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tif" ContentType="image/t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notesSlides/notesSlide416.xml" ContentType="application/vnd.openxmlformats-officedocument.presentationml.notesSlide+xml"/>
  <Override PartName="/ppt/notesSlides/notesSlide417.xml" ContentType="application/vnd.openxmlformats-officedocument.presentationml.notesSlide+xml"/>
  <Override PartName="/ppt/notesSlides/notesSlide418.xml" ContentType="application/vnd.openxmlformats-officedocument.presentationml.notesSlide+xml"/>
  <Override PartName="/ppt/notesSlides/notesSlide419.xml" ContentType="application/vnd.openxmlformats-officedocument.presentationml.notesSlide+xml"/>
  <Override PartName="/ppt/notesSlides/notesSlide420.xml" ContentType="application/vnd.openxmlformats-officedocument.presentationml.notesSlide+xml"/>
  <Override PartName="/ppt/notesSlides/notesSlide421.xml" ContentType="application/vnd.openxmlformats-officedocument.presentationml.notesSlide+xml"/>
  <Override PartName="/ppt/notesSlides/notesSlide422.xml" ContentType="application/vnd.openxmlformats-officedocument.presentationml.notesSlide+xml"/>
  <Override PartName="/ppt/notesSlides/notesSlide423.xml" ContentType="application/vnd.openxmlformats-officedocument.presentationml.notesSlide+xml"/>
  <Override PartName="/ppt/notesSlides/notesSlide424.xml" ContentType="application/vnd.openxmlformats-officedocument.presentationml.notesSlide+xml"/>
  <Override PartName="/ppt/notesSlides/notesSlide425.xml" ContentType="application/vnd.openxmlformats-officedocument.presentationml.notesSlide+xml"/>
  <Override PartName="/ppt/notesSlides/notesSlide426.xml" ContentType="application/vnd.openxmlformats-officedocument.presentationml.notesSlide+xml"/>
  <Override PartName="/ppt/notesSlides/notesSlide427.xml" ContentType="application/vnd.openxmlformats-officedocument.presentationml.notesSlide+xml"/>
  <Override PartName="/ppt/notesSlides/notesSlide428.xml" ContentType="application/vnd.openxmlformats-officedocument.presentationml.notesSlide+xml"/>
  <Override PartName="/ppt/notesSlides/notesSlide429.xml" ContentType="application/vnd.openxmlformats-officedocument.presentationml.notesSlide+xml"/>
  <Override PartName="/ppt/notesSlides/notesSlide430.xml" ContentType="application/vnd.openxmlformats-officedocument.presentationml.notesSlide+xml"/>
  <Override PartName="/ppt/notesSlides/notesSlide431.xml" ContentType="application/vnd.openxmlformats-officedocument.presentationml.notesSlide+xml"/>
  <Override PartName="/ppt/notesSlides/notesSlide432.xml" ContentType="application/vnd.openxmlformats-officedocument.presentationml.notesSlide+xml"/>
  <Override PartName="/ppt/notesSlides/notesSlide433.xml" ContentType="application/vnd.openxmlformats-officedocument.presentationml.notesSlide+xml"/>
  <Override PartName="/ppt/notesSlides/notesSlide434.xml" ContentType="application/vnd.openxmlformats-officedocument.presentationml.notesSlide+xml"/>
  <Override PartName="/ppt/notesSlides/notesSlide435.xml" ContentType="application/vnd.openxmlformats-officedocument.presentationml.notesSlide+xml"/>
  <Override PartName="/ppt/notesSlides/notesSlide436.xml" ContentType="application/vnd.openxmlformats-officedocument.presentationml.notesSlide+xml"/>
  <Override PartName="/ppt/notesSlides/notesSlide437.xml" ContentType="application/vnd.openxmlformats-officedocument.presentationml.notesSlide+xml"/>
  <Override PartName="/ppt/notesSlides/notesSlide438.xml" ContentType="application/vnd.openxmlformats-officedocument.presentationml.notesSlide+xml"/>
  <Override PartName="/ppt/notesSlides/notesSlide439.xml" ContentType="application/vnd.openxmlformats-officedocument.presentationml.notesSlide+xml"/>
  <Override PartName="/ppt/notesSlides/notesSlide440.xml" ContentType="application/vnd.openxmlformats-officedocument.presentationml.notesSlide+xml"/>
  <Override PartName="/ppt/notesSlides/notesSlide441.xml" ContentType="application/vnd.openxmlformats-officedocument.presentationml.notesSlide+xml"/>
  <Override PartName="/ppt/notesSlides/notesSlide442.xml" ContentType="application/vnd.openxmlformats-officedocument.presentationml.notesSlide+xml"/>
  <Override PartName="/ppt/notesSlides/notesSlide443.xml" ContentType="application/vnd.openxmlformats-officedocument.presentationml.notesSlide+xml"/>
  <Override PartName="/ppt/notesSlides/notesSlide444.xml" ContentType="application/vnd.openxmlformats-officedocument.presentationml.notesSlide+xml"/>
  <Override PartName="/ppt/notesSlides/notesSlide445.xml" ContentType="application/vnd.openxmlformats-officedocument.presentationml.notesSlide+xml"/>
  <Override PartName="/ppt/notesSlides/notesSlide446.xml" ContentType="application/vnd.openxmlformats-officedocument.presentationml.notesSlide+xml"/>
  <Override PartName="/ppt/notesSlides/notesSlide447.xml" ContentType="application/vnd.openxmlformats-officedocument.presentationml.notesSlide+xml"/>
  <Override PartName="/ppt/notesSlides/notesSlide448.xml" ContentType="application/vnd.openxmlformats-officedocument.presentationml.notesSlide+xml"/>
  <Override PartName="/ppt/notesSlides/notesSlide449.xml" ContentType="application/vnd.openxmlformats-officedocument.presentationml.notesSlide+xml"/>
  <Override PartName="/ppt/notesSlides/notesSlide450.xml" ContentType="application/vnd.openxmlformats-officedocument.presentationml.notesSlide+xml"/>
  <Override PartName="/ppt/notesSlides/notesSlide4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70"/>
  </p:notesMasterIdLst>
  <p:sldIdLst>
    <p:sldId id="256" r:id="rId2"/>
    <p:sldId id="257" r:id="rId3"/>
    <p:sldId id="271"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 id="454" r:id="rId200"/>
    <p:sldId id="455" r:id="rId201"/>
    <p:sldId id="456" r:id="rId202"/>
    <p:sldId id="457" r:id="rId203"/>
    <p:sldId id="458" r:id="rId204"/>
    <p:sldId id="459" r:id="rId205"/>
    <p:sldId id="460" r:id="rId206"/>
    <p:sldId id="461" r:id="rId207"/>
    <p:sldId id="462" r:id="rId208"/>
    <p:sldId id="463" r:id="rId209"/>
    <p:sldId id="464" r:id="rId210"/>
    <p:sldId id="465" r:id="rId211"/>
    <p:sldId id="466" r:id="rId212"/>
    <p:sldId id="467" r:id="rId213"/>
    <p:sldId id="468" r:id="rId214"/>
    <p:sldId id="469" r:id="rId215"/>
    <p:sldId id="470" r:id="rId216"/>
    <p:sldId id="471" r:id="rId217"/>
    <p:sldId id="472" r:id="rId218"/>
    <p:sldId id="473" r:id="rId219"/>
    <p:sldId id="474" r:id="rId220"/>
    <p:sldId id="475" r:id="rId221"/>
    <p:sldId id="476" r:id="rId222"/>
    <p:sldId id="477" r:id="rId223"/>
    <p:sldId id="478" r:id="rId224"/>
    <p:sldId id="479" r:id="rId225"/>
    <p:sldId id="480" r:id="rId226"/>
    <p:sldId id="481" r:id="rId227"/>
    <p:sldId id="482" r:id="rId228"/>
    <p:sldId id="483" r:id="rId229"/>
    <p:sldId id="484" r:id="rId230"/>
    <p:sldId id="485" r:id="rId231"/>
    <p:sldId id="486" r:id="rId232"/>
    <p:sldId id="487" r:id="rId233"/>
    <p:sldId id="488" r:id="rId234"/>
    <p:sldId id="489" r:id="rId235"/>
    <p:sldId id="490" r:id="rId236"/>
    <p:sldId id="491" r:id="rId237"/>
    <p:sldId id="492" r:id="rId238"/>
    <p:sldId id="493" r:id="rId239"/>
    <p:sldId id="494" r:id="rId240"/>
    <p:sldId id="495" r:id="rId241"/>
    <p:sldId id="496" r:id="rId242"/>
    <p:sldId id="497" r:id="rId243"/>
    <p:sldId id="498" r:id="rId244"/>
    <p:sldId id="499" r:id="rId245"/>
    <p:sldId id="500" r:id="rId246"/>
    <p:sldId id="501" r:id="rId247"/>
    <p:sldId id="502" r:id="rId248"/>
    <p:sldId id="503" r:id="rId249"/>
    <p:sldId id="504" r:id="rId250"/>
    <p:sldId id="505" r:id="rId251"/>
    <p:sldId id="506" r:id="rId252"/>
    <p:sldId id="507" r:id="rId253"/>
    <p:sldId id="508" r:id="rId254"/>
    <p:sldId id="509" r:id="rId255"/>
    <p:sldId id="510" r:id="rId256"/>
    <p:sldId id="511" r:id="rId257"/>
    <p:sldId id="512" r:id="rId258"/>
    <p:sldId id="513" r:id="rId259"/>
    <p:sldId id="514" r:id="rId260"/>
    <p:sldId id="515" r:id="rId261"/>
    <p:sldId id="516" r:id="rId262"/>
    <p:sldId id="517" r:id="rId263"/>
    <p:sldId id="518" r:id="rId264"/>
    <p:sldId id="519" r:id="rId265"/>
    <p:sldId id="520" r:id="rId266"/>
    <p:sldId id="521" r:id="rId267"/>
    <p:sldId id="522" r:id="rId268"/>
    <p:sldId id="523" r:id="rId269"/>
    <p:sldId id="524" r:id="rId270"/>
    <p:sldId id="525" r:id="rId271"/>
    <p:sldId id="526" r:id="rId272"/>
    <p:sldId id="527" r:id="rId273"/>
    <p:sldId id="528" r:id="rId274"/>
    <p:sldId id="529" r:id="rId275"/>
    <p:sldId id="530" r:id="rId276"/>
    <p:sldId id="531" r:id="rId277"/>
    <p:sldId id="532" r:id="rId278"/>
    <p:sldId id="533" r:id="rId279"/>
    <p:sldId id="534" r:id="rId280"/>
    <p:sldId id="535" r:id="rId281"/>
    <p:sldId id="536" r:id="rId282"/>
    <p:sldId id="537" r:id="rId283"/>
    <p:sldId id="538" r:id="rId284"/>
    <p:sldId id="539" r:id="rId285"/>
    <p:sldId id="540" r:id="rId286"/>
    <p:sldId id="541" r:id="rId287"/>
    <p:sldId id="542" r:id="rId288"/>
    <p:sldId id="543" r:id="rId289"/>
    <p:sldId id="544" r:id="rId290"/>
    <p:sldId id="545" r:id="rId291"/>
    <p:sldId id="546" r:id="rId292"/>
    <p:sldId id="547" r:id="rId293"/>
    <p:sldId id="548" r:id="rId294"/>
    <p:sldId id="549" r:id="rId295"/>
    <p:sldId id="550" r:id="rId296"/>
    <p:sldId id="551" r:id="rId297"/>
    <p:sldId id="552" r:id="rId298"/>
    <p:sldId id="553" r:id="rId299"/>
    <p:sldId id="554" r:id="rId300"/>
    <p:sldId id="555" r:id="rId301"/>
    <p:sldId id="556" r:id="rId302"/>
    <p:sldId id="557" r:id="rId303"/>
    <p:sldId id="558" r:id="rId304"/>
    <p:sldId id="559" r:id="rId305"/>
    <p:sldId id="560" r:id="rId306"/>
    <p:sldId id="561" r:id="rId307"/>
    <p:sldId id="562" r:id="rId308"/>
    <p:sldId id="563" r:id="rId309"/>
    <p:sldId id="564" r:id="rId310"/>
    <p:sldId id="565" r:id="rId311"/>
    <p:sldId id="566" r:id="rId312"/>
    <p:sldId id="567" r:id="rId313"/>
    <p:sldId id="568" r:id="rId314"/>
    <p:sldId id="569" r:id="rId315"/>
    <p:sldId id="570" r:id="rId316"/>
    <p:sldId id="571" r:id="rId317"/>
    <p:sldId id="572" r:id="rId318"/>
    <p:sldId id="573" r:id="rId319"/>
    <p:sldId id="574" r:id="rId320"/>
    <p:sldId id="575" r:id="rId321"/>
    <p:sldId id="576" r:id="rId322"/>
    <p:sldId id="577" r:id="rId323"/>
    <p:sldId id="578" r:id="rId324"/>
    <p:sldId id="579" r:id="rId325"/>
    <p:sldId id="580" r:id="rId326"/>
    <p:sldId id="581" r:id="rId327"/>
    <p:sldId id="582" r:id="rId328"/>
    <p:sldId id="583" r:id="rId329"/>
    <p:sldId id="584" r:id="rId330"/>
    <p:sldId id="585" r:id="rId331"/>
    <p:sldId id="586" r:id="rId332"/>
    <p:sldId id="587" r:id="rId333"/>
    <p:sldId id="588" r:id="rId334"/>
    <p:sldId id="589" r:id="rId335"/>
    <p:sldId id="590" r:id="rId336"/>
    <p:sldId id="591" r:id="rId337"/>
    <p:sldId id="592" r:id="rId338"/>
    <p:sldId id="593" r:id="rId339"/>
    <p:sldId id="594" r:id="rId340"/>
    <p:sldId id="595" r:id="rId341"/>
    <p:sldId id="596" r:id="rId342"/>
    <p:sldId id="597" r:id="rId343"/>
    <p:sldId id="598" r:id="rId344"/>
    <p:sldId id="599" r:id="rId345"/>
    <p:sldId id="600" r:id="rId346"/>
    <p:sldId id="601" r:id="rId347"/>
    <p:sldId id="602" r:id="rId348"/>
    <p:sldId id="603" r:id="rId349"/>
    <p:sldId id="604" r:id="rId350"/>
    <p:sldId id="605" r:id="rId351"/>
    <p:sldId id="606" r:id="rId352"/>
    <p:sldId id="607" r:id="rId353"/>
    <p:sldId id="608" r:id="rId354"/>
    <p:sldId id="609" r:id="rId355"/>
    <p:sldId id="610" r:id="rId356"/>
    <p:sldId id="611" r:id="rId357"/>
    <p:sldId id="612" r:id="rId358"/>
    <p:sldId id="613" r:id="rId359"/>
    <p:sldId id="614" r:id="rId360"/>
    <p:sldId id="615" r:id="rId361"/>
    <p:sldId id="616" r:id="rId362"/>
    <p:sldId id="617" r:id="rId363"/>
    <p:sldId id="618" r:id="rId364"/>
    <p:sldId id="619" r:id="rId365"/>
    <p:sldId id="620" r:id="rId366"/>
    <p:sldId id="621" r:id="rId367"/>
    <p:sldId id="622" r:id="rId368"/>
    <p:sldId id="623" r:id="rId369"/>
    <p:sldId id="624" r:id="rId370"/>
    <p:sldId id="625" r:id="rId371"/>
    <p:sldId id="626" r:id="rId372"/>
    <p:sldId id="627" r:id="rId373"/>
    <p:sldId id="628" r:id="rId374"/>
    <p:sldId id="629" r:id="rId375"/>
    <p:sldId id="630" r:id="rId376"/>
    <p:sldId id="631" r:id="rId377"/>
    <p:sldId id="632" r:id="rId378"/>
    <p:sldId id="633" r:id="rId379"/>
    <p:sldId id="634" r:id="rId380"/>
    <p:sldId id="635" r:id="rId381"/>
    <p:sldId id="636" r:id="rId382"/>
    <p:sldId id="637" r:id="rId383"/>
    <p:sldId id="638" r:id="rId384"/>
    <p:sldId id="639" r:id="rId385"/>
    <p:sldId id="640" r:id="rId386"/>
    <p:sldId id="641" r:id="rId387"/>
    <p:sldId id="642" r:id="rId388"/>
    <p:sldId id="643" r:id="rId389"/>
    <p:sldId id="644" r:id="rId390"/>
    <p:sldId id="645" r:id="rId391"/>
    <p:sldId id="646" r:id="rId392"/>
    <p:sldId id="647" r:id="rId393"/>
    <p:sldId id="648" r:id="rId394"/>
    <p:sldId id="649" r:id="rId395"/>
    <p:sldId id="650" r:id="rId396"/>
    <p:sldId id="651" r:id="rId397"/>
    <p:sldId id="652" r:id="rId398"/>
    <p:sldId id="653" r:id="rId399"/>
    <p:sldId id="654" r:id="rId400"/>
    <p:sldId id="655" r:id="rId401"/>
    <p:sldId id="656" r:id="rId402"/>
    <p:sldId id="657" r:id="rId403"/>
    <p:sldId id="658" r:id="rId404"/>
    <p:sldId id="659" r:id="rId405"/>
    <p:sldId id="660" r:id="rId406"/>
    <p:sldId id="661" r:id="rId407"/>
    <p:sldId id="662" r:id="rId408"/>
    <p:sldId id="663" r:id="rId409"/>
    <p:sldId id="664" r:id="rId410"/>
    <p:sldId id="665" r:id="rId411"/>
    <p:sldId id="666" r:id="rId412"/>
    <p:sldId id="667" r:id="rId413"/>
    <p:sldId id="668" r:id="rId414"/>
    <p:sldId id="669" r:id="rId415"/>
    <p:sldId id="670" r:id="rId416"/>
    <p:sldId id="671" r:id="rId417"/>
    <p:sldId id="672" r:id="rId418"/>
    <p:sldId id="673" r:id="rId419"/>
    <p:sldId id="674" r:id="rId420"/>
    <p:sldId id="675" r:id="rId421"/>
    <p:sldId id="677" r:id="rId422"/>
    <p:sldId id="678" r:id="rId423"/>
    <p:sldId id="679" r:id="rId424"/>
    <p:sldId id="680" r:id="rId425"/>
    <p:sldId id="676" r:id="rId426"/>
    <p:sldId id="681" r:id="rId427"/>
    <p:sldId id="682" r:id="rId428"/>
    <p:sldId id="683" r:id="rId429"/>
    <p:sldId id="684" r:id="rId430"/>
    <p:sldId id="685" r:id="rId431"/>
    <p:sldId id="686" r:id="rId432"/>
    <p:sldId id="687" r:id="rId433"/>
    <p:sldId id="688" r:id="rId434"/>
    <p:sldId id="689" r:id="rId435"/>
    <p:sldId id="921" r:id="rId436"/>
    <p:sldId id="690" r:id="rId437"/>
    <p:sldId id="691" r:id="rId438"/>
    <p:sldId id="922" r:id="rId439"/>
    <p:sldId id="692" r:id="rId440"/>
    <p:sldId id="693" r:id="rId441"/>
    <p:sldId id="694" r:id="rId442"/>
    <p:sldId id="695" r:id="rId443"/>
    <p:sldId id="696" r:id="rId444"/>
    <p:sldId id="697" r:id="rId445"/>
    <p:sldId id="698" r:id="rId446"/>
    <p:sldId id="699" r:id="rId447"/>
    <p:sldId id="700" r:id="rId448"/>
    <p:sldId id="701" r:id="rId449"/>
    <p:sldId id="702" r:id="rId450"/>
    <p:sldId id="703" r:id="rId451"/>
    <p:sldId id="704" r:id="rId452"/>
    <p:sldId id="705" r:id="rId453"/>
    <p:sldId id="706" r:id="rId454"/>
    <p:sldId id="707" r:id="rId455"/>
    <p:sldId id="708" r:id="rId456"/>
    <p:sldId id="709" r:id="rId457"/>
    <p:sldId id="710" r:id="rId458"/>
    <p:sldId id="711" r:id="rId459"/>
    <p:sldId id="712" r:id="rId460"/>
    <p:sldId id="713" r:id="rId461"/>
    <p:sldId id="714" r:id="rId462"/>
    <p:sldId id="715" r:id="rId463"/>
    <p:sldId id="716" r:id="rId464"/>
    <p:sldId id="717" r:id="rId465"/>
    <p:sldId id="718" r:id="rId466"/>
    <p:sldId id="719" r:id="rId467"/>
    <p:sldId id="720" r:id="rId468"/>
    <p:sldId id="721" r:id="rId469"/>
    <p:sldId id="722" r:id="rId470"/>
    <p:sldId id="723" r:id="rId471"/>
    <p:sldId id="724" r:id="rId472"/>
    <p:sldId id="725" r:id="rId473"/>
    <p:sldId id="726" r:id="rId474"/>
    <p:sldId id="727" r:id="rId475"/>
    <p:sldId id="728" r:id="rId476"/>
    <p:sldId id="729" r:id="rId477"/>
    <p:sldId id="730" r:id="rId478"/>
    <p:sldId id="731" r:id="rId479"/>
    <p:sldId id="732" r:id="rId480"/>
    <p:sldId id="733" r:id="rId481"/>
    <p:sldId id="734" r:id="rId482"/>
    <p:sldId id="735" r:id="rId483"/>
    <p:sldId id="736" r:id="rId484"/>
    <p:sldId id="737" r:id="rId485"/>
    <p:sldId id="738" r:id="rId486"/>
    <p:sldId id="739" r:id="rId487"/>
    <p:sldId id="740" r:id="rId488"/>
    <p:sldId id="741" r:id="rId489"/>
    <p:sldId id="742" r:id="rId490"/>
    <p:sldId id="743" r:id="rId491"/>
    <p:sldId id="744" r:id="rId492"/>
    <p:sldId id="745" r:id="rId493"/>
    <p:sldId id="746" r:id="rId494"/>
    <p:sldId id="747" r:id="rId495"/>
    <p:sldId id="748" r:id="rId496"/>
    <p:sldId id="749" r:id="rId497"/>
    <p:sldId id="750" r:id="rId498"/>
    <p:sldId id="751" r:id="rId499"/>
    <p:sldId id="752" r:id="rId500"/>
    <p:sldId id="753" r:id="rId501"/>
    <p:sldId id="754" r:id="rId502"/>
    <p:sldId id="755" r:id="rId503"/>
    <p:sldId id="756" r:id="rId504"/>
    <p:sldId id="757" r:id="rId505"/>
    <p:sldId id="758" r:id="rId506"/>
    <p:sldId id="759" r:id="rId507"/>
    <p:sldId id="760" r:id="rId508"/>
    <p:sldId id="761" r:id="rId509"/>
    <p:sldId id="762" r:id="rId510"/>
    <p:sldId id="763" r:id="rId511"/>
    <p:sldId id="764" r:id="rId512"/>
    <p:sldId id="765" r:id="rId513"/>
    <p:sldId id="766" r:id="rId514"/>
    <p:sldId id="767" r:id="rId515"/>
    <p:sldId id="768" r:id="rId516"/>
    <p:sldId id="769" r:id="rId517"/>
    <p:sldId id="770" r:id="rId518"/>
    <p:sldId id="771" r:id="rId519"/>
    <p:sldId id="772" r:id="rId520"/>
    <p:sldId id="773" r:id="rId521"/>
    <p:sldId id="774" r:id="rId522"/>
    <p:sldId id="775" r:id="rId523"/>
    <p:sldId id="776" r:id="rId524"/>
    <p:sldId id="777" r:id="rId525"/>
    <p:sldId id="778" r:id="rId526"/>
    <p:sldId id="779" r:id="rId527"/>
    <p:sldId id="780" r:id="rId528"/>
    <p:sldId id="781" r:id="rId529"/>
    <p:sldId id="782" r:id="rId530"/>
    <p:sldId id="783" r:id="rId531"/>
    <p:sldId id="784" r:id="rId532"/>
    <p:sldId id="785" r:id="rId533"/>
    <p:sldId id="786" r:id="rId534"/>
    <p:sldId id="787" r:id="rId535"/>
    <p:sldId id="788" r:id="rId536"/>
    <p:sldId id="789" r:id="rId537"/>
    <p:sldId id="790" r:id="rId538"/>
    <p:sldId id="791" r:id="rId539"/>
    <p:sldId id="792" r:id="rId540"/>
    <p:sldId id="793" r:id="rId541"/>
    <p:sldId id="794" r:id="rId542"/>
    <p:sldId id="795" r:id="rId543"/>
    <p:sldId id="796" r:id="rId544"/>
    <p:sldId id="797" r:id="rId545"/>
    <p:sldId id="798" r:id="rId546"/>
    <p:sldId id="799" r:id="rId547"/>
    <p:sldId id="800" r:id="rId548"/>
    <p:sldId id="801" r:id="rId549"/>
    <p:sldId id="802" r:id="rId550"/>
    <p:sldId id="803" r:id="rId551"/>
    <p:sldId id="804" r:id="rId552"/>
    <p:sldId id="805" r:id="rId553"/>
    <p:sldId id="806" r:id="rId554"/>
    <p:sldId id="807" r:id="rId555"/>
    <p:sldId id="808" r:id="rId556"/>
    <p:sldId id="809" r:id="rId557"/>
    <p:sldId id="810" r:id="rId558"/>
    <p:sldId id="811" r:id="rId559"/>
    <p:sldId id="812" r:id="rId560"/>
    <p:sldId id="813" r:id="rId561"/>
    <p:sldId id="814" r:id="rId562"/>
    <p:sldId id="815" r:id="rId563"/>
    <p:sldId id="816" r:id="rId564"/>
    <p:sldId id="817" r:id="rId565"/>
    <p:sldId id="818" r:id="rId566"/>
    <p:sldId id="819" r:id="rId567"/>
    <p:sldId id="820" r:id="rId568"/>
    <p:sldId id="821" r:id="rId569"/>
    <p:sldId id="822" r:id="rId570"/>
    <p:sldId id="823" r:id="rId571"/>
    <p:sldId id="824" r:id="rId572"/>
    <p:sldId id="825" r:id="rId573"/>
    <p:sldId id="826" r:id="rId574"/>
    <p:sldId id="827" r:id="rId575"/>
    <p:sldId id="828" r:id="rId576"/>
    <p:sldId id="829" r:id="rId577"/>
    <p:sldId id="830" r:id="rId578"/>
    <p:sldId id="831" r:id="rId579"/>
    <p:sldId id="832" r:id="rId580"/>
    <p:sldId id="833" r:id="rId581"/>
    <p:sldId id="834" r:id="rId582"/>
    <p:sldId id="835" r:id="rId583"/>
    <p:sldId id="836" r:id="rId584"/>
    <p:sldId id="837" r:id="rId585"/>
    <p:sldId id="838" r:id="rId586"/>
    <p:sldId id="839" r:id="rId587"/>
    <p:sldId id="840" r:id="rId588"/>
    <p:sldId id="841" r:id="rId589"/>
    <p:sldId id="842" r:id="rId590"/>
    <p:sldId id="843" r:id="rId591"/>
    <p:sldId id="844" r:id="rId592"/>
    <p:sldId id="845" r:id="rId593"/>
    <p:sldId id="846" r:id="rId594"/>
    <p:sldId id="847" r:id="rId595"/>
    <p:sldId id="848" r:id="rId596"/>
    <p:sldId id="849" r:id="rId597"/>
    <p:sldId id="850" r:id="rId598"/>
    <p:sldId id="851" r:id="rId599"/>
    <p:sldId id="852" r:id="rId600"/>
    <p:sldId id="853" r:id="rId601"/>
    <p:sldId id="854" r:id="rId602"/>
    <p:sldId id="855" r:id="rId603"/>
    <p:sldId id="856" r:id="rId604"/>
    <p:sldId id="857" r:id="rId605"/>
    <p:sldId id="858" r:id="rId606"/>
    <p:sldId id="859" r:id="rId607"/>
    <p:sldId id="860" r:id="rId608"/>
    <p:sldId id="861" r:id="rId609"/>
    <p:sldId id="862" r:id="rId610"/>
    <p:sldId id="863" r:id="rId611"/>
    <p:sldId id="864" r:id="rId612"/>
    <p:sldId id="865" r:id="rId613"/>
    <p:sldId id="923" r:id="rId614"/>
    <p:sldId id="866" r:id="rId615"/>
    <p:sldId id="867" r:id="rId616"/>
    <p:sldId id="868" r:id="rId617"/>
    <p:sldId id="869" r:id="rId618"/>
    <p:sldId id="870" r:id="rId619"/>
    <p:sldId id="871" r:id="rId620"/>
    <p:sldId id="872" r:id="rId621"/>
    <p:sldId id="873" r:id="rId622"/>
    <p:sldId id="874" r:id="rId623"/>
    <p:sldId id="875" r:id="rId624"/>
    <p:sldId id="876" r:id="rId625"/>
    <p:sldId id="877" r:id="rId626"/>
    <p:sldId id="878" r:id="rId627"/>
    <p:sldId id="879" r:id="rId628"/>
    <p:sldId id="880" r:id="rId629"/>
    <p:sldId id="881" r:id="rId630"/>
    <p:sldId id="882" r:id="rId631"/>
    <p:sldId id="883" r:id="rId632"/>
    <p:sldId id="884" r:id="rId633"/>
    <p:sldId id="885" r:id="rId634"/>
    <p:sldId id="886" r:id="rId635"/>
    <p:sldId id="887" r:id="rId636"/>
    <p:sldId id="888" r:id="rId637"/>
    <p:sldId id="889" r:id="rId638"/>
    <p:sldId id="890" r:id="rId639"/>
    <p:sldId id="891" r:id="rId640"/>
    <p:sldId id="892" r:id="rId641"/>
    <p:sldId id="893" r:id="rId642"/>
    <p:sldId id="894" r:id="rId643"/>
    <p:sldId id="895" r:id="rId644"/>
    <p:sldId id="896" r:id="rId645"/>
    <p:sldId id="897" r:id="rId646"/>
    <p:sldId id="898" r:id="rId647"/>
    <p:sldId id="899" r:id="rId648"/>
    <p:sldId id="900" r:id="rId649"/>
    <p:sldId id="901" r:id="rId650"/>
    <p:sldId id="902" r:id="rId651"/>
    <p:sldId id="903" r:id="rId652"/>
    <p:sldId id="904" r:id="rId653"/>
    <p:sldId id="905" r:id="rId654"/>
    <p:sldId id="906" r:id="rId655"/>
    <p:sldId id="907" r:id="rId656"/>
    <p:sldId id="908" r:id="rId657"/>
    <p:sldId id="909" r:id="rId658"/>
    <p:sldId id="910" r:id="rId659"/>
    <p:sldId id="911" r:id="rId660"/>
    <p:sldId id="912" r:id="rId661"/>
    <p:sldId id="913" r:id="rId662"/>
    <p:sldId id="914" r:id="rId663"/>
    <p:sldId id="915" r:id="rId664"/>
    <p:sldId id="916" r:id="rId665"/>
    <p:sldId id="917" r:id="rId666"/>
    <p:sldId id="918" r:id="rId667"/>
    <p:sldId id="919" r:id="rId668"/>
    <p:sldId id="920" r:id="rId669"/>
  </p:sldIdLst>
  <p:sldSz cx="16256000" cy="9144000"/>
  <p:notesSz cx="6858000" cy="9144000"/>
  <p:defaultTextStyle>
    <a:lvl1pPr algn="ctr" defTabSz="558800">
      <a:defRPr sz="3200">
        <a:latin typeface="Gill Sans"/>
        <a:ea typeface="Gill Sans"/>
        <a:cs typeface="Gill Sans"/>
        <a:sym typeface="Gill Sans"/>
      </a:defRPr>
    </a:lvl1pPr>
    <a:lvl2pPr indent="266700" algn="ctr" defTabSz="558800">
      <a:defRPr sz="3200">
        <a:latin typeface="Gill Sans"/>
        <a:ea typeface="Gill Sans"/>
        <a:cs typeface="Gill Sans"/>
        <a:sym typeface="Gill Sans"/>
      </a:defRPr>
    </a:lvl2pPr>
    <a:lvl3pPr indent="533400" algn="ctr" defTabSz="558800">
      <a:defRPr sz="3200">
        <a:latin typeface="Gill Sans"/>
        <a:ea typeface="Gill Sans"/>
        <a:cs typeface="Gill Sans"/>
        <a:sym typeface="Gill Sans"/>
      </a:defRPr>
    </a:lvl3pPr>
    <a:lvl4pPr indent="800100" algn="ctr" defTabSz="558800">
      <a:defRPr sz="3200">
        <a:latin typeface="Gill Sans"/>
        <a:ea typeface="Gill Sans"/>
        <a:cs typeface="Gill Sans"/>
        <a:sym typeface="Gill Sans"/>
      </a:defRPr>
    </a:lvl4pPr>
    <a:lvl5pPr indent="1066800" algn="ctr" defTabSz="558800">
      <a:defRPr sz="3200">
        <a:latin typeface="Gill Sans"/>
        <a:ea typeface="Gill Sans"/>
        <a:cs typeface="Gill Sans"/>
        <a:sym typeface="Gill Sans"/>
      </a:defRPr>
    </a:lvl5pPr>
    <a:lvl6pPr indent="1333500" algn="ctr" defTabSz="558800">
      <a:defRPr sz="3200">
        <a:latin typeface="Gill Sans"/>
        <a:ea typeface="Gill Sans"/>
        <a:cs typeface="Gill Sans"/>
        <a:sym typeface="Gill Sans"/>
      </a:defRPr>
    </a:lvl6pPr>
    <a:lvl7pPr indent="1612900" algn="ctr" defTabSz="558800">
      <a:defRPr sz="3200">
        <a:latin typeface="Gill Sans"/>
        <a:ea typeface="Gill Sans"/>
        <a:cs typeface="Gill Sans"/>
        <a:sym typeface="Gill Sans"/>
      </a:defRPr>
    </a:lvl7pPr>
    <a:lvl8pPr indent="1879600" algn="ctr" defTabSz="558800">
      <a:defRPr sz="3200">
        <a:latin typeface="Gill Sans"/>
        <a:ea typeface="Gill Sans"/>
        <a:cs typeface="Gill Sans"/>
        <a:sym typeface="Gill Sans"/>
      </a:defRPr>
    </a:lvl8pPr>
    <a:lvl9pPr indent="2146300" algn="ctr" defTabSz="558800">
      <a:defRPr sz="3200">
        <a:latin typeface="Gill Sans"/>
        <a:ea typeface="Gill Sans"/>
        <a:cs typeface="Gill Sans"/>
        <a:sym typeface="Gill Sans"/>
      </a:defRPr>
    </a:lvl9pPr>
  </p:defaultTextStyle>
  <p:extLst>
    <p:ext uri="{521415D9-36F7-43E2-AB2F-B90AF26B5E84}">
      <p14:sectionLst xmlns:p14="http://schemas.microsoft.com/office/powerpoint/2010/main">
        <p14:section name="Default Section" id="{157EDEE5-4E18-3E48-9869-92B3521C5035}">
          <p14:sldIdLst>
            <p14:sldId id="256"/>
          </p14:sldIdLst>
        </p14:section>
        <p14:section name="Introductions" id="{471A341E-E5D2-3A47-A882-E3868659C7C2}">
          <p14:sldIdLst>
            <p14:sldId id="257"/>
            <p14:sldId id="271"/>
            <p14:sldId id="258"/>
            <p14:sldId id="259"/>
            <p14:sldId id="260"/>
            <p14:sldId id="261"/>
            <p14:sldId id="262"/>
            <p14:sldId id="263"/>
            <p14:sldId id="264"/>
            <p14:sldId id="265"/>
            <p14:sldId id="266"/>
            <p14:sldId id="267"/>
            <p14:sldId id="268"/>
            <p14:sldId id="269"/>
            <p14:sldId id="270"/>
            <p14:sldId id="272"/>
            <p14:sldId id="273"/>
            <p14:sldId id="274"/>
            <p14:sldId id="275"/>
            <p14:sldId id="276"/>
            <p14:sldId id="277"/>
            <p14:sldId id="278"/>
            <p14:sldId id="279"/>
            <p14:sldId id="280"/>
            <p14:sldId id="281"/>
            <p14:sldId id="282"/>
            <p14:sldId id="283"/>
            <p14:sldId id="284"/>
          </p14:sldIdLst>
        </p14:section>
        <p14:section name="Overview of Chef" id="{933B0B5E-98E3-DD4A-911B-F9DD2BCEAAE0}">
          <p14:sldIdLst>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Lst>
        </p14:section>
        <p14:section name="Workstation Setup" id="{0DC62BD3-AD56-C14D-B87A-283DF3597C4F}">
          <p14:sldIdLst>
            <p14:sldId id="355"/>
            <p14:sldId id="356"/>
            <p14:sldId id="357"/>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98"/>
            <p14:sldId id="399"/>
            <p14:sldId id="400"/>
            <p14:sldId id="401"/>
            <p14:sldId id="402"/>
            <p14:sldId id="403"/>
            <p14:sldId id="404"/>
            <p14:sldId id="405"/>
          </p14:sldIdLst>
        </p14:section>
        <p14:section name="Organization Setup" id="{9C8F4D21-C2AB-E34F-B932-89846242B27C}">
          <p14:sldIdLst>
            <p14:sldId id="406"/>
            <p14:sldId id="407"/>
            <p14:sldId id="408"/>
            <p14:sldId id="409"/>
            <p14:sldId id="410"/>
            <p14:sldId id="411"/>
            <p14:sldId id="412"/>
            <p14:sldId id="413"/>
            <p14:sldId id="414"/>
            <p14:sldId id="415"/>
            <p14:sldId id="416"/>
            <p14:sldId id="417"/>
            <p14:sldId id="418"/>
            <p14:sldId id="419"/>
            <p14:sldId id="420"/>
            <p14:sldId id="421"/>
          </p14:sldIdLst>
        </p14:section>
        <p14:section name="Node Setup" id="{A31B1C9B-F1CF-7548-8C45-4365EC7BFD41}">
          <p14:sldIdLst>
            <p14:sldId id="422"/>
            <p14:sldId id="423"/>
            <p14:sldId id="424"/>
            <p14:sldId id="425"/>
            <p14:sldId id="426"/>
            <p14:sldId id="427"/>
            <p14:sldId id="428"/>
            <p14:sldId id="429"/>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 id="449"/>
            <p14:sldId id="450"/>
            <p14:sldId id="451"/>
            <p14:sldId id="452"/>
            <p14:sldId id="453"/>
            <p14:sldId id="454"/>
            <p14:sldId id="455"/>
            <p14:sldId id="456"/>
            <p14:sldId id="457"/>
            <p14:sldId id="458"/>
            <p14:sldId id="459"/>
            <p14:sldId id="460"/>
            <p14:sldId id="461"/>
          </p14:sldIdLst>
        </p14:section>
        <p14:section name="Chef Resources and Recipes" id="{CA537669-6033-3A42-AFBF-35604F0F6C22}">
          <p14:sldIdLst>
            <p14:sldId id="462"/>
            <p14:sldId id="463"/>
            <p14:sldId id="464"/>
            <p14:sldId id="465"/>
            <p14:sldId id="466"/>
            <p14:sldId id="467"/>
            <p14:sldId id="468"/>
            <p14:sldId id="469"/>
            <p14:sldId id="470"/>
            <p14:sldId id="471"/>
            <p14:sldId id="472"/>
            <p14:sldId id="473"/>
            <p14:sldId id="474"/>
            <p14:sldId id="475"/>
            <p14:sldId id="476"/>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Lst>
        </p14:section>
        <p14:section name="Dissecting Chef-Client Run" id="{11E42BD7-67F1-F742-9953-DFE8847192AD}">
          <p14:sldIdLst>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 id="559"/>
          </p14:sldIdLst>
        </p14:section>
        <p14:section name="The Node Object" id="{3E891CC3-1FDD-FF43-88D4-EF259EB2EDC2}">
          <p14:sldIdLst>
            <p14:sldId id="560"/>
            <p14:sldId id="561"/>
            <p14:sldId id="562"/>
            <p14:sldId id="563"/>
            <p14:sldId id="564"/>
            <p14:sldId id="565"/>
            <p14:sldId id="566"/>
            <p14:sldId id="567"/>
            <p14:sldId id="568"/>
            <p14:sldId id="569"/>
            <p14:sldId id="570"/>
            <p14:sldId id="571"/>
            <p14:sldId id="572"/>
            <p14:sldId id="573"/>
            <p14:sldId id="574"/>
            <p14:sldId id="575"/>
            <p14:sldId id="576"/>
            <p14:sldId id="577"/>
          </p14:sldIdLst>
        </p14:section>
        <p14:section name="Node Attributes" id="{06505FCA-3462-C44D-A360-2A644F4BEBF2}">
          <p14:sldIdLst>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0"/>
            <p14:sldId id="601"/>
            <p14:sldId id="602"/>
            <p14:sldId id="603"/>
          </p14:sldIdLst>
        </p14:section>
        <p14:section name="Cookbook Dependencies" id="{914EF68F-5208-C94F-A540-B99C2164DE8D}">
          <p14:sldIdLst>
            <p14:sldId id="604"/>
            <p14:sldId id="605"/>
            <p14:sldId id="606"/>
            <p14:sldId id="607"/>
            <p14:sldId id="608"/>
            <p14:sldId id="609"/>
            <p14:sldId id="610"/>
            <p14:sldId id="611"/>
            <p14:sldId id="612"/>
            <p14:sldId id="613"/>
            <p14:sldId id="614"/>
            <p14:sldId id="615"/>
            <p14:sldId id="616"/>
            <p14:sldId id="617"/>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 id="642"/>
            <p14:sldId id="643"/>
            <p14:sldId id="644"/>
            <p14:sldId id="645"/>
            <p14:sldId id="646"/>
            <p14:sldId id="647"/>
            <p14:sldId id="648"/>
            <p14:sldId id="649"/>
            <p14:sldId id="650"/>
            <p14:sldId id="651"/>
            <p14:sldId id="652"/>
            <p14:sldId id="653"/>
            <p14:sldId id="654"/>
          </p14:sldIdLst>
        </p14:section>
        <p14:section name="Refactoring Apache" id="{3ECA34E1-58C0-1D47-8087-FF14C26EACDD}">
          <p14:sldIdLst>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675"/>
            <p14:sldId id="677"/>
            <p14:sldId id="678"/>
            <p14:sldId id="679"/>
            <p14:sldId id="680"/>
            <p14:sldId id="676"/>
            <p14:sldId id="681"/>
            <p14:sldId id="682"/>
            <p14:sldId id="683"/>
            <p14:sldId id="684"/>
            <p14:sldId id="685"/>
            <p14:sldId id="686"/>
            <p14:sldId id="687"/>
            <p14:sldId id="688"/>
            <p14:sldId id="689"/>
            <p14:sldId id="921"/>
            <p14:sldId id="690"/>
            <p14:sldId id="691"/>
            <p14:sldId id="922"/>
            <p14:sldId id="692"/>
            <p14:sldId id="693"/>
            <p14:sldId id="694"/>
            <p14:sldId id="695"/>
            <p14:sldId id="696"/>
            <p14:sldId id="697"/>
            <p14:sldId id="698"/>
            <p14:sldId id="699"/>
            <p14:sldId id="700"/>
          </p14:sldIdLst>
        </p14:section>
        <p14:section name="Search" id="{2933BBAE-EC0D-D741-B84E-8341FEA67201}">
          <p14:sldIdLst>
            <p14:sldId id="701"/>
            <p14:sldId id="702"/>
            <p14:sldId id="703"/>
            <p14:sldId id="704"/>
            <p14:sldId id="705"/>
            <p14:sldId id="706"/>
            <p14:sldId id="707"/>
            <p14:sldId id="708"/>
            <p14:sldId id="709"/>
            <p14:sldId id="710"/>
            <p14:sldId id="711"/>
            <p14:sldId id="712"/>
            <p14:sldId id="713"/>
            <p14:sldId id="714"/>
            <p14:sldId id="715"/>
            <p14:sldId id="716"/>
            <p14:sldId id="717"/>
            <p14:sldId id="718"/>
            <p14:sldId id="719"/>
          </p14:sldIdLst>
        </p14:section>
        <p14:section name="Data Bags" id="{3C4B56AB-B2AE-6D42-838C-31CB6139CFE7}">
          <p14:sldIdLst>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Lst>
        </p14:section>
        <p14:section name="Roles" id="{FD2C7A44-E155-9748-AD00-07BE098BAACC}">
          <p14:sldIdLst>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Lst>
        </p14:section>
        <p14:section name="Environments" id="{EE559FFF-A8DD-A749-810E-98DF5D580263}">
          <p14:sldIdLst>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Lst>
        </p14:section>
        <p14:section name="Supermarket" id="{E07F8E4C-CC66-CC48-B3EB-E37F77D69F08}">
          <p14:sldIdLst>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 id="842"/>
            <p14:sldId id="843"/>
            <p14:sldId id="844"/>
            <p14:sldId id="845"/>
            <p14:sldId id="846"/>
            <p14:sldId id="847"/>
            <p14:sldId id="848"/>
            <p14:sldId id="849"/>
            <p14:sldId id="850"/>
            <p14:sldId id="851"/>
            <p14:sldId id="852"/>
            <p14:sldId id="853"/>
          </p14:sldIdLst>
        </p14:section>
        <p14:section name="Further Resources" id="{47892A5A-5985-EA44-8186-482502E01288}">
          <p14:sldIdLst>
            <p14:sldId id="854"/>
            <p14:sldId id="855"/>
            <p14:sldId id="856"/>
            <p14:sldId id="857"/>
            <p14:sldId id="858"/>
            <p14:sldId id="859"/>
            <p14:sldId id="860"/>
            <p14:sldId id="861"/>
            <p14:sldId id="862"/>
            <p14:sldId id="863"/>
            <p14:sldId id="864"/>
            <p14:sldId id="865"/>
            <p14:sldId id="923"/>
            <p14:sldId id="866"/>
            <p14:sldId id="867"/>
            <p14:sldId id="868"/>
            <p14:sldId id="869"/>
          </p14:sldIdLst>
        </p14:section>
        <p14:section name="Just Enough Ruby" id="{283C1E65-3FEB-E947-A4FF-E28C06F7B76D}">
          <p14:sldIdLst>
            <p14:sldId id="870"/>
            <p14:sldId id="871"/>
            <p14:sldId id="872"/>
            <p14:sldId id="873"/>
            <p14:sldId id="874"/>
            <p14:sldId id="875"/>
            <p14:sldId id="876"/>
            <p14:sldId id="877"/>
            <p14:sldId id="878"/>
            <p14:sldId id="879"/>
            <p14:sldId id="880"/>
            <p14:sldId id="881"/>
            <p14:sldId id="882"/>
            <p14:sldId id="883"/>
            <p14:sldId id="884"/>
            <p14:sldId id="885"/>
            <p14:sldId id="886"/>
            <p14:sldId id="887"/>
            <p14:sldId id="888"/>
            <p14:sldId id="889"/>
            <p14:sldId id="890"/>
            <p14:sldId id="891"/>
            <p14:sldId id="892"/>
            <p14:sldId id="893"/>
            <p14:sldId id="894"/>
            <p14:sldId id="895"/>
            <p14:sldId id="896"/>
            <p14:sldId id="897"/>
            <p14:sldId id="898"/>
            <p14:sldId id="899"/>
            <p14:sldId id="900"/>
            <p14:sldId id="901"/>
            <p14:sldId id="902"/>
            <p14:sldId id="903"/>
            <p14:sldId id="904"/>
            <p14:sldId id="905"/>
            <p14:sldId id="906"/>
            <p14:sldId id="907"/>
          </p14:sldIdLst>
        </p14:section>
        <p14:section name="Review Day 1" id="{0E2474A5-7D08-8148-A8E6-F8AF56EBCDE7}">
          <p14:sldIdLst>
            <p14:sldId id="908"/>
            <p14:sldId id="909"/>
            <p14:sldId id="910"/>
            <p14:sldId id="911"/>
            <p14:sldId id="912"/>
            <p14:sldId id="913"/>
            <p14:sldId id="914"/>
            <p14:sldId id="915"/>
            <p14:sldId id="916"/>
            <p14:sldId id="917"/>
            <p14:sldId id="918"/>
            <p14:sldId id="919"/>
            <p14:sldId id="92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Col>
    <a:la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lastRow>
    <a:fir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Row>
  </a:tblStyle>
  <a:tblStyle styleId="{D51ADE6A-740E-44AE-83CC-AE7238B6C88D}" styleName="">
    <a:tblBg/>
    <a:wholeTb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Col>
    <a:la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lastRow>
    <a:fir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Row>
  </a:tblStyle>
  <a:tblStyle styleId="{4A9BC294-FFE2-49D5-8D69-9E1BD2C41BD5}" styleName="">
    <a:tblBg/>
    <a:wholeTb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Col>
    <a:la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lastRow>
    <a:fir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473" autoAdjust="0"/>
  </p:normalViewPr>
  <p:slideViewPr>
    <p:cSldViewPr snapToGrid="0" snapToObjects="1">
      <p:cViewPr varScale="1">
        <p:scale>
          <a:sx n="95" d="100"/>
          <a:sy n="95" d="100"/>
        </p:scale>
        <p:origin x="-1520" y="-96"/>
      </p:cViewPr>
      <p:guideLst>
        <p:guide orient="horz" pos="2880"/>
        <p:guide pos="512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83" Type="http://schemas.openxmlformats.org/officeDocument/2006/relationships/slide" Target="slides/slide282.xml"/><Relationship Id="rId284" Type="http://schemas.openxmlformats.org/officeDocument/2006/relationships/slide" Target="slides/slide283.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0" Type="http://schemas.openxmlformats.org/officeDocument/2006/relationships/slide" Target="slides/slide599.xml"/><Relationship Id="rId601" Type="http://schemas.openxmlformats.org/officeDocument/2006/relationships/slide" Target="slides/slide600.xml"/><Relationship Id="rId602" Type="http://schemas.openxmlformats.org/officeDocument/2006/relationships/slide" Target="slides/slide601.xml"/><Relationship Id="rId603" Type="http://schemas.openxmlformats.org/officeDocument/2006/relationships/slide" Target="slides/slide602.xml"/><Relationship Id="rId604" Type="http://schemas.openxmlformats.org/officeDocument/2006/relationships/slide" Target="slides/slide603.xml"/><Relationship Id="rId605" Type="http://schemas.openxmlformats.org/officeDocument/2006/relationships/slide" Target="slides/slide604.xml"/><Relationship Id="rId606" Type="http://schemas.openxmlformats.org/officeDocument/2006/relationships/slide" Target="slides/slide605.xml"/><Relationship Id="rId607" Type="http://schemas.openxmlformats.org/officeDocument/2006/relationships/slide" Target="slides/slide606.xml"/><Relationship Id="rId608" Type="http://schemas.openxmlformats.org/officeDocument/2006/relationships/slide" Target="slides/slide607.xml"/><Relationship Id="rId609" Type="http://schemas.openxmlformats.org/officeDocument/2006/relationships/slide" Target="slides/slide60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610" Type="http://schemas.openxmlformats.org/officeDocument/2006/relationships/slide" Target="slides/slide609.xml"/><Relationship Id="rId611" Type="http://schemas.openxmlformats.org/officeDocument/2006/relationships/slide" Target="slides/slide610.xml"/><Relationship Id="rId612" Type="http://schemas.openxmlformats.org/officeDocument/2006/relationships/slide" Target="slides/slide611.xml"/><Relationship Id="rId613" Type="http://schemas.openxmlformats.org/officeDocument/2006/relationships/slide" Target="slides/slide612.xml"/><Relationship Id="rId614" Type="http://schemas.openxmlformats.org/officeDocument/2006/relationships/slide" Target="slides/slide613.xml"/><Relationship Id="rId615" Type="http://schemas.openxmlformats.org/officeDocument/2006/relationships/slide" Target="slides/slide614.xml"/><Relationship Id="rId616" Type="http://schemas.openxmlformats.org/officeDocument/2006/relationships/slide" Target="slides/slide615.xml"/><Relationship Id="rId617" Type="http://schemas.openxmlformats.org/officeDocument/2006/relationships/slide" Target="slides/slide616.xml"/><Relationship Id="rId618" Type="http://schemas.openxmlformats.org/officeDocument/2006/relationships/slide" Target="slides/slide617.xml"/><Relationship Id="rId619" Type="http://schemas.openxmlformats.org/officeDocument/2006/relationships/slide" Target="slides/slide618.xml"/><Relationship Id="rId500" Type="http://schemas.openxmlformats.org/officeDocument/2006/relationships/slide" Target="slides/slide499.xml"/><Relationship Id="rId501" Type="http://schemas.openxmlformats.org/officeDocument/2006/relationships/slide" Target="slides/slide500.xml"/><Relationship Id="rId502" Type="http://schemas.openxmlformats.org/officeDocument/2006/relationships/slide" Target="slides/slide501.xml"/><Relationship Id="rId503" Type="http://schemas.openxmlformats.org/officeDocument/2006/relationships/slide" Target="slides/slide502.xml"/><Relationship Id="rId504" Type="http://schemas.openxmlformats.org/officeDocument/2006/relationships/slide" Target="slides/slide503.xml"/><Relationship Id="rId505" Type="http://schemas.openxmlformats.org/officeDocument/2006/relationships/slide" Target="slides/slide504.xml"/><Relationship Id="rId506" Type="http://schemas.openxmlformats.org/officeDocument/2006/relationships/slide" Target="slides/slide505.xml"/><Relationship Id="rId507" Type="http://schemas.openxmlformats.org/officeDocument/2006/relationships/slide" Target="slides/slide506.xml"/><Relationship Id="rId508" Type="http://schemas.openxmlformats.org/officeDocument/2006/relationships/slide" Target="slides/slide507.xml"/><Relationship Id="rId509" Type="http://schemas.openxmlformats.org/officeDocument/2006/relationships/slide" Target="slides/slide50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20" Type="http://schemas.openxmlformats.org/officeDocument/2006/relationships/slide" Target="slides/slide619.xml"/><Relationship Id="rId621" Type="http://schemas.openxmlformats.org/officeDocument/2006/relationships/slide" Target="slides/slide620.xml"/><Relationship Id="rId622" Type="http://schemas.openxmlformats.org/officeDocument/2006/relationships/slide" Target="slides/slide621.xml"/><Relationship Id="rId623" Type="http://schemas.openxmlformats.org/officeDocument/2006/relationships/slide" Target="slides/slide622.xml"/><Relationship Id="rId624" Type="http://schemas.openxmlformats.org/officeDocument/2006/relationships/slide" Target="slides/slide623.xml"/><Relationship Id="rId625" Type="http://schemas.openxmlformats.org/officeDocument/2006/relationships/slide" Target="slides/slide624.xml"/><Relationship Id="rId626" Type="http://schemas.openxmlformats.org/officeDocument/2006/relationships/slide" Target="slides/slide625.xml"/><Relationship Id="rId627" Type="http://schemas.openxmlformats.org/officeDocument/2006/relationships/slide" Target="slides/slide626.xml"/><Relationship Id="rId628" Type="http://schemas.openxmlformats.org/officeDocument/2006/relationships/slide" Target="slides/slide627.xml"/><Relationship Id="rId629" Type="http://schemas.openxmlformats.org/officeDocument/2006/relationships/slide" Target="slides/slide628.xml"/><Relationship Id="rId510" Type="http://schemas.openxmlformats.org/officeDocument/2006/relationships/slide" Target="slides/slide509.xml"/><Relationship Id="rId511" Type="http://schemas.openxmlformats.org/officeDocument/2006/relationships/slide" Target="slides/slide510.xml"/><Relationship Id="rId512" Type="http://schemas.openxmlformats.org/officeDocument/2006/relationships/slide" Target="slides/slide511.xml"/><Relationship Id="rId513" Type="http://schemas.openxmlformats.org/officeDocument/2006/relationships/slide" Target="slides/slide512.xml"/><Relationship Id="rId514" Type="http://schemas.openxmlformats.org/officeDocument/2006/relationships/slide" Target="slides/slide513.xml"/><Relationship Id="rId515" Type="http://schemas.openxmlformats.org/officeDocument/2006/relationships/slide" Target="slides/slide514.xml"/><Relationship Id="rId516" Type="http://schemas.openxmlformats.org/officeDocument/2006/relationships/slide" Target="slides/slide515.xml"/><Relationship Id="rId517" Type="http://schemas.openxmlformats.org/officeDocument/2006/relationships/slide" Target="slides/slide516.xml"/><Relationship Id="rId518" Type="http://schemas.openxmlformats.org/officeDocument/2006/relationships/slide" Target="slides/slide517.xml"/><Relationship Id="rId519" Type="http://schemas.openxmlformats.org/officeDocument/2006/relationships/slide" Target="slides/slide5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0" Type="http://schemas.openxmlformats.org/officeDocument/2006/relationships/slide" Target="slides/slide399.xml"/><Relationship Id="rId401" Type="http://schemas.openxmlformats.org/officeDocument/2006/relationships/slide" Target="slides/slide400.xml"/><Relationship Id="rId402" Type="http://schemas.openxmlformats.org/officeDocument/2006/relationships/slide" Target="slides/slide401.xml"/><Relationship Id="rId403" Type="http://schemas.openxmlformats.org/officeDocument/2006/relationships/slide" Target="slides/slide402.xml"/><Relationship Id="rId404" Type="http://schemas.openxmlformats.org/officeDocument/2006/relationships/slide" Target="slides/slide403.xml"/><Relationship Id="rId405" Type="http://schemas.openxmlformats.org/officeDocument/2006/relationships/slide" Target="slides/slide404.xml"/><Relationship Id="rId406" Type="http://schemas.openxmlformats.org/officeDocument/2006/relationships/slide" Target="slides/slide405.xml"/><Relationship Id="rId407" Type="http://schemas.openxmlformats.org/officeDocument/2006/relationships/slide" Target="slides/slide406.xml"/><Relationship Id="rId408" Type="http://schemas.openxmlformats.org/officeDocument/2006/relationships/slide" Target="slides/slide407.xml"/><Relationship Id="rId409" Type="http://schemas.openxmlformats.org/officeDocument/2006/relationships/slide" Target="slides/slide408.xml"/><Relationship Id="rId630" Type="http://schemas.openxmlformats.org/officeDocument/2006/relationships/slide" Target="slides/slide629.xml"/><Relationship Id="rId631" Type="http://schemas.openxmlformats.org/officeDocument/2006/relationships/slide" Target="slides/slide630.xml"/><Relationship Id="rId632" Type="http://schemas.openxmlformats.org/officeDocument/2006/relationships/slide" Target="slides/slide631.xml"/><Relationship Id="rId633" Type="http://schemas.openxmlformats.org/officeDocument/2006/relationships/slide" Target="slides/slide632.xml"/><Relationship Id="rId634" Type="http://schemas.openxmlformats.org/officeDocument/2006/relationships/slide" Target="slides/slide633.xml"/><Relationship Id="rId635" Type="http://schemas.openxmlformats.org/officeDocument/2006/relationships/slide" Target="slides/slide634.xml"/><Relationship Id="rId636" Type="http://schemas.openxmlformats.org/officeDocument/2006/relationships/slide" Target="slides/slide635.xml"/><Relationship Id="rId637" Type="http://schemas.openxmlformats.org/officeDocument/2006/relationships/slide" Target="slides/slide636.xml"/><Relationship Id="rId638" Type="http://schemas.openxmlformats.org/officeDocument/2006/relationships/slide" Target="slides/slide637.xml"/><Relationship Id="rId639" Type="http://schemas.openxmlformats.org/officeDocument/2006/relationships/slide" Target="slides/slide638.xml"/><Relationship Id="rId520" Type="http://schemas.openxmlformats.org/officeDocument/2006/relationships/slide" Target="slides/slide519.xml"/><Relationship Id="rId521" Type="http://schemas.openxmlformats.org/officeDocument/2006/relationships/slide" Target="slides/slide520.xml"/><Relationship Id="rId522" Type="http://schemas.openxmlformats.org/officeDocument/2006/relationships/slide" Target="slides/slide521.xml"/><Relationship Id="rId523" Type="http://schemas.openxmlformats.org/officeDocument/2006/relationships/slide" Target="slides/slide522.xml"/><Relationship Id="rId524" Type="http://schemas.openxmlformats.org/officeDocument/2006/relationships/slide" Target="slides/slide523.xml"/><Relationship Id="rId525" Type="http://schemas.openxmlformats.org/officeDocument/2006/relationships/slide" Target="slides/slide524.xml"/><Relationship Id="rId526" Type="http://schemas.openxmlformats.org/officeDocument/2006/relationships/slide" Target="slides/slide525.xml"/><Relationship Id="rId527" Type="http://schemas.openxmlformats.org/officeDocument/2006/relationships/slide" Target="slides/slide526.xml"/><Relationship Id="rId528" Type="http://schemas.openxmlformats.org/officeDocument/2006/relationships/slide" Target="slides/slide527.xml"/><Relationship Id="rId529" Type="http://schemas.openxmlformats.org/officeDocument/2006/relationships/slide" Target="slides/slide5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410" Type="http://schemas.openxmlformats.org/officeDocument/2006/relationships/slide" Target="slides/slide409.xml"/><Relationship Id="rId411" Type="http://schemas.openxmlformats.org/officeDocument/2006/relationships/slide" Target="slides/slide410.xml"/><Relationship Id="rId412" Type="http://schemas.openxmlformats.org/officeDocument/2006/relationships/slide" Target="slides/slide411.xml"/><Relationship Id="rId413" Type="http://schemas.openxmlformats.org/officeDocument/2006/relationships/slide" Target="slides/slide412.xml"/><Relationship Id="rId414" Type="http://schemas.openxmlformats.org/officeDocument/2006/relationships/slide" Target="slides/slide413.xml"/><Relationship Id="rId415" Type="http://schemas.openxmlformats.org/officeDocument/2006/relationships/slide" Target="slides/slide414.xml"/><Relationship Id="rId416" Type="http://schemas.openxmlformats.org/officeDocument/2006/relationships/slide" Target="slides/slide415.xml"/><Relationship Id="rId417" Type="http://schemas.openxmlformats.org/officeDocument/2006/relationships/slide" Target="slides/slide416.xml"/><Relationship Id="rId418" Type="http://schemas.openxmlformats.org/officeDocument/2006/relationships/slide" Target="slides/slide417.xml"/><Relationship Id="rId419" Type="http://schemas.openxmlformats.org/officeDocument/2006/relationships/slide" Target="slides/slide418.xml"/><Relationship Id="rId640" Type="http://schemas.openxmlformats.org/officeDocument/2006/relationships/slide" Target="slides/slide639.xml"/><Relationship Id="rId641" Type="http://schemas.openxmlformats.org/officeDocument/2006/relationships/slide" Target="slides/slide640.xml"/><Relationship Id="rId642" Type="http://schemas.openxmlformats.org/officeDocument/2006/relationships/slide" Target="slides/slide641.xml"/><Relationship Id="rId643" Type="http://schemas.openxmlformats.org/officeDocument/2006/relationships/slide" Target="slides/slide642.xml"/><Relationship Id="rId644" Type="http://schemas.openxmlformats.org/officeDocument/2006/relationships/slide" Target="slides/slide643.xml"/><Relationship Id="rId645" Type="http://schemas.openxmlformats.org/officeDocument/2006/relationships/slide" Target="slides/slide644.xml"/><Relationship Id="rId646" Type="http://schemas.openxmlformats.org/officeDocument/2006/relationships/slide" Target="slides/slide645.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647" Type="http://schemas.openxmlformats.org/officeDocument/2006/relationships/slide" Target="slides/slide646.xml"/><Relationship Id="rId648" Type="http://schemas.openxmlformats.org/officeDocument/2006/relationships/slide" Target="slides/slide647.xml"/><Relationship Id="rId649" Type="http://schemas.openxmlformats.org/officeDocument/2006/relationships/slide" Target="slides/slide648.xml"/><Relationship Id="rId530" Type="http://schemas.openxmlformats.org/officeDocument/2006/relationships/slide" Target="slides/slide529.xml"/><Relationship Id="rId531" Type="http://schemas.openxmlformats.org/officeDocument/2006/relationships/slide" Target="slides/slide530.xml"/><Relationship Id="rId532" Type="http://schemas.openxmlformats.org/officeDocument/2006/relationships/slide" Target="slides/slide531.xml"/><Relationship Id="rId533" Type="http://schemas.openxmlformats.org/officeDocument/2006/relationships/slide" Target="slides/slide532.xml"/><Relationship Id="rId534" Type="http://schemas.openxmlformats.org/officeDocument/2006/relationships/slide" Target="slides/slide533.xml"/><Relationship Id="rId535" Type="http://schemas.openxmlformats.org/officeDocument/2006/relationships/slide" Target="slides/slide534.xml"/><Relationship Id="rId536" Type="http://schemas.openxmlformats.org/officeDocument/2006/relationships/slide" Target="slides/slide535.xml"/><Relationship Id="rId537" Type="http://schemas.openxmlformats.org/officeDocument/2006/relationships/slide" Target="slides/slide536.xml"/><Relationship Id="rId538" Type="http://schemas.openxmlformats.org/officeDocument/2006/relationships/slide" Target="slides/slide537.xml"/><Relationship Id="rId539" Type="http://schemas.openxmlformats.org/officeDocument/2006/relationships/slide" Target="slides/slide5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420" Type="http://schemas.openxmlformats.org/officeDocument/2006/relationships/slide" Target="slides/slide419.xml"/><Relationship Id="rId421" Type="http://schemas.openxmlformats.org/officeDocument/2006/relationships/slide" Target="slides/slide420.xml"/><Relationship Id="rId422" Type="http://schemas.openxmlformats.org/officeDocument/2006/relationships/slide" Target="slides/slide421.xml"/><Relationship Id="rId423" Type="http://schemas.openxmlformats.org/officeDocument/2006/relationships/slide" Target="slides/slide422.xml"/><Relationship Id="rId424" Type="http://schemas.openxmlformats.org/officeDocument/2006/relationships/slide" Target="slides/slide423.xml"/><Relationship Id="rId425" Type="http://schemas.openxmlformats.org/officeDocument/2006/relationships/slide" Target="slides/slide424.xml"/><Relationship Id="rId426" Type="http://schemas.openxmlformats.org/officeDocument/2006/relationships/slide" Target="slides/slide425.xml"/><Relationship Id="rId427" Type="http://schemas.openxmlformats.org/officeDocument/2006/relationships/slide" Target="slides/slide426.xml"/><Relationship Id="rId428" Type="http://schemas.openxmlformats.org/officeDocument/2006/relationships/slide" Target="slides/slide427.xml"/><Relationship Id="rId429" Type="http://schemas.openxmlformats.org/officeDocument/2006/relationships/slide" Target="slides/slide428.xml"/><Relationship Id="rId650" Type="http://schemas.openxmlformats.org/officeDocument/2006/relationships/slide" Target="slides/slide649.xml"/><Relationship Id="rId651" Type="http://schemas.openxmlformats.org/officeDocument/2006/relationships/slide" Target="slides/slide650.xml"/><Relationship Id="rId652" Type="http://schemas.openxmlformats.org/officeDocument/2006/relationships/slide" Target="slides/slide651.xml"/><Relationship Id="rId653" Type="http://schemas.openxmlformats.org/officeDocument/2006/relationships/slide" Target="slides/slide652.xml"/><Relationship Id="rId654" Type="http://schemas.openxmlformats.org/officeDocument/2006/relationships/slide" Target="slides/slide653.xml"/><Relationship Id="rId655" Type="http://schemas.openxmlformats.org/officeDocument/2006/relationships/slide" Target="slides/slide654.xml"/><Relationship Id="rId656" Type="http://schemas.openxmlformats.org/officeDocument/2006/relationships/slide" Target="slides/slide655.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657" Type="http://schemas.openxmlformats.org/officeDocument/2006/relationships/slide" Target="slides/slide656.xml"/><Relationship Id="rId658" Type="http://schemas.openxmlformats.org/officeDocument/2006/relationships/slide" Target="slides/slide657.xml"/><Relationship Id="rId659" Type="http://schemas.openxmlformats.org/officeDocument/2006/relationships/slide" Target="slides/slide658.xml"/><Relationship Id="rId540" Type="http://schemas.openxmlformats.org/officeDocument/2006/relationships/slide" Target="slides/slide539.xml"/><Relationship Id="rId541" Type="http://schemas.openxmlformats.org/officeDocument/2006/relationships/slide" Target="slides/slide540.xml"/><Relationship Id="rId542" Type="http://schemas.openxmlformats.org/officeDocument/2006/relationships/slide" Target="slides/slide541.xml"/><Relationship Id="rId543" Type="http://schemas.openxmlformats.org/officeDocument/2006/relationships/slide" Target="slides/slide542.xml"/><Relationship Id="rId544" Type="http://schemas.openxmlformats.org/officeDocument/2006/relationships/slide" Target="slides/slide543.xml"/><Relationship Id="rId545" Type="http://schemas.openxmlformats.org/officeDocument/2006/relationships/slide" Target="slides/slide544.xml"/><Relationship Id="rId546" Type="http://schemas.openxmlformats.org/officeDocument/2006/relationships/slide" Target="slides/slide545.xml"/><Relationship Id="rId547" Type="http://schemas.openxmlformats.org/officeDocument/2006/relationships/slide" Target="slides/slide546.xml"/><Relationship Id="rId548" Type="http://schemas.openxmlformats.org/officeDocument/2006/relationships/slide" Target="slides/slide547.xml"/><Relationship Id="rId549" Type="http://schemas.openxmlformats.org/officeDocument/2006/relationships/slide" Target="slides/slide54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430" Type="http://schemas.openxmlformats.org/officeDocument/2006/relationships/slide" Target="slides/slide429.xml"/><Relationship Id="rId431" Type="http://schemas.openxmlformats.org/officeDocument/2006/relationships/slide" Target="slides/slide430.xml"/><Relationship Id="rId432" Type="http://schemas.openxmlformats.org/officeDocument/2006/relationships/slide" Target="slides/slide431.xml"/><Relationship Id="rId433" Type="http://schemas.openxmlformats.org/officeDocument/2006/relationships/slide" Target="slides/slide432.xml"/><Relationship Id="rId434" Type="http://schemas.openxmlformats.org/officeDocument/2006/relationships/slide" Target="slides/slide433.xml"/><Relationship Id="rId435" Type="http://schemas.openxmlformats.org/officeDocument/2006/relationships/slide" Target="slides/slide434.xml"/><Relationship Id="rId436" Type="http://schemas.openxmlformats.org/officeDocument/2006/relationships/slide" Target="slides/slide435.xml"/><Relationship Id="rId437" Type="http://schemas.openxmlformats.org/officeDocument/2006/relationships/slide" Target="slides/slide436.xml"/><Relationship Id="rId438" Type="http://schemas.openxmlformats.org/officeDocument/2006/relationships/slide" Target="slides/slide437.xml"/><Relationship Id="rId439" Type="http://schemas.openxmlformats.org/officeDocument/2006/relationships/slide" Target="slides/slide438.xml"/><Relationship Id="rId660" Type="http://schemas.openxmlformats.org/officeDocument/2006/relationships/slide" Target="slides/slide659.xml"/><Relationship Id="rId661" Type="http://schemas.openxmlformats.org/officeDocument/2006/relationships/slide" Target="slides/slide660.xml"/><Relationship Id="rId662" Type="http://schemas.openxmlformats.org/officeDocument/2006/relationships/slide" Target="slides/slide661.xml"/><Relationship Id="rId663" Type="http://schemas.openxmlformats.org/officeDocument/2006/relationships/slide" Target="slides/slide662.xml"/><Relationship Id="rId664" Type="http://schemas.openxmlformats.org/officeDocument/2006/relationships/slide" Target="slides/slide663.xml"/><Relationship Id="rId665" Type="http://schemas.openxmlformats.org/officeDocument/2006/relationships/slide" Target="slides/slide664.xml"/><Relationship Id="rId666" Type="http://schemas.openxmlformats.org/officeDocument/2006/relationships/slide" Target="slides/slide665.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slide" Target="slides/slide321.xml"/><Relationship Id="rId323" Type="http://schemas.openxmlformats.org/officeDocument/2006/relationships/slide" Target="slides/slide322.xml"/><Relationship Id="rId324" Type="http://schemas.openxmlformats.org/officeDocument/2006/relationships/slide" Target="slides/slide323.xml"/><Relationship Id="rId325" Type="http://schemas.openxmlformats.org/officeDocument/2006/relationships/slide" Target="slides/slide324.xml"/><Relationship Id="rId326" Type="http://schemas.openxmlformats.org/officeDocument/2006/relationships/slide" Target="slides/slide325.xml"/><Relationship Id="rId327" Type="http://schemas.openxmlformats.org/officeDocument/2006/relationships/slide" Target="slides/slide326.xml"/><Relationship Id="rId328" Type="http://schemas.openxmlformats.org/officeDocument/2006/relationships/slide" Target="slides/slide327.xml"/><Relationship Id="rId329" Type="http://schemas.openxmlformats.org/officeDocument/2006/relationships/slide" Target="slides/slide328.xml"/><Relationship Id="rId667" Type="http://schemas.openxmlformats.org/officeDocument/2006/relationships/slide" Target="slides/slide666.xml"/><Relationship Id="rId668" Type="http://schemas.openxmlformats.org/officeDocument/2006/relationships/slide" Target="slides/slide667.xml"/><Relationship Id="rId669" Type="http://schemas.openxmlformats.org/officeDocument/2006/relationships/slide" Target="slides/slide668.xml"/><Relationship Id="rId550" Type="http://schemas.openxmlformats.org/officeDocument/2006/relationships/slide" Target="slides/slide549.xml"/><Relationship Id="rId551" Type="http://schemas.openxmlformats.org/officeDocument/2006/relationships/slide" Target="slides/slide550.xml"/><Relationship Id="rId552" Type="http://schemas.openxmlformats.org/officeDocument/2006/relationships/slide" Target="slides/slide551.xml"/><Relationship Id="rId553" Type="http://schemas.openxmlformats.org/officeDocument/2006/relationships/slide" Target="slides/slide552.xml"/><Relationship Id="rId554" Type="http://schemas.openxmlformats.org/officeDocument/2006/relationships/slide" Target="slides/slide553.xml"/><Relationship Id="rId555" Type="http://schemas.openxmlformats.org/officeDocument/2006/relationships/slide" Target="slides/slide554.xml"/><Relationship Id="rId556" Type="http://schemas.openxmlformats.org/officeDocument/2006/relationships/slide" Target="slides/slide555.xml"/><Relationship Id="rId557" Type="http://schemas.openxmlformats.org/officeDocument/2006/relationships/slide" Target="slides/slide556.xml"/><Relationship Id="rId558" Type="http://schemas.openxmlformats.org/officeDocument/2006/relationships/slide" Target="slides/slide557.xml"/><Relationship Id="rId559" Type="http://schemas.openxmlformats.org/officeDocument/2006/relationships/slide" Target="slides/slide55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9" Type="http://schemas.openxmlformats.org/officeDocument/2006/relationships/slide" Target="slides/slide98.xml"/><Relationship Id="rId440" Type="http://schemas.openxmlformats.org/officeDocument/2006/relationships/slide" Target="slides/slide439.xml"/><Relationship Id="rId441" Type="http://schemas.openxmlformats.org/officeDocument/2006/relationships/slide" Target="slides/slide440.xml"/><Relationship Id="rId442" Type="http://schemas.openxmlformats.org/officeDocument/2006/relationships/slide" Target="slides/slide441.xml"/><Relationship Id="rId443" Type="http://schemas.openxmlformats.org/officeDocument/2006/relationships/slide" Target="slides/slide442.xml"/><Relationship Id="rId444" Type="http://schemas.openxmlformats.org/officeDocument/2006/relationships/slide" Target="slides/slide443.xml"/><Relationship Id="rId445" Type="http://schemas.openxmlformats.org/officeDocument/2006/relationships/slide" Target="slides/slide444.xml"/><Relationship Id="rId446" Type="http://schemas.openxmlformats.org/officeDocument/2006/relationships/slide" Target="slides/slide445.xml"/><Relationship Id="rId447" Type="http://schemas.openxmlformats.org/officeDocument/2006/relationships/slide" Target="slides/slide446.xml"/><Relationship Id="rId448" Type="http://schemas.openxmlformats.org/officeDocument/2006/relationships/slide" Target="slides/slide447.xml"/><Relationship Id="rId449" Type="http://schemas.openxmlformats.org/officeDocument/2006/relationships/slide" Target="slides/slide448.xml"/><Relationship Id="rId670" Type="http://schemas.openxmlformats.org/officeDocument/2006/relationships/notesMaster" Target="notesMasters/notesMaster1.xml"/><Relationship Id="rId671" Type="http://schemas.openxmlformats.org/officeDocument/2006/relationships/printerSettings" Target="printerSettings/printerSettings1.bin"/><Relationship Id="rId672" Type="http://schemas.openxmlformats.org/officeDocument/2006/relationships/presProps" Target="presProps.xml"/><Relationship Id="rId673" Type="http://schemas.openxmlformats.org/officeDocument/2006/relationships/viewProps" Target="viewProps.xml"/><Relationship Id="rId674" Type="http://schemas.openxmlformats.org/officeDocument/2006/relationships/theme" Target="theme/theme1.xml"/><Relationship Id="rId675" Type="http://schemas.openxmlformats.org/officeDocument/2006/relationships/tableStyles" Target="tableStyles.xml"/><Relationship Id="rId330" Type="http://schemas.openxmlformats.org/officeDocument/2006/relationships/slide" Target="slides/slide329.xml"/><Relationship Id="rId331" Type="http://schemas.openxmlformats.org/officeDocument/2006/relationships/slide" Target="slides/slide330.xml"/><Relationship Id="rId332" Type="http://schemas.openxmlformats.org/officeDocument/2006/relationships/slide" Target="slides/slide331.xml"/><Relationship Id="rId333" Type="http://schemas.openxmlformats.org/officeDocument/2006/relationships/slide" Target="slides/slide332.xml"/><Relationship Id="rId334" Type="http://schemas.openxmlformats.org/officeDocument/2006/relationships/slide" Target="slides/slide333.xml"/><Relationship Id="rId335" Type="http://schemas.openxmlformats.org/officeDocument/2006/relationships/slide" Target="slides/slide334.xml"/><Relationship Id="rId336" Type="http://schemas.openxmlformats.org/officeDocument/2006/relationships/slide" Target="slides/slide335.xml"/><Relationship Id="rId337" Type="http://schemas.openxmlformats.org/officeDocument/2006/relationships/slide" Target="slides/slide336.xml"/><Relationship Id="rId338" Type="http://schemas.openxmlformats.org/officeDocument/2006/relationships/slide" Target="slides/slide337.xml"/><Relationship Id="rId339" Type="http://schemas.openxmlformats.org/officeDocument/2006/relationships/slide" Target="slides/slide338.xml"/><Relationship Id="rId560" Type="http://schemas.openxmlformats.org/officeDocument/2006/relationships/slide" Target="slides/slide559.xml"/><Relationship Id="rId561" Type="http://schemas.openxmlformats.org/officeDocument/2006/relationships/slide" Target="slides/slide560.xml"/><Relationship Id="rId562" Type="http://schemas.openxmlformats.org/officeDocument/2006/relationships/slide" Target="slides/slide561.xml"/><Relationship Id="rId563" Type="http://schemas.openxmlformats.org/officeDocument/2006/relationships/slide" Target="slides/slide562.xml"/><Relationship Id="rId564" Type="http://schemas.openxmlformats.org/officeDocument/2006/relationships/slide" Target="slides/slide563.xml"/><Relationship Id="rId565" Type="http://schemas.openxmlformats.org/officeDocument/2006/relationships/slide" Target="slides/slide564.xml"/><Relationship Id="rId566" Type="http://schemas.openxmlformats.org/officeDocument/2006/relationships/slide" Target="slides/slide565.xml"/><Relationship Id="rId567" Type="http://schemas.openxmlformats.org/officeDocument/2006/relationships/slide" Target="slides/slide566.xml"/><Relationship Id="rId568" Type="http://schemas.openxmlformats.org/officeDocument/2006/relationships/slide" Target="slides/slide567.xml"/><Relationship Id="rId569" Type="http://schemas.openxmlformats.org/officeDocument/2006/relationships/slide" Target="slides/slide568.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450" Type="http://schemas.openxmlformats.org/officeDocument/2006/relationships/slide" Target="slides/slide449.xml"/><Relationship Id="rId451" Type="http://schemas.openxmlformats.org/officeDocument/2006/relationships/slide" Target="slides/slide450.xml"/><Relationship Id="rId452" Type="http://schemas.openxmlformats.org/officeDocument/2006/relationships/slide" Target="slides/slide451.xml"/><Relationship Id="rId453" Type="http://schemas.openxmlformats.org/officeDocument/2006/relationships/slide" Target="slides/slide452.xml"/><Relationship Id="rId454" Type="http://schemas.openxmlformats.org/officeDocument/2006/relationships/slide" Target="slides/slide453.xml"/><Relationship Id="rId455" Type="http://schemas.openxmlformats.org/officeDocument/2006/relationships/slide" Target="slides/slide454.xml"/><Relationship Id="rId456" Type="http://schemas.openxmlformats.org/officeDocument/2006/relationships/slide" Target="slides/slide455.xml"/><Relationship Id="rId110" Type="http://schemas.openxmlformats.org/officeDocument/2006/relationships/slide" Target="slides/slide109.xml"/><Relationship Id="rId111" Type="http://schemas.openxmlformats.org/officeDocument/2006/relationships/slide" Target="slides/slide110.xml"/><Relationship Id="rId459" Type="http://schemas.openxmlformats.org/officeDocument/2006/relationships/slide" Target="slides/slide45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457" Type="http://schemas.openxmlformats.org/officeDocument/2006/relationships/slide" Target="slides/slide456.xml"/><Relationship Id="rId458" Type="http://schemas.openxmlformats.org/officeDocument/2006/relationships/slide" Target="slides/slide457.xml"/><Relationship Id="rId340" Type="http://schemas.openxmlformats.org/officeDocument/2006/relationships/slide" Target="slides/slide339.xml"/><Relationship Id="rId341" Type="http://schemas.openxmlformats.org/officeDocument/2006/relationships/slide" Target="slides/slide340.xml"/><Relationship Id="rId342" Type="http://schemas.openxmlformats.org/officeDocument/2006/relationships/slide" Target="slides/slide341.xml"/><Relationship Id="rId343" Type="http://schemas.openxmlformats.org/officeDocument/2006/relationships/slide" Target="slides/slide342.xml"/><Relationship Id="rId344" Type="http://schemas.openxmlformats.org/officeDocument/2006/relationships/slide" Target="slides/slide343.xml"/><Relationship Id="rId345" Type="http://schemas.openxmlformats.org/officeDocument/2006/relationships/slide" Target="slides/slide344.xml"/><Relationship Id="rId346" Type="http://schemas.openxmlformats.org/officeDocument/2006/relationships/slide" Target="slides/slide345.xml"/><Relationship Id="rId347" Type="http://schemas.openxmlformats.org/officeDocument/2006/relationships/slide" Target="slides/slide346.xml"/><Relationship Id="rId348" Type="http://schemas.openxmlformats.org/officeDocument/2006/relationships/slide" Target="slides/slide347.xml"/><Relationship Id="rId349" Type="http://schemas.openxmlformats.org/officeDocument/2006/relationships/slide" Target="slides/slide348.xml"/><Relationship Id="rId570" Type="http://schemas.openxmlformats.org/officeDocument/2006/relationships/slide" Target="slides/slide569.xml"/><Relationship Id="rId571" Type="http://schemas.openxmlformats.org/officeDocument/2006/relationships/slide" Target="slides/slide570.xml"/><Relationship Id="rId572" Type="http://schemas.openxmlformats.org/officeDocument/2006/relationships/slide" Target="slides/slide571.xml"/><Relationship Id="rId573" Type="http://schemas.openxmlformats.org/officeDocument/2006/relationships/slide" Target="slides/slide572.xml"/><Relationship Id="rId574" Type="http://schemas.openxmlformats.org/officeDocument/2006/relationships/slide" Target="slides/slide573.xml"/><Relationship Id="rId575" Type="http://schemas.openxmlformats.org/officeDocument/2006/relationships/slide" Target="slides/slide574.xml"/><Relationship Id="rId576" Type="http://schemas.openxmlformats.org/officeDocument/2006/relationships/slide" Target="slides/slide575.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577" Type="http://schemas.openxmlformats.org/officeDocument/2006/relationships/slide" Target="slides/slide576.xml"/><Relationship Id="rId578" Type="http://schemas.openxmlformats.org/officeDocument/2006/relationships/slide" Target="slides/slide577.xml"/><Relationship Id="rId579" Type="http://schemas.openxmlformats.org/officeDocument/2006/relationships/slide" Target="slides/slide578.xml"/><Relationship Id="rId460" Type="http://schemas.openxmlformats.org/officeDocument/2006/relationships/slide" Target="slides/slide459.xml"/><Relationship Id="rId461" Type="http://schemas.openxmlformats.org/officeDocument/2006/relationships/slide" Target="slides/slide460.xml"/><Relationship Id="rId462" Type="http://schemas.openxmlformats.org/officeDocument/2006/relationships/slide" Target="slides/slide461.xml"/><Relationship Id="rId463" Type="http://schemas.openxmlformats.org/officeDocument/2006/relationships/slide" Target="slides/slide462.xml"/><Relationship Id="rId464" Type="http://schemas.openxmlformats.org/officeDocument/2006/relationships/slide" Target="slides/slide463.xml"/><Relationship Id="rId465" Type="http://schemas.openxmlformats.org/officeDocument/2006/relationships/slide" Target="slides/slide464.xml"/><Relationship Id="rId466" Type="http://schemas.openxmlformats.org/officeDocument/2006/relationships/slide" Target="slides/slide465.xml"/><Relationship Id="rId467" Type="http://schemas.openxmlformats.org/officeDocument/2006/relationships/slide" Target="slides/slide466.xml"/><Relationship Id="rId468" Type="http://schemas.openxmlformats.org/officeDocument/2006/relationships/slide" Target="slides/slide467.xml"/><Relationship Id="rId469" Type="http://schemas.openxmlformats.org/officeDocument/2006/relationships/slide" Target="slides/slide4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350" Type="http://schemas.openxmlformats.org/officeDocument/2006/relationships/slide" Target="slides/slide349.xml"/><Relationship Id="rId351" Type="http://schemas.openxmlformats.org/officeDocument/2006/relationships/slide" Target="slides/slide350.xml"/><Relationship Id="rId352" Type="http://schemas.openxmlformats.org/officeDocument/2006/relationships/slide" Target="slides/slide351.xml"/><Relationship Id="rId353" Type="http://schemas.openxmlformats.org/officeDocument/2006/relationships/slide" Target="slides/slide352.xml"/><Relationship Id="rId354" Type="http://schemas.openxmlformats.org/officeDocument/2006/relationships/slide" Target="slides/slide353.xml"/><Relationship Id="rId355" Type="http://schemas.openxmlformats.org/officeDocument/2006/relationships/slide" Target="slides/slide354.xml"/><Relationship Id="rId356" Type="http://schemas.openxmlformats.org/officeDocument/2006/relationships/slide" Target="slides/slide355.xml"/><Relationship Id="rId357" Type="http://schemas.openxmlformats.org/officeDocument/2006/relationships/slide" Target="slides/slide356.xml"/><Relationship Id="rId358" Type="http://schemas.openxmlformats.org/officeDocument/2006/relationships/slide" Target="slides/slide357.xml"/><Relationship Id="rId359" Type="http://schemas.openxmlformats.org/officeDocument/2006/relationships/slide" Target="slides/slide358.xml"/><Relationship Id="rId580" Type="http://schemas.openxmlformats.org/officeDocument/2006/relationships/slide" Target="slides/slide579.xml"/><Relationship Id="rId581" Type="http://schemas.openxmlformats.org/officeDocument/2006/relationships/slide" Target="slides/slide580.xml"/><Relationship Id="rId582" Type="http://schemas.openxmlformats.org/officeDocument/2006/relationships/slide" Target="slides/slide581.xml"/><Relationship Id="rId583" Type="http://schemas.openxmlformats.org/officeDocument/2006/relationships/slide" Target="slides/slide582.xml"/><Relationship Id="rId584" Type="http://schemas.openxmlformats.org/officeDocument/2006/relationships/slide" Target="slides/slide583.xml"/><Relationship Id="rId585" Type="http://schemas.openxmlformats.org/officeDocument/2006/relationships/slide" Target="slides/slide584.xml"/><Relationship Id="rId586" Type="http://schemas.openxmlformats.org/officeDocument/2006/relationships/slide" Target="slides/slide585.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587" Type="http://schemas.openxmlformats.org/officeDocument/2006/relationships/slide" Target="slides/slide586.xml"/><Relationship Id="rId588" Type="http://schemas.openxmlformats.org/officeDocument/2006/relationships/slide" Target="slides/slide587.xml"/><Relationship Id="rId589" Type="http://schemas.openxmlformats.org/officeDocument/2006/relationships/slide" Target="slides/slide588.xml"/><Relationship Id="rId470" Type="http://schemas.openxmlformats.org/officeDocument/2006/relationships/slide" Target="slides/slide469.xml"/><Relationship Id="rId471" Type="http://schemas.openxmlformats.org/officeDocument/2006/relationships/slide" Target="slides/slide470.xml"/><Relationship Id="rId472" Type="http://schemas.openxmlformats.org/officeDocument/2006/relationships/slide" Target="slides/slide471.xml"/><Relationship Id="rId473" Type="http://schemas.openxmlformats.org/officeDocument/2006/relationships/slide" Target="slides/slide472.xml"/><Relationship Id="rId474" Type="http://schemas.openxmlformats.org/officeDocument/2006/relationships/slide" Target="slides/slide473.xml"/><Relationship Id="rId475" Type="http://schemas.openxmlformats.org/officeDocument/2006/relationships/slide" Target="slides/slide474.xml"/><Relationship Id="rId476" Type="http://schemas.openxmlformats.org/officeDocument/2006/relationships/slide" Target="slides/slide475.xml"/><Relationship Id="rId477" Type="http://schemas.openxmlformats.org/officeDocument/2006/relationships/slide" Target="slides/slide476.xml"/><Relationship Id="rId478" Type="http://schemas.openxmlformats.org/officeDocument/2006/relationships/slide" Target="slides/slide477.xml"/><Relationship Id="rId479" Type="http://schemas.openxmlformats.org/officeDocument/2006/relationships/slide" Target="slides/slide47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60" Type="http://schemas.openxmlformats.org/officeDocument/2006/relationships/slide" Target="slides/slide359.xml"/><Relationship Id="rId361" Type="http://schemas.openxmlformats.org/officeDocument/2006/relationships/slide" Target="slides/slide360.xml"/><Relationship Id="rId362" Type="http://schemas.openxmlformats.org/officeDocument/2006/relationships/slide" Target="slides/slide361.xml"/><Relationship Id="rId363" Type="http://schemas.openxmlformats.org/officeDocument/2006/relationships/slide" Target="slides/slide362.xml"/><Relationship Id="rId364" Type="http://schemas.openxmlformats.org/officeDocument/2006/relationships/slide" Target="slides/slide363.xml"/><Relationship Id="rId365" Type="http://schemas.openxmlformats.org/officeDocument/2006/relationships/slide" Target="slides/slide364.xml"/><Relationship Id="rId366" Type="http://schemas.openxmlformats.org/officeDocument/2006/relationships/slide" Target="slides/slide365.xml"/><Relationship Id="rId367" Type="http://schemas.openxmlformats.org/officeDocument/2006/relationships/slide" Target="slides/slide366.xml"/><Relationship Id="rId368" Type="http://schemas.openxmlformats.org/officeDocument/2006/relationships/slide" Target="slides/slide367.xml"/><Relationship Id="rId369" Type="http://schemas.openxmlformats.org/officeDocument/2006/relationships/slide" Target="slides/slide368.xml"/><Relationship Id="rId590" Type="http://schemas.openxmlformats.org/officeDocument/2006/relationships/slide" Target="slides/slide589.xml"/><Relationship Id="rId591" Type="http://schemas.openxmlformats.org/officeDocument/2006/relationships/slide" Target="slides/slide590.xml"/><Relationship Id="rId592" Type="http://schemas.openxmlformats.org/officeDocument/2006/relationships/slide" Target="slides/slide591.xml"/><Relationship Id="rId593" Type="http://schemas.openxmlformats.org/officeDocument/2006/relationships/slide" Target="slides/slide592.xml"/><Relationship Id="rId594" Type="http://schemas.openxmlformats.org/officeDocument/2006/relationships/slide" Target="slides/slide593.xml"/><Relationship Id="rId595" Type="http://schemas.openxmlformats.org/officeDocument/2006/relationships/slide" Target="slides/slide594.xml"/><Relationship Id="rId596" Type="http://schemas.openxmlformats.org/officeDocument/2006/relationships/slide" Target="slides/slide595.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597" Type="http://schemas.openxmlformats.org/officeDocument/2006/relationships/slide" Target="slides/slide596.xml"/><Relationship Id="rId598" Type="http://schemas.openxmlformats.org/officeDocument/2006/relationships/slide" Target="slides/slide597.xml"/><Relationship Id="rId599" Type="http://schemas.openxmlformats.org/officeDocument/2006/relationships/slide" Target="slides/slide598.xml"/><Relationship Id="rId480" Type="http://schemas.openxmlformats.org/officeDocument/2006/relationships/slide" Target="slides/slide479.xml"/><Relationship Id="rId481" Type="http://schemas.openxmlformats.org/officeDocument/2006/relationships/slide" Target="slides/slide480.xml"/><Relationship Id="rId482" Type="http://schemas.openxmlformats.org/officeDocument/2006/relationships/slide" Target="slides/slide481.xml"/><Relationship Id="rId483" Type="http://schemas.openxmlformats.org/officeDocument/2006/relationships/slide" Target="slides/slide482.xml"/><Relationship Id="rId484" Type="http://schemas.openxmlformats.org/officeDocument/2006/relationships/slide" Target="slides/slide483.xml"/><Relationship Id="rId485" Type="http://schemas.openxmlformats.org/officeDocument/2006/relationships/slide" Target="slides/slide484.xml"/><Relationship Id="rId486" Type="http://schemas.openxmlformats.org/officeDocument/2006/relationships/slide" Target="slides/slide485.xml"/><Relationship Id="rId487" Type="http://schemas.openxmlformats.org/officeDocument/2006/relationships/slide" Target="slides/slide486.xml"/><Relationship Id="rId488" Type="http://schemas.openxmlformats.org/officeDocument/2006/relationships/slide" Target="slides/slide487.xml"/><Relationship Id="rId489" Type="http://schemas.openxmlformats.org/officeDocument/2006/relationships/slide" Target="slides/slide48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370" Type="http://schemas.openxmlformats.org/officeDocument/2006/relationships/slide" Target="slides/slide369.xml"/><Relationship Id="rId371" Type="http://schemas.openxmlformats.org/officeDocument/2006/relationships/slide" Target="slides/slide370.xml"/><Relationship Id="rId372" Type="http://schemas.openxmlformats.org/officeDocument/2006/relationships/slide" Target="slides/slide371.xml"/><Relationship Id="rId373" Type="http://schemas.openxmlformats.org/officeDocument/2006/relationships/slide" Target="slides/slide372.xml"/><Relationship Id="rId374" Type="http://schemas.openxmlformats.org/officeDocument/2006/relationships/slide" Target="slides/slide373.xml"/><Relationship Id="rId375" Type="http://schemas.openxmlformats.org/officeDocument/2006/relationships/slide" Target="slides/slide374.xml"/><Relationship Id="rId376" Type="http://schemas.openxmlformats.org/officeDocument/2006/relationships/slide" Target="slides/slide375.xml"/><Relationship Id="rId377" Type="http://schemas.openxmlformats.org/officeDocument/2006/relationships/slide" Target="slides/slide376.xml"/><Relationship Id="rId378" Type="http://schemas.openxmlformats.org/officeDocument/2006/relationships/slide" Target="slides/slide377.xml"/><Relationship Id="rId379" Type="http://schemas.openxmlformats.org/officeDocument/2006/relationships/slide" Target="slides/slide378.xml"/><Relationship Id="rId260" Type="http://schemas.openxmlformats.org/officeDocument/2006/relationships/slide" Target="slides/slide259.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490" Type="http://schemas.openxmlformats.org/officeDocument/2006/relationships/slide" Target="slides/slide489.xml"/><Relationship Id="rId491" Type="http://schemas.openxmlformats.org/officeDocument/2006/relationships/slide" Target="slides/slide490.xml"/><Relationship Id="rId492" Type="http://schemas.openxmlformats.org/officeDocument/2006/relationships/slide" Target="slides/slide491.xml"/><Relationship Id="rId493" Type="http://schemas.openxmlformats.org/officeDocument/2006/relationships/slide" Target="slides/slide492.xml"/><Relationship Id="rId494" Type="http://schemas.openxmlformats.org/officeDocument/2006/relationships/slide" Target="slides/slide493.xml"/><Relationship Id="rId495" Type="http://schemas.openxmlformats.org/officeDocument/2006/relationships/slide" Target="slides/slide494.xml"/><Relationship Id="rId496" Type="http://schemas.openxmlformats.org/officeDocument/2006/relationships/slide" Target="slides/slide495.xml"/><Relationship Id="rId497" Type="http://schemas.openxmlformats.org/officeDocument/2006/relationships/slide" Target="slides/slide496.xml"/><Relationship Id="rId498" Type="http://schemas.openxmlformats.org/officeDocument/2006/relationships/slide" Target="slides/slide497.xml"/><Relationship Id="rId499" Type="http://schemas.openxmlformats.org/officeDocument/2006/relationships/slide" Target="slides/slide49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380" Type="http://schemas.openxmlformats.org/officeDocument/2006/relationships/slide" Target="slides/slide379.xml"/><Relationship Id="rId381" Type="http://schemas.openxmlformats.org/officeDocument/2006/relationships/slide" Target="slides/slide380.xml"/><Relationship Id="rId382" Type="http://schemas.openxmlformats.org/officeDocument/2006/relationships/slide" Target="slides/slide381.xml"/><Relationship Id="rId383" Type="http://schemas.openxmlformats.org/officeDocument/2006/relationships/slide" Target="slides/slide382.xml"/><Relationship Id="rId384" Type="http://schemas.openxmlformats.org/officeDocument/2006/relationships/slide" Target="slides/slide383.xml"/><Relationship Id="rId385" Type="http://schemas.openxmlformats.org/officeDocument/2006/relationships/slide" Target="slides/slide384.xml"/><Relationship Id="rId386" Type="http://schemas.openxmlformats.org/officeDocument/2006/relationships/slide" Target="slides/slide385.xml"/><Relationship Id="rId387" Type="http://schemas.openxmlformats.org/officeDocument/2006/relationships/slide" Target="slides/slide386.xml"/><Relationship Id="rId388" Type="http://schemas.openxmlformats.org/officeDocument/2006/relationships/slide" Target="slides/slide387.xml"/><Relationship Id="rId389" Type="http://schemas.openxmlformats.org/officeDocument/2006/relationships/slide" Target="slides/slide388.xml"/><Relationship Id="rId270" Type="http://schemas.openxmlformats.org/officeDocument/2006/relationships/slide" Target="slides/slide269.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390" Type="http://schemas.openxmlformats.org/officeDocument/2006/relationships/slide" Target="slides/slide389.xml"/><Relationship Id="rId391" Type="http://schemas.openxmlformats.org/officeDocument/2006/relationships/slide" Target="slides/slide390.xml"/><Relationship Id="rId392" Type="http://schemas.openxmlformats.org/officeDocument/2006/relationships/slide" Target="slides/slide391.xml"/><Relationship Id="rId393" Type="http://schemas.openxmlformats.org/officeDocument/2006/relationships/slide" Target="slides/slide392.xml"/><Relationship Id="rId394" Type="http://schemas.openxmlformats.org/officeDocument/2006/relationships/slide" Target="slides/slide393.xml"/><Relationship Id="rId395" Type="http://schemas.openxmlformats.org/officeDocument/2006/relationships/slide" Target="slides/slide394.xml"/><Relationship Id="rId396" Type="http://schemas.openxmlformats.org/officeDocument/2006/relationships/slide" Target="slides/slide395.xml"/><Relationship Id="rId397" Type="http://schemas.openxmlformats.org/officeDocument/2006/relationships/slide" Target="slides/slide396.xml"/><Relationship Id="rId398" Type="http://schemas.openxmlformats.org/officeDocument/2006/relationships/slide" Target="slides/slide397.xml"/><Relationship Id="rId399" Type="http://schemas.openxmlformats.org/officeDocument/2006/relationships/slide" Target="slides/slide398.xml"/><Relationship Id="rId280" Type="http://schemas.openxmlformats.org/officeDocument/2006/relationships/slide" Target="slides/slide279.xml"/><Relationship Id="rId281" Type="http://schemas.openxmlformats.org/officeDocument/2006/relationships/slide" Target="slides/slide280.xml"/><Relationship Id="rId282" Type="http://schemas.openxmlformats.org/officeDocument/2006/relationships/slide" Target="slides/slide2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393" name="Shape 393"/>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965328142"/>
      </p:ext>
    </p:extLst>
  </p:cSld>
  <p:clrMap bg1="lt1" tx1="dk1" bg2="lt2" tx2="dk2" accent1="accent1" accent2="accent2" accent3="accent3" accent4="accent4" accent5="accent5" accent6="accent6" hlink="hlink" folHlink="folHlink"/>
  <p:notesStyle>
    <a:lvl1pPr defTabSz="558800">
      <a:defRPr sz="1600">
        <a:latin typeface="Lucida Grande"/>
        <a:ea typeface="Lucida Grande"/>
        <a:cs typeface="Lucida Grande"/>
        <a:sym typeface="Lucida Grande"/>
      </a:defRPr>
    </a:lvl1pPr>
    <a:lvl2pPr indent="228600" defTabSz="558800">
      <a:defRPr sz="1600">
        <a:latin typeface="Lucida Grande"/>
        <a:ea typeface="Lucida Grande"/>
        <a:cs typeface="Lucida Grande"/>
        <a:sym typeface="Lucida Grande"/>
      </a:defRPr>
    </a:lvl2pPr>
    <a:lvl3pPr indent="457200" defTabSz="558800">
      <a:defRPr sz="1600">
        <a:latin typeface="Lucida Grande"/>
        <a:ea typeface="Lucida Grande"/>
        <a:cs typeface="Lucida Grande"/>
        <a:sym typeface="Lucida Grande"/>
      </a:defRPr>
    </a:lvl3pPr>
    <a:lvl4pPr indent="685800" defTabSz="558800">
      <a:defRPr sz="1600">
        <a:latin typeface="Lucida Grande"/>
        <a:ea typeface="Lucida Grande"/>
        <a:cs typeface="Lucida Grande"/>
        <a:sym typeface="Lucida Grande"/>
      </a:defRPr>
    </a:lvl4pPr>
    <a:lvl5pPr indent="914400" defTabSz="558800">
      <a:defRPr sz="1600">
        <a:latin typeface="Lucida Grande"/>
        <a:ea typeface="Lucida Grande"/>
        <a:cs typeface="Lucida Grande"/>
        <a:sym typeface="Lucida Grande"/>
      </a:defRPr>
    </a:lvl5pPr>
    <a:lvl6pPr indent="1143000" defTabSz="558800">
      <a:defRPr sz="1600">
        <a:latin typeface="Lucida Grande"/>
        <a:ea typeface="Lucida Grande"/>
        <a:cs typeface="Lucida Grande"/>
        <a:sym typeface="Lucida Grande"/>
      </a:defRPr>
    </a:lvl6pPr>
    <a:lvl7pPr indent="1371600" defTabSz="558800">
      <a:defRPr sz="1600">
        <a:latin typeface="Lucida Grande"/>
        <a:ea typeface="Lucida Grande"/>
        <a:cs typeface="Lucida Grande"/>
        <a:sym typeface="Lucida Grande"/>
      </a:defRPr>
    </a:lvl7pPr>
    <a:lvl8pPr indent="1600200" defTabSz="558800">
      <a:defRPr sz="1600">
        <a:latin typeface="Lucida Grande"/>
        <a:ea typeface="Lucida Grande"/>
        <a:cs typeface="Lucida Grande"/>
        <a:sym typeface="Lucida Grande"/>
      </a:defRPr>
    </a:lvl8pPr>
    <a:lvl9pPr indent="1828800" defTabSz="558800">
      <a:defRPr sz="16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4.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2.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7.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8.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9.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5.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6.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7.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0.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2.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3.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4.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5.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6.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7.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0.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1.xml"/><Relationship Id="rId3" Type="http://schemas.openxmlformats.org/officeDocument/2006/relationships/hyperlink" Target="http://localhost" TargetMode="Externa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2.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3.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5.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6.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7.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8.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9.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2.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5.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2.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3.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4.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5.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6.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8.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9.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0.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2.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3.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4.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5.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6.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8.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9.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0.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2.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3.xml"/><Relationship Id="rId3" Type="http://schemas.openxmlformats.org/officeDocument/2006/relationships/hyperlink" Target="http://bit.ly/1c1JrZ4" TargetMode="Externa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4.xml"/><Relationship Id="rId3" Type="http://schemas.openxmlformats.org/officeDocument/2006/relationships/hyperlink" Target="http://bit.ly/1c1JrZ4" TargetMode="Externa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5.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6.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 Id="rId3" Type="http://schemas.openxmlformats.org/officeDocument/2006/relationships/hyperlink" Target="http://en.wikipedia.org/wiki/Shuhari" TargetMode="Externa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8.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9.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0.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2.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3.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4.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7.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8.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3.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7.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9.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4.xml"/><Relationship Id="rId3" Type="http://schemas.openxmlformats.org/officeDocument/2006/relationships/hyperlink" Target="http://docs.opscode.com/chef_overview_attributes.html" TargetMode="Externa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6.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8.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9.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0.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3.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5.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6.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7.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8.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0.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2.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3.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4.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6.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7.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3.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4.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5.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6.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8.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9.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0.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2.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3.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4.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5.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6.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7.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8.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9.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0.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2.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3.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4.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5.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7.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9.xml"/><Relationship Id="rId3" Type="http://schemas.openxmlformats.org/officeDocument/2006/relationships/hyperlink" Target="http://lukaszwrobel.pl/blog/ruby-is-nil" TargetMode="Externa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0.xml"/><Relationship Id="rId3" Type="http://schemas.openxmlformats.org/officeDocument/2006/relationships/hyperlink" Target="http://bit.ly/IF3Xpx" TargetMode="Externa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2.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9.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2.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3.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4.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7.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8.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0.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2.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4.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5.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6.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7.xml"/><Relationship Id="rId3" Type="http://schemas.openxmlformats.org/officeDocument/2006/relationships/hyperlink" Target="http://www.ruby-doc.org/core-2.0.0/File.html%23method-c-exist-3F" TargetMode="Externa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8.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9.xml"/><Relationship Id="rId3" Type="http://schemas.openxmlformats.org/officeDocument/2006/relationships/hyperlink" Target="http://www.ruby-doc.org/core-2.0.0/File.html%23method-c-exist-3F" TargetMode="Externa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0.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4.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6.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7.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8.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9.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0.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2.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3.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4.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6.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7.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8.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9.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0.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2.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3.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4.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6.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8.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9.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0.xml"/></Relationships>
</file>

<file path=ppt/notesSlides/_rels/notesSlide303.xml.rels><?xml version="1.0" encoding="UTF-8" standalone="yes"?>
<Relationships xmlns="http://schemas.openxmlformats.org/package/2006/relationships"><Relationship Id="rId3" Type="http://schemas.openxmlformats.org/officeDocument/2006/relationships/hyperlink" Target="http://localhost:80" TargetMode="External"/><Relationship Id="rId4" Type="http://schemas.openxmlformats.org/officeDocument/2006/relationships/hyperlink" Target="http://localhost:81" TargetMode="External"/><Relationship Id="rId1" Type="http://schemas.openxmlformats.org/officeDocument/2006/relationships/notesMaster" Target="../notesMasters/notesMaster1.xml"/><Relationship Id="rId2" Type="http://schemas.openxmlformats.org/officeDocument/2006/relationships/slide" Target="../slides/slide441.xml"/></Relationships>
</file>

<file path=ppt/notesSlides/_rels/notesSlide304.xml.rels><?xml version="1.0" encoding="UTF-8" standalone="yes"?>
<Relationships xmlns="http://schemas.openxmlformats.org/package/2006/relationships"><Relationship Id="rId3" Type="http://schemas.openxmlformats.org/officeDocument/2006/relationships/hyperlink" Target="http://localhost:80" TargetMode="External"/><Relationship Id="rId4" Type="http://schemas.openxmlformats.org/officeDocument/2006/relationships/hyperlink" Target="http://localhost:81" TargetMode="External"/><Relationship Id="rId1" Type="http://schemas.openxmlformats.org/officeDocument/2006/relationships/notesMaster" Target="../notesMasters/notesMaster1.xml"/><Relationship Id="rId2" Type="http://schemas.openxmlformats.org/officeDocument/2006/relationships/slide" Target="../slides/slide442.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3.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4.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5.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6.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9.xml"/><Relationship Id="rId3" Type="http://schemas.openxmlformats.org/officeDocument/2006/relationships/hyperlink" Target="http://docs.opscode.com/chef_overview_attributes.html"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0.xml"/><Relationship Id="rId3" Type="http://schemas.openxmlformats.org/officeDocument/2006/relationships/hyperlink" Target="http://wiki.apache.org/solr/SolrQuerySyntax" TargetMode="Externa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1.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2.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3.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4.xml"/></Relationships>
</file>

<file path=ppt/notesSlides/_rels/notesSlide3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5.xml"/></Relationships>
</file>

<file path=ppt/notesSlides/_rels/notesSlide3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6.xml"/></Relationships>
</file>

<file path=ppt/notesSlides/_rels/notesSlide3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7.xml"/></Relationships>
</file>

<file path=ppt/notesSlides/_rels/notesSlide3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0.xml"/></Relationships>
</file>

<file path=ppt/notesSlides/_rels/notesSlide3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2.xml"/></Relationships>
</file>

<file path=ppt/notesSlides/_rels/notesSlide3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3.xml"/></Relationships>
</file>

<file path=ppt/notesSlides/_rels/notesSlide3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4.xml"/></Relationships>
</file>

<file path=ppt/notesSlides/_rels/notesSlide3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5.xml"/></Relationships>
</file>

<file path=ppt/notesSlides/_rels/notesSlide3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1.xml"/></Relationships>
</file>

<file path=ppt/notesSlides/_rels/notesSlide3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4.xml"/></Relationships>
</file>

<file path=ppt/notesSlides/_rels/notesSlide3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6.xml"/></Relationships>
</file>

<file path=ppt/notesSlides/_rels/notesSlide3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8.xml"/></Relationships>
</file>

<file path=ppt/notesSlides/_rels/notesSlide3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9.xml"/></Relationships>
</file>

<file path=ppt/notesSlides/_rels/notesSlide3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6.xml"/></Relationships>
</file>

<file path=ppt/notesSlides/_rels/notesSlide3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7.xml"/></Relationships>
</file>

<file path=ppt/notesSlides/_rels/notesSlide3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8.xml"/></Relationships>
</file>

<file path=ppt/notesSlides/_rels/notesSlide3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1.xml"/></Relationships>
</file>

<file path=ppt/notesSlides/_rels/notesSlide3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2.xml"/></Relationships>
</file>

<file path=ppt/notesSlides/_rels/notesSlide3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4.xml"/></Relationships>
</file>

<file path=ppt/notesSlides/_rels/notesSlide3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0.xml"/></Relationships>
</file>

<file path=ppt/notesSlides/_rels/notesSlide3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2.xml"/></Relationships>
</file>

<file path=ppt/notesSlides/_rels/notesSlide3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5.xml"/></Relationships>
</file>

<file path=ppt/notesSlides/_rels/notesSlide3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6.xml"/><Relationship Id="rId3" Type="http://schemas.openxmlformats.org/officeDocument/2006/relationships/hyperlink" Target="http://goo.gl/bh8NSb"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7.xml"/></Relationships>
</file>

<file path=ppt/notesSlides/_rels/notesSlide3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8.xml"/></Relationships>
</file>

<file path=ppt/notesSlides/_rels/notesSlide3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9.xml"/></Relationships>
</file>

<file path=ppt/notesSlides/_rels/notesSlide3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0.xml"/></Relationships>
</file>

<file path=ppt/notesSlides/_rels/notesSlide3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1.xml"/></Relationships>
</file>

<file path=ppt/notesSlides/_rels/notesSlide3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2.xml"/></Relationships>
</file>

<file path=ppt/notesSlides/_rels/notesSlide3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5.xml"/></Relationships>
</file>

<file path=ppt/notesSlides/_rels/notesSlide3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7.xml"/></Relationships>
</file>

<file path=ppt/notesSlides/_rels/notesSlide3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8.xml"/></Relationships>
</file>

<file path=ppt/notesSlides/_rels/notesSlide3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0.xml"/></Relationships>
</file>

<file path=ppt/notesSlides/_rels/notesSlide3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2.xml"/></Relationships>
</file>

<file path=ppt/notesSlides/_rels/notesSlide3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4.xml"/></Relationships>
</file>

<file path=ppt/notesSlides/_rels/notesSlide3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5.xml"/></Relationships>
</file>

<file path=ppt/notesSlides/_rels/notesSlide3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6.xml"/></Relationships>
</file>

<file path=ppt/notesSlides/_rels/notesSlide3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9.xml"/></Relationships>
</file>

<file path=ppt/notesSlides/_rels/notesSlide3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3.xml"/></Relationships>
</file>

<file path=ppt/notesSlides/_rels/notesSlide3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4.xml"/></Relationships>
</file>

<file path=ppt/notesSlides/_rels/notesSlide3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5.xml"/></Relationships>
</file>

<file path=ppt/notesSlides/_rels/notesSlide3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8.xml"/></Relationships>
</file>

<file path=ppt/notesSlides/_rels/notesSlide3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1.xml"/></Relationships>
</file>

<file path=ppt/notesSlides/_rels/notesSlide3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2.xml"/></Relationships>
</file>

<file path=ppt/notesSlides/_rels/notesSlide3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3.xml"/></Relationships>
</file>

<file path=ppt/notesSlides/_rels/notesSlide3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6.xml"/></Relationships>
</file>

<file path=ppt/notesSlides/_rels/notesSlide3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7.xml"/></Relationships>
</file>

<file path=ppt/notesSlides/_rels/notesSlide3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8.xml"/></Relationships>
</file>

<file path=ppt/notesSlides/_rels/notesSlide3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9.xml"/></Relationships>
</file>

<file path=ppt/notesSlides/_rels/notesSlide3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0.xml"/></Relationships>
</file>

<file path=ppt/notesSlides/_rels/notesSlide3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4.xml"/></Relationships>
</file>

<file path=ppt/notesSlides/_rels/notesSlide3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5.xml"/></Relationships>
</file>

<file path=ppt/notesSlides/_rels/notesSlide3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6.xml"/></Relationships>
</file>

<file path=ppt/notesSlides/_rels/notesSlide3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7.xml"/></Relationships>
</file>

<file path=ppt/notesSlides/_rels/notesSlide3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1.xml"/></Relationships>
</file>

<file path=ppt/notesSlides/_rels/notesSlide3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3.xml"/></Relationships>
</file>

<file path=ppt/notesSlides/_rels/notesSlide3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4.xml"/></Relationships>
</file>

<file path=ppt/notesSlides/_rels/notesSlide3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5.xml"/></Relationships>
</file>

<file path=ppt/notesSlides/_rels/notesSlide3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6.xml"/></Relationships>
</file>

<file path=ppt/notesSlides/_rels/notesSlide3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9.xml"/></Relationships>
</file>

<file path=ppt/notesSlides/_rels/notesSlide3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0.xml"/></Relationships>
</file>

<file path=ppt/notesSlides/_rels/notesSlide3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4.xml"/></Relationships>
</file>

<file path=ppt/notesSlides/_rels/notesSlide3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6.xml"/></Relationships>
</file>

<file path=ppt/notesSlides/_rels/notesSlide3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8.xml"/></Relationships>
</file>

<file path=ppt/notesSlides/_rels/notesSlide3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2.xml"/></Relationships>
</file>

<file path=ppt/notesSlides/_rels/notesSlide3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3.xml"/></Relationships>
</file>

<file path=ppt/notesSlides/_rels/notesSlide3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7.xml"/></Relationships>
</file>

<file path=ppt/notesSlides/_rels/notesSlide3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8.xml"/></Relationships>
</file>

<file path=ppt/notesSlides/_rels/notesSlide3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1.xml"/></Relationships>
</file>

<file path=ppt/notesSlides/_rels/notesSlide3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2.xml"/></Relationships>
</file>

<file path=ppt/notesSlides/_rels/notesSlide3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3.xml"/></Relationships>
</file>

<file path=ppt/notesSlides/_rels/notesSlide3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4.xml"/></Relationships>
</file>

<file path=ppt/notesSlides/_rels/notesSlide3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5.xml"/></Relationships>
</file>

<file path=ppt/notesSlides/_rels/notesSlide3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9.xml"/></Relationships>
</file>

<file path=ppt/notesSlides/_rels/notesSlide3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2.xml"/></Relationships>
</file>

<file path=ppt/notesSlides/_rels/notesSlide3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3.xml"/></Relationships>
</file>

<file path=ppt/notesSlides/_rels/notesSlide3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4.xml"/></Relationships>
</file>

<file path=ppt/notesSlides/_rels/notesSlide3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6.xml"/></Relationships>
</file>

<file path=ppt/notesSlides/_rels/notesSlide4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7.xml"/></Relationships>
</file>

<file path=ppt/notesSlides/_rels/notesSlide4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8.xml"/></Relationships>
</file>

<file path=ppt/notesSlides/_rels/notesSlide4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9.xml"/><Relationship Id="rId3" Type="http://schemas.openxmlformats.org/officeDocument/2006/relationships/hyperlink" Target="https://groups.google.com/forum/%23!forum/chef-fundamentals-workshop" TargetMode="External"/></Relationships>
</file>

<file path=ppt/notesSlides/_rels/notesSlide4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5.xml"/></Relationships>
</file>

<file path=ppt/notesSlides/_rels/notesSlide4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6.xml"/></Relationships>
</file>

<file path=ppt/notesSlides/_rels/notesSlide4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7.xml"/></Relationships>
</file>

<file path=ppt/notesSlides/_rels/notesSlide4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0.xml"/></Relationships>
</file>

<file path=ppt/notesSlides/_rels/notesSlide4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1.xml"/></Relationships>
</file>

<file path=ppt/notesSlides/_rels/notesSlide4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3.xml"/></Relationships>
</file>

<file path=ppt/notesSlides/_rels/notesSlide4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4.xml"/></Relationships>
</file>

<file path=ppt/notesSlides/_rels/notesSlide4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5.xml"/></Relationships>
</file>

<file path=ppt/notesSlides/_rels/notesSlide4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6.xml"/></Relationships>
</file>

<file path=ppt/notesSlides/_rels/notesSlide4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7.xml"/></Relationships>
</file>

<file path=ppt/notesSlides/_rels/notesSlide4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8.xml"/></Relationships>
</file>

<file path=ppt/notesSlides/_rels/notesSlide4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9.xml"/></Relationships>
</file>

<file path=ppt/notesSlides/_rels/notesSlide4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0.xml"/></Relationships>
</file>

<file path=ppt/notesSlides/_rels/notesSlide4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1.xml"/></Relationships>
</file>

<file path=ppt/notesSlides/_rels/notesSlide4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3.xml"/></Relationships>
</file>

<file path=ppt/notesSlides/_rels/notesSlide4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4.xml"/></Relationships>
</file>

<file path=ppt/notesSlides/_rels/notesSlide4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5.xml"/></Relationships>
</file>

<file path=ppt/notesSlides/_rels/notesSlide4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6.xml"/></Relationships>
</file>

<file path=ppt/notesSlides/_rels/notesSlide4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7.xml"/></Relationships>
</file>

<file path=ppt/notesSlides/_rels/notesSlide4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8.xml"/></Relationships>
</file>

<file path=ppt/notesSlides/_rels/notesSlide4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9.xml"/></Relationships>
</file>

<file path=ppt/notesSlides/_rels/notesSlide4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0.xml"/></Relationships>
</file>

<file path=ppt/notesSlides/_rels/notesSlide4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1.xml"/></Relationships>
</file>

<file path=ppt/notesSlides/_rels/notesSlide4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3.xml"/></Relationships>
</file>

<file path=ppt/notesSlides/_rels/notesSlide4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4.xml"/></Relationships>
</file>

<file path=ppt/notesSlides/_rels/notesSlide4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5.xml"/></Relationships>
</file>

<file path=ppt/notesSlides/_rels/notesSlide4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6.xml"/></Relationships>
</file>

<file path=ppt/notesSlides/_rels/notesSlide4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7.xml"/></Relationships>
</file>

<file path=ppt/notesSlides/_rels/notesSlide4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8.xml"/></Relationships>
</file>

<file path=ppt/notesSlides/_rels/notesSlide4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9.xml"/></Relationships>
</file>

<file path=ppt/notesSlides/_rels/notesSlide4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0.xml"/></Relationships>
</file>

<file path=ppt/notesSlides/_rels/notesSlide4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1.xml"/></Relationships>
</file>

<file path=ppt/notesSlides/_rels/notesSlide4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2.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3.xml"/></Relationships>
</file>

<file path=ppt/notesSlides/_rels/notesSlide4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4.xml"/></Relationships>
</file>

<file path=ppt/notesSlides/_rels/notesSlide4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6.xml"/></Relationships>
</file>

<file path=ppt/notesSlides/_rels/notesSlide4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8.xml"/></Relationships>
</file>

<file path=ppt/notesSlides/_rels/notesSlide4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0.xml"/></Relationships>
</file>

<file path=ppt/notesSlides/_rels/notesSlide4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1.xml"/></Relationships>
</file>

<file path=ppt/notesSlides/_rels/notesSlide4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2.xml"/></Relationships>
</file>

<file path=ppt/notesSlides/_rels/notesSlide4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3.xml"/></Relationships>
</file>

<file path=ppt/notesSlides/_rels/notesSlide4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4.xml"/></Relationships>
</file>

<file path=ppt/notesSlides/_rels/notesSlide4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6.xml"/></Relationships>
</file>

<file path=ppt/notesSlides/_rels/notesSlide4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 Id="rId3" Type="http://schemas.openxmlformats.org/officeDocument/2006/relationships/hyperlink" Target="http://www.opscode.com/chef/install"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github.com/greenandsecure/knife-block" TargetMode="External"/><Relationship Id="rId4" Type="http://schemas.openxmlformats.org/officeDocument/2006/relationships/hyperlink" Target="https://github.com/trobrock/chefvm" TargetMode="External"/><Relationship Id="rId5" Type="http://schemas.openxmlformats.org/officeDocument/2006/relationships/hyperlink" Target="http://docs.opscode.com/config_rb_knife.html%23many-users-same-repo" TargetMode="External"/><Relationship Id="rId6" Type="http://schemas.openxmlformats.org/officeDocument/2006/relationships/hyperlink" Target="http://docs.opscode.com/config_rb_knife.html" TargetMode="External"/><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gist.github.com/jtimberman/1718805" TargetMode="External"/><Relationship Id="rId4" Type="http://schemas.openxmlformats.org/officeDocument/2006/relationships/hyperlink" Target="http://dougireton.com/blog/2013/03/17/a-knife-dot-rb-for-our-time/" TargetMode="External"/><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03" name="Shape 403"/>
          <p:cNvSpPr>
            <a:spLocks noGrp="1"/>
          </p:cNvSpPr>
          <p:nvPr>
            <p:ph type="body" sz="quarter" idx="1"/>
          </p:nvPr>
        </p:nvSpPr>
        <p:spPr>
          <a:prstGeom prst="rect">
            <a:avLst/>
          </a:prstGeom>
        </p:spPr>
        <p:txBody>
          <a:bodyPr/>
          <a:lstStyle/>
          <a:p>
            <a:pPr lvl="0" defTabSz="457200">
              <a:defRPr sz="1800"/>
            </a:pPr>
            <a:r>
              <a:rPr sz="1200">
                <a:latin typeface="Helvetica"/>
                <a:ea typeface="Helvetica"/>
                <a:cs typeface="Helvetica"/>
                <a:sym typeface="Helvetica"/>
              </a:rPr>
              <a:t>ref0001</a:t>
            </a:r>
          </a:p>
          <a:p>
            <a:pPr lvl="0" defTabSz="457200">
              <a:defRPr sz="1800"/>
            </a:pPr>
            <a:r>
              <a:rPr sz="1200">
                <a:latin typeface="Helvetica"/>
                <a:ea typeface="Helvetica"/>
                <a:cs typeface="Helvetica"/>
                <a:sym typeface="Helvetica"/>
              </a:rPr>
              <a:t>Ensure you have your bio on a slide.  Then before delivery unhide your bio slide and ensure all others are hidden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52" name="Shape 452"/>
          <p:cNvSpPr>
            <a:spLocks noGrp="1"/>
          </p:cNvSpPr>
          <p:nvPr>
            <p:ph type="body" sz="quarter" idx="1"/>
          </p:nvPr>
        </p:nvSpPr>
        <p:spPr>
          <a:prstGeom prst="rect">
            <a:avLst/>
          </a:prstGeom>
        </p:spPr>
        <p:txBody>
          <a:bodyPr/>
          <a:lstStyle>
            <a:lvl1pPr algn="r" defTabSz="457200">
              <a:defRPr sz="1100">
                <a:latin typeface="Helvetica"/>
                <a:ea typeface="Helvetica"/>
                <a:cs typeface="Helvetica"/>
                <a:sym typeface="Helvetica"/>
              </a:defRPr>
            </a:lvl1pPr>
          </a:lstStyle>
          <a:p>
            <a:pPr lvl="0">
              <a:defRPr sz="1800"/>
            </a:pPr>
            <a:r>
              <a:rPr sz="1100"/>
              <a:t>ref0001</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3" name="Shape 1973"/>
          <p:cNvSpPr>
            <a:spLocks noGrp="1" noRot="1" noChangeAspect="1"/>
          </p:cNvSpPr>
          <p:nvPr>
            <p:ph type="sldImg"/>
          </p:nvPr>
        </p:nvSpPr>
        <p:spPr>
          <a:prstGeom prst="rect">
            <a:avLst/>
          </a:prstGeom>
        </p:spPr>
        <p:txBody>
          <a:bodyPr/>
          <a:lstStyle/>
          <a:p>
            <a:pPr lvl="0"/>
            <a:endParaRPr/>
          </a:p>
        </p:txBody>
      </p:sp>
      <p:sp>
        <p:nvSpPr>
          <p:cNvPr id="1974" name="Shape 1974"/>
          <p:cNvSpPr>
            <a:spLocks noGrp="1"/>
          </p:cNvSpPr>
          <p:nvPr>
            <p:ph type="body" sz="quarter" idx="1"/>
          </p:nvPr>
        </p:nvSpPr>
        <p:spPr>
          <a:prstGeom prst="rect">
            <a:avLst/>
          </a:prstGeom>
        </p:spPr>
        <p:txBody>
          <a:bodyPr/>
          <a:lstStyle/>
          <a:p>
            <a:pPr lvl="0">
              <a:defRPr sz="1800"/>
            </a:pPr>
            <a:r>
              <a:rPr sz="1600">
                <a:solidFill>
                  <a:srgbClr val="FF2600"/>
                </a:solidFill>
              </a:rPr>
              <a:t>This is an optional slide! </a:t>
            </a:r>
          </a:p>
          <a:p>
            <a:pPr lvl="0">
              <a:defRPr sz="1800"/>
            </a:pPr>
            <a:endParaRPr sz="1600"/>
          </a:p>
          <a:p>
            <a:pPr lvl="0">
              <a:defRPr sz="1800"/>
            </a:pPr>
            <a:r>
              <a:rPr sz="1600"/>
              <a:t>Chef Server is up and running</a:t>
            </a:r>
          </a:p>
          <a:p>
            <a:pPr lvl="0">
              <a:defRPr sz="1800"/>
            </a:pPr>
            <a:r>
              <a:rPr sz="1600"/>
              <a:t>Knife is installed and configured</a:t>
            </a:r>
          </a:p>
          <a:p>
            <a:pPr lvl="0">
              <a:defRPr sz="1800"/>
            </a:pPr>
            <a:r>
              <a:rPr sz="1600"/>
              <a:t>Source Code repository has been created</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9" name="Shape 1979"/>
          <p:cNvSpPr>
            <a:spLocks noGrp="1" noRot="1" noChangeAspect="1"/>
          </p:cNvSpPr>
          <p:nvPr>
            <p:ph type="sldImg"/>
          </p:nvPr>
        </p:nvSpPr>
        <p:spPr>
          <a:prstGeom prst="rect">
            <a:avLst/>
          </a:prstGeom>
        </p:spPr>
        <p:txBody>
          <a:bodyPr/>
          <a:lstStyle/>
          <a:p>
            <a:pPr lvl="0"/>
            <a:endParaRPr/>
          </a:p>
        </p:txBody>
      </p:sp>
      <p:sp>
        <p:nvSpPr>
          <p:cNvPr id="1980" name="Shape 1980"/>
          <p:cNvSpPr>
            <a:spLocks noGrp="1"/>
          </p:cNvSpPr>
          <p:nvPr>
            <p:ph type="body" sz="quarter" idx="1"/>
          </p:nvPr>
        </p:nvSpPr>
        <p:spPr>
          <a:prstGeom prst="rect">
            <a:avLst/>
          </a:prstGeom>
        </p:spPr>
        <p:txBody>
          <a:bodyPr/>
          <a:lstStyle/>
          <a:p>
            <a:pPr lvl="0">
              <a:defRPr sz="1800"/>
            </a:pPr>
            <a:r>
              <a:rPr sz="1600"/>
              <a:t>-)</a:t>
            </a:r>
          </a:p>
          <a:p>
            <a:pPr lvl="0">
              <a:defRPr sz="1800"/>
            </a:pPr>
            <a:r>
              <a:rPr sz="1600"/>
              <a:t>-)</a:t>
            </a:r>
          </a:p>
          <a:p>
            <a:pPr lvl="0">
              <a:defRPr sz="1800"/>
            </a:pPr>
            <a:r>
              <a:rPr sz="1600"/>
              <a:t>-) knife.rb</a:t>
            </a:r>
          </a:p>
          <a:p>
            <a:pPr lvl="0">
              <a:defRPr sz="1800"/>
            </a:pPr>
            <a:r>
              <a:rPr sz="1600"/>
              <a:t>-) &lt;pwd&gt;/.chef/knife.rb or ~/.chef/knife.rb or /etc/chef/knife.rb</a:t>
            </a:r>
          </a:p>
          <a:p>
            <a:pPr lvl="0">
              <a:defRPr sz="1800"/>
            </a:pPr>
            <a:r>
              <a:rPr sz="1600"/>
              <a:t>-)</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3" name="Shape 1993"/>
          <p:cNvSpPr>
            <a:spLocks noGrp="1" noRot="1" noChangeAspect="1"/>
          </p:cNvSpPr>
          <p:nvPr>
            <p:ph type="sldImg"/>
          </p:nvPr>
        </p:nvSpPr>
        <p:spPr>
          <a:prstGeom prst="rect">
            <a:avLst/>
          </a:prstGeom>
        </p:spPr>
        <p:txBody>
          <a:bodyPr/>
          <a:lstStyle/>
          <a:p>
            <a:pPr lvl="0"/>
            <a:endParaRPr/>
          </a:p>
        </p:txBody>
      </p:sp>
      <p:sp>
        <p:nvSpPr>
          <p:cNvPr id="1994" name="Shape 1994"/>
          <p:cNvSpPr>
            <a:spLocks noGrp="1"/>
          </p:cNvSpPr>
          <p:nvPr>
            <p:ph type="body" sz="quarter" idx="1"/>
          </p:nvPr>
        </p:nvSpPr>
        <p:spPr>
          <a:prstGeom prst="rect">
            <a:avLst/>
          </a:prstGeom>
        </p:spPr>
        <p:txBody>
          <a:bodyPr/>
          <a:lstStyle/>
          <a:p>
            <a:pPr lvl="0">
              <a:defRPr sz="1800"/>
            </a:pPr>
            <a:endParaRPr sz="1600" dirty="0"/>
          </a:p>
          <a:p>
            <a:pPr lvl="0">
              <a:defRPr sz="1800"/>
            </a:pPr>
            <a:r>
              <a:rPr sz="1600" dirty="0"/>
              <a:t>Chef Server is up and running</a:t>
            </a:r>
          </a:p>
          <a:p>
            <a:pPr lvl="0">
              <a:defRPr sz="1800"/>
            </a:pPr>
            <a:r>
              <a:rPr sz="1600" dirty="0"/>
              <a:t>Knife is installed and configured</a:t>
            </a:r>
          </a:p>
          <a:p>
            <a:pPr lvl="0">
              <a:defRPr sz="1800"/>
            </a:pPr>
            <a:r>
              <a:rPr sz="1600" dirty="0"/>
              <a:t>Source Code repository has been created</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2" name="Shape 2082"/>
          <p:cNvSpPr>
            <a:spLocks noGrp="1" noRot="1" noChangeAspect="1"/>
          </p:cNvSpPr>
          <p:nvPr>
            <p:ph type="sldImg"/>
          </p:nvPr>
        </p:nvSpPr>
        <p:spPr>
          <a:prstGeom prst="rect">
            <a:avLst/>
          </a:prstGeom>
        </p:spPr>
        <p:txBody>
          <a:bodyPr/>
          <a:lstStyle/>
          <a:p>
            <a:pPr lvl="0"/>
            <a:endParaRPr/>
          </a:p>
        </p:txBody>
      </p:sp>
      <p:sp>
        <p:nvSpPr>
          <p:cNvPr id="2083" name="Shape 2083"/>
          <p:cNvSpPr>
            <a:spLocks noGrp="1"/>
          </p:cNvSpPr>
          <p:nvPr>
            <p:ph type="body" sz="quarter" idx="1"/>
          </p:nvPr>
        </p:nvSpPr>
        <p:spPr>
          <a:prstGeom prst="rect">
            <a:avLst/>
          </a:prstGeom>
        </p:spPr>
        <p:txBody>
          <a:bodyPr/>
          <a:lstStyle/>
          <a:p>
            <a:pPr lvl="0">
              <a:defRPr sz="1800"/>
            </a:pPr>
            <a:r>
              <a:rPr lang="en-US" sz="1600" b="1" dirty="0" smtClean="0"/>
              <a:t>http://</a:t>
            </a:r>
            <a:r>
              <a:rPr lang="en-US" sz="1600" b="1" dirty="0" err="1" smtClean="0"/>
              <a:t>manage.chef.io</a:t>
            </a:r>
            <a:endParaRPr sz="1600" b="1" dirty="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9" name="Shape 2089"/>
          <p:cNvSpPr>
            <a:spLocks noGrp="1" noRot="1" noChangeAspect="1"/>
          </p:cNvSpPr>
          <p:nvPr>
            <p:ph type="sldImg"/>
          </p:nvPr>
        </p:nvSpPr>
        <p:spPr>
          <a:prstGeom prst="rect">
            <a:avLst/>
          </a:prstGeom>
        </p:spPr>
        <p:txBody>
          <a:bodyPr/>
          <a:lstStyle/>
          <a:p>
            <a:pPr lvl="0"/>
            <a:endParaRPr/>
          </a:p>
        </p:txBody>
      </p:sp>
      <p:sp>
        <p:nvSpPr>
          <p:cNvPr id="2090" name="Shape 2090"/>
          <p:cNvSpPr>
            <a:spLocks noGrp="1"/>
          </p:cNvSpPr>
          <p:nvPr>
            <p:ph type="body" sz="quarter" idx="1"/>
          </p:nvPr>
        </p:nvSpPr>
        <p:spPr>
          <a:prstGeom prst="rect">
            <a:avLst/>
          </a:prstGeom>
        </p:spPr>
        <p:txBody>
          <a:bodyPr/>
          <a:lstStyle/>
          <a:p>
            <a:pPr lvl="0">
              <a:defRPr sz="1800"/>
            </a:pPr>
            <a:r>
              <a:rPr sz="1600"/>
              <a:t>Click the Administrative tab to see the Organizations</a:t>
            </a:r>
          </a:p>
          <a:p>
            <a:pPr lvl="0">
              <a:defRPr sz="1800"/>
            </a:pPr>
            <a:endParaRPr sz="1600"/>
          </a:p>
          <a:p>
            <a:pPr lvl="0">
              <a:defRPr sz="1800"/>
            </a:pPr>
            <a:r>
              <a:rPr sz="1600"/>
              <a:t>The name of your organization was specified when signing up for Enterprise Chef.</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7" name="Shape 2097"/>
          <p:cNvSpPr>
            <a:spLocks noGrp="1" noRot="1" noChangeAspect="1"/>
          </p:cNvSpPr>
          <p:nvPr>
            <p:ph type="sldImg"/>
          </p:nvPr>
        </p:nvSpPr>
        <p:spPr>
          <a:prstGeom prst="rect">
            <a:avLst/>
          </a:prstGeom>
        </p:spPr>
        <p:txBody>
          <a:bodyPr/>
          <a:lstStyle/>
          <a:p>
            <a:pPr lvl="0"/>
            <a:endParaRPr/>
          </a:p>
        </p:txBody>
      </p:sp>
      <p:sp>
        <p:nvSpPr>
          <p:cNvPr id="2098" name="Shape 2098"/>
          <p:cNvSpPr>
            <a:spLocks noGrp="1"/>
          </p:cNvSpPr>
          <p:nvPr>
            <p:ph type="body" sz="quarter" idx="1"/>
          </p:nvPr>
        </p:nvSpPr>
        <p:spPr>
          <a:prstGeom prst="rect">
            <a:avLst/>
          </a:prstGeom>
        </p:spPr>
        <p:txBody>
          <a:bodyPr/>
          <a:lstStyle/>
          <a:p>
            <a:pPr lvl="0">
              <a:defRPr sz="1800"/>
            </a:pPr>
            <a:r>
              <a:rPr sz="1600"/>
              <a:t>From the Organizations page you can:</a:t>
            </a:r>
          </a:p>
          <a:p>
            <a:pPr lvl="0">
              <a:defRPr sz="1800"/>
            </a:pPr>
            <a:endParaRPr sz="1600"/>
          </a:p>
          <a:p>
            <a:pPr lvl="0">
              <a:defRPr sz="1800"/>
            </a:pPr>
            <a:r>
              <a:rPr sz="1600"/>
              <a:t>Reset the organization’s validation key</a:t>
            </a:r>
          </a:p>
          <a:p>
            <a:pPr lvl="0">
              <a:defRPr sz="1800"/>
            </a:pPr>
            <a:r>
              <a:rPr sz="1600"/>
              <a:t>Generate a knife.rb</a:t>
            </a:r>
          </a:p>
          <a:p>
            <a:pPr lvl="0">
              <a:defRPr sz="1800"/>
            </a:pPr>
            <a:r>
              <a:rPr sz="1600"/>
              <a:t>Leave the Organization</a:t>
            </a:r>
          </a:p>
          <a:p>
            <a:pPr lvl="0">
              <a:defRPr sz="1800"/>
            </a:pPr>
            <a:r>
              <a:rPr sz="1600"/>
              <a:t>Recreate and download the starter kit</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3" name="Shape 2103"/>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2104" name="Shape 2104"/>
          <p:cNvSpPr>
            <a:spLocks noGrp="1"/>
          </p:cNvSpPr>
          <p:nvPr>
            <p:ph type="body" sz="quarter" idx="1"/>
          </p:nvPr>
        </p:nvSpPr>
        <p:spPr>
          <a:prstGeom prst="rect">
            <a:avLst/>
          </a:prstGeom>
        </p:spPr>
        <p:txBody>
          <a:bodyPr/>
          <a:lstStyle/>
          <a:p>
            <a:pPr lvl="0">
              <a:defRPr sz="1800"/>
            </a:pPr>
            <a:endParaRPr sz="1600" dirty="0">
              <a:solidFill>
                <a:srgbClr val="FF2600"/>
              </a:solidFill>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 name="Shape 2109"/>
          <p:cNvSpPr>
            <a:spLocks noGrp="1" noRot="1" noChangeAspect="1"/>
          </p:cNvSpPr>
          <p:nvPr>
            <p:ph type="sldImg"/>
          </p:nvPr>
        </p:nvSpPr>
        <p:spPr>
          <a:prstGeom prst="rect">
            <a:avLst/>
          </a:prstGeom>
        </p:spPr>
        <p:txBody>
          <a:bodyPr/>
          <a:lstStyle/>
          <a:p>
            <a:pPr lvl="0"/>
            <a:endParaRPr/>
          </a:p>
        </p:txBody>
      </p:sp>
      <p:sp>
        <p:nvSpPr>
          <p:cNvPr id="2110" name="Shape 2110"/>
          <p:cNvSpPr>
            <a:spLocks noGrp="1"/>
          </p:cNvSpPr>
          <p:nvPr>
            <p:ph type="body" sz="quarter" idx="1"/>
          </p:nvPr>
        </p:nvSpPr>
        <p:spPr>
          <a:prstGeom prst="rect">
            <a:avLst/>
          </a:prstGeom>
        </p:spPr>
        <p:txBody>
          <a:bodyPr/>
          <a:lstStyle/>
          <a:p>
            <a:pPr lvl="0">
              <a:defRPr sz="1800"/>
            </a:pPr>
            <a:endParaRPr sz="1600" dirty="0">
              <a:solidFill>
                <a:srgbClr val="FF2600"/>
              </a:solidFill>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7" name="Shape 2127"/>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2128" name="Shape 2128"/>
          <p:cNvSpPr>
            <a:spLocks noGrp="1"/>
          </p:cNvSpPr>
          <p:nvPr>
            <p:ph type="body" sz="quarter" idx="1"/>
          </p:nvPr>
        </p:nvSpPr>
        <p:spPr>
          <a:prstGeom prst="rect">
            <a:avLst/>
          </a:prstGeom>
        </p:spPr>
        <p:txBody>
          <a:bodyPr/>
          <a:lstStyle/>
          <a:p>
            <a:pPr lvl="0">
              <a:defRPr sz="1800"/>
            </a:pPr>
            <a:endParaRPr sz="1600" dirty="0">
              <a:solidFill>
                <a:srgbClr val="FF2600"/>
              </a:solidFill>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5" name="Shape 2135"/>
          <p:cNvSpPr>
            <a:spLocks noGrp="1" noRot="1" noChangeAspect="1"/>
          </p:cNvSpPr>
          <p:nvPr>
            <p:ph type="sldImg"/>
          </p:nvPr>
        </p:nvSpPr>
        <p:spPr>
          <a:prstGeom prst="rect">
            <a:avLst/>
          </a:prstGeom>
        </p:spPr>
        <p:txBody>
          <a:bodyPr/>
          <a:lstStyle/>
          <a:p>
            <a:pPr lvl="0"/>
            <a:endParaRPr/>
          </a:p>
        </p:txBody>
      </p:sp>
      <p:sp>
        <p:nvSpPr>
          <p:cNvPr id="2136" name="Shape 2136"/>
          <p:cNvSpPr>
            <a:spLocks noGrp="1"/>
          </p:cNvSpPr>
          <p:nvPr>
            <p:ph type="body" sz="quarter" idx="1"/>
          </p:nvPr>
        </p:nvSpPr>
        <p:spPr>
          <a:prstGeom prst="rect">
            <a:avLst/>
          </a:prstGeom>
        </p:spPr>
        <p:txBody>
          <a:bodyPr/>
          <a:lstStyle/>
          <a:p>
            <a:pPr lvl="0">
              <a:defRPr sz="1800"/>
            </a:pPr>
            <a:endParaRPr sz="1600" dirty="0">
              <a:solidFill>
                <a:srgbClr val="FF2600"/>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Shape 457"/>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58" name="Shape 458"/>
          <p:cNvSpPr>
            <a:spLocks noGrp="1"/>
          </p:cNvSpPr>
          <p:nvPr>
            <p:ph type="body" sz="quarter" idx="1"/>
          </p:nvPr>
        </p:nvSpPr>
        <p:spPr>
          <a:prstGeom prst="rect">
            <a:avLst/>
          </a:prstGeom>
        </p:spPr>
        <p:txBody>
          <a:bodyPr/>
          <a:lstStyle>
            <a:lvl1pPr algn="r" defTabSz="457200">
              <a:defRPr sz="1100">
                <a:latin typeface="Helvetica"/>
                <a:ea typeface="Helvetica"/>
                <a:cs typeface="Helvetica"/>
                <a:sym typeface="Helvetica"/>
              </a:defRPr>
            </a:lvl1pPr>
          </a:lstStyle>
          <a:p>
            <a:pPr lvl="0">
              <a:defRPr sz="1800"/>
            </a:pPr>
            <a:r>
              <a:rPr sz="1100"/>
              <a:t>ref0001</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5" name="Shape 2145"/>
          <p:cNvSpPr>
            <a:spLocks noGrp="1" noRot="1" noChangeAspect="1"/>
          </p:cNvSpPr>
          <p:nvPr>
            <p:ph type="sldImg"/>
          </p:nvPr>
        </p:nvSpPr>
        <p:spPr>
          <a:prstGeom prst="rect">
            <a:avLst/>
          </a:prstGeom>
        </p:spPr>
        <p:txBody>
          <a:bodyPr/>
          <a:lstStyle/>
          <a:p>
            <a:pPr lvl="0"/>
            <a:endParaRPr/>
          </a:p>
        </p:txBody>
      </p:sp>
      <p:sp>
        <p:nvSpPr>
          <p:cNvPr id="2146" name="Shape 2146"/>
          <p:cNvSpPr>
            <a:spLocks noGrp="1"/>
          </p:cNvSpPr>
          <p:nvPr>
            <p:ph type="body" sz="quarter" idx="1"/>
          </p:nvPr>
        </p:nvSpPr>
        <p:spPr>
          <a:prstGeom prst="rect">
            <a:avLst/>
          </a:prstGeom>
        </p:spPr>
        <p:txBody>
          <a:bodyPr/>
          <a:lstStyle/>
          <a:p>
            <a:pPr lvl="0">
              <a:defRPr sz="1800"/>
            </a:pPr>
            <a:endParaRPr sz="1600" dirty="0">
              <a:solidFill>
                <a:srgbClr val="FF2600"/>
              </a:solidFill>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7" name="Shape 2157"/>
          <p:cNvSpPr>
            <a:spLocks noGrp="1" noRot="1" noChangeAspect="1"/>
          </p:cNvSpPr>
          <p:nvPr>
            <p:ph type="sldImg"/>
          </p:nvPr>
        </p:nvSpPr>
        <p:spPr>
          <a:prstGeom prst="rect">
            <a:avLst/>
          </a:prstGeom>
        </p:spPr>
        <p:txBody>
          <a:bodyPr/>
          <a:lstStyle/>
          <a:p>
            <a:pPr lvl="0"/>
            <a:endParaRPr/>
          </a:p>
        </p:txBody>
      </p:sp>
      <p:sp>
        <p:nvSpPr>
          <p:cNvPr id="2158" name="Shape 2158"/>
          <p:cNvSpPr>
            <a:spLocks noGrp="1"/>
          </p:cNvSpPr>
          <p:nvPr>
            <p:ph type="body" sz="quarter" idx="1"/>
          </p:nvPr>
        </p:nvSpPr>
        <p:spPr>
          <a:prstGeom prst="rect">
            <a:avLst/>
          </a:prstGeom>
        </p:spPr>
        <p:txBody>
          <a:bodyPr/>
          <a:lstStyle/>
          <a:p>
            <a:pPr lvl="0">
              <a:defRPr sz="1800"/>
            </a:pPr>
            <a:endParaRPr sz="1600" dirty="0">
              <a:solidFill>
                <a:srgbClr val="FF2600"/>
              </a:solidFill>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5" name="Shape 2175"/>
          <p:cNvSpPr>
            <a:spLocks noGrp="1" noRot="1" noChangeAspect="1"/>
          </p:cNvSpPr>
          <p:nvPr>
            <p:ph type="sldImg"/>
          </p:nvPr>
        </p:nvSpPr>
        <p:spPr>
          <a:prstGeom prst="rect">
            <a:avLst/>
          </a:prstGeom>
        </p:spPr>
        <p:txBody>
          <a:bodyPr/>
          <a:lstStyle/>
          <a:p>
            <a:pPr lvl="0"/>
            <a:endParaRPr/>
          </a:p>
        </p:txBody>
      </p:sp>
      <p:sp>
        <p:nvSpPr>
          <p:cNvPr id="2176" name="Shape 2176"/>
          <p:cNvSpPr>
            <a:spLocks noGrp="1"/>
          </p:cNvSpPr>
          <p:nvPr>
            <p:ph type="body" sz="quarter" idx="1"/>
          </p:nvPr>
        </p:nvSpPr>
        <p:spPr>
          <a:prstGeom prst="rect">
            <a:avLst/>
          </a:prstGeom>
        </p:spPr>
        <p:txBody>
          <a:bodyPr/>
          <a:lstStyle/>
          <a:p>
            <a:pPr lvl="0">
              <a:defRPr sz="1800"/>
            </a:pPr>
            <a:r>
              <a:rPr sz="1600"/>
              <a:t>Chef Server is up and running</a:t>
            </a:r>
          </a:p>
          <a:p>
            <a:pPr lvl="0">
              <a:defRPr sz="1800"/>
            </a:pPr>
            <a:r>
              <a:rPr sz="1600"/>
              <a:t>Knife is installed and configured</a:t>
            </a:r>
          </a:p>
          <a:p>
            <a:pPr lvl="0">
              <a:defRPr sz="1800"/>
            </a:pPr>
            <a:r>
              <a:rPr sz="1600"/>
              <a:t>Source Code repository has been created</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 name="Shape 2181"/>
          <p:cNvSpPr>
            <a:spLocks noGrp="1" noRot="1" noChangeAspect="1"/>
          </p:cNvSpPr>
          <p:nvPr>
            <p:ph type="sldImg"/>
          </p:nvPr>
        </p:nvSpPr>
        <p:spPr>
          <a:prstGeom prst="rect">
            <a:avLst/>
          </a:prstGeom>
        </p:spPr>
        <p:txBody>
          <a:bodyPr/>
          <a:lstStyle/>
          <a:p>
            <a:pPr lvl="0"/>
            <a:endParaRPr/>
          </a:p>
        </p:txBody>
      </p:sp>
      <p:sp>
        <p:nvSpPr>
          <p:cNvPr id="2182" name="Shape 2182"/>
          <p:cNvSpPr>
            <a:spLocks noGrp="1"/>
          </p:cNvSpPr>
          <p:nvPr>
            <p:ph type="body" sz="quarter" idx="1"/>
          </p:nvPr>
        </p:nvSpPr>
        <p:spPr>
          <a:prstGeom prst="rect">
            <a:avLst/>
          </a:prstGeom>
        </p:spPr>
        <p:txBody>
          <a:bodyPr/>
          <a:lstStyle>
            <a:lvl1pPr defTabSz="457200">
              <a:defRPr>
                <a:latin typeface="Calibri"/>
                <a:ea typeface="Calibri"/>
                <a:cs typeface="Calibri"/>
                <a:sym typeface="Calibri"/>
              </a:defRPr>
            </a:lvl1pPr>
          </a:lstStyle>
          <a:p>
            <a:pPr lvl="0">
              <a:defRPr sz="1800"/>
            </a:pPr>
            <a:r>
              <a:rPr sz="1600"/>
              <a:t>network device support for some vendors - Arista, Juniper, Cisco</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8" name="Shape 2188"/>
          <p:cNvSpPr>
            <a:spLocks noGrp="1" noRot="1" noChangeAspect="1"/>
          </p:cNvSpPr>
          <p:nvPr>
            <p:ph type="sldImg"/>
          </p:nvPr>
        </p:nvSpPr>
        <p:spPr>
          <a:prstGeom prst="rect">
            <a:avLst/>
          </a:prstGeom>
        </p:spPr>
        <p:txBody>
          <a:bodyPr/>
          <a:lstStyle/>
          <a:p>
            <a:pPr lvl="0"/>
            <a:endParaRPr/>
          </a:p>
        </p:txBody>
      </p:sp>
      <p:sp>
        <p:nvSpPr>
          <p:cNvPr id="2189" name="Shape 2189"/>
          <p:cNvSpPr>
            <a:spLocks noGrp="1"/>
          </p:cNvSpPr>
          <p:nvPr>
            <p:ph type="body" sz="quarter" idx="1"/>
          </p:nvPr>
        </p:nvSpPr>
        <p:spPr>
          <a:prstGeom prst="rect">
            <a:avLst/>
          </a:prstGeom>
        </p:spPr>
        <p:txBody>
          <a:bodyPr/>
          <a:lstStyle/>
          <a:p>
            <a:pPr lvl="0">
              <a:defRPr sz="1800"/>
            </a:pPr>
            <a:r>
              <a:rPr sz="1600"/>
              <a:t>Just to show there aren’t any nodes yet</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4" name="Shape 2194"/>
          <p:cNvSpPr>
            <a:spLocks noGrp="1" noRot="1" noChangeAspect="1"/>
          </p:cNvSpPr>
          <p:nvPr>
            <p:ph type="sldImg"/>
          </p:nvPr>
        </p:nvSpPr>
        <p:spPr>
          <a:prstGeom prst="rect">
            <a:avLst/>
          </a:prstGeom>
        </p:spPr>
        <p:txBody>
          <a:bodyPr/>
          <a:lstStyle/>
          <a:p>
            <a:pPr lvl="0"/>
            <a:endParaRPr/>
          </a:p>
        </p:txBody>
      </p:sp>
      <p:sp>
        <p:nvSpPr>
          <p:cNvPr id="2195" name="Shape 2195"/>
          <p:cNvSpPr>
            <a:spLocks noGrp="1"/>
          </p:cNvSpPr>
          <p:nvPr>
            <p:ph type="body" sz="quarter" idx="1"/>
          </p:nvPr>
        </p:nvSpPr>
        <p:spPr>
          <a:prstGeom prst="rect">
            <a:avLst/>
          </a:prstGeom>
        </p:spPr>
        <p:txBody>
          <a:bodyPr/>
          <a:lstStyle/>
          <a:p>
            <a:pPr lvl="0">
              <a:defRPr sz="1800"/>
            </a:pPr>
            <a:r>
              <a:rPr sz="1600"/>
              <a:t>Use this if cloudshare or some other on-demand training lab / environment are unavailable.</a:t>
            </a:r>
          </a:p>
          <a:p>
            <a:pPr lvl="0">
              <a:defRPr sz="1800"/>
            </a:pPr>
            <a:endParaRPr sz="1600"/>
          </a:p>
          <a:p>
            <a:pPr lvl="0">
              <a:defRPr sz="1800"/>
            </a:pPr>
            <a:r>
              <a:rPr sz="1600"/>
              <a:t>There is also an EC2 AMI ‘oc-training-public’, but its Ubuntu, and the labs are based around CentOS (Apache lab will not work as the configuration is different between RHEL &amp; Ubuntu)</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7" name="Shape 2207"/>
          <p:cNvSpPr>
            <a:spLocks noGrp="1" noRot="1" noChangeAspect="1"/>
          </p:cNvSpPr>
          <p:nvPr>
            <p:ph type="sldImg"/>
          </p:nvPr>
        </p:nvSpPr>
        <p:spPr>
          <a:prstGeom prst="rect">
            <a:avLst/>
          </a:prstGeom>
        </p:spPr>
        <p:txBody>
          <a:bodyPr/>
          <a:lstStyle/>
          <a:p>
            <a:pPr lvl="0"/>
            <a:endParaRPr/>
          </a:p>
        </p:txBody>
      </p:sp>
      <p:sp>
        <p:nvSpPr>
          <p:cNvPr id="2208" name="Shape 2208"/>
          <p:cNvSpPr>
            <a:spLocks noGrp="1"/>
          </p:cNvSpPr>
          <p:nvPr>
            <p:ph type="body" sz="quarter" idx="1"/>
          </p:nvPr>
        </p:nvSpPr>
        <p:spPr>
          <a:prstGeom prst="rect">
            <a:avLst/>
          </a:prstGeom>
        </p:spPr>
        <p:txBody>
          <a:bodyPr/>
          <a:lstStyle>
            <a:lvl1pPr>
              <a:defRPr>
                <a:solidFill>
                  <a:srgbClr val="FF2600"/>
                </a:solidFill>
              </a:defRPr>
            </a:lvl1pPr>
          </a:lstStyle>
          <a:p>
            <a:pPr lvl="0">
              <a:defRPr sz="1800">
                <a:solidFill>
                  <a:srgbClr val="000000"/>
                </a:solidFill>
              </a:defRPr>
            </a:pPr>
            <a:endParaRPr sz="1600" dirty="0">
              <a:solidFill>
                <a:srgbClr val="FF2600"/>
              </a:solidFill>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4" name="Shape 2224"/>
          <p:cNvSpPr>
            <a:spLocks noGrp="1" noRot="1" noChangeAspect="1"/>
          </p:cNvSpPr>
          <p:nvPr>
            <p:ph type="sldImg"/>
          </p:nvPr>
        </p:nvSpPr>
        <p:spPr>
          <a:prstGeom prst="rect">
            <a:avLst/>
          </a:prstGeom>
        </p:spPr>
        <p:txBody>
          <a:bodyPr/>
          <a:lstStyle/>
          <a:p>
            <a:pPr lvl="0"/>
            <a:endParaRPr/>
          </a:p>
        </p:txBody>
      </p:sp>
      <p:sp>
        <p:nvSpPr>
          <p:cNvPr id="2225" name="Shape 2225"/>
          <p:cNvSpPr>
            <a:spLocks noGrp="1"/>
          </p:cNvSpPr>
          <p:nvPr>
            <p:ph type="body" sz="quarter" idx="1"/>
          </p:nvPr>
        </p:nvSpPr>
        <p:spPr>
          <a:prstGeom prst="rect">
            <a:avLst/>
          </a:prstGeom>
        </p:spPr>
        <p:txBody>
          <a:bodyPr/>
          <a:lstStyle/>
          <a:p>
            <a:pPr lvl="0">
              <a:defRPr sz="1800"/>
            </a:pPr>
            <a:r>
              <a:rPr sz="1600"/>
              <a:t>Copy the External Address.  This will be used to ssh into the server.</a:t>
            </a:r>
          </a:p>
          <a:p>
            <a:pPr lvl="0">
              <a:defRPr sz="1800"/>
            </a:pPr>
            <a:endParaRPr sz="160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1" name="Shape 223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2232" name="Shape 2232"/>
          <p:cNvSpPr>
            <a:spLocks noGrp="1"/>
          </p:cNvSpPr>
          <p:nvPr>
            <p:ph type="body" sz="quarter" idx="1"/>
          </p:nvPr>
        </p:nvSpPr>
        <p:spPr>
          <a:prstGeom prst="rect">
            <a:avLst/>
          </a:prstGeom>
        </p:spPr>
        <p:txBody>
          <a:bodyPr/>
          <a:lstStyle>
            <a:lvl1pPr defTabSz="457200">
              <a:defRPr sz="2200"/>
            </a:lvl1pPr>
          </a:lstStyle>
          <a:p>
            <a:pPr lvl="0">
              <a:defRPr sz="1800"/>
            </a:pPr>
            <a:r>
              <a:rPr sz="2200"/>
              <a:t>&lt;EXTERNAL_ADDRESS&gt; is what you'll see in the CloudShare UI - can be IP Address or FQDN</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1" name="Shape 2241"/>
          <p:cNvSpPr>
            <a:spLocks noGrp="1" noRot="1" noChangeAspect="1"/>
          </p:cNvSpPr>
          <p:nvPr>
            <p:ph type="sldImg"/>
          </p:nvPr>
        </p:nvSpPr>
        <p:spPr>
          <a:prstGeom prst="rect">
            <a:avLst/>
          </a:prstGeom>
        </p:spPr>
        <p:txBody>
          <a:bodyPr/>
          <a:lstStyle/>
          <a:p>
            <a:pPr lvl="0"/>
            <a:endParaRPr/>
          </a:p>
        </p:txBody>
      </p:sp>
      <p:sp>
        <p:nvSpPr>
          <p:cNvPr id="2242" name="Shape 2242"/>
          <p:cNvSpPr>
            <a:spLocks noGrp="1"/>
          </p:cNvSpPr>
          <p:nvPr>
            <p:ph type="body" sz="quarter" idx="1"/>
          </p:nvPr>
        </p:nvSpPr>
        <p:spPr>
          <a:prstGeom prst="rect">
            <a:avLst/>
          </a:prstGeom>
        </p:spPr>
        <p:txBody>
          <a:bodyPr/>
          <a:lstStyle/>
          <a:p>
            <a:pPr lvl="0">
              <a:defRPr sz="1800"/>
            </a:pPr>
            <a:r>
              <a:rPr sz="1600"/>
              <a:t>The bootstrap process installs chef-client on a target node so it can communicate with a chef server.</a:t>
            </a:r>
          </a:p>
          <a:p>
            <a:pPr lvl="0">
              <a:defRPr sz="1800"/>
            </a:pPr>
            <a:endParaRPr sz="1600"/>
          </a:p>
          <a:p>
            <a:pPr lvl="0">
              <a:defRPr sz="1800"/>
            </a:pPr>
            <a:r>
              <a:rPr sz="1600"/>
              <a:t>Chef Server is up and running</a:t>
            </a:r>
          </a:p>
          <a:p>
            <a:pPr lvl="0">
              <a:defRPr sz="1800"/>
            </a:pPr>
            <a:r>
              <a:rPr sz="1600"/>
              <a:t>Knife is installed and configured</a:t>
            </a:r>
          </a:p>
          <a:p>
            <a:pPr lvl="0">
              <a:defRPr sz="1800"/>
            </a:pPr>
            <a:r>
              <a:rPr sz="1600"/>
              <a:t>Source Code repository has been created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Shape 463"/>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64" name="Shape 464"/>
          <p:cNvSpPr>
            <a:spLocks noGrp="1"/>
          </p:cNvSpPr>
          <p:nvPr>
            <p:ph type="body" sz="quarter" idx="1"/>
          </p:nvPr>
        </p:nvSpPr>
        <p:spPr>
          <a:prstGeom prst="rect">
            <a:avLst/>
          </a:prstGeom>
        </p:spPr>
        <p:txBody>
          <a:bodyPr/>
          <a:lstStyle>
            <a:lvl1pPr algn="r" defTabSz="457200">
              <a:defRPr sz="1100">
                <a:latin typeface="Helvetica"/>
                <a:ea typeface="Helvetica"/>
                <a:cs typeface="Helvetica"/>
                <a:sym typeface="Helvetica"/>
              </a:defRPr>
            </a:lvl1pPr>
          </a:lstStyle>
          <a:p>
            <a:pPr lvl="0">
              <a:defRPr sz="1800"/>
            </a:pPr>
            <a:r>
              <a:rPr sz="1100"/>
              <a:t>ref0001</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8" name="Shape 224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2249" name="Shape 2249"/>
          <p:cNvSpPr>
            <a:spLocks noGrp="1"/>
          </p:cNvSpPr>
          <p:nvPr>
            <p:ph type="body" sz="quarter" idx="1"/>
          </p:nvPr>
        </p:nvSpPr>
        <p:spPr>
          <a:prstGeom prst="rect">
            <a:avLst/>
          </a:prstGeom>
        </p:spPr>
        <p:txBody>
          <a:bodyPr/>
          <a:lstStyle/>
          <a:p>
            <a:pPr lvl="0">
              <a:defRPr sz="1800"/>
            </a:pPr>
            <a:r>
              <a:rPr sz="1600" b="1" dirty="0">
                <a:solidFill>
                  <a:srgbClr val="FF2600"/>
                </a:solidFill>
              </a:rPr>
              <a:t>&gt;&gt;&gt; NH - use root, not chef</a:t>
            </a:r>
          </a:p>
          <a:p>
            <a:pPr lvl="0">
              <a:defRPr sz="1800"/>
            </a:pPr>
            <a:r>
              <a:rPr sz="1600" b="1" dirty="0" smtClean="0">
                <a:solidFill>
                  <a:srgbClr val="FF2600"/>
                </a:solidFill>
              </a:rPr>
              <a:t>&lt;</a:t>
            </a:r>
            <a:r>
              <a:rPr sz="1600" b="1" dirty="0">
                <a:solidFill>
                  <a:srgbClr val="FF2600"/>
                </a:solidFill>
              </a:rPr>
              <a:t>&lt;&lt;WIP Update this: change 'node2' and no password now req'd</a:t>
            </a:r>
          </a:p>
          <a:p>
            <a:pPr lvl="0">
              <a:defRPr sz="1800"/>
            </a:pPr>
            <a:endParaRPr sz="1600" b="1" dirty="0"/>
          </a:p>
          <a:p>
            <a:pPr lvl="0">
              <a:defRPr sz="1800"/>
            </a:pPr>
            <a:r>
              <a:rPr sz="1600" b="1" dirty="0"/>
              <a:t>This command should be entered on a single line.</a:t>
            </a:r>
          </a:p>
          <a:p>
            <a:pPr lvl="0" defTabSz="457200">
              <a:defRPr sz="1800"/>
            </a:pPr>
            <a:r>
              <a:rPr sz="2200" dirty="0"/>
              <a:t>(using the EC2 fqdn sucks. Have your students name the node.)</a:t>
            </a:r>
          </a:p>
          <a:p>
            <a:pPr lvl="0" defTabSz="457200">
              <a:defRPr sz="1800"/>
            </a:pPr>
            <a:endParaRPr sz="2200" dirty="0"/>
          </a:p>
          <a:p>
            <a:pPr lvl="0" defTabSz="457200">
              <a:defRPr sz="1800"/>
            </a:pPr>
            <a:r>
              <a:rPr sz="2200" dirty="0"/>
              <a:t>The IPADDRESS is your VM's IP or external name</a:t>
            </a:r>
          </a:p>
          <a:p>
            <a:pPr lvl="0" defTabSz="457200">
              <a:defRPr sz="1800"/>
            </a:pPr>
            <a:endParaRPr sz="2200" dirty="0"/>
          </a:p>
          <a:p>
            <a:pPr lvl="0" defTabSz="457200">
              <a:defRPr sz="1800"/>
            </a:pPr>
            <a:r>
              <a:rPr sz="2200" dirty="0"/>
              <a:t>If you get prompted for the password again, this is *sudo* not Chef. The -P is passed to the SSH connection.</a:t>
            </a:r>
          </a:p>
          <a:p>
            <a:pPr lvl="0" defTabSz="457200">
              <a:defRPr sz="1800"/>
            </a:pPr>
            <a:endParaRPr sz="2200" dirty="0"/>
          </a:p>
          <a:p>
            <a:pPr lvl="0" defTabSz="457200">
              <a:defRPr sz="1800"/>
            </a:pPr>
            <a:r>
              <a:rPr sz="2200" dirty="0"/>
              <a:t>It will take a few minutes for this command to run, so let's talk about what it is doing.</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0" name="Shape 2280"/>
          <p:cNvSpPr>
            <a:spLocks noGrp="1" noRot="1" noChangeAspect="1"/>
          </p:cNvSpPr>
          <p:nvPr>
            <p:ph type="sldImg"/>
          </p:nvPr>
        </p:nvSpPr>
        <p:spPr>
          <a:prstGeom prst="rect">
            <a:avLst/>
          </a:prstGeom>
        </p:spPr>
        <p:txBody>
          <a:bodyPr/>
          <a:lstStyle/>
          <a:p>
            <a:pPr lvl="0"/>
            <a:endParaRPr/>
          </a:p>
        </p:txBody>
      </p:sp>
      <p:sp>
        <p:nvSpPr>
          <p:cNvPr id="2281" name="Shape 2281"/>
          <p:cNvSpPr>
            <a:spLocks noGrp="1"/>
          </p:cNvSpPr>
          <p:nvPr>
            <p:ph type="body" sz="quarter" idx="1"/>
          </p:nvPr>
        </p:nvSpPr>
        <p:spPr>
          <a:prstGeom prst="rect">
            <a:avLst/>
          </a:prstGeom>
        </p:spPr>
        <p:txBody>
          <a:bodyPr/>
          <a:lstStyle/>
          <a:p>
            <a:pPr lvl="0">
              <a:defRPr sz="1800"/>
            </a:pPr>
            <a:r>
              <a:rPr sz="1600"/>
              <a:t>What does this bootstrap command do?</a:t>
            </a:r>
          </a:p>
          <a:p>
            <a:pPr lvl="0">
              <a:defRPr sz="1800"/>
            </a:pPr>
            <a:endParaRPr sz="1600"/>
          </a:p>
          <a:p>
            <a:pPr lvl="0">
              <a:defRPr sz="1800"/>
            </a:pPr>
            <a:r>
              <a:rPr sz="1600"/>
              <a:t>1. Connect to the VM via SSH, using the specified user (chef) and password (chef)</a:t>
            </a:r>
          </a:p>
          <a:p>
            <a:pPr lvl="0">
              <a:defRPr sz="1800"/>
            </a:pPr>
            <a:endParaRPr sz="1600"/>
          </a:p>
          <a:p>
            <a:pPr lvl="0">
              <a:defRPr sz="1800"/>
            </a:pPr>
            <a:r>
              <a:rPr sz="1600"/>
              <a:t>2. Renders the specified template (chef-full) with the chef_server_url, validation_client_name for the Chef Server and the contents of the validation_key from the knife.rb file.</a:t>
            </a:r>
          </a:p>
          <a:p>
            <a:pPr lvl="0">
              <a:defRPr sz="1800"/>
            </a:pPr>
            <a:endParaRPr sz="1600"/>
          </a:p>
          <a:p>
            <a:pPr lvl="0">
              <a:defRPr sz="1800"/>
            </a:pPr>
            <a:r>
              <a:rPr sz="1600"/>
              <a:t>3. We have the Hosted Enterprise Chef server defined as the server url.</a:t>
            </a:r>
          </a:p>
          <a:p>
            <a:pPr lvl="0">
              <a:defRPr sz="1800"/>
            </a:pPr>
            <a:endParaRPr sz="1600"/>
          </a:p>
          <a:p>
            <a:pPr lvl="0">
              <a:defRPr sz="1800"/>
            </a:pPr>
            <a:r>
              <a:rPr sz="1600"/>
              <a:t>4. The template is executed as a script under sudo on the VM, the script: installs chef-full package, configures the system to connect to the server, and runs chef-client with the specified run list (-r '[..]').</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6" name="Shape 2286"/>
          <p:cNvSpPr>
            <a:spLocks noGrp="1" noRot="1" noChangeAspect="1"/>
          </p:cNvSpPr>
          <p:nvPr>
            <p:ph type="sldImg"/>
          </p:nvPr>
        </p:nvSpPr>
        <p:spPr>
          <a:prstGeom prst="rect">
            <a:avLst/>
          </a:prstGeom>
        </p:spPr>
        <p:txBody>
          <a:bodyPr/>
          <a:lstStyle/>
          <a:p>
            <a:pPr lvl="0"/>
            <a:endParaRPr/>
          </a:p>
        </p:txBody>
      </p:sp>
      <p:sp>
        <p:nvSpPr>
          <p:cNvPr id="2287" name="Shape 2287"/>
          <p:cNvSpPr>
            <a:spLocks noGrp="1"/>
          </p:cNvSpPr>
          <p:nvPr>
            <p:ph type="body" sz="quarter" idx="1"/>
          </p:nvPr>
        </p:nvSpPr>
        <p:spPr>
          <a:prstGeom prst="rect">
            <a:avLst/>
          </a:prstGeom>
        </p:spPr>
        <p:txBody>
          <a:bodyPr/>
          <a:lstStyle/>
          <a:p>
            <a:pPr lvl="0">
              <a:defRPr sz="1800"/>
            </a:pPr>
            <a:r>
              <a:rPr sz="1600"/>
              <a:t>A quick mention that we just used the omnibus installer which puts Chef and all of its dependencies on the workstation.  The tools are installed under /opt/chef (linux/mac) or C:\Chef (Windows).</a:t>
            </a:r>
          </a:p>
          <a:p>
            <a:pPr lvl="0">
              <a:defRPr sz="1800"/>
            </a:pPr>
            <a:endParaRPr sz="1600"/>
          </a:p>
          <a:p>
            <a:pPr lvl="0">
              <a:defRPr sz="1800"/>
            </a:pPr>
            <a:r>
              <a:rPr sz="1600"/>
              <a:t>Also mention that ‘gem install chef’ is also a valid installation method if students are already using rvm, rbevn, or chruby to manage their Ruby installations or if they’d prefer to use the system ruby (which should be at version 1.9 or better to use this method).</a:t>
            </a:r>
          </a:p>
          <a:p>
            <a:pPr lvl="0">
              <a:defRPr sz="1800"/>
            </a:pPr>
            <a:endParaRPr sz="1600"/>
          </a:p>
          <a:p>
            <a:pPr lvl="0">
              <a:defRPr sz="1800"/>
            </a:pPr>
            <a:r>
              <a:rPr sz="1600"/>
              <a:t>Opscode manages an open source project called "Omnibus".  Use omnibus to create OS-specific packages.</a:t>
            </a: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1" name="Shape 2301"/>
          <p:cNvSpPr>
            <a:spLocks noGrp="1" noRot="1" noChangeAspect="1"/>
          </p:cNvSpPr>
          <p:nvPr>
            <p:ph type="sldImg"/>
          </p:nvPr>
        </p:nvSpPr>
        <p:spPr>
          <a:prstGeom prst="rect">
            <a:avLst/>
          </a:prstGeom>
        </p:spPr>
        <p:txBody>
          <a:bodyPr/>
          <a:lstStyle/>
          <a:p>
            <a:pPr lvl="0"/>
            <a:endParaRPr/>
          </a:p>
        </p:txBody>
      </p:sp>
      <p:sp>
        <p:nvSpPr>
          <p:cNvPr id="2302" name="Shape 2302"/>
          <p:cNvSpPr>
            <a:spLocks noGrp="1"/>
          </p:cNvSpPr>
          <p:nvPr>
            <p:ph type="body" sz="quarter" idx="1"/>
          </p:nvPr>
        </p:nvSpPr>
        <p:spPr>
          <a:prstGeom prst="rect">
            <a:avLst/>
          </a:prstGeom>
        </p:spPr>
        <p:txBody>
          <a:bodyPr/>
          <a:lstStyle/>
          <a:p>
            <a:pPr lvl="0">
              <a:defRPr sz="1800"/>
            </a:pPr>
            <a:r>
              <a:rPr sz="1600"/>
              <a:t>We've just installed chef-client, knife, ohai and ruby along with any supporting ruby gems.  This is exactly the same as gets installed on a node during bootstrap.  Difference is the node does not use knife, while the workstation client does not use chef-client - but each could be configured to perform either role!</a:t>
            </a: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9" name="Shape 2319"/>
          <p:cNvSpPr>
            <a:spLocks noGrp="1" noRot="1" noChangeAspect="1"/>
          </p:cNvSpPr>
          <p:nvPr>
            <p:ph type="sldImg"/>
          </p:nvPr>
        </p:nvSpPr>
        <p:spPr>
          <a:prstGeom prst="rect">
            <a:avLst/>
          </a:prstGeom>
        </p:spPr>
        <p:txBody>
          <a:bodyPr/>
          <a:lstStyle/>
          <a:p>
            <a:pPr lvl="0"/>
            <a:endParaRPr/>
          </a:p>
        </p:txBody>
      </p:sp>
      <p:sp>
        <p:nvSpPr>
          <p:cNvPr id="2320" name="Shape 2320"/>
          <p:cNvSpPr>
            <a:spLocks noGrp="1"/>
          </p:cNvSpPr>
          <p:nvPr>
            <p:ph type="body" sz="quarter" idx="1"/>
          </p:nvPr>
        </p:nvSpPr>
        <p:spPr>
          <a:prstGeom prst="rect">
            <a:avLst/>
          </a:prstGeom>
        </p:spPr>
        <p:txBody>
          <a:bodyPr/>
          <a:lstStyle/>
          <a:p>
            <a:pPr lvl="0">
              <a:defRPr sz="1800"/>
            </a:pPr>
            <a:r>
              <a:rPr sz="1600"/>
              <a:t>We change the log_level so that later sessions have more detailed log outputs. The automatic setting for logging since Chef 11 has minimal output that hides some of the lesson information. If you are using Chef 10, then the log level will be :info by default.</a:t>
            </a:r>
          </a:p>
          <a:p>
            <a:pPr lvl="0">
              <a:defRPr sz="1800"/>
            </a:pPr>
            <a:endParaRPr sz="1600"/>
          </a:p>
          <a:p>
            <a:pPr lvl="0">
              <a:defRPr sz="1800"/>
            </a:pPr>
            <a:endParaRPr sz="1600"/>
          </a:p>
          <a:p>
            <a:pPr lvl="0">
              <a:defRPr sz="1800"/>
            </a:pPr>
            <a:endParaRPr sz="1600"/>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6" name="Shape 2326"/>
          <p:cNvSpPr>
            <a:spLocks noGrp="1" noRot="1" noChangeAspect="1"/>
          </p:cNvSpPr>
          <p:nvPr>
            <p:ph type="sldImg"/>
          </p:nvPr>
        </p:nvSpPr>
        <p:spPr>
          <a:prstGeom prst="rect">
            <a:avLst/>
          </a:prstGeom>
        </p:spPr>
        <p:txBody>
          <a:bodyPr/>
          <a:lstStyle/>
          <a:p>
            <a:pPr lvl="0"/>
            <a:endParaRPr/>
          </a:p>
        </p:txBody>
      </p:sp>
      <p:sp>
        <p:nvSpPr>
          <p:cNvPr id="2327" name="Shape 2327"/>
          <p:cNvSpPr>
            <a:spLocks noGrp="1"/>
          </p:cNvSpPr>
          <p:nvPr>
            <p:ph type="body" sz="quarter" idx="1"/>
          </p:nvPr>
        </p:nvSpPr>
        <p:spPr>
          <a:prstGeom prst="rect">
            <a:avLst/>
          </a:prstGeom>
        </p:spPr>
        <p:txBody>
          <a:bodyPr/>
          <a:lstStyle/>
          <a:p>
            <a:pPr lvl="0">
              <a:defRPr sz="1800"/>
            </a:pPr>
            <a:r>
              <a:rPr sz="1600" dirty="0" smtClean="0"/>
              <a:t>(</a:t>
            </a:r>
            <a:r>
              <a:rPr sz="1600" dirty="0"/>
              <a:t>using the EC2 fqdn sucks. Have your students name the node.)</a:t>
            </a:r>
          </a:p>
          <a:p>
            <a:pPr lvl="0">
              <a:defRPr sz="1800"/>
            </a:pPr>
            <a:endParaRPr sz="1600" dirty="0"/>
          </a:p>
          <a:p>
            <a:pPr lvl="0">
              <a:defRPr sz="1800"/>
            </a:pPr>
            <a:r>
              <a:rPr sz="1600" dirty="0"/>
              <a:t>The IPADDRESS is your VM's IP or external name</a:t>
            </a:r>
          </a:p>
          <a:p>
            <a:pPr lvl="0">
              <a:defRPr sz="1800"/>
            </a:pPr>
            <a:endParaRPr sz="1600" dirty="0"/>
          </a:p>
          <a:p>
            <a:pPr lvl="0">
              <a:defRPr sz="1800"/>
            </a:pPr>
            <a:r>
              <a:rPr sz="1600" dirty="0"/>
              <a:t>If you get prompted for the password again, this is *sudo* not Chef. The -P is passed to the SSH connection.</a:t>
            </a:r>
          </a:p>
          <a:p>
            <a:pPr lvl="0">
              <a:defRPr sz="1800"/>
            </a:pPr>
            <a:endParaRPr sz="1600" dirty="0"/>
          </a:p>
          <a:p>
            <a:pPr lvl="0">
              <a:defRPr sz="1800"/>
            </a:pPr>
            <a:r>
              <a:rPr sz="1600" dirty="0"/>
              <a:t>It will take a few minutes for this command to run, so let's talk about what it is doing.</a:t>
            </a: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 name="Shape 2457"/>
          <p:cNvSpPr>
            <a:spLocks noGrp="1" noRot="1" noChangeAspect="1"/>
          </p:cNvSpPr>
          <p:nvPr>
            <p:ph type="sldImg"/>
          </p:nvPr>
        </p:nvSpPr>
        <p:spPr>
          <a:prstGeom prst="rect">
            <a:avLst/>
          </a:prstGeom>
        </p:spPr>
        <p:txBody>
          <a:bodyPr/>
          <a:lstStyle/>
          <a:p>
            <a:pPr lvl="0"/>
            <a:endParaRPr/>
          </a:p>
        </p:txBody>
      </p:sp>
      <p:sp>
        <p:nvSpPr>
          <p:cNvPr id="2458" name="Shape 2458"/>
          <p:cNvSpPr>
            <a:spLocks noGrp="1"/>
          </p:cNvSpPr>
          <p:nvPr>
            <p:ph type="body" sz="quarter" idx="1"/>
          </p:nvPr>
        </p:nvSpPr>
        <p:spPr>
          <a:prstGeom prst="rect">
            <a:avLst/>
          </a:prstGeom>
        </p:spPr>
        <p:txBody>
          <a:bodyPr/>
          <a:lstStyle/>
          <a:p>
            <a:pPr lvl="0" defTabSz="457200">
              <a:defRPr sz="1800"/>
            </a:pPr>
            <a:r>
              <a:rPr sz="2200"/>
              <a:t>A quick mention that we just used the omnibus installer which puts Chef and all of its dependencies on the workstation.  The tools are installed under /opt/chef (linux/mac) or C:\Chef (Windows).</a:t>
            </a:r>
          </a:p>
          <a:p>
            <a:pPr lvl="0" defTabSz="457200">
              <a:defRPr sz="1800"/>
            </a:pPr>
            <a:endParaRPr sz="2200"/>
          </a:p>
          <a:p>
            <a:pPr lvl="0" defTabSz="457200">
              <a:defRPr sz="1800"/>
            </a:pPr>
            <a:r>
              <a:rPr sz="2200"/>
              <a:t>Also mention that ‘gem install chef’ is also a valid installation method if students are already using rvm, rbevn, or chruby to manage their Ruby installations or if they’d prefer to use the system ruby (which should be at version 1.9 or better to use this method).</a:t>
            </a:r>
          </a:p>
          <a:p>
            <a:pPr lvl="0" defTabSz="457200">
              <a:defRPr sz="1800"/>
            </a:pPr>
            <a:endParaRPr sz="2200"/>
          </a:p>
          <a:p>
            <a:pPr lvl="0" defTabSz="457200">
              <a:defRPr sz="1800"/>
            </a:pPr>
            <a:r>
              <a:rPr sz="2200"/>
              <a:t>Opscode manages an open source project called "Omnibus".  Use omnibus to create OS-specific packages.</a:t>
            </a: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2" name="Shape 2472"/>
          <p:cNvSpPr>
            <a:spLocks noGrp="1" noRot="1" noChangeAspect="1"/>
          </p:cNvSpPr>
          <p:nvPr>
            <p:ph type="sldImg"/>
          </p:nvPr>
        </p:nvSpPr>
        <p:spPr>
          <a:prstGeom prst="rect">
            <a:avLst/>
          </a:prstGeom>
        </p:spPr>
        <p:txBody>
          <a:bodyPr/>
          <a:lstStyle/>
          <a:p>
            <a:pPr lvl="0"/>
            <a:endParaRPr/>
          </a:p>
        </p:txBody>
      </p:sp>
      <p:sp>
        <p:nvSpPr>
          <p:cNvPr id="2473" name="Shape 2473"/>
          <p:cNvSpPr>
            <a:spLocks noGrp="1"/>
          </p:cNvSpPr>
          <p:nvPr>
            <p:ph type="body" sz="quarter" idx="1"/>
          </p:nvPr>
        </p:nvSpPr>
        <p:spPr>
          <a:prstGeom prst="rect">
            <a:avLst/>
          </a:prstGeom>
        </p:spPr>
        <p:txBody>
          <a:bodyPr/>
          <a:lstStyle>
            <a:lvl1pPr defTabSz="457200">
              <a:defRPr sz="2200"/>
            </a:lvl1pPr>
          </a:lstStyle>
          <a:p>
            <a:pPr lvl="0">
              <a:defRPr sz="1800"/>
            </a:pPr>
            <a:r>
              <a:rPr sz="2200"/>
              <a:t>We've just installed chef-client, knife, ohai and ruby along with any supporting ruby gems.  This is exactly the same as gets installed on a node during bootstrap.  Difference is the node does not use knife, while the workstation client does not use chef-client - but each could be configured to perform either role!</a:t>
            </a: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0" name="Shape 2490"/>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2491" name="Shape 2491"/>
          <p:cNvSpPr>
            <a:spLocks noGrp="1"/>
          </p:cNvSpPr>
          <p:nvPr>
            <p:ph type="body" sz="quarter" idx="1"/>
          </p:nvPr>
        </p:nvSpPr>
        <p:spPr>
          <a:prstGeom prst="rect">
            <a:avLst/>
          </a:prstGeom>
        </p:spPr>
        <p:txBody>
          <a:bodyPr/>
          <a:lstStyle/>
          <a:p>
            <a:pPr lvl="0" defTabSz="457200">
              <a:defRPr sz="1800"/>
            </a:pPr>
            <a:r>
              <a:rPr sz="2200" dirty="0"/>
              <a:t>We change the log_level so that later sessions have more detailed log outputs. The automatic setting for logging since Chef 11 has minimal output that hides some of the lesson information. If you are using Chef 10, then the log level will be :info by default</a:t>
            </a:r>
            <a:r>
              <a:rPr sz="2200" dirty="0" smtClean="0"/>
              <a:t>.</a:t>
            </a:r>
            <a:endParaRPr lang="en-US" sz="2200" dirty="0" smtClean="0"/>
          </a:p>
          <a:p>
            <a:pPr lvl="0" defTabSz="457200">
              <a:defRPr sz="1800"/>
            </a:pPr>
            <a:r>
              <a:rPr lang="en-US" sz="2200" dirty="0" smtClean="0"/>
              <a:t>In</a:t>
            </a:r>
            <a:r>
              <a:rPr lang="en-US" sz="2200" baseline="0" dirty="0" smtClean="0"/>
              <a:t> Chef 12, </a:t>
            </a:r>
            <a:r>
              <a:rPr lang="en-US" sz="2200" baseline="0" dirty="0" err="1" smtClean="0"/>
              <a:t>log_level</a:t>
            </a:r>
            <a:r>
              <a:rPr lang="en-US" sz="2200" baseline="0" dirty="0" smtClean="0"/>
              <a:t> is :auto by default.</a:t>
            </a:r>
            <a:endParaRPr sz="2200" dirty="0"/>
          </a:p>
          <a:p>
            <a:pPr lvl="0" defTabSz="457200">
              <a:defRPr sz="1800"/>
            </a:pPr>
            <a:endParaRPr sz="2200" dirty="0"/>
          </a:p>
          <a:p>
            <a:pPr lvl="0" defTabSz="457200">
              <a:defRPr sz="1800"/>
            </a:pPr>
            <a:endParaRPr sz="2200" dirty="0"/>
          </a:p>
          <a:p>
            <a:pPr lvl="0" defTabSz="457200">
              <a:defRPr sz="1800"/>
            </a:pPr>
            <a:endParaRPr sz="2200" dirty="0"/>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9" name="Shape 2499"/>
          <p:cNvSpPr>
            <a:spLocks noGrp="1" noRot="1" noChangeAspect="1"/>
          </p:cNvSpPr>
          <p:nvPr>
            <p:ph type="sldImg"/>
          </p:nvPr>
        </p:nvSpPr>
        <p:spPr>
          <a:prstGeom prst="rect">
            <a:avLst/>
          </a:prstGeom>
        </p:spPr>
        <p:txBody>
          <a:bodyPr/>
          <a:lstStyle/>
          <a:p>
            <a:pPr lvl="0"/>
            <a:endParaRPr/>
          </a:p>
        </p:txBody>
      </p:sp>
      <p:sp>
        <p:nvSpPr>
          <p:cNvPr id="2500" name="Shape 2500"/>
          <p:cNvSpPr>
            <a:spLocks noGrp="1"/>
          </p:cNvSpPr>
          <p:nvPr>
            <p:ph type="body" sz="quarter" idx="1"/>
          </p:nvPr>
        </p:nvSpPr>
        <p:spPr>
          <a:prstGeom prst="rect">
            <a:avLst/>
          </a:prstGeom>
        </p:spPr>
        <p:txBody>
          <a:bodyPr/>
          <a:lstStyle/>
          <a:p>
            <a:pPr lvl="0">
              <a:defRPr sz="1800"/>
            </a:pPr>
            <a:r>
              <a:rPr sz="1600"/>
              <a:t>Login to Enterprise Chef to view your nodes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Shape 469"/>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70" name="Shape 470"/>
          <p:cNvSpPr>
            <a:spLocks noGrp="1"/>
          </p:cNvSpPr>
          <p:nvPr>
            <p:ph type="body" sz="quarter" idx="1"/>
          </p:nvPr>
        </p:nvSpPr>
        <p:spPr>
          <a:prstGeom prst="rect">
            <a:avLst/>
          </a:prstGeom>
        </p:spPr>
        <p:txBody>
          <a:bodyPr/>
          <a:lstStyle>
            <a:lvl1pPr algn="r" defTabSz="457200">
              <a:defRPr sz="1100">
                <a:latin typeface="Helvetica"/>
                <a:ea typeface="Helvetica"/>
                <a:cs typeface="Helvetica"/>
                <a:sym typeface="Helvetica"/>
              </a:defRPr>
            </a:lvl1pPr>
          </a:lstStyle>
          <a:p>
            <a:pPr lvl="0">
              <a:defRPr sz="1800"/>
            </a:pPr>
            <a:r>
              <a:rPr sz="1100"/>
              <a:t>ref0001</a:t>
            </a: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0" name="Shape 2520"/>
          <p:cNvSpPr>
            <a:spLocks noGrp="1" noRot="1" noChangeAspect="1"/>
          </p:cNvSpPr>
          <p:nvPr>
            <p:ph type="sldImg"/>
          </p:nvPr>
        </p:nvSpPr>
        <p:spPr>
          <a:prstGeom prst="rect">
            <a:avLst/>
          </a:prstGeom>
        </p:spPr>
        <p:txBody>
          <a:bodyPr/>
          <a:lstStyle/>
          <a:p>
            <a:pPr lvl="0"/>
            <a:endParaRPr/>
          </a:p>
        </p:txBody>
      </p:sp>
      <p:sp>
        <p:nvSpPr>
          <p:cNvPr id="2521" name="Shape 2521"/>
          <p:cNvSpPr>
            <a:spLocks noGrp="1"/>
          </p:cNvSpPr>
          <p:nvPr>
            <p:ph type="body" sz="quarter" idx="1"/>
          </p:nvPr>
        </p:nvSpPr>
        <p:spPr>
          <a:prstGeom prst="rect">
            <a:avLst/>
          </a:prstGeom>
        </p:spPr>
        <p:txBody>
          <a:bodyPr/>
          <a:lstStyle/>
          <a:p>
            <a:pPr lvl="0">
              <a:defRPr sz="1800"/>
            </a:pPr>
            <a:r>
              <a:rPr sz="1600"/>
              <a:t>We'll be looking at ohai in a later section...</a:t>
            </a: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6" name="Shape 2526"/>
          <p:cNvSpPr>
            <a:spLocks noGrp="1" noRot="1" noChangeAspect="1"/>
          </p:cNvSpPr>
          <p:nvPr>
            <p:ph type="sldImg"/>
          </p:nvPr>
        </p:nvSpPr>
        <p:spPr>
          <a:prstGeom prst="rect">
            <a:avLst/>
          </a:prstGeom>
        </p:spPr>
        <p:txBody>
          <a:bodyPr/>
          <a:lstStyle/>
          <a:p>
            <a:pPr lvl="0"/>
            <a:endParaRPr/>
          </a:p>
        </p:txBody>
      </p:sp>
      <p:sp>
        <p:nvSpPr>
          <p:cNvPr id="2527" name="Shape 2527"/>
          <p:cNvSpPr>
            <a:spLocks noGrp="1"/>
          </p:cNvSpPr>
          <p:nvPr>
            <p:ph type="body" sz="quarter" idx="1"/>
          </p:nvPr>
        </p:nvSpPr>
        <p:spPr>
          <a:prstGeom prst="rect">
            <a:avLst/>
          </a:prstGeom>
        </p:spPr>
        <p:txBody>
          <a:bodyPr/>
          <a:lstStyle/>
          <a:p>
            <a:pPr lvl="0">
              <a:defRPr sz="1800"/>
            </a:pPr>
            <a:r>
              <a:rPr sz="1600"/>
              <a:t>Chef Server is up and running</a:t>
            </a:r>
          </a:p>
          <a:p>
            <a:pPr lvl="0">
              <a:defRPr sz="1800"/>
            </a:pPr>
            <a:r>
              <a:rPr sz="1600"/>
              <a:t>Knife is installed and configured</a:t>
            </a:r>
          </a:p>
          <a:p>
            <a:pPr lvl="0">
              <a:defRPr sz="1800"/>
            </a:pPr>
            <a:r>
              <a:rPr sz="1600"/>
              <a:t>Source Code repository has been created</a:t>
            </a: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2" name="Shape 2532"/>
          <p:cNvSpPr>
            <a:spLocks noGrp="1" noRot="1" noChangeAspect="1"/>
          </p:cNvSpPr>
          <p:nvPr>
            <p:ph type="sldImg"/>
          </p:nvPr>
        </p:nvSpPr>
        <p:spPr>
          <a:prstGeom prst="rect">
            <a:avLst/>
          </a:prstGeom>
        </p:spPr>
        <p:txBody>
          <a:bodyPr/>
          <a:lstStyle/>
          <a:p>
            <a:pPr lvl="0"/>
            <a:endParaRPr/>
          </a:p>
        </p:txBody>
      </p:sp>
      <p:sp>
        <p:nvSpPr>
          <p:cNvPr id="2533" name="Shape 2533"/>
          <p:cNvSpPr>
            <a:spLocks noGrp="1"/>
          </p:cNvSpPr>
          <p:nvPr>
            <p:ph type="body" sz="quarter" idx="1"/>
          </p:nvPr>
        </p:nvSpPr>
        <p:spPr>
          <a:prstGeom prst="rect">
            <a:avLst/>
          </a:prstGeom>
        </p:spPr>
        <p:txBody>
          <a:bodyPr/>
          <a:lstStyle/>
          <a:p>
            <a:pPr lvl="0">
              <a:defRPr sz="1800"/>
            </a:pPr>
            <a:r>
              <a:rPr sz="1600"/>
              <a:t>-) /etc/chef</a:t>
            </a:r>
          </a:p>
          <a:p>
            <a:pPr lvl="0">
              <a:defRPr sz="1800"/>
            </a:pPr>
            <a:r>
              <a:rPr sz="1600"/>
              <a:t>-) chef-client</a:t>
            </a:r>
          </a:p>
          <a:p>
            <a:pPr lvl="0">
              <a:defRPr sz="1800"/>
            </a:pPr>
            <a:r>
              <a:rPr sz="1600"/>
              <a:t>-) Installs the chef-client on a target system so that it can run as a chef-client and communicate with a server.</a:t>
            </a: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6" name="Shape 2546"/>
          <p:cNvSpPr>
            <a:spLocks noGrp="1" noRot="1" noChangeAspect="1"/>
          </p:cNvSpPr>
          <p:nvPr>
            <p:ph type="sldImg"/>
          </p:nvPr>
        </p:nvSpPr>
        <p:spPr>
          <a:prstGeom prst="rect">
            <a:avLst/>
          </a:prstGeom>
        </p:spPr>
        <p:txBody>
          <a:bodyPr/>
          <a:lstStyle/>
          <a:p>
            <a:pPr lvl="0"/>
            <a:endParaRPr/>
          </a:p>
        </p:txBody>
      </p:sp>
      <p:sp>
        <p:nvSpPr>
          <p:cNvPr id="2547" name="Shape 2547"/>
          <p:cNvSpPr>
            <a:spLocks noGrp="1"/>
          </p:cNvSpPr>
          <p:nvPr>
            <p:ph type="body" sz="quarter" idx="1"/>
          </p:nvPr>
        </p:nvSpPr>
        <p:spPr>
          <a:prstGeom prst="rect">
            <a:avLst/>
          </a:prstGeom>
        </p:spPr>
        <p:txBody>
          <a:bodyPr/>
          <a:lstStyle/>
          <a:p>
            <a:pPr lvl="0">
              <a:defRPr sz="1800"/>
            </a:pPr>
            <a:r>
              <a:rPr sz="1600"/>
              <a:t>Example: “apache”, “mysql”, “mongodb”, “tomcat”, “jboss” - all of these things are software style cookbooks, and they would contain all the different ways you work with each. (A “mysql client”, “mysql server”, “mysql slave”, etc.)</a:t>
            </a:r>
          </a:p>
          <a:p>
            <a:pPr lvl="0">
              <a:defRPr sz="1800"/>
            </a:pPr>
            <a:endParaRPr sz="1600"/>
          </a:p>
          <a:p>
            <a:pPr lvl="0">
              <a:defRPr sz="1800"/>
            </a:pPr>
            <a:r>
              <a:rPr sz="1600"/>
              <a:t>Functional cookbooks might be something like “users”, “security”, etc.</a:t>
            </a:r>
          </a:p>
          <a:p>
            <a:pPr lvl="0">
              <a:defRPr sz="1800"/>
            </a:pPr>
            <a:endParaRPr sz="1600"/>
          </a:p>
          <a:p>
            <a:pPr lvl="0">
              <a:defRPr sz="1800"/>
            </a:pPr>
            <a:r>
              <a:rPr sz="1600"/>
              <a:t>We are going to write a lot of cookbooks - so you’re going to get comfortable with them.</a:t>
            </a: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6" name="Shape 2556"/>
          <p:cNvSpPr>
            <a:spLocks noGrp="1" noRot="1" noChangeAspect="1"/>
          </p:cNvSpPr>
          <p:nvPr>
            <p:ph type="sldImg"/>
          </p:nvPr>
        </p:nvSpPr>
        <p:spPr>
          <a:prstGeom prst="rect">
            <a:avLst/>
          </a:prstGeom>
        </p:spPr>
        <p:txBody>
          <a:bodyPr/>
          <a:lstStyle/>
          <a:p>
            <a:pPr lvl="0"/>
            <a:endParaRPr/>
          </a:p>
        </p:txBody>
      </p:sp>
      <p:sp>
        <p:nvSpPr>
          <p:cNvPr id="2557" name="Shape 2557"/>
          <p:cNvSpPr>
            <a:spLocks noGrp="1"/>
          </p:cNvSpPr>
          <p:nvPr>
            <p:ph type="body" sz="quarter" idx="1"/>
          </p:nvPr>
        </p:nvSpPr>
        <p:spPr>
          <a:prstGeom prst="rect">
            <a:avLst/>
          </a:prstGeom>
        </p:spPr>
        <p:txBody>
          <a:bodyPr/>
          <a:lstStyle/>
          <a:p>
            <a:pPr lvl="0">
              <a:defRPr sz="1800"/>
            </a:pPr>
            <a:r>
              <a:rPr sz="1600" dirty="0" smtClean="0"/>
              <a:t>"</a:t>
            </a:r>
            <a:r>
              <a:rPr sz="1600" dirty="0"/>
              <a:t>This section will teach you the basics of cookbooks and convergence via code</a:t>
            </a:r>
            <a:r>
              <a:rPr sz="1600" dirty="0" smtClean="0"/>
              <a:t>"</a:t>
            </a:r>
            <a:endParaRPr lang="en-US" sz="1600" dirty="0" smtClean="0"/>
          </a:p>
          <a:p>
            <a:pPr lvl="0">
              <a:defRPr sz="1800"/>
            </a:pPr>
            <a:endParaRPr lang="en-US" sz="1600" dirty="0" smtClean="0"/>
          </a:p>
          <a:p>
            <a:pPr lvl="0">
              <a:defRPr sz="1800"/>
            </a:pPr>
            <a:r>
              <a:rPr lang="en-US" sz="1600" dirty="0" smtClean="0"/>
              <a:t>In</a:t>
            </a:r>
            <a:r>
              <a:rPr lang="en-US" sz="1600" baseline="0" dirty="0" smtClean="0"/>
              <a:t> EC2, </a:t>
            </a:r>
            <a:r>
              <a:rPr lang="en-US" sz="1600" baseline="0" dirty="0" err="1" smtClean="0"/>
              <a:t>iptables</a:t>
            </a:r>
            <a:r>
              <a:rPr lang="en-US" sz="1600" baseline="0" dirty="0" smtClean="0"/>
              <a:t> is almost always on… so probably disable it (easiest option).</a:t>
            </a:r>
            <a:endParaRPr sz="1600" dirty="0"/>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5" name="Shape 2575"/>
          <p:cNvSpPr>
            <a:spLocks noGrp="1" noRot="1" noChangeAspect="1"/>
          </p:cNvSpPr>
          <p:nvPr>
            <p:ph type="sldImg"/>
          </p:nvPr>
        </p:nvSpPr>
        <p:spPr>
          <a:prstGeom prst="rect">
            <a:avLst/>
          </a:prstGeom>
        </p:spPr>
        <p:txBody>
          <a:bodyPr/>
          <a:lstStyle/>
          <a:p>
            <a:pPr lvl="0"/>
            <a:endParaRPr/>
          </a:p>
        </p:txBody>
      </p:sp>
      <p:sp>
        <p:nvSpPr>
          <p:cNvPr id="2576" name="Shape 2576"/>
          <p:cNvSpPr>
            <a:spLocks noGrp="1"/>
          </p:cNvSpPr>
          <p:nvPr>
            <p:ph type="body" sz="quarter" idx="1"/>
          </p:nvPr>
        </p:nvSpPr>
        <p:spPr>
          <a:prstGeom prst="rect">
            <a:avLst/>
          </a:prstGeom>
        </p:spPr>
        <p:txBody>
          <a:bodyPr/>
          <a:lstStyle/>
          <a:p>
            <a:pPr lvl="0">
              <a:defRPr sz="1800"/>
            </a:pPr>
            <a:r>
              <a:rPr sz="1600" dirty="0" smtClean="0"/>
              <a:t>Note</a:t>
            </a:r>
            <a:r>
              <a:rPr sz="1600" dirty="0"/>
              <a:t>: If they've made no decision on editor, recommend they use Sublime Text.  Point out that Sublime is an unrelated tool although it has a chef plugin to help write chef code (autocomplete etc), however they should NOT install the Chef plugin until at least day 2 of the class!</a:t>
            </a:r>
          </a:p>
          <a:p>
            <a:pPr lvl="0">
              <a:defRPr sz="1800"/>
            </a:pPr>
            <a:endParaRPr sz="1600" dirty="0"/>
          </a:p>
          <a:p>
            <a:pPr lvl="0">
              <a:defRPr sz="1800"/>
            </a:pPr>
            <a:r>
              <a:rPr sz="1600" dirty="0"/>
              <a:t>Say something like "If you're using Sublime, then....", If they're not using it then gloss over it. In</a:t>
            </a:r>
          </a:p>
          <a:p>
            <a:pPr lvl="0">
              <a:defRPr sz="1800"/>
            </a:pPr>
            <a:endParaRPr sz="1600" dirty="0"/>
          </a:p>
          <a:p>
            <a:pPr lvl="0">
              <a:defRPr sz="1800"/>
            </a:pPr>
            <a:r>
              <a:rPr sz="1600" dirty="0"/>
              <a:t>You can access all files in the cookbook from the left menu</a:t>
            </a:r>
          </a:p>
          <a:p>
            <a:pPr lvl="0">
              <a:defRPr sz="1800"/>
            </a:pPr>
            <a:r>
              <a:rPr sz="1600" dirty="0"/>
              <a:t>i.e.:</a:t>
            </a:r>
          </a:p>
          <a:p>
            <a:pPr lvl="0">
              <a:defRPr sz="1800"/>
            </a:pPr>
            <a:r>
              <a:rPr sz="1600" dirty="0"/>
              <a:t>C:\Users\you\chef-repo (Win)</a:t>
            </a:r>
          </a:p>
          <a:p>
            <a:pPr lvl="0">
              <a:defRPr sz="1800"/>
            </a:pPr>
            <a:r>
              <a:rPr sz="1600" dirty="0"/>
              <a:t>/Users/you/chef-repo (Mac)</a:t>
            </a:r>
          </a:p>
          <a:p>
            <a:pPr lvl="0">
              <a:defRPr sz="1800"/>
            </a:pPr>
            <a:r>
              <a:rPr sz="1600" dirty="0"/>
              <a:t>/home/you/chef-repo (Linux)</a:t>
            </a:r>
          </a:p>
          <a:p>
            <a:pPr lvl="0">
              <a:defRPr sz="1800"/>
            </a:pPr>
            <a:endParaRPr sz="1600" dirty="0"/>
          </a:p>
          <a:p>
            <a:pPr lvl="0">
              <a:defRPr sz="1800"/>
            </a:pPr>
            <a:endParaRPr sz="1600" dirty="0"/>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8" name="Shape 2588"/>
          <p:cNvSpPr>
            <a:spLocks noGrp="1" noRot="1" noChangeAspect="1"/>
          </p:cNvSpPr>
          <p:nvPr>
            <p:ph type="sldImg"/>
          </p:nvPr>
        </p:nvSpPr>
        <p:spPr>
          <a:prstGeom prst="rect">
            <a:avLst/>
          </a:prstGeom>
        </p:spPr>
        <p:txBody>
          <a:bodyPr/>
          <a:lstStyle/>
          <a:p>
            <a:pPr lvl="0"/>
            <a:endParaRPr/>
          </a:p>
        </p:txBody>
      </p:sp>
      <p:sp>
        <p:nvSpPr>
          <p:cNvPr id="2589" name="Shape 2589"/>
          <p:cNvSpPr>
            <a:spLocks noGrp="1"/>
          </p:cNvSpPr>
          <p:nvPr>
            <p:ph type="body" sz="quarter" idx="1"/>
          </p:nvPr>
        </p:nvSpPr>
        <p:spPr>
          <a:prstGeom prst="rect">
            <a:avLst/>
          </a:prstGeom>
        </p:spPr>
        <p:txBody>
          <a:bodyPr/>
          <a:lstStyle/>
          <a:p>
            <a:pPr lvl="0" defTabSz="457200">
              <a:spcBef>
                <a:spcPts val="1200"/>
              </a:spcBef>
              <a:defRPr sz="1800"/>
            </a:pPr>
            <a:r>
              <a:rPr sz="1600"/>
              <a:t>Let's take a moment to discuss resources. This is the structure of a Chef resource. </a:t>
            </a:r>
          </a:p>
          <a:p>
            <a:pPr lvl="0" defTabSz="457200">
              <a:spcBef>
                <a:spcPts val="1200"/>
              </a:spcBef>
              <a:defRPr sz="1800"/>
            </a:pPr>
            <a:r>
              <a:rPr sz="1600"/>
              <a:t>Point out that resource parameters live between the “DO..END”.</a:t>
            </a:r>
            <a:endParaRPr sz="1600">
              <a:latin typeface="Times"/>
              <a:ea typeface="Times"/>
              <a:cs typeface="Times"/>
              <a:sym typeface="Times"/>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2" name="Shape 2602"/>
          <p:cNvSpPr>
            <a:spLocks noGrp="1" noRot="1" noChangeAspect="1"/>
          </p:cNvSpPr>
          <p:nvPr>
            <p:ph type="sldImg"/>
          </p:nvPr>
        </p:nvSpPr>
        <p:spPr>
          <a:prstGeom prst="rect">
            <a:avLst/>
          </a:prstGeom>
        </p:spPr>
        <p:txBody>
          <a:bodyPr/>
          <a:lstStyle/>
          <a:p>
            <a:pPr lvl="0"/>
            <a:endParaRPr/>
          </a:p>
        </p:txBody>
      </p:sp>
      <p:sp>
        <p:nvSpPr>
          <p:cNvPr id="2603" name="Shape 2603"/>
          <p:cNvSpPr>
            <a:spLocks noGrp="1"/>
          </p:cNvSpPr>
          <p:nvPr>
            <p:ph type="body" sz="quarter" idx="1"/>
          </p:nvPr>
        </p:nvSpPr>
        <p:spPr>
          <a:prstGeom prst="rect">
            <a:avLst/>
          </a:prstGeom>
        </p:spPr>
        <p:txBody>
          <a:bodyPr/>
          <a:lstStyle/>
          <a:p>
            <a:pPr lvl="0">
              <a:defRPr sz="1800"/>
            </a:pPr>
            <a:r>
              <a:rPr sz="1600"/>
              <a:t>All resources have:</a:t>
            </a:r>
          </a:p>
          <a:p>
            <a:pPr lvl="0">
              <a:defRPr sz="1800"/>
            </a:pPr>
            <a:endParaRPr sz="1600"/>
          </a:p>
          <a:p>
            <a:pPr lvl="0">
              <a:defRPr sz="1800"/>
            </a:pPr>
            <a:r>
              <a:rPr sz="1600"/>
              <a:t>A type (e.g. package, template, service)</a:t>
            </a: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9" name="Shape 2619"/>
          <p:cNvSpPr>
            <a:spLocks noGrp="1" noRot="1" noChangeAspect="1"/>
          </p:cNvSpPr>
          <p:nvPr>
            <p:ph type="sldImg"/>
          </p:nvPr>
        </p:nvSpPr>
        <p:spPr>
          <a:prstGeom prst="rect">
            <a:avLst/>
          </a:prstGeom>
        </p:spPr>
        <p:txBody>
          <a:bodyPr/>
          <a:lstStyle/>
          <a:p>
            <a:pPr lvl="0"/>
            <a:endParaRPr/>
          </a:p>
        </p:txBody>
      </p:sp>
      <p:sp>
        <p:nvSpPr>
          <p:cNvPr id="2620" name="Shape 2620"/>
          <p:cNvSpPr>
            <a:spLocks noGrp="1"/>
          </p:cNvSpPr>
          <p:nvPr>
            <p:ph type="body" sz="quarter" idx="1"/>
          </p:nvPr>
        </p:nvSpPr>
        <p:spPr>
          <a:prstGeom prst="rect">
            <a:avLst/>
          </a:prstGeom>
        </p:spPr>
        <p:txBody>
          <a:bodyPr/>
          <a:lstStyle/>
          <a:p>
            <a:pPr lvl="0">
              <a:defRPr sz="1800"/>
            </a:pPr>
            <a:r>
              <a:rPr sz="1600"/>
              <a:t>A name (e.g. path to a file, name of a package, name of a service)</a:t>
            </a: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6" name="Shape 263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2637" name="Shape 2637"/>
          <p:cNvSpPr>
            <a:spLocks noGrp="1"/>
          </p:cNvSpPr>
          <p:nvPr>
            <p:ph type="body" sz="quarter" idx="1"/>
          </p:nvPr>
        </p:nvSpPr>
        <p:spPr>
          <a:prstGeom prst="rect">
            <a:avLst/>
          </a:prstGeom>
        </p:spPr>
        <p:txBody>
          <a:bodyPr/>
          <a:lstStyle/>
          <a:p>
            <a:pPr lvl="0">
              <a:defRPr sz="1800"/>
            </a:pPr>
            <a:r>
              <a:rPr sz="1600" dirty="0"/>
              <a:t>Resource parameters like owners of files, what commands a service supports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Shape 475"/>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76" name="Shape 476"/>
          <p:cNvSpPr>
            <a:spLocks noGrp="1"/>
          </p:cNvSpPr>
          <p:nvPr>
            <p:ph type="body" sz="quarter" idx="1"/>
          </p:nvPr>
        </p:nvSpPr>
        <p:spPr>
          <a:prstGeom prst="rect">
            <a:avLst/>
          </a:prstGeom>
        </p:spPr>
        <p:txBody>
          <a:bodyPr/>
          <a:lstStyle>
            <a:lvl1pPr algn="r" defTabSz="457200">
              <a:defRPr sz="1100">
                <a:latin typeface="Helvetica"/>
                <a:ea typeface="Helvetica"/>
                <a:cs typeface="Helvetica"/>
                <a:sym typeface="Helvetica"/>
              </a:defRPr>
            </a:lvl1pPr>
          </a:lstStyle>
          <a:p>
            <a:pPr lvl="0">
              <a:defRPr sz="1800"/>
            </a:pPr>
            <a:r>
              <a:rPr sz="1100"/>
              <a:t>ref0001</a:t>
            </a: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5" name="Shape 2655"/>
          <p:cNvSpPr>
            <a:spLocks noGrp="1" noRot="1" noChangeAspect="1"/>
          </p:cNvSpPr>
          <p:nvPr>
            <p:ph type="sldImg"/>
          </p:nvPr>
        </p:nvSpPr>
        <p:spPr>
          <a:prstGeom prst="rect">
            <a:avLst/>
          </a:prstGeom>
        </p:spPr>
        <p:txBody>
          <a:bodyPr/>
          <a:lstStyle/>
          <a:p>
            <a:pPr lvl="0"/>
            <a:endParaRPr/>
          </a:p>
        </p:txBody>
      </p:sp>
      <p:sp>
        <p:nvSpPr>
          <p:cNvPr id="2656" name="Shape 2656"/>
          <p:cNvSpPr>
            <a:spLocks noGrp="1"/>
          </p:cNvSpPr>
          <p:nvPr>
            <p:ph type="body" sz="quarter" idx="1"/>
          </p:nvPr>
        </p:nvSpPr>
        <p:spPr>
          <a:prstGeom prst="rect">
            <a:avLst/>
          </a:prstGeom>
        </p:spPr>
        <p:txBody>
          <a:bodyPr/>
          <a:lstStyle/>
          <a:p>
            <a:pPr lvl="0">
              <a:defRPr sz="1800"/>
            </a:pPr>
            <a:r>
              <a:rPr sz="1600"/>
              <a:t>The action that describes the state the resource should be in; resources can notify other resources to take action.</a:t>
            </a: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3" name="Shape 2683"/>
          <p:cNvSpPr>
            <a:spLocks noGrp="1" noRot="1" noChangeAspect="1"/>
          </p:cNvSpPr>
          <p:nvPr>
            <p:ph type="sldImg"/>
          </p:nvPr>
        </p:nvSpPr>
        <p:spPr>
          <a:prstGeom prst="rect">
            <a:avLst/>
          </a:prstGeom>
        </p:spPr>
        <p:txBody>
          <a:bodyPr/>
          <a:lstStyle/>
          <a:p>
            <a:pPr lvl="0"/>
            <a:endParaRPr/>
          </a:p>
        </p:txBody>
      </p:sp>
      <p:sp>
        <p:nvSpPr>
          <p:cNvPr id="2684" name="Shape 2684"/>
          <p:cNvSpPr>
            <a:spLocks noGrp="1"/>
          </p:cNvSpPr>
          <p:nvPr>
            <p:ph type="body" sz="quarter" idx="1"/>
          </p:nvPr>
        </p:nvSpPr>
        <p:spPr>
          <a:prstGeom prst="rect">
            <a:avLst/>
          </a:prstGeom>
        </p:spPr>
        <p:txBody>
          <a:bodyPr/>
          <a:lstStyle/>
          <a:p>
            <a:pPr lvl="0" defTabSz="457200">
              <a:spcBef>
                <a:spcPts val="1200"/>
              </a:spcBef>
              <a:defRPr sz="1800"/>
            </a:pPr>
            <a:r>
              <a:rPr sz="1700" dirty="0" smtClean="0"/>
              <a:t>Demo </a:t>
            </a:r>
            <a:r>
              <a:rPr sz="1700" dirty="0"/>
              <a:t>autocompletion in Sublime while writing this recipe, and have those in the class using Sublime do the same</a:t>
            </a:r>
          </a:p>
          <a:p>
            <a:pPr lvl="0" defTabSz="457200">
              <a:spcBef>
                <a:spcPts val="1200"/>
              </a:spcBef>
              <a:defRPr sz="1800"/>
            </a:pPr>
            <a:r>
              <a:rPr sz="1700" dirty="0"/>
              <a:t>Three concepts while they are typing:</a:t>
            </a:r>
            <a:br>
              <a:rPr sz="1700" dirty="0"/>
            </a:br>
            <a:r>
              <a:rPr sz="1700" dirty="0"/>
              <a:t>1: Strings in ruby are enclosed in double quotes. (Can use singles)</a:t>
            </a:r>
            <a:endParaRPr sz="200" dirty="0">
              <a:latin typeface="Times"/>
              <a:ea typeface="Times"/>
              <a:cs typeface="Times"/>
              <a:sym typeface="Times"/>
            </a:endParaRPr>
          </a:p>
          <a:p>
            <a:pPr lvl="0" defTabSz="457200">
              <a:spcBef>
                <a:spcPts val="1200"/>
              </a:spcBef>
              <a:defRPr sz="1800"/>
            </a:pPr>
            <a:r>
              <a:rPr sz="1700" dirty="0"/>
              <a:t>2: :install is a Symbol - symbols in ruby are strings that live in only one place in memory. (No matter how many times you type :install, it refers to the same place.) In our material, anywhere we use a symbol, it is required - you can’t replace it with a string.</a:t>
            </a:r>
            <a:endParaRPr sz="200" dirty="0">
              <a:latin typeface="Times"/>
              <a:ea typeface="Times"/>
              <a:cs typeface="Times"/>
              <a:sym typeface="Times"/>
            </a:endParaRPr>
          </a:p>
          <a:p>
            <a:pPr lvl="0" defTabSz="457200">
              <a:spcBef>
                <a:spcPts val="1200"/>
              </a:spcBef>
              <a:defRPr sz="1800"/>
            </a:pPr>
            <a:r>
              <a:rPr sz="1700" dirty="0"/>
              <a:t>3: Idiomatic ruby uses two SPACES for indentation, not four, and no tabs.</a:t>
            </a:r>
            <a:endParaRPr sz="200" dirty="0">
              <a:latin typeface="Times"/>
              <a:ea typeface="Times"/>
              <a:cs typeface="Times"/>
              <a:sym typeface="Times"/>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7" name="Shape 2717"/>
          <p:cNvSpPr>
            <a:spLocks noGrp="1" noRot="1" noChangeAspect="1"/>
          </p:cNvSpPr>
          <p:nvPr>
            <p:ph type="sldImg"/>
          </p:nvPr>
        </p:nvSpPr>
        <p:spPr>
          <a:prstGeom prst="rect">
            <a:avLst/>
          </a:prstGeom>
        </p:spPr>
        <p:txBody>
          <a:bodyPr/>
          <a:lstStyle/>
          <a:p>
            <a:pPr lvl="0"/>
            <a:endParaRPr/>
          </a:p>
        </p:txBody>
      </p:sp>
      <p:sp>
        <p:nvSpPr>
          <p:cNvPr id="2718" name="Shape 2718"/>
          <p:cNvSpPr>
            <a:spLocks noGrp="1"/>
          </p:cNvSpPr>
          <p:nvPr>
            <p:ph type="body" sz="quarter" idx="1"/>
          </p:nvPr>
        </p:nvSpPr>
        <p:spPr>
          <a:prstGeom prst="rect">
            <a:avLst/>
          </a:prstGeom>
        </p:spPr>
        <p:txBody>
          <a:bodyPr/>
          <a:lstStyle/>
          <a:p>
            <a:pPr lvl="0" defTabSz="457200">
              <a:defRPr sz="1800"/>
            </a:pPr>
            <a:r>
              <a:rPr sz="1600"/>
              <a:t>Declarative resources </a:t>
            </a:r>
            <a:r>
              <a:rPr sz="1600" b="1"/>
              <a:t>inspect</a:t>
            </a:r>
            <a:r>
              <a:rPr sz="1600"/>
              <a:t> the system state, and do whatever they need to do to make the system conform with the declared state.</a:t>
            </a:r>
          </a:p>
          <a:p>
            <a:pPr lvl="0" defTabSz="457200">
              <a:defRPr sz="1800"/>
            </a:pPr>
            <a:endParaRPr sz="1600"/>
          </a:p>
          <a:p>
            <a:pPr lvl="0" defTabSz="457200">
              <a:defRPr sz="1800"/>
            </a:pPr>
            <a:r>
              <a:rPr sz="1600"/>
              <a:t>Chef automatically knows that we should use “apt” on ubuntu, “yum” on red hat by looking up the correct PROVIDER based on the platform.</a:t>
            </a: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4" name="Shape 2724"/>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2725" name="Shape 2725"/>
          <p:cNvSpPr>
            <a:spLocks noGrp="1"/>
          </p:cNvSpPr>
          <p:nvPr>
            <p:ph type="body" sz="quarter" idx="1"/>
          </p:nvPr>
        </p:nvSpPr>
        <p:spPr>
          <a:prstGeom prst="rect">
            <a:avLst/>
          </a:prstGeom>
        </p:spPr>
        <p:txBody>
          <a:bodyPr/>
          <a:lstStyle/>
          <a:p>
            <a:pPr lvl="0" defTabSz="457200">
              <a:defRPr sz="1800"/>
            </a:pPr>
            <a:endParaRPr sz="1600" dirty="0">
              <a:solidFill>
                <a:srgbClr val="FF2600"/>
              </a:solidFill>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5" name="Shape 2735"/>
          <p:cNvSpPr>
            <a:spLocks noGrp="1" noRot="1" noChangeAspect="1"/>
          </p:cNvSpPr>
          <p:nvPr>
            <p:ph type="sldImg"/>
          </p:nvPr>
        </p:nvSpPr>
        <p:spPr>
          <a:prstGeom prst="rect">
            <a:avLst/>
          </a:prstGeom>
        </p:spPr>
        <p:txBody>
          <a:bodyPr/>
          <a:lstStyle/>
          <a:p>
            <a:pPr lvl="0"/>
            <a:endParaRPr/>
          </a:p>
        </p:txBody>
      </p:sp>
      <p:sp>
        <p:nvSpPr>
          <p:cNvPr id="2736" name="Shape 2736"/>
          <p:cNvSpPr>
            <a:spLocks noGrp="1"/>
          </p:cNvSpPr>
          <p:nvPr>
            <p:ph type="body" sz="quarter" idx="1"/>
          </p:nvPr>
        </p:nvSpPr>
        <p:spPr>
          <a:prstGeom prst="rect">
            <a:avLst/>
          </a:prstGeom>
        </p:spPr>
        <p:txBody>
          <a:bodyPr/>
          <a:lstStyle/>
          <a:p>
            <a:pPr lvl="0" defTabSz="457200">
              <a:defRPr sz="1800"/>
            </a:pPr>
            <a:r>
              <a:rPr sz="1600" dirty="0" smtClean="0"/>
              <a:t>We </a:t>
            </a:r>
            <a:r>
              <a:rPr sz="1600" dirty="0"/>
              <a:t>write "package git", Chef knows which one of these commands to run.</a:t>
            </a:r>
          </a:p>
          <a:p>
            <a:pPr lvl="0" defTabSz="457200">
              <a:defRPr sz="1800"/>
            </a:pPr>
            <a:endParaRPr sz="1600" dirty="0"/>
          </a:p>
          <a:p>
            <a:pPr lvl="0" defTabSz="457200">
              <a:defRPr sz="1800"/>
            </a:pPr>
            <a:r>
              <a:rPr sz="1600" dirty="0"/>
              <a:t>'pacman' is a facet of Arch Linux, &amp; 'pkg_add' is from openBSD &amp; freeBSD</a:t>
            </a: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1" name="Shape 2751"/>
          <p:cNvSpPr>
            <a:spLocks noGrp="1" noRot="1" noChangeAspect="1"/>
          </p:cNvSpPr>
          <p:nvPr>
            <p:ph type="sldImg"/>
          </p:nvPr>
        </p:nvSpPr>
        <p:spPr>
          <a:prstGeom prst="rect">
            <a:avLst/>
          </a:prstGeom>
        </p:spPr>
        <p:txBody>
          <a:bodyPr/>
          <a:lstStyle/>
          <a:p>
            <a:pPr lvl="0"/>
            <a:endParaRPr/>
          </a:p>
        </p:txBody>
      </p:sp>
      <p:sp>
        <p:nvSpPr>
          <p:cNvPr id="2752" name="Shape 2752"/>
          <p:cNvSpPr>
            <a:spLocks noGrp="1"/>
          </p:cNvSpPr>
          <p:nvPr>
            <p:ph type="body" sz="quarter" idx="1"/>
          </p:nvPr>
        </p:nvSpPr>
        <p:spPr>
          <a:prstGeom prst="rect">
            <a:avLst/>
          </a:prstGeom>
        </p:spPr>
        <p:txBody>
          <a:bodyPr/>
          <a:lstStyle>
            <a:lvl1pPr defTabSz="457200">
              <a:spcBef>
                <a:spcPts val="1200"/>
              </a:spcBef>
            </a:lvl1pPr>
          </a:lstStyle>
          <a:p>
            <a:pPr lvl="0">
              <a:defRPr sz="1800"/>
            </a:pPr>
            <a:r>
              <a:rPr sz="1600"/>
              <a:t>You can have more than one action, and they are evaluated in order. So we first will make sure this service is running, and that it is enabled at boot</a:t>
            </a:r>
            <a:endParaRPr sz="1600">
              <a:latin typeface="Times"/>
              <a:ea typeface="Times"/>
              <a:cs typeface="Times"/>
              <a:sym typeface="Times"/>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9" name="Shape 2789"/>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2790" name="Shape 2790"/>
          <p:cNvSpPr>
            <a:spLocks noGrp="1"/>
          </p:cNvSpPr>
          <p:nvPr>
            <p:ph type="body" sz="quarter" idx="1"/>
          </p:nvPr>
        </p:nvSpPr>
        <p:spPr>
          <a:prstGeom prst="rect">
            <a:avLst/>
          </a:prstGeom>
        </p:spPr>
        <p:txBody>
          <a:bodyPr/>
          <a:lstStyle/>
          <a:p>
            <a:pPr lvl="0">
              <a:defRPr sz="1800"/>
            </a:pPr>
            <a:r>
              <a:rPr sz="1600"/>
              <a:t>Order matters because the operating system was designed to be managed by hand</a:t>
            </a:r>
          </a:p>
          <a:p>
            <a:pPr lvl="0">
              <a:defRPr sz="1800"/>
            </a:pPr>
            <a:r>
              <a:rPr sz="1600"/>
              <a:t>Think about adding a user, where the user ids are dynamically generated - if they aren’t added in the same order, you can’t guarantee that the system will be the same.</a:t>
            </a: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0" name="Shape 2800"/>
          <p:cNvSpPr>
            <a:spLocks noGrp="1" noRot="1" noChangeAspect="1"/>
          </p:cNvSpPr>
          <p:nvPr>
            <p:ph type="sldImg"/>
          </p:nvPr>
        </p:nvSpPr>
        <p:spPr>
          <a:prstGeom prst="rect">
            <a:avLst/>
          </a:prstGeom>
        </p:spPr>
        <p:txBody>
          <a:bodyPr/>
          <a:lstStyle/>
          <a:p>
            <a:pPr lvl="0"/>
            <a:endParaRPr/>
          </a:p>
        </p:txBody>
      </p:sp>
      <p:sp>
        <p:nvSpPr>
          <p:cNvPr id="2801" name="Shape 2801"/>
          <p:cNvSpPr>
            <a:spLocks noGrp="1"/>
          </p:cNvSpPr>
          <p:nvPr>
            <p:ph type="body" sz="quarter" idx="1"/>
          </p:nvPr>
        </p:nvSpPr>
        <p:spPr>
          <a:prstGeom prst="rect">
            <a:avLst/>
          </a:prstGeom>
        </p:spPr>
        <p:txBody>
          <a:bodyPr/>
          <a:lstStyle>
            <a:lvl1pPr defTabSz="457200">
              <a:spcBef>
                <a:spcPts val="1200"/>
              </a:spcBef>
            </a:lvl1pPr>
          </a:lstStyle>
          <a:p>
            <a:pPr lvl="0">
              <a:defRPr sz="1800"/>
            </a:pPr>
            <a:r>
              <a:rPr sz="1600"/>
              <a:t>We are leaving the action off intentionally, in case anyone asks.</a:t>
            </a: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7" name="Shape 2807"/>
          <p:cNvSpPr>
            <a:spLocks noGrp="1" noRot="1" noChangeAspect="1"/>
          </p:cNvSpPr>
          <p:nvPr>
            <p:ph type="sldImg"/>
          </p:nvPr>
        </p:nvSpPr>
        <p:spPr>
          <a:prstGeom prst="rect">
            <a:avLst/>
          </a:prstGeom>
        </p:spPr>
        <p:txBody>
          <a:bodyPr/>
          <a:lstStyle/>
          <a:p>
            <a:pPr lvl="0"/>
            <a:endParaRPr/>
          </a:p>
        </p:txBody>
      </p:sp>
      <p:sp>
        <p:nvSpPr>
          <p:cNvPr id="2808" name="Shape 2808"/>
          <p:cNvSpPr>
            <a:spLocks noGrp="1"/>
          </p:cNvSpPr>
          <p:nvPr>
            <p:ph type="body" sz="quarter" idx="1"/>
          </p:nvPr>
        </p:nvSpPr>
        <p:spPr>
          <a:prstGeom prst="rect">
            <a:avLst/>
          </a:prstGeom>
        </p:spPr>
        <p:txBody>
          <a:bodyPr/>
          <a:lstStyle>
            <a:lvl1pPr defTabSz="457200">
              <a:spcBef>
                <a:spcPts val="1200"/>
              </a:spcBef>
            </a:lvl1pPr>
          </a:lstStyle>
          <a:p>
            <a:pPr lvl="0">
              <a:defRPr sz="1800"/>
            </a:pPr>
            <a:r>
              <a:rPr sz="1600"/>
              <a:t>Hammer home this stuff, because later in the deck, we are going to force them to write resources without the syntax on the right at all.</a:t>
            </a: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 name="Shape 2816"/>
          <p:cNvSpPr>
            <a:spLocks noGrp="1" noRot="1" noChangeAspect="1"/>
          </p:cNvSpPr>
          <p:nvPr>
            <p:ph type="sldImg"/>
          </p:nvPr>
        </p:nvSpPr>
        <p:spPr>
          <a:prstGeom prst="rect">
            <a:avLst/>
          </a:prstGeom>
        </p:spPr>
        <p:txBody>
          <a:bodyPr/>
          <a:lstStyle/>
          <a:p>
            <a:pPr lvl="0"/>
            <a:endParaRPr/>
          </a:p>
        </p:txBody>
      </p:sp>
      <p:sp>
        <p:nvSpPr>
          <p:cNvPr id="2817" name="Shape 2817"/>
          <p:cNvSpPr>
            <a:spLocks noGrp="1"/>
          </p:cNvSpPr>
          <p:nvPr>
            <p:ph type="body" sz="quarter" idx="1"/>
          </p:nvPr>
        </p:nvSpPr>
        <p:spPr>
          <a:prstGeom prst="rect">
            <a:avLst/>
          </a:prstGeom>
        </p:spPr>
        <p:txBody>
          <a:bodyPr/>
          <a:lstStyle>
            <a:lvl1pPr defTabSz="457200">
              <a:spcBef>
                <a:spcPts val="1200"/>
              </a:spcBef>
            </a:lvl1pPr>
          </a:lstStyle>
          <a:p>
            <a:pPr lvl="0">
              <a:defRPr sz="1800"/>
            </a:pPr>
            <a:r>
              <a:rPr sz="1600"/>
              <a:t>Hammer home this stuff, because later in the deck, we are going to force them to write resources without the syntax on the right at all.</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Shape 491"/>
          <p:cNvSpPr>
            <a:spLocks noGrp="1" noRot="1" noChangeAspect="1"/>
          </p:cNvSpPr>
          <p:nvPr>
            <p:ph type="sldImg"/>
          </p:nvPr>
        </p:nvSpPr>
        <p:spPr>
          <a:prstGeom prst="rect">
            <a:avLst/>
          </a:prstGeom>
        </p:spPr>
        <p:txBody>
          <a:bodyPr/>
          <a:lstStyle/>
          <a:p>
            <a:pPr lvl="0"/>
            <a:endParaRPr/>
          </a:p>
        </p:txBody>
      </p:sp>
      <p:sp>
        <p:nvSpPr>
          <p:cNvPr id="492" name="Shape 492"/>
          <p:cNvSpPr>
            <a:spLocks noGrp="1"/>
          </p:cNvSpPr>
          <p:nvPr>
            <p:ph type="body" sz="quarter" idx="1"/>
          </p:nvPr>
        </p:nvSpPr>
        <p:spPr>
          <a:prstGeom prst="rect">
            <a:avLst/>
          </a:prstGeom>
        </p:spPr>
        <p:txBody>
          <a:bodyPr/>
          <a:lstStyle/>
          <a:p>
            <a:pPr lvl="0" defTabSz="457200">
              <a:defRPr sz="1800"/>
            </a:pPr>
            <a:r>
              <a:rPr sz="1600">
                <a:latin typeface="Helvetica"/>
                <a:ea typeface="Helvetica"/>
                <a:cs typeface="Helvetica"/>
                <a:sym typeface="Helvetica"/>
              </a:rPr>
              <a:t>Student introduction</a:t>
            </a:r>
          </a:p>
          <a:p>
            <a:pPr lvl="0" defTabSz="457200">
              <a:defRPr sz="1800"/>
            </a:pPr>
            <a:endParaRPr sz="1600">
              <a:latin typeface="Helvetica"/>
              <a:ea typeface="Helvetica"/>
              <a:cs typeface="Helvetica"/>
              <a:sym typeface="Helvetica"/>
            </a:endParaRPr>
          </a:p>
          <a:p>
            <a:pPr lvl="0" defTabSz="457200">
              <a:defRPr sz="1800"/>
            </a:pPr>
            <a:r>
              <a:rPr sz="1600">
                <a:latin typeface="Helvetica"/>
                <a:ea typeface="Helvetica"/>
                <a:cs typeface="Helvetica"/>
                <a:sym typeface="Helvetica"/>
              </a:rPr>
              <a:t>* Name</a:t>
            </a:r>
          </a:p>
          <a:p>
            <a:pPr lvl="0" defTabSz="457200">
              <a:defRPr sz="1800"/>
            </a:pPr>
            <a:r>
              <a:rPr sz="1600">
                <a:latin typeface="Helvetica"/>
                <a:ea typeface="Helvetica"/>
                <a:cs typeface="Helvetica"/>
                <a:sym typeface="Helvetica"/>
              </a:rPr>
              <a:t>* Current job role</a:t>
            </a:r>
          </a:p>
          <a:p>
            <a:pPr lvl="0" defTabSz="457200">
              <a:defRPr sz="1800"/>
            </a:pPr>
            <a:r>
              <a:rPr sz="1600">
                <a:latin typeface="Helvetica"/>
                <a:ea typeface="Helvetica"/>
                <a:cs typeface="Helvetica"/>
                <a:sym typeface="Helvetica"/>
              </a:rPr>
              <a:t>* Previous job roles/background</a:t>
            </a:r>
          </a:p>
          <a:p>
            <a:pPr lvl="0" defTabSz="457200">
              <a:defRPr sz="1800"/>
            </a:pPr>
            <a:r>
              <a:rPr sz="1600">
                <a:latin typeface="Helvetica"/>
                <a:ea typeface="Helvetica"/>
                <a:cs typeface="Helvetica"/>
                <a:sym typeface="Helvetica"/>
              </a:rPr>
              <a:t>* Experience with Chef</a:t>
            </a:r>
          </a:p>
          <a:p>
            <a:pPr lvl="0" defTabSz="457200">
              <a:defRPr sz="1800"/>
            </a:pPr>
            <a:r>
              <a:rPr sz="1600">
                <a:latin typeface="Helvetica"/>
                <a:ea typeface="Helvetica"/>
                <a:cs typeface="Helvetica"/>
                <a:sym typeface="Helvetica"/>
              </a:rPr>
              <a:t>* Favorite Text Editor</a:t>
            </a: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 name="Shape 2826"/>
          <p:cNvSpPr>
            <a:spLocks noGrp="1" noRot="1" noChangeAspect="1"/>
          </p:cNvSpPr>
          <p:nvPr>
            <p:ph type="sldImg"/>
          </p:nvPr>
        </p:nvSpPr>
        <p:spPr>
          <a:prstGeom prst="rect">
            <a:avLst/>
          </a:prstGeom>
        </p:spPr>
        <p:txBody>
          <a:bodyPr/>
          <a:lstStyle/>
          <a:p>
            <a:pPr lvl="0"/>
            <a:endParaRPr/>
          </a:p>
        </p:txBody>
      </p:sp>
      <p:sp>
        <p:nvSpPr>
          <p:cNvPr id="2827" name="Shape 2827"/>
          <p:cNvSpPr>
            <a:spLocks noGrp="1"/>
          </p:cNvSpPr>
          <p:nvPr>
            <p:ph type="body" sz="quarter" idx="1"/>
          </p:nvPr>
        </p:nvSpPr>
        <p:spPr>
          <a:prstGeom prst="rect">
            <a:avLst/>
          </a:prstGeom>
        </p:spPr>
        <p:txBody>
          <a:bodyPr/>
          <a:lstStyle>
            <a:lvl1pPr defTabSz="457200">
              <a:spcBef>
                <a:spcPts val="1200"/>
              </a:spcBef>
            </a:lvl1pPr>
          </a:lstStyle>
          <a:p>
            <a:pPr lvl="0">
              <a:defRPr sz="1800"/>
            </a:pPr>
            <a:r>
              <a:rPr sz="1600"/>
              <a:t>Hammer home this stuff, because later in the deck, we are going to force them to write resources without the syntax on the right at all.</a:t>
            </a: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 name="Shape 2836"/>
          <p:cNvSpPr>
            <a:spLocks noGrp="1" noRot="1" noChangeAspect="1"/>
          </p:cNvSpPr>
          <p:nvPr>
            <p:ph type="sldImg"/>
          </p:nvPr>
        </p:nvSpPr>
        <p:spPr>
          <a:prstGeom prst="rect">
            <a:avLst/>
          </a:prstGeom>
        </p:spPr>
        <p:txBody>
          <a:bodyPr/>
          <a:lstStyle/>
          <a:p>
            <a:pPr lvl="0"/>
            <a:endParaRPr/>
          </a:p>
        </p:txBody>
      </p:sp>
      <p:sp>
        <p:nvSpPr>
          <p:cNvPr id="2837" name="Shape 2837"/>
          <p:cNvSpPr>
            <a:spLocks noGrp="1"/>
          </p:cNvSpPr>
          <p:nvPr>
            <p:ph type="body" sz="quarter" idx="1"/>
          </p:nvPr>
        </p:nvSpPr>
        <p:spPr>
          <a:prstGeom prst="rect">
            <a:avLst/>
          </a:prstGeom>
        </p:spPr>
        <p:txBody>
          <a:bodyPr/>
          <a:lstStyle>
            <a:lvl1pPr defTabSz="457200">
              <a:spcBef>
                <a:spcPts val="1200"/>
              </a:spcBef>
            </a:lvl1pPr>
          </a:lstStyle>
          <a:p>
            <a:pPr lvl="0">
              <a:defRPr sz="1800"/>
            </a:pPr>
            <a:r>
              <a:rPr sz="1600"/>
              <a:t>Hammer home this stuff, because later in the deck, we are going to force them to write resources without the syntax on the right at all.</a:t>
            </a: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3" name="Shape 2843"/>
          <p:cNvSpPr>
            <a:spLocks noGrp="1" noRot="1" noChangeAspect="1"/>
          </p:cNvSpPr>
          <p:nvPr>
            <p:ph type="sldImg"/>
          </p:nvPr>
        </p:nvSpPr>
        <p:spPr>
          <a:prstGeom prst="rect">
            <a:avLst/>
          </a:prstGeom>
        </p:spPr>
        <p:txBody>
          <a:bodyPr/>
          <a:lstStyle/>
          <a:p>
            <a:pPr lvl="0"/>
            <a:endParaRPr/>
          </a:p>
        </p:txBody>
      </p:sp>
      <p:sp>
        <p:nvSpPr>
          <p:cNvPr id="2844" name="Shape 2844"/>
          <p:cNvSpPr>
            <a:spLocks noGrp="1"/>
          </p:cNvSpPr>
          <p:nvPr>
            <p:ph type="body" sz="quarter" idx="1"/>
          </p:nvPr>
        </p:nvSpPr>
        <p:spPr>
          <a:prstGeom prst="rect">
            <a:avLst/>
          </a:prstGeom>
        </p:spPr>
        <p:txBody>
          <a:bodyPr/>
          <a:lstStyle>
            <a:lvl1pPr algn="r">
              <a:defRPr sz="1200"/>
            </a:lvl1pPr>
          </a:lstStyle>
          <a:p>
            <a:pPr lvl="0">
              <a:defRPr sz="1800"/>
            </a:pPr>
            <a:r>
              <a:rPr sz="1200"/>
              <a:t>ref0010</a:t>
            </a: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9" name="Shape 2849"/>
          <p:cNvSpPr>
            <a:spLocks noGrp="1" noRot="1" noChangeAspect="1"/>
          </p:cNvSpPr>
          <p:nvPr>
            <p:ph type="sldImg"/>
          </p:nvPr>
        </p:nvSpPr>
        <p:spPr>
          <a:prstGeom prst="rect">
            <a:avLst/>
          </a:prstGeom>
        </p:spPr>
        <p:txBody>
          <a:bodyPr/>
          <a:lstStyle/>
          <a:p>
            <a:pPr lvl="0"/>
            <a:endParaRPr/>
          </a:p>
        </p:txBody>
      </p:sp>
      <p:sp>
        <p:nvSpPr>
          <p:cNvPr id="2850" name="Shape 2850"/>
          <p:cNvSpPr>
            <a:spLocks noGrp="1"/>
          </p:cNvSpPr>
          <p:nvPr>
            <p:ph type="body" sz="quarter" idx="1"/>
          </p:nvPr>
        </p:nvSpPr>
        <p:spPr>
          <a:prstGeom prst="rect">
            <a:avLst/>
          </a:prstGeom>
        </p:spPr>
        <p:txBody>
          <a:bodyPr/>
          <a:lstStyle/>
          <a:p>
            <a:pPr lvl="0" defTabSz="457200">
              <a:spcBef>
                <a:spcPts val="1200"/>
              </a:spcBef>
              <a:defRPr sz="1800"/>
            </a:pPr>
            <a:r>
              <a:rPr sz="1600" dirty="0"/>
              <a:t>Note: do/end, no squiggly brackets -- idiomatic leave off unnecessary bits</a:t>
            </a:r>
          </a:p>
          <a:p>
            <a:pPr lvl="0" defTabSz="457200">
              <a:spcBef>
                <a:spcPts val="1200"/>
              </a:spcBef>
              <a:defRPr sz="1800"/>
            </a:pPr>
            <a:r>
              <a:rPr sz="1600" dirty="0"/>
              <a:t>If the only action you need from a resource is the default action, then you can omit it from the recipe, e.g. just "package httpd"</a:t>
            </a:r>
          </a:p>
          <a:p>
            <a:pPr lvl="0" defTabSz="457200">
              <a:spcBef>
                <a:spcPts val="1200"/>
              </a:spcBef>
              <a:defRPr sz="1800"/>
            </a:pPr>
            <a:endParaRPr sz="1600" dirty="0">
              <a:solidFill>
                <a:srgbClr val="FF2600"/>
              </a:solidFill>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5" name="Shape 2855"/>
          <p:cNvSpPr>
            <a:spLocks noGrp="1" noRot="1" noChangeAspect="1"/>
          </p:cNvSpPr>
          <p:nvPr>
            <p:ph type="sldImg"/>
          </p:nvPr>
        </p:nvSpPr>
        <p:spPr>
          <a:prstGeom prst="rect">
            <a:avLst/>
          </a:prstGeom>
        </p:spPr>
        <p:txBody>
          <a:bodyPr/>
          <a:lstStyle/>
          <a:p>
            <a:pPr lvl="0"/>
            <a:endParaRPr/>
          </a:p>
        </p:txBody>
      </p:sp>
      <p:sp>
        <p:nvSpPr>
          <p:cNvPr id="2856" name="Shape 2856"/>
          <p:cNvSpPr>
            <a:spLocks noGrp="1"/>
          </p:cNvSpPr>
          <p:nvPr>
            <p:ph type="body" sz="quarter" idx="1"/>
          </p:nvPr>
        </p:nvSpPr>
        <p:spPr>
          <a:prstGeom prst="rect">
            <a:avLst/>
          </a:prstGeom>
        </p:spPr>
        <p:txBody>
          <a:bodyPr/>
          <a:lstStyle/>
          <a:p>
            <a:pPr lvl="0" algn="r">
              <a:defRPr sz="1800"/>
            </a:pPr>
            <a:r>
              <a:rPr sz="1200"/>
              <a:t>ref0011</a:t>
            </a:r>
          </a:p>
          <a:p>
            <a:pPr lvl="0">
              <a:defRPr sz="1800"/>
            </a:pPr>
            <a:r>
              <a:rPr sz="1600"/>
              <a:t>Answer: omit the action on the package resource.</a:t>
            </a:r>
          </a:p>
          <a:p>
            <a:pPr lvl="0">
              <a:defRPr sz="1800"/>
            </a:pPr>
            <a:endParaRPr sz="1600"/>
          </a:p>
          <a:p>
            <a:pPr lvl="0">
              <a:defRPr sz="1800"/>
            </a:pPr>
            <a:r>
              <a:rPr sz="1600"/>
              <a:t>Don’t have them do it - just point it out. :)</a:t>
            </a: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1" name="Shape 2861"/>
          <p:cNvSpPr>
            <a:spLocks noGrp="1" noRot="1" noChangeAspect="1"/>
          </p:cNvSpPr>
          <p:nvPr>
            <p:ph type="sldImg"/>
          </p:nvPr>
        </p:nvSpPr>
        <p:spPr>
          <a:prstGeom prst="rect">
            <a:avLst/>
          </a:prstGeom>
        </p:spPr>
        <p:txBody>
          <a:bodyPr/>
          <a:lstStyle/>
          <a:p>
            <a:pPr lvl="0"/>
            <a:endParaRPr/>
          </a:p>
        </p:txBody>
      </p:sp>
      <p:sp>
        <p:nvSpPr>
          <p:cNvPr id="2862" name="Shape 2862"/>
          <p:cNvSpPr>
            <a:spLocks noGrp="1"/>
          </p:cNvSpPr>
          <p:nvPr>
            <p:ph type="body" sz="quarter" idx="1"/>
          </p:nvPr>
        </p:nvSpPr>
        <p:spPr>
          <a:prstGeom prst="rect">
            <a:avLst/>
          </a:prstGeom>
        </p:spPr>
        <p:txBody>
          <a:bodyPr/>
          <a:lstStyle/>
          <a:p>
            <a:pPr lvl="0" algn="r">
              <a:defRPr sz="1800"/>
            </a:pPr>
            <a:r>
              <a:rPr sz="1200"/>
              <a:t>ref0012</a:t>
            </a:r>
          </a:p>
          <a:p>
            <a:pPr lvl="0">
              <a:defRPr sz="1800"/>
            </a:pPr>
            <a:r>
              <a:rPr sz="1600"/>
              <a:t>In Ruby, it is common to not type characters you don’t need. </a:t>
            </a:r>
          </a:p>
          <a:p>
            <a:pPr lvl="0">
              <a:defRPr sz="1800"/>
            </a:pPr>
            <a:endParaRPr sz="1600"/>
          </a:p>
          <a:p>
            <a:pPr lvl="0">
              <a:defRPr sz="1800"/>
            </a:pPr>
            <a:r>
              <a:rPr sz="1600"/>
              <a:t>In Chef, we carry that forward - since the rule is that we default to the most common positive action, we don’t type it if we don’t have to.</a:t>
            </a:r>
          </a:p>
          <a:p>
            <a:pPr lvl="0">
              <a:defRPr sz="1800"/>
            </a:pPr>
            <a:r>
              <a:rPr sz="1600"/>
              <a:t/>
            </a:r>
            <a:br>
              <a:rPr sz="1600"/>
            </a:br>
            <a:r>
              <a:rPr sz="1600"/>
              <a:t>The rule of least surprise!</a:t>
            </a: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0" name="Shape 2870"/>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2871" name="Shape 2871"/>
          <p:cNvSpPr>
            <a:spLocks noGrp="1"/>
          </p:cNvSpPr>
          <p:nvPr>
            <p:ph type="body" sz="quarter" idx="1"/>
          </p:nvPr>
        </p:nvSpPr>
        <p:spPr>
          <a:prstGeom prst="rect">
            <a:avLst/>
          </a:prstGeom>
        </p:spPr>
        <p:txBody>
          <a:bodyPr/>
          <a:lstStyle>
            <a:lvl1pPr defTabSz="457200">
              <a:spcBef>
                <a:spcPts val="1200"/>
              </a:spcBef>
              <a:defRPr sz="1700"/>
            </a:lvl1pPr>
          </a:lstStyle>
          <a:p>
            <a:pPr lvl="0">
              <a:defRPr sz="1800"/>
            </a:pPr>
            <a:r>
              <a:rPr sz="1700" dirty="0"/>
              <a:t>Reflect on the fact that, yeah, we’re not a class about HTML - but we are doing things the hard way, and part of that is getting used to putting files in the right places in cookbooks, and typing them in. If they’ve never written HTML before, congratulate them on their first web site. :)</a:t>
            </a:r>
            <a:endParaRPr sz="200" dirty="0">
              <a:latin typeface="Times"/>
              <a:ea typeface="Times"/>
              <a:cs typeface="Times"/>
              <a:sym typeface="Times"/>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6" name="Shape 2876"/>
          <p:cNvSpPr>
            <a:spLocks noGrp="1" noRot="1" noChangeAspect="1"/>
          </p:cNvSpPr>
          <p:nvPr>
            <p:ph type="sldImg"/>
          </p:nvPr>
        </p:nvSpPr>
        <p:spPr>
          <a:prstGeom prst="rect">
            <a:avLst/>
          </a:prstGeom>
        </p:spPr>
        <p:txBody>
          <a:bodyPr/>
          <a:lstStyle/>
          <a:p>
            <a:pPr lvl="0"/>
            <a:endParaRPr/>
          </a:p>
        </p:txBody>
      </p:sp>
      <p:sp>
        <p:nvSpPr>
          <p:cNvPr id="2877" name="Shape 2877"/>
          <p:cNvSpPr>
            <a:spLocks noGrp="1"/>
          </p:cNvSpPr>
          <p:nvPr>
            <p:ph type="body" sz="quarter" idx="1"/>
          </p:nvPr>
        </p:nvSpPr>
        <p:spPr>
          <a:prstGeom prst="rect">
            <a:avLst/>
          </a:prstGeom>
        </p:spPr>
        <p:txBody>
          <a:bodyPr/>
          <a:lstStyle/>
          <a:p>
            <a:pPr lvl="0">
              <a:defRPr sz="1800"/>
            </a:pPr>
            <a:r>
              <a:rPr sz="1600" dirty="0" smtClean="0"/>
              <a:t>The </a:t>
            </a:r>
            <a:r>
              <a:rPr sz="1600" dirty="0"/>
              <a:t>version string is split on decimals and searched from greatest specificity to least; for example, if the location from the last rule was centos-6.2.1, then centos-6.2 and centos-6 would also be searched.</a:t>
            </a:r>
          </a:p>
          <a:p>
            <a:pPr lvl="0">
              <a:defRPr sz="1800"/>
            </a:pPr>
            <a:endParaRPr sz="1600" dirty="0"/>
          </a:p>
          <a:p>
            <a:pPr lvl="0">
              <a:defRPr sz="1800"/>
            </a:pPr>
            <a:r>
              <a:rPr sz="1600" dirty="0"/>
              <a:t>Thing to remember here is </a:t>
            </a:r>
            <a:r>
              <a:rPr sz="1600" b="1" dirty="0"/>
              <a:t>node[:platform]="centos"</a:t>
            </a:r>
            <a:r>
              <a:rPr sz="1600" dirty="0"/>
              <a:t> and </a:t>
            </a:r>
            <a:r>
              <a:rPr sz="1600" b="1" dirty="0"/>
              <a:t>node[:platform_version]="6.4"</a:t>
            </a:r>
            <a:r>
              <a:rPr sz="1600" dirty="0"/>
              <a:t> so the syntax </a:t>
            </a:r>
            <a:r>
              <a:rPr sz="1600" b="1" dirty="0"/>
              <a:t>node[:platform]-node[:platform_version]</a:t>
            </a:r>
            <a:r>
              <a:rPr sz="1600" dirty="0"/>
              <a:t> means </a:t>
            </a:r>
            <a:r>
              <a:rPr sz="1600" b="1" dirty="0"/>
              <a:t>"centos-6.4" </a:t>
            </a: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3" name="Shape 2883"/>
          <p:cNvSpPr>
            <a:spLocks noGrp="1" noRot="1" noChangeAspect="1"/>
          </p:cNvSpPr>
          <p:nvPr>
            <p:ph type="sldImg"/>
          </p:nvPr>
        </p:nvSpPr>
        <p:spPr>
          <a:prstGeom prst="rect">
            <a:avLst/>
          </a:prstGeom>
        </p:spPr>
        <p:txBody>
          <a:bodyPr/>
          <a:lstStyle/>
          <a:p>
            <a:pPr lvl="0"/>
            <a:endParaRPr/>
          </a:p>
        </p:txBody>
      </p:sp>
      <p:sp>
        <p:nvSpPr>
          <p:cNvPr id="2884" name="Shape 2884"/>
          <p:cNvSpPr>
            <a:spLocks noGrp="1"/>
          </p:cNvSpPr>
          <p:nvPr>
            <p:ph type="body" sz="quarter" idx="1"/>
          </p:nvPr>
        </p:nvSpPr>
        <p:spPr>
          <a:prstGeom prst="rect">
            <a:avLst/>
          </a:prstGeom>
        </p:spPr>
        <p:txBody>
          <a:bodyPr/>
          <a:lstStyle/>
          <a:p>
            <a:pPr lvl="0" defTabSz="457200">
              <a:spcBef>
                <a:spcPts val="1200"/>
              </a:spcBef>
              <a:defRPr sz="1800"/>
            </a:pPr>
            <a:r>
              <a:rPr sz="1600" dirty="0"/>
              <a:t>This checks for syntax errors, bundles the cookbook up, and uploads it to the chef server for distribution to the chef clients. </a:t>
            </a:r>
          </a:p>
          <a:p>
            <a:pPr lvl="0" defTabSz="457200">
              <a:spcBef>
                <a:spcPts val="1200"/>
              </a:spcBef>
              <a:defRPr sz="1800"/>
            </a:pPr>
            <a:r>
              <a:rPr sz="1600" dirty="0"/>
              <a:t>If they have syntax errors in the recipe, it will get caught here.</a:t>
            </a:r>
          </a:p>
          <a:p>
            <a:pPr lvl="0" defTabSz="457200">
              <a:spcBef>
                <a:spcPts val="1200"/>
              </a:spcBef>
              <a:defRPr sz="1800"/>
            </a:pPr>
            <a:r>
              <a:rPr sz="1600" dirty="0"/>
              <a:t/>
            </a:r>
            <a:br>
              <a:rPr sz="1600" dirty="0"/>
            </a:br>
            <a:r>
              <a:rPr sz="1600" dirty="0"/>
              <a:t>If you get a ‘ruby’ error on Windows, you need to make the Chef repo live in a path without spaces in it. (Seriously.)</a:t>
            </a:r>
            <a:endParaRPr sz="1600" dirty="0">
              <a:latin typeface="Times"/>
              <a:ea typeface="Times"/>
              <a:cs typeface="Times"/>
              <a:sym typeface="Times"/>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9" name="Shape 2889"/>
          <p:cNvSpPr>
            <a:spLocks noGrp="1" noRot="1" noChangeAspect="1"/>
          </p:cNvSpPr>
          <p:nvPr>
            <p:ph type="sldImg"/>
          </p:nvPr>
        </p:nvSpPr>
        <p:spPr>
          <a:prstGeom prst="rect">
            <a:avLst/>
          </a:prstGeom>
        </p:spPr>
        <p:txBody>
          <a:bodyPr/>
          <a:lstStyle/>
          <a:p>
            <a:pPr lvl="0"/>
            <a:endParaRPr/>
          </a:p>
        </p:txBody>
      </p:sp>
      <p:sp>
        <p:nvSpPr>
          <p:cNvPr id="2890" name="Shape 2890"/>
          <p:cNvSpPr>
            <a:spLocks noGrp="1"/>
          </p:cNvSpPr>
          <p:nvPr>
            <p:ph type="body" sz="quarter" idx="1"/>
          </p:nvPr>
        </p:nvSpPr>
        <p:spPr>
          <a:prstGeom prst="rect">
            <a:avLst/>
          </a:prstGeom>
        </p:spPr>
        <p:txBody>
          <a:bodyPr/>
          <a:lstStyle/>
          <a:p>
            <a:pPr lvl="0">
              <a:defRPr sz="1800"/>
            </a:pPr>
            <a:r>
              <a:rPr sz="1600"/>
              <a:t>We talk about Roles sometime in day two, for now , just get the reference out</a:t>
            </a:r>
          </a:p>
          <a:p>
            <a:pPr lvl="0">
              <a:defRPr sz="1800"/>
            </a:pPr>
            <a:endParaRPr sz="1600"/>
          </a:p>
          <a:p>
            <a:pPr lvl="0">
              <a:defRPr sz="1800"/>
            </a:pPr>
            <a:r>
              <a:rPr sz="1600"/>
              <a:t>(Run lists are represented by an array)</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Shape 505"/>
          <p:cNvSpPr>
            <a:spLocks noGrp="1" noRot="1" noChangeAspect="1"/>
          </p:cNvSpPr>
          <p:nvPr>
            <p:ph type="sldImg"/>
          </p:nvPr>
        </p:nvSpPr>
        <p:spPr>
          <a:prstGeom prst="rect">
            <a:avLst/>
          </a:prstGeom>
        </p:spPr>
        <p:txBody>
          <a:bodyPr/>
          <a:lstStyle/>
          <a:p>
            <a:pPr lvl="0"/>
            <a:endParaRPr/>
          </a:p>
        </p:txBody>
      </p:sp>
      <p:sp>
        <p:nvSpPr>
          <p:cNvPr id="506" name="Shape 506"/>
          <p:cNvSpPr>
            <a:spLocks noGrp="1"/>
          </p:cNvSpPr>
          <p:nvPr>
            <p:ph type="body" sz="quarter" idx="1"/>
          </p:nvPr>
        </p:nvSpPr>
        <p:spPr>
          <a:prstGeom prst="rect">
            <a:avLst/>
          </a:prstGeom>
        </p:spPr>
        <p:txBody>
          <a:bodyPr/>
          <a:lstStyle/>
          <a:p>
            <a:pPr lvl="0" defTabSz="457200">
              <a:defRPr sz="1800"/>
            </a:pPr>
            <a:r>
              <a:rPr sz="1600">
                <a:latin typeface="Helvetica"/>
                <a:ea typeface="Helvetica"/>
                <a:cs typeface="Helvetica"/>
                <a:sym typeface="Helvetica"/>
              </a:rPr>
              <a:t>Hammer home that the students know how to run their infrastructure </a:t>
            </a:r>
          </a:p>
          <a:p>
            <a:pPr lvl="0" defTabSz="457200">
              <a:defRPr sz="1800"/>
            </a:pPr>
            <a:r>
              <a:rPr sz="1600">
                <a:latin typeface="Helvetica"/>
                <a:ea typeface="Helvetica"/>
                <a:cs typeface="Helvetica"/>
                <a:sym typeface="Helvetica"/>
              </a:rPr>
              <a:t>YOU are the best person capable of automating your environment</a:t>
            </a:r>
          </a:p>
          <a:p>
            <a:pPr lvl="0" defTabSz="457200">
              <a:defRPr sz="1800"/>
            </a:pPr>
            <a:r>
              <a:rPr sz="1600">
                <a:latin typeface="Helvetica"/>
                <a:ea typeface="Helvetica"/>
                <a:cs typeface="Helvetica"/>
                <a:sym typeface="Helvetica"/>
              </a:rPr>
              <a:t>Chef training is about understanding the framework Chef can provide to solving those problems</a:t>
            </a:r>
          </a:p>
          <a:p>
            <a:pPr lvl="0" defTabSz="457200">
              <a:defRPr sz="1800"/>
            </a:pPr>
            <a:endParaRPr sz="1600">
              <a:latin typeface="Helvetica"/>
              <a:ea typeface="Helvetica"/>
              <a:cs typeface="Helvetica"/>
              <a:sym typeface="Helvetica"/>
            </a:endParaRPr>
          </a:p>
          <a:p>
            <a:pPr lvl="0" defTabSz="457200">
              <a:defRPr sz="1800"/>
            </a:pPr>
            <a:r>
              <a:rPr sz="1600">
                <a:latin typeface="Helvetica"/>
                <a:ea typeface="Helvetica"/>
                <a:cs typeface="Helvetica"/>
                <a:sym typeface="Helvetica"/>
              </a:rPr>
              <a:t>* STUDENT KNOWLEDGE + CHEF TRAINING = VICTORY</a:t>
            </a: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1" name="Shape 2901"/>
          <p:cNvSpPr>
            <a:spLocks noGrp="1" noRot="1" noChangeAspect="1"/>
          </p:cNvSpPr>
          <p:nvPr>
            <p:ph type="sldImg"/>
          </p:nvPr>
        </p:nvSpPr>
        <p:spPr>
          <a:prstGeom prst="rect">
            <a:avLst/>
          </a:prstGeom>
        </p:spPr>
        <p:txBody>
          <a:bodyPr/>
          <a:lstStyle/>
          <a:p>
            <a:pPr lvl="0"/>
            <a:endParaRPr/>
          </a:p>
        </p:txBody>
      </p:sp>
      <p:sp>
        <p:nvSpPr>
          <p:cNvPr id="2902" name="Shape 2902"/>
          <p:cNvSpPr>
            <a:spLocks noGrp="1"/>
          </p:cNvSpPr>
          <p:nvPr>
            <p:ph type="body" sz="quarter" idx="1"/>
          </p:nvPr>
        </p:nvSpPr>
        <p:spPr>
          <a:prstGeom prst="rect">
            <a:avLst/>
          </a:prstGeom>
        </p:spPr>
        <p:txBody>
          <a:bodyPr/>
          <a:lstStyle>
            <a:lvl1pPr defTabSz="457200">
              <a:spcBef>
                <a:spcPts val="1200"/>
              </a:spcBef>
            </a:lvl1pPr>
          </a:lstStyle>
          <a:p>
            <a:pPr lvl="0">
              <a:defRPr sz="1800"/>
            </a:pPr>
            <a:r>
              <a:rPr sz="1600"/>
              <a:t>Point out the 3 resources getting processed</a:t>
            </a: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0" name="Shape 2910"/>
          <p:cNvSpPr>
            <a:spLocks noGrp="1" noRot="1" noChangeAspect="1"/>
          </p:cNvSpPr>
          <p:nvPr>
            <p:ph type="sldImg"/>
          </p:nvPr>
        </p:nvSpPr>
        <p:spPr>
          <a:prstGeom prst="rect">
            <a:avLst/>
          </a:prstGeom>
        </p:spPr>
        <p:txBody>
          <a:bodyPr/>
          <a:lstStyle/>
          <a:p>
            <a:pPr lvl="0"/>
            <a:endParaRPr/>
          </a:p>
        </p:txBody>
      </p:sp>
      <p:sp>
        <p:nvSpPr>
          <p:cNvPr id="2911" name="Shape 2911"/>
          <p:cNvSpPr>
            <a:spLocks noGrp="1"/>
          </p:cNvSpPr>
          <p:nvPr>
            <p:ph type="body" sz="quarter" idx="1"/>
          </p:nvPr>
        </p:nvSpPr>
        <p:spPr>
          <a:prstGeom prst="rect">
            <a:avLst/>
          </a:prstGeom>
        </p:spPr>
        <p:txBody>
          <a:bodyPr/>
          <a:lstStyle/>
          <a:p>
            <a:pPr lvl="0" defTabSz="457200">
              <a:spcBef>
                <a:spcPts val="1200"/>
              </a:spcBef>
              <a:defRPr sz="1800"/>
            </a:pPr>
            <a:r>
              <a:rPr sz="1600" dirty="0"/>
              <a:t>If it’s not working at all - check the firewall rules. You can disable them.</a:t>
            </a:r>
            <a:br>
              <a:rPr sz="1600" dirty="0"/>
            </a:br>
            <a:r>
              <a:rPr sz="1600" dirty="0"/>
              <a:t>If you can’t reach your test node from your workstation, use ‘curl </a:t>
            </a:r>
            <a:r>
              <a:rPr sz="1600" u="sng" dirty="0">
                <a:hlinkClick r:id="rId3"/>
              </a:rPr>
              <a:t>http://localhost</a:t>
            </a:r>
            <a:r>
              <a:rPr sz="1600" dirty="0"/>
              <a:t>’ from the command line on the test node.</a:t>
            </a:r>
            <a:endParaRPr sz="1600" dirty="0">
              <a:latin typeface="Times"/>
              <a:ea typeface="Times"/>
              <a:cs typeface="Times"/>
              <a:sym typeface="Times"/>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6" name="Shape 2916"/>
          <p:cNvSpPr>
            <a:spLocks noGrp="1" noRot="1" noChangeAspect="1"/>
          </p:cNvSpPr>
          <p:nvPr>
            <p:ph type="sldImg"/>
          </p:nvPr>
        </p:nvSpPr>
        <p:spPr>
          <a:prstGeom prst="rect">
            <a:avLst/>
          </a:prstGeom>
        </p:spPr>
        <p:txBody>
          <a:bodyPr/>
          <a:lstStyle/>
          <a:p>
            <a:pPr lvl="0"/>
            <a:endParaRPr/>
          </a:p>
        </p:txBody>
      </p:sp>
      <p:sp>
        <p:nvSpPr>
          <p:cNvPr id="2917" name="Shape 2917"/>
          <p:cNvSpPr>
            <a:spLocks noGrp="1"/>
          </p:cNvSpPr>
          <p:nvPr>
            <p:ph type="body" sz="quarter" idx="1"/>
          </p:nvPr>
        </p:nvSpPr>
        <p:spPr>
          <a:prstGeom prst="rect">
            <a:avLst/>
          </a:prstGeom>
        </p:spPr>
        <p:txBody>
          <a:bodyPr/>
          <a:lstStyle>
            <a:lvl1pPr defTabSz="457200"/>
          </a:lstStyle>
          <a:p>
            <a:pPr lvl="0">
              <a:defRPr sz="1800"/>
            </a:pPr>
            <a:r>
              <a:rPr sz="1600"/>
              <a:t>Note that they have just used packages, services, and templates: three resources which are the trinity of config mgmt!</a:t>
            </a: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3" name="Shape 2923"/>
          <p:cNvSpPr>
            <a:spLocks noGrp="1" noRot="1" noChangeAspect="1"/>
          </p:cNvSpPr>
          <p:nvPr>
            <p:ph type="sldImg"/>
          </p:nvPr>
        </p:nvSpPr>
        <p:spPr>
          <a:prstGeom prst="rect">
            <a:avLst/>
          </a:prstGeom>
        </p:spPr>
        <p:txBody>
          <a:bodyPr/>
          <a:lstStyle/>
          <a:p>
            <a:pPr lvl="0"/>
            <a:endParaRPr/>
          </a:p>
        </p:txBody>
      </p:sp>
      <p:sp>
        <p:nvSpPr>
          <p:cNvPr id="2924" name="Shape 2924"/>
          <p:cNvSpPr>
            <a:spLocks noGrp="1"/>
          </p:cNvSpPr>
          <p:nvPr>
            <p:ph type="body" sz="quarter" idx="1"/>
          </p:nvPr>
        </p:nvSpPr>
        <p:spPr>
          <a:prstGeom prst="rect">
            <a:avLst/>
          </a:prstGeom>
        </p:spPr>
        <p:txBody>
          <a:bodyPr/>
          <a:lstStyle/>
          <a:p>
            <a:pPr lvl="0" defTabSz="457200">
              <a:spcBef>
                <a:spcPts val="1200"/>
              </a:spcBef>
              <a:defRPr sz="1800"/>
            </a:pPr>
            <a:r>
              <a:rPr sz="1600"/>
              <a:t>We tell you the nodes run list, as set on the object itself</a:t>
            </a:r>
            <a:br>
              <a:rPr sz="1600"/>
            </a:br>
            <a:r>
              <a:rPr sz="1600"/>
              <a:t>We tell you what the nodes run list *expands* to, which comes in to play when roles are nested</a:t>
            </a:r>
            <a:endParaRPr sz="100">
              <a:latin typeface="Times"/>
              <a:ea typeface="Times"/>
              <a:cs typeface="Times"/>
              <a:sym typeface="Times"/>
            </a:endParaRPr>
          </a:p>
          <a:p>
            <a:pPr lvl="0" defTabSz="457200">
              <a:spcBef>
                <a:spcPts val="1200"/>
              </a:spcBef>
              <a:defRPr sz="1800"/>
            </a:pPr>
            <a:r>
              <a:rPr sz="1600"/>
              <a:t>We cover expansion in much more depth later.</a:t>
            </a:r>
            <a:endParaRPr sz="100">
              <a:latin typeface="Times"/>
              <a:ea typeface="Times"/>
              <a:cs typeface="Times"/>
              <a:sym typeface="Times"/>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5" name="Shape 2935"/>
          <p:cNvSpPr>
            <a:spLocks noGrp="1" noRot="1" noChangeAspect="1"/>
          </p:cNvSpPr>
          <p:nvPr>
            <p:ph type="sldImg"/>
          </p:nvPr>
        </p:nvSpPr>
        <p:spPr>
          <a:prstGeom prst="rect">
            <a:avLst/>
          </a:prstGeom>
        </p:spPr>
        <p:txBody>
          <a:bodyPr/>
          <a:lstStyle/>
          <a:p>
            <a:pPr lvl="0"/>
            <a:endParaRPr/>
          </a:p>
        </p:txBody>
      </p:sp>
      <p:sp>
        <p:nvSpPr>
          <p:cNvPr id="2936" name="Shape 2936"/>
          <p:cNvSpPr>
            <a:spLocks noGrp="1"/>
          </p:cNvSpPr>
          <p:nvPr>
            <p:ph type="body" sz="quarter" idx="1"/>
          </p:nvPr>
        </p:nvSpPr>
        <p:spPr>
          <a:prstGeom prst="rect">
            <a:avLst/>
          </a:prstGeom>
        </p:spPr>
        <p:txBody>
          <a:bodyPr/>
          <a:lstStyle>
            <a:lvl1pPr defTabSz="457200">
              <a:spcBef>
                <a:spcPts val="1200"/>
              </a:spcBef>
              <a:defRPr sz="2000"/>
            </a:lvl1pPr>
          </a:lstStyle>
          <a:p>
            <a:pPr lvl="0">
              <a:defRPr sz="1800"/>
            </a:pPr>
            <a:r>
              <a:rPr sz="2000"/>
              <a:t>Talk about the Processing lines - this means we are evaluating this resource for the “install” action. You will see these lines for every resource.</a:t>
            </a:r>
            <a:endParaRPr sz="500">
              <a:latin typeface="Times"/>
              <a:ea typeface="Times"/>
              <a:cs typeface="Times"/>
              <a:sym typeface="Times"/>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2" name="Shape 2942"/>
          <p:cNvSpPr>
            <a:spLocks noGrp="1" noRot="1" noChangeAspect="1"/>
          </p:cNvSpPr>
          <p:nvPr>
            <p:ph type="sldImg"/>
          </p:nvPr>
        </p:nvSpPr>
        <p:spPr>
          <a:prstGeom prst="rect">
            <a:avLst/>
          </a:prstGeom>
        </p:spPr>
        <p:txBody>
          <a:bodyPr/>
          <a:lstStyle/>
          <a:p>
            <a:pPr lvl="0"/>
            <a:endParaRPr/>
          </a:p>
        </p:txBody>
      </p:sp>
      <p:sp>
        <p:nvSpPr>
          <p:cNvPr id="2943" name="Shape 2943"/>
          <p:cNvSpPr>
            <a:spLocks noGrp="1"/>
          </p:cNvSpPr>
          <p:nvPr>
            <p:ph type="body" sz="quarter" idx="1"/>
          </p:nvPr>
        </p:nvSpPr>
        <p:spPr>
          <a:prstGeom prst="rect">
            <a:avLst/>
          </a:prstGeom>
        </p:spPr>
        <p:txBody>
          <a:bodyPr/>
          <a:lstStyle/>
          <a:p>
            <a:pPr lvl="0" defTabSz="457200">
              <a:spcBef>
                <a:spcPts val="1200"/>
              </a:spcBef>
              <a:defRPr sz="1800"/>
            </a:pPr>
            <a:r>
              <a:rPr sz="1600"/>
              <a:t>Take this moment to talk about the differences between operating systems. Ubuntu policy says applications should be installed, configured, and started on package installation. Red Hat says they should be installed and configured, but not started.</a:t>
            </a:r>
            <a:endParaRPr sz="100">
              <a:latin typeface="Times"/>
              <a:ea typeface="Times"/>
              <a:cs typeface="Times"/>
              <a:sym typeface="Times"/>
            </a:endParaRPr>
          </a:p>
          <a:p>
            <a:pPr lvl="0" defTabSz="457200">
              <a:spcBef>
                <a:spcPts val="1200"/>
              </a:spcBef>
              <a:defRPr sz="1800"/>
            </a:pPr>
            <a:r>
              <a:rPr sz="1600"/>
              <a:t>Putting “start” into the recipe is an Ubuntu systems quirk.</a:t>
            </a:r>
            <a:br>
              <a:rPr sz="1600"/>
            </a:br>
            <a:r>
              <a:rPr sz="1600"/>
              <a:t>This is </a:t>
            </a:r>
            <a:r>
              <a:rPr sz="1600" b="1"/>
              <a:t>why you bring your systems knowledge</a:t>
            </a:r>
            <a:r>
              <a:rPr sz="1600"/>
              <a:t>, and </a:t>
            </a:r>
            <a:r>
              <a:rPr sz="1600" b="1"/>
              <a:t>we bring the framework = unicorns!</a:t>
            </a:r>
            <a:endParaRPr sz="100">
              <a:latin typeface="Times"/>
              <a:ea typeface="Times"/>
              <a:cs typeface="Times"/>
              <a:sym typeface="Times"/>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8" name="Shape 2948"/>
          <p:cNvSpPr>
            <a:spLocks noGrp="1" noRot="1" noChangeAspect="1"/>
          </p:cNvSpPr>
          <p:nvPr>
            <p:ph type="sldImg"/>
          </p:nvPr>
        </p:nvSpPr>
        <p:spPr>
          <a:prstGeom prst="rect">
            <a:avLst/>
          </a:prstGeom>
        </p:spPr>
        <p:txBody>
          <a:bodyPr/>
          <a:lstStyle/>
          <a:p>
            <a:pPr lvl="0"/>
            <a:endParaRPr/>
          </a:p>
        </p:txBody>
      </p:sp>
      <p:sp>
        <p:nvSpPr>
          <p:cNvPr id="2949" name="Shape 2949"/>
          <p:cNvSpPr>
            <a:spLocks noGrp="1"/>
          </p:cNvSpPr>
          <p:nvPr>
            <p:ph type="body" sz="quarter" idx="1"/>
          </p:nvPr>
        </p:nvSpPr>
        <p:spPr>
          <a:prstGeom prst="rect">
            <a:avLst/>
          </a:prstGeom>
        </p:spPr>
        <p:txBody>
          <a:bodyPr/>
          <a:lstStyle/>
          <a:p>
            <a:pPr lvl="0">
              <a:defRPr sz="1800"/>
            </a:pPr>
            <a:r>
              <a:rPr lang="en-US" sz="1600" dirty="0" smtClean="0">
                <a:solidFill>
                  <a:srgbClr val="FF2600"/>
                </a:solidFill>
              </a:rPr>
              <a:t>Warning:</a:t>
            </a:r>
            <a:r>
              <a:rPr lang="en-US" sz="1600" baseline="0" dirty="0" smtClean="0">
                <a:solidFill>
                  <a:srgbClr val="FF2600"/>
                </a:solidFill>
              </a:rPr>
              <a:t> pompous slide</a:t>
            </a:r>
            <a:endParaRPr sz="1600" dirty="0">
              <a:solidFill>
                <a:srgbClr val="FF2600"/>
              </a:solidFill>
            </a:endParaRPr>
          </a:p>
          <a:p>
            <a:pPr lvl="0">
              <a:defRPr sz="1800"/>
            </a:pPr>
            <a:endParaRPr sz="1600" dirty="0"/>
          </a:p>
          <a:p>
            <a:pPr lvl="0">
              <a:defRPr sz="1800"/>
            </a:pPr>
            <a:r>
              <a:rPr sz="1600" dirty="0"/>
              <a:t>Idempotence, in math, means an operation can be applied multiple times without changing the result. 1 x 1 = 1 is an idempotent operation of multiplication.</a:t>
            </a:r>
          </a:p>
          <a:p>
            <a:pPr lvl="0">
              <a:defRPr sz="1800"/>
            </a:pPr>
            <a:endParaRPr sz="1600" dirty="0"/>
          </a:p>
          <a:p>
            <a:pPr lvl="0">
              <a:defRPr sz="1800"/>
            </a:pPr>
            <a:r>
              <a:rPr sz="1600" dirty="0"/>
              <a:t>F(F(x))=F(x) </a:t>
            </a:r>
            <a:r>
              <a:rPr sz="1600" dirty="0">
                <a:latin typeface="바탕"/>
                <a:ea typeface="바탕"/>
                <a:cs typeface="바탕"/>
                <a:sym typeface="바탕"/>
              </a:rPr>
              <a:t>∀</a:t>
            </a:r>
            <a:r>
              <a:rPr sz="1600" dirty="0"/>
              <a:t>x is read as "the F of the F of x equals the F of x for all x" - Mathematicians will understand, and they'll 'get' chef!</a:t>
            </a:r>
          </a:p>
          <a:p>
            <a:pPr lvl="0">
              <a:defRPr sz="1800"/>
            </a:pPr>
            <a:endParaRPr sz="1600" dirty="0"/>
          </a:p>
          <a:p>
            <a:pPr lvl="0">
              <a:defRPr sz="1800"/>
            </a:pPr>
            <a:r>
              <a:rPr sz="1600" dirty="0"/>
              <a:t>Chef is a "desired state configuration" system and that if the current state == desired state, it won't do anything.</a:t>
            </a:r>
          </a:p>
          <a:p>
            <a:pPr lvl="0">
              <a:defRPr sz="1800"/>
            </a:pPr>
            <a:endParaRPr sz="1600" dirty="0"/>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5" name="Shape 2955"/>
          <p:cNvSpPr>
            <a:spLocks noGrp="1" noRot="1" noChangeAspect="1"/>
          </p:cNvSpPr>
          <p:nvPr>
            <p:ph type="sldImg"/>
          </p:nvPr>
        </p:nvSpPr>
        <p:spPr>
          <a:prstGeom prst="rect">
            <a:avLst/>
          </a:prstGeom>
        </p:spPr>
        <p:txBody>
          <a:bodyPr/>
          <a:lstStyle/>
          <a:p>
            <a:pPr lvl="0"/>
            <a:endParaRPr/>
          </a:p>
        </p:txBody>
      </p:sp>
      <p:sp>
        <p:nvSpPr>
          <p:cNvPr id="2956" name="Shape 2956"/>
          <p:cNvSpPr>
            <a:spLocks noGrp="1"/>
          </p:cNvSpPr>
          <p:nvPr>
            <p:ph type="body" sz="quarter" idx="1"/>
          </p:nvPr>
        </p:nvSpPr>
        <p:spPr>
          <a:prstGeom prst="rect">
            <a:avLst/>
          </a:prstGeom>
        </p:spPr>
        <p:txBody>
          <a:bodyPr/>
          <a:lstStyle/>
          <a:p>
            <a:pPr lvl="0" defTabSz="457200">
              <a:spcBef>
                <a:spcPts val="1200"/>
              </a:spcBef>
              <a:defRPr sz="1800"/>
            </a:pPr>
            <a:r>
              <a:rPr sz="1600"/>
              <a:t>Make note that we back up files we change</a:t>
            </a:r>
            <a:br>
              <a:rPr sz="1600"/>
            </a:br>
            <a:r>
              <a:rPr sz="1600"/>
              <a:t>If a student asks about what happens if they have local changes, have them modify index.html, and run it again - and we put it back</a:t>
            </a:r>
            <a:endParaRPr sz="100">
              <a:latin typeface="Times"/>
              <a:ea typeface="Times"/>
              <a:cs typeface="Times"/>
              <a:sym typeface="Times"/>
            </a:endParaRPr>
          </a:p>
          <a:p>
            <a:pPr lvl="0" defTabSz="457200">
              <a:spcBef>
                <a:spcPts val="1200"/>
              </a:spcBef>
              <a:defRPr sz="1800"/>
            </a:pPr>
            <a:r>
              <a:rPr sz="1600"/>
              <a:t>If nobody asks, bring it up, and have someone do it. Once you manage something with Chef, it is managed - period.</a:t>
            </a:r>
            <a:endParaRPr sz="100">
              <a:latin typeface="Times"/>
              <a:ea typeface="Times"/>
              <a:cs typeface="Times"/>
              <a:sym typeface="Times"/>
            </a:endParaRPr>
          </a:p>
          <a:p>
            <a:pPr lvl="0" defTabSz="457200">
              <a:spcBef>
                <a:spcPts val="1200"/>
              </a:spcBef>
              <a:defRPr sz="1800"/>
            </a:pPr>
            <a:r>
              <a:rPr sz="1600"/>
              <a:t>If anyone fights with you, the story is easy - if you want to be able to make any kind of sane statement about whether your servers are correct, you can’t have managed and un-managed changes. You might fix a single machine by hand, but the final fix goes back into Chef.</a:t>
            </a:r>
            <a:endParaRPr sz="100">
              <a:latin typeface="Times"/>
              <a:ea typeface="Times"/>
              <a:cs typeface="Times"/>
              <a:sym typeface="Times"/>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2" name="Shape 2962"/>
          <p:cNvSpPr>
            <a:spLocks noGrp="1" noRot="1" noChangeAspect="1"/>
          </p:cNvSpPr>
          <p:nvPr>
            <p:ph type="sldImg"/>
          </p:nvPr>
        </p:nvSpPr>
        <p:spPr>
          <a:prstGeom prst="rect">
            <a:avLst/>
          </a:prstGeom>
        </p:spPr>
        <p:txBody>
          <a:bodyPr/>
          <a:lstStyle/>
          <a:p>
            <a:pPr lvl="0"/>
            <a:endParaRPr/>
          </a:p>
        </p:txBody>
      </p:sp>
      <p:sp>
        <p:nvSpPr>
          <p:cNvPr id="2963" name="Shape 2963"/>
          <p:cNvSpPr>
            <a:spLocks noGrp="1"/>
          </p:cNvSpPr>
          <p:nvPr>
            <p:ph type="body" sz="quarter" idx="1"/>
          </p:nvPr>
        </p:nvSpPr>
        <p:spPr>
          <a:prstGeom prst="rect">
            <a:avLst/>
          </a:prstGeom>
        </p:spPr>
        <p:txBody>
          <a:bodyPr/>
          <a:lstStyle>
            <a:lvl1pPr defTabSz="457200">
              <a:spcBef>
                <a:spcPts val="1200"/>
              </a:spcBef>
            </a:lvl1pPr>
          </a:lstStyle>
          <a:p>
            <a:pPr lvl="0">
              <a:defRPr sz="1800"/>
            </a:pPr>
            <a:r>
              <a:rPr sz="1600"/>
              <a:t>We don’t really get to reports and exception handlers - the gist is, you use them to send statistics about the run to all sorts of places - email, splunk, etc.</a:t>
            </a:r>
            <a:endParaRPr sz="100">
              <a:latin typeface="Times"/>
              <a:ea typeface="Times"/>
              <a:cs typeface="Times"/>
              <a:sym typeface="Times"/>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 name="Shape 2969"/>
          <p:cNvSpPr>
            <a:spLocks noGrp="1" noRot="1" noChangeAspect="1"/>
          </p:cNvSpPr>
          <p:nvPr>
            <p:ph type="sldImg"/>
          </p:nvPr>
        </p:nvSpPr>
        <p:spPr>
          <a:prstGeom prst="rect">
            <a:avLst/>
          </a:prstGeom>
        </p:spPr>
        <p:txBody>
          <a:bodyPr/>
          <a:lstStyle/>
          <a:p>
            <a:pPr lvl="0"/>
            <a:endParaRPr/>
          </a:p>
        </p:txBody>
      </p:sp>
      <p:sp>
        <p:nvSpPr>
          <p:cNvPr id="2970" name="Shape 2970"/>
          <p:cNvSpPr>
            <a:spLocks noGrp="1"/>
          </p:cNvSpPr>
          <p:nvPr>
            <p:ph type="body" sz="quarter" idx="1"/>
          </p:nvPr>
        </p:nvSpPr>
        <p:spPr>
          <a:prstGeom prst="rect">
            <a:avLst/>
          </a:prstGeom>
        </p:spPr>
        <p:txBody>
          <a:bodyPr/>
          <a:lstStyle>
            <a:lvl1pPr defTabSz="457200">
              <a:spcBef>
                <a:spcPts val="1200"/>
              </a:spcBef>
            </a:lvl1pPr>
          </a:lstStyle>
          <a:p>
            <a:pPr lvl="0">
              <a:defRPr sz="1800"/>
            </a:pPr>
            <a:r>
              <a:rPr sz="1600"/>
              <a:t>Note that it didn’t do anything - idempotency at its best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Shape 511"/>
          <p:cNvSpPr>
            <a:spLocks noGrp="1" noRot="1" noChangeAspect="1"/>
          </p:cNvSpPr>
          <p:nvPr>
            <p:ph type="sldImg"/>
          </p:nvPr>
        </p:nvSpPr>
        <p:spPr>
          <a:prstGeom prst="rect">
            <a:avLst/>
          </a:prstGeom>
        </p:spPr>
        <p:txBody>
          <a:bodyPr/>
          <a:lstStyle/>
          <a:p>
            <a:pPr lvl="0"/>
            <a:endParaRPr/>
          </a:p>
        </p:txBody>
      </p:sp>
      <p:sp>
        <p:nvSpPr>
          <p:cNvPr id="512" name="Shape 512"/>
          <p:cNvSpPr>
            <a:spLocks noGrp="1"/>
          </p:cNvSpPr>
          <p:nvPr>
            <p:ph type="body" sz="quarter" idx="1"/>
          </p:nvPr>
        </p:nvSpPr>
        <p:spPr>
          <a:prstGeom prst="rect">
            <a:avLst/>
          </a:prstGeom>
        </p:spPr>
        <p:txBody>
          <a:bodyPr/>
          <a:lstStyle/>
          <a:p>
            <a:pPr lvl="0" defTabSz="457200">
              <a:defRPr sz="1800"/>
            </a:pPr>
            <a:r>
              <a:rPr sz="1600">
                <a:latin typeface="Helvetica"/>
                <a:ea typeface="Helvetica"/>
                <a:cs typeface="Helvetica"/>
                <a:sym typeface="Helvetica"/>
              </a:rPr>
              <a:t>We will get you fluent</a:t>
            </a:r>
          </a:p>
          <a:p>
            <a:pPr lvl="0" defTabSz="457200">
              <a:defRPr sz="1800"/>
            </a:pPr>
            <a:r>
              <a:rPr sz="1600">
                <a:latin typeface="Helvetica"/>
                <a:ea typeface="Helvetica"/>
                <a:cs typeface="Helvetica"/>
                <a:sym typeface="Helvetica"/>
              </a:rPr>
              <a:t>We will do it in a way that maps to what experts do</a:t>
            </a:r>
          </a:p>
          <a:p>
            <a:pPr lvl="0" defTabSz="457200">
              <a:defRPr sz="1800"/>
            </a:pPr>
            <a:r>
              <a:rPr sz="1600">
                <a:latin typeface="Helvetica"/>
                <a:ea typeface="Helvetica"/>
                <a:cs typeface="Helvetica"/>
                <a:sym typeface="Helvetica"/>
              </a:rPr>
              <a:t>We will teach you how to find and use the resources that will make you an expert in time</a:t>
            </a: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1" name="Shape 2981"/>
          <p:cNvSpPr>
            <a:spLocks noGrp="1" noRot="1" noChangeAspect="1"/>
          </p:cNvSpPr>
          <p:nvPr>
            <p:ph type="sldImg"/>
          </p:nvPr>
        </p:nvSpPr>
        <p:spPr>
          <a:prstGeom prst="rect">
            <a:avLst/>
          </a:prstGeom>
        </p:spPr>
        <p:txBody>
          <a:bodyPr/>
          <a:lstStyle/>
          <a:p>
            <a:pPr lvl="0"/>
            <a:endParaRPr/>
          </a:p>
        </p:txBody>
      </p:sp>
      <p:sp>
        <p:nvSpPr>
          <p:cNvPr id="2982" name="Shape 2982"/>
          <p:cNvSpPr>
            <a:spLocks noGrp="1"/>
          </p:cNvSpPr>
          <p:nvPr>
            <p:ph type="body" sz="quarter" idx="1"/>
          </p:nvPr>
        </p:nvSpPr>
        <p:spPr>
          <a:prstGeom prst="rect">
            <a:avLst/>
          </a:prstGeom>
        </p:spPr>
        <p:txBody>
          <a:bodyPr/>
          <a:lstStyle/>
          <a:p>
            <a:pPr lvl="0" algn="r">
              <a:defRPr sz="1800"/>
            </a:pPr>
            <a:endParaRPr sz="1600" dirty="0">
              <a:solidFill>
                <a:srgbClr val="FF2600"/>
              </a:solidFill>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9" name="Shape 2989"/>
          <p:cNvSpPr>
            <a:spLocks noGrp="1" noRot="1" noChangeAspect="1"/>
          </p:cNvSpPr>
          <p:nvPr>
            <p:ph type="sldImg"/>
          </p:nvPr>
        </p:nvSpPr>
        <p:spPr>
          <a:prstGeom prst="rect">
            <a:avLst/>
          </a:prstGeom>
        </p:spPr>
        <p:txBody>
          <a:bodyPr/>
          <a:lstStyle/>
          <a:p>
            <a:pPr lvl="0"/>
            <a:endParaRPr/>
          </a:p>
        </p:txBody>
      </p:sp>
      <p:sp>
        <p:nvSpPr>
          <p:cNvPr id="2990" name="Shape 2990"/>
          <p:cNvSpPr>
            <a:spLocks noGrp="1"/>
          </p:cNvSpPr>
          <p:nvPr>
            <p:ph type="body" sz="quarter" idx="1"/>
          </p:nvPr>
        </p:nvSpPr>
        <p:spPr>
          <a:prstGeom prst="rect">
            <a:avLst/>
          </a:prstGeom>
        </p:spPr>
        <p:txBody>
          <a:bodyPr/>
          <a:lstStyle/>
          <a:p>
            <a:pPr lvl="0" algn="r">
              <a:defRPr sz="1800"/>
            </a:pPr>
            <a:endParaRPr sz="1600" dirty="0">
              <a:solidFill>
                <a:srgbClr val="FF2600"/>
              </a:solidFill>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3" name="Shape 3013"/>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3014" name="Shape 3014"/>
          <p:cNvSpPr>
            <a:spLocks noGrp="1"/>
          </p:cNvSpPr>
          <p:nvPr>
            <p:ph type="body" sz="quarter" idx="1"/>
          </p:nvPr>
        </p:nvSpPr>
        <p:spPr>
          <a:prstGeom prst="rect">
            <a:avLst/>
          </a:prstGeom>
        </p:spPr>
        <p:txBody>
          <a:bodyPr/>
          <a:lstStyle/>
          <a:p>
            <a:pPr lvl="0" algn="r">
              <a:defRPr sz="1800"/>
            </a:pPr>
            <a:endParaRPr sz="1600" dirty="0"/>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6" name="Shape 3136"/>
          <p:cNvSpPr>
            <a:spLocks noGrp="1" noRot="1" noChangeAspect="1"/>
          </p:cNvSpPr>
          <p:nvPr>
            <p:ph type="sldImg"/>
          </p:nvPr>
        </p:nvSpPr>
        <p:spPr>
          <a:prstGeom prst="rect">
            <a:avLst/>
          </a:prstGeom>
        </p:spPr>
        <p:txBody>
          <a:bodyPr/>
          <a:lstStyle/>
          <a:p>
            <a:pPr lvl="0"/>
            <a:endParaRPr/>
          </a:p>
        </p:txBody>
      </p:sp>
      <p:sp>
        <p:nvSpPr>
          <p:cNvPr id="3137" name="Shape 3137"/>
          <p:cNvSpPr>
            <a:spLocks noGrp="1"/>
          </p:cNvSpPr>
          <p:nvPr>
            <p:ph type="body" sz="quarter" idx="1"/>
          </p:nvPr>
        </p:nvSpPr>
        <p:spPr>
          <a:prstGeom prst="rect">
            <a:avLst/>
          </a:prstGeom>
        </p:spPr>
        <p:txBody>
          <a:bodyPr/>
          <a:lstStyle/>
          <a:p>
            <a:pPr lvl="0">
              <a:defRPr sz="1800"/>
            </a:pPr>
            <a:r>
              <a:rPr sz="1600" dirty="0"/>
              <a:t>1. Chef client starts up.</a:t>
            </a:r>
          </a:p>
          <a:p>
            <a:pPr lvl="0">
              <a:defRPr sz="1800"/>
            </a:pPr>
            <a:r>
              <a:rPr sz="1600" dirty="0"/>
              <a:t>2. Chef builds the node object, where it runs ohai to find out the node_name (fqdn) and the node's platform/platform_version</a:t>
            </a:r>
          </a:p>
          <a:p>
            <a:pPr lvl="0">
              <a:defRPr sz="1800"/>
            </a:pPr>
            <a:r>
              <a:rPr sz="1600" dirty="0"/>
              <a:t>3. Chef authenticates with the server as the node_name, using the API client key. We'll cover the authentication cycle in detail shortly.</a:t>
            </a:r>
          </a:p>
          <a:p>
            <a:pPr lvl="0">
              <a:defRPr sz="1800"/>
            </a:pPr>
            <a:r>
              <a:rPr sz="1600" dirty="0"/>
              <a:t>4. All the cookbooks required for the node's expanded run list are synchronized to the node.</a:t>
            </a:r>
          </a:p>
          <a:p>
            <a:pPr lvl="0">
              <a:defRPr sz="1800"/>
            </a:pPr>
            <a:r>
              <a:rPr sz="1600" dirty="0"/>
              <a:t>5. All the cookbooks Ruby components are loaded, recipes are included as well.</a:t>
            </a:r>
          </a:p>
          <a:p>
            <a:pPr lvl="0">
              <a:defRPr sz="1800"/>
            </a:pPr>
            <a:r>
              <a:rPr sz="1600" dirty="0"/>
              <a:t>6. Node is converged, which is when it configures the resources contained in the recipes.</a:t>
            </a:r>
          </a:p>
          <a:p>
            <a:pPr lvl="0">
              <a:defRPr sz="1800"/>
            </a:pPr>
            <a:r>
              <a:rPr sz="1600" dirty="0"/>
              <a:t>7. Was the convergence successful? If so, the node is saved.</a:t>
            </a:r>
          </a:p>
          <a:p>
            <a:pPr lvl="0">
              <a:defRPr sz="1800"/>
            </a:pPr>
            <a:r>
              <a:rPr sz="1600" dirty="0"/>
              <a:t>8. If not the run ends with an exception and a message is printed about the error, and the stack trace file path is included in this.</a:t>
            </a:r>
          </a:p>
          <a:p>
            <a:pPr lvl="0">
              <a:defRPr sz="1800"/>
            </a:pPr>
            <a:r>
              <a:rPr sz="1600" dirty="0"/>
              <a:t>9. Any notification handlers are run, which can do different things depending on whether the run was successful or not, such as send email or connect to an external service like IRC or Campfire.</a:t>
            </a: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 name="Shape 3143"/>
          <p:cNvSpPr>
            <a:spLocks noGrp="1" noRot="1" noChangeAspect="1"/>
          </p:cNvSpPr>
          <p:nvPr>
            <p:ph type="sldImg"/>
          </p:nvPr>
        </p:nvSpPr>
        <p:spPr>
          <a:prstGeom prst="rect">
            <a:avLst/>
          </a:prstGeom>
        </p:spPr>
        <p:txBody>
          <a:bodyPr/>
          <a:lstStyle/>
          <a:p>
            <a:pPr lvl="0"/>
            <a:endParaRPr/>
          </a:p>
        </p:txBody>
      </p:sp>
      <p:sp>
        <p:nvSpPr>
          <p:cNvPr id="3144" name="Shape 3144"/>
          <p:cNvSpPr>
            <a:spLocks noGrp="1"/>
          </p:cNvSpPr>
          <p:nvPr>
            <p:ph type="body" sz="quarter" idx="1"/>
          </p:nvPr>
        </p:nvSpPr>
        <p:spPr>
          <a:prstGeom prst="rect">
            <a:avLst/>
          </a:prstGeom>
        </p:spPr>
        <p:txBody>
          <a:bodyPr/>
          <a:lstStyle/>
          <a:p>
            <a:pPr lvl="0">
              <a:defRPr sz="1800"/>
            </a:pPr>
            <a:r>
              <a:rPr sz="1600"/>
              <a:t>1. Chef client starts up.</a:t>
            </a:r>
          </a:p>
          <a:p>
            <a:pPr lvl="0">
              <a:defRPr sz="1800"/>
            </a:pPr>
            <a:r>
              <a:rPr sz="1600"/>
              <a:t>2. Chef builds the node object, where it runs ohai to find out the node_name (fqdn) and the node's platform/platform_version</a:t>
            </a:r>
          </a:p>
          <a:p>
            <a:pPr lvl="0">
              <a:defRPr sz="1800"/>
            </a:pPr>
            <a:r>
              <a:rPr sz="1600"/>
              <a:t>3. Chef authenticates with the server as the node_name, using the API client key. We'll cover the authentication cycle in detail shortly.</a:t>
            </a:r>
          </a:p>
          <a:p>
            <a:pPr lvl="0">
              <a:defRPr sz="1800"/>
            </a:pPr>
            <a:r>
              <a:rPr sz="1600"/>
              <a:t>4. All the cookbooks required for the node's expanded run list are synchronized to the node.</a:t>
            </a:r>
          </a:p>
          <a:p>
            <a:pPr lvl="0">
              <a:defRPr sz="1800"/>
            </a:pPr>
            <a:r>
              <a:rPr sz="1600"/>
              <a:t>5. All the cookbooks Ruby components are loaded, recipes are included as well.</a:t>
            </a:r>
          </a:p>
          <a:p>
            <a:pPr lvl="0">
              <a:defRPr sz="1800"/>
            </a:pPr>
            <a:r>
              <a:rPr sz="1600"/>
              <a:t>6. Node is converged, which is when it configures the resources contained in the recipes.</a:t>
            </a:r>
          </a:p>
          <a:p>
            <a:pPr lvl="0">
              <a:defRPr sz="1800"/>
            </a:pPr>
            <a:r>
              <a:rPr sz="1600"/>
              <a:t>7. Was the convergence successful? If so, the node is saved.</a:t>
            </a:r>
          </a:p>
          <a:p>
            <a:pPr lvl="0">
              <a:defRPr sz="1800"/>
            </a:pPr>
            <a:r>
              <a:rPr sz="1600"/>
              <a:t>8. If not the run ends with an exception and a message is printed about the error, and the stack trace file path is included in this.</a:t>
            </a:r>
          </a:p>
          <a:p>
            <a:pPr lvl="0">
              <a:defRPr sz="1800"/>
            </a:pPr>
            <a:r>
              <a:rPr sz="1600"/>
              <a:t>9. Any notification handlers are run, which can do different things depending on whether the run was successful or not, such as send email or connect to an external service like IRC or Campfire.</a:t>
            </a: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2" name="Shape 3162"/>
          <p:cNvSpPr>
            <a:spLocks noGrp="1" noRot="1" noChangeAspect="1"/>
          </p:cNvSpPr>
          <p:nvPr>
            <p:ph type="sldImg"/>
          </p:nvPr>
        </p:nvSpPr>
        <p:spPr>
          <a:prstGeom prst="rect">
            <a:avLst/>
          </a:prstGeom>
        </p:spPr>
        <p:txBody>
          <a:bodyPr/>
          <a:lstStyle/>
          <a:p>
            <a:pPr lvl="0"/>
            <a:endParaRPr/>
          </a:p>
        </p:txBody>
      </p:sp>
      <p:sp>
        <p:nvSpPr>
          <p:cNvPr id="3163" name="Shape 3163"/>
          <p:cNvSpPr>
            <a:spLocks noGrp="1"/>
          </p:cNvSpPr>
          <p:nvPr>
            <p:ph type="body" sz="quarter" idx="1"/>
          </p:nvPr>
        </p:nvSpPr>
        <p:spPr>
          <a:prstGeom prst="rect">
            <a:avLst/>
          </a:prstGeom>
        </p:spPr>
        <p:txBody>
          <a:bodyPr/>
          <a:lstStyle/>
          <a:p>
            <a:pPr lvl="0">
              <a:defRPr sz="1800"/>
            </a:pPr>
            <a:r>
              <a:rPr sz="1600"/>
              <a:t>1. Chef client starts up.</a:t>
            </a:r>
          </a:p>
          <a:p>
            <a:pPr lvl="0">
              <a:defRPr sz="1800"/>
            </a:pPr>
            <a:r>
              <a:rPr sz="1600"/>
              <a:t>2. Chef builds the node object, where it runs ohai to find out the node_name (fqdn) and the node's platform/platform_version</a:t>
            </a:r>
          </a:p>
          <a:p>
            <a:pPr lvl="0">
              <a:defRPr sz="1800"/>
            </a:pPr>
            <a:r>
              <a:rPr sz="1600"/>
              <a:t>3. Chef authenticates with the server as the node_name, using the API client key. We'll cover the authentication cycle in detail shortly.</a:t>
            </a:r>
          </a:p>
          <a:p>
            <a:pPr lvl="0">
              <a:defRPr sz="1800"/>
            </a:pPr>
            <a:r>
              <a:rPr sz="1600"/>
              <a:t>4. All the cookbooks required for the node's expanded run list are synchronized to the node.</a:t>
            </a:r>
          </a:p>
          <a:p>
            <a:pPr lvl="0">
              <a:defRPr sz="1800"/>
            </a:pPr>
            <a:r>
              <a:rPr sz="1600"/>
              <a:t>5. All the cookbooks Ruby components are loaded, recipes are included as well.</a:t>
            </a:r>
          </a:p>
          <a:p>
            <a:pPr lvl="0">
              <a:defRPr sz="1800"/>
            </a:pPr>
            <a:r>
              <a:rPr sz="1600"/>
              <a:t>6. Node is converged, which is when it configures the resources contained in the recipes.</a:t>
            </a:r>
          </a:p>
          <a:p>
            <a:pPr lvl="0">
              <a:defRPr sz="1800"/>
            </a:pPr>
            <a:r>
              <a:rPr sz="1600"/>
              <a:t>7. Was the convergence successful? If so, the node is saved.</a:t>
            </a:r>
          </a:p>
          <a:p>
            <a:pPr lvl="0">
              <a:defRPr sz="1800"/>
            </a:pPr>
            <a:r>
              <a:rPr sz="1600"/>
              <a:t>8. If not the run ends with an exception and a message is printed about the error, and the stack trace file path is included in this.</a:t>
            </a:r>
          </a:p>
          <a:p>
            <a:pPr lvl="0">
              <a:defRPr sz="1800"/>
            </a:pPr>
            <a:r>
              <a:rPr sz="1600"/>
              <a:t>9. Any notification handlers are run, which can do different things depending on whether the run was successful or not, such as send email or connect to an external service like IRC or Campfire.</a:t>
            </a: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1" name="Shape 3181"/>
          <p:cNvSpPr>
            <a:spLocks noGrp="1" noRot="1" noChangeAspect="1"/>
          </p:cNvSpPr>
          <p:nvPr>
            <p:ph type="sldImg"/>
          </p:nvPr>
        </p:nvSpPr>
        <p:spPr>
          <a:prstGeom prst="rect">
            <a:avLst/>
          </a:prstGeom>
        </p:spPr>
        <p:txBody>
          <a:bodyPr/>
          <a:lstStyle/>
          <a:p>
            <a:pPr lvl="0"/>
            <a:endParaRPr/>
          </a:p>
        </p:txBody>
      </p:sp>
      <p:sp>
        <p:nvSpPr>
          <p:cNvPr id="3182" name="Shape 3182"/>
          <p:cNvSpPr>
            <a:spLocks noGrp="1"/>
          </p:cNvSpPr>
          <p:nvPr>
            <p:ph type="body" sz="quarter" idx="1"/>
          </p:nvPr>
        </p:nvSpPr>
        <p:spPr>
          <a:prstGeom prst="rect">
            <a:avLst/>
          </a:prstGeom>
        </p:spPr>
        <p:txBody>
          <a:bodyPr/>
          <a:lstStyle/>
          <a:p>
            <a:pPr lvl="0">
              <a:defRPr sz="1800"/>
            </a:pPr>
            <a:r>
              <a:rPr sz="1600"/>
              <a:t>1. Chef client starts up.</a:t>
            </a:r>
          </a:p>
          <a:p>
            <a:pPr lvl="0">
              <a:defRPr sz="1800"/>
            </a:pPr>
            <a:r>
              <a:rPr sz="1600"/>
              <a:t>2. Chef builds the node object, where it runs ohai to find out the node_name (fqdn) and the node's platform/platform_version</a:t>
            </a:r>
          </a:p>
          <a:p>
            <a:pPr lvl="0">
              <a:defRPr sz="1800"/>
            </a:pPr>
            <a:r>
              <a:rPr sz="1600"/>
              <a:t>3. Chef authenticates with the server as the node_name, using the API client key. We'll cover the authentication cycle in detail shortly.</a:t>
            </a:r>
          </a:p>
          <a:p>
            <a:pPr lvl="0">
              <a:defRPr sz="1800"/>
            </a:pPr>
            <a:r>
              <a:rPr sz="1600"/>
              <a:t>4. All the cookbooks required for the node's expanded run list are synchronized to the node.</a:t>
            </a:r>
          </a:p>
          <a:p>
            <a:pPr lvl="0">
              <a:defRPr sz="1800"/>
            </a:pPr>
            <a:r>
              <a:rPr sz="1600"/>
              <a:t>5. All the cookbooks Ruby components are loaded, recipes are included as well.</a:t>
            </a:r>
          </a:p>
          <a:p>
            <a:pPr lvl="0">
              <a:defRPr sz="1800"/>
            </a:pPr>
            <a:r>
              <a:rPr sz="1600"/>
              <a:t>6. Node is converged, which is when it configures the resources contained in the recipes.</a:t>
            </a:r>
          </a:p>
          <a:p>
            <a:pPr lvl="0">
              <a:defRPr sz="1800"/>
            </a:pPr>
            <a:r>
              <a:rPr sz="1600"/>
              <a:t>7. Was the convergence successful? If so, the node is saved.</a:t>
            </a:r>
          </a:p>
          <a:p>
            <a:pPr lvl="0">
              <a:defRPr sz="1800"/>
            </a:pPr>
            <a:r>
              <a:rPr sz="1600"/>
              <a:t>8. If not the run ends with an exception and a message is printed about the error, and the stack trace file path is included in this.</a:t>
            </a:r>
          </a:p>
          <a:p>
            <a:pPr lvl="0">
              <a:defRPr sz="1800"/>
            </a:pPr>
            <a:r>
              <a:rPr sz="1600"/>
              <a:t>9. Any notification handlers are run, which can do different things depending on whether the run was successful or not, such as send email or connect to an external service like IRC or Campfire.</a:t>
            </a: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6" name="Shape 3206"/>
          <p:cNvSpPr>
            <a:spLocks noGrp="1" noRot="1" noChangeAspect="1"/>
          </p:cNvSpPr>
          <p:nvPr>
            <p:ph type="sldImg"/>
          </p:nvPr>
        </p:nvSpPr>
        <p:spPr>
          <a:prstGeom prst="rect">
            <a:avLst/>
          </a:prstGeom>
        </p:spPr>
        <p:txBody>
          <a:bodyPr/>
          <a:lstStyle/>
          <a:p>
            <a:pPr lvl="0"/>
            <a:endParaRPr/>
          </a:p>
        </p:txBody>
      </p:sp>
      <p:sp>
        <p:nvSpPr>
          <p:cNvPr id="3207" name="Shape 3207"/>
          <p:cNvSpPr>
            <a:spLocks noGrp="1"/>
          </p:cNvSpPr>
          <p:nvPr>
            <p:ph type="body" sz="quarter" idx="1"/>
          </p:nvPr>
        </p:nvSpPr>
        <p:spPr>
          <a:prstGeom prst="rect">
            <a:avLst/>
          </a:prstGeom>
        </p:spPr>
        <p:txBody>
          <a:bodyPr/>
          <a:lstStyle/>
          <a:p>
            <a:pPr lvl="0">
              <a:defRPr sz="1800"/>
            </a:pPr>
            <a:r>
              <a:rPr sz="1600"/>
              <a:t>1. Chef client starts up.</a:t>
            </a:r>
          </a:p>
          <a:p>
            <a:pPr lvl="0">
              <a:defRPr sz="1800"/>
            </a:pPr>
            <a:r>
              <a:rPr sz="1600"/>
              <a:t>2. Chef builds the node object, where it runs ohai to find out the node_name (fqdn) and the node's platform/platform_version</a:t>
            </a:r>
          </a:p>
          <a:p>
            <a:pPr lvl="0">
              <a:defRPr sz="1800"/>
            </a:pPr>
            <a:r>
              <a:rPr sz="1600"/>
              <a:t>3. Chef authenticates with the server as the node_name, using the API client key. We'll cover the authentication cycle in detail shortly.</a:t>
            </a:r>
          </a:p>
          <a:p>
            <a:pPr lvl="0">
              <a:defRPr sz="1800"/>
            </a:pPr>
            <a:r>
              <a:rPr sz="1600"/>
              <a:t>4. All the cookbooks required for the node's expanded run list are synchronized to the node.</a:t>
            </a:r>
          </a:p>
          <a:p>
            <a:pPr lvl="0">
              <a:defRPr sz="1800"/>
            </a:pPr>
            <a:r>
              <a:rPr sz="1600"/>
              <a:t>5. All the cookbooks Ruby components are loaded, recipes are included as well.</a:t>
            </a:r>
          </a:p>
          <a:p>
            <a:pPr lvl="0">
              <a:defRPr sz="1800"/>
            </a:pPr>
            <a:r>
              <a:rPr sz="1600"/>
              <a:t>6. Node is converged, which is when it configures the resources contained in the recipes.</a:t>
            </a:r>
          </a:p>
          <a:p>
            <a:pPr lvl="0">
              <a:defRPr sz="1800"/>
            </a:pPr>
            <a:r>
              <a:rPr sz="1600"/>
              <a:t>7. Was the convergence successful? If so, the node is saved.</a:t>
            </a:r>
          </a:p>
          <a:p>
            <a:pPr lvl="0">
              <a:defRPr sz="1800"/>
            </a:pPr>
            <a:r>
              <a:rPr sz="1600"/>
              <a:t>8. If not the run ends with an exception and a message is printed about the error, and the stack trace file path is included in this.</a:t>
            </a:r>
          </a:p>
          <a:p>
            <a:pPr lvl="0">
              <a:defRPr sz="1800"/>
            </a:pPr>
            <a:r>
              <a:rPr sz="1600"/>
              <a:t>9. Any notification handlers are run, which can do different things depending on whether the run was successful or not, such as send email or connect to an external service like IRC or Campfire.</a:t>
            </a: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4" name="Shape 3234"/>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3235" name="Shape 3235"/>
          <p:cNvSpPr>
            <a:spLocks noGrp="1"/>
          </p:cNvSpPr>
          <p:nvPr>
            <p:ph type="body" sz="quarter" idx="1"/>
          </p:nvPr>
        </p:nvSpPr>
        <p:spPr>
          <a:prstGeom prst="rect">
            <a:avLst/>
          </a:prstGeom>
        </p:spPr>
        <p:txBody>
          <a:bodyPr/>
          <a:lstStyle/>
          <a:p>
            <a:pPr lvl="0">
              <a:defRPr sz="1800"/>
            </a:pPr>
            <a:r>
              <a:rPr sz="1600"/>
              <a:t>1. Chef client starts up.</a:t>
            </a:r>
          </a:p>
          <a:p>
            <a:pPr lvl="0">
              <a:defRPr sz="1800"/>
            </a:pPr>
            <a:r>
              <a:rPr sz="1600"/>
              <a:t>2. Chef builds the node object, where it runs ohai to find out the node_name (fqdn) and the node's platform/platform_version</a:t>
            </a:r>
          </a:p>
          <a:p>
            <a:pPr lvl="0">
              <a:defRPr sz="1800"/>
            </a:pPr>
            <a:r>
              <a:rPr sz="1600"/>
              <a:t>3. Chef authenticates with the server as the node_name, using the API client key. We'll cover the authentication cycle in detail shortly.</a:t>
            </a:r>
          </a:p>
          <a:p>
            <a:pPr lvl="0">
              <a:defRPr sz="1800"/>
            </a:pPr>
            <a:r>
              <a:rPr sz="1600"/>
              <a:t>4. All the cookbooks required for the node's expanded run list are synchronized to the node.</a:t>
            </a:r>
          </a:p>
          <a:p>
            <a:pPr lvl="0">
              <a:defRPr sz="1800"/>
            </a:pPr>
            <a:r>
              <a:rPr sz="1600"/>
              <a:t>5. All the cookbooks Ruby components are loaded, recipes are included as well.</a:t>
            </a:r>
          </a:p>
          <a:p>
            <a:pPr lvl="0">
              <a:defRPr sz="1800"/>
            </a:pPr>
            <a:r>
              <a:rPr sz="1600"/>
              <a:t>6. Node is converged, which is when it configures the resources contained in the recipes.</a:t>
            </a:r>
          </a:p>
          <a:p>
            <a:pPr lvl="0">
              <a:defRPr sz="1800"/>
            </a:pPr>
            <a:r>
              <a:rPr sz="1600"/>
              <a:t>7. Was the convergence successful? If so, the node is saved.</a:t>
            </a:r>
          </a:p>
          <a:p>
            <a:pPr lvl="0">
              <a:defRPr sz="1800"/>
            </a:pPr>
            <a:r>
              <a:rPr sz="1600"/>
              <a:t>8. If not the run ends with an exception and a message is printed about the error, and the stack trace file path is included in this.</a:t>
            </a:r>
          </a:p>
          <a:p>
            <a:pPr lvl="0">
              <a:defRPr sz="1800"/>
            </a:pPr>
            <a:r>
              <a:rPr sz="1600"/>
              <a:t>9. Any notification handlers are run, which can do different things depending on whether the run was successful or not, such as send email or connect to an external service like IRC or Campfire.</a:t>
            </a: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5" name="Shape 3265"/>
          <p:cNvSpPr>
            <a:spLocks noGrp="1" noRot="1" noChangeAspect="1"/>
          </p:cNvSpPr>
          <p:nvPr>
            <p:ph type="sldImg"/>
          </p:nvPr>
        </p:nvSpPr>
        <p:spPr>
          <a:prstGeom prst="rect">
            <a:avLst/>
          </a:prstGeom>
        </p:spPr>
        <p:txBody>
          <a:bodyPr/>
          <a:lstStyle/>
          <a:p>
            <a:pPr lvl="0"/>
            <a:endParaRPr/>
          </a:p>
        </p:txBody>
      </p:sp>
      <p:sp>
        <p:nvSpPr>
          <p:cNvPr id="3266" name="Shape 3266"/>
          <p:cNvSpPr>
            <a:spLocks noGrp="1"/>
          </p:cNvSpPr>
          <p:nvPr>
            <p:ph type="body" sz="quarter" idx="1"/>
          </p:nvPr>
        </p:nvSpPr>
        <p:spPr>
          <a:prstGeom prst="rect">
            <a:avLst/>
          </a:prstGeom>
        </p:spPr>
        <p:txBody>
          <a:bodyPr/>
          <a:lstStyle/>
          <a:p>
            <a:pPr lvl="0">
              <a:defRPr sz="1800"/>
            </a:pPr>
            <a:r>
              <a:rPr sz="1600"/>
              <a:t>1. Chef client starts up.</a:t>
            </a:r>
          </a:p>
          <a:p>
            <a:pPr lvl="0">
              <a:defRPr sz="1800"/>
            </a:pPr>
            <a:r>
              <a:rPr sz="1600"/>
              <a:t>2. Chef builds the node object, where it runs ohai to find out the node_name (fqdn) and the node's platform/platform_version</a:t>
            </a:r>
          </a:p>
          <a:p>
            <a:pPr lvl="0">
              <a:defRPr sz="1800"/>
            </a:pPr>
            <a:r>
              <a:rPr sz="1600"/>
              <a:t>3. Chef authenticates with the server as the node_name, using the API client key. We'll cover the authentication cycle in detail shortly.</a:t>
            </a:r>
          </a:p>
          <a:p>
            <a:pPr lvl="0">
              <a:defRPr sz="1800"/>
            </a:pPr>
            <a:r>
              <a:rPr sz="1600"/>
              <a:t>4. All the cookbooks required for the node's expanded run list are synchronized to the node.</a:t>
            </a:r>
          </a:p>
          <a:p>
            <a:pPr lvl="0">
              <a:defRPr sz="1800"/>
            </a:pPr>
            <a:r>
              <a:rPr sz="1600"/>
              <a:t>5. All the cookbooks Ruby components are loaded, recipes are included as well.</a:t>
            </a:r>
          </a:p>
          <a:p>
            <a:pPr lvl="0">
              <a:defRPr sz="1800"/>
            </a:pPr>
            <a:r>
              <a:rPr sz="1600"/>
              <a:t>6. Node is converged, which is when it configures the resources contained in the recipes.</a:t>
            </a:r>
          </a:p>
          <a:p>
            <a:pPr lvl="0">
              <a:defRPr sz="1800"/>
            </a:pPr>
            <a:r>
              <a:rPr sz="1600"/>
              <a:t>7. Was the convergence successful? If so, the node is saved.</a:t>
            </a:r>
          </a:p>
          <a:p>
            <a:pPr lvl="0">
              <a:defRPr sz="1800"/>
            </a:pPr>
            <a:r>
              <a:rPr sz="1600"/>
              <a:t>8. If not the run ends with an exception and a message is printed about the error, and the stack trace file path is included in this.</a:t>
            </a:r>
          </a:p>
          <a:p>
            <a:pPr lvl="0">
              <a:defRPr sz="1800"/>
            </a:pPr>
            <a:r>
              <a:rPr sz="1600"/>
              <a:t>9. Any notification handlers are run, which can do different things depending on whether the run was successful or not, such as send email or connect to an external service like IRC or Campfire.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hape 521"/>
          <p:cNvSpPr>
            <a:spLocks noGrp="1" noRot="1" noChangeAspect="1"/>
          </p:cNvSpPr>
          <p:nvPr>
            <p:ph type="sldImg"/>
          </p:nvPr>
        </p:nvSpPr>
        <p:spPr>
          <a:prstGeom prst="rect">
            <a:avLst/>
          </a:prstGeom>
        </p:spPr>
        <p:txBody>
          <a:bodyPr/>
          <a:lstStyle/>
          <a:p>
            <a:pPr lvl="0"/>
            <a:endParaRPr/>
          </a:p>
        </p:txBody>
      </p:sp>
      <p:sp>
        <p:nvSpPr>
          <p:cNvPr id="522" name="Shape 522"/>
          <p:cNvSpPr>
            <a:spLocks noGrp="1"/>
          </p:cNvSpPr>
          <p:nvPr>
            <p:ph type="body" sz="quarter" idx="1"/>
          </p:nvPr>
        </p:nvSpPr>
        <p:spPr>
          <a:prstGeom prst="rect">
            <a:avLst/>
          </a:prstGeom>
        </p:spPr>
        <p:txBody>
          <a:bodyPr/>
          <a:lstStyle>
            <a:lvl1pPr defTabSz="457200">
              <a:defRPr>
                <a:latin typeface="Helvetica"/>
                <a:ea typeface="Helvetica"/>
                <a:cs typeface="Helvetica"/>
                <a:sym typeface="Helvetica"/>
              </a:defRPr>
            </a:lvl1pPr>
          </a:lstStyle>
          <a:p>
            <a:pPr lvl="0">
              <a:defRPr sz="1800"/>
            </a:pPr>
            <a:r>
              <a:rPr sz="1600"/>
              <a:t>I get asked at every class, "will we get the slides" so I thought it prudent to address it here. Why not hand them out at the beginning? To make people type things and learn by muscle memory.</a:t>
            </a: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2" name="Shape 3302"/>
          <p:cNvSpPr>
            <a:spLocks noGrp="1" noRot="1" noChangeAspect="1"/>
          </p:cNvSpPr>
          <p:nvPr>
            <p:ph type="sldImg"/>
          </p:nvPr>
        </p:nvSpPr>
        <p:spPr>
          <a:prstGeom prst="rect">
            <a:avLst/>
          </a:prstGeom>
        </p:spPr>
        <p:txBody>
          <a:bodyPr/>
          <a:lstStyle/>
          <a:p>
            <a:pPr lvl="0"/>
            <a:endParaRPr/>
          </a:p>
        </p:txBody>
      </p:sp>
      <p:sp>
        <p:nvSpPr>
          <p:cNvPr id="3303" name="Shape 3303"/>
          <p:cNvSpPr>
            <a:spLocks noGrp="1"/>
          </p:cNvSpPr>
          <p:nvPr>
            <p:ph type="body" sz="quarter" idx="1"/>
          </p:nvPr>
        </p:nvSpPr>
        <p:spPr>
          <a:prstGeom prst="rect">
            <a:avLst/>
          </a:prstGeom>
        </p:spPr>
        <p:txBody>
          <a:bodyPr/>
          <a:lstStyle/>
          <a:p>
            <a:pPr lvl="0">
              <a:defRPr sz="1800"/>
            </a:pPr>
            <a:r>
              <a:rPr sz="1600"/>
              <a:t>1. Chef client starts up.</a:t>
            </a:r>
          </a:p>
          <a:p>
            <a:pPr lvl="0">
              <a:defRPr sz="1800"/>
            </a:pPr>
            <a:r>
              <a:rPr sz="1600"/>
              <a:t>2. Chef builds the node object, where it runs ohai to find out the node_name (fqdn) and the node's platform/platform_version</a:t>
            </a:r>
          </a:p>
          <a:p>
            <a:pPr lvl="0">
              <a:defRPr sz="1800"/>
            </a:pPr>
            <a:r>
              <a:rPr sz="1600"/>
              <a:t>3. Chef authenticates with the server as the node_name, using the API client key. We'll cover the authentication cycle in detail shortly.</a:t>
            </a:r>
          </a:p>
          <a:p>
            <a:pPr lvl="0">
              <a:defRPr sz="1800"/>
            </a:pPr>
            <a:r>
              <a:rPr sz="1600"/>
              <a:t>4. All the cookbooks required for the node's expanded run list are synchronized to the node.</a:t>
            </a:r>
          </a:p>
          <a:p>
            <a:pPr lvl="0">
              <a:defRPr sz="1800"/>
            </a:pPr>
            <a:r>
              <a:rPr sz="1600"/>
              <a:t>5. All the cookbooks Ruby components are loaded, recipes are included as well.</a:t>
            </a:r>
          </a:p>
          <a:p>
            <a:pPr lvl="0">
              <a:defRPr sz="1800"/>
            </a:pPr>
            <a:r>
              <a:rPr sz="1600"/>
              <a:t>6. Node is converged, which is when it configures the resources contained in the recipes.</a:t>
            </a:r>
          </a:p>
          <a:p>
            <a:pPr lvl="0">
              <a:defRPr sz="1800"/>
            </a:pPr>
            <a:r>
              <a:rPr sz="1600"/>
              <a:t>7. Was the convergence successful? If so, the node is saved.</a:t>
            </a:r>
          </a:p>
          <a:p>
            <a:pPr lvl="0">
              <a:defRPr sz="1800"/>
            </a:pPr>
            <a:r>
              <a:rPr sz="1600"/>
              <a:t>8. If not the run ends with an exception and a message is printed about the error, and the stack trace file path is included in this.</a:t>
            </a:r>
          </a:p>
          <a:p>
            <a:pPr lvl="0">
              <a:defRPr sz="1800"/>
            </a:pPr>
            <a:r>
              <a:rPr sz="1600"/>
              <a:t>9. Any notification handlers are run, which can do different things depending on whether the run was successful or not, such as send email or connect to an external service like IRC or Campfire.</a:t>
            </a: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 name="Shape 3348"/>
          <p:cNvSpPr>
            <a:spLocks noGrp="1" noRot="1" noChangeAspect="1"/>
          </p:cNvSpPr>
          <p:nvPr>
            <p:ph type="sldImg"/>
          </p:nvPr>
        </p:nvSpPr>
        <p:spPr>
          <a:prstGeom prst="rect">
            <a:avLst/>
          </a:prstGeom>
        </p:spPr>
        <p:txBody>
          <a:bodyPr/>
          <a:lstStyle/>
          <a:p>
            <a:pPr lvl="0"/>
            <a:endParaRPr/>
          </a:p>
        </p:txBody>
      </p:sp>
      <p:sp>
        <p:nvSpPr>
          <p:cNvPr id="3349" name="Shape 3349"/>
          <p:cNvSpPr>
            <a:spLocks noGrp="1"/>
          </p:cNvSpPr>
          <p:nvPr>
            <p:ph type="body" sz="quarter" idx="1"/>
          </p:nvPr>
        </p:nvSpPr>
        <p:spPr>
          <a:prstGeom prst="rect">
            <a:avLst/>
          </a:prstGeom>
        </p:spPr>
        <p:txBody>
          <a:bodyPr/>
          <a:lstStyle/>
          <a:p>
            <a:pPr lvl="0">
              <a:defRPr sz="1800"/>
            </a:pPr>
            <a:r>
              <a:rPr sz="1600"/>
              <a:t>1. Chef client starts up.</a:t>
            </a:r>
          </a:p>
          <a:p>
            <a:pPr lvl="0">
              <a:defRPr sz="1800"/>
            </a:pPr>
            <a:r>
              <a:rPr sz="1600"/>
              <a:t>2. Chef builds the node object, where it runs ohai to find out the node_name (fqdn) and the node's platform/platform_version</a:t>
            </a:r>
          </a:p>
          <a:p>
            <a:pPr lvl="0">
              <a:defRPr sz="1800"/>
            </a:pPr>
            <a:r>
              <a:rPr sz="1600"/>
              <a:t>3. Chef authenticates with the server as the node_name, using the API client key. We'll cover the authentication cycle in detail shortly.</a:t>
            </a:r>
          </a:p>
          <a:p>
            <a:pPr lvl="0">
              <a:defRPr sz="1800"/>
            </a:pPr>
            <a:r>
              <a:rPr sz="1600"/>
              <a:t>4. All the cookbooks required for the node's expanded run list are synchronized to the node.</a:t>
            </a:r>
          </a:p>
          <a:p>
            <a:pPr lvl="0">
              <a:defRPr sz="1800"/>
            </a:pPr>
            <a:r>
              <a:rPr sz="1600"/>
              <a:t>5. All the cookbooks Ruby components are loaded, recipes are included as well.</a:t>
            </a:r>
          </a:p>
          <a:p>
            <a:pPr lvl="0">
              <a:defRPr sz="1800"/>
            </a:pPr>
            <a:r>
              <a:rPr sz="1600"/>
              <a:t>6. Node is converged, which is when it configures the resources contained in the recipes.</a:t>
            </a:r>
          </a:p>
          <a:p>
            <a:pPr lvl="0">
              <a:defRPr sz="1800"/>
            </a:pPr>
            <a:r>
              <a:rPr sz="1600"/>
              <a:t>7. Was the convergence successful? If so, the node is saved.</a:t>
            </a:r>
          </a:p>
          <a:p>
            <a:pPr lvl="0">
              <a:defRPr sz="1800"/>
            </a:pPr>
            <a:r>
              <a:rPr sz="1600"/>
              <a:t>8. If not the run ends with an exception and a message is printed about the error, and the stack trace file path is included in this.</a:t>
            </a:r>
          </a:p>
          <a:p>
            <a:pPr lvl="0">
              <a:defRPr sz="1800"/>
            </a:pPr>
            <a:r>
              <a:rPr sz="1600"/>
              <a:t>9. Any notification handlers are run, which can do different things depending on whether the run was successful or not, such as send email or connect to an external service like IRC or Campfire.</a:t>
            </a: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8" name="Shape 3398"/>
          <p:cNvSpPr>
            <a:spLocks noGrp="1" noRot="1" noChangeAspect="1"/>
          </p:cNvSpPr>
          <p:nvPr>
            <p:ph type="sldImg"/>
          </p:nvPr>
        </p:nvSpPr>
        <p:spPr>
          <a:prstGeom prst="rect">
            <a:avLst/>
          </a:prstGeom>
        </p:spPr>
        <p:txBody>
          <a:bodyPr/>
          <a:lstStyle/>
          <a:p>
            <a:pPr lvl="0"/>
            <a:endParaRPr/>
          </a:p>
        </p:txBody>
      </p:sp>
      <p:sp>
        <p:nvSpPr>
          <p:cNvPr id="3399" name="Shape 3399"/>
          <p:cNvSpPr>
            <a:spLocks noGrp="1"/>
          </p:cNvSpPr>
          <p:nvPr>
            <p:ph type="body" sz="quarter" idx="1"/>
          </p:nvPr>
        </p:nvSpPr>
        <p:spPr>
          <a:prstGeom prst="rect">
            <a:avLst/>
          </a:prstGeom>
        </p:spPr>
        <p:txBody>
          <a:bodyPr/>
          <a:lstStyle/>
          <a:p>
            <a:pPr lvl="0">
              <a:defRPr sz="1800"/>
            </a:pPr>
            <a:r>
              <a:rPr sz="1600"/>
              <a:t>1. Chef client starts up.</a:t>
            </a:r>
          </a:p>
          <a:p>
            <a:pPr lvl="0">
              <a:defRPr sz="1800"/>
            </a:pPr>
            <a:r>
              <a:rPr sz="1600"/>
              <a:t>2. Chef builds the node object, where it runs ohai to find out the node_name (fqdn) and the node's platform/platform_version</a:t>
            </a:r>
          </a:p>
          <a:p>
            <a:pPr lvl="0">
              <a:defRPr sz="1800"/>
            </a:pPr>
            <a:r>
              <a:rPr sz="1600"/>
              <a:t>3. Chef authenticates with the server as the node_name, using the API client key. We'll cover the authentication cycle in detail shortly.</a:t>
            </a:r>
          </a:p>
          <a:p>
            <a:pPr lvl="0">
              <a:defRPr sz="1800"/>
            </a:pPr>
            <a:r>
              <a:rPr sz="1600"/>
              <a:t>4. All the cookbooks required for the node's expanded run list are synchronized to the node.</a:t>
            </a:r>
          </a:p>
          <a:p>
            <a:pPr lvl="0">
              <a:defRPr sz="1800"/>
            </a:pPr>
            <a:r>
              <a:rPr sz="1600"/>
              <a:t>5. All the cookbooks Ruby components are loaded, recipes are included as well.</a:t>
            </a:r>
          </a:p>
          <a:p>
            <a:pPr lvl="0">
              <a:defRPr sz="1800"/>
            </a:pPr>
            <a:r>
              <a:rPr sz="1600"/>
              <a:t>6. Node is converged, which is when it configures the resources contained in the recipes.</a:t>
            </a:r>
          </a:p>
          <a:p>
            <a:pPr lvl="0">
              <a:defRPr sz="1800"/>
            </a:pPr>
            <a:r>
              <a:rPr sz="1600"/>
              <a:t>7. Was the convergence successful? If so, the node is saved.</a:t>
            </a:r>
          </a:p>
          <a:p>
            <a:pPr lvl="0">
              <a:defRPr sz="1800"/>
            </a:pPr>
            <a:r>
              <a:rPr sz="1600"/>
              <a:t>8. If not the run ends with an exception and a message is printed about the error, and the stack trace file path is included in this.</a:t>
            </a:r>
          </a:p>
          <a:p>
            <a:pPr lvl="0">
              <a:defRPr sz="1800"/>
            </a:pPr>
            <a:r>
              <a:rPr sz="1600"/>
              <a:t>9. Any notification handlers are run, which can do different things depending on whether the run was successful or not, such as send email or connect to an external service like IRC or Campfire.</a:t>
            </a: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2" name="Shape 3452"/>
          <p:cNvSpPr>
            <a:spLocks noGrp="1" noRot="1" noChangeAspect="1"/>
          </p:cNvSpPr>
          <p:nvPr>
            <p:ph type="sldImg"/>
          </p:nvPr>
        </p:nvSpPr>
        <p:spPr>
          <a:prstGeom prst="rect">
            <a:avLst/>
          </a:prstGeom>
        </p:spPr>
        <p:txBody>
          <a:bodyPr/>
          <a:lstStyle/>
          <a:p>
            <a:pPr lvl="0"/>
            <a:endParaRPr/>
          </a:p>
        </p:txBody>
      </p:sp>
      <p:sp>
        <p:nvSpPr>
          <p:cNvPr id="3453" name="Shape 3453"/>
          <p:cNvSpPr>
            <a:spLocks noGrp="1"/>
          </p:cNvSpPr>
          <p:nvPr>
            <p:ph type="body" sz="quarter" idx="1"/>
          </p:nvPr>
        </p:nvSpPr>
        <p:spPr>
          <a:prstGeom prst="rect">
            <a:avLst/>
          </a:prstGeom>
        </p:spPr>
        <p:txBody>
          <a:bodyPr/>
          <a:lstStyle/>
          <a:p>
            <a:pPr lvl="0">
              <a:defRPr sz="1800"/>
            </a:pPr>
            <a:r>
              <a:rPr sz="1600"/>
              <a:t>1. Chef client starts up.</a:t>
            </a:r>
          </a:p>
          <a:p>
            <a:pPr lvl="0">
              <a:defRPr sz="1800"/>
            </a:pPr>
            <a:r>
              <a:rPr sz="1600"/>
              <a:t>2. Chef builds the node object, where it runs ohai to find out the node_name (fqdn) and the node's platform/platform_version</a:t>
            </a:r>
          </a:p>
          <a:p>
            <a:pPr lvl="0">
              <a:defRPr sz="1800"/>
            </a:pPr>
            <a:r>
              <a:rPr sz="1600"/>
              <a:t>3. Chef authenticates with the server as the node_name, using the API client key. We'll cover the authentication cycle in detail shortly.</a:t>
            </a:r>
          </a:p>
          <a:p>
            <a:pPr lvl="0">
              <a:defRPr sz="1800"/>
            </a:pPr>
            <a:r>
              <a:rPr sz="1600"/>
              <a:t>4. All the cookbooks required for the node's expanded run list are synchronized to the node.</a:t>
            </a:r>
          </a:p>
          <a:p>
            <a:pPr lvl="0">
              <a:defRPr sz="1800"/>
            </a:pPr>
            <a:r>
              <a:rPr sz="1600"/>
              <a:t>5. All the cookbooks Ruby components are loaded, recipes are included as well.</a:t>
            </a:r>
          </a:p>
          <a:p>
            <a:pPr lvl="0">
              <a:defRPr sz="1800"/>
            </a:pPr>
            <a:r>
              <a:rPr sz="1600"/>
              <a:t>6. Node is converged, which is when it configures the resources contained in the recipes.</a:t>
            </a:r>
          </a:p>
          <a:p>
            <a:pPr lvl="0">
              <a:defRPr sz="1800"/>
            </a:pPr>
            <a:r>
              <a:rPr sz="1600"/>
              <a:t>7. Was the convergence successful? If so, the node is saved.</a:t>
            </a:r>
          </a:p>
          <a:p>
            <a:pPr lvl="0">
              <a:defRPr sz="1800"/>
            </a:pPr>
            <a:r>
              <a:rPr sz="1600"/>
              <a:t>8. If not the run ends with an exception and a message is printed about the error, and the stack trace file path is included in this.</a:t>
            </a:r>
          </a:p>
          <a:p>
            <a:pPr lvl="0">
              <a:defRPr sz="1800"/>
            </a:pPr>
            <a:r>
              <a:rPr sz="1600"/>
              <a:t>9. Any notification handlers are run, which can do different things depending on whether the run was successful or not, such as send email or connect to an external service like IRC or Campfire.</a:t>
            </a: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 name="Shape 3512"/>
          <p:cNvSpPr>
            <a:spLocks noGrp="1" noRot="1" noChangeAspect="1"/>
          </p:cNvSpPr>
          <p:nvPr>
            <p:ph type="sldImg"/>
          </p:nvPr>
        </p:nvSpPr>
        <p:spPr>
          <a:prstGeom prst="rect">
            <a:avLst/>
          </a:prstGeom>
        </p:spPr>
        <p:txBody>
          <a:bodyPr/>
          <a:lstStyle/>
          <a:p>
            <a:pPr lvl="0"/>
            <a:endParaRPr/>
          </a:p>
        </p:txBody>
      </p:sp>
      <p:sp>
        <p:nvSpPr>
          <p:cNvPr id="3513" name="Shape 3513"/>
          <p:cNvSpPr>
            <a:spLocks noGrp="1"/>
          </p:cNvSpPr>
          <p:nvPr>
            <p:ph type="body" sz="quarter" idx="1"/>
          </p:nvPr>
        </p:nvSpPr>
        <p:spPr>
          <a:prstGeom prst="rect">
            <a:avLst/>
          </a:prstGeom>
        </p:spPr>
        <p:txBody>
          <a:bodyPr/>
          <a:lstStyle/>
          <a:p>
            <a:pPr lvl="0">
              <a:defRPr sz="1800"/>
            </a:pPr>
            <a:r>
              <a:rPr sz="1600"/>
              <a:t>1. Chef client starts up.</a:t>
            </a:r>
          </a:p>
          <a:p>
            <a:pPr lvl="0">
              <a:defRPr sz="1800"/>
            </a:pPr>
            <a:r>
              <a:rPr sz="1600"/>
              <a:t>2. Chef builds the node object, where it runs ohai to find out the node_name (fqdn) and the node's platform/platform_version</a:t>
            </a:r>
          </a:p>
          <a:p>
            <a:pPr lvl="0">
              <a:defRPr sz="1800"/>
            </a:pPr>
            <a:r>
              <a:rPr sz="1600"/>
              <a:t>3. Chef authenticates with the server as the node_name, using the API client key. We'll cover the authentication cycle in detail shortly.</a:t>
            </a:r>
          </a:p>
          <a:p>
            <a:pPr lvl="0">
              <a:defRPr sz="1800"/>
            </a:pPr>
            <a:r>
              <a:rPr sz="1600"/>
              <a:t>4. All the cookbooks required for the node's expanded run list are synchronized to the node.</a:t>
            </a:r>
          </a:p>
          <a:p>
            <a:pPr lvl="0">
              <a:defRPr sz="1800"/>
            </a:pPr>
            <a:r>
              <a:rPr sz="1600"/>
              <a:t>5. All the cookbooks Ruby components are loaded, recipes are included as well.</a:t>
            </a:r>
          </a:p>
          <a:p>
            <a:pPr lvl="0">
              <a:defRPr sz="1800"/>
            </a:pPr>
            <a:r>
              <a:rPr sz="1600"/>
              <a:t>6. Node is converged, which is when it configures the resources contained in the recipes.</a:t>
            </a:r>
          </a:p>
          <a:p>
            <a:pPr lvl="0">
              <a:defRPr sz="1800"/>
            </a:pPr>
            <a:r>
              <a:rPr sz="1600"/>
              <a:t>7. Was the convergence successful? If so, the node is saved.</a:t>
            </a:r>
          </a:p>
          <a:p>
            <a:pPr lvl="0">
              <a:defRPr sz="1800"/>
            </a:pPr>
            <a:r>
              <a:rPr sz="1600"/>
              <a:t>8. If not the run ends with an exception and a message is printed about the error, and the stack trace file path is included in this.</a:t>
            </a:r>
          </a:p>
          <a:p>
            <a:pPr lvl="0">
              <a:defRPr sz="1800"/>
            </a:pPr>
            <a:r>
              <a:rPr sz="1600"/>
              <a:t>9. Any notification handlers are run, which can do different things depending on whether the run was successful or not, such as send email or connect to an external service like IRC or Campfire.</a:t>
            </a: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8" name="Shape 3518"/>
          <p:cNvSpPr>
            <a:spLocks noGrp="1" noRot="1" noChangeAspect="1"/>
          </p:cNvSpPr>
          <p:nvPr>
            <p:ph type="sldImg"/>
          </p:nvPr>
        </p:nvSpPr>
        <p:spPr>
          <a:prstGeom prst="rect">
            <a:avLst/>
          </a:prstGeom>
        </p:spPr>
        <p:txBody>
          <a:bodyPr/>
          <a:lstStyle/>
          <a:p>
            <a:pPr lvl="0"/>
            <a:endParaRPr/>
          </a:p>
        </p:txBody>
      </p:sp>
      <p:sp>
        <p:nvSpPr>
          <p:cNvPr id="3519" name="Shape 3519"/>
          <p:cNvSpPr>
            <a:spLocks noGrp="1"/>
          </p:cNvSpPr>
          <p:nvPr>
            <p:ph type="body" sz="quarter" idx="1"/>
          </p:nvPr>
        </p:nvSpPr>
        <p:spPr>
          <a:prstGeom prst="rect">
            <a:avLst/>
          </a:prstGeom>
        </p:spPr>
        <p:txBody>
          <a:bodyPr/>
          <a:lstStyle/>
          <a:p>
            <a:pPr lvl="0">
              <a:defRPr sz="1800"/>
            </a:pPr>
            <a:r>
              <a:rPr sz="1600"/>
              <a:t>You can "cat" these if you want :).</a:t>
            </a:r>
          </a:p>
          <a:p>
            <a:pPr lvl="0">
              <a:defRPr sz="1800"/>
            </a:pPr>
            <a:endParaRPr sz="1600"/>
          </a:p>
          <a:p>
            <a:pPr lvl="0">
              <a:defRPr sz="1800"/>
            </a:pPr>
            <a:r>
              <a:rPr sz="1600"/>
              <a:t>There are two .pem private key files on the system. The client.pem was created during the authentication cycle we just discussed. It is the private key for *this* node. The public key is stored on the Chef server.</a:t>
            </a:r>
          </a:p>
          <a:p>
            <a:pPr lvl="0">
              <a:defRPr sz="1800"/>
            </a:pPr>
            <a:endParaRPr sz="1600"/>
          </a:p>
          <a:p>
            <a:pPr lvl="0">
              <a:defRPr sz="1800"/>
            </a:pPr>
            <a:r>
              <a:rPr sz="1600"/>
              <a:t>The validation.pem is the private key for the validation client, also called the organization key. The validation.pem file can be deleted.</a:t>
            </a: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2" name="Shape 3562"/>
          <p:cNvSpPr>
            <a:spLocks noGrp="1" noRot="1" noChangeAspect="1"/>
          </p:cNvSpPr>
          <p:nvPr>
            <p:ph type="sldImg"/>
          </p:nvPr>
        </p:nvSpPr>
        <p:spPr>
          <a:prstGeom prst="rect">
            <a:avLst/>
          </a:prstGeom>
        </p:spPr>
        <p:txBody>
          <a:bodyPr/>
          <a:lstStyle/>
          <a:p>
            <a:pPr lvl="0"/>
            <a:endParaRPr/>
          </a:p>
        </p:txBody>
      </p:sp>
      <p:sp>
        <p:nvSpPr>
          <p:cNvPr id="3563" name="Shape 3563"/>
          <p:cNvSpPr>
            <a:spLocks noGrp="1"/>
          </p:cNvSpPr>
          <p:nvPr>
            <p:ph type="body" sz="quarter" idx="1"/>
          </p:nvPr>
        </p:nvSpPr>
        <p:spPr>
          <a:prstGeom prst="rect">
            <a:avLst/>
          </a:prstGeom>
        </p:spPr>
        <p:txBody>
          <a:bodyPr/>
          <a:lstStyle/>
          <a:p>
            <a:pPr lvl="0">
              <a:defRPr sz="1800"/>
            </a:pPr>
            <a:r>
              <a:rPr sz="1600"/>
              <a:t>Take a minute to talk about how chef does authentication:</a:t>
            </a:r>
          </a:p>
          <a:p>
            <a:pPr lvl="0">
              <a:defRPr sz="1800"/>
            </a:pPr>
            <a:endParaRPr sz="1600"/>
          </a:p>
          <a:p>
            <a:pPr lvl="0">
              <a:defRPr sz="1800"/>
            </a:pPr>
            <a:r>
              <a:rPr sz="1600"/>
              <a:t>* We digitally sign each request with a private key</a:t>
            </a:r>
          </a:p>
          <a:p>
            <a:pPr lvl="0">
              <a:defRPr sz="1800"/>
            </a:pPr>
            <a:r>
              <a:rPr sz="1600"/>
              <a:t>* We verify that signature</a:t>
            </a:r>
          </a:p>
          <a:p>
            <a:pPr lvl="0">
              <a:defRPr sz="1800"/>
            </a:pPr>
            <a:r>
              <a:rPr sz="1600"/>
              <a:t>* We protect against replay attacks as well</a:t>
            </a:r>
          </a:p>
          <a:p>
            <a:pPr lvl="0">
              <a:defRPr sz="1800"/>
            </a:pPr>
            <a:r>
              <a:rPr sz="1600"/>
              <a:t>* There is no central store for Private Keys - meaning you have to keep them safe. It also means no attacker can compromise your security credentials centrally.</a:t>
            </a:r>
          </a:p>
          <a:p>
            <a:pPr lvl="0">
              <a:defRPr sz="1800"/>
            </a:pPr>
            <a:endParaRPr sz="1600"/>
          </a:p>
          <a:p>
            <a:pPr lvl="0">
              <a:defRPr sz="1800"/>
            </a:pPr>
            <a:r>
              <a:rPr sz="1600"/>
              <a:t>Lets take a detailed look at the authentication cycle. When Chef client starts, it first looks for /etc/chef/client.pem.</a:t>
            </a:r>
          </a:p>
          <a:p>
            <a:pPr lvl="0">
              <a:defRPr sz="1800"/>
            </a:pPr>
            <a:endParaRPr sz="1600"/>
          </a:p>
          <a:p>
            <a:pPr lvl="0">
              <a:defRPr sz="1800"/>
            </a:pPr>
            <a:r>
              <a:rPr sz="1600"/>
              <a:t>1. If the client.pem exists, chef will use it to sign requests with the chef server API.</a:t>
            </a:r>
          </a:p>
          <a:p>
            <a:pPr lvl="0">
              <a:defRPr sz="1800"/>
            </a:pPr>
            <a:endParaRPr sz="1600"/>
          </a:p>
          <a:p>
            <a:pPr lvl="0">
              <a:defRPr sz="1800"/>
            </a:pPr>
            <a:r>
              <a:rPr sz="1600"/>
              <a:t>2. If the client.pem does not exist, chef looks for /etc/chef/validation.pem, the validation_key. </a:t>
            </a:r>
          </a:p>
          <a:p>
            <a:pPr lvl="0">
              <a:defRPr sz="1800"/>
            </a:pPr>
            <a:endParaRPr sz="1600"/>
          </a:p>
          <a:p>
            <a:pPr lvl="0">
              <a:defRPr sz="1800"/>
            </a:pPr>
            <a:r>
              <a:rPr sz="1600"/>
              <a:t>3. If the validation key does not exist, then chef exits, or if the key does not match for the validation API client, chef reports a 401 and exits.</a:t>
            </a:r>
          </a:p>
          <a:p>
            <a:pPr lvl="0">
              <a:defRPr sz="1800"/>
            </a:pPr>
            <a:endParaRPr sz="1600"/>
          </a:p>
          <a:p>
            <a:pPr lvl="0">
              <a:defRPr sz="1800"/>
            </a:pPr>
            <a:r>
              <a:rPr sz="1600"/>
              <a:t>4. If the validation key exists, and it matches for the validation API client, chef requests a new API client for this node_name and writes this to /etc/chef/client.pem</a:t>
            </a:r>
          </a:p>
          <a:p>
            <a:pPr lvl="0">
              <a:defRPr sz="1800"/>
            </a:pPr>
            <a:endParaRPr sz="1600"/>
          </a:p>
          <a:p>
            <a:pPr lvl="0">
              <a:defRPr sz="1800"/>
            </a:pPr>
            <a:r>
              <a:rPr sz="1600"/>
              <a:t>5. Chef will use the newly created client to sign requests with the chef server API for all further requests.</a:t>
            </a:r>
          </a:p>
          <a:p>
            <a:pPr lvl="0">
              <a:defRPr sz="1800"/>
            </a:pPr>
            <a:endParaRPr sz="1600"/>
          </a:p>
          <a:p>
            <a:pPr lvl="0">
              <a:defRPr sz="1800"/>
            </a:pPr>
            <a:r>
              <a:rPr sz="1600"/>
              <a:t>If key lost: must delete node &amp; regenerate</a:t>
            </a: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8" name="Shape 3568"/>
          <p:cNvSpPr>
            <a:spLocks noGrp="1" noRot="1" noChangeAspect="1"/>
          </p:cNvSpPr>
          <p:nvPr>
            <p:ph type="sldImg"/>
          </p:nvPr>
        </p:nvSpPr>
        <p:spPr>
          <a:prstGeom prst="rect">
            <a:avLst/>
          </a:prstGeom>
        </p:spPr>
        <p:txBody>
          <a:bodyPr/>
          <a:lstStyle/>
          <a:p>
            <a:pPr lvl="0"/>
            <a:endParaRPr/>
          </a:p>
        </p:txBody>
      </p:sp>
      <p:sp>
        <p:nvSpPr>
          <p:cNvPr id="3569" name="Shape 3569"/>
          <p:cNvSpPr>
            <a:spLocks noGrp="1"/>
          </p:cNvSpPr>
          <p:nvPr>
            <p:ph type="body" sz="quarter" idx="1"/>
          </p:nvPr>
        </p:nvSpPr>
        <p:spPr>
          <a:prstGeom prst="rect">
            <a:avLst/>
          </a:prstGeom>
        </p:spPr>
        <p:txBody>
          <a:bodyPr/>
          <a:lstStyle/>
          <a:p>
            <a:pPr lvl="0">
              <a:defRPr sz="1800"/>
            </a:pPr>
            <a:r>
              <a:rPr sz="1600"/>
              <a:t>Take a minute to talk about how chef does authentication:</a:t>
            </a:r>
          </a:p>
          <a:p>
            <a:pPr lvl="0">
              <a:defRPr sz="1800"/>
            </a:pPr>
            <a:endParaRPr sz="1600"/>
          </a:p>
          <a:p>
            <a:pPr lvl="0">
              <a:defRPr sz="1800"/>
            </a:pPr>
            <a:r>
              <a:rPr sz="1600"/>
              <a:t>* We digitally sign each request with a private key</a:t>
            </a:r>
          </a:p>
          <a:p>
            <a:pPr lvl="0">
              <a:defRPr sz="1800"/>
            </a:pPr>
            <a:r>
              <a:rPr sz="1600"/>
              <a:t>* We verify that signature</a:t>
            </a:r>
          </a:p>
          <a:p>
            <a:pPr lvl="0">
              <a:defRPr sz="1800"/>
            </a:pPr>
            <a:r>
              <a:rPr sz="1600"/>
              <a:t>* We protect against replay attacks as well</a:t>
            </a:r>
          </a:p>
          <a:p>
            <a:pPr lvl="0">
              <a:defRPr sz="1800"/>
            </a:pPr>
            <a:r>
              <a:rPr sz="1600"/>
              <a:t>* There is no central store for Private Keys - meaning you have to keep them safe. It also means no attacker can compromise your security credentials centrally.</a:t>
            </a:r>
          </a:p>
          <a:p>
            <a:pPr lvl="0">
              <a:defRPr sz="1800"/>
            </a:pPr>
            <a:endParaRPr sz="1600"/>
          </a:p>
          <a:p>
            <a:pPr lvl="0">
              <a:defRPr sz="1800"/>
            </a:pPr>
            <a:r>
              <a:rPr sz="1600"/>
              <a:t>Lets take a detailed look at the authentication cycle. When Chef client starts, it first looks for /etc/chef/client.pem.</a:t>
            </a:r>
          </a:p>
          <a:p>
            <a:pPr lvl="0">
              <a:defRPr sz="1800"/>
            </a:pPr>
            <a:endParaRPr sz="1600"/>
          </a:p>
          <a:p>
            <a:pPr lvl="0">
              <a:defRPr sz="1800"/>
            </a:pPr>
            <a:r>
              <a:rPr sz="1600"/>
              <a:t>1. If the client.pem exists, chef will use it to sign requests with the chef server API.</a:t>
            </a:r>
          </a:p>
          <a:p>
            <a:pPr lvl="0">
              <a:defRPr sz="1800"/>
            </a:pPr>
            <a:endParaRPr sz="1600"/>
          </a:p>
          <a:p>
            <a:pPr lvl="0">
              <a:defRPr sz="1800"/>
            </a:pPr>
            <a:r>
              <a:rPr sz="1600"/>
              <a:t>2. If the client.pem does not exist, chef looks for /etc/chef/validation.pem, the validation_key. </a:t>
            </a:r>
          </a:p>
          <a:p>
            <a:pPr lvl="0">
              <a:defRPr sz="1800"/>
            </a:pPr>
            <a:endParaRPr sz="1600"/>
          </a:p>
          <a:p>
            <a:pPr lvl="0">
              <a:defRPr sz="1800"/>
            </a:pPr>
            <a:r>
              <a:rPr sz="1600"/>
              <a:t>3. If the validation key does not exist, then chef exits, or if the key does not match for the validation API client, chef reports a 401 and exits.</a:t>
            </a:r>
          </a:p>
          <a:p>
            <a:pPr lvl="0">
              <a:defRPr sz="1800"/>
            </a:pPr>
            <a:endParaRPr sz="1600"/>
          </a:p>
          <a:p>
            <a:pPr lvl="0">
              <a:defRPr sz="1800"/>
            </a:pPr>
            <a:r>
              <a:rPr sz="1600"/>
              <a:t>4. If the validation key exists, and it matches for the validation API client, chef requests a new API client for this node_name and writes this to /etc/chef/client.pem</a:t>
            </a:r>
          </a:p>
          <a:p>
            <a:pPr lvl="0">
              <a:defRPr sz="1800"/>
            </a:pPr>
            <a:endParaRPr sz="1600"/>
          </a:p>
          <a:p>
            <a:pPr lvl="0">
              <a:defRPr sz="1800"/>
            </a:pPr>
            <a:r>
              <a:rPr sz="1600"/>
              <a:t>5. Chef will use the newly created client to sign requests with the chef server API for all further requests.</a:t>
            </a:r>
          </a:p>
          <a:p>
            <a:pPr lvl="0">
              <a:defRPr sz="1800"/>
            </a:pPr>
            <a:endParaRPr sz="1600"/>
          </a:p>
          <a:p>
            <a:pPr lvl="0">
              <a:defRPr sz="1800"/>
            </a:pPr>
            <a:r>
              <a:rPr sz="1600"/>
              <a:t>If key lost: must delete node &amp; regenerate</a:t>
            </a: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1" name="Shape 3581"/>
          <p:cNvSpPr>
            <a:spLocks noGrp="1" noRot="1" noChangeAspect="1"/>
          </p:cNvSpPr>
          <p:nvPr>
            <p:ph type="sldImg"/>
          </p:nvPr>
        </p:nvSpPr>
        <p:spPr>
          <a:prstGeom prst="rect">
            <a:avLst/>
          </a:prstGeom>
        </p:spPr>
        <p:txBody>
          <a:bodyPr/>
          <a:lstStyle/>
          <a:p>
            <a:pPr lvl="0"/>
            <a:endParaRPr/>
          </a:p>
        </p:txBody>
      </p:sp>
      <p:sp>
        <p:nvSpPr>
          <p:cNvPr id="3582" name="Shape 3582"/>
          <p:cNvSpPr>
            <a:spLocks noGrp="1"/>
          </p:cNvSpPr>
          <p:nvPr>
            <p:ph type="body" sz="quarter" idx="1"/>
          </p:nvPr>
        </p:nvSpPr>
        <p:spPr>
          <a:prstGeom prst="rect">
            <a:avLst/>
          </a:prstGeom>
        </p:spPr>
        <p:txBody>
          <a:bodyPr/>
          <a:lstStyle/>
          <a:p>
            <a:pPr lvl="0">
              <a:defRPr sz="1800"/>
            </a:pPr>
            <a:r>
              <a:rPr sz="1600"/>
              <a:t>Take a minute to talk about how chef does authentication:</a:t>
            </a:r>
          </a:p>
          <a:p>
            <a:pPr lvl="0">
              <a:defRPr sz="1800"/>
            </a:pPr>
            <a:endParaRPr sz="1600"/>
          </a:p>
          <a:p>
            <a:pPr lvl="0">
              <a:defRPr sz="1800"/>
            </a:pPr>
            <a:r>
              <a:rPr sz="1600"/>
              <a:t>* We digitally sign each request with a private key</a:t>
            </a:r>
          </a:p>
          <a:p>
            <a:pPr lvl="0">
              <a:defRPr sz="1800"/>
            </a:pPr>
            <a:r>
              <a:rPr sz="1600"/>
              <a:t>* We verify that signature</a:t>
            </a:r>
          </a:p>
          <a:p>
            <a:pPr lvl="0">
              <a:defRPr sz="1800"/>
            </a:pPr>
            <a:r>
              <a:rPr sz="1600"/>
              <a:t>* We protect against replay attacks as well</a:t>
            </a:r>
          </a:p>
          <a:p>
            <a:pPr lvl="0">
              <a:defRPr sz="1800"/>
            </a:pPr>
            <a:r>
              <a:rPr sz="1600"/>
              <a:t>* There is no central store for Private Keys - meaning you have to keep them safe. It also means no attacker can compromise your security credentials centrally.</a:t>
            </a:r>
          </a:p>
          <a:p>
            <a:pPr lvl="0">
              <a:defRPr sz="1800"/>
            </a:pPr>
            <a:endParaRPr sz="1600"/>
          </a:p>
          <a:p>
            <a:pPr lvl="0">
              <a:defRPr sz="1800"/>
            </a:pPr>
            <a:r>
              <a:rPr sz="1600"/>
              <a:t>Lets take a detailed look at the authentication cycle. When Chef client starts, it first looks for /etc/chef/client.pem.</a:t>
            </a:r>
          </a:p>
          <a:p>
            <a:pPr lvl="0">
              <a:defRPr sz="1800"/>
            </a:pPr>
            <a:endParaRPr sz="1600"/>
          </a:p>
          <a:p>
            <a:pPr lvl="0">
              <a:defRPr sz="1800"/>
            </a:pPr>
            <a:r>
              <a:rPr sz="1600"/>
              <a:t>1. If the client.pem exists, chef will use it to sign requests with the chef server API.</a:t>
            </a:r>
          </a:p>
          <a:p>
            <a:pPr lvl="0">
              <a:defRPr sz="1800"/>
            </a:pPr>
            <a:endParaRPr sz="1600"/>
          </a:p>
          <a:p>
            <a:pPr lvl="0">
              <a:defRPr sz="1800"/>
            </a:pPr>
            <a:r>
              <a:rPr sz="1600"/>
              <a:t>2. If the client.pem does not exist, chef looks for /etc/chef/validation.pem, the validation_key. </a:t>
            </a:r>
          </a:p>
          <a:p>
            <a:pPr lvl="0">
              <a:defRPr sz="1800"/>
            </a:pPr>
            <a:endParaRPr sz="1600"/>
          </a:p>
          <a:p>
            <a:pPr lvl="0">
              <a:defRPr sz="1800"/>
            </a:pPr>
            <a:r>
              <a:rPr sz="1600"/>
              <a:t>3. If the validation key does not exist, then chef exits, or if the key does not match for the validation API client, chef reports a 401 and exits.</a:t>
            </a:r>
          </a:p>
          <a:p>
            <a:pPr lvl="0">
              <a:defRPr sz="1800"/>
            </a:pPr>
            <a:endParaRPr sz="1600"/>
          </a:p>
          <a:p>
            <a:pPr lvl="0">
              <a:defRPr sz="1800"/>
            </a:pPr>
            <a:r>
              <a:rPr sz="1600"/>
              <a:t>4. If the validation key exists, and it matches for the validation API client, chef requests a new API client for this node_name and writes this to /etc/chef/client.pem</a:t>
            </a:r>
          </a:p>
          <a:p>
            <a:pPr lvl="0">
              <a:defRPr sz="1800"/>
            </a:pPr>
            <a:endParaRPr sz="1600"/>
          </a:p>
          <a:p>
            <a:pPr lvl="0">
              <a:defRPr sz="1800"/>
            </a:pPr>
            <a:r>
              <a:rPr sz="1600"/>
              <a:t>5. Chef will use the newly created client to sign requests with the chef server API for all further requests.</a:t>
            </a:r>
          </a:p>
          <a:p>
            <a:pPr lvl="0">
              <a:defRPr sz="1800"/>
            </a:pPr>
            <a:endParaRPr sz="1600"/>
          </a:p>
          <a:p>
            <a:pPr lvl="0">
              <a:defRPr sz="1800"/>
            </a:pPr>
            <a:r>
              <a:rPr sz="1600"/>
              <a:t>If key lost: must delete node &amp; regenerate</a:t>
            </a: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3" name="Shape 3603"/>
          <p:cNvSpPr>
            <a:spLocks noGrp="1" noRot="1" noChangeAspect="1"/>
          </p:cNvSpPr>
          <p:nvPr>
            <p:ph type="sldImg"/>
          </p:nvPr>
        </p:nvSpPr>
        <p:spPr>
          <a:prstGeom prst="rect">
            <a:avLst/>
          </a:prstGeom>
        </p:spPr>
        <p:txBody>
          <a:bodyPr/>
          <a:lstStyle/>
          <a:p>
            <a:pPr lvl="0"/>
            <a:endParaRPr/>
          </a:p>
        </p:txBody>
      </p:sp>
      <p:sp>
        <p:nvSpPr>
          <p:cNvPr id="3604" name="Shape 3604"/>
          <p:cNvSpPr>
            <a:spLocks noGrp="1"/>
          </p:cNvSpPr>
          <p:nvPr>
            <p:ph type="body" sz="quarter" idx="1"/>
          </p:nvPr>
        </p:nvSpPr>
        <p:spPr>
          <a:prstGeom prst="rect">
            <a:avLst/>
          </a:prstGeom>
        </p:spPr>
        <p:txBody>
          <a:bodyPr/>
          <a:lstStyle/>
          <a:p>
            <a:pPr lvl="0">
              <a:defRPr sz="1800"/>
            </a:pPr>
            <a:r>
              <a:rPr sz="1600"/>
              <a:t>Take a minute to talk about how chef does authentication:</a:t>
            </a:r>
          </a:p>
          <a:p>
            <a:pPr lvl="0">
              <a:defRPr sz="1800"/>
            </a:pPr>
            <a:endParaRPr sz="1600"/>
          </a:p>
          <a:p>
            <a:pPr lvl="0">
              <a:defRPr sz="1800"/>
            </a:pPr>
            <a:r>
              <a:rPr sz="1600"/>
              <a:t>* We digitally sign each request with a private key</a:t>
            </a:r>
          </a:p>
          <a:p>
            <a:pPr lvl="0">
              <a:defRPr sz="1800"/>
            </a:pPr>
            <a:r>
              <a:rPr sz="1600"/>
              <a:t>* We verify that signature</a:t>
            </a:r>
          </a:p>
          <a:p>
            <a:pPr lvl="0">
              <a:defRPr sz="1800"/>
            </a:pPr>
            <a:r>
              <a:rPr sz="1600"/>
              <a:t>* We protect against replay attacks as well</a:t>
            </a:r>
          </a:p>
          <a:p>
            <a:pPr lvl="0">
              <a:defRPr sz="1800"/>
            </a:pPr>
            <a:r>
              <a:rPr sz="1600"/>
              <a:t>* There is no central store for Private Keys - meaning you have to keep them safe. It also means no attacker can compromise your security credentials centrally.</a:t>
            </a:r>
          </a:p>
          <a:p>
            <a:pPr lvl="0">
              <a:defRPr sz="1800"/>
            </a:pPr>
            <a:endParaRPr sz="1600"/>
          </a:p>
          <a:p>
            <a:pPr lvl="0">
              <a:defRPr sz="1800"/>
            </a:pPr>
            <a:r>
              <a:rPr sz="1600"/>
              <a:t>Lets take a detailed look at the authentication cycle. When Chef client starts, it first looks for /etc/chef/client.pem.</a:t>
            </a:r>
          </a:p>
          <a:p>
            <a:pPr lvl="0">
              <a:defRPr sz="1800"/>
            </a:pPr>
            <a:endParaRPr sz="1600"/>
          </a:p>
          <a:p>
            <a:pPr lvl="0">
              <a:defRPr sz="1800"/>
            </a:pPr>
            <a:r>
              <a:rPr sz="1600"/>
              <a:t>1. If the client.pem exists, chef will use it to sign requests with the chef server API.</a:t>
            </a:r>
          </a:p>
          <a:p>
            <a:pPr lvl="0">
              <a:defRPr sz="1800"/>
            </a:pPr>
            <a:endParaRPr sz="1600"/>
          </a:p>
          <a:p>
            <a:pPr lvl="0">
              <a:defRPr sz="1800"/>
            </a:pPr>
            <a:r>
              <a:rPr sz="1600"/>
              <a:t>2. If the client.pem does not exist, chef looks for /etc/chef/validation.pem, the validation_key. </a:t>
            </a:r>
          </a:p>
          <a:p>
            <a:pPr lvl="0">
              <a:defRPr sz="1800"/>
            </a:pPr>
            <a:endParaRPr sz="1600"/>
          </a:p>
          <a:p>
            <a:pPr lvl="0">
              <a:defRPr sz="1800"/>
            </a:pPr>
            <a:r>
              <a:rPr sz="1600"/>
              <a:t>3. If the validation key does not exist, then chef exits, or if the key does not match for the validation API client, chef reports a 401 and exits.</a:t>
            </a:r>
          </a:p>
          <a:p>
            <a:pPr lvl="0">
              <a:defRPr sz="1800"/>
            </a:pPr>
            <a:endParaRPr sz="1600"/>
          </a:p>
          <a:p>
            <a:pPr lvl="0">
              <a:defRPr sz="1800"/>
            </a:pPr>
            <a:r>
              <a:rPr sz="1600"/>
              <a:t>4. If the validation key exists, and it matches for the validation API client, chef requests a new API client for this node_name and writes this to /etc/chef/client.pem</a:t>
            </a:r>
          </a:p>
          <a:p>
            <a:pPr lvl="0">
              <a:defRPr sz="1800"/>
            </a:pPr>
            <a:endParaRPr sz="1600"/>
          </a:p>
          <a:p>
            <a:pPr lvl="0">
              <a:defRPr sz="1800"/>
            </a:pPr>
            <a:r>
              <a:rPr sz="1600"/>
              <a:t>5. Chef will use the newly created client to sign requests with the chef server API for all further requests.</a:t>
            </a:r>
          </a:p>
          <a:p>
            <a:pPr lvl="0">
              <a:defRPr sz="1800"/>
            </a:pPr>
            <a:endParaRPr sz="1600"/>
          </a:p>
          <a:p>
            <a:pPr lvl="0">
              <a:defRPr sz="1800"/>
            </a:pPr>
            <a:r>
              <a:rPr sz="1600"/>
              <a:t>If key lost: must delete node &amp; regenerate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Shape 527"/>
          <p:cNvSpPr>
            <a:spLocks noGrp="1" noRot="1" noChangeAspect="1"/>
          </p:cNvSpPr>
          <p:nvPr>
            <p:ph type="sldImg"/>
          </p:nvPr>
        </p:nvSpPr>
        <p:spPr>
          <a:prstGeom prst="rect">
            <a:avLst/>
          </a:prstGeom>
        </p:spPr>
        <p:txBody>
          <a:bodyPr/>
          <a:lstStyle/>
          <a:p>
            <a:pPr lvl="0"/>
            <a:endParaRPr/>
          </a:p>
        </p:txBody>
      </p:sp>
      <p:sp>
        <p:nvSpPr>
          <p:cNvPr id="528" name="Shape 528"/>
          <p:cNvSpPr>
            <a:spLocks noGrp="1"/>
          </p:cNvSpPr>
          <p:nvPr>
            <p:ph type="body" sz="quarter" idx="1"/>
          </p:nvPr>
        </p:nvSpPr>
        <p:spPr>
          <a:prstGeom prst="rect">
            <a:avLst/>
          </a:prstGeom>
        </p:spPr>
        <p:txBody>
          <a:bodyPr/>
          <a:lstStyle/>
          <a:p>
            <a:pPr lvl="0" defTabSz="457200">
              <a:defRPr sz="1800"/>
            </a:pPr>
            <a:endParaRPr sz="1600" dirty="0">
              <a:solidFill>
                <a:srgbClr val="FF2600"/>
              </a:solidFill>
              <a:latin typeface="Helvetica"/>
              <a:ea typeface="Helvetica"/>
              <a:cs typeface="Helvetica"/>
              <a:sym typeface="Helvetica"/>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2" name="Shape 3632"/>
          <p:cNvSpPr>
            <a:spLocks noGrp="1" noRot="1" noChangeAspect="1"/>
          </p:cNvSpPr>
          <p:nvPr>
            <p:ph type="sldImg"/>
          </p:nvPr>
        </p:nvSpPr>
        <p:spPr>
          <a:prstGeom prst="rect">
            <a:avLst/>
          </a:prstGeom>
        </p:spPr>
        <p:txBody>
          <a:bodyPr/>
          <a:lstStyle/>
          <a:p>
            <a:pPr lvl="0"/>
            <a:endParaRPr/>
          </a:p>
        </p:txBody>
      </p:sp>
      <p:sp>
        <p:nvSpPr>
          <p:cNvPr id="3633" name="Shape 3633"/>
          <p:cNvSpPr>
            <a:spLocks noGrp="1"/>
          </p:cNvSpPr>
          <p:nvPr>
            <p:ph type="body" sz="quarter" idx="1"/>
          </p:nvPr>
        </p:nvSpPr>
        <p:spPr>
          <a:prstGeom prst="rect">
            <a:avLst/>
          </a:prstGeom>
        </p:spPr>
        <p:txBody>
          <a:bodyPr/>
          <a:lstStyle/>
          <a:p>
            <a:pPr lvl="0">
              <a:defRPr sz="1800"/>
            </a:pPr>
            <a:r>
              <a:rPr sz="1600"/>
              <a:t>Take a minute to talk about how chef does authentication:</a:t>
            </a:r>
          </a:p>
          <a:p>
            <a:pPr lvl="0">
              <a:defRPr sz="1800"/>
            </a:pPr>
            <a:endParaRPr sz="1600"/>
          </a:p>
          <a:p>
            <a:pPr lvl="0">
              <a:defRPr sz="1800"/>
            </a:pPr>
            <a:r>
              <a:rPr sz="1600"/>
              <a:t>* We digitally sign each request with a private key</a:t>
            </a:r>
          </a:p>
          <a:p>
            <a:pPr lvl="0">
              <a:defRPr sz="1800"/>
            </a:pPr>
            <a:r>
              <a:rPr sz="1600"/>
              <a:t>* We verify that signature</a:t>
            </a:r>
          </a:p>
          <a:p>
            <a:pPr lvl="0">
              <a:defRPr sz="1800"/>
            </a:pPr>
            <a:r>
              <a:rPr sz="1600"/>
              <a:t>* We protect against replay attacks as well</a:t>
            </a:r>
          </a:p>
          <a:p>
            <a:pPr lvl="0">
              <a:defRPr sz="1800"/>
            </a:pPr>
            <a:r>
              <a:rPr sz="1600"/>
              <a:t>* There is no central store for Private Keys - meaning you have to keep them safe. It also means no attacker can compromise your security credentials centrally.</a:t>
            </a:r>
          </a:p>
          <a:p>
            <a:pPr lvl="0">
              <a:defRPr sz="1800"/>
            </a:pPr>
            <a:endParaRPr sz="1600"/>
          </a:p>
          <a:p>
            <a:pPr lvl="0">
              <a:defRPr sz="1800"/>
            </a:pPr>
            <a:r>
              <a:rPr sz="1600"/>
              <a:t>Lets take a detailed look at the authentication cycle. When Chef client starts, it first looks for /etc/chef/client.pem.</a:t>
            </a:r>
          </a:p>
          <a:p>
            <a:pPr lvl="0">
              <a:defRPr sz="1800"/>
            </a:pPr>
            <a:endParaRPr sz="1600"/>
          </a:p>
          <a:p>
            <a:pPr lvl="0">
              <a:defRPr sz="1800"/>
            </a:pPr>
            <a:r>
              <a:rPr sz="1600"/>
              <a:t>1. If the client.pem exists, chef will use it to sign requests with the chef server API.</a:t>
            </a:r>
          </a:p>
          <a:p>
            <a:pPr lvl="0">
              <a:defRPr sz="1800"/>
            </a:pPr>
            <a:endParaRPr sz="1600"/>
          </a:p>
          <a:p>
            <a:pPr lvl="0">
              <a:defRPr sz="1800"/>
            </a:pPr>
            <a:r>
              <a:rPr sz="1600"/>
              <a:t>2. If the client.pem does not exist, chef looks for /etc/chef/validation.pem, the validation_key. </a:t>
            </a:r>
          </a:p>
          <a:p>
            <a:pPr lvl="0">
              <a:defRPr sz="1800"/>
            </a:pPr>
            <a:endParaRPr sz="1600"/>
          </a:p>
          <a:p>
            <a:pPr lvl="0">
              <a:defRPr sz="1800"/>
            </a:pPr>
            <a:r>
              <a:rPr sz="1600"/>
              <a:t>3. If the validation key does not exist, then chef exits, or if the key does not match for the validation API client, chef reports a 401 and exits.</a:t>
            </a:r>
          </a:p>
          <a:p>
            <a:pPr lvl="0">
              <a:defRPr sz="1800"/>
            </a:pPr>
            <a:endParaRPr sz="1600"/>
          </a:p>
          <a:p>
            <a:pPr lvl="0">
              <a:defRPr sz="1800"/>
            </a:pPr>
            <a:r>
              <a:rPr sz="1600"/>
              <a:t>4. If the validation key exists, and it matches for the validation API client, chef requests a new API client for this node_name and writes this to /etc/chef/client.pem</a:t>
            </a:r>
          </a:p>
          <a:p>
            <a:pPr lvl="0">
              <a:defRPr sz="1800"/>
            </a:pPr>
            <a:endParaRPr sz="1600"/>
          </a:p>
          <a:p>
            <a:pPr lvl="0">
              <a:defRPr sz="1800"/>
            </a:pPr>
            <a:r>
              <a:rPr sz="1600"/>
              <a:t>5. Chef will use the newly created client to sign requests with the chef server API for all further requests.</a:t>
            </a:r>
          </a:p>
          <a:p>
            <a:pPr lvl="0">
              <a:defRPr sz="1800"/>
            </a:pPr>
            <a:endParaRPr sz="1600"/>
          </a:p>
          <a:p>
            <a:pPr lvl="0">
              <a:defRPr sz="1800"/>
            </a:pPr>
            <a:r>
              <a:rPr sz="1600"/>
              <a:t>If key lost: must delete node &amp; regenerate</a:t>
            </a: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9" name="Shape 3669"/>
          <p:cNvSpPr>
            <a:spLocks noGrp="1" noRot="1" noChangeAspect="1"/>
          </p:cNvSpPr>
          <p:nvPr>
            <p:ph type="sldImg"/>
          </p:nvPr>
        </p:nvSpPr>
        <p:spPr>
          <a:prstGeom prst="rect">
            <a:avLst/>
          </a:prstGeom>
        </p:spPr>
        <p:txBody>
          <a:bodyPr/>
          <a:lstStyle/>
          <a:p>
            <a:pPr lvl="0"/>
            <a:endParaRPr/>
          </a:p>
        </p:txBody>
      </p:sp>
      <p:sp>
        <p:nvSpPr>
          <p:cNvPr id="3670" name="Shape 3670"/>
          <p:cNvSpPr>
            <a:spLocks noGrp="1"/>
          </p:cNvSpPr>
          <p:nvPr>
            <p:ph type="body" sz="quarter" idx="1"/>
          </p:nvPr>
        </p:nvSpPr>
        <p:spPr>
          <a:prstGeom prst="rect">
            <a:avLst/>
          </a:prstGeom>
        </p:spPr>
        <p:txBody>
          <a:bodyPr/>
          <a:lstStyle/>
          <a:p>
            <a:pPr lvl="0">
              <a:defRPr sz="1800"/>
            </a:pPr>
            <a:r>
              <a:rPr sz="1600"/>
              <a:t>Take a minute to talk about how chef does authentication:</a:t>
            </a:r>
          </a:p>
          <a:p>
            <a:pPr lvl="0">
              <a:defRPr sz="1800"/>
            </a:pPr>
            <a:endParaRPr sz="1600"/>
          </a:p>
          <a:p>
            <a:pPr lvl="0">
              <a:defRPr sz="1800"/>
            </a:pPr>
            <a:r>
              <a:rPr sz="1600"/>
              <a:t>* We digitally sign each request with a private key</a:t>
            </a:r>
          </a:p>
          <a:p>
            <a:pPr lvl="0">
              <a:defRPr sz="1800"/>
            </a:pPr>
            <a:r>
              <a:rPr sz="1600"/>
              <a:t>* We verify that signature</a:t>
            </a:r>
          </a:p>
          <a:p>
            <a:pPr lvl="0">
              <a:defRPr sz="1800"/>
            </a:pPr>
            <a:r>
              <a:rPr sz="1600"/>
              <a:t>* We protect against replay attacks as well</a:t>
            </a:r>
          </a:p>
          <a:p>
            <a:pPr lvl="0">
              <a:defRPr sz="1800"/>
            </a:pPr>
            <a:r>
              <a:rPr sz="1600"/>
              <a:t>* There is no central store for Private Keys - meaning you have to keep them safe. It also means no attacker can compromise your security credentials centrally.</a:t>
            </a:r>
          </a:p>
          <a:p>
            <a:pPr lvl="0">
              <a:defRPr sz="1800"/>
            </a:pPr>
            <a:endParaRPr sz="1600"/>
          </a:p>
          <a:p>
            <a:pPr lvl="0">
              <a:defRPr sz="1800"/>
            </a:pPr>
            <a:r>
              <a:rPr sz="1600"/>
              <a:t>Lets take a detailed look at the authentication cycle. When Chef client starts, it first looks for /etc/chef/client.pem.</a:t>
            </a:r>
          </a:p>
          <a:p>
            <a:pPr lvl="0">
              <a:defRPr sz="1800"/>
            </a:pPr>
            <a:endParaRPr sz="1600"/>
          </a:p>
          <a:p>
            <a:pPr lvl="0">
              <a:defRPr sz="1800"/>
            </a:pPr>
            <a:r>
              <a:rPr sz="1600"/>
              <a:t>1. If the client.pem exists, chef will use it to sign requests with the chef server API.</a:t>
            </a:r>
          </a:p>
          <a:p>
            <a:pPr lvl="0">
              <a:defRPr sz="1800"/>
            </a:pPr>
            <a:endParaRPr sz="1600"/>
          </a:p>
          <a:p>
            <a:pPr lvl="0">
              <a:defRPr sz="1800"/>
            </a:pPr>
            <a:r>
              <a:rPr sz="1600"/>
              <a:t>2. If the client.pem does not exist, chef looks for /etc/chef/validation.pem, the validation_key. </a:t>
            </a:r>
          </a:p>
          <a:p>
            <a:pPr lvl="0">
              <a:defRPr sz="1800"/>
            </a:pPr>
            <a:endParaRPr sz="1600"/>
          </a:p>
          <a:p>
            <a:pPr lvl="0">
              <a:defRPr sz="1800"/>
            </a:pPr>
            <a:r>
              <a:rPr sz="1600"/>
              <a:t>3. If the validation key does not exist, then chef exits, or if the key does not match for the validation API client, chef reports a 401 and exits.</a:t>
            </a:r>
          </a:p>
          <a:p>
            <a:pPr lvl="0">
              <a:defRPr sz="1800"/>
            </a:pPr>
            <a:endParaRPr sz="1600"/>
          </a:p>
          <a:p>
            <a:pPr lvl="0">
              <a:defRPr sz="1800"/>
            </a:pPr>
            <a:r>
              <a:rPr sz="1600"/>
              <a:t>4. If the validation key exists, and it matches for the validation API client, chef requests a new API client for this node_name and writes this to /etc/chef/client.pem</a:t>
            </a:r>
          </a:p>
          <a:p>
            <a:pPr lvl="0">
              <a:defRPr sz="1800"/>
            </a:pPr>
            <a:endParaRPr sz="1600"/>
          </a:p>
          <a:p>
            <a:pPr lvl="0">
              <a:defRPr sz="1800"/>
            </a:pPr>
            <a:r>
              <a:rPr sz="1600"/>
              <a:t>5. Chef will use the newly created client to sign requests with the chef server API for all further requests.</a:t>
            </a:r>
          </a:p>
          <a:p>
            <a:pPr lvl="0">
              <a:defRPr sz="1800"/>
            </a:pPr>
            <a:endParaRPr sz="1600"/>
          </a:p>
          <a:p>
            <a:pPr lvl="0">
              <a:defRPr sz="1800"/>
            </a:pPr>
            <a:r>
              <a:rPr sz="1600"/>
              <a:t>If key lost: must delete node &amp; regenerate</a:t>
            </a: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2" name="Shape 3712"/>
          <p:cNvSpPr>
            <a:spLocks noGrp="1" noRot="1" noChangeAspect="1"/>
          </p:cNvSpPr>
          <p:nvPr>
            <p:ph type="sldImg"/>
          </p:nvPr>
        </p:nvSpPr>
        <p:spPr>
          <a:prstGeom prst="rect">
            <a:avLst/>
          </a:prstGeom>
        </p:spPr>
        <p:txBody>
          <a:bodyPr/>
          <a:lstStyle/>
          <a:p>
            <a:pPr lvl="0"/>
            <a:endParaRPr/>
          </a:p>
        </p:txBody>
      </p:sp>
      <p:sp>
        <p:nvSpPr>
          <p:cNvPr id="3713" name="Shape 3713"/>
          <p:cNvSpPr>
            <a:spLocks noGrp="1"/>
          </p:cNvSpPr>
          <p:nvPr>
            <p:ph type="body" sz="quarter" idx="1"/>
          </p:nvPr>
        </p:nvSpPr>
        <p:spPr>
          <a:prstGeom prst="rect">
            <a:avLst/>
          </a:prstGeom>
        </p:spPr>
        <p:txBody>
          <a:bodyPr/>
          <a:lstStyle/>
          <a:p>
            <a:pPr lvl="0">
              <a:defRPr sz="1800"/>
            </a:pPr>
            <a:r>
              <a:rPr sz="1600"/>
              <a:t>Take a minute to talk about how chef does authentication:</a:t>
            </a:r>
          </a:p>
          <a:p>
            <a:pPr lvl="0">
              <a:defRPr sz="1800"/>
            </a:pPr>
            <a:endParaRPr sz="1600"/>
          </a:p>
          <a:p>
            <a:pPr lvl="0">
              <a:defRPr sz="1800"/>
            </a:pPr>
            <a:r>
              <a:rPr sz="1600"/>
              <a:t>* We digitally sign each request with a private key</a:t>
            </a:r>
          </a:p>
          <a:p>
            <a:pPr lvl="0">
              <a:defRPr sz="1800"/>
            </a:pPr>
            <a:r>
              <a:rPr sz="1600"/>
              <a:t>* We verify that signature</a:t>
            </a:r>
          </a:p>
          <a:p>
            <a:pPr lvl="0">
              <a:defRPr sz="1800"/>
            </a:pPr>
            <a:r>
              <a:rPr sz="1600"/>
              <a:t>* We protect against replay attacks as well</a:t>
            </a:r>
          </a:p>
          <a:p>
            <a:pPr lvl="0">
              <a:defRPr sz="1800"/>
            </a:pPr>
            <a:r>
              <a:rPr sz="1600"/>
              <a:t>* There is no central store for Private Keys - meaning you have to keep them safe. It also means no attacker can compromise your security credentials centrally.</a:t>
            </a:r>
          </a:p>
          <a:p>
            <a:pPr lvl="0">
              <a:defRPr sz="1800"/>
            </a:pPr>
            <a:endParaRPr sz="1600"/>
          </a:p>
          <a:p>
            <a:pPr lvl="0">
              <a:defRPr sz="1800"/>
            </a:pPr>
            <a:r>
              <a:rPr sz="1600"/>
              <a:t>Lets take a detailed look at the authentication cycle. When Chef client starts, it first looks for /etc/chef/client.pem.</a:t>
            </a:r>
          </a:p>
          <a:p>
            <a:pPr lvl="0">
              <a:defRPr sz="1800"/>
            </a:pPr>
            <a:endParaRPr sz="1600"/>
          </a:p>
          <a:p>
            <a:pPr lvl="0">
              <a:defRPr sz="1800"/>
            </a:pPr>
            <a:r>
              <a:rPr sz="1600"/>
              <a:t>1. If the client.pem exists, chef will use it to sign requests with the chef server API.</a:t>
            </a:r>
          </a:p>
          <a:p>
            <a:pPr lvl="0">
              <a:defRPr sz="1800"/>
            </a:pPr>
            <a:endParaRPr sz="1600"/>
          </a:p>
          <a:p>
            <a:pPr lvl="0">
              <a:defRPr sz="1800"/>
            </a:pPr>
            <a:r>
              <a:rPr sz="1600"/>
              <a:t>2. If the client.pem does not exist, chef looks for /etc/chef/validation.pem, the validation_key. </a:t>
            </a:r>
          </a:p>
          <a:p>
            <a:pPr lvl="0">
              <a:defRPr sz="1800"/>
            </a:pPr>
            <a:endParaRPr sz="1600"/>
          </a:p>
          <a:p>
            <a:pPr lvl="0">
              <a:defRPr sz="1800"/>
            </a:pPr>
            <a:r>
              <a:rPr sz="1600"/>
              <a:t>3. If the validation key does not exist, then chef exits, or if the key does not match for the validation API client, chef reports a 401 and exits.</a:t>
            </a:r>
          </a:p>
          <a:p>
            <a:pPr lvl="0">
              <a:defRPr sz="1800"/>
            </a:pPr>
            <a:endParaRPr sz="1600"/>
          </a:p>
          <a:p>
            <a:pPr lvl="0">
              <a:defRPr sz="1800"/>
            </a:pPr>
            <a:r>
              <a:rPr sz="1600"/>
              <a:t>4. If the validation key exists, and it matches for the validation API client, chef requests a new API client for this node_name and writes this to /etc/chef/client.pem</a:t>
            </a:r>
          </a:p>
          <a:p>
            <a:pPr lvl="0">
              <a:defRPr sz="1800"/>
            </a:pPr>
            <a:endParaRPr sz="1600"/>
          </a:p>
          <a:p>
            <a:pPr lvl="0">
              <a:defRPr sz="1800"/>
            </a:pPr>
            <a:r>
              <a:rPr sz="1600"/>
              <a:t>5. Chef will use the newly created client to sign requests with the chef server API for all further requests.</a:t>
            </a:r>
          </a:p>
          <a:p>
            <a:pPr lvl="0">
              <a:defRPr sz="1800"/>
            </a:pPr>
            <a:endParaRPr sz="1600"/>
          </a:p>
          <a:p>
            <a:pPr lvl="0">
              <a:defRPr sz="1800"/>
            </a:pPr>
            <a:r>
              <a:rPr sz="1600"/>
              <a:t>If key lost: must delete node &amp; regenerate</a:t>
            </a: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7" name="Shape 3757"/>
          <p:cNvSpPr>
            <a:spLocks noGrp="1" noRot="1" noChangeAspect="1"/>
          </p:cNvSpPr>
          <p:nvPr>
            <p:ph type="sldImg"/>
          </p:nvPr>
        </p:nvSpPr>
        <p:spPr>
          <a:prstGeom prst="rect">
            <a:avLst/>
          </a:prstGeom>
        </p:spPr>
        <p:txBody>
          <a:bodyPr/>
          <a:lstStyle/>
          <a:p>
            <a:pPr lvl="0"/>
            <a:endParaRPr/>
          </a:p>
        </p:txBody>
      </p:sp>
      <p:sp>
        <p:nvSpPr>
          <p:cNvPr id="3758" name="Shape 3758"/>
          <p:cNvSpPr>
            <a:spLocks noGrp="1"/>
          </p:cNvSpPr>
          <p:nvPr>
            <p:ph type="body" sz="quarter" idx="1"/>
          </p:nvPr>
        </p:nvSpPr>
        <p:spPr>
          <a:prstGeom prst="rect">
            <a:avLst/>
          </a:prstGeom>
        </p:spPr>
        <p:txBody>
          <a:bodyPr/>
          <a:lstStyle/>
          <a:p>
            <a:pPr lvl="0">
              <a:defRPr sz="1800"/>
            </a:pPr>
            <a:r>
              <a:rPr lang="en-US" sz="1600" dirty="0" smtClean="0"/>
              <a:t>Talk about</a:t>
            </a:r>
            <a:r>
              <a:rPr lang="en-US" sz="1600" baseline="0" dirty="0" smtClean="0"/>
              <a:t> NTP sensitivity</a:t>
            </a:r>
            <a:endParaRPr lang="en-US" sz="1600" dirty="0" smtClean="0"/>
          </a:p>
          <a:p>
            <a:pPr lvl="0">
              <a:defRPr sz="1800"/>
            </a:pPr>
            <a:r>
              <a:rPr sz="1600" dirty="0" smtClean="0"/>
              <a:t>Take </a:t>
            </a:r>
            <a:r>
              <a:rPr sz="1600" dirty="0"/>
              <a:t>a minute to talk about how chef does authentication:</a:t>
            </a:r>
          </a:p>
          <a:p>
            <a:pPr lvl="0">
              <a:defRPr sz="1800"/>
            </a:pPr>
            <a:endParaRPr sz="1600" dirty="0"/>
          </a:p>
          <a:p>
            <a:pPr lvl="0">
              <a:defRPr sz="1800"/>
            </a:pPr>
            <a:r>
              <a:rPr sz="1600" dirty="0"/>
              <a:t>* We digitally sign each request with a private key</a:t>
            </a:r>
          </a:p>
          <a:p>
            <a:pPr lvl="0">
              <a:defRPr sz="1800"/>
            </a:pPr>
            <a:r>
              <a:rPr sz="1600" dirty="0"/>
              <a:t>* We verify that signature</a:t>
            </a:r>
          </a:p>
          <a:p>
            <a:pPr lvl="0">
              <a:defRPr sz="1800"/>
            </a:pPr>
            <a:r>
              <a:rPr sz="1600" dirty="0"/>
              <a:t>* We protect against replay attacks as well</a:t>
            </a:r>
          </a:p>
          <a:p>
            <a:pPr lvl="0">
              <a:defRPr sz="1800"/>
            </a:pPr>
            <a:r>
              <a:rPr sz="1600" dirty="0"/>
              <a:t>* There is no central store for Private Keys - meaning you have to keep them safe. It also means no attacker can compromise your security credentials centrally.</a:t>
            </a:r>
          </a:p>
          <a:p>
            <a:pPr lvl="0">
              <a:defRPr sz="1800"/>
            </a:pPr>
            <a:endParaRPr sz="1600" dirty="0"/>
          </a:p>
          <a:p>
            <a:pPr lvl="0">
              <a:defRPr sz="1800"/>
            </a:pPr>
            <a:r>
              <a:rPr sz="1600" dirty="0"/>
              <a:t>Lets take a detailed look at the authentication cycle. When Chef client starts, it first looks for /etc/chef/client.pem.</a:t>
            </a:r>
          </a:p>
          <a:p>
            <a:pPr lvl="0">
              <a:defRPr sz="1800"/>
            </a:pPr>
            <a:endParaRPr sz="1600" dirty="0"/>
          </a:p>
          <a:p>
            <a:pPr lvl="0">
              <a:defRPr sz="1800"/>
            </a:pPr>
            <a:r>
              <a:rPr sz="1600" dirty="0"/>
              <a:t>1. If the client.pem exists, chef will use it to sign requests with the chef server API.</a:t>
            </a:r>
          </a:p>
          <a:p>
            <a:pPr lvl="0">
              <a:defRPr sz="1800"/>
            </a:pPr>
            <a:endParaRPr sz="1600" dirty="0"/>
          </a:p>
          <a:p>
            <a:pPr lvl="0">
              <a:defRPr sz="1800"/>
            </a:pPr>
            <a:r>
              <a:rPr sz="1600" dirty="0"/>
              <a:t>2. If the client.pem does not exist, chef looks for /etc/chef/validation.pem, the validation_key. </a:t>
            </a:r>
          </a:p>
          <a:p>
            <a:pPr lvl="0">
              <a:defRPr sz="1800"/>
            </a:pPr>
            <a:endParaRPr sz="1600" dirty="0"/>
          </a:p>
          <a:p>
            <a:pPr lvl="0">
              <a:defRPr sz="1800"/>
            </a:pPr>
            <a:r>
              <a:rPr sz="1600" dirty="0"/>
              <a:t>3. If the validation key does not exist, then chef exits, or if the key does not match for the validation API client, chef reports a 401 and exits.</a:t>
            </a:r>
          </a:p>
          <a:p>
            <a:pPr lvl="0">
              <a:defRPr sz="1800"/>
            </a:pPr>
            <a:endParaRPr sz="1600" dirty="0"/>
          </a:p>
          <a:p>
            <a:pPr lvl="0">
              <a:defRPr sz="1800"/>
            </a:pPr>
            <a:r>
              <a:rPr sz="1600" dirty="0"/>
              <a:t>4. If the validation key exists, and it matches for the validation API client, chef requests a new API client for this node_name and writes this to /etc/chef/client.pem</a:t>
            </a:r>
          </a:p>
          <a:p>
            <a:pPr lvl="0">
              <a:defRPr sz="1800"/>
            </a:pPr>
            <a:endParaRPr sz="1600" dirty="0"/>
          </a:p>
          <a:p>
            <a:pPr lvl="0">
              <a:defRPr sz="1800"/>
            </a:pPr>
            <a:r>
              <a:rPr sz="1600" dirty="0"/>
              <a:t>5. Chef will use the newly created client to sign requests with the chef server API for all further requests.</a:t>
            </a:r>
          </a:p>
          <a:p>
            <a:pPr lvl="0">
              <a:defRPr sz="1800"/>
            </a:pPr>
            <a:endParaRPr sz="1600" dirty="0"/>
          </a:p>
          <a:p>
            <a:pPr lvl="0">
              <a:defRPr sz="1800"/>
            </a:pPr>
            <a:r>
              <a:rPr sz="1600" dirty="0"/>
              <a:t>If key lost: must delete node &amp; regenerate</a:t>
            </a: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2" name="Shape 3762"/>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3763" name="Shape 3763"/>
          <p:cNvSpPr>
            <a:spLocks noGrp="1"/>
          </p:cNvSpPr>
          <p:nvPr>
            <p:ph type="body" sz="quarter" idx="1"/>
          </p:nvPr>
        </p:nvSpPr>
        <p:spPr>
          <a:prstGeom prst="rect">
            <a:avLst/>
          </a:prstGeom>
        </p:spPr>
        <p:txBody>
          <a:bodyPr/>
          <a:lstStyle>
            <a:lvl1pPr>
              <a:defRPr>
                <a:solidFill>
                  <a:srgbClr val="FF2600"/>
                </a:solidFill>
              </a:defRPr>
            </a:lvl1pPr>
          </a:lstStyle>
          <a:p>
            <a:pPr lvl="0">
              <a:defRPr sz="1800">
                <a:solidFill>
                  <a:srgbClr val="000000"/>
                </a:solidFill>
              </a:defRPr>
            </a:pPr>
            <a:endParaRPr sz="1600" dirty="0">
              <a:solidFill>
                <a:srgbClr val="FF2600"/>
              </a:solidFill>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 name="Shape 3768"/>
          <p:cNvSpPr>
            <a:spLocks noGrp="1" noRot="1" noChangeAspect="1"/>
          </p:cNvSpPr>
          <p:nvPr>
            <p:ph type="sldImg"/>
          </p:nvPr>
        </p:nvSpPr>
        <p:spPr>
          <a:prstGeom prst="rect">
            <a:avLst/>
          </a:prstGeom>
        </p:spPr>
        <p:txBody>
          <a:bodyPr/>
          <a:lstStyle/>
          <a:p>
            <a:pPr lvl="0"/>
            <a:endParaRPr/>
          </a:p>
        </p:txBody>
      </p:sp>
      <p:sp>
        <p:nvSpPr>
          <p:cNvPr id="3769" name="Shape 3769"/>
          <p:cNvSpPr>
            <a:spLocks noGrp="1"/>
          </p:cNvSpPr>
          <p:nvPr>
            <p:ph type="body" sz="quarter" idx="1"/>
          </p:nvPr>
        </p:nvSpPr>
        <p:spPr>
          <a:prstGeom prst="rect">
            <a:avLst/>
          </a:prstGeom>
        </p:spPr>
        <p:txBody>
          <a:bodyPr/>
          <a:lstStyle/>
          <a:p>
            <a:pPr lvl="0">
              <a:defRPr sz="1800"/>
            </a:pPr>
            <a:endParaRPr sz="1600" u="sng" dirty="0">
              <a:solidFill>
                <a:srgbClr val="FF2600"/>
              </a:solidFill>
              <a:hlinkClick r:id="rId3"/>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4" name="Shape 3774"/>
          <p:cNvSpPr>
            <a:spLocks noGrp="1" noRot="1" noChangeAspect="1"/>
          </p:cNvSpPr>
          <p:nvPr>
            <p:ph type="sldImg"/>
          </p:nvPr>
        </p:nvSpPr>
        <p:spPr>
          <a:prstGeom prst="rect">
            <a:avLst/>
          </a:prstGeom>
        </p:spPr>
        <p:txBody>
          <a:bodyPr/>
          <a:lstStyle/>
          <a:p>
            <a:pPr lvl="0"/>
            <a:endParaRPr/>
          </a:p>
        </p:txBody>
      </p:sp>
      <p:sp>
        <p:nvSpPr>
          <p:cNvPr id="3775" name="Shape 3775"/>
          <p:cNvSpPr>
            <a:spLocks noGrp="1"/>
          </p:cNvSpPr>
          <p:nvPr>
            <p:ph type="body" sz="quarter" idx="1"/>
          </p:nvPr>
        </p:nvSpPr>
        <p:spPr>
          <a:prstGeom prst="rect">
            <a:avLst/>
          </a:prstGeom>
        </p:spPr>
        <p:txBody>
          <a:bodyPr/>
          <a:lstStyle/>
          <a:p>
            <a:pPr lvl="0">
              <a:defRPr sz="1800"/>
            </a:pPr>
            <a:endParaRPr sz="1600" u="sng" dirty="0">
              <a:solidFill>
                <a:srgbClr val="FF2600"/>
              </a:solidFill>
              <a:hlinkClick r:id="rId3"/>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 name="Shape 3789"/>
          <p:cNvSpPr>
            <a:spLocks noGrp="1" noRot="1" noChangeAspect="1"/>
          </p:cNvSpPr>
          <p:nvPr>
            <p:ph type="sldImg"/>
          </p:nvPr>
        </p:nvSpPr>
        <p:spPr>
          <a:prstGeom prst="rect">
            <a:avLst/>
          </a:prstGeom>
        </p:spPr>
        <p:txBody>
          <a:bodyPr/>
          <a:lstStyle/>
          <a:p>
            <a:pPr lvl="0"/>
            <a:endParaRPr/>
          </a:p>
        </p:txBody>
      </p:sp>
      <p:sp>
        <p:nvSpPr>
          <p:cNvPr id="3790" name="Shape 3790"/>
          <p:cNvSpPr>
            <a:spLocks noGrp="1"/>
          </p:cNvSpPr>
          <p:nvPr>
            <p:ph type="body" sz="quarter" idx="1"/>
          </p:nvPr>
        </p:nvSpPr>
        <p:spPr>
          <a:prstGeom prst="rect">
            <a:avLst/>
          </a:prstGeom>
        </p:spPr>
        <p:txBody>
          <a:bodyPr/>
          <a:lstStyle/>
          <a:p>
            <a:pPr lvl="0">
              <a:defRPr sz="1800"/>
            </a:pPr>
            <a:r>
              <a:rPr sz="1600" dirty="0" smtClean="0"/>
              <a:t>I.e</a:t>
            </a:r>
            <a:r>
              <a:rPr sz="1600" dirty="0"/>
              <a:t>. we end up with an </a:t>
            </a:r>
            <a:r>
              <a:rPr lang="en-US" sz="1600" dirty="0" smtClean="0"/>
              <a:t>"</a:t>
            </a:r>
            <a:r>
              <a:rPr sz="1600" dirty="0" smtClean="0"/>
              <a:t>array</a:t>
            </a:r>
            <a:r>
              <a:rPr lang="en-US" sz="1600" dirty="0" smtClean="0"/>
              <a:t>"</a:t>
            </a:r>
            <a:r>
              <a:rPr sz="1600" dirty="0" smtClean="0"/>
              <a:t> </a:t>
            </a:r>
            <a:r>
              <a:rPr sz="1600" dirty="0"/>
              <a:t>of resources</a:t>
            </a:r>
          </a:p>
          <a:p>
            <a:pPr lvl="0">
              <a:defRPr sz="1800"/>
            </a:pPr>
            <a:endParaRPr sz="1600" dirty="0"/>
          </a:p>
          <a:p>
            <a:pPr lvl="0">
              <a:defRPr sz="1800"/>
            </a:pPr>
            <a:r>
              <a:rPr sz="1600" dirty="0"/>
              <a:t>Instructor Note: This is a building slide - to illustrate the resource collection that was build in the previous section!</a:t>
            </a:r>
          </a:p>
          <a:p>
            <a:pPr lvl="0">
              <a:defRPr sz="1800"/>
            </a:pPr>
            <a:r>
              <a:rPr sz="1600" dirty="0"/>
              <a:t>Important to note that this resource collection shown here is quite simple, and will become more complicated later in the course as we iterate in a recipe, and include notifications (especially immediate notifications)</a:t>
            </a: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8" name="Shape 385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3859" name="Shape 3859"/>
          <p:cNvSpPr>
            <a:spLocks noGrp="1"/>
          </p:cNvSpPr>
          <p:nvPr>
            <p:ph type="body" sz="quarter" idx="1"/>
          </p:nvPr>
        </p:nvSpPr>
        <p:spPr>
          <a:prstGeom prst="rect">
            <a:avLst/>
          </a:prstGeom>
        </p:spPr>
        <p:txBody>
          <a:bodyPr/>
          <a:lstStyle/>
          <a:p>
            <a:pPr lvl="0">
              <a:defRPr sz="1800"/>
            </a:pPr>
            <a:endParaRPr sz="1600"/>
          </a:p>
          <a:p>
            <a:pPr lvl="0">
              <a:defRPr sz="1800"/>
            </a:pPr>
            <a:r>
              <a:rPr sz="1600"/>
              <a:t>Instructor Note: This is a building slide - to illustrate the resource collection that was build in the previous section!</a:t>
            </a:r>
          </a:p>
          <a:p>
            <a:pPr lvl="0">
              <a:defRPr sz="1800"/>
            </a:pPr>
            <a:endParaRPr sz="1600"/>
          </a:p>
          <a:p>
            <a:pPr lvl="0">
              <a:defRPr sz="1800"/>
            </a:pPr>
            <a:r>
              <a:rPr sz="1600"/>
              <a:t>Instructor Note: This is a building slide!</a:t>
            </a:r>
          </a:p>
          <a:p>
            <a:pPr lvl="0">
              <a:defRPr sz="1800"/>
            </a:pPr>
            <a:endParaRPr sz="1600"/>
          </a:p>
          <a:p>
            <a:pPr lvl="0">
              <a:defRPr sz="1800"/>
            </a:pPr>
            <a:r>
              <a:rPr sz="1600"/>
              <a:t>Question: What would happen if Apache was installed on the node, but was not running? </a:t>
            </a: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8" name="Shape 3868"/>
          <p:cNvSpPr>
            <a:spLocks noGrp="1" noRot="1" noChangeAspect="1"/>
          </p:cNvSpPr>
          <p:nvPr>
            <p:ph type="sldImg"/>
          </p:nvPr>
        </p:nvSpPr>
        <p:spPr>
          <a:prstGeom prst="rect">
            <a:avLst/>
          </a:prstGeom>
        </p:spPr>
        <p:txBody>
          <a:bodyPr/>
          <a:lstStyle/>
          <a:p>
            <a:pPr lvl="0"/>
            <a:endParaRPr/>
          </a:p>
        </p:txBody>
      </p:sp>
      <p:sp>
        <p:nvSpPr>
          <p:cNvPr id="3869" name="Shape 3869"/>
          <p:cNvSpPr>
            <a:spLocks noGrp="1"/>
          </p:cNvSpPr>
          <p:nvPr>
            <p:ph type="body" sz="quarter" idx="1"/>
          </p:nvPr>
        </p:nvSpPr>
        <p:spPr>
          <a:prstGeom prst="rect">
            <a:avLst/>
          </a:prstGeom>
        </p:spPr>
        <p:txBody>
          <a:bodyPr/>
          <a:lstStyle/>
          <a:p>
            <a:pPr lvl="0">
              <a:defRPr sz="1800"/>
            </a:pPr>
            <a:endParaRPr sz="1600" dirty="0">
              <a:solidFill>
                <a:srgbClr val="FF26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Shape 485"/>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86" name="Shape 486"/>
          <p:cNvSpPr>
            <a:spLocks noGrp="1"/>
          </p:cNvSpPr>
          <p:nvPr>
            <p:ph type="body" sz="quarter" idx="1"/>
          </p:nvPr>
        </p:nvSpPr>
        <p:spPr>
          <a:prstGeom prst="rect">
            <a:avLst/>
          </a:prstGeom>
        </p:spPr>
        <p:txBody>
          <a:bodyPr/>
          <a:lstStyle>
            <a:lvl1pPr algn="r" defTabSz="457200">
              <a:defRPr sz="1100">
                <a:latin typeface="Helvetica"/>
                <a:ea typeface="Helvetica"/>
                <a:cs typeface="Helvetica"/>
                <a:sym typeface="Helvetica"/>
              </a:defRPr>
            </a:lvl1pPr>
          </a:lstStyle>
          <a:p>
            <a:pPr lvl="0">
              <a:defRPr sz="1800"/>
            </a:pPr>
            <a:r>
              <a:rPr sz="1100"/>
              <a:t>ref0001</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Shape 534"/>
          <p:cNvSpPr>
            <a:spLocks noGrp="1" noRot="1" noChangeAspect="1"/>
          </p:cNvSpPr>
          <p:nvPr>
            <p:ph type="sldImg"/>
          </p:nvPr>
        </p:nvSpPr>
        <p:spPr>
          <a:prstGeom prst="rect">
            <a:avLst/>
          </a:prstGeom>
        </p:spPr>
        <p:txBody>
          <a:bodyPr/>
          <a:lstStyle/>
          <a:p>
            <a:pPr lvl="0"/>
            <a:endParaRPr/>
          </a:p>
        </p:txBody>
      </p:sp>
      <p:sp>
        <p:nvSpPr>
          <p:cNvPr id="535" name="Shape 535"/>
          <p:cNvSpPr>
            <a:spLocks noGrp="1"/>
          </p:cNvSpPr>
          <p:nvPr>
            <p:ph type="body" sz="quarter" idx="1"/>
          </p:nvPr>
        </p:nvSpPr>
        <p:spPr>
          <a:prstGeom prst="rect">
            <a:avLst/>
          </a:prstGeom>
        </p:spPr>
        <p:txBody>
          <a:bodyPr/>
          <a:lstStyle/>
          <a:p>
            <a:pPr lvl="0">
              <a:defRPr sz="1800"/>
            </a:pPr>
            <a:endParaRPr sz="1600">
              <a:solidFill>
                <a:srgbClr val="FF2600"/>
              </a:solidFill>
            </a:endParaRPr>
          </a:p>
          <a:p>
            <a:pPr lvl="0">
              <a:defRPr sz="1800"/>
            </a:pPr>
            <a:r>
              <a:rPr sz="1600" u="sng">
                <a:hlinkClick r:id="rId3"/>
              </a:rPr>
              <a:t>http://en.wikipedia.org/wiki/Shuhari</a:t>
            </a:r>
            <a:endParaRPr sz="1600"/>
          </a:p>
          <a:p>
            <a:pPr lvl="0">
              <a:defRPr sz="1800"/>
            </a:pPr>
            <a:endParaRPr sz="1600"/>
          </a:p>
          <a:p>
            <a:pPr lvl="0" defTabSz="457200">
              <a:lnSpc>
                <a:spcPts val="3400"/>
              </a:lnSpc>
              <a:defRPr sz="1800"/>
            </a:pPr>
            <a:r>
              <a:rPr sz="1300">
                <a:latin typeface="Helvetica"/>
                <a:ea typeface="Helvetica"/>
                <a:cs typeface="Helvetica"/>
                <a:sym typeface="Helvetica"/>
              </a:rPr>
              <a:t>"It is known that, when we learn or train in something, we pass through the stages of </a:t>
            </a:r>
            <a:r>
              <a:rPr sz="1300" i="1">
                <a:latin typeface="Helvetica"/>
                <a:ea typeface="Helvetica"/>
                <a:cs typeface="Helvetica"/>
                <a:sym typeface="Helvetica"/>
              </a:rPr>
              <a:t>shu</a:t>
            </a:r>
            <a:r>
              <a:rPr sz="1300">
                <a:latin typeface="Helvetica"/>
                <a:ea typeface="Helvetica"/>
                <a:cs typeface="Helvetica"/>
                <a:sym typeface="Helvetica"/>
              </a:rPr>
              <a:t>, </a:t>
            </a:r>
            <a:r>
              <a:rPr sz="1300" i="1">
                <a:latin typeface="Helvetica"/>
                <a:ea typeface="Helvetica"/>
                <a:cs typeface="Helvetica"/>
                <a:sym typeface="Helvetica"/>
              </a:rPr>
              <a:t>ha</a:t>
            </a:r>
            <a:r>
              <a:rPr sz="1300">
                <a:latin typeface="Helvetica"/>
                <a:ea typeface="Helvetica"/>
                <a:cs typeface="Helvetica"/>
                <a:sym typeface="Helvetica"/>
              </a:rPr>
              <a:t>, and </a:t>
            </a:r>
            <a:r>
              <a:rPr sz="1300" i="1">
                <a:latin typeface="Helvetica"/>
                <a:ea typeface="Helvetica"/>
                <a:cs typeface="Helvetica"/>
                <a:sym typeface="Helvetica"/>
              </a:rPr>
              <a:t>ri</a:t>
            </a:r>
            <a:r>
              <a:rPr sz="1300">
                <a:latin typeface="Helvetica"/>
                <a:ea typeface="Helvetica"/>
                <a:cs typeface="Helvetica"/>
                <a:sym typeface="Helvetica"/>
              </a:rPr>
              <a:t>. These stages are explained as follows. In </a:t>
            </a:r>
            <a:r>
              <a:rPr sz="1300" i="1">
                <a:latin typeface="Helvetica"/>
                <a:ea typeface="Helvetica"/>
                <a:cs typeface="Helvetica"/>
                <a:sym typeface="Helvetica"/>
              </a:rPr>
              <a:t>shu</a:t>
            </a:r>
            <a:r>
              <a:rPr sz="1300">
                <a:latin typeface="Helvetica"/>
                <a:ea typeface="Helvetica"/>
                <a:cs typeface="Helvetica"/>
                <a:sym typeface="Helvetica"/>
              </a:rPr>
              <a:t>, we repeat the forms and discipline ourselves so that our bodies absorb the forms that our forbearers created. We remain faithful to the forms with no deviation. Next, in the stage of </a:t>
            </a:r>
            <a:r>
              <a:rPr sz="1300" i="1">
                <a:latin typeface="Helvetica"/>
                <a:ea typeface="Helvetica"/>
                <a:cs typeface="Helvetica"/>
                <a:sym typeface="Helvetica"/>
              </a:rPr>
              <a:t>ha</a:t>
            </a:r>
            <a:r>
              <a:rPr sz="1300">
                <a:latin typeface="Helvetica"/>
                <a:ea typeface="Helvetica"/>
                <a:cs typeface="Helvetica"/>
                <a:sym typeface="Helvetica"/>
              </a:rPr>
              <a:t>, once we have disciplined ourselves to acquire the forms and movements, we make innovations. In this process the forms may be broken and discarded. Finally, in </a:t>
            </a:r>
            <a:r>
              <a:rPr sz="1300" i="1">
                <a:latin typeface="Helvetica"/>
                <a:ea typeface="Helvetica"/>
                <a:cs typeface="Helvetica"/>
                <a:sym typeface="Helvetica"/>
              </a:rPr>
              <a:t>ri</a:t>
            </a:r>
            <a:r>
              <a:rPr sz="1300">
                <a:latin typeface="Helvetica"/>
                <a:ea typeface="Helvetica"/>
                <a:cs typeface="Helvetica"/>
                <a:sym typeface="Helvetica"/>
              </a:rPr>
              <a:t>, we completely depart from the forms, open the door to creative technique, and arrive in a place where we act in accordance with what our heart/mind desires, unhindered while not overstepping laws."</a:t>
            </a: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3" name="Shape 3883"/>
          <p:cNvSpPr>
            <a:spLocks noGrp="1" noRot="1" noChangeAspect="1"/>
          </p:cNvSpPr>
          <p:nvPr>
            <p:ph type="sldImg"/>
          </p:nvPr>
        </p:nvSpPr>
        <p:spPr>
          <a:prstGeom prst="rect">
            <a:avLst/>
          </a:prstGeom>
        </p:spPr>
        <p:txBody>
          <a:bodyPr/>
          <a:lstStyle/>
          <a:p>
            <a:pPr lvl="0"/>
            <a:endParaRPr/>
          </a:p>
        </p:txBody>
      </p:sp>
      <p:sp>
        <p:nvSpPr>
          <p:cNvPr id="3884" name="Shape 3884"/>
          <p:cNvSpPr>
            <a:spLocks noGrp="1"/>
          </p:cNvSpPr>
          <p:nvPr>
            <p:ph type="body" sz="quarter" idx="1"/>
          </p:nvPr>
        </p:nvSpPr>
        <p:spPr>
          <a:prstGeom prst="rect">
            <a:avLst/>
          </a:prstGeom>
        </p:spPr>
        <p:txBody>
          <a:bodyPr/>
          <a:lstStyle/>
          <a:p>
            <a:pPr lvl="0" defTabSz="457200">
              <a:defRPr sz="1800"/>
            </a:pPr>
            <a:r>
              <a:rPr sz="1600" dirty="0" smtClean="0"/>
              <a:t>All </a:t>
            </a:r>
            <a:r>
              <a:rPr sz="1600" dirty="0"/>
              <a:t>attributes are passed to the resource collection along with the resource</a:t>
            </a:r>
          </a:p>
          <a:p>
            <a:pPr lvl="0" defTabSz="457200">
              <a:defRPr sz="1800"/>
            </a:pPr>
            <a:endParaRPr sz="1600" dirty="0"/>
          </a:p>
          <a:p>
            <a:pPr lvl="0" defTabSz="457200">
              <a:defRPr sz="1800"/>
            </a:pPr>
            <a:r>
              <a:rPr sz="1600" dirty="0"/>
              <a:t>NOTE: The next 3 slides are building slides and advance automatically</a:t>
            </a: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 name="Shape 3901"/>
          <p:cNvSpPr>
            <a:spLocks noGrp="1" noRot="1" noChangeAspect="1"/>
          </p:cNvSpPr>
          <p:nvPr>
            <p:ph type="sldImg"/>
          </p:nvPr>
        </p:nvSpPr>
        <p:spPr>
          <a:prstGeom prst="rect">
            <a:avLst/>
          </a:prstGeom>
        </p:spPr>
        <p:txBody>
          <a:bodyPr/>
          <a:lstStyle/>
          <a:p>
            <a:pPr lvl="0"/>
            <a:endParaRPr/>
          </a:p>
        </p:txBody>
      </p:sp>
      <p:sp>
        <p:nvSpPr>
          <p:cNvPr id="3902" name="Shape 3902"/>
          <p:cNvSpPr>
            <a:spLocks noGrp="1"/>
          </p:cNvSpPr>
          <p:nvPr>
            <p:ph type="body" sz="quarter" idx="1"/>
          </p:nvPr>
        </p:nvSpPr>
        <p:spPr>
          <a:prstGeom prst="rect">
            <a:avLst/>
          </a:prstGeom>
        </p:spPr>
        <p:txBody>
          <a:bodyPr/>
          <a:lstStyle/>
          <a:p>
            <a:pPr lvl="0" defTabSz="457200">
              <a:defRPr sz="1800"/>
            </a:pPr>
            <a:r>
              <a:rPr sz="1600" dirty="0" smtClean="0"/>
              <a:t>All </a:t>
            </a:r>
            <a:r>
              <a:rPr sz="1600" dirty="0"/>
              <a:t>attributes are passed to the resource collection along with the resource</a:t>
            </a: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2" name="Shape 3922"/>
          <p:cNvSpPr>
            <a:spLocks noGrp="1" noRot="1" noChangeAspect="1"/>
          </p:cNvSpPr>
          <p:nvPr>
            <p:ph type="sldImg"/>
          </p:nvPr>
        </p:nvSpPr>
        <p:spPr>
          <a:prstGeom prst="rect">
            <a:avLst/>
          </a:prstGeom>
        </p:spPr>
        <p:txBody>
          <a:bodyPr/>
          <a:lstStyle/>
          <a:p>
            <a:pPr lvl="0"/>
            <a:endParaRPr/>
          </a:p>
        </p:txBody>
      </p:sp>
      <p:sp>
        <p:nvSpPr>
          <p:cNvPr id="3923" name="Shape 3923"/>
          <p:cNvSpPr>
            <a:spLocks noGrp="1"/>
          </p:cNvSpPr>
          <p:nvPr>
            <p:ph type="body" sz="quarter" idx="1"/>
          </p:nvPr>
        </p:nvSpPr>
        <p:spPr>
          <a:prstGeom prst="rect">
            <a:avLst/>
          </a:prstGeom>
        </p:spPr>
        <p:txBody>
          <a:bodyPr/>
          <a:lstStyle/>
          <a:p>
            <a:pPr lvl="0">
              <a:defRPr sz="1800"/>
            </a:pPr>
            <a:endParaRPr sz="1600" dirty="0"/>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9" name="Shape 3939"/>
          <p:cNvSpPr>
            <a:spLocks noGrp="1" noRot="1" noChangeAspect="1"/>
          </p:cNvSpPr>
          <p:nvPr>
            <p:ph type="sldImg"/>
          </p:nvPr>
        </p:nvSpPr>
        <p:spPr>
          <a:prstGeom prst="rect">
            <a:avLst/>
          </a:prstGeom>
        </p:spPr>
        <p:txBody>
          <a:bodyPr/>
          <a:lstStyle/>
          <a:p>
            <a:pPr lvl="0"/>
            <a:endParaRPr/>
          </a:p>
        </p:txBody>
      </p:sp>
      <p:sp>
        <p:nvSpPr>
          <p:cNvPr id="3940" name="Shape 3940"/>
          <p:cNvSpPr>
            <a:spLocks noGrp="1"/>
          </p:cNvSpPr>
          <p:nvPr>
            <p:ph type="body" sz="quarter" idx="1"/>
          </p:nvPr>
        </p:nvSpPr>
        <p:spPr>
          <a:prstGeom prst="rect">
            <a:avLst/>
          </a:prstGeom>
        </p:spPr>
        <p:txBody>
          <a:bodyPr/>
          <a:lstStyle/>
          <a:p>
            <a:pPr lvl="0">
              <a:defRPr sz="1800"/>
            </a:pPr>
            <a:endParaRPr sz="1600" dirty="0">
              <a:solidFill>
                <a:srgbClr val="FF2600"/>
              </a:solidFill>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1" name="Shape 3951"/>
          <p:cNvSpPr>
            <a:spLocks noGrp="1" noRot="1" noChangeAspect="1"/>
          </p:cNvSpPr>
          <p:nvPr>
            <p:ph type="sldImg"/>
          </p:nvPr>
        </p:nvSpPr>
        <p:spPr>
          <a:prstGeom prst="rect">
            <a:avLst/>
          </a:prstGeom>
        </p:spPr>
        <p:txBody>
          <a:bodyPr/>
          <a:lstStyle/>
          <a:p>
            <a:pPr lvl="0"/>
            <a:endParaRPr/>
          </a:p>
        </p:txBody>
      </p:sp>
      <p:sp>
        <p:nvSpPr>
          <p:cNvPr id="3952" name="Shape 3952"/>
          <p:cNvSpPr>
            <a:spLocks noGrp="1"/>
          </p:cNvSpPr>
          <p:nvPr>
            <p:ph type="body" sz="quarter" idx="1"/>
          </p:nvPr>
        </p:nvSpPr>
        <p:spPr>
          <a:prstGeom prst="rect">
            <a:avLst/>
          </a:prstGeom>
        </p:spPr>
        <p:txBody>
          <a:bodyPr/>
          <a:lstStyle/>
          <a:p>
            <a:pPr lvl="0" defTabSz="457200">
              <a:spcBef>
                <a:spcPts val="1200"/>
              </a:spcBef>
              <a:defRPr sz="1800"/>
            </a:pPr>
            <a:r>
              <a:rPr sz="1600" dirty="0" smtClean="0"/>
              <a:t>Point </a:t>
            </a:r>
            <a:r>
              <a:rPr sz="1600" dirty="0"/>
              <a:t>out:</a:t>
            </a:r>
          </a:p>
          <a:p>
            <a:pPr lvl="0" defTabSz="457200">
              <a:spcBef>
                <a:spcPts val="1200"/>
              </a:spcBef>
              <a:defRPr sz="1800"/>
            </a:pPr>
            <a:r>
              <a:rPr sz="1600" dirty="0"/>
              <a:t>- that Chef has a compile phase and an execute phase</a:t>
            </a:r>
            <a:br>
              <a:rPr sz="1600" dirty="0"/>
            </a:br>
            <a:r>
              <a:rPr sz="1600" dirty="0"/>
              <a:t>- during the compile phase, it compiles resources into a “resource collection” and then executes them. You can use arbitrary Ruby (as seen here) to create the resources in the resource collection</a:t>
            </a: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5" name="Shape 3965"/>
          <p:cNvSpPr>
            <a:spLocks noGrp="1" noRot="1" noChangeAspect="1"/>
          </p:cNvSpPr>
          <p:nvPr>
            <p:ph type="sldImg"/>
          </p:nvPr>
        </p:nvSpPr>
        <p:spPr>
          <a:prstGeom prst="rect">
            <a:avLst/>
          </a:prstGeom>
        </p:spPr>
        <p:txBody>
          <a:bodyPr/>
          <a:lstStyle/>
          <a:p>
            <a:pPr lvl="0"/>
            <a:endParaRPr/>
          </a:p>
        </p:txBody>
      </p:sp>
      <p:sp>
        <p:nvSpPr>
          <p:cNvPr id="3966" name="Shape 3966"/>
          <p:cNvSpPr>
            <a:spLocks noGrp="1"/>
          </p:cNvSpPr>
          <p:nvPr>
            <p:ph type="body" sz="quarter" idx="1"/>
          </p:nvPr>
        </p:nvSpPr>
        <p:spPr>
          <a:prstGeom prst="rect">
            <a:avLst/>
          </a:prstGeom>
        </p:spPr>
        <p:txBody>
          <a:bodyPr/>
          <a:lstStyle/>
          <a:p>
            <a:pPr lvl="0">
              <a:defRPr sz="1800"/>
            </a:pPr>
            <a:endParaRPr sz="1600" dirty="0">
              <a:solidFill>
                <a:srgbClr val="FF2600"/>
              </a:solidFill>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1" name="Shape 3971"/>
          <p:cNvSpPr>
            <a:spLocks noGrp="1" noRot="1" noChangeAspect="1"/>
          </p:cNvSpPr>
          <p:nvPr>
            <p:ph type="sldImg"/>
          </p:nvPr>
        </p:nvSpPr>
        <p:spPr>
          <a:prstGeom prst="rect">
            <a:avLst/>
          </a:prstGeom>
        </p:spPr>
        <p:txBody>
          <a:bodyPr/>
          <a:lstStyle/>
          <a:p>
            <a:pPr lvl="0"/>
            <a:endParaRPr/>
          </a:p>
        </p:txBody>
      </p:sp>
      <p:sp>
        <p:nvSpPr>
          <p:cNvPr id="3972" name="Shape 3972"/>
          <p:cNvSpPr>
            <a:spLocks noGrp="1"/>
          </p:cNvSpPr>
          <p:nvPr>
            <p:ph type="body" sz="quarter" idx="1"/>
          </p:nvPr>
        </p:nvSpPr>
        <p:spPr>
          <a:prstGeom prst="rect">
            <a:avLst/>
          </a:prstGeom>
        </p:spPr>
        <p:txBody>
          <a:bodyPr/>
          <a:lstStyle/>
          <a:p>
            <a:pPr lvl="0">
              <a:defRPr sz="1800"/>
            </a:pPr>
            <a:r>
              <a:rPr sz="1600"/>
              <a:t>-) </a:t>
            </a:r>
          </a:p>
          <a:p>
            <a:pPr lvl="0">
              <a:defRPr sz="1800"/>
            </a:pPr>
            <a:r>
              <a:rPr sz="1600"/>
              <a:t>-) </a:t>
            </a:r>
          </a:p>
          <a:p>
            <a:pPr lvl="0">
              <a:defRPr sz="1800"/>
            </a:pPr>
            <a:r>
              <a:rPr sz="1600"/>
              <a:t>-) Chef API requests are time sensitive. Check your NTP drift.</a:t>
            </a: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5" name="Shape 3985"/>
          <p:cNvSpPr>
            <a:spLocks noGrp="1" noRot="1" noChangeAspect="1"/>
          </p:cNvSpPr>
          <p:nvPr>
            <p:ph type="sldImg"/>
          </p:nvPr>
        </p:nvSpPr>
        <p:spPr>
          <a:prstGeom prst="rect">
            <a:avLst/>
          </a:prstGeom>
        </p:spPr>
        <p:txBody>
          <a:bodyPr/>
          <a:lstStyle/>
          <a:p>
            <a:pPr lvl="0"/>
            <a:endParaRPr/>
          </a:p>
        </p:txBody>
      </p:sp>
      <p:sp>
        <p:nvSpPr>
          <p:cNvPr id="3986" name="Shape 3986"/>
          <p:cNvSpPr>
            <a:spLocks noGrp="1"/>
          </p:cNvSpPr>
          <p:nvPr>
            <p:ph type="body" sz="quarter" idx="1"/>
          </p:nvPr>
        </p:nvSpPr>
        <p:spPr>
          <a:prstGeom prst="rect">
            <a:avLst/>
          </a:prstGeom>
        </p:spPr>
        <p:txBody>
          <a:bodyPr/>
          <a:lstStyle/>
          <a:p>
            <a:pPr lvl="0">
              <a:defRPr sz="1800"/>
            </a:pPr>
            <a:r>
              <a:rPr sz="1600"/>
              <a:t>The node object is the global context in which recipes, attribute files, etc are operating in</a:t>
            </a: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1" name="Shape 3991"/>
          <p:cNvSpPr>
            <a:spLocks noGrp="1" noRot="1" noChangeAspect="1"/>
          </p:cNvSpPr>
          <p:nvPr>
            <p:ph type="sldImg"/>
          </p:nvPr>
        </p:nvSpPr>
        <p:spPr>
          <a:prstGeom prst="rect">
            <a:avLst/>
          </a:prstGeom>
        </p:spPr>
        <p:txBody>
          <a:bodyPr/>
          <a:lstStyle/>
          <a:p>
            <a:pPr lvl="0"/>
            <a:endParaRPr/>
          </a:p>
        </p:txBody>
      </p:sp>
      <p:sp>
        <p:nvSpPr>
          <p:cNvPr id="3992" name="Shape 3992"/>
          <p:cNvSpPr>
            <a:spLocks noGrp="1"/>
          </p:cNvSpPr>
          <p:nvPr>
            <p:ph type="body" sz="quarter" idx="1"/>
          </p:nvPr>
        </p:nvSpPr>
        <p:spPr>
          <a:prstGeom prst="rect">
            <a:avLst/>
          </a:prstGeom>
        </p:spPr>
        <p:txBody>
          <a:bodyPr/>
          <a:lstStyle>
            <a:lvl1pPr>
              <a:defRPr>
                <a:solidFill>
                  <a:srgbClr val="FF2600"/>
                </a:solidFill>
              </a:defRPr>
            </a:lvl1pPr>
          </a:lstStyle>
          <a:p>
            <a:pPr lvl="0">
              <a:defRPr sz="1800">
                <a:solidFill>
                  <a:srgbClr val="000000"/>
                </a:solidFill>
              </a:defRPr>
            </a:pPr>
            <a:endParaRPr sz="1600" dirty="0">
              <a:solidFill>
                <a:srgbClr val="FF2600"/>
              </a:solidFill>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3" name="Shape 4013"/>
          <p:cNvSpPr>
            <a:spLocks noGrp="1" noRot="1" noChangeAspect="1"/>
          </p:cNvSpPr>
          <p:nvPr>
            <p:ph type="sldImg"/>
          </p:nvPr>
        </p:nvSpPr>
        <p:spPr>
          <a:prstGeom prst="rect">
            <a:avLst/>
          </a:prstGeom>
        </p:spPr>
        <p:txBody>
          <a:bodyPr/>
          <a:lstStyle/>
          <a:p>
            <a:pPr lvl="0"/>
            <a:endParaRPr/>
          </a:p>
        </p:txBody>
      </p:sp>
      <p:sp>
        <p:nvSpPr>
          <p:cNvPr id="4014" name="Shape 4014"/>
          <p:cNvSpPr>
            <a:spLocks noGrp="1"/>
          </p:cNvSpPr>
          <p:nvPr>
            <p:ph type="body" sz="quarter" idx="1"/>
          </p:nvPr>
        </p:nvSpPr>
        <p:spPr>
          <a:prstGeom prst="rect">
            <a:avLst/>
          </a:prstGeom>
        </p:spPr>
        <p:txBody>
          <a:bodyPr/>
          <a:lstStyle/>
          <a:p>
            <a:pPr lvl="0">
              <a:defRPr sz="1800"/>
            </a:pPr>
            <a:r>
              <a:rPr sz="1600"/>
              <a:t>Reinforce that the node has both an object for itself as well as the API client.</a:t>
            </a:r>
          </a:p>
          <a:p>
            <a:pPr lvl="0">
              <a:defRPr sz="1800"/>
            </a:pPr>
            <a:endParaRPr sz="1600"/>
          </a:p>
          <a:p>
            <a:pPr lvl="0">
              <a:defRPr sz="1800"/>
            </a:pPr>
            <a:r>
              <a:rPr sz="1600"/>
              <a:t>When you last ran this there was one client - your workstation. Now there's two - remember the node has an API client also (chef-client)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Shape 552"/>
          <p:cNvSpPr>
            <a:spLocks noGrp="1" noRot="1" noChangeAspect="1"/>
          </p:cNvSpPr>
          <p:nvPr>
            <p:ph type="sldImg"/>
          </p:nvPr>
        </p:nvSpPr>
        <p:spPr>
          <a:prstGeom prst="rect">
            <a:avLst/>
          </a:prstGeom>
        </p:spPr>
        <p:txBody>
          <a:bodyPr/>
          <a:lstStyle/>
          <a:p>
            <a:pPr lvl="0"/>
            <a:endParaRPr/>
          </a:p>
        </p:txBody>
      </p:sp>
      <p:sp>
        <p:nvSpPr>
          <p:cNvPr id="553" name="Shape 553"/>
          <p:cNvSpPr>
            <a:spLocks noGrp="1"/>
          </p:cNvSpPr>
          <p:nvPr>
            <p:ph type="body" sz="quarter" idx="1"/>
          </p:nvPr>
        </p:nvSpPr>
        <p:spPr>
          <a:prstGeom prst="rect">
            <a:avLst/>
          </a:prstGeom>
        </p:spPr>
        <p:txBody>
          <a:bodyPr/>
          <a:lstStyle>
            <a:lvl1pPr defTabSz="457200">
              <a:defRPr sz="1200">
                <a:latin typeface="Helvetica"/>
                <a:ea typeface="Helvetica"/>
                <a:cs typeface="Helvetica"/>
                <a:sym typeface="Helvetica"/>
              </a:defRPr>
            </a:lvl1pPr>
          </a:lstStyle>
          <a:p>
            <a:pPr lvl="0">
              <a:defRPr sz="1800"/>
            </a:pPr>
            <a:r>
              <a:rPr sz="1200"/>
              <a:t>Take 5 minute breaks frequently</a:t>
            </a: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9" name="Shape 4019"/>
          <p:cNvSpPr>
            <a:spLocks noGrp="1" noRot="1" noChangeAspect="1"/>
          </p:cNvSpPr>
          <p:nvPr>
            <p:ph type="sldImg"/>
          </p:nvPr>
        </p:nvSpPr>
        <p:spPr>
          <a:prstGeom prst="rect">
            <a:avLst/>
          </a:prstGeom>
        </p:spPr>
        <p:txBody>
          <a:bodyPr/>
          <a:lstStyle/>
          <a:p>
            <a:pPr lvl="0"/>
            <a:endParaRPr/>
          </a:p>
        </p:txBody>
      </p:sp>
      <p:sp>
        <p:nvSpPr>
          <p:cNvPr id="4020" name="Shape 4020"/>
          <p:cNvSpPr>
            <a:spLocks noGrp="1"/>
          </p:cNvSpPr>
          <p:nvPr>
            <p:ph type="body" sz="quarter" idx="1"/>
          </p:nvPr>
        </p:nvSpPr>
        <p:spPr>
          <a:prstGeom prst="rect">
            <a:avLst/>
          </a:prstGeom>
        </p:spPr>
        <p:txBody>
          <a:bodyPr/>
          <a:lstStyle/>
          <a:p>
            <a:pPr lvl="0">
              <a:defRPr sz="1800"/>
            </a:pPr>
            <a:r>
              <a:rPr sz="1600"/>
              <a:t>Simply using the likes of ‘node1’ is not recommended in real life, but should be something more descriptive and meaningful</a:t>
            </a:r>
          </a:p>
          <a:p>
            <a:pPr lvl="0">
              <a:defRPr sz="1800"/>
            </a:pPr>
            <a:endParaRPr sz="1600"/>
          </a:p>
          <a:p>
            <a:pPr lvl="0">
              <a:defRPr sz="1800"/>
            </a:pPr>
            <a:r>
              <a:rPr sz="1600"/>
              <a:t>Note that many of the students, if they are using a pre-made virtual machine, have the same hostname - this is one of the reasons we have them using separate organizations</a:t>
            </a: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1" name="Shape 4041"/>
          <p:cNvSpPr>
            <a:spLocks noGrp="1" noRot="1" noChangeAspect="1"/>
          </p:cNvSpPr>
          <p:nvPr>
            <p:ph type="sldImg"/>
          </p:nvPr>
        </p:nvSpPr>
        <p:spPr>
          <a:prstGeom prst="rect">
            <a:avLst/>
          </a:prstGeom>
        </p:spPr>
        <p:txBody>
          <a:bodyPr/>
          <a:lstStyle/>
          <a:p>
            <a:pPr lvl="0"/>
            <a:endParaRPr/>
          </a:p>
        </p:txBody>
      </p:sp>
      <p:sp>
        <p:nvSpPr>
          <p:cNvPr id="4042" name="Shape 4042"/>
          <p:cNvSpPr>
            <a:spLocks noGrp="1"/>
          </p:cNvSpPr>
          <p:nvPr>
            <p:ph type="body" sz="quarter" idx="1"/>
          </p:nvPr>
        </p:nvSpPr>
        <p:spPr>
          <a:prstGeom prst="rect">
            <a:avLst/>
          </a:prstGeom>
        </p:spPr>
        <p:txBody>
          <a:bodyPr/>
          <a:lstStyle/>
          <a:p>
            <a:pPr lvl="0">
              <a:defRPr sz="1800"/>
            </a:pPr>
            <a:r>
              <a:rPr sz="1600"/>
              <a:t>Hammer home that ohai collects a ton of data. </a:t>
            </a:r>
          </a:p>
          <a:p>
            <a:pPr lvl="0">
              <a:defRPr sz="1800"/>
            </a:pPr>
            <a:endParaRPr sz="1600"/>
          </a:p>
          <a:p>
            <a:pPr lvl="0">
              <a:defRPr sz="1800"/>
            </a:pPr>
            <a:r>
              <a:rPr sz="1600"/>
              <a:t>We’re using 'less' here as it allows backward movement in the file as well as forward movement, but does not have to read the entire input file before starting, so it starts up faster than text editors like vi with large input files</a:t>
            </a:r>
          </a:p>
          <a:p>
            <a:pPr lvl="0">
              <a:defRPr sz="1800"/>
            </a:pPr>
            <a:endParaRPr sz="1600"/>
          </a:p>
          <a:p>
            <a:pPr lvl="0">
              <a:defRPr sz="1800"/>
            </a:pPr>
            <a:r>
              <a:rPr sz="1600"/>
              <a:t>We are going to get all the way through to the many, many ways you set attributes on a node attribute, but we do it throughout the course - steer people away from a long discussion of precedence or merge order.</a:t>
            </a:r>
          </a:p>
          <a:p>
            <a:pPr lvl="0">
              <a:defRPr sz="1800"/>
            </a:pPr>
            <a:endParaRPr sz="1600"/>
          </a:p>
          <a:p>
            <a:pPr lvl="0">
              <a:defRPr sz="1800"/>
            </a:pPr>
            <a:r>
              <a:rPr sz="1600"/>
              <a:t>They can also run it on their workstations just to see how it differs.</a:t>
            </a: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3" name="Shape 4053"/>
          <p:cNvSpPr>
            <a:spLocks noGrp="1" noRot="1" noChangeAspect="1"/>
          </p:cNvSpPr>
          <p:nvPr>
            <p:ph type="sldImg"/>
          </p:nvPr>
        </p:nvSpPr>
        <p:spPr>
          <a:prstGeom prst="rect">
            <a:avLst/>
          </a:prstGeom>
        </p:spPr>
        <p:txBody>
          <a:bodyPr/>
          <a:lstStyle/>
          <a:p>
            <a:pPr lvl="0"/>
            <a:endParaRPr/>
          </a:p>
        </p:txBody>
      </p:sp>
      <p:sp>
        <p:nvSpPr>
          <p:cNvPr id="4054" name="Shape 4054"/>
          <p:cNvSpPr>
            <a:spLocks noGrp="1"/>
          </p:cNvSpPr>
          <p:nvPr>
            <p:ph type="body" sz="quarter" idx="1"/>
          </p:nvPr>
        </p:nvSpPr>
        <p:spPr>
          <a:prstGeom prst="rect">
            <a:avLst/>
          </a:prstGeom>
        </p:spPr>
        <p:txBody>
          <a:bodyPr/>
          <a:lstStyle/>
          <a:p>
            <a:pPr lvl="0">
              <a:defRPr sz="1800"/>
            </a:pPr>
            <a:r>
              <a:rPr sz="1600"/>
              <a:t>Also yaml formatter too with -Fy if people want to try that.</a:t>
            </a:r>
          </a:p>
          <a:p>
            <a:pPr lvl="0">
              <a:defRPr sz="1800"/>
            </a:pPr>
            <a:endParaRPr sz="1600"/>
          </a:p>
          <a:p>
            <a:pPr lvl="0">
              <a:defRPr sz="1800"/>
            </a:pPr>
            <a:r>
              <a:rPr sz="1600"/>
              <a:t>Dont need to worry about Tags for now.  More information on Tags here http://docs.chef.io/essentials_cookbook_recipes.html#use-tags</a:t>
            </a: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7" name="Shape 4077"/>
          <p:cNvSpPr>
            <a:spLocks noGrp="1" noRot="1" noChangeAspect="1"/>
          </p:cNvSpPr>
          <p:nvPr>
            <p:ph type="sldImg"/>
          </p:nvPr>
        </p:nvSpPr>
        <p:spPr>
          <a:prstGeom prst="rect">
            <a:avLst/>
          </a:prstGeom>
        </p:spPr>
        <p:txBody>
          <a:bodyPr/>
          <a:lstStyle/>
          <a:p>
            <a:pPr lvl="0"/>
            <a:endParaRPr/>
          </a:p>
        </p:txBody>
      </p:sp>
      <p:sp>
        <p:nvSpPr>
          <p:cNvPr id="4078" name="Shape 4078"/>
          <p:cNvSpPr>
            <a:spLocks noGrp="1"/>
          </p:cNvSpPr>
          <p:nvPr>
            <p:ph type="body" sz="quarter" idx="1"/>
          </p:nvPr>
        </p:nvSpPr>
        <p:spPr>
          <a:prstGeom prst="rect">
            <a:avLst/>
          </a:prstGeom>
        </p:spPr>
        <p:txBody>
          <a:bodyPr/>
          <a:lstStyle>
            <a:lvl1pPr>
              <a:defRPr u="sng">
                <a:hlinkClick r:id="rId3"/>
              </a:defRPr>
            </a:lvl1pPr>
          </a:lstStyle>
          <a:p>
            <a:pPr lvl="0">
              <a:defRPr sz="1800" u="none"/>
            </a:pPr>
            <a:r>
              <a:rPr sz="1600" u="sng">
                <a:hlinkClick r:id="rId3"/>
              </a:rPr>
              <a:t>http://docs.chef.io/chef_overview_attributes.html</a:t>
            </a: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7" name="Shape 4087"/>
          <p:cNvSpPr>
            <a:spLocks noGrp="1" noRot="1" noChangeAspect="1"/>
          </p:cNvSpPr>
          <p:nvPr>
            <p:ph type="sldImg"/>
          </p:nvPr>
        </p:nvSpPr>
        <p:spPr>
          <a:prstGeom prst="rect">
            <a:avLst/>
          </a:prstGeom>
        </p:spPr>
        <p:txBody>
          <a:bodyPr/>
          <a:lstStyle/>
          <a:p>
            <a:pPr lvl="0"/>
            <a:endParaRPr/>
          </a:p>
        </p:txBody>
      </p:sp>
      <p:sp>
        <p:nvSpPr>
          <p:cNvPr id="4088" name="Shape 4088"/>
          <p:cNvSpPr>
            <a:spLocks noGrp="1"/>
          </p:cNvSpPr>
          <p:nvPr>
            <p:ph type="body" sz="quarter" idx="1"/>
          </p:nvPr>
        </p:nvSpPr>
        <p:spPr>
          <a:prstGeom prst="rect">
            <a:avLst/>
          </a:prstGeom>
        </p:spPr>
        <p:txBody>
          <a:bodyPr/>
          <a:lstStyle/>
          <a:p>
            <a:pPr lvl="0">
              <a:defRPr sz="1800"/>
            </a:pPr>
            <a:r>
              <a:rPr sz="1600" dirty="0" smtClean="0"/>
              <a:t>This </a:t>
            </a:r>
            <a:r>
              <a:rPr sz="1600" dirty="0"/>
              <a:t>is bit of a fudge as there are 15 level of precedence, but we dont want to go into that right now!</a:t>
            </a: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 name="Shape 4106"/>
          <p:cNvSpPr>
            <a:spLocks noGrp="1" noRot="1" noChangeAspect="1"/>
          </p:cNvSpPr>
          <p:nvPr>
            <p:ph type="sldImg"/>
          </p:nvPr>
        </p:nvSpPr>
        <p:spPr>
          <a:prstGeom prst="rect">
            <a:avLst/>
          </a:prstGeom>
        </p:spPr>
        <p:txBody>
          <a:bodyPr/>
          <a:lstStyle/>
          <a:p>
            <a:pPr lvl="0"/>
            <a:endParaRPr/>
          </a:p>
        </p:txBody>
      </p:sp>
      <p:sp>
        <p:nvSpPr>
          <p:cNvPr id="4107" name="Shape 4107"/>
          <p:cNvSpPr>
            <a:spLocks noGrp="1"/>
          </p:cNvSpPr>
          <p:nvPr>
            <p:ph type="body" sz="quarter" idx="1"/>
          </p:nvPr>
        </p:nvSpPr>
        <p:spPr>
          <a:prstGeom prst="rect">
            <a:avLst/>
          </a:prstGeom>
        </p:spPr>
        <p:txBody>
          <a:bodyPr/>
          <a:lstStyle/>
          <a:p>
            <a:pPr lvl="0">
              <a:defRPr sz="1800"/>
            </a:pPr>
            <a:r>
              <a:rPr sz="1600" dirty="0"/>
              <a:t>'default' filename can be replaced with 'platform' (e.g.  'centos'), or 'platform_version' (e.g. '6.3')</a:t>
            </a:r>
          </a:p>
          <a:p>
            <a:pPr lvl="0">
              <a:defRPr sz="1800"/>
            </a:pPr>
            <a:r>
              <a:rPr sz="1600" dirty="0"/>
              <a:t>Note the attribute can be an array or a </a:t>
            </a:r>
            <a:r>
              <a:rPr sz="1600" dirty="0" smtClean="0"/>
              <a:t>hash</a:t>
            </a:r>
            <a:endParaRPr sz="1600" dirty="0"/>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1" name="Shape 4121"/>
          <p:cNvSpPr>
            <a:spLocks noGrp="1" noRot="1" noChangeAspect="1"/>
          </p:cNvSpPr>
          <p:nvPr>
            <p:ph type="sldImg"/>
          </p:nvPr>
        </p:nvSpPr>
        <p:spPr>
          <a:prstGeom prst="rect">
            <a:avLst/>
          </a:prstGeom>
        </p:spPr>
        <p:txBody>
          <a:bodyPr/>
          <a:lstStyle/>
          <a:p>
            <a:pPr lvl="0"/>
            <a:endParaRPr/>
          </a:p>
        </p:txBody>
      </p:sp>
      <p:sp>
        <p:nvSpPr>
          <p:cNvPr id="4122" name="Shape 4122"/>
          <p:cNvSpPr>
            <a:spLocks noGrp="1"/>
          </p:cNvSpPr>
          <p:nvPr>
            <p:ph type="body" sz="quarter" idx="1"/>
          </p:nvPr>
        </p:nvSpPr>
        <p:spPr>
          <a:prstGeom prst="rect">
            <a:avLst/>
          </a:prstGeom>
        </p:spPr>
        <p:txBody>
          <a:bodyPr/>
          <a:lstStyle/>
          <a:p>
            <a:pPr lvl="0">
              <a:defRPr sz="1800"/>
            </a:pPr>
            <a:endParaRPr sz="1600">
              <a:solidFill>
                <a:srgbClr val="FF2600"/>
              </a:solidFill>
            </a:endParaRPr>
          </a:p>
          <a:p>
            <a:pPr lvl="0">
              <a:defRPr sz="1800"/>
            </a:pPr>
            <a:r>
              <a:rPr sz="1600"/>
              <a:t>Instructor Note: We don't talk about attribute precedence in detail here, however just FYI, the 'default' could be replaced w/ 'override' in the attribute file, which trumps the value set in a recipe, e.g. </a:t>
            </a:r>
            <a:br>
              <a:rPr sz="1600"/>
            </a:br>
            <a:r>
              <a:rPr sz="1600"/>
              <a:t>override["apache"]["dir"] = "/opt/apache2"</a:t>
            </a: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9" name="Shape 4129"/>
          <p:cNvSpPr>
            <a:spLocks noGrp="1" noRot="1" noChangeAspect="1"/>
          </p:cNvSpPr>
          <p:nvPr>
            <p:ph type="sldImg"/>
          </p:nvPr>
        </p:nvSpPr>
        <p:spPr>
          <a:prstGeom prst="rect">
            <a:avLst/>
          </a:prstGeom>
        </p:spPr>
        <p:txBody>
          <a:bodyPr/>
          <a:lstStyle/>
          <a:p>
            <a:pPr lvl="0"/>
            <a:endParaRPr/>
          </a:p>
        </p:txBody>
      </p:sp>
      <p:sp>
        <p:nvSpPr>
          <p:cNvPr id="4130" name="Shape 4130"/>
          <p:cNvSpPr>
            <a:spLocks noGrp="1"/>
          </p:cNvSpPr>
          <p:nvPr>
            <p:ph type="body" sz="quarter" idx="1"/>
          </p:nvPr>
        </p:nvSpPr>
        <p:spPr>
          <a:prstGeom prst="rect">
            <a:avLst/>
          </a:prstGeom>
        </p:spPr>
        <p:txBody>
          <a:bodyPr/>
          <a:lstStyle/>
          <a:p>
            <a:pPr lvl="0" algn="r">
              <a:defRPr sz="1800"/>
            </a:pPr>
            <a:r>
              <a:rPr sz="1200"/>
              <a:t>ref0016</a:t>
            </a:r>
          </a:p>
          <a:p>
            <a:pPr lvl="0">
              <a:defRPr sz="1800"/>
            </a:pPr>
            <a:r>
              <a:rPr sz="1200"/>
              <a:t>Optional/advanced slide</a:t>
            </a:r>
            <a:endParaRPr sz="1600"/>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0" name="Shape 4150"/>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151" name="Shape 4151"/>
          <p:cNvSpPr>
            <a:spLocks noGrp="1"/>
          </p:cNvSpPr>
          <p:nvPr>
            <p:ph type="body" sz="quarter" idx="1"/>
          </p:nvPr>
        </p:nvSpPr>
        <p:spPr>
          <a:prstGeom prst="rect">
            <a:avLst/>
          </a:prstGeom>
        </p:spPr>
        <p:txBody>
          <a:bodyPr/>
          <a:lstStyle>
            <a:lvl1pPr defTabSz="457200">
              <a:spcBef>
                <a:spcPts val="1200"/>
              </a:spcBef>
            </a:lvl1pPr>
          </a:lstStyle>
          <a:p>
            <a:pPr lvl="0">
              <a:defRPr sz="1800"/>
            </a:pPr>
            <a:r>
              <a:rPr sz="1600"/>
              <a:t>Reflect on the fact that, yeah, we’re not a class about HTML - but we are doing things the hard way, and part of that is getting used to putting files in the right places in cookbooks, and typing them in. If they’ve never written HTML before, congratulate them on their first web site. :)</a:t>
            </a: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1" name="Shape 4161"/>
          <p:cNvSpPr>
            <a:spLocks noGrp="1" noRot="1" noChangeAspect="1"/>
          </p:cNvSpPr>
          <p:nvPr>
            <p:ph type="sldImg"/>
          </p:nvPr>
        </p:nvSpPr>
        <p:spPr>
          <a:prstGeom prst="rect">
            <a:avLst/>
          </a:prstGeom>
        </p:spPr>
        <p:txBody>
          <a:bodyPr/>
          <a:lstStyle/>
          <a:p>
            <a:pPr lvl="0"/>
            <a:endParaRPr/>
          </a:p>
        </p:txBody>
      </p:sp>
      <p:sp>
        <p:nvSpPr>
          <p:cNvPr id="4162" name="Shape 4162"/>
          <p:cNvSpPr>
            <a:spLocks noGrp="1"/>
          </p:cNvSpPr>
          <p:nvPr>
            <p:ph type="body" sz="quarter" idx="1"/>
          </p:nvPr>
        </p:nvSpPr>
        <p:spPr>
          <a:prstGeom prst="rect">
            <a:avLst/>
          </a:prstGeom>
        </p:spPr>
        <p:txBody>
          <a:bodyPr/>
          <a:lstStyle>
            <a:lvl1pPr defTabSz="457200">
              <a:spcBef>
                <a:spcPts val="1200"/>
              </a:spcBef>
            </a:lvl1pPr>
          </a:lstStyle>
          <a:p>
            <a:pPr lvl="0">
              <a:defRPr sz="1800"/>
            </a:pPr>
            <a:r>
              <a:rPr sz="1600"/>
              <a:t>node[:apache][:indexfile] interpolates to the value of the attribute, which is set in two places - 'index1.html' in attributes file and 'index2.html' in recipe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Shape 567"/>
          <p:cNvSpPr>
            <a:spLocks noGrp="1" noRot="1" noChangeAspect="1"/>
          </p:cNvSpPr>
          <p:nvPr>
            <p:ph type="sldImg"/>
          </p:nvPr>
        </p:nvSpPr>
        <p:spPr>
          <a:prstGeom prst="rect">
            <a:avLst/>
          </a:prstGeom>
        </p:spPr>
        <p:txBody>
          <a:bodyPr/>
          <a:lstStyle/>
          <a:p>
            <a:pPr lvl="0"/>
            <a:endParaRPr/>
          </a:p>
        </p:txBody>
      </p:sp>
      <p:sp>
        <p:nvSpPr>
          <p:cNvPr id="568" name="Shape 568"/>
          <p:cNvSpPr>
            <a:spLocks noGrp="1"/>
          </p:cNvSpPr>
          <p:nvPr>
            <p:ph type="body" sz="quarter" idx="1"/>
          </p:nvPr>
        </p:nvSpPr>
        <p:spPr>
          <a:prstGeom prst="rect">
            <a:avLst/>
          </a:prstGeom>
        </p:spPr>
        <p:txBody>
          <a:bodyPr/>
          <a:lstStyle/>
          <a:p>
            <a:pPr lvl="0" defTabSz="457200">
              <a:defRPr sz="1800"/>
            </a:pPr>
            <a:r>
              <a:rPr sz="1600">
                <a:latin typeface="Helvetica"/>
                <a:ea typeface="Helvetica"/>
                <a:cs typeface="Helvetica"/>
                <a:sym typeface="Helvetica"/>
              </a:rPr>
              <a:t>As sysadmins, developers, service providers, we have a lot of complexity to manage.  This could be a small 4 node application, right up to an application with 1000's nodes</a:t>
            </a:r>
          </a:p>
          <a:p>
            <a:pPr lvl="0" defTabSz="457200">
              <a:defRPr sz="1800"/>
            </a:pPr>
            <a:endParaRPr sz="1200">
              <a:latin typeface="Helvetica"/>
              <a:ea typeface="Helvetica"/>
              <a:cs typeface="Helvetica"/>
              <a:sym typeface="Helvetica"/>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8" name="Shape 4168"/>
          <p:cNvSpPr>
            <a:spLocks noGrp="1" noRot="1" noChangeAspect="1"/>
          </p:cNvSpPr>
          <p:nvPr>
            <p:ph type="sldImg"/>
          </p:nvPr>
        </p:nvSpPr>
        <p:spPr>
          <a:prstGeom prst="rect">
            <a:avLst/>
          </a:prstGeom>
        </p:spPr>
        <p:txBody>
          <a:bodyPr/>
          <a:lstStyle/>
          <a:p>
            <a:pPr lvl="0"/>
            <a:endParaRPr/>
          </a:p>
        </p:txBody>
      </p:sp>
      <p:sp>
        <p:nvSpPr>
          <p:cNvPr id="4169" name="Shape 4169"/>
          <p:cNvSpPr>
            <a:spLocks noGrp="1"/>
          </p:cNvSpPr>
          <p:nvPr>
            <p:ph type="body" sz="quarter" idx="1"/>
          </p:nvPr>
        </p:nvSpPr>
        <p:spPr>
          <a:prstGeom prst="rect">
            <a:avLst/>
          </a:prstGeom>
        </p:spPr>
        <p:txBody>
          <a:bodyPr/>
          <a:lstStyle/>
          <a:p>
            <a:pPr lvl="0" defTabSz="457200">
              <a:spcBef>
                <a:spcPts val="1200"/>
              </a:spcBef>
              <a:defRPr sz="1800"/>
            </a:pPr>
            <a:r>
              <a:rPr sz="1600"/>
              <a:t>This checks for syntax errors, bundles the cookbook up, and uploads it to the chef server for distribution to the chef clients. </a:t>
            </a:r>
          </a:p>
          <a:p>
            <a:pPr lvl="0" defTabSz="457200">
              <a:spcBef>
                <a:spcPts val="1200"/>
              </a:spcBef>
              <a:defRPr sz="1800"/>
            </a:pPr>
            <a:r>
              <a:rPr sz="1600"/>
              <a:t>If they have syntax errors in the recipe, it will get caught here.</a:t>
            </a:r>
          </a:p>
          <a:p>
            <a:pPr lvl="0" defTabSz="457200">
              <a:spcBef>
                <a:spcPts val="1200"/>
              </a:spcBef>
              <a:defRPr sz="1800"/>
            </a:pPr>
            <a:r>
              <a:rPr sz="1600"/>
              <a:t/>
            </a:r>
            <a:br>
              <a:rPr sz="1600"/>
            </a:br>
            <a:r>
              <a:rPr sz="1600"/>
              <a:t>If you get a ‘ruby’ error on Windows, you need to make the Chef repo live in a path without spaces in it. (Seriously.)</a:t>
            </a: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5" name="Shape 4175"/>
          <p:cNvSpPr>
            <a:spLocks noGrp="1" noRot="1" noChangeAspect="1"/>
          </p:cNvSpPr>
          <p:nvPr>
            <p:ph type="sldImg"/>
          </p:nvPr>
        </p:nvSpPr>
        <p:spPr>
          <a:prstGeom prst="rect">
            <a:avLst/>
          </a:prstGeom>
        </p:spPr>
        <p:txBody>
          <a:bodyPr/>
          <a:lstStyle/>
          <a:p>
            <a:pPr lvl="0"/>
            <a:endParaRPr/>
          </a:p>
        </p:txBody>
      </p:sp>
      <p:sp>
        <p:nvSpPr>
          <p:cNvPr id="4176" name="Shape 4176"/>
          <p:cNvSpPr>
            <a:spLocks noGrp="1"/>
          </p:cNvSpPr>
          <p:nvPr>
            <p:ph type="body" sz="quarter" idx="1"/>
          </p:nvPr>
        </p:nvSpPr>
        <p:spPr>
          <a:prstGeom prst="rect">
            <a:avLst/>
          </a:prstGeom>
        </p:spPr>
        <p:txBody>
          <a:bodyPr/>
          <a:lstStyle>
            <a:lvl1pPr defTabSz="457200">
              <a:spcBef>
                <a:spcPts val="1200"/>
              </a:spcBef>
            </a:lvl1pPr>
          </a:lstStyle>
          <a:p>
            <a:pPr lvl="0">
              <a:defRPr sz="1800"/>
            </a:pPr>
            <a:r>
              <a:rPr sz="1600"/>
              <a:t>Which index.html was used - index1.html or index2.html?</a:t>
            </a: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2" name="Shape 4182"/>
          <p:cNvSpPr>
            <a:spLocks noGrp="1" noRot="1" noChangeAspect="1"/>
          </p:cNvSpPr>
          <p:nvPr>
            <p:ph type="sldImg"/>
          </p:nvPr>
        </p:nvSpPr>
        <p:spPr>
          <a:prstGeom prst="rect">
            <a:avLst/>
          </a:prstGeom>
        </p:spPr>
        <p:txBody>
          <a:bodyPr/>
          <a:lstStyle/>
          <a:p>
            <a:pPr lvl="0"/>
            <a:endParaRPr/>
          </a:p>
        </p:txBody>
      </p:sp>
      <p:sp>
        <p:nvSpPr>
          <p:cNvPr id="4183" name="Shape 4183"/>
          <p:cNvSpPr>
            <a:spLocks noGrp="1"/>
          </p:cNvSpPr>
          <p:nvPr>
            <p:ph type="body" sz="quarter" idx="1"/>
          </p:nvPr>
        </p:nvSpPr>
        <p:spPr>
          <a:prstGeom prst="rect">
            <a:avLst/>
          </a:prstGeom>
        </p:spPr>
        <p:txBody>
          <a:bodyPr/>
          <a:lstStyle>
            <a:lvl1pPr defTabSz="457200">
              <a:spcBef>
                <a:spcPts val="1200"/>
              </a:spcBef>
            </a:lvl1pPr>
          </a:lstStyle>
          <a:p>
            <a:pPr lvl="0">
              <a:defRPr sz="1800"/>
            </a:pPr>
            <a:r>
              <a:rPr sz="1600"/>
              <a:t>You should see the new index.html from the attributes file.</a:t>
            </a:r>
            <a:endParaRPr sz="1600">
              <a:latin typeface="Times"/>
              <a:ea typeface="Times"/>
              <a:cs typeface="Times"/>
              <a:sym typeface="Times"/>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3" name="Shape 4193"/>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194" name="Shape 4194"/>
          <p:cNvSpPr>
            <a:spLocks noGrp="1"/>
          </p:cNvSpPr>
          <p:nvPr>
            <p:ph type="body" sz="quarter" idx="1"/>
          </p:nvPr>
        </p:nvSpPr>
        <p:spPr>
          <a:prstGeom prst="rect">
            <a:avLst/>
          </a:prstGeom>
        </p:spPr>
        <p:txBody>
          <a:bodyPr/>
          <a:lstStyle>
            <a:lvl1pPr defTabSz="457200">
              <a:spcBef>
                <a:spcPts val="1200"/>
              </a:spcBef>
            </a:lvl1pPr>
          </a:lstStyle>
          <a:p>
            <a:pPr lvl="0">
              <a:defRPr sz="1800"/>
            </a:pPr>
            <a:r>
              <a:rPr sz="1600"/>
              <a:t>node["apache"]["indexfile"] is the value of the attribute, which is set in two places - 'index1.html' in attributes file and 'index2.html' in recipe </a:t>
            </a: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7" name="Shape 4207"/>
          <p:cNvSpPr>
            <a:spLocks noGrp="1" noRot="1" noChangeAspect="1"/>
          </p:cNvSpPr>
          <p:nvPr>
            <p:ph type="sldImg"/>
          </p:nvPr>
        </p:nvSpPr>
        <p:spPr>
          <a:prstGeom prst="rect">
            <a:avLst/>
          </a:prstGeom>
        </p:spPr>
        <p:txBody>
          <a:bodyPr/>
          <a:lstStyle/>
          <a:p>
            <a:pPr lvl="0"/>
            <a:endParaRPr/>
          </a:p>
        </p:txBody>
      </p:sp>
      <p:sp>
        <p:nvSpPr>
          <p:cNvPr id="4208" name="Shape 4208"/>
          <p:cNvSpPr>
            <a:spLocks noGrp="1"/>
          </p:cNvSpPr>
          <p:nvPr>
            <p:ph type="body" sz="quarter" idx="1"/>
          </p:nvPr>
        </p:nvSpPr>
        <p:spPr>
          <a:prstGeom prst="rect">
            <a:avLst/>
          </a:prstGeom>
        </p:spPr>
        <p:txBody>
          <a:bodyPr/>
          <a:lstStyle/>
          <a:p>
            <a:pPr lvl="0" defTabSz="457200">
              <a:spcBef>
                <a:spcPts val="1200"/>
              </a:spcBef>
              <a:defRPr sz="1800"/>
            </a:pPr>
            <a:r>
              <a:t>This checks for syntax errors, bundles the cookbook up, and uploads it to the chef server for distribution to the chef clients. </a:t>
            </a:r>
          </a:p>
          <a:p>
            <a:pPr lvl="0" defTabSz="457200">
              <a:spcBef>
                <a:spcPts val="1200"/>
              </a:spcBef>
              <a:defRPr sz="1800"/>
            </a:pPr>
            <a:r>
              <a:t>If they have syntax errors in the recipe, it will get caught here.</a:t>
            </a:r>
          </a:p>
          <a:p>
            <a:pPr lvl="0" defTabSz="457200">
              <a:spcBef>
                <a:spcPts val="1200"/>
              </a:spcBef>
              <a:defRPr sz="1800"/>
            </a:pPr>
            <a:r>
              <a:t/>
            </a:r>
            <a:br/>
            <a:r>
              <a:t>If you get a ‘ruby’ error on Windows, you need to make the Chef repo live in a path without spaces in it. (Seriously.)</a:t>
            </a: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4" name="Shape 4214"/>
          <p:cNvSpPr>
            <a:spLocks noGrp="1" noRot="1" noChangeAspect="1"/>
          </p:cNvSpPr>
          <p:nvPr>
            <p:ph type="sldImg"/>
          </p:nvPr>
        </p:nvSpPr>
        <p:spPr>
          <a:prstGeom prst="rect">
            <a:avLst/>
          </a:prstGeom>
        </p:spPr>
        <p:txBody>
          <a:bodyPr/>
          <a:lstStyle/>
          <a:p>
            <a:pPr lvl="0"/>
            <a:endParaRPr/>
          </a:p>
        </p:txBody>
      </p:sp>
      <p:sp>
        <p:nvSpPr>
          <p:cNvPr id="4215" name="Shape 4215"/>
          <p:cNvSpPr>
            <a:spLocks noGrp="1"/>
          </p:cNvSpPr>
          <p:nvPr>
            <p:ph type="body" sz="quarter" idx="1"/>
          </p:nvPr>
        </p:nvSpPr>
        <p:spPr>
          <a:prstGeom prst="rect">
            <a:avLst/>
          </a:prstGeom>
        </p:spPr>
        <p:txBody>
          <a:bodyPr/>
          <a:lstStyle/>
          <a:p>
            <a:pPr lvl="0" defTabSz="457200">
              <a:spcBef>
                <a:spcPts val="1200"/>
              </a:spcBef>
              <a:defRPr sz="1800"/>
            </a:pPr>
            <a:r>
              <a:rPr sz="1600"/>
              <a:t>Which index.html was used - index1.html or index2.html?</a:t>
            </a:r>
            <a:endParaRPr sz="1600">
              <a:latin typeface="Times"/>
              <a:ea typeface="Times"/>
              <a:cs typeface="Times"/>
              <a:sym typeface="Times"/>
            </a:endParaRPr>
          </a:p>
          <a:p>
            <a:pPr lvl="0" defTabSz="457200">
              <a:spcBef>
                <a:spcPts val="1200"/>
              </a:spcBef>
              <a:defRPr sz="1800"/>
            </a:pPr>
            <a:endParaRPr sz="1600">
              <a:latin typeface="Times"/>
              <a:ea typeface="Times"/>
              <a:cs typeface="Times"/>
              <a:sym typeface="Times"/>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1" name="Shape 4221"/>
          <p:cNvSpPr>
            <a:spLocks noGrp="1" noRot="1" noChangeAspect="1"/>
          </p:cNvSpPr>
          <p:nvPr>
            <p:ph type="sldImg"/>
          </p:nvPr>
        </p:nvSpPr>
        <p:spPr>
          <a:prstGeom prst="rect">
            <a:avLst/>
          </a:prstGeom>
        </p:spPr>
        <p:txBody>
          <a:bodyPr/>
          <a:lstStyle/>
          <a:p>
            <a:pPr lvl="0"/>
            <a:endParaRPr/>
          </a:p>
        </p:txBody>
      </p:sp>
      <p:sp>
        <p:nvSpPr>
          <p:cNvPr id="4222" name="Shape 4222"/>
          <p:cNvSpPr>
            <a:spLocks noGrp="1"/>
          </p:cNvSpPr>
          <p:nvPr>
            <p:ph type="body" sz="quarter" idx="1"/>
          </p:nvPr>
        </p:nvSpPr>
        <p:spPr>
          <a:prstGeom prst="rect">
            <a:avLst/>
          </a:prstGeom>
        </p:spPr>
        <p:txBody>
          <a:bodyPr/>
          <a:lstStyle>
            <a:lvl1pPr defTabSz="457200">
              <a:spcBef>
                <a:spcPts val="1200"/>
              </a:spcBef>
            </a:lvl1pPr>
          </a:lstStyle>
          <a:p>
            <a:pPr lvl="0">
              <a:defRPr sz="1800"/>
            </a:pPr>
            <a:r>
              <a:rPr sz="1600"/>
              <a:t>The attribute and the file 'index1.html' is still in place - but specifying it in the recipe takes precedence!</a:t>
            </a: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7" name="Shape 4227"/>
          <p:cNvSpPr>
            <a:spLocks noGrp="1" noRot="1" noChangeAspect="1"/>
          </p:cNvSpPr>
          <p:nvPr>
            <p:ph type="sldImg"/>
          </p:nvPr>
        </p:nvSpPr>
        <p:spPr>
          <a:prstGeom prst="rect">
            <a:avLst/>
          </a:prstGeom>
        </p:spPr>
        <p:txBody>
          <a:bodyPr/>
          <a:lstStyle/>
          <a:p>
            <a:pPr lvl="0"/>
            <a:endParaRPr/>
          </a:p>
        </p:txBody>
      </p:sp>
      <p:sp>
        <p:nvSpPr>
          <p:cNvPr id="4228" name="Shape 4228"/>
          <p:cNvSpPr>
            <a:spLocks noGrp="1"/>
          </p:cNvSpPr>
          <p:nvPr>
            <p:ph type="body" sz="quarter" idx="1"/>
          </p:nvPr>
        </p:nvSpPr>
        <p:spPr>
          <a:prstGeom prst="rect">
            <a:avLst/>
          </a:prstGeom>
        </p:spPr>
        <p:txBody>
          <a:bodyPr/>
          <a:lstStyle>
            <a:lvl1pPr>
              <a:defRPr>
                <a:solidFill>
                  <a:srgbClr val="FF2600"/>
                </a:solidFill>
              </a:defRPr>
            </a:lvl1pPr>
          </a:lstStyle>
          <a:p>
            <a:pPr lvl="0">
              <a:defRPr sz="1800">
                <a:solidFill>
                  <a:srgbClr val="000000"/>
                </a:solidFill>
              </a:defRPr>
            </a:pPr>
            <a:endParaRPr sz="1600" dirty="0">
              <a:solidFill>
                <a:srgbClr val="FF2600"/>
              </a:solidFill>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4" name="Shape 4234"/>
          <p:cNvSpPr>
            <a:spLocks noGrp="1" noRot="1" noChangeAspect="1"/>
          </p:cNvSpPr>
          <p:nvPr>
            <p:ph type="sldImg"/>
          </p:nvPr>
        </p:nvSpPr>
        <p:spPr>
          <a:prstGeom prst="rect">
            <a:avLst/>
          </a:prstGeom>
        </p:spPr>
        <p:txBody>
          <a:bodyPr/>
          <a:lstStyle/>
          <a:p>
            <a:pPr lvl="0"/>
            <a:endParaRPr/>
          </a:p>
        </p:txBody>
      </p:sp>
      <p:sp>
        <p:nvSpPr>
          <p:cNvPr id="4235" name="Shape 4235"/>
          <p:cNvSpPr>
            <a:spLocks noGrp="1"/>
          </p:cNvSpPr>
          <p:nvPr>
            <p:ph type="body" sz="quarter" idx="1"/>
          </p:nvPr>
        </p:nvSpPr>
        <p:spPr>
          <a:prstGeom prst="rect">
            <a:avLst/>
          </a:prstGeom>
        </p:spPr>
        <p:txBody>
          <a:bodyPr/>
          <a:lstStyle/>
          <a:p>
            <a:pPr lvl="0" defTabSz="457200">
              <a:spcBef>
                <a:spcPts val="1200"/>
              </a:spcBef>
              <a:defRPr sz="1800"/>
            </a:pPr>
            <a:r>
              <a:rPr sz="1600"/>
              <a:t>Which index.html was used - index1.html or index2.html?</a:t>
            </a:r>
          </a:p>
          <a:p>
            <a:pPr lvl="0" defTabSz="457200">
              <a:spcBef>
                <a:spcPts val="1200"/>
              </a:spcBef>
              <a:defRPr sz="1800"/>
            </a:pPr>
            <a:endParaRPr sz="1600"/>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1" name="Shape 4241"/>
          <p:cNvSpPr>
            <a:spLocks noGrp="1" noRot="1" noChangeAspect="1"/>
          </p:cNvSpPr>
          <p:nvPr>
            <p:ph type="sldImg"/>
          </p:nvPr>
        </p:nvSpPr>
        <p:spPr>
          <a:prstGeom prst="rect">
            <a:avLst/>
          </a:prstGeom>
        </p:spPr>
        <p:txBody>
          <a:bodyPr/>
          <a:lstStyle/>
          <a:p>
            <a:pPr lvl="0"/>
            <a:endParaRPr/>
          </a:p>
        </p:txBody>
      </p:sp>
      <p:sp>
        <p:nvSpPr>
          <p:cNvPr id="4242" name="Shape 4242"/>
          <p:cNvSpPr>
            <a:spLocks noGrp="1"/>
          </p:cNvSpPr>
          <p:nvPr>
            <p:ph type="body" sz="quarter" idx="1"/>
          </p:nvPr>
        </p:nvSpPr>
        <p:spPr>
          <a:prstGeom prst="rect">
            <a:avLst/>
          </a:prstGeom>
        </p:spPr>
        <p:txBody>
          <a:bodyPr/>
          <a:lstStyle/>
          <a:p>
            <a:pPr lvl="0">
              <a:defRPr sz="1800"/>
            </a:pPr>
            <a:endParaRPr sz="1600"/>
          </a:p>
          <a:p>
            <a:pPr lvl="0">
              <a:defRPr sz="1800"/>
            </a:pPr>
            <a:r>
              <a:rPr sz="1600"/>
              <a:t>Ruby format (with '=&gt;') shown.</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 name="Shape 574"/>
          <p:cNvSpPr>
            <a:spLocks noGrp="1" noRot="1" noChangeAspect="1"/>
          </p:cNvSpPr>
          <p:nvPr>
            <p:ph type="sldImg"/>
          </p:nvPr>
        </p:nvSpPr>
        <p:spPr>
          <a:prstGeom prst="rect">
            <a:avLst/>
          </a:prstGeom>
        </p:spPr>
        <p:txBody>
          <a:bodyPr/>
          <a:lstStyle/>
          <a:p>
            <a:pPr lvl="0"/>
            <a:endParaRPr/>
          </a:p>
        </p:txBody>
      </p:sp>
      <p:sp>
        <p:nvSpPr>
          <p:cNvPr id="575" name="Shape 575"/>
          <p:cNvSpPr>
            <a:spLocks noGrp="1"/>
          </p:cNvSpPr>
          <p:nvPr>
            <p:ph type="body" sz="quarter" idx="1"/>
          </p:nvPr>
        </p:nvSpPr>
        <p:spPr>
          <a:prstGeom prst="rect">
            <a:avLst/>
          </a:prstGeom>
        </p:spPr>
        <p:txBody>
          <a:bodyPr/>
          <a:lstStyle/>
          <a:p>
            <a:pPr lvl="0" defTabSz="457200">
              <a:defRPr sz="1800"/>
            </a:pPr>
            <a:r>
              <a:rPr sz="1600">
                <a:latin typeface="Helvetica"/>
                <a:ea typeface="Helvetica"/>
                <a:cs typeface="Helvetica"/>
                <a:sym typeface="Helvetica"/>
              </a:rPr>
              <a:t>This complexity manifests itself through the various items of manipulation that we have across our infrastructure. We call these items 'resources'</a:t>
            </a:r>
          </a:p>
          <a:p>
            <a:pPr lvl="0" defTabSz="457200">
              <a:defRPr sz="1800"/>
            </a:pPr>
            <a:endParaRPr sz="1600">
              <a:latin typeface="Helvetica"/>
              <a:ea typeface="Helvetica"/>
              <a:cs typeface="Helvetica"/>
              <a:sym typeface="Helvetica"/>
            </a:endParaRPr>
          </a:p>
          <a:p>
            <a:pPr lvl="0" defTabSz="457200">
              <a:defRPr sz="1800"/>
            </a:pPr>
            <a:r>
              <a:rPr sz="1600">
                <a:latin typeface="Helvetica"/>
                <a:ea typeface="Helvetica"/>
                <a:cs typeface="Helvetica"/>
                <a:sym typeface="Helvetica"/>
              </a:rPr>
              <a:t>In Chef, a resource is an element of an operating system that can be manipulated by code to achieve a certain task</a:t>
            </a: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6" name="Shape 425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257" name="Shape 4257"/>
          <p:cNvSpPr>
            <a:spLocks noGrp="1"/>
          </p:cNvSpPr>
          <p:nvPr>
            <p:ph type="body" sz="quarter" idx="1"/>
          </p:nvPr>
        </p:nvSpPr>
        <p:spPr>
          <a:prstGeom prst="rect">
            <a:avLst/>
          </a:prstGeom>
        </p:spPr>
        <p:txBody>
          <a:bodyPr/>
          <a:lstStyle/>
          <a:p>
            <a:pPr lvl="0">
              <a:defRPr sz="1800"/>
            </a:pPr>
            <a:r>
              <a:rPr sz="1600" dirty="0" smtClean="0"/>
              <a:t>Note </a:t>
            </a:r>
            <a:r>
              <a:rPr sz="1600" dirty="0"/>
              <a:t>this is not the full list, and is over simplified here so not to confuse. See the following (hidden) slide if Q's arise.  This slide </a:t>
            </a:r>
            <a:r>
              <a:rPr sz="1600" dirty="0" smtClean="0"/>
              <a:t>shows </a:t>
            </a:r>
            <a:r>
              <a:rPr sz="1600" dirty="0"/>
              <a:t>the precedence for the 'default' attribute - just doesn't show overrides, force-defaults etc etc</a:t>
            </a: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2" name="Shape 4262"/>
          <p:cNvSpPr>
            <a:spLocks noGrp="1" noRot="1" noChangeAspect="1"/>
          </p:cNvSpPr>
          <p:nvPr>
            <p:ph type="sldImg"/>
          </p:nvPr>
        </p:nvSpPr>
        <p:spPr>
          <a:prstGeom prst="rect">
            <a:avLst/>
          </a:prstGeom>
        </p:spPr>
        <p:txBody>
          <a:bodyPr/>
          <a:lstStyle/>
          <a:p>
            <a:pPr lvl="0"/>
            <a:endParaRPr/>
          </a:p>
        </p:txBody>
      </p:sp>
      <p:sp>
        <p:nvSpPr>
          <p:cNvPr id="4263" name="Shape 4263"/>
          <p:cNvSpPr>
            <a:spLocks noGrp="1"/>
          </p:cNvSpPr>
          <p:nvPr>
            <p:ph type="body" sz="quarter" idx="1"/>
          </p:nvPr>
        </p:nvSpPr>
        <p:spPr>
          <a:prstGeom prst="rect">
            <a:avLst/>
          </a:prstGeom>
        </p:spPr>
        <p:txBody>
          <a:bodyPr/>
          <a:lstStyle/>
          <a:p>
            <a:pPr lvl="0" algn="r">
              <a:defRPr sz="1800"/>
            </a:pPr>
            <a:endParaRPr sz="1400" dirty="0">
              <a:solidFill>
                <a:srgbClr val="FF2600"/>
              </a:solidFill>
              <a:latin typeface="Consolas"/>
              <a:ea typeface="Consolas"/>
              <a:cs typeface="Consolas"/>
              <a:sym typeface="Consolas"/>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8" name="Shape 4288"/>
          <p:cNvSpPr>
            <a:spLocks noGrp="1" noRot="1" noChangeAspect="1"/>
          </p:cNvSpPr>
          <p:nvPr>
            <p:ph type="sldImg"/>
          </p:nvPr>
        </p:nvSpPr>
        <p:spPr>
          <a:prstGeom prst="rect">
            <a:avLst/>
          </a:prstGeom>
        </p:spPr>
        <p:txBody>
          <a:bodyPr/>
          <a:lstStyle/>
          <a:p>
            <a:pPr lvl="0"/>
            <a:endParaRPr/>
          </a:p>
        </p:txBody>
      </p:sp>
      <p:sp>
        <p:nvSpPr>
          <p:cNvPr id="4289" name="Shape 4289"/>
          <p:cNvSpPr>
            <a:spLocks noGrp="1"/>
          </p:cNvSpPr>
          <p:nvPr>
            <p:ph type="body" sz="quarter" idx="1"/>
          </p:nvPr>
        </p:nvSpPr>
        <p:spPr>
          <a:prstGeom prst="rect">
            <a:avLst/>
          </a:prstGeom>
        </p:spPr>
        <p:txBody>
          <a:bodyPr/>
          <a:lstStyle/>
          <a:p>
            <a:pPr lvl="0">
              <a:defRPr sz="1800"/>
            </a:pPr>
            <a:r>
              <a:rPr sz="1600" dirty="0" smtClean="0"/>
              <a:t>Tiresome </a:t>
            </a:r>
            <a:r>
              <a:rPr sz="1600" dirty="0"/>
              <a:t>because we would wind up evaluating each one, and there are probably rules</a:t>
            </a:r>
          </a:p>
          <a:p>
            <a:pPr lvl="0">
              <a:defRPr sz="1800"/>
            </a:pPr>
            <a:endParaRPr sz="1600" dirty="0"/>
          </a:p>
          <a:p>
            <a:pPr lvl="0">
              <a:defRPr sz="1800"/>
            </a:pPr>
            <a:r>
              <a:rPr sz="1600" dirty="0"/>
              <a:t>We could add node attributes for Company name and PCI Compliance, but that will become very tiresome at scale</a:t>
            </a:r>
          </a:p>
          <a:p>
            <a:pPr lvl="0">
              <a:defRPr sz="1800"/>
            </a:pPr>
            <a:endParaRPr sz="1600" dirty="0"/>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4" name="Shape 4294"/>
          <p:cNvSpPr>
            <a:spLocks noGrp="1" noRot="1" noChangeAspect="1"/>
          </p:cNvSpPr>
          <p:nvPr>
            <p:ph type="sldImg"/>
          </p:nvPr>
        </p:nvSpPr>
        <p:spPr>
          <a:prstGeom prst="rect">
            <a:avLst/>
          </a:prstGeom>
        </p:spPr>
        <p:txBody>
          <a:bodyPr/>
          <a:lstStyle/>
          <a:p>
            <a:pPr lvl="0"/>
            <a:endParaRPr/>
          </a:p>
        </p:txBody>
      </p:sp>
      <p:sp>
        <p:nvSpPr>
          <p:cNvPr id="4295" name="Shape 4295"/>
          <p:cNvSpPr>
            <a:spLocks noGrp="1"/>
          </p:cNvSpPr>
          <p:nvPr>
            <p:ph type="body" sz="quarter" idx="1"/>
          </p:nvPr>
        </p:nvSpPr>
        <p:spPr>
          <a:prstGeom prst="rect">
            <a:avLst/>
          </a:prstGeom>
        </p:spPr>
        <p:txBody>
          <a:bodyPr/>
          <a:lstStyle>
            <a:lvl1pPr>
              <a:defRPr>
                <a:solidFill>
                  <a:srgbClr val="FF2600"/>
                </a:solidFill>
              </a:defRPr>
            </a:lvl1pPr>
          </a:lstStyle>
          <a:p>
            <a:pPr lvl="0">
              <a:defRPr sz="1800">
                <a:solidFill>
                  <a:srgbClr val="000000"/>
                </a:solidFill>
              </a:defRPr>
            </a:pPr>
            <a:endParaRPr sz="1600" dirty="0">
              <a:solidFill>
                <a:srgbClr val="FF2600"/>
              </a:solidFill>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 name="Shape 4301"/>
          <p:cNvSpPr>
            <a:spLocks noGrp="1" noRot="1" noChangeAspect="1"/>
          </p:cNvSpPr>
          <p:nvPr>
            <p:ph type="sldImg"/>
          </p:nvPr>
        </p:nvSpPr>
        <p:spPr>
          <a:prstGeom prst="rect">
            <a:avLst/>
          </a:prstGeom>
        </p:spPr>
        <p:txBody>
          <a:bodyPr/>
          <a:lstStyle/>
          <a:p>
            <a:pPr lvl="0"/>
            <a:endParaRPr/>
          </a:p>
        </p:txBody>
      </p:sp>
      <p:sp>
        <p:nvSpPr>
          <p:cNvPr id="4302" name="Shape 4302"/>
          <p:cNvSpPr>
            <a:spLocks noGrp="1"/>
          </p:cNvSpPr>
          <p:nvPr>
            <p:ph type="body" sz="quarter" idx="1"/>
          </p:nvPr>
        </p:nvSpPr>
        <p:spPr>
          <a:prstGeom prst="rect">
            <a:avLst/>
          </a:prstGeom>
        </p:spPr>
        <p:txBody>
          <a:bodyPr/>
          <a:lstStyle/>
          <a:p>
            <a:pPr lvl="0">
              <a:defRPr sz="1800"/>
            </a:pPr>
            <a:endParaRPr sz="1600" dirty="0">
              <a:solidFill>
                <a:srgbClr val="FF2600"/>
              </a:solidFill>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 name="Shape 431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312" name="Shape 4312"/>
          <p:cNvSpPr>
            <a:spLocks noGrp="1"/>
          </p:cNvSpPr>
          <p:nvPr>
            <p:ph type="body" sz="quarter" idx="1"/>
          </p:nvPr>
        </p:nvSpPr>
        <p:spPr>
          <a:prstGeom prst="rect">
            <a:avLst/>
          </a:prstGeom>
        </p:spPr>
        <p:txBody>
          <a:bodyPr/>
          <a:lstStyle/>
          <a:p>
            <a:pPr lvl="0">
              <a:defRPr sz="1800"/>
            </a:pPr>
            <a:r>
              <a:rPr sz="1600" dirty="0" smtClean="0"/>
              <a:t>We </a:t>
            </a:r>
            <a:r>
              <a:rPr sz="1600" dirty="0"/>
              <a:t>introduce new syntax here - the first is our node attribute syntax, which lets you create:</a:t>
            </a:r>
          </a:p>
          <a:p>
            <a:pPr lvl="0">
              <a:defRPr sz="1800"/>
            </a:pPr>
            <a:endParaRPr sz="1600" dirty="0"/>
          </a:p>
          <a:p>
            <a:pPr lvl="0">
              <a:defRPr sz="1800"/>
            </a:pPr>
            <a:r>
              <a:rPr sz="1600" dirty="0"/>
              <a:t>* A attribute named ["motd"]["company"] whose value is the string ‘Chef’</a:t>
            </a:r>
          </a:p>
          <a:p>
            <a:pPr lvl="0">
              <a:defRPr sz="1800"/>
            </a:pPr>
            <a:r>
              <a:rPr sz="1600" dirty="0"/>
              <a:t>The 'motd' in the attribte </a:t>
            </a:r>
          </a:p>
          <a:p>
            <a:pPr lvl="0">
              <a:defRPr sz="1800"/>
            </a:pPr>
            <a:endParaRPr sz="1600" dirty="0"/>
          </a:p>
          <a:p>
            <a:pPr lvl="0">
              <a:defRPr sz="1800"/>
            </a:pPr>
            <a:r>
              <a:rPr sz="1600" dirty="0"/>
              <a:t>We will introduce the PCI compliance attribute a little later</a:t>
            </a:r>
          </a:p>
          <a:p>
            <a:pPr lvl="0">
              <a:defRPr sz="1800"/>
            </a:pPr>
            <a:endParaRPr sz="1600" dirty="0"/>
          </a:p>
          <a:p>
            <a:pPr lvl="0">
              <a:defRPr sz="1800"/>
            </a:pPr>
            <a:r>
              <a:rPr sz="1600" dirty="0"/>
              <a:t>If there are ruby people in the room, make note of the fact that we just auto-vivified a hash (we didn’t have to create the interstitial hash for ‘in_scope’ - chef did that for us.)</a:t>
            </a:r>
          </a:p>
          <a:p>
            <a:pPr lvl="0">
              <a:defRPr sz="1800"/>
            </a:pPr>
            <a:endParaRPr sz="1600" dirty="0"/>
          </a:p>
          <a:p>
            <a:pPr lvl="0">
              <a:defRPr sz="1800"/>
            </a:pPr>
            <a:r>
              <a:rPr sz="1600" dirty="0"/>
              <a:t>Talk about truth/false. The bareword ‘false’ means false, as does ‘nil’. True is any other value, including the literal bareword ‘true’. Unlike some languages, in ruby, 0 is </a:t>
            </a:r>
            <a:r>
              <a:rPr sz="1600" b="1" dirty="0"/>
              <a:t>not</a:t>
            </a:r>
            <a:r>
              <a:rPr sz="1600" dirty="0"/>
              <a:t> false.</a:t>
            </a:r>
          </a:p>
          <a:p>
            <a:pPr lvl="0">
              <a:defRPr sz="1800"/>
            </a:pPr>
            <a:endParaRPr sz="1600" dirty="0"/>
          </a:p>
          <a:p>
            <a:pPr lvl="0">
              <a:defRPr sz="1800"/>
            </a:pPr>
            <a:r>
              <a:rPr sz="1600" dirty="0"/>
              <a:t>Reiterate there is no space before the [ in attributes!</a:t>
            </a: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3" name="Shape 4323"/>
          <p:cNvSpPr>
            <a:spLocks noGrp="1" noRot="1" noChangeAspect="1"/>
          </p:cNvSpPr>
          <p:nvPr>
            <p:ph type="sldImg"/>
          </p:nvPr>
        </p:nvSpPr>
        <p:spPr>
          <a:prstGeom prst="rect">
            <a:avLst/>
          </a:prstGeom>
        </p:spPr>
        <p:txBody>
          <a:bodyPr/>
          <a:lstStyle/>
          <a:p>
            <a:pPr lvl="0"/>
            <a:endParaRPr/>
          </a:p>
        </p:txBody>
      </p:sp>
      <p:sp>
        <p:nvSpPr>
          <p:cNvPr id="4324" name="Shape 4324"/>
          <p:cNvSpPr>
            <a:spLocks noGrp="1"/>
          </p:cNvSpPr>
          <p:nvPr>
            <p:ph type="body" sz="quarter" idx="1"/>
          </p:nvPr>
        </p:nvSpPr>
        <p:spPr>
          <a:prstGeom prst="rect">
            <a:avLst/>
          </a:prstGeom>
        </p:spPr>
        <p:txBody>
          <a:bodyPr/>
          <a:lstStyle/>
          <a:p>
            <a:pPr lvl="0">
              <a:defRPr sz="1800"/>
            </a:pPr>
            <a:r>
              <a:rPr sz="1600" b="1" dirty="0"/>
              <a:t>cookbook_file</a:t>
            </a:r>
            <a:r>
              <a:rPr sz="1600" dirty="0"/>
              <a:t> is a static file (i.e. hardcoded!!). A </a:t>
            </a:r>
            <a:r>
              <a:rPr sz="1600" b="1" dirty="0"/>
              <a:t>Template</a:t>
            </a:r>
            <a:r>
              <a:rPr sz="1600" dirty="0"/>
              <a:t> allows us the flexibility to dynamically change the file contents</a:t>
            </a: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9" name="Shape 4329"/>
          <p:cNvSpPr>
            <a:spLocks noGrp="1" noRot="1" noChangeAspect="1"/>
          </p:cNvSpPr>
          <p:nvPr>
            <p:ph type="sldImg"/>
          </p:nvPr>
        </p:nvSpPr>
        <p:spPr>
          <a:prstGeom prst="rect">
            <a:avLst/>
          </a:prstGeom>
        </p:spPr>
        <p:txBody>
          <a:bodyPr/>
          <a:lstStyle/>
          <a:p>
            <a:pPr lvl="0"/>
            <a:endParaRPr/>
          </a:p>
        </p:txBody>
      </p:sp>
      <p:sp>
        <p:nvSpPr>
          <p:cNvPr id="4330" name="Shape 4330"/>
          <p:cNvSpPr>
            <a:spLocks noGrp="1"/>
          </p:cNvSpPr>
          <p:nvPr>
            <p:ph type="body" sz="quarter" idx="1"/>
          </p:nvPr>
        </p:nvSpPr>
        <p:spPr>
          <a:prstGeom prst="rect">
            <a:avLst/>
          </a:prstGeom>
        </p:spPr>
        <p:txBody>
          <a:bodyPr/>
          <a:lstStyle/>
          <a:p>
            <a:pPr lvl="0">
              <a:defRPr sz="1800"/>
            </a:pPr>
            <a:r>
              <a:rPr sz="1600" dirty="0" smtClean="0"/>
              <a:t>Talk </a:t>
            </a:r>
            <a:r>
              <a:rPr sz="1600" dirty="0"/>
              <a:t>about the hard way again!</a:t>
            </a:r>
          </a:p>
          <a:p>
            <a:pPr lvl="0">
              <a:defRPr sz="1800"/>
            </a:pPr>
            <a:endParaRPr sz="1600" dirty="0"/>
          </a:p>
          <a:p>
            <a:pPr lvl="0">
              <a:defRPr sz="1800"/>
            </a:pPr>
            <a:r>
              <a:rPr sz="1600" dirty="0"/>
              <a:t>We are going to WAIT for the big reveal.  Students will walk out of here confident that they can make their own recipes.</a:t>
            </a:r>
          </a:p>
          <a:p>
            <a:pPr lvl="0">
              <a:defRPr sz="1800"/>
            </a:pPr>
            <a:endParaRPr sz="1600" dirty="0"/>
          </a:p>
          <a:p>
            <a:pPr lvl="0">
              <a:defRPr sz="1800"/>
            </a:pPr>
            <a:r>
              <a:rPr sz="1600" dirty="0"/>
              <a:t>See if they can do it without a syntax hint - if they need help, ask another student, the teacher, or use the apache recipe we wrote earlier as a reference.</a:t>
            </a:r>
          </a:p>
          <a:p>
            <a:pPr lvl="0">
              <a:defRPr sz="1800"/>
            </a:pPr>
            <a:endParaRPr sz="1600" dirty="0"/>
          </a:p>
          <a:p>
            <a:pPr lvl="0">
              <a:defRPr sz="1800"/>
            </a:pPr>
            <a:r>
              <a:rPr sz="1600" dirty="0"/>
              <a:t>(On  Debian  systems,  the  system message of the day is rebuilt at each startup, in order to display an accurate information. So /etc/motd is the file to edit permanent changes to the message of the day)</a:t>
            </a: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8" name="Shape 4338"/>
          <p:cNvSpPr>
            <a:spLocks noGrp="1" noRot="1" noChangeAspect="1"/>
          </p:cNvSpPr>
          <p:nvPr>
            <p:ph type="sldImg"/>
          </p:nvPr>
        </p:nvSpPr>
        <p:spPr>
          <a:prstGeom prst="rect">
            <a:avLst/>
          </a:prstGeom>
        </p:spPr>
        <p:txBody>
          <a:bodyPr/>
          <a:lstStyle/>
          <a:p>
            <a:pPr lvl="0"/>
            <a:endParaRPr/>
          </a:p>
        </p:txBody>
      </p:sp>
      <p:sp>
        <p:nvSpPr>
          <p:cNvPr id="4339" name="Shape 4339"/>
          <p:cNvSpPr>
            <a:spLocks noGrp="1"/>
          </p:cNvSpPr>
          <p:nvPr>
            <p:ph type="body" sz="quarter" idx="1"/>
          </p:nvPr>
        </p:nvSpPr>
        <p:spPr>
          <a:prstGeom prst="rect">
            <a:avLst/>
          </a:prstGeom>
        </p:spPr>
        <p:txBody>
          <a:bodyPr/>
          <a:lstStyle/>
          <a:p>
            <a:pPr lvl="0">
              <a:defRPr sz="1800"/>
            </a:pPr>
            <a:r>
              <a:rPr sz="1600" dirty="0" smtClean="0"/>
              <a:t>The </a:t>
            </a:r>
            <a:r>
              <a:rPr sz="1600" dirty="0"/>
              <a:t>big reveal! Watch for how many got it right.</a:t>
            </a:r>
          </a:p>
          <a:p>
            <a:pPr lvl="0">
              <a:defRPr sz="1800"/>
            </a:pPr>
            <a:endParaRPr sz="1600" dirty="0"/>
          </a:p>
          <a:p>
            <a:pPr lvl="0">
              <a:defRPr sz="1800"/>
            </a:pPr>
            <a:r>
              <a:rPr sz="1600" dirty="0"/>
              <a:t>Congrats, you just learned some Ruby!</a:t>
            </a: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8" name="Shape 4348"/>
          <p:cNvSpPr>
            <a:spLocks noGrp="1" noRot="1" noChangeAspect="1"/>
          </p:cNvSpPr>
          <p:nvPr>
            <p:ph type="sldImg"/>
          </p:nvPr>
        </p:nvSpPr>
        <p:spPr>
          <a:prstGeom prst="rect">
            <a:avLst/>
          </a:prstGeom>
        </p:spPr>
        <p:txBody>
          <a:bodyPr/>
          <a:lstStyle/>
          <a:p>
            <a:pPr lvl="0"/>
            <a:endParaRPr/>
          </a:p>
        </p:txBody>
      </p:sp>
      <p:sp>
        <p:nvSpPr>
          <p:cNvPr id="4349" name="Shape 4349"/>
          <p:cNvSpPr>
            <a:spLocks noGrp="1"/>
          </p:cNvSpPr>
          <p:nvPr>
            <p:ph type="body" sz="quarter" idx="1"/>
          </p:nvPr>
        </p:nvSpPr>
        <p:spPr>
          <a:prstGeom prst="rect">
            <a:avLst/>
          </a:prstGeom>
        </p:spPr>
        <p:txBody>
          <a:bodyPr/>
          <a:lstStyle/>
          <a:p>
            <a:pPr lvl="0">
              <a:defRPr sz="1800"/>
            </a:pPr>
            <a:r>
              <a:rPr sz="1600" dirty="0" smtClean="0"/>
              <a:t>This </a:t>
            </a:r>
            <a:r>
              <a:rPr sz="1600" dirty="0"/>
              <a:t>is the "source" file we referenced in our template resource.</a:t>
            </a:r>
          </a:p>
          <a:p>
            <a:pPr lvl="0">
              <a:defRPr sz="1800"/>
            </a:pPr>
            <a:endParaRPr sz="1600" dirty="0"/>
          </a:p>
          <a:p>
            <a:pPr lvl="0">
              <a:defRPr sz="1800"/>
            </a:pPr>
            <a:r>
              <a:rPr sz="1600" dirty="0"/>
              <a:t>It is the same templating language used in Ruby on Rails, and should be familiar to users of PHP, Perl’s Mason, etc.</a:t>
            </a:r>
          </a:p>
          <a:p>
            <a:pPr lvl="0">
              <a:defRPr sz="1800"/>
            </a:pPr>
            <a:endParaRPr sz="1600" dirty="0"/>
          </a:p>
          <a:p>
            <a:pPr lvl="0">
              <a:defRPr sz="1800"/>
            </a:pPr>
            <a:r>
              <a:rPr sz="1600" dirty="0"/>
              <a:t>We will add the attribute ‘node["pci"]["in_scope"]’ shortly</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Shape 581"/>
          <p:cNvSpPr>
            <a:spLocks noGrp="1" noRot="1" noChangeAspect="1"/>
          </p:cNvSpPr>
          <p:nvPr>
            <p:ph type="sldImg"/>
          </p:nvPr>
        </p:nvSpPr>
        <p:spPr>
          <a:prstGeom prst="rect">
            <a:avLst/>
          </a:prstGeom>
        </p:spPr>
        <p:txBody>
          <a:bodyPr/>
          <a:lstStyle/>
          <a:p>
            <a:pPr lvl="0"/>
            <a:endParaRPr/>
          </a:p>
        </p:txBody>
      </p:sp>
      <p:sp>
        <p:nvSpPr>
          <p:cNvPr id="582" name="Shape 582"/>
          <p:cNvSpPr>
            <a:spLocks noGrp="1"/>
          </p:cNvSpPr>
          <p:nvPr>
            <p:ph type="body" sz="quarter" idx="1"/>
          </p:nvPr>
        </p:nvSpPr>
        <p:spPr>
          <a:prstGeom prst="rect">
            <a:avLst/>
          </a:prstGeom>
        </p:spPr>
        <p:txBody>
          <a:bodyPr/>
          <a:lstStyle/>
          <a:p>
            <a:pPr lvl="0" defTabSz="457200">
              <a:defRPr sz="1800"/>
            </a:pPr>
            <a:r>
              <a:rPr sz="1600">
                <a:latin typeface="Helvetica"/>
                <a:ea typeface="Helvetica"/>
                <a:cs typeface="Helvetica"/>
                <a:sym typeface="Helvetica"/>
              </a:rPr>
              <a:t>Let's look at a simple tale of a web application.  Sure, this may not be representative of your current infrastructure but it will give you a glimpse into the complexity that we have to manage every day.</a:t>
            </a:r>
          </a:p>
          <a:p>
            <a:pPr lvl="0" defTabSz="457200">
              <a:defRPr sz="1800"/>
            </a:pPr>
            <a:endParaRPr sz="1600">
              <a:latin typeface="Helvetica"/>
              <a:ea typeface="Helvetica"/>
              <a:cs typeface="Helvetica"/>
              <a:sym typeface="Helvetica"/>
            </a:endParaRPr>
          </a:p>
          <a:p>
            <a:pPr lvl="0" defTabSz="457200">
              <a:defRPr sz="1800"/>
            </a:pPr>
            <a:r>
              <a:rPr sz="1600">
                <a:latin typeface="Helvetica"/>
                <a:ea typeface="Helvetica"/>
                <a:cs typeface="Helvetica"/>
                <a:sym typeface="Helvetica"/>
              </a:rPr>
              <a:t>When you start developing a new application, you need to install, manipulate, and configure a bunch of those resources.  You'll need to create users, install a database, configure a web server to serve up your application, and more.</a:t>
            </a: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0" name="Shape 4360"/>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361" name="Shape 4361"/>
          <p:cNvSpPr>
            <a:spLocks noGrp="1"/>
          </p:cNvSpPr>
          <p:nvPr>
            <p:ph type="body" sz="quarter" idx="1"/>
          </p:nvPr>
        </p:nvSpPr>
        <p:spPr>
          <a:prstGeom prst="rect">
            <a:avLst/>
          </a:prstGeom>
        </p:spPr>
        <p:txBody>
          <a:bodyPr/>
          <a:lstStyle/>
          <a:p>
            <a:pPr lvl="0">
              <a:defRPr sz="1800"/>
            </a:pPr>
            <a:r>
              <a:rPr sz="1600" dirty="0" smtClean="0"/>
              <a:t>We </a:t>
            </a:r>
            <a:r>
              <a:rPr sz="1600" dirty="0"/>
              <a:t>introduce new syntax here - node attributes, de-referenced with a square bracket.</a:t>
            </a: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1" name="Shape 4371"/>
          <p:cNvSpPr>
            <a:spLocks noGrp="1" noRot="1" noChangeAspect="1"/>
          </p:cNvSpPr>
          <p:nvPr>
            <p:ph type="sldImg"/>
          </p:nvPr>
        </p:nvSpPr>
        <p:spPr>
          <a:prstGeom prst="rect">
            <a:avLst/>
          </a:prstGeom>
        </p:spPr>
        <p:txBody>
          <a:bodyPr/>
          <a:lstStyle/>
          <a:p>
            <a:pPr lvl="0"/>
            <a:endParaRPr/>
          </a:p>
        </p:txBody>
      </p:sp>
      <p:sp>
        <p:nvSpPr>
          <p:cNvPr id="4372" name="Shape 4372"/>
          <p:cNvSpPr>
            <a:spLocks noGrp="1"/>
          </p:cNvSpPr>
          <p:nvPr>
            <p:ph type="body" sz="quarter" idx="1"/>
          </p:nvPr>
        </p:nvSpPr>
        <p:spPr>
          <a:prstGeom prst="rect">
            <a:avLst/>
          </a:prstGeom>
        </p:spPr>
        <p:txBody>
          <a:bodyPr/>
          <a:lstStyle/>
          <a:p>
            <a:pPr lvl="0">
              <a:defRPr sz="1800"/>
            </a:pPr>
            <a:r>
              <a:rPr sz="1600" dirty="0" smtClean="0"/>
              <a:t>We </a:t>
            </a:r>
            <a:r>
              <a:rPr sz="1600" dirty="0"/>
              <a:t>introduce new syntax here - node attributes, de-referenced with a square bracket.</a:t>
            </a: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7" name="Shape 4377"/>
          <p:cNvSpPr>
            <a:spLocks noGrp="1" noRot="1" noChangeAspect="1"/>
          </p:cNvSpPr>
          <p:nvPr>
            <p:ph type="sldImg"/>
          </p:nvPr>
        </p:nvSpPr>
        <p:spPr>
          <a:prstGeom prst="rect">
            <a:avLst/>
          </a:prstGeom>
        </p:spPr>
        <p:txBody>
          <a:bodyPr/>
          <a:lstStyle/>
          <a:p>
            <a:pPr lvl="0"/>
            <a:endParaRPr/>
          </a:p>
        </p:txBody>
      </p:sp>
      <p:sp>
        <p:nvSpPr>
          <p:cNvPr id="4378" name="Shape 4378"/>
          <p:cNvSpPr>
            <a:spLocks noGrp="1"/>
          </p:cNvSpPr>
          <p:nvPr>
            <p:ph type="body" sz="quarter" idx="1"/>
          </p:nvPr>
        </p:nvSpPr>
        <p:spPr>
          <a:prstGeom prst="rect">
            <a:avLst/>
          </a:prstGeom>
        </p:spPr>
        <p:txBody>
          <a:bodyPr/>
          <a:lstStyle/>
          <a:p>
            <a:pPr lvl="0">
              <a:defRPr sz="1800"/>
            </a:pPr>
            <a:r>
              <a:rPr sz="1600"/>
              <a:t>Once again: the holy trinity - package, service, template</a:t>
            </a: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3" name="Shape 4383"/>
          <p:cNvSpPr>
            <a:spLocks noGrp="1" noRot="1" noChangeAspect="1"/>
          </p:cNvSpPr>
          <p:nvPr>
            <p:ph type="sldImg"/>
          </p:nvPr>
        </p:nvSpPr>
        <p:spPr>
          <a:prstGeom prst="rect">
            <a:avLst/>
          </a:prstGeom>
        </p:spPr>
        <p:txBody>
          <a:bodyPr/>
          <a:lstStyle/>
          <a:p>
            <a:pPr lvl="0"/>
            <a:endParaRPr/>
          </a:p>
        </p:txBody>
      </p:sp>
      <p:sp>
        <p:nvSpPr>
          <p:cNvPr id="4384" name="Shape 4384"/>
          <p:cNvSpPr>
            <a:spLocks noGrp="1"/>
          </p:cNvSpPr>
          <p:nvPr>
            <p:ph type="body" sz="quarter" idx="1"/>
          </p:nvPr>
        </p:nvSpPr>
        <p:spPr>
          <a:prstGeom prst="rect">
            <a:avLst/>
          </a:prstGeom>
        </p:spPr>
        <p:txBody>
          <a:bodyPr/>
          <a:lstStyle/>
          <a:p>
            <a:pPr lvl="0">
              <a:defRPr sz="1800"/>
            </a:pPr>
            <a:r>
              <a:rPr sz="1600"/>
              <a:t>We repeat this a lot in this deck. Drive it home.</a:t>
            </a:r>
          </a:p>
          <a:p>
            <a:pPr lvl="0">
              <a:defRPr sz="1800"/>
            </a:pPr>
            <a:endParaRPr sz="1600"/>
          </a:p>
          <a:p>
            <a:pPr lvl="0">
              <a:defRPr sz="1800"/>
            </a:pPr>
            <a:r>
              <a:rPr sz="1600"/>
              <a:t>Best practice = abstraction for portability.  If you couple desired attributes into your recipes, disaster will befall you later!</a:t>
            </a: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0" name="Shape 4390"/>
          <p:cNvSpPr>
            <a:spLocks noGrp="1" noRot="1" noChangeAspect="1"/>
          </p:cNvSpPr>
          <p:nvPr>
            <p:ph type="sldImg"/>
          </p:nvPr>
        </p:nvSpPr>
        <p:spPr>
          <a:prstGeom prst="rect">
            <a:avLst/>
          </a:prstGeom>
        </p:spPr>
        <p:txBody>
          <a:bodyPr/>
          <a:lstStyle/>
          <a:p>
            <a:pPr lvl="0"/>
            <a:endParaRPr/>
          </a:p>
        </p:txBody>
      </p:sp>
      <p:sp>
        <p:nvSpPr>
          <p:cNvPr id="4391" name="Shape 4391"/>
          <p:cNvSpPr>
            <a:spLocks noGrp="1"/>
          </p:cNvSpPr>
          <p:nvPr>
            <p:ph type="body" sz="quarter" idx="1"/>
          </p:nvPr>
        </p:nvSpPr>
        <p:spPr>
          <a:prstGeom prst="rect">
            <a:avLst/>
          </a:prstGeom>
        </p:spPr>
        <p:txBody>
          <a:bodyPr/>
          <a:lstStyle/>
          <a:p>
            <a:pPr lvl="0">
              <a:defRPr sz="1800"/>
            </a:pPr>
            <a:r>
              <a:rPr sz="1600" dirty="0" smtClean="0"/>
              <a:t>Testing </a:t>
            </a:r>
            <a:r>
              <a:rPr sz="1600" dirty="0"/>
              <a:t>for syntax</a:t>
            </a:r>
          </a:p>
          <a:p>
            <a:pPr lvl="0">
              <a:defRPr sz="1800"/>
            </a:pPr>
            <a:r>
              <a:rPr sz="1600" dirty="0"/>
              <a:t>Uploading files to the Chef Server</a:t>
            </a: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7" name="Shape 4397"/>
          <p:cNvSpPr>
            <a:spLocks noGrp="1" noRot="1" noChangeAspect="1"/>
          </p:cNvSpPr>
          <p:nvPr>
            <p:ph type="sldImg"/>
          </p:nvPr>
        </p:nvSpPr>
        <p:spPr>
          <a:prstGeom prst="rect">
            <a:avLst/>
          </a:prstGeom>
        </p:spPr>
        <p:txBody>
          <a:bodyPr/>
          <a:lstStyle/>
          <a:p>
            <a:pPr lvl="0"/>
            <a:endParaRPr/>
          </a:p>
        </p:txBody>
      </p:sp>
      <p:sp>
        <p:nvSpPr>
          <p:cNvPr id="4398" name="Shape 4398"/>
          <p:cNvSpPr>
            <a:spLocks noGrp="1"/>
          </p:cNvSpPr>
          <p:nvPr>
            <p:ph type="body" sz="quarter" idx="1"/>
          </p:nvPr>
        </p:nvSpPr>
        <p:spPr>
          <a:prstGeom prst="rect">
            <a:avLst/>
          </a:prstGeom>
        </p:spPr>
        <p:txBody>
          <a:bodyPr/>
          <a:lstStyle/>
          <a:p>
            <a:pPr lvl="0" defTabSz="457200">
              <a:defRPr sz="1800"/>
            </a:pPr>
            <a:r>
              <a:rPr sz="1600" dirty="0"/>
              <a:t>Note: knife cmds no longer automatically appear in the deck presentation from here on out.  Encourage students to help each other.  The "big reveal" will happen after they’ve had ample time to figure it out</a:t>
            </a:r>
            <a:r>
              <a:rPr sz="1600" dirty="0" smtClean="0"/>
              <a:t>.</a:t>
            </a:r>
            <a:endParaRPr lang="en-US" sz="1600" dirty="0" smtClean="0"/>
          </a:p>
          <a:p>
            <a:pPr lvl="0" defTabSz="457200">
              <a:defRPr sz="1800"/>
            </a:pPr>
            <a:endParaRPr sz="1600" dirty="0"/>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7" name="Shape 4407"/>
          <p:cNvSpPr>
            <a:spLocks noGrp="1" noRot="1" noChangeAspect="1"/>
          </p:cNvSpPr>
          <p:nvPr>
            <p:ph type="sldImg"/>
          </p:nvPr>
        </p:nvSpPr>
        <p:spPr>
          <a:prstGeom prst="rect">
            <a:avLst/>
          </a:prstGeom>
        </p:spPr>
        <p:txBody>
          <a:bodyPr/>
          <a:lstStyle/>
          <a:p>
            <a:pPr lvl="0"/>
            <a:endParaRPr/>
          </a:p>
        </p:txBody>
      </p:sp>
      <p:sp>
        <p:nvSpPr>
          <p:cNvPr id="4408" name="Shape 4408"/>
          <p:cNvSpPr>
            <a:spLocks noGrp="1"/>
          </p:cNvSpPr>
          <p:nvPr>
            <p:ph type="body" sz="quarter" idx="1"/>
          </p:nvPr>
        </p:nvSpPr>
        <p:spPr>
          <a:prstGeom prst="rect">
            <a:avLst/>
          </a:prstGeom>
        </p:spPr>
        <p:txBody>
          <a:bodyPr/>
          <a:lstStyle/>
          <a:p>
            <a:pPr lvl="0">
              <a:defRPr sz="1800"/>
            </a:pPr>
            <a:r>
              <a:rPr sz="1600"/>
              <a:t>We introduce new syntax here - the first is our node attribute syntax, which lets you create:</a:t>
            </a:r>
          </a:p>
          <a:p>
            <a:pPr lvl="0">
              <a:defRPr sz="1800"/>
            </a:pPr>
            <a:endParaRPr sz="1600"/>
          </a:p>
          <a:p>
            <a:pPr lvl="0">
              <a:defRPr sz="1800"/>
            </a:pPr>
            <a:r>
              <a:rPr sz="1600"/>
              <a:t>* A top level attribute named ‘pci’</a:t>
            </a:r>
          </a:p>
          <a:p>
            <a:pPr lvl="0">
              <a:defRPr sz="1800"/>
            </a:pPr>
            <a:r>
              <a:rPr sz="1600"/>
              <a:t>* Whose value is a hash</a:t>
            </a:r>
          </a:p>
          <a:p>
            <a:pPr lvl="0">
              <a:defRPr sz="1800"/>
            </a:pPr>
            <a:r>
              <a:rPr sz="1600"/>
              <a:t>* With a key named ‘in_scope’</a:t>
            </a:r>
          </a:p>
          <a:p>
            <a:pPr lvl="0">
              <a:defRPr sz="1800"/>
            </a:pPr>
            <a:r>
              <a:rPr sz="1600"/>
              <a:t>* Whose value is the ruby literal ‘false’</a:t>
            </a:r>
          </a:p>
          <a:p>
            <a:pPr lvl="0">
              <a:defRPr sz="1800"/>
            </a:pPr>
            <a:endParaRPr sz="1600"/>
          </a:p>
          <a:p>
            <a:pPr lvl="0">
              <a:defRPr sz="1800"/>
            </a:pPr>
            <a:r>
              <a:rPr sz="1600"/>
              <a:t>If there are ruby people in the room, make note of the fact that we just auto-vivified a hash (we didn’t have to create the interstitial hash for ‘in_scope’ - chef did that for us.)</a:t>
            </a:r>
          </a:p>
          <a:p>
            <a:pPr lvl="0">
              <a:defRPr sz="1800"/>
            </a:pPr>
            <a:endParaRPr sz="1600"/>
          </a:p>
          <a:p>
            <a:pPr lvl="0">
              <a:defRPr sz="1800"/>
            </a:pPr>
            <a:r>
              <a:rPr sz="1600"/>
              <a:t>Talk about truth/false. The bareword ‘false’ means false, as does ‘nil’. True is any other value, including the literal bareword ‘true’. Unlike some langauges, in ruby, 0 is </a:t>
            </a:r>
            <a:r>
              <a:rPr sz="1600" b="1"/>
              <a:t>not</a:t>
            </a:r>
            <a:r>
              <a:rPr sz="1600"/>
              <a:t> false.</a:t>
            </a: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 name="Shape 4423"/>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424" name="Shape 4424"/>
          <p:cNvSpPr>
            <a:spLocks noGrp="1"/>
          </p:cNvSpPr>
          <p:nvPr>
            <p:ph type="body" sz="quarter" idx="1"/>
          </p:nvPr>
        </p:nvSpPr>
        <p:spPr>
          <a:prstGeom prst="rect">
            <a:avLst/>
          </a:prstGeom>
        </p:spPr>
        <p:txBody>
          <a:bodyPr/>
          <a:lstStyle/>
          <a:p>
            <a:pPr lvl="0">
              <a:defRPr sz="1800"/>
            </a:pPr>
            <a:r>
              <a:rPr sz="1600"/>
              <a:t>We explain the fullness of precedence throughout the deck. We also hit hard on the fact that you should, in almost all cases, be using default attributes. The only exception is environments, where we encourage you to use overrides, for reasons that will become clear in the environments section.</a:t>
            </a: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9" name="Shape 4429"/>
          <p:cNvSpPr>
            <a:spLocks noGrp="1" noRot="1" noChangeAspect="1"/>
          </p:cNvSpPr>
          <p:nvPr>
            <p:ph type="sldImg"/>
          </p:nvPr>
        </p:nvSpPr>
        <p:spPr>
          <a:prstGeom prst="rect">
            <a:avLst/>
          </a:prstGeom>
        </p:spPr>
        <p:txBody>
          <a:bodyPr/>
          <a:lstStyle/>
          <a:p>
            <a:pPr lvl="0"/>
            <a:endParaRPr/>
          </a:p>
        </p:txBody>
      </p:sp>
      <p:sp>
        <p:nvSpPr>
          <p:cNvPr id="4430" name="Shape 4430"/>
          <p:cNvSpPr>
            <a:spLocks noGrp="1"/>
          </p:cNvSpPr>
          <p:nvPr>
            <p:ph type="body" sz="quarter" idx="1"/>
          </p:nvPr>
        </p:nvSpPr>
        <p:spPr>
          <a:prstGeom prst="rect">
            <a:avLst/>
          </a:prstGeom>
        </p:spPr>
        <p:txBody>
          <a:bodyPr/>
          <a:lstStyle/>
          <a:p>
            <a:pPr lvl="0">
              <a:defRPr sz="1800"/>
            </a:pPr>
            <a:r>
              <a:rPr sz="1600"/>
              <a:t>We actually will describe, in depth, why this is - but we’ll use object lessons throughout the class to do it. Have folks sit tight.</a:t>
            </a: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6" name="Shape 4436"/>
          <p:cNvSpPr>
            <a:spLocks noGrp="1" noRot="1" noChangeAspect="1"/>
          </p:cNvSpPr>
          <p:nvPr>
            <p:ph type="sldImg"/>
          </p:nvPr>
        </p:nvSpPr>
        <p:spPr>
          <a:prstGeom prst="rect">
            <a:avLst/>
          </a:prstGeom>
        </p:spPr>
        <p:txBody>
          <a:bodyPr/>
          <a:lstStyle/>
          <a:p>
            <a:pPr lvl="0"/>
            <a:endParaRPr/>
          </a:p>
        </p:txBody>
      </p:sp>
      <p:sp>
        <p:nvSpPr>
          <p:cNvPr id="4437" name="Shape 4437"/>
          <p:cNvSpPr>
            <a:spLocks noGrp="1"/>
          </p:cNvSpPr>
          <p:nvPr>
            <p:ph type="body" sz="quarter" idx="1"/>
          </p:nvPr>
        </p:nvSpPr>
        <p:spPr>
          <a:prstGeom prst="rect">
            <a:avLst/>
          </a:prstGeom>
        </p:spPr>
        <p:txBody>
          <a:bodyPr/>
          <a:lstStyle/>
          <a:p>
            <a:pPr lvl="0">
              <a:defRPr sz="1800"/>
            </a:pPr>
            <a:r>
              <a:rPr sz="1600" dirty="0" smtClean="0"/>
              <a:t>Reiterate </a:t>
            </a:r>
            <a:r>
              <a:rPr sz="1600" dirty="0"/>
              <a:t>what happens here:</a:t>
            </a:r>
          </a:p>
          <a:p>
            <a:pPr lvl="0">
              <a:defRPr sz="1800"/>
            </a:pPr>
            <a:endParaRPr sz="1600" dirty="0"/>
          </a:p>
          <a:p>
            <a:pPr lvl="0">
              <a:defRPr sz="1800"/>
            </a:pPr>
            <a:r>
              <a:rPr sz="1600" dirty="0"/>
              <a:t>* Syntax check</a:t>
            </a:r>
          </a:p>
          <a:p>
            <a:pPr lvl="0">
              <a:defRPr sz="1800"/>
            </a:pPr>
            <a:r>
              <a:rPr sz="1600" dirty="0"/>
              <a:t>* Upload to Chef Server</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Shape 590"/>
          <p:cNvSpPr>
            <a:spLocks noGrp="1" noRot="1" noChangeAspect="1"/>
          </p:cNvSpPr>
          <p:nvPr>
            <p:ph type="sldImg"/>
          </p:nvPr>
        </p:nvSpPr>
        <p:spPr>
          <a:prstGeom prst="rect">
            <a:avLst/>
          </a:prstGeom>
        </p:spPr>
        <p:txBody>
          <a:bodyPr/>
          <a:lstStyle/>
          <a:p>
            <a:pPr lvl="0"/>
            <a:endParaRPr/>
          </a:p>
        </p:txBody>
      </p:sp>
      <p:sp>
        <p:nvSpPr>
          <p:cNvPr id="591" name="Shape 591"/>
          <p:cNvSpPr>
            <a:spLocks noGrp="1"/>
          </p:cNvSpPr>
          <p:nvPr>
            <p:ph type="body" sz="quarter" idx="1"/>
          </p:nvPr>
        </p:nvSpPr>
        <p:spPr>
          <a:prstGeom prst="rect">
            <a:avLst/>
          </a:prstGeom>
        </p:spPr>
        <p:txBody>
          <a:bodyPr/>
          <a:lstStyle>
            <a:lvl1pPr defTabSz="457200">
              <a:defRPr>
                <a:latin typeface="Helvetica"/>
                <a:ea typeface="Helvetica"/>
                <a:cs typeface="Helvetica"/>
                <a:sym typeface="Helvetica"/>
              </a:defRPr>
            </a:lvl1pPr>
          </a:lstStyle>
          <a:p>
            <a:pPr lvl="0">
              <a:defRPr sz="1800"/>
            </a:pPr>
            <a:r>
              <a:rPr sz="1600"/>
              <a:t>But, running all of the application’s components on a single server won’t scale well.  Let’s move the database to another server.</a:t>
            </a: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3" name="Shape 4443"/>
          <p:cNvSpPr>
            <a:spLocks noGrp="1" noRot="1" noChangeAspect="1"/>
          </p:cNvSpPr>
          <p:nvPr>
            <p:ph type="sldImg"/>
          </p:nvPr>
        </p:nvSpPr>
        <p:spPr>
          <a:prstGeom prst="rect">
            <a:avLst/>
          </a:prstGeom>
        </p:spPr>
        <p:txBody>
          <a:bodyPr/>
          <a:lstStyle/>
          <a:p>
            <a:pPr lvl="0"/>
            <a:endParaRPr/>
          </a:p>
        </p:txBody>
      </p:sp>
      <p:sp>
        <p:nvSpPr>
          <p:cNvPr id="4444" name="Shape 4444"/>
          <p:cNvSpPr>
            <a:spLocks noGrp="1"/>
          </p:cNvSpPr>
          <p:nvPr>
            <p:ph type="body" sz="quarter" idx="1"/>
          </p:nvPr>
        </p:nvSpPr>
        <p:spPr>
          <a:prstGeom prst="rect">
            <a:avLst/>
          </a:prstGeom>
        </p:spPr>
        <p:txBody>
          <a:bodyPr/>
          <a:lstStyle/>
          <a:p>
            <a:pPr lvl="0">
              <a:defRPr sz="1800"/>
            </a:pPr>
            <a:r>
              <a:rPr sz="1600" dirty="0" smtClean="0"/>
              <a:t>Could </a:t>
            </a:r>
            <a:r>
              <a:rPr sz="1600" dirty="0"/>
              <a:t>use the -a switch to place the recipe after a specific recipe</a:t>
            </a:r>
          </a:p>
          <a:p>
            <a:pPr lvl="0">
              <a:defRPr sz="1800"/>
            </a:pPr>
            <a:r>
              <a:rPr sz="1600" dirty="0"/>
              <a:t>$ knife node run_list add node1 'recipe[motd]' -a 'recipe[apache]'</a:t>
            </a:r>
          </a:p>
          <a:p>
            <a:pPr lvl="0">
              <a:defRPr sz="1800"/>
            </a:pPr>
            <a:endParaRPr sz="1600" dirty="0"/>
          </a:p>
          <a:p>
            <a:pPr lvl="0">
              <a:defRPr sz="1800"/>
            </a:pPr>
            <a:endParaRPr sz="1600" dirty="0"/>
          </a:p>
          <a:p>
            <a:pPr lvl="0">
              <a:defRPr sz="1800"/>
            </a:pPr>
            <a:r>
              <a:rPr sz="1600" dirty="0"/>
              <a:t>We are </a:t>
            </a:r>
            <a:r>
              <a:rPr sz="1600" b="1" dirty="0"/>
              <a:t>leaving out the pci cookbook on purpose</a:t>
            </a:r>
            <a:r>
              <a:rPr sz="1600" dirty="0"/>
              <a:t>, as we are going to cause a failure due to the missing attribute, and fix with cookbook dependencies</a:t>
            </a:r>
          </a:p>
          <a:p>
            <a:pPr lvl="0">
              <a:defRPr sz="1800"/>
            </a:pPr>
            <a:endParaRPr sz="1600" dirty="0"/>
          </a:p>
          <a:p>
            <a:pPr lvl="0">
              <a:defRPr sz="1800"/>
            </a:pPr>
            <a:r>
              <a:rPr sz="1600" dirty="0"/>
              <a:t>If someone spots them, congratulate them on their good eye, and keep going.</a:t>
            </a: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0" name="Shape 4450"/>
          <p:cNvSpPr>
            <a:spLocks noGrp="1" noRot="1" noChangeAspect="1"/>
          </p:cNvSpPr>
          <p:nvPr>
            <p:ph type="sldImg"/>
          </p:nvPr>
        </p:nvSpPr>
        <p:spPr>
          <a:prstGeom prst="rect">
            <a:avLst/>
          </a:prstGeom>
        </p:spPr>
        <p:txBody>
          <a:bodyPr/>
          <a:lstStyle/>
          <a:p>
            <a:pPr lvl="0"/>
            <a:endParaRPr/>
          </a:p>
        </p:txBody>
      </p:sp>
      <p:sp>
        <p:nvSpPr>
          <p:cNvPr id="4451" name="Shape 4451"/>
          <p:cNvSpPr>
            <a:spLocks noGrp="1"/>
          </p:cNvSpPr>
          <p:nvPr>
            <p:ph type="body" sz="quarter" idx="1"/>
          </p:nvPr>
        </p:nvSpPr>
        <p:spPr>
          <a:prstGeom prst="rect">
            <a:avLst/>
          </a:prstGeom>
        </p:spPr>
        <p:txBody>
          <a:bodyPr/>
          <a:lstStyle/>
          <a:p>
            <a:pPr lvl="0">
              <a:defRPr sz="1800"/>
            </a:pPr>
            <a:r>
              <a:rPr sz="1600"/>
              <a:t>JSON syntax rules for this class: use double quotes around strings, no trailing commas.  Stick to that and you will survive Chef Bootcamp!  No trailing commas in JSON! Most common syntax error.</a:t>
            </a:r>
          </a:p>
          <a:p>
            <a:pPr lvl="0">
              <a:defRPr sz="1800"/>
            </a:pPr>
            <a:endParaRPr sz="1600"/>
          </a:p>
          <a:p>
            <a:pPr lvl="0">
              <a:defRPr sz="1800"/>
            </a:pPr>
            <a:r>
              <a:rPr sz="1600"/>
              <a:t>We are </a:t>
            </a:r>
            <a:r>
              <a:rPr sz="1600" b="1"/>
              <a:t>leaving out the pci cookbook on purpose</a:t>
            </a:r>
            <a:r>
              <a:rPr sz="1600"/>
              <a:t>, as we are going to cause a failure due to the missing attribute, and fix with cookbook dependencies</a:t>
            </a:r>
          </a:p>
          <a:p>
            <a:pPr lvl="0">
              <a:defRPr sz="1800"/>
            </a:pPr>
            <a:endParaRPr sz="1600"/>
          </a:p>
          <a:p>
            <a:pPr lvl="0">
              <a:defRPr sz="1800"/>
            </a:pPr>
            <a:r>
              <a:rPr sz="1600"/>
              <a:t>If someone spots them, congratulate them on their good eye, and keep going.</a:t>
            </a: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8" name="Shape 4458"/>
          <p:cNvSpPr>
            <a:spLocks noGrp="1" noRot="1" noChangeAspect="1"/>
          </p:cNvSpPr>
          <p:nvPr>
            <p:ph type="sldImg"/>
          </p:nvPr>
        </p:nvSpPr>
        <p:spPr>
          <a:prstGeom prst="rect">
            <a:avLst/>
          </a:prstGeom>
        </p:spPr>
        <p:txBody>
          <a:bodyPr/>
          <a:lstStyle/>
          <a:p>
            <a:pPr lvl="0"/>
            <a:endParaRPr/>
          </a:p>
        </p:txBody>
      </p:sp>
      <p:sp>
        <p:nvSpPr>
          <p:cNvPr id="4459" name="Shape 4459"/>
          <p:cNvSpPr>
            <a:spLocks noGrp="1"/>
          </p:cNvSpPr>
          <p:nvPr>
            <p:ph type="body" sz="quarter" idx="1"/>
          </p:nvPr>
        </p:nvSpPr>
        <p:spPr>
          <a:prstGeom prst="rect">
            <a:avLst/>
          </a:prstGeom>
        </p:spPr>
        <p:txBody>
          <a:bodyPr/>
          <a:lstStyle/>
          <a:p>
            <a:pPr lvl="0">
              <a:defRPr sz="1800"/>
            </a:pPr>
            <a:r>
              <a:rPr sz="1600" dirty="0" smtClean="0"/>
              <a:t>What </a:t>
            </a:r>
            <a:r>
              <a:rPr sz="1600" dirty="0"/>
              <a:t>went wrong! </a:t>
            </a: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 name="Shape 4464"/>
          <p:cNvSpPr>
            <a:spLocks noGrp="1" noRot="1" noChangeAspect="1"/>
          </p:cNvSpPr>
          <p:nvPr>
            <p:ph type="sldImg"/>
          </p:nvPr>
        </p:nvSpPr>
        <p:spPr>
          <a:prstGeom prst="rect">
            <a:avLst/>
          </a:prstGeom>
        </p:spPr>
        <p:txBody>
          <a:bodyPr/>
          <a:lstStyle/>
          <a:p>
            <a:pPr lvl="0"/>
            <a:endParaRPr/>
          </a:p>
        </p:txBody>
      </p:sp>
      <p:sp>
        <p:nvSpPr>
          <p:cNvPr id="4465" name="Shape 4465"/>
          <p:cNvSpPr>
            <a:spLocks noGrp="1"/>
          </p:cNvSpPr>
          <p:nvPr>
            <p:ph type="body" sz="quarter" idx="1"/>
          </p:nvPr>
        </p:nvSpPr>
        <p:spPr>
          <a:prstGeom prst="rect">
            <a:avLst/>
          </a:prstGeom>
        </p:spPr>
        <p:txBody>
          <a:bodyPr/>
          <a:lstStyle/>
          <a:p>
            <a:pPr lvl="0">
              <a:defRPr sz="1800"/>
            </a:pPr>
            <a:r>
              <a:rPr sz="1600" dirty="0" smtClean="0">
                <a:solidFill>
                  <a:srgbClr val="2E2F2C"/>
                </a:solidFill>
              </a:rPr>
              <a:t>So </a:t>
            </a:r>
            <a:r>
              <a:rPr sz="1600" dirty="0">
                <a:solidFill>
                  <a:srgbClr val="2E2F2C"/>
                </a:solidFill>
              </a:rPr>
              <a:t>there seems to be an issue with "node["pci"]["in_scope"]"</a:t>
            </a:r>
          </a:p>
          <a:p>
            <a:pPr lvl="0">
              <a:defRPr sz="1800"/>
            </a:pPr>
            <a:endParaRPr lang="en-US" sz="1600" dirty="0" smtClean="0">
              <a:solidFill>
                <a:srgbClr val="2E2F2C"/>
              </a:solidFill>
            </a:endParaRPr>
          </a:p>
          <a:p>
            <a:pPr lvl="0">
              <a:defRPr sz="1800"/>
            </a:pPr>
            <a:r>
              <a:rPr sz="1600" dirty="0" smtClean="0">
                <a:solidFill>
                  <a:srgbClr val="2E2F2C"/>
                </a:solidFill>
              </a:rPr>
              <a:t>From </a:t>
            </a:r>
            <a:r>
              <a:rPr sz="1600" dirty="0">
                <a:solidFill>
                  <a:srgbClr val="2E2F2C"/>
                </a:solidFill>
              </a:rPr>
              <a:t>previous slide:-</a:t>
            </a:r>
          </a:p>
          <a:p>
            <a:pPr lvl="0">
              <a:defRPr sz="1800"/>
            </a:pPr>
            <a:r>
              <a:rPr sz="1600" dirty="0">
                <a:solidFill>
                  <a:srgbClr val="2E2F2C"/>
                </a:solidFill>
              </a:rPr>
              <a:t>undefined method `[]' for nil:NilClass</a:t>
            </a:r>
          </a:p>
          <a:p>
            <a:pPr lvl="0">
              <a:defRPr sz="1800"/>
            </a:pPr>
            <a:endParaRPr sz="1600" dirty="0">
              <a:solidFill>
                <a:srgbClr val="2E2F2C"/>
              </a:solidFill>
            </a:endParaRPr>
          </a:p>
          <a:p>
            <a:pPr lvl="0">
              <a:defRPr sz="1800"/>
            </a:pPr>
            <a:r>
              <a:rPr sz="1600" dirty="0">
                <a:solidFill>
                  <a:srgbClr val="2E2F2C"/>
                </a:solidFill>
              </a:rPr>
              <a:t>Ruby is object oriented and functional, and everything you do has a return code. So</a:t>
            </a:r>
          </a:p>
          <a:p>
            <a:pPr lvl="0">
              <a:defRPr sz="1800"/>
            </a:pPr>
            <a:r>
              <a:rPr sz="1600" dirty="0">
                <a:solidFill>
                  <a:srgbClr val="2E2F2C"/>
                </a:solidFill>
              </a:rPr>
              <a:t>we do:</a:t>
            </a:r>
          </a:p>
          <a:p>
            <a:pPr lvl="0">
              <a:defRPr sz="1800"/>
            </a:pPr>
            <a:endParaRPr sz="1600" dirty="0">
              <a:solidFill>
                <a:srgbClr val="2E2F2C"/>
              </a:solidFill>
            </a:endParaRPr>
          </a:p>
          <a:p>
            <a:pPr lvl="0">
              <a:defRPr sz="1800"/>
            </a:pPr>
            <a:r>
              <a:rPr sz="1600" dirty="0">
                <a:solidFill>
                  <a:srgbClr val="2E2F2C"/>
                </a:solidFill>
              </a:rPr>
              <a:t>* node (this is the node object)</a:t>
            </a:r>
          </a:p>
          <a:p>
            <a:pPr lvl="0">
              <a:defRPr sz="1800"/>
            </a:pPr>
            <a:r>
              <a:rPr sz="1600" dirty="0">
                <a:solidFill>
                  <a:srgbClr val="2E2F2C"/>
                </a:solidFill>
              </a:rPr>
              <a:t>* ["pci"] (this is the method [], with an argument "pci")</a:t>
            </a:r>
          </a:p>
          <a:p>
            <a:pPr lvl="0">
              <a:defRPr sz="1800"/>
            </a:pPr>
            <a:r>
              <a:rPr sz="1600" dirty="0">
                <a:solidFill>
                  <a:srgbClr val="2E2F2C"/>
                </a:solidFill>
              </a:rPr>
              <a:t>** this returns ‘nil’, because there is no ‘pci’ attribute on the node, because we haven’t evaluated the pci cookbook</a:t>
            </a:r>
          </a:p>
          <a:p>
            <a:pPr lvl="0">
              <a:defRPr sz="1800"/>
            </a:pPr>
            <a:r>
              <a:rPr sz="1600" dirty="0">
                <a:solidFill>
                  <a:srgbClr val="2E2F2C"/>
                </a:solidFill>
              </a:rPr>
              <a:t>* ["in_scope"] gets called on ‘nil’, because that was the last return code</a:t>
            </a:r>
          </a:p>
          <a:p>
            <a:pPr lvl="0">
              <a:defRPr sz="1800"/>
            </a:pPr>
            <a:endParaRPr sz="1600" dirty="0">
              <a:solidFill>
                <a:srgbClr val="2E2F2C"/>
              </a:solidFill>
            </a:endParaRPr>
          </a:p>
          <a:p>
            <a:pPr lvl="0">
              <a:defRPr sz="1800"/>
            </a:pPr>
            <a:r>
              <a:rPr sz="1600" dirty="0">
                <a:solidFill>
                  <a:srgbClr val="2E2F2C"/>
                </a:solidFill>
              </a:rPr>
              <a:t>Hence - ‘undefined method [] for nil:NilClass’. </a:t>
            </a:r>
            <a:r>
              <a:rPr sz="1600" b="1" dirty="0">
                <a:solidFill>
                  <a:srgbClr val="2E2F2C"/>
                </a:solidFill>
              </a:rPr>
              <a:t>When you see this, it most often means you tried to look up a Node attribute that does not exist.</a:t>
            </a: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5" name="Shape 4475"/>
          <p:cNvSpPr>
            <a:spLocks noGrp="1" noRot="1" noChangeAspect="1"/>
          </p:cNvSpPr>
          <p:nvPr>
            <p:ph type="sldImg"/>
          </p:nvPr>
        </p:nvSpPr>
        <p:spPr>
          <a:prstGeom prst="rect">
            <a:avLst/>
          </a:prstGeom>
        </p:spPr>
        <p:txBody>
          <a:bodyPr/>
          <a:lstStyle/>
          <a:p>
            <a:pPr lvl="0"/>
            <a:endParaRPr/>
          </a:p>
        </p:txBody>
      </p:sp>
      <p:sp>
        <p:nvSpPr>
          <p:cNvPr id="4476" name="Shape 4476"/>
          <p:cNvSpPr>
            <a:spLocks noGrp="1"/>
          </p:cNvSpPr>
          <p:nvPr>
            <p:ph type="body" sz="quarter" idx="1"/>
          </p:nvPr>
        </p:nvSpPr>
        <p:spPr>
          <a:prstGeom prst="rect">
            <a:avLst/>
          </a:prstGeom>
        </p:spPr>
        <p:txBody>
          <a:bodyPr/>
          <a:lstStyle/>
          <a:p>
            <a:pPr lvl="0">
              <a:defRPr sz="1800"/>
            </a:pPr>
            <a:r>
              <a:rPr sz="1600"/>
              <a:t>Wait for reveal</a:t>
            </a: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7" name="Shape 4487"/>
          <p:cNvSpPr>
            <a:spLocks noGrp="1" noRot="1" noChangeAspect="1"/>
          </p:cNvSpPr>
          <p:nvPr>
            <p:ph type="sldImg"/>
          </p:nvPr>
        </p:nvSpPr>
        <p:spPr>
          <a:prstGeom prst="rect">
            <a:avLst/>
          </a:prstGeom>
        </p:spPr>
        <p:txBody>
          <a:bodyPr/>
          <a:lstStyle/>
          <a:p>
            <a:pPr lvl="0"/>
            <a:endParaRPr/>
          </a:p>
        </p:txBody>
      </p:sp>
      <p:sp>
        <p:nvSpPr>
          <p:cNvPr id="4488" name="Shape 4488"/>
          <p:cNvSpPr>
            <a:spLocks noGrp="1"/>
          </p:cNvSpPr>
          <p:nvPr>
            <p:ph type="body" sz="quarter" idx="1"/>
          </p:nvPr>
        </p:nvSpPr>
        <p:spPr>
          <a:prstGeom prst="rect">
            <a:avLst/>
          </a:prstGeom>
        </p:spPr>
        <p:txBody>
          <a:bodyPr/>
          <a:lstStyle/>
          <a:p>
            <a:pPr lvl="0">
              <a:defRPr sz="1800"/>
            </a:pPr>
            <a:r>
              <a:rPr sz="1600" dirty="0" smtClean="0"/>
              <a:t>you </a:t>
            </a:r>
            <a:r>
              <a:rPr sz="1600" dirty="0"/>
              <a:t>can find the methods available to an object by calling the .methods method. So "foo".methods would return an array of all the methods that string supports (including the .class method).  You could demo this in an IRB session.</a:t>
            </a:r>
          </a:p>
          <a:p>
            <a:pPr lvl="0">
              <a:defRPr sz="1800"/>
            </a:pPr>
            <a:r>
              <a:rPr sz="1600" u="sng" dirty="0" smtClean="0">
                <a:hlinkClick r:id="rId3"/>
              </a:rPr>
              <a:t>http</a:t>
            </a:r>
            <a:r>
              <a:rPr sz="1600" u="sng" dirty="0">
                <a:hlinkClick r:id="rId3"/>
              </a:rPr>
              <a:t>://lukaszwrobel.pl/blog/ruby-is-nil</a:t>
            </a:r>
            <a:endParaRPr sz="1600" dirty="0"/>
          </a:p>
          <a:p>
            <a:pPr lvl="0">
              <a:defRPr sz="1800"/>
            </a:pPr>
            <a:endParaRPr sz="1600" dirty="0"/>
          </a:p>
          <a:p>
            <a:pPr lvl="0">
              <a:defRPr sz="1800"/>
            </a:pPr>
            <a:r>
              <a:rPr sz="1600" dirty="0"/>
              <a:t>A hash is a list of key-value pairs.  Hashes can contain other hashes as the value, so they allow you to construct arbitrarily complex data structures to model your infrastructure. Example: node["mysql"]["server"]["tunables"]["log_slow_queries"] = true </a:t>
            </a:r>
          </a:p>
          <a:p>
            <a:pPr lvl="0">
              <a:defRPr sz="1800"/>
            </a:pPr>
            <a:r>
              <a:rPr sz="1600" dirty="0" smtClean="0"/>
              <a:t>"</a:t>
            </a:r>
            <a:r>
              <a:rPr sz="1600" dirty="0"/>
              <a:t>undefined" in Ruby is "nil" (in same way Perl calls it "undef")</a:t>
            </a:r>
          </a:p>
          <a:p>
            <a:pPr lvl="0">
              <a:defRPr sz="1800"/>
            </a:pPr>
            <a:endParaRPr sz="1600" dirty="0"/>
          </a:p>
          <a:p>
            <a:pPr lvl="0">
              <a:defRPr sz="1800"/>
            </a:pPr>
            <a:r>
              <a:rPr sz="1600" dirty="0" smtClean="0">
                <a:solidFill>
                  <a:srgbClr val="FF2600"/>
                </a:solidFill>
              </a:rPr>
              <a:t>From </a:t>
            </a:r>
            <a:r>
              <a:rPr sz="1600" dirty="0">
                <a:solidFill>
                  <a:srgbClr val="FF2600"/>
                </a:solidFill>
              </a:rPr>
              <a:t>Julian</a:t>
            </a:r>
          </a:p>
          <a:p>
            <a:pPr marR="457200" lvl="0" defTabSz="457200">
              <a:defRPr sz="1800"/>
            </a:pPr>
            <a:r>
              <a:rPr sz="1200" dirty="0">
                <a:latin typeface="Consolas"/>
                <a:ea typeface="Consolas"/>
                <a:cs typeface="Consolas"/>
                <a:sym typeface="Consolas"/>
              </a:rPr>
              <a:t>1. A hash is a list of key-value pairs </a:t>
            </a:r>
          </a:p>
          <a:p>
            <a:pPr marR="457200" lvl="0" defTabSz="457200">
              <a:defRPr sz="1800"/>
            </a:pPr>
            <a:r>
              <a:rPr sz="1200" dirty="0" smtClean="0">
                <a:latin typeface="Consolas"/>
                <a:ea typeface="Consolas"/>
                <a:cs typeface="Consolas"/>
                <a:sym typeface="Consolas"/>
              </a:rPr>
              <a:t>2</a:t>
            </a:r>
            <a:r>
              <a:rPr sz="1200" dirty="0">
                <a:latin typeface="Consolas"/>
                <a:ea typeface="Consolas"/>
                <a:cs typeface="Consolas"/>
                <a:sym typeface="Consolas"/>
              </a:rPr>
              <a:t>. A </a:t>
            </a:r>
            <a:r>
              <a:rPr sz="1200" dirty="0" smtClean="0">
                <a:latin typeface="Consolas"/>
                <a:ea typeface="Consolas"/>
                <a:cs typeface="Consolas"/>
                <a:sym typeface="Consolas"/>
              </a:rPr>
              <a:t>hash </a:t>
            </a:r>
            <a:r>
              <a:rPr sz="1200" dirty="0">
                <a:latin typeface="Consolas"/>
                <a:ea typeface="Consolas"/>
                <a:cs typeface="Consolas"/>
                <a:sym typeface="Consolas"/>
              </a:rPr>
              <a:t>can contain other hashes as the value, so they allow you to construct arbitrarily complex data structures to model your infrastructure. Example: node["mysql"]["server"]["tunables"]["log_slow_queries"] = true </a:t>
            </a:r>
          </a:p>
          <a:p>
            <a:pPr marR="457200" lvl="0" defTabSz="457200">
              <a:defRPr sz="1800"/>
            </a:pPr>
            <a:r>
              <a:rPr sz="1200" dirty="0" smtClean="0">
                <a:latin typeface="Consolas"/>
                <a:ea typeface="Consolas"/>
                <a:cs typeface="Consolas"/>
                <a:sym typeface="Consolas"/>
              </a:rPr>
              <a:t>3</a:t>
            </a:r>
            <a:r>
              <a:rPr sz="1200" dirty="0">
                <a:latin typeface="Consolas"/>
                <a:ea typeface="Consolas"/>
                <a:cs typeface="Consolas"/>
                <a:sym typeface="Consolas"/>
              </a:rPr>
              <a:t>. "undefined" in Ruby is "nil", in same way Perl has "undef". </a:t>
            </a:r>
          </a:p>
          <a:p>
            <a:pPr marR="457200" lvl="0" defTabSz="457200">
              <a:defRPr sz="1800"/>
            </a:pPr>
            <a:r>
              <a:rPr sz="1200" dirty="0" smtClean="0">
                <a:latin typeface="Consolas"/>
                <a:ea typeface="Consolas"/>
                <a:cs typeface="Consolas"/>
                <a:sym typeface="Consolas"/>
              </a:rPr>
              <a:t>4</a:t>
            </a:r>
            <a:r>
              <a:rPr sz="1200" dirty="0">
                <a:latin typeface="Consolas"/>
                <a:ea typeface="Consolas"/>
                <a:cs typeface="Consolas"/>
                <a:sym typeface="Consolas"/>
              </a:rPr>
              <a:t>. Everything in Ruby is object-oriented, so "nil" is actually an object too (of type NilClass) </a:t>
            </a:r>
          </a:p>
          <a:p>
            <a:pPr marR="457200" lvl="0" defTabSz="457200">
              <a:defRPr sz="1800"/>
            </a:pPr>
            <a:r>
              <a:rPr sz="1200" dirty="0" smtClean="0">
                <a:latin typeface="Consolas"/>
                <a:ea typeface="Consolas"/>
                <a:cs typeface="Consolas"/>
                <a:sym typeface="Consolas"/>
              </a:rPr>
              <a:t>5</a:t>
            </a:r>
            <a:r>
              <a:rPr sz="1200" dirty="0">
                <a:latin typeface="Consolas"/>
                <a:ea typeface="Consolas"/>
                <a:cs typeface="Consolas"/>
                <a:sym typeface="Consolas"/>
              </a:rPr>
              <a:t>. If some component of the leading hash (e.g. "node["mysql"]) isn't defined, then it will evaluate to nil. Then when you try to access the inner hash ("server"), you're calling the [] operation on nil, which obviously won't work.</a:t>
            </a:r>
            <a:r>
              <a:rPr sz="1200" dirty="0">
                <a:latin typeface="Cambria"/>
                <a:ea typeface="Cambria"/>
                <a:cs typeface="Cambria"/>
                <a:sym typeface="Cambria"/>
              </a:rPr>
              <a:t> </a:t>
            </a: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4" name="Shape 4494"/>
          <p:cNvSpPr>
            <a:spLocks noGrp="1" noRot="1" noChangeAspect="1"/>
          </p:cNvSpPr>
          <p:nvPr>
            <p:ph type="sldImg"/>
          </p:nvPr>
        </p:nvSpPr>
        <p:spPr>
          <a:prstGeom prst="rect">
            <a:avLst/>
          </a:prstGeom>
        </p:spPr>
        <p:txBody>
          <a:bodyPr/>
          <a:lstStyle/>
          <a:p>
            <a:pPr lvl="0"/>
            <a:endParaRPr/>
          </a:p>
        </p:txBody>
      </p:sp>
      <p:sp>
        <p:nvSpPr>
          <p:cNvPr id="4495" name="Shape 4495"/>
          <p:cNvSpPr>
            <a:spLocks noGrp="1"/>
          </p:cNvSpPr>
          <p:nvPr>
            <p:ph type="body" sz="quarter" idx="1"/>
          </p:nvPr>
        </p:nvSpPr>
        <p:spPr>
          <a:prstGeom prst="rect">
            <a:avLst/>
          </a:prstGeom>
        </p:spPr>
        <p:txBody>
          <a:bodyPr/>
          <a:lstStyle/>
          <a:p>
            <a:pPr lvl="0" algn="r">
              <a:defRPr sz="1800"/>
            </a:pPr>
            <a:endParaRPr sz="1600" u="sng" dirty="0">
              <a:solidFill>
                <a:srgbClr val="FF2600"/>
              </a:solidFill>
              <a:hlinkClick r:id="rId3"/>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2" name="Shape 4502"/>
          <p:cNvSpPr>
            <a:spLocks noGrp="1" noRot="1" noChangeAspect="1"/>
          </p:cNvSpPr>
          <p:nvPr>
            <p:ph type="sldImg"/>
          </p:nvPr>
        </p:nvSpPr>
        <p:spPr>
          <a:prstGeom prst="rect">
            <a:avLst/>
          </a:prstGeom>
        </p:spPr>
        <p:txBody>
          <a:bodyPr/>
          <a:lstStyle/>
          <a:p>
            <a:pPr lvl="0"/>
            <a:endParaRPr/>
          </a:p>
        </p:txBody>
      </p:sp>
      <p:sp>
        <p:nvSpPr>
          <p:cNvPr id="4503" name="Shape 4503"/>
          <p:cNvSpPr>
            <a:spLocks noGrp="1"/>
          </p:cNvSpPr>
          <p:nvPr>
            <p:ph type="body" sz="quarter" idx="1"/>
          </p:nvPr>
        </p:nvSpPr>
        <p:spPr>
          <a:prstGeom prst="rect">
            <a:avLst/>
          </a:prstGeom>
        </p:spPr>
        <p:txBody>
          <a:bodyPr/>
          <a:lstStyle/>
          <a:p>
            <a:pPr lvl="0">
              <a:defRPr sz="1800"/>
            </a:pPr>
            <a:r>
              <a:rPr sz="1600" dirty="0" smtClean="0">
                <a:solidFill>
                  <a:srgbClr val="2E2F2C"/>
                </a:solidFill>
                <a:latin typeface="Lucida Console"/>
                <a:ea typeface="Lucida Console"/>
                <a:cs typeface="Lucida Console"/>
                <a:sym typeface="Lucida Console"/>
              </a:rPr>
              <a:t>We </a:t>
            </a:r>
            <a:r>
              <a:rPr sz="1600" dirty="0">
                <a:solidFill>
                  <a:srgbClr val="2E2F2C"/>
                </a:solidFill>
                <a:latin typeface="Lucida Console"/>
                <a:ea typeface="Lucida Console"/>
                <a:cs typeface="Lucida Console"/>
                <a:sym typeface="Lucida Console"/>
              </a:rPr>
              <a:t>haven’t evaluated the pci cookbook yet, so no 'pci' attribute</a:t>
            </a: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9" name="Shape 4509"/>
          <p:cNvSpPr>
            <a:spLocks noGrp="1" noRot="1" noChangeAspect="1"/>
          </p:cNvSpPr>
          <p:nvPr>
            <p:ph type="sldImg"/>
          </p:nvPr>
        </p:nvSpPr>
        <p:spPr>
          <a:prstGeom prst="rect">
            <a:avLst/>
          </a:prstGeom>
        </p:spPr>
        <p:txBody>
          <a:bodyPr/>
          <a:lstStyle/>
          <a:p>
            <a:pPr lvl="0"/>
            <a:endParaRPr/>
          </a:p>
        </p:txBody>
      </p:sp>
      <p:sp>
        <p:nvSpPr>
          <p:cNvPr id="4510" name="Shape 4510"/>
          <p:cNvSpPr>
            <a:spLocks noGrp="1"/>
          </p:cNvSpPr>
          <p:nvPr>
            <p:ph type="body" sz="quarter" idx="1"/>
          </p:nvPr>
        </p:nvSpPr>
        <p:spPr>
          <a:prstGeom prst="rect">
            <a:avLst/>
          </a:prstGeom>
        </p:spPr>
        <p:txBody>
          <a:bodyPr/>
          <a:lstStyle>
            <a:lvl1pPr>
              <a:defRPr>
                <a:solidFill>
                  <a:srgbClr val="FF2600"/>
                </a:solidFill>
              </a:defRPr>
            </a:lvl1pPr>
          </a:lstStyle>
          <a:p>
            <a:pPr lvl="0">
              <a:defRPr sz="1800">
                <a:solidFill>
                  <a:srgbClr val="000000"/>
                </a:solidFill>
              </a:defRPr>
            </a:pPr>
            <a:endParaRPr sz="1600" dirty="0">
              <a:solidFill>
                <a:srgbClr val="FF2600"/>
              </a:solidFill>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 name="Shape 4515"/>
          <p:cNvSpPr>
            <a:spLocks noGrp="1" noRot="1" noChangeAspect="1"/>
          </p:cNvSpPr>
          <p:nvPr>
            <p:ph type="sldImg"/>
          </p:nvPr>
        </p:nvSpPr>
        <p:spPr>
          <a:prstGeom prst="rect">
            <a:avLst/>
          </a:prstGeom>
        </p:spPr>
        <p:txBody>
          <a:bodyPr/>
          <a:lstStyle/>
          <a:p>
            <a:pPr lvl="0"/>
            <a:endParaRPr/>
          </a:p>
        </p:txBody>
      </p:sp>
      <p:sp>
        <p:nvSpPr>
          <p:cNvPr id="4516" name="Shape 4516"/>
          <p:cNvSpPr>
            <a:spLocks noGrp="1"/>
          </p:cNvSpPr>
          <p:nvPr>
            <p:ph type="body" sz="quarter" idx="1"/>
          </p:nvPr>
        </p:nvSpPr>
        <p:spPr>
          <a:prstGeom prst="rect">
            <a:avLst/>
          </a:prstGeom>
        </p:spPr>
        <p:txBody>
          <a:bodyPr/>
          <a:lstStyle/>
          <a:p>
            <a:pPr lvl="0">
              <a:defRPr sz="1800"/>
            </a:pPr>
            <a:r>
              <a:rPr sz="1600"/>
              <a:t>This is important.</a:t>
            </a:r>
          </a:p>
          <a:p>
            <a:pPr lvl="0">
              <a:defRPr sz="1800"/>
            </a:pPr>
            <a:endParaRPr sz="1600"/>
          </a:p>
          <a:p>
            <a:pPr lvl="0">
              <a:defRPr sz="1800"/>
            </a:pPr>
            <a:r>
              <a:rPr sz="1600"/>
              <a:t>This is especially important in community cookbooks.  When sharing code, if you depend on it make sure it is defined somewhere.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 name="Shape 600"/>
          <p:cNvSpPr>
            <a:spLocks noGrp="1" noRot="1" noChangeAspect="1"/>
          </p:cNvSpPr>
          <p:nvPr>
            <p:ph type="sldImg"/>
          </p:nvPr>
        </p:nvSpPr>
        <p:spPr>
          <a:prstGeom prst="rect">
            <a:avLst/>
          </a:prstGeom>
        </p:spPr>
        <p:txBody>
          <a:bodyPr/>
          <a:lstStyle/>
          <a:p>
            <a:pPr lvl="0"/>
            <a:endParaRPr/>
          </a:p>
        </p:txBody>
      </p:sp>
      <p:sp>
        <p:nvSpPr>
          <p:cNvPr id="601" name="Shape 601"/>
          <p:cNvSpPr>
            <a:spLocks noGrp="1"/>
          </p:cNvSpPr>
          <p:nvPr>
            <p:ph type="body" sz="quarter" idx="1"/>
          </p:nvPr>
        </p:nvSpPr>
        <p:spPr>
          <a:prstGeom prst="rect">
            <a:avLst/>
          </a:prstGeom>
        </p:spPr>
        <p:txBody>
          <a:bodyPr/>
          <a:lstStyle>
            <a:lvl1pPr defTabSz="457200">
              <a:defRPr>
                <a:latin typeface="Helvetica"/>
                <a:ea typeface="Helvetica"/>
                <a:cs typeface="Helvetica"/>
                <a:sym typeface="Helvetica"/>
              </a:defRPr>
            </a:lvl1pPr>
          </a:lstStyle>
          <a:p>
            <a:pPr lvl="0">
              <a:defRPr sz="1800"/>
            </a:pPr>
            <a:r>
              <a:rPr sz="1600"/>
              <a:t>Moving the database to a separate server helps with scalability but also introduces another point of failure.  Let's add a second database server as a stand-by to the primary database.  We can now failover to the stand-by database if the primary database fails.  Doing so will allow us to keep our application running and servicing our customers.</a:t>
            </a: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4" name="Shape 4554"/>
          <p:cNvSpPr>
            <a:spLocks noGrp="1" noRot="1" noChangeAspect="1"/>
          </p:cNvSpPr>
          <p:nvPr>
            <p:ph type="sldImg"/>
          </p:nvPr>
        </p:nvSpPr>
        <p:spPr>
          <a:prstGeom prst="rect">
            <a:avLst/>
          </a:prstGeom>
        </p:spPr>
        <p:txBody>
          <a:bodyPr/>
          <a:lstStyle/>
          <a:p>
            <a:pPr lvl="0"/>
            <a:endParaRPr/>
          </a:p>
        </p:txBody>
      </p:sp>
      <p:sp>
        <p:nvSpPr>
          <p:cNvPr id="4555" name="Shape 4555"/>
          <p:cNvSpPr>
            <a:spLocks noGrp="1"/>
          </p:cNvSpPr>
          <p:nvPr>
            <p:ph type="body" sz="quarter" idx="1"/>
          </p:nvPr>
        </p:nvSpPr>
        <p:spPr>
          <a:prstGeom prst="rect">
            <a:avLst/>
          </a:prstGeom>
        </p:spPr>
        <p:txBody>
          <a:bodyPr/>
          <a:lstStyle/>
          <a:p>
            <a:pPr lvl="0">
              <a:defRPr sz="1800"/>
            </a:pPr>
            <a:r>
              <a:rPr sz="1600" dirty="0" smtClean="0"/>
              <a:t>Notice </a:t>
            </a:r>
            <a:r>
              <a:rPr sz="1600" dirty="0"/>
              <a:t>we downloaded the pci cookbook, and we rendered motd</a:t>
            </a:r>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6" name="Shape 4566"/>
          <p:cNvSpPr>
            <a:spLocks noGrp="1" noRot="1" noChangeAspect="1"/>
          </p:cNvSpPr>
          <p:nvPr>
            <p:ph type="sldImg"/>
          </p:nvPr>
        </p:nvSpPr>
        <p:spPr>
          <a:prstGeom prst="rect">
            <a:avLst/>
          </a:prstGeom>
        </p:spPr>
        <p:txBody>
          <a:bodyPr/>
          <a:lstStyle/>
          <a:p>
            <a:pPr lvl="0"/>
            <a:endParaRPr/>
          </a:p>
        </p:txBody>
      </p:sp>
      <p:sp>
        <p:nvSpPr>
          <p:cNvPr id="4567" name="Shape 4567"/>
          <p:cNvSpPr>
            <a:spLocks noGrp="1"/>
          </p:cNvSpPr>
          <p:nvPr>
            <p:ph type="body" sz="quarter" idx="1"/>
          </p:nvPr>
        </p:nvSpPr>
        <p:spPr>
          <a:prstGeom prst="rect">
            <a:avLst/>
          </a:prstGeom>
        </p:spPr>
        <p:txBody>
          <a:bodyPr/>
          <a:lstStyle/>
          <a:p>
            <a:pPr lvl="0">
              <a:defRPr sz="1800"/>
            </a:pPr>
            <a:r>
              <a:rPr sz="1600"/>
              <a:t>Think about what just happened - if you needed a report about being in/out of scope, you can generate it trivially with Chef’s search features.</a:t>
            </a:r>
          </a:p>
          <a:p>
            <a:pPr lvl="0">
              <a:defRPr sz="1800"/>
            </a:pPr>
            <a:endParaRPr sz="1600"/>
          </a:p>
          <a:p>
            <a:pPr lvl="0">
              <a:defRPr sz="1800"/>
            </a:pPr>
            <a:r>
              <a:rPr sz="1600"/>
              <a:t>In this example, a simple primitive has been turned into a powerful reporting tool.</a:t>
            </a: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6" name="Shape 4576"/>
          <p:cNvSpPr>
            <a:spLocks noGrp="1" noRot="1" noChangeAspect="1"/>
          </p:cNvSpPr>
          <p:nvPr>
            <p:ph type="sldImg"/>
          </p:nvPr>
        </p:nvSpPr>
        <p:spPr>
          <a:prstGeom prst="rect">
            <a:avLst/>
          </a:prstGeom>
        </p:spPr>
        <p:txBody>
          <a:bodyPr/>
          <a:lstStyle/>
          <a:p>
            <a:pPr lvl="0"/>
            <a:endParaRPr/>
          </a:p>
        </p:txBody>
      </p:sp>
      <p:sp>
        <p:nvSpPr>
          <p:cNvPr id="4577" name="Shape 4577"/>
          <p:cNvSpPr>
            <a:spLocks noGrp="1"/>
          </p:cNvSpPr>
          <p:nvPr>
            <p:ph type="body" sz="quarter" idx="1"/>
          </p:nvPr>
        </p:nvSpPr>
        <p:spPr>
          <a:prstGeom prst="rect">
            <a:avLst/>
          </a:prstGeom>
        </p:spPr>
        <p:txBody>
          <a:bodyPr/>
          <a:lstStyle/>
          <a:p>
            <a:pPr lvl="0">
              <a:defRPr sz="1800"/>
            </a:pPr>
            <a:r>
              <a:rPr lang="en-US" sz="1600" dirty="0" smtClean="0">
                <a:solidFill>
                  <a:srgbClr val="FF2600"/>
                </a:solidFill>
              </a:rPr>
              <a:t>Use this</a:t>
            </a:r>
            <a:r>
              <a:rPr lang="en-US" sz="1600" baseline="0" dirty="0" smtClean="0">
                <a:solidFill>
                  <a:srgbClr val="FF2600"/>
                </a:solidFill>
              </a:rPr>
              <a:t> slide to talk about "sane" defaults.</a:t>
            </a:r>
          </a:p>
          <a:p>
            <a:pPr lvl="0">
              <a:defRPr sz="1800"/>
            </a:pPr>
            <a:endParaRPr sz="1600" dirty="0">
              <a:solidFill>
                <a:srgbClr val="FF2600"/>
              </a:solidFill>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3" name="Shape 4583"/>
          <p:cNvSpPr>
            <a:spLocks noGrp="1" noRot="1" noChangeAspect="1"/>
          </p:cNvSpPr>
          <p:nvPr>
            <p:ph type="sldImg"/>
          </p:nvPr>
        </p:nvSpPr>
        <p:spPr>
          <a:prstGeom prst="rect">
            <a:avLst/>
          </a:prstGeom>
        </p:spPr>
        <p:txBody>
          <a:bodyPr/>
          <a:lstStyle/>
          <a:p>
            <a:pPr lvl="0"/>
            <a:endParaRPr/>
          </a:p>
        </p:txBody>
      </p:sp>
      <p:sp>
        <p:nvSpPr>
          <p:cNvPr id="4584" name="Shape 4584"/>
          <p:cNvSpPr>
            <a:spLocks noGrp="1"/>
          </p:cNvSpPr>
          <p:nvPr>
            <p:ph type="body" sz="quarter" idx="1"/>
          </p:nvPr>
        </p:nvSpPr>
        <p:spPr>
          <a:prstGeom prst="rect">
            <a:avLst/>
          </a:prstGeom>
        </p:spPr>
        <p:txBody>
          <a:bodyPr/>
          <a:lstStyle/>
          <a:p>
            <a:pPr lvl="0">
              <a:defRPr sz="1800"/>
            </a:pPr>
            <a:r>
              <a:rPr sz="1600"/>
              <a:t>Reiterate what happens here:</a:t>
            </a:r>
          </a:p>
          <a:p>
            <a:pPr lvl="0">
              <a:defRPr sz="1800"/>
            </a:pPr>
            <a:endParaRPr sz="1600"/>
          </a:p>
          <a:p>
            <a:pPr lvl="0">
              <a:defRPr sz="1800"/>
            </a:pPr>
            <a:r>
              <a:rPr sz="1600"/>
              <a:t>* Syntax check</a:t>
            </a:r>
          </a:p>
          <a:p>
            <a:pPr lvl="0">
              <a:defRPr sz="1800"/>
            </a:pPr>
            <a:r>
              <a:rPr sz="1600"/>
              <a:t>* Upload to Chef Server</a:t>
            </a: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0" name="Shape 4590"/>
          <p:cNvSpPr>
            <a:spLocks noGrp="1" noRot="1" noChangeAspect="1"/>
          </p:cNvSpPr>
          <p:nvPr>
            <p:ph type="sldImg"/>
          </p:nvPr>
        </p:nvSpPr>
        <p:spPr>
          <a:prstGeom prst="rect">
            <a:avLst/>
          </a:prstGeom>
        </p:spPr>
        <p:txBody>
          <a:bodyPr/>
          <a:lstStyle/>
          <a:p>
            <a:pPr lvl="0"/>
            <a:endParaRPr/>
          </a:p>
        </p:txBody>
      </p:sp>
      <p:sp>
        <p:nvSpPr>
          <p:cNvPr id="4591" name="Shape 4591"/>
          <p:cNvSpPr>
            <a:spLocks noGrp="1"/>
          </p:cNvSpPr>
          <p:nvPr>
            <p:ph type="body" sz="quarter" idx="1"/>
          </p:nvPr>
        </p:nvSpPr>
        <p:spPr>
          <a:prstGeom prst="rect">
            <a:avLst/>
          </a:prstGeom>
        </p:spPr>
        <p:txBody>
          <a:bodyPr/>
          <a:lstStyle/>
          <a:p>
            <a:pPr lvl="0" defTabSz="457200">
              <a:spcBef>
                <a:spcPts val="1200"/>
              </a:spcBef>
              <a:defRPr sz="1800"/>
            </a:pPr>
            <a:r>
              <a:rPr sz="1600" dirty="0" smtClean="0"/>
              <a:t>Notice </a:t>
            </a:r>
            <a:r>
              <a:rPr sz="1600" dirty="0"/>
              <a:t>we downloaded the pci cookbook, and we rendered motd</a:t>
            </a: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6" name="Shape 4606"/>
          <p:cNvSpPr>
            <a:spLocks noGrp="1" noRot="1" noChangeAspect="1"/>
          </p:cNvSpPr>
          <p:nvPr>
            <p:ph type="sldImg"/>
          </p:nvPr>
        </p:nvSpPr>
        <p:spPr>
          <a:prstGeom prst="rect">
            <a:avLst/>
          </a:prstGeom>
        </p:spPr>
        <p:txBody>
          <a:bodyPr/>
          <a:lstStyle/>
          <a:p>
            <a:pPr lvl="0"/>
            <a:endParaRPr/>
          </a:p>
        </p:txBody>
      </p:sp>
      <p:sp>
        <p:nvSpPr>
          <p:cNvPr id="4607" name="Shape 4607"/>
          <p:cNvSpPr>
            <a:spLocks noGrp="1"/>
          </p:cNvSpPr>
          <p:nvPr>
            <p:ph type="body" sz="quarter" idx="1"/>
          </p:nvPr>
        </p:nvSpPr>
        <p:spPr>
          <a:prstGeom prst="rect">
            <a:avLst/>
          </a:prstGeom>
        </p:spPr>
        <p:txBody>
          <a:bodyPr/>
          <a:lstStyle/>
          <a:p>
            <a:pPr lvl="0">
              <a:defRPr sz="1800"/>
            </a:pPr>
            <a:r>
              <a:rPr sz="1600"/>
              <a:t>These 3 are the holy trinity, and they are the most important because almost all work you do to configure an application uses them. Install the service, render its configuration, and restart/reload the service.</a:t>
            </a: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7" name="Shape 4617"/>
          <p:cNvSpPr>
            <a:spLocks noGrp="1" noRot="1" noChangeAspect="1"/>
          </p:cNvSpPr>
          <p:nvPr>
            <p:ph type="sldImg"/>
          </p:nvPr>
        </p:nvSpPr>
        <p:spPr>
          <a:prstGeom prst="rect">
            <a:avLst/>
          </a:prstGeom>
        </p:spPr>
        <p:txBody>
          <a:bodyPr/>
          <a:lstStyle/>
          <a:p>
            <a:pPr lvl="0"/>
            <a:endParaRPr/>
          </a:p>
        </p:txBody>
      </p:sp>
      <p:sp>
        <p:nvSpPr>
          <p:cNvPr id="4618" name="Shape 4618"/>
          <p:cNvSpPr>
            <a:spLocks noGrp="1"/>
          </p:cNvSpPr>
          <p:nvPr>
            <p:ph type="body" sz="quarter" idx="1"/>
          </p:nvPr>
        </p:nvSpPr>
        <p:spPr>
          <a:prstGeom prst="rect">
            <a:avLst/>
          </a:prstGeom>
        </p:spPr>
        <p:txBody>
          <a:bodyPr/>
          <a:lstStyle/>
          <a:p>
            <a:pPr lvl="0">
              <a:defRPr sz="1800"/>
            </a:pPr>
            <a:r>
              <a:rPr sz="1600" dirty="0" smtClean="0"/>
              <a:t>This </a:t>
            </a:r>
            <a:r>
              <a:rPr sz="1600" dirty="0"/>
              <a:t>slide to illustrate the resource collection thats is being built in this section!!!!</a:t>
            </a: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7" name="Shape 4627"/>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628" name="Shape 4628"/>
          <p:cNvSpPr>
            <a:spLocks noGrp="1"/>
          </p:cNvSpPr>
          <p:nvPr>
            <p:ph type="body" sz="quarter" idx="1"/>
          </p:nvPr>
        </p:nvSpPr>
        <p:spPr>
          <a:prstGeom prst="rect">
            <a:avLst/>
          </a:prstGeom>
        </p:spPr>
        <p:txBody>
          <a:bodyPr/>
          <a:lstStyle/>
          <a:p>
            <a:pPr lvl="0">
              <a:defRPr sz="1800"/>
            </a:pPr>
            <a:r>
              <a:rPr sz="1600"/>
              <a:t>This section has a significant jump in complexity from the last two. Make sure you take a break before you start it, and get a cup of coffee.</a:t>
            </a:r>
          </a:p>
          <a:p>
            <a:pPr lvl="0">
              <a:defRPr sz="1800"/>
            </a:pPr>
            <a:endParaRPr sz="1600"/>
          </a:p>
          <a:p>
            <a:pPr lvl="0">
              <a:defRPr sz="1800"/>
            </a:pPr>
            <a:r>
              <a:rPr sz="1600"/>
              <a:t>AKA "I really hate that cookbook I wrote six months ago"</a:t>
            </a: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7" name="Shape 4637"/>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638" name="Shape 4638"/>
          <p:cNvSpPr>
            <a:spLocks noGrp="1"/>
          </p:cNvSpPr>
          <p:nvPr>
            <p:ph type="body" sz="quarter" idx="1"/>
          </p:nvPr>
        </p:nvSpPr>
        <p:spPr>
          <a:prstGeom prst="rect">
            <a:avLst/>
          </a:prstGeom>
        </p:spPr>
        <p:txBody>
          <a:bodyPr/>
          <a:lstStyle/>
          <a:p>
            <a:pPr lvl="0">
              <a:defRPr sz="1800"/>
            </a:pPr>
            <a:r>
              <a:rPr sz="1600"/>
              <a:t>Warn students not to skip ahead to saving their cookbook in this module.  They don’t always have to follow along exactly.  But here, if they save early, they will see inconsistencies in later modules.  Hold off on uploading your cookbook until we get there together.</a:t>
            </a: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 name="Shape 464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649" name="Shape 4649"/>
          <p:cNvSpPr>
            <a:spLocks noGrp="1"/>
          </p:cNvSpPr>
          <p:nvPr>
            <p:ph type="body" sz="quarter" idx="1"/>
          </p:nvPr>
        </p:nvSpPr>
        <p:spPr>
          <a:prstGeom prst="rect">
            <a:avLst/>
          </a:prstGeom>
        </p:spPr>
        <p:txBody>
          <a:bodyPr/>
          <a:lstStyle/>
          <a:p>
            <a:pPr lvl="0">
              <a:defRPr sz="1800"/>
            </a:pPr>
            <a:r>
              <a:rPr sz="1600"/>
              <a:t>Major refactoring, so we should bump the cookbook version # first.</a:t>
            </a:r>
          </a:p>
          <a:p>
            <a:pPr lvl="0">
              <a:defRPr sz="1800"/>
            </a:pPr>
            <a:endParaRPr sz="1600"/>
          </a:p>
          <a:p>
            <a:pPr lvl="0">
              <a:defRPr sz="1800"/>
            </a:pPr>
            <a:r>
              <a:rPr sz="1600"/>
              <a:t>We want students to do this first, so they don’t wreck their known-good-state 0.1.0 apache cookbook by uploading in the middle.</a:t>
            </a:r>
          </a:p>
          <a:p>
            <a:pPr lvl="0">
              <a:defRPr sz="1800"/>
            </a:pPr>
            <a:endParaRPr sz="1600"/>
          </a:p>
          <a:p>
            <a:pPr lvl="0">
              <a:defRPr sz="1800"/>
            </a:pPr>
            <a:r>
              <a:rPr sz="1600"/>
              <a:t>Also, we are going to use this version bump to show off environments and illustrate that Chef requires you to declare *all* your desired state, even contra state. This will happen later.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Shape 611"/>
          <p:cNvSpPr>
            <a:spLocks noGrp="1" noRot="1" noChangeAspect="1"/>
          </p:cNvSpPr>
          <p:nvPr>
            <p:ph type="sldImg"/>
          </p:nvPr>
        </p:nvSpPr>
        <p:spPr>
          <a:prstGeom prst="rect">
            <a:avLst/>
          </a:prstGeom>
        </p:spPr>
        <p:txBody>
          <a:bodyPr/>
          <a:lstStyle/>
          <a:p>
            <a:pPr lvl="0"/>
            <a:endParaRPr/>
          </a:p>
        </p:txBody>
      </p:sp>
      <p:sp>
        <p:nvSpPr>
          <p:cNvPr id="612" name="Shape 612"/>
          <p:cNvSpPr>
            <a:spLocks noGrp="1"/>
          </p:cNvSpPr>
          <p:nvPr>
            <p:ph type="body" sz="quarter" idx="1"/>
          </p:nvPr>
        </p:nvSpPr>
        <p:spPr>
          <a:prstGeom prst="rect">
            <a:avLst/>
          </a:prstGeom>
        </p:spPr>
        <p:txBody>
          <a:bodyPr/>
          <a:lstStyle>
            <a:lvl1pPr defTabSz="457200">
              <a:defRPr>
                <a:latin typeface="Helvetica"/>
                <a:ea typeface="Helvetica"/>
                <a:cs typeface="Helvetica"/>
                <a:sym typeface="Helvetica"/>
              </a:defRPr>
            </a:lvl1pPr>
          </a:lstStyle>
          <a:p>
            <a:pPr lvl="0">
              <a:defRPr sz="1800"/>
            </a:pPr>
            <a:r>
              <a:rPr sz="1600"/>
              <a:t>Now that we've addressed the redundancy of our database, let's turn back to the application server.  We need to eliminate the application server as a single point of failure so we add another.  With redundancy at both the application and database tier we are now much better equipped to handle the failure of any individual server in our infrastructure.</a:t>
            </a:r>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8" name="Shape 465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659" name="Shape 4659"/>
          <p:cNvSpPr>
            <a:spLocks noGrp="1"/>
          </p:cNvSpPr>
          <p:nvPr>
            <p:ph type="body" sz="quarter" idx="1"/>
          </p:nvPr>
        </p:nvSpPr>
        <p:spPr>
          <a:prstGeom prst="rect">
            <a:avLst/>
          </a:prstGeom>
        </p:spPr>
        <p:txBody>
          <a:bodyPr/>
          <a:lstStyle/>
          <a:p>
            <a:pPr lvl="0">
              <a:defRPr sz="1800"/>
            </a:pPr>
            <a:r>
              <a:rPr sz="1600"/>
              <a:t>The marketing department loves clowns and bears.</a:t>
            </a:r>
          </a:p>
          <a:p>
            <a:pPr lvl="0">
              <a:defRPr sz="1800"/>
            </a:pPr>
            <a:endParaRPr sz="1600"/>
          </a:p>
          <a:p>
            <a:pPr lvl="0">
              <a:defRPr sz="1800"/>
            </a:pPr>
            <a:r>
              <a:rPr sz="1600"/>
              <a:t>In case the syntax is confusing here, you can illustrate it using pry and a console, along with the "awesome_print" gem.  Here's how you'd create this same data structure "by hand"</a:t>
            </a:r>
          </a:p>
          <a:p>
            <a:pPr lvl="0">
              <a:defRPr sz="1800"/>
            </a:pPr>
            <a:endParaRPr sz="1600"/>
          </a:p>
          <a:p>
            <a:pPr lvl="0">
              <a:defRPr sz="1800"/>
            </a:pPr>
            <a:r>
              <a:rPr sz="1600"/>
              <a:t># gem install awesome_print</a:t>
            </a:r>
          </a:p>
          <a:p>
            <a:pPr lvl="0">
              <a:defRPr sz="1800"/>
            </a:pPr>
            <a:r>
              <a:rPr sz="1600"/>
              <a:t># pry</a:t>
            </a:r>
          </a:p>
          <a:p>
            <a:pPr lvl="0">
              <a:defRPr sz="1800"/>
            </a:pPr>
            <a:endParaRPr sz="1600"/>
          </a:p>
          <a:p>
            <a:pPr lvl="0">
              <a:defRPr sz="1800"/>
            </a:pPr>
            <a:r>
              <a:rPr sz="1600"/>
              <a:t>1] pry(main)&gt; require "awesome_print"</a:t>
            </a:r>
          </a:p>
          <a:p>
            <a:pPr lvl="0">
              <a:defRPr sz="1800"/>
            </a:pPr>
            <a:r>
              <a:rPr sz="1600"/>
              <a:t>=&gt; true</a:t>
            </a:r>
          </a:p>
          <a:p>
            <a:pPr lvl="0">
              <a:defRPr sz="1800"/>
            </a:pPr>
            <a:r>
              <a:rPr sz="1600"/>
              <a:t>[2] pry(main)&gt; default = {}</a:t>
            </a:r>
          </a:p>
          <a:p>
            <a:pPr lvl="0">
              <a:defRPr sz="1800"/>
            </a:pPr>
            <a:r>
              <a:rPr sz="1600"/>
              <a:t>=&gt; {}</a:t>
            </a:r>
          </a:p>
          <a:p>
            <a:pPr lvl="0">
              <a:defRPr sz="1800"/>
            </a:pPr>
            <a:r>
              <a:rPr sz="1600"/>
              <a:t>[3] pry(main)&gt; default["apache"] = { 'sites' =&gt; { 'clowns' =&gt; { 'port' =&gt; 80 }, 'bears' =&gt; { 'port' =&gt; 81 } } }</a:t>
            </a:r>
          </a:p>
          <a:p>
            <a:pPr lvl="0">
              <a:defRPr sz="1800"/>
            </a:pPr>
            <a:r>
              <a:rPr sz="1600"/>
              <a:t>=&gt; {"sites"=&gt;{"clowns"=&gt;{"port"=&gt;80}, "bears"=&gt;{"port"=&gt;81}}}</a:t>
            </a:r>
          </a:p>
          <a:p>
            <a:pPr lvl="0">
              <a:defRPr sz="1800"/>
            </a:pPr>
            <a:r>
              <a:rPr sz="1600"/>
              <a:t>[4] pry(main)&gt; ap default</a:t>
            </a:r>
          </a:p>
          <a:p>
            <a:pPr lvl="0">
              <a:defRPr sz="1800"/>
            </a:pPr>
            <a:r>
              <a:rPr sz="1600"/>
              <a:t>{</a:t>
            </a:r>
          </a:p>
          <a:p>
            <a:pPr lvl="0">
              <a:defRPr sz="1800"/>
            </a:pPr>
            <a:r>
              <a:rPr sz="1600"/>
              <a:t>    "apache" =&gt; {</a:t>
            </a:r>
          </a:p>
          <a:p>
            <a:pPr lvl="0">
              <a:defRPr sz="1800"/>
            </a:pPr>
            <a:r>
              <a:rPr sz="1600"/>
              <a:t>        "sites" =&gt; {</a:t>
            </a:r>
          </a:p>
          <a:p>
            <a:pPr lvl="0">
              <a:defRPr sz="1800"/>
            </a:pPr>
            <a:r>
              <a:rPr sz="1600"/>
              <a:t>            "clowns" =&gt; {</a:t>
            </a:r>
          </a:p>
          <a:p>
            <a:pPr lvl="0">
              <a:defRPr sz="1800"/>
            </a:pPr>
            <a:r>
              <a:rPr sz="1600"/>
              <a:t>                "port" =&gt; 80</a:t>
            </a:r>
          </a:p>
          <a:p>
            <a:pPr lvl="0">
              <a:defRPr sz="1800"/>
            </a:pPr>
            <a:r>
              <a:rPr sz="1600"/>
              <a:t>            },</a:t>
            </a:r>
          </a:p>
          <a:p>
            <a:pPr lvl="0">
              <a:defRPr sz="1800"/>
            </a:pPr>
            <a:r>
              <a:rPr sz="1600"/>
              <a:t>             "bears" =&gt; {</a:t>
            </a:r>
          </a:p>
          <a:p>
            <a:pPr lvl="0">
              <a:defRPr sz="1800"/>
            </a:pPr>
            <a:r>
              <a:rPr sz="1600"/>
              <a:t>                "port" =&gt; 81</a:t>
            </a:r>
          </a:p>
          <a:p>
            <a:pPr lvl="0">
              <a:defRPr sz="1800"/>
            </a:pPr>
            <a:r>
              <a:rPr sz="1600"/>
              <a:t>            }</a:t>
            </a:r>
          </a:p>
          <a:p>
            <a:pPr lvl="0">
              <a:defRPr sz="1800"/>
            </a:pPr>
            <a:r>
              <a:rPr sz="1600"/>
              <a:t>        }</a:t>
            </a:r>
          </a:p>
          <a:p>
            <a:pPr lvl="0">
              <a:defRPr sz="1800"/>
            </a:pPr>
            <a:r>
              <a:rPr sz="1600"/>
              <a:t>    }</a:t>
            </a:r>
          </a:p>
          <a:p>
            <a:pPr lvl="0">
              <a:defRPr sz="1800"/>
            </a:pPr>
            <a:r>
              <a:rPr sz="1600"/>
              <a:t>}</a:t>
            </a:r>
          </a:p>
          <a:p>
            <a:pPr lvl="0">
              <a:defRPr sz="1800"/>
            </a:pPr>
            <a:r>
              <a:rPr sz="1600"/>
              <a:t>=&gt; nil</a:t>
            </a:r>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8" name="Shape 466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669" name="Shape 4669"/>
          <p:cNvSpPr>
            <a:spLocks noGrp="1"/>
          </p:cNvSpPr>
          <p:nvPr>
            <p:ph type="body" sz="quarter" idx="1"/>
          </p:nvPr>
        </p:nvSpPr>
        <p:spPr>
          <a:prstGeom prst="rect">
            <a:avLst/>
          </a:prstGeom>
        </p:spPr>
        <p:txBody>
          <a:bodyPr/>
          <a:lstStyle/>
          <a:p>
            <a:pPr lvl="0">
              <a:defRPr sz="1800"/>
            </a:pPr>
            <a:r>
              <a:rPr sz="1600" dirty="0" smtClean="0"/>
              <a:t>A </a:t>
            </a:r>
            <a:r>
              <a:rPr sz="1600" dirty="0"/>
              <a:t>lot is about to change here - its worth warning folks that we’re going to do a significant refactor.</a:t>
            </a:r>
          </a:p>
          <a:p>
            <a:pPr lvl="0">
              <a:defRPr sz="1800"/>
            </a:pPr>
            <a:endParaRPr sz="1600" dirty="0"/>
          </a:p>
          <a:p>
            <a:pPr lvl="0">
              <a:defRPr sz="1800"/>
            </a:pPr>
            <a:r>
              <a:rPr sz="1600" dirty="0"/>
              <a:t>Comments on this slide show what changes are about to be made</a:t>
            </a:r>
          </a:p>
          <a:p>
            <a:pPr lvl="0">
              <a:defRPr sz="1800"/>
            </a:pPr>
            <a:endParaRPr sz="1600" dirty="0"/>
          </a:p>
          <a:p>
            <a:pPr lvl="0">
              <a:defRPr sz="1800"/>
            </a:pPr>
            <a:r>
              <a:rPr sz="1600" dirty="0"/>
              <a:t>Also, we are going to force a likely bug. The refactored recipe will have the apache configuration rendered after the service - which means that, if the user makes a mistake in writing the template, they will wind up in a state that cannot be recovered from with chef (because the service httpd should be running, and the broken config means it cannot start.)</a:t>
            </a:r>
          </a:p>
          <a:p>
            <a:pPr lvl="0">
              <a:defRPr sz="1800"/>
            </a:pPr>
            <a:endParaRPr sz="1600" dirty="0"/>
          </a:p>
          <a:p>
            <a:pPr lvl="0">
              <a:defRPr sz="1800"/>
            </a:pPr>
            <a:r>
              <a:rPr sz="1600" dirty="0"/>
              <a:t>The fix is to move the service “httpd” resource to the bottom of the recipe, which, if they encounter it, you should encourage them to do.</a:t>
            </a:r>
          </a:p>
          <a:p>
            <a:pPr lvl="0">
              <a:defRPr sz="1800"/>
            </a:pPr>
            <a:endParaRPr sz="1600" dirty="0"/>
          </a:p>
          <a:p>
            <a:pPr lvl="0">
              <a:defRPr sz="1800"/>
            </a:pPr>
            <a:r>
              <a:rPr sz="1600" dirty="0"/>
              <a:t>Use it as an object lesson about why order matters, and a best practice illustration that starting services should always happen at the end of a recipe, not at the beginning.</a:t>
            </a:r>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7" name="Shape 4677"/>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678" name="Shape 4678"/>
          <p:cNvSpPr>
            <a:spLocks noGrp="1"/>
          </p:cNvSpPr>
          <p:nvPr>
            <p:ph type="body" sz="quarter" idx="1"/>
          </p:nvPr>
        </p:nvSpPr>
        <p:spPr>
          <a:prstGeom prst="rect">
            <a:avLst/>
          </a:prstGeom>
        </p:spPr>
        <p:txBody>
          <a:bodyPr/>
          <a:lstStyle/>
          <a:p>
            <a:pPr lvl="0">
              <a:defRPr sz="1800"/>
            </a:pPr>
            <a:r>
              <a:rPr sz="1600" dirty="0" smtClean="0">
                <a:solidFill>
                  <a:srgbClr val="FF2600"/>
                </a:solidFill>
              </a:rPr>
              <a:t>1</a:t>
            </a:r>
            <a:r>
              <a:rPr sz="1600" dirty="0">
                <a:solidFill>
                  <a:srgbClr val="FF2600"/>
                </a:solidFill>
              </a:rPr>
              <a:t>) force a typo in the recipe or template, </a:t>
            </a:r>
          </a:p>
          <a:p>
            <a:pPr lvl="0">
              <a:defRPr sz="1800"/>
            </a:pPr>
            <a:r>
              <a:rPr sz="1600" dirty="0">
                <a:solidFill>
                  <a:srgbClr val="FF2600"/>
                </a:solidFill>
              </a:rPr>
              <a:t>2) have it bomb out, </a:t>
            </a:r>
          </a:p>
          <a:p>
            <a:pPr lvl="0">
              <a:defRPr sz="1800"/>
            </a:pPr>
            <a:r>
              <a:rPr sz="1600" dirty="0">
                <a:solidFill>
                  <a:srgbClr val="FF2600"/>
                </a:solidFill>
              </a:rPr>
              <a:t>3) then fix typo, </a:t>
            </a:r>
          </a:p>
          <a:p>
            <a:pPr lvl="0">
              <a:defRPr sz="1800"/>
            </a:pPr>
            <a:r>
              <a:rPr sz="1600" dirty="0">
                <a:solidFill>
                  <a:srgbClr val="FF2600"/>
                </a:solidFill>
              </a:rPr>
              <a:t>4) still fails, </a:t>
            </a:r>
          </a:p>
          <a:p>
            <a:pPr lvl="0">
              <a:defRPr sz="1800"/>
            </a:pPr>
            <a:r>
              <a:rPr sz="1600" dirty="0">
                <a:solidFill>
                  <a:srgbClr val="FF2600"/>
                </a:solidFill>
              </a:rPr>
              <a:t>5) troubleshoot by moving the 'service' resource to the end </a:t>
            </a:r>
          </a:p>
          <a:p>
            <a:pPr lvl="0">
              <a:defRPr sz="1800"/>
            </a:pPr>
            <a:endParaRPr sz="1600" dirty="0">
              <a:solidFill>
                <a:srgbClr val="FF2600"/>
              </a:solidFill>
            </a:endParaRPr>
          </a:p>
          <a:p>
            <a:pPr lvl="0">
              <a:defRPr sz="1800"/>
            </a:pPr>
            <a:r>
              <a:rPr sz="1600" dirty="0"/>
              <a:t>A lot is about to change here - its worth warning folks that we’re going to do a significant refactor.</a:t>
            </a:r>
          </a:p>
          <a:p>
            <a:pPr lvl="0">
              <a:defRPr sz="1800"/>
            </a:pPr>
            <a:endParaRPr sz="1600" dirty="0"/>
          </a:p>
          <a:p>
            <a:pPr lvl="0">
              <a:defRPr sz="1800"/>
            </a:pPr>
            <a:r>
              <a:rPr sz="1600" dirty="0"/>
              <a:t>Comments on this slide show what changes are about to be made</a:t>
            </a:r>
          </a:p>
          <a:p>
            <a:pPr lvl="0">
              <a:defRPr sz="1800"/>
            </a:pPr>
            <a:endParaRPr sz="1600" dirty="0"/>
          </a:p>
          <a:p>
            <a:pPr lvl="0">
              <a:defRPr sz="1800"/>
            </a:pPr>
            <a:r>
              <a:rPr sz="1600" dirty="0"/>
              <a:t>Also, we are going to force a likely bug. The refactored recipe will have the apache configuration rendered after the service - which means that, if the user makes a mistake in writing the template, they will wind up in a state that cannot be recovered from with chef (because the service httpd should be running, and the broken config means it cannot start.)</a:t>
            </a:r>
          </a:p>
          <a:p>
            <a:pPr lvl="0">
              <a:defRPr sz="1800"/>
            </a:pPr>
            <a:endParaRPr sz="1600" dirty="0"/>
          </a:p>
          <a:p>
            <a:pPr lvl="0">
              <a:defRPr sz="1800"/>
            </a:pPr>
            <a:r>
              <a:rPr sz="1600" dirty="0"/>
              <a:t>The fix is to move the service “httpd” resource to the bottom of the recipe, which, if they encounter it, you should encourage them to do.</a:t>
            </a:r>
          </a:p>
          <a:p>
            <a:pPr lvl="0">
              <a:defRPr sz="1800"/>
            </a:pPr>
            <a:endParaRPr sz="1600" dirty="0"/>
          </a:p>
          <a:p>
            <a:pPr lvl="0">
              <a:defRPr sz="1800"/>
            </a:pPr>
            <a:r>
              <a:rPr sz="1600" dirty="0"/>
              <a:t>Use it as an object lesson about why order matters, and a best practice illustration that starting services should always happen at the end of a recipe, not at the beginning.</a:t>
            </a:r>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0" name="Shape 4690"/>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691" name="Shape 4691"/>
          <p:cNvSpPr>
            <a:spLocks noGrp="1"/>
          </p:cNvSpPr>
          <p:nvPr>
            <p:ph type="body" sz="quarter" idx="1"/>
          </p:nvPr>
        </p:nvSpPr>
        <p:spPr>
          <a:prstGeom prst="rect">
            <a:avLst/>
          </a:prstGeom>
        </p:spPr>
        <p:txBody>
          <a:bodyPr/>
          <a:lstStyle/>
          <a:p>
            <a:pPr lvl="0">
              <a:defRPr sz="1800"/>
            </a:pPr>
            <a:r>
              <a:rPr sz="1600" dirty="0" smtClean="0"/>
              <a:t>We </a:t>
            </a:r>
            <a:r>
              <a:rPr sz="1600" dirty="0"/>
              <a:t>encounter 3 new pieces of syntax here:</a:t>
            </a:r>
          </a:p>
          <a:p>
            <a:pPr lvl="0">
              <a:defRPr sz="1800"/>
            </a:pPr>
            <a:endParaRPr sz="1600" dirty="0"/>
          </a:p>
          <a:p>
            <a:pPr lvl="0">
              <a:defRPr sz="1800"/>
            </a:pPr>
            <a:r>
              <a:rPr sz="1600" dirty="0"/>
              <a:t>* do..end being used as a block. depending on the crowd, explain anonymous functions and lambdas, or just explain that it means “execute this code and return the result”.</a:t>
            </a:r>
          </a:p>
          <a:p>
            <a:pPr lvl="0">
              <a:defRPr sz="1800"/>
            </a:pPr>
            <a:r>
              <a:rPr sz="1600" dirty="0"/>
              <a:t>* File - this is a class name</a:t>
            </a:r>
          </a:p>
          <a:p>
            <a:pPr lvl="0">
              <a:defRPr sz="1800"/>
            </a:pPr>
            <a:r>
              <a:rPr sz="1600" dirty="0"/>
              <a:t>* File.exist? is a class method, which returns true/false based on whether the file exists. In idiomatic Ruby, methods that end with a ? return true or false.</a:t>
            </a:r>
          </a:p>
          <a:p>
            <a:pPr lvl="0">
              <a:defRPr sz="1800"/>
            </a:pPr>
            <a:endParaRPr sz="1600" dirty="0"/>
          </a:p>
          <a:p>
            <a:pPr lvl="0">
              <a:defRPr sz="1800"/>
            </a:pPr>
            <a:r>
              <a:rPr sz="1600" u="sng" dirty="0">
                <a:hlinkClick r:id="rId3"/>
              </a:rPr>
              <a:t>http://www.ruby-doc.org/core-2.0.0/File.html#method-c-exist-3F</a:t>
            </a:r>
            <a:endParaRPr sz="1600" dirty="0"/>
          </a:p>
          <a:p>
            <a:pPr lvl="0">
              <a:defRPr sz="1800"/>
            </a:pPr>
            <a:endParaRPr sz="1600" dirty="0"/>
          </a:p>
          <a:p>
            <a:pPr lvl="0">
              <a:defRPr sz="1800"/>
            </a:pPr>
            <a:r>
              <a:rPr sz="1600" dirty="0"/>
              <a:t>The next 5 or 6 slides go into greater detail. </a:t>
            </a:r>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6" name="Shape 469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697" name="Shape 4697"/>
          <p:cNvSpPr>
            <a:spLocks noGrp="1"/>
          </p:cNvSpPr>
          <p:nvPr>
            <p:ph type="body" sz="quarter" idx="1"/>
          </p:nvPr>
        </p:nvSpPr>
        <p:spPr>
          <a:prstGeom prst="rect">
            <a:avLst/>
          </a:prstGeom>
        </p:spPr>
        <p:txBody>
          <a:bodyPr/>
          <a:lstStyle>
            <a:lvl1pPr defTabSz="457200"/>
          </a:lstStyle>
          <a:p>
            <a:pPr lvl="0">
              <a:defRPr sz="1800"/>
            </a:pPr>
            <a:r>
              <a:rPr sz="1600"/>
              <a:t>If you have to color outside the lines, it's up to you to make stuff work.</a:t>
            </a:r>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3" name="Shape 4703"/>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704" name="Shape 4704"/>
          <p:cNvSpPr>
            <a:spLocks noGrp="1"/>
          </p:cNvSpPr>
          <p:nvPr>
            <p:ph type="body" sz="quarter" idx="1"/>
          </p:nvPr>
        </p:nvSpPr>
        <p:spPr>
          <a:prstGeom prst="rect">
            <a:avLst/>
          </a:prstGeom>
        </p:spPr>
        <p:txBody>
          <a:bodyPr/>
          <a:lstStyle/>
          <a:p>
            <a:pPr lvl="0">
              <a:defRPr sz="1800"/>
            </a:pPr>
            <a:r>
              <a:rPr sz="1600"/>
              <a:t>only_if and not_if are part of Chef, not part of Ruby</a:t>
            </a:r>
          </a:p>
          <a:p>
            <a:pPr lvl="0">
              <a:defRPr sz="1800"/>
            </a:pPr>
            <a:r>
              <a:rPr sz="1600"/>
              <a:t>We don’t use “If” and “Unless” because they are reserved for the language that is hosting the DSL</a:t>
            </a:r>
          </a:p>
          <a:p>
            <a:pPr lvl="0">
              <a:defRPr sz="1800"/>
            </a:pPr>
            <a:endParaRPr sz="1600"/>
          </a:p>
          <a:p>
            <a:pPr lvl="0">
              <a:defRPr sz="1800"/>
            </a:pPr>
            <a:r>
              <a:rPr sz="1600"/>
              <a:t>File is a class, exist is the method.  It returns either true or false.</a:t>
            </a:r>
          </a:p>
          <a:p>
            <a:pPr lvl="0">
              <a:defRPr sz="1800"/>
            </a:pPr>
            <a:r>
              <a:rPr sz="1600" u="sng">
                <a:hlinkClick r:id="rId3"/>
              </a:rPr>
              <a:t>http://www.ruby-doc.org/core-2.0.0/File.html#method-c-exist-3F</a:t>
            </a:r>
            <a:endParaRPr sz="1600"/>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3" name="Shape 4713"/>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714" name="Shape 4714"/>
          <p:cNvSpPr>
            <a:spLocks noGrp="1"/>
          </p:cNvSpPr>
          <p:nvPr>
            <p:ph type="body" sz="quarter" idx="1"/>
          </p:nvPr>
        </p:nvSpPr>
        <p:spPr>
          <a:prstGeom prst="rect">
            <a:avLst/>
          </a:prstGeom>
        </p:spPr>
        <p:txBody>
          <a:bodyPr/>
          <a:lstStyle/>
          <a:p>
            <a:pPr lvl="0">
              <a:defRPr sz="1800"/>
            </a:pPr>
            <a:r>
              <a:rPr sz="1600" dirty="0" smtClean="0"/>
              <a:t>Resource </a:t>
            </a:r>
            <a:r>
              <a:rPr sz="1600" dirty="0"/>
              <a:t>collection is created during the compile  phase. </a:t>
            </a:r>
          </a:p>
          <a:p>
            <a:pPr lvl="0">
              <a:defRPr sz="1800"/>
            </a:pPr>
            <a:r>
              <a:rPr sz="1600" dirty="0"/>
              <a:t>Pure Ruby code is executed in the 'compile' phase - Chef DSL is executed in the 'execute' phase </a:t>
            </a:r>
          </a:p>
          <a:p>
            <a:pPr lvl="0">
              <a:defRPr sz="1800"/>
            </a:pPr>
            <a:endParaRPr sz="1600" dirty="0"/>
          </a:p>
          <a:p>
            <a:pPr lvl="0">
              <a:defRPr sz="1800"/>
            </a:pPr>
            <a:r>
              <a:rPr sz="1600" dirty="0"/>
              <a:t>The first one means the resource will only be invoked if the condition exists, whereas the second means the resource will only get added to the resource collection if the condition exists.  </a:t>
            </a:r>
          </a:p>
          <a:p>
            <a:pPr lvl="0">
              <a:defRPr sz="1800"/>
            </a:pPr>
            <a:endParaRPr sz="1600" dirty="0"/>
          </a:p>
          <a:p>
            <a:pPr lvl="0">
              <a:defRPr sz="1800"/>
            </a:pPr>
            <a:r>
              <a:rPr sz="1600" dirty="0"/>
              <a:t>The impact of the code executing during the compile phase is that it could potentially prevent the resource from getting added to the resource collection. </a:t>
            </a:r>
          </a:p>
          <a:p>
            <a:pPr lvl="0">
              <a:defRPr sz="1800"/>
            </a:pPr>
            <a:endParaRPr sz="1600" dirty="0"/>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9" name="Shape 4719"/>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720" name="Shape 4720"/>
          <p:cNvSpPr>
            <a:spLocks noGrp="1"/>
          </p:cNvSpPr>
          <p:nvPr>
            <p:ph type="body" sz="quarter" idx="1"/>
          </p:nvPr>
        </p:nvSpPr>
        <p:spPr>
          <a:prstGeom prst="rect">
            <a:avLst/>
          </a:prstGeom>
        </p:spPr>
        <p:txBody>
          <a:bodyPr/>
          <a:lstStyle/>
          <a:p>
            <a:pPr lvl="0" defTabSz="457200">
              <a:defRPr sz="1800"/>
            </a:pPr>
            <a:r>
              <a:rPr sz="1600"/>
              <a:t>How the heck are you supposed to know the valid parameters for these?</a:t>
            </a:r>
          </a:p>
          <a:p>
            <a:pPr lvl="0" defTabSz="457200">
              <a:defRPr sz="1800"/>
            </a:pPr>
            <a:endParaRPr sz="1600"/>
          </a:p>
          <a:p>
            <a:pPr lvl="0" defTabSz="457200">
              <a:defRPr sz="1800"/>
            </a:pPr>
            <a:r>
              <a:rPr sz="1600"/>
              <a:t>This class is teaching you how people who are good with chef use chef.  Therefore... docs!</a:t>
            </a:r>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8" name="Shape 473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739" name="Shape 4739"/>
          <p:cNvSpPr>
            <a:spLocks noGrp="1"/>
          </p:cNvSpPr>
          <p:nvPr>
            <p:ph type="body" sz="quarter" idx="1"/>
          </p:nvPr>
        </p:nvSpPr>
        <p:spPr>
          <a:prstGeom prst="rect">
            <a:avLst/>
          </a:prstGeom>
        </p:spPr>
        <p:txBody>
          <a:bodyPr/>
          <a:lstStyle/>
          <a:p>
            <a:pPr lvl="0">
              <a:defRPr sz="1800"/>
            </a:pPr>
            <a:r>
              <a:rPr sz="1600"/>
              <a:t>Let them know that this is how professionals work - they have their editor open, a command line, and the docs open all the time.</a:t>
            </a:r>
          </a:p>
          <a:p>
            <a:pPr lvl="0">
              <a:defRPr sz="1800"/>
            </a:pPr>
            <a:endParaRPr sz="1600"/>
          </a:p>
          <a:p>
            <a:pPr lvl="0">
              <a:defRPr sz="1800"/>
            </a:pPr>
            <a:r>
              <a:rPr sz="1600"/>
              <a:t>The rest of the deck tells them to look up more information in the Docs, and at this stage I start answering questions with "where can you look that up?"</a:t>
            </a:r>
          </a:p>
          <a:p>
            <a:pPr lvl="0">
              <a:defRPr sz="1800"/>
            </a:pPr>
            <a:endParaRPr sz="1600"/>
          </a:p>
          <a:p>
            <a:pPr lvl="0">
              <a:defRPr sz="1800"/>
            </a:pPr>
            <a:r>
              <a:rPr sz="1600"/>
              <a:t>Note: The docs has an easier way to run the nested check we just talked about. We did it to have the conversation.</a:t>
            </a:r>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5" name="Shape 4745"/>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746" name="Shape 4746"/>
          <p:cNvSpPr>
            <a:spLocks noGrp="1"/>
          </p:cNvSpPr>
          <p:nvPr>
            <p:ph type="body" sz="quarter" idx="1"/>
          </p:nvPr>
        </p:nvSpPr>
        <p:spPr>
          <a:prstGeom prst="rect">
            <a:avLst/>
          </a:prstGeom>
        </p:spPr>
        <p:txBody>
          <a:bodyPr/>
          <a:lstStyle/>
          <a:p>
            <a:pPr lvl="0">
              <a:defRPr sz="1800"/>
            </a:pPr>
            <a:r>
              <a:rPr sz="1600"/>
              <a:t>Direct the students to read more about notifications on the wiki (notifies resource)</a:t>
            </a:r>
          </a:p>
          <a:p>
            <a:pPr lvl="0">
              <a:defRPr sz="1800"/>
            </a:pPr>
            <a:endParaRPr sz="1600"/>
          </a:p>
          <a:p>
            <a:pPr lvl="0">
              <a:defRPr sz="1800"/>
            </a:pPr>
            <a:r>
              <a:rPr sz="1600"/>
              <a:t>Important to talk about the fact that we batch notifications up, and run them at the end</a:t>
            </a:r>
          </a:p>
          <a:p>
            <a:pPr lvl="0">
              <a:defRPr sz="1800"/>
            </a:pPr>
            <a:endParaRPr sz="1600"/>
          </a:p>
          <a:p>
            <a:pPr lvl="0">
              <a:defRPr sz="1800"/>
            </a:pPr>
            <a:r>
              <a:rPr sz="1600"/>
              <a:t>The :immediately flag is a good question to see if they know how to use the wiki - ask them if they can figure out how to not wait for the end of the run for a notification to fire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 name="Shape 625"/>
          <p:cNvSpPr>
            <a:spLocks noGrp="1" noRot="1" noChangeAspect="1"/>
          </p:cNvSpPr>
          <p:nvPr>
            <p:ph type="sldImg"/>
          </p:nvPr>
        </p:nvSpPr>
        <p:spPr>
          <a:prstGeom prst="rect">
            <a:avLst/>
          </a:prstGeom>
        </p:spPr>
        <p:txBody>
          <a:bodyPr/>
          <a:lstStyle/>
          <a:p>
            <a:pPr lvl="0"/>
            <a:endParaRPr/>
          </a:p>
        </p:txBody>
      </p:sp>
      <p:sp>
        <p:nvSpPr>
          <p:cNvPr id="626" name="Shape 626"/>
          <p:cNvSpPr>
            <a:spLocks noGrp="1"/>
          </p:cNvSpPr>
          <p:nvPr>
            <p:ph type="body" sz="quarter" idx="1"/>
          </p:nvPr>
        </p:nvSpPr>
        <p:spPr>
          <a:prstGeom prst="rect">
            <a:avLst/>
          </a:prstGeom>
        </p:spPr>
        <p:txBody>
          <a:bodyPr/>
          <a:lstStyle>
            <a:lvl1pPr defTabSz="457200">
              <a:defRPr>
                <a:latin typeface="Helvetica"/>
                <a:ea typeface="Helvetica"/>
                <a:cs typeface="Helvetica"/>
                <a:sym typeface="Helvetica"/>
              </a:defRPr>
            </a:lvl1pPr>
          </a:lstStyle>
          <a:p>
            <a:pPr lvl="0">
              <a:defRPr sz="1800"/>
            </a:pPr>
            <a:r>
              <a:rPr sz="1600"/>
              <a:t>Our customers love our application and our business is growing.  Growing so much, in fact, that we've started to experinece some performance issues.  Introducing a load balancer will allow us to distribute the load across more applicaiton servers, improve performance, and keep our customers happy.</a:t>
            </a:r>
          </a:p>
        </p:txBody>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5" name="Shape 4755"/>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756" name="Shape 4756"/>
          <p:cNvSpPr>
            <a:spLocks noGrp="1"/>
          </p:cNvSpPr>
          <p:nvPr>
            <p:ph type="body" sz="quarter" idx="1"/>
          </p:nvPr>
        </p:nvSpPr>
        <p:spPr>
          <a:prstGeom prst="rect">
            <a:avLst/>
          </a:prstGeom>
        </p:spPr>
        <p:txBody>
          <a:bodyPr/>
          <a:lstStyle/>
          <a:p>
            <a:pPr lvl="0">
              <a:defRPr sz="1800"/>
            </a:pPr>
            <a:r>
              <a:rPr sz="1600" dirty="0" smtClean="0"/>
              <a:t>We </a:t>
            </a:r>
            <a:r>
              <a:rPr sz="1600" dirty="0"/>
              <a:t>will explain the new syntax in the next few </a:t>
            </a:r>
            <a:r>
              <a:rPr sz="1600" dirty="0" smtClean="0"/>
              <a:t>slides</a:t>
            </a:r>
            <a:endParaRPr sz="1600" dirty="0"/>
          </a:p>
        </p:txBody>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5" name="Shape 4765"/>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766" name="Shape 4766"/>
          <p:cNvSpPr>
            <a:spLocks noGrp="1"/>
          </p:cNvSpPr>
          <p:nvPr>
            <p:ph type="body" sz="quarter" idx="1"/>
          </p:nvPr>
        </p:nvSpPr>
        <p:spPr>
          <a:prstGeom prst="rect">
            <a:avLst/>
          </a:prstGeom>
        </p:spPr>
        <p:txBody>
          <a:bodyPr/>
          <a:lstStyle/>
          <a:p>
            <a:pPr lvl="0">
              <a:defRPr sz="1800"/>
            </a:pPr>
            <a:r>
              <a:rPr sz="1600" dirty="0" smtClean="0"/>
              <a:t>We </a:t>
            </a:r>
            <a:r>
              <a:rPr sz="1600" dirty="0"/>
              <a:t>will explain the new syntax in the next few slides</a:t>
            </a:r>
          </a:p>
        </p:txBody>
      </p:sp>
    </p:spTree>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0" name="Shape 4780"/>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781" name="Shape 4781"/>
          <p:cNvSpPr>
            <a:spLocks noGrp="1"/>
          </p:cNvSpPr>
          <p:nvPr>
            <p:ph type="body" sz="quarter" idx="1"/>
          </p:nvPr>
        </p:nvSpPr>
        <p:spPr>
          <a:prstGeom prst="rect">
            <a:avLst/>
          </a:prstGeom>
        </p:spPr>
        <p:txBody>
          <a:bodyPr/>
          <a:lstStyle/>
          <a:p>
            <a:pPr lvl="0">
              <a:defRPr sz="1800"/>
            </a:pPr>
            <a:r>
              <a:rPr sz="1600" dirty="0" smtClean="0"/>
              <a:t>We </a:t>
            </a:r>
            <a:r>
              <a:rPr sz="1600" dirty="0"/>
              <a:t>will explain the new syntax in the next few slides</a:t>
            </a:r>
          </a:p>
        </p:txBody>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9" name="Shape 4789"/>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790" name="Shape 4790"/>
          <p:cNvSpPr>
            <a:spLocks noGrp="1"/>
          </p:cNvSpPr>
          <p:nvPr>
            <p:ph type="body" sz="quarter" idx="1"/>
          </p:nvPr>
        </p:nvSpPr>
        <p:spPr>
          <a:prstGeom prst="rect">
            <a:avLst/>
          </a:prstGeom>
        </p:spPr>
        <p:txBody>
          <a:bodyPr/>
          <a:lstStyle/>
          <a:p>
            <a:pPr lvl="0" defTabSz="457200">
              <a:tabLst>
                <a:tab pos="1879600" algn="l"/>
              </a:tabLst>
              <a:defRPr sz="1800"/>
            </a:pPr>
            <a:r>
              <a:rPr sz="1600"/>
              <a:t>Line 25, using the hash we wrote earlier, ".each" is (more or less) a for loop. For every item, iterate the function.  Works just like a for loop.  Ruby does have a "for" loop, but it is rarely used. Instead, we use "iterators" to yield values to blocks.</a:t>
            </a:r>
          </a:p>
          <a:p>
            <a:pPr lvl="0">
              <a:tabLst>
                <a:tab pos="1879600" algn="l"/>
              </a:tabLst>
              <a:defRPr sz="1800"/>
            </a:pPr>
            <a:endParaRPr sz="1600"/>
          </a:p>
          <a:p>
            <a:pPr lvl="0">
              <a:tabLst>
                <a:tab pos="1879600" algn="l"/>
              </a:tabLst>
              <a:defRPr sz="1800"/>
            </a:pPr>
            <a:r>
              <a:rPr sz="1600"/>
              <a:t>In this case, we are walking all the sites we defined earlier, and assigning two pieces of data between the "|" (arms) - site_name for the key, and site_data for the value.</a:t>
            </a:r>
          </a:p>
          <a:p>
            <a:pPr lvl="0">
              <a:tabLst>
                <a:tab pos="1879600" algn="l"/>
              </a:tabLst>
              <a:defRPr sz="1800"/>
            </a:pPr>
            <a:endParaRPr sz="1600"/>
          </a:p>
          <a:p>
            <a:pPr lvl="0" defTabSz="457200">
              <a:tabLst>
                <a:tab pos="1879600" algn="l"/>
              </a:tabLst>
              <a:defRPr sz="1800"/>
            </a:pPr>
            <a:r>
              <a:rPr sz="1600"/>
              <a:t>We are breaking up arrays and hashes.</a:t>
            </a:r>
          </a:p>
        </p:txBody>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6" name="Shape 479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797" name="Shape 4797"/>
          <p:cNvSpPr>
            <a:spLocks noGrp="1"/>
          </p:cNvSpPr>
          <p:nvPr>
            <p:ph type="body" sz="quarter" idx="1"/>
          </p:nvPr>
        </p:nvSpPr>
        <p:spPr>
          <a:prstGeom prst="rect">
            <a:avLst/>
          </a:prstGeom>
        </p:spPr>
        <p:txBody>
          <a:bodyPr/>
          <a:lstStyle/>
          <a:p>
            <a:pPr lvl="0">
              <a:defRPr sz="1800"/>
            </a:pPr>
            <a:r>
              <a:rPr sz="1600"/>
              <a:t>More syntax. Variables within blocks use the "=" for assignment, and are locally scoped.</a:t>
            </a:r>
          </a:p>
          <a:p>
            <a:pPr lvl="0">
              <a:defRPr sz="1800"/>
            </a:pPr>
            <a:endParaRPr sz="1600"/>
          </a:p>
          <a:p>
            <a:pPr lvl="0">
              <a:defRPr sz="1800"/>
            </a:pPr>
            <a:r>
              <a:rPr sz="1600"/>
              <a:t>#{..} in a string</a:t>
            </a:r>
          </a:p>
        </p:txBody>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7" name="Shape 4817"/>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818" name="Shape 4818"/>
          <p:cNvSpPr>
            <a:spLocks noGrp="1"/>
          </p:cNvSpPr>
          <p:nvPr>
            <p:ph type="body" sz="quarter" idx="1"/>
          </p:nvPr>
        </p:nvSpPr>
        <p:spPr>
          <a:prstGeom prst="rect">
            <a:avLst/>
          </a:prstGeom>
        </p:spPr>
        <p:txBody>
          <a:bodyPr/>
          <a:lstStyle/>
          <a:p>
            <a:pPr lvl="0">
              <a:defRPr sz="1800"/>
            </a:pPr>
            <a:r>
              <a:rPr sz="1600" dirty="0" smtClean="0"/>
              <a:t>New </a:t>
            </a:r>
            <a:r>
              <a:rPr sz="1600" dirty="0"/>
              <a:t>resource parameter for templates, in the “variables” parameter. Explained in future slides.</a:t>
            </a:r>
          </a:p>
        </p:txBody>
      </p:sp>
    </p:spTree>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 name="Shape 4823"/>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824" name="Shape 4824"/>
          <p:cNvSpPr>
            <a:spLocks noGrp="1"/>
          </p:cNvSpPr>
          <p:nvPr>
            <p:ph type="body" sz="quarter" idx="1"/>
          </p:nvPr>
        </p:nvSpPr>
        <p:spPr>
          <a:prstGeom prst="rect">
            <a:avLst/>
          </a:prstGeom>
        </p:spPr>
        <p:txBody>
          <a:bodyPr/>
          <a:lstStyle/>
          <a:p>
            <a:pPr lvl="0">
              <a:defRPr sz="1800"/>
            </a:pPr>
            <a:r>
              <a:rPr sz="1600"/>
              <a:t>We will show how to use these variables when we write the template in a few slides</a:t>
            </a:r>
          </a:p>
        </p:txBody>
      </p:sp>
    </p:spTree>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9" name="Shape 4829"/>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830" name="Shape 4830"/>
          <p:cNvSpPr>
            <a:spLocks noGrp="1"/>
          </p:cNvSpPr>
          <p:nvPr>
            <p:ph type="body" sz="quarter" idx="1"/>
          </p:nvPr>
        </p:nvSpPr>
        <p:spPr>
          <a:prstGeom prst="rect">
            <a:avLst/>
          </a:prstGeom>
        </p:spPr>
        <p:txBody>
          <a:bodyPr/>
          <a:lstStyle/>
          <a:p>
            <a:pPr lvl="0">
              <a:defRPr sz="1800"/>
            </a:pPr>
            <a:r>
              <a:rPr sz="1600"/>
              <a:t>Make them use the wiki, and let them sweat a bit. The next slide has the answer.</a:t>
            </a:r>
          </a:p>
          <a:p>
            <a:pPr lvl="0">
              <a:defRPr sz="1800"/>
            </a:pPr>
            <a:endParaRPr sz="1600"/>
          </a:p>
          <a:p>
            <a:pPr lvl="0">
              <a:defRPr sz="1800"/>
            </a:pPr>
            <a:r>
              <a:rPr sz="1600"/>
              <a:t>If students want to check their syntax, encourage them to use "knife cookbook test [cookbook]" rather than uploading their changes just yet.  Typically, they can apply updates as often as needed in uploading cookbooks.  But if we do that now, our later examples will be off.</a:t>
            </a:r>
          </a:p>
        </p:txBody>
      </p:sp>
    </p:spTree>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8" name="Shape 483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839" name="Shape 4839"/>
          <p:cNvSpPr>
            <a:spLocks noGrp="1"/>
          </p:cNvSpPr>
          <p:nvPr>
            <p:ph type="body" sz="quarter" idx="1"/>
          </p:nvPr>
        </p:nvSpPr>
        <p:spPr>
          <a:prstGeom prst="rect">
            <a:avLst/>
          </a:prstGeom>
        </p:spPr>
        <p:txBody>
          <a:bodyPr/>
          <a:lstStyle/>
          <a:p>
            <a:pPr lvl="0">
              <a:defRPr sz="1800"/>
            </a:pPr>
            <a:endParaRPr sz="1600" dirty="0">
              <a:solidFill>
                <a:srgbClr val="FF2600"/>
              </a:solidFill>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7" name="Shape 4807"/>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808" name="Shape 4808"/>
          <p:cNvSpPr>
            <a:spLocks noGrp="1"/>
          </p:cNvSpPr>
          <p:nvPr>
            <p:ph type="body" sz="quarter" idx="1"/>
          </p:nvPr>
        </p:nvSpPr>
        <p:spPr>
          <a:prstGeom prst="rect">
            <a:avLst/>
          </a:prstGeom>
        </p:spPr>
        <p:txBody>
          <a:bodyPr/>
          <a:lstStyle/>
          <a:p>
            <a:pPr lvl="0" defTabSz="457200">
              <a:defRPr sz="1800"/>
            </a:pPr>
            <a:r>
              <a:rPr sz="1600" dirty="0" smtClean="0"/>
              <a:t>Wait </a:t>
            </a:r>
            <a:r>
              <a:rPr sz="1600" dirty="0"/>
              <a:t>for the big reveal!</a:t>
            </a:r>
          </a:p>
          <a:p>
            <a:pPr lvl="0" defTabSz="457200">
              <a:defRPr sz="1800"/>
            </a:pPr>
            <a:r>
              <a:rPr sz="1600" dirty="0"/>
              <a:t>This is a building slide. Ask the class for answer to each one, and reveal one at a time</a:t>
            </a:r>
          </a:p>
          <a:p>
            <a:pPr lvl="0" defTabSz="457200">
              <a:defRPr sz="1800"/>
            </a:pPr>
            <a:r>
              <a:rPr sz="1600" dirty="0"/>
              <a:t>Answer:-</a:t>
            </a:r>
          </a:p>
          <a:p>
            <a:pPr lvl="0" defTabSz="457200">
              <a:defRPr sz="1800"/>
            </a:pPr>
            <a:r>
              <a:rPr sz="1600" dirty="0"/>
              <a:t>Case1 - /srv/apache/foobar</a:t>
            </a:r>
          </a:p>
          <a:p>
            <a:pPr lvl="0" defTabSz="457200">
              <a:defRPr sz="1800"/>
            </a:pPr>
            <a:r>
              <a:rPr sz="1600" dirty="0"/>
              <a:t>Case2 - /document_root  </a:t>
            </a:r>
            <a:endParaRPr sz="1600" dirty="0">
              <a:solidFill>
                <a:srgbClr val="FF2600"/>
              </a:solidFill>
            </a:endParaRPr>
          </a:p>
          <a:p>
            <a:pPr lvl="0" defTabSz="457200">
              <a:defRPr sz="1800"/>
            </a:pPr>
            <a:r>
              <a:rPr sz="1600" dirty="0"/>
              <a:t>Case3 - /srv/apache/foobar</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 name="Shape 642"/>
          <p:cNvSpPr>
            <a:spLocks noGrp="1" noRot="1" noChangeAspect="1"/>
          </p:cNvSpPr>
          <p:nvPr>
            <p:ph type="sldImg"/>
          </p:nvPr>
        </p:nvSpPr>
        <p:spPr>
          <a:prstGeom prst="rect">
            <a:avLst/>
          </a:prstGeom>
        </p:spPr>
        <p:txBody>
          <a:bodyPr/>
          <a:lstStyle/>
          <a:p>
            <a:pPr lvl="0"/>
            <a:endParaRPr/>
          </a:p>
        </p:txBody>
      </p:sp>
      <p:sp>
        <p:nvSpPr>
          <p:cNvPr id="643" name="Shape 643"/>
          <p:cNvSpPr>
            <a:spLocks noGrp="1"/>
          </p:cNvSpPr>
          <p:nvPr>
            <p:ph type="body" sz="quarter" idx="1"/>
          </p:nvPr>
        </p:nvSpPr>
        <p:spPr>
          <a:prstGeom prst="rect">
            <a:avLst/>
          </a:prstGeom>
        </p:spPr>
        <p:txBody>
          <a:bodyPr/>
          <a:lstStyle>
            <a:lvl1pPr defTabSz="457200">
              <a:defRPr>
                <a:latin typeface="Helvetica"/>
                <a:ea typeface="Helvetica"/>
                <a:cs typeface="Helvetica"/>
                <a:sym typeface="Helvetica"/>
              </a:defRPr>
            </a:lvl1pPr>
          </a:lstStyle>
          <a:p>
            <a:pPr lvl="0">
              <a:defRPr sz="1800"/>
            </a:pPr>
            <a:r>
              <a:rPr sz="1600"/>
              <a:t>Failure is to be expected and we experienced an outage when the load balancer failed.  To prevent this from happening in the future, we've added another load balancer and have increased our application's capacity by adding more applicaiton servers.</a:t>
            </a:r>
          </a:p>
        </p:txBody>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7" name="Shape 4847"/>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848" name="Shape 4848"/>
          <p:cNvSpPr>
            <a:spLocks noGrp="1"/>
          </p:cNvSpPr>
          <p:nvPr>
            <p:ph type="body" sz="quarter" idx="1"/>
          </p:nvPr>
        </p:nvSpPr>
        <p:spPr>
          <a:prstGeom prst="rect">
            <a:avLst/>
          </a:prstGeom>
        </p:spPr>
        <p:txBody>
          <a:bodyPr/>
          <a:lstStyle/>
          <a:p>
            <a:pPr lvl="0">
              <a:defRPr sz="1800"/>
            </a:pPr>
            <a:endParaRPr sz="1600" dirty="0">
              <a:solidFill>
                <a:srgbClr val="FF2600"/>
              </a:solidFill>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6" name="Shape 485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857" name="Shape 4857"/>
          <p:cNvSpPr>
            <a:spLocks noGrp="1"/>
          </p:cNvSpPr>
          <p:nvPr>
            <p:ph type="body" sz="quarter" idx="1"/>
          </p:nvPr>
        </p:nvSpPr>
        <p:spPr>
          <a:prstGeom prst="rect">
            <a:avLst/>
          </a:prstGeom>
        </p:spPr>
        <p:txBody>
          <a:bodyPr/>
          <a:lstStyle/>
          <a:p>
            <a:pPr lvl="0">
              <a:defRPr sz="1800"/>
            </a:pPr>
            <a:r>
              <a:rPr sz="1600" dirty="0" smtClean="0"/>
              <a:t>Do </a:t>
            </a:r>
            <a:r>
              <a:rPr sz="1600" dirty="0"/>
              <a:t>not let anyone download that file in advance.  Save the file, but don’t upload it yet.</a:t>
            </a:r>
          </a:p>
          <a:p>
            <a:pPr lvl="0">
              <a:defRPr sz="1800"/>
            </a:pPr>
            <a:endParaRPr sz="1600" dirty="0"/>
          </a:p>
        </p:txBody>
      </p:sp>
    </p:spTree>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7" name="Shape 4867"/>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868" name="Shape 4868"/>
          <p:cNvSpPr>
            <a:spLocks noGrp="1"/>
          </p:cNvSpPr>
          <p:nvPr>
            <p:ph type="body" sz="quarter" idx="1"/>
          </p:nvPr>
        </p:nvSpPr>
        <p:spPr>
          <a:prstGeom prst="rect">
            <a:avLst/>
          </a:prstGeom>
        </p:spPr>
        <p:txBody>
          <a:bodyPr/>
          <a:lstStyle/>
          <a:p>
            <a:pPr lvl="0" defTabSz="457200">
              <a:defRPr sz="1800"/>
            </a:pPr>
            <a:r>
              <a:rPr sz="1200" dirty="0" smtClean="0">
                <a:solidFill>
                  <a:srgbClr val="FF2600"/>
                </a:solidFill>
                <a:latin typeface="Helvetica"/>
                <a:ea typeface="Helvetica"/>
                <a:cs typeface="Helvetica"/>
                <a:sym typeface="Helvetica"/>
              </a:rPr>
              <a:t>Breaking </a:t>
            </a:r>
            <a:r>
              <a:rPr sz="1200" dirty="0">
                <a:solidFill>
                  <a:srgbClr val="FF2600"/>
                </a:solidFill>
                <a:latin typeface="Helvetica"/>
                <a:ea typeface="Helvetica"/>
                <a:cs typeface="Helvetica"/>
                <a:sym typeface="Helvetica"/>
              </a:rPr>
              <a:t>lab slide (1/6). Note missing "&gt;" after '&lt;Directory &lt;%= @document_root %&gt;</a:t>
            </a:r>
            <a:r>
              <a:rPr sz="1200" dirty="0" smtClean="0">
                <a:solidFill>
                  <a:srgbClr val="FF2600"/>
                </a:solidFill>
                <a:latin typeface="Helvetica"/>
                <a:ea typeface="Helvetica"/>
                <a:cs typeface="Helvetica"/>
                <a:sym typeface="Helvetica"/>
              </a:rPr>
              <a:t>'</a:t>
            </a:r>
            <a:endParaRPr lang="en-US" sz="1200" dirty="0" smtClean="0">
              <a:solidFill>
                <a:srgbClr val="FF2600"/>
              </a:solidFill>
              <a:latin typeface="Helvetica"/>
              <a:ea typeface="Helvetica"/>
              <a:cs typeface="Helvetica"/>
              <a:sym typeface="Helvetica"/>
            </a:endParaRPr>
          </a:p>
          <a:p>
            <a:pPr lvl="0" defTabSz="457200">
              <a:defRPr sz="1800"/>
            </a:pPr>
            <a:r>
              <a:rPr lang="en-US" sz="1200" dirty="0" smtClean="0">
                <a:solidFill>
                  <a:srgbClr val="FF2600"/>
                </a:solidFill>
                <a:latin typeface="Helvetica"/>
                <a:ea typeface="Helvetica"/>
                <a:cs typeface="Helvetica"/>
                <a:sym typeface="Helvetica"/>
              </a:rPr>
              <a:t>We are forcefully introducing a bug.</a:t>
            </a:r>
            <a:r>
              <a:rPr lang="en-US" sz="1200" baseline="0" dirty="0" smtClean="0">
                <a:solidFill>
                  <a:srgbClr val="FF2600"/>
                </a:solidFill>
                <a:latin typeface="Helvetica"/>
                <a:ea typeface="Helvetica"/>
                <a:cs typeface="Helvetica"/>
                <a:sym typeface="Helvetica"/>
              </a:rPr>
              <a:t>  Any student using a "proper" text editor will likely catch that this is a mistake.</a:t>
            </a:r>
            <a:endParaRPr lang="en-US" sz="1200" dirty="0" smtClean="0">
              <a:solidFill>
                <a:srgbClr val="FF2600"/>
              </a:solidFill>
              <a:latin typeface="Helvetica"/>
              <a:ea typeface="Helvetica"/>
              <a:cs typeface="Helvetica"/>
              <a:sym typeface="Helvetica"/>
            </a:endParaRPr>
          </a:p>
          <a:p>
            <a:pPr lvl="0" defTabSz="457200">
              <a:defRPr sz="1800"/>
            </a:pPr>
            <a:endParaRPr sz="1200" dirty="0">
              <a:latin typeface="Helvetica"/>
              <a:ea typeface="Helvetica"/>
              <a:cs typeface="Helvetica"/>
              <a:sym typeface="Helvetica"/>
            </a:endParaRPr>
          </a:p>
          <a:p>
            <a:pPr lvl="0" defTabSz="457200">
              <a:defRPr sz="1800"/>
            </a:pPr>
            <a:r>
              <a:rPr sz="1200" dirty="0">
                <a:latin typeface="Helvetica"/>
                <a:ea typeface="Helvetica"/>
                <a:cs typeface="Helvetica"/>
                <a:sym typeface="Helvetica"/>
              </a:rPr>
              <a:t>New syntax here:</a:t>
            </a:r>
          </a:p>
          <a:p>
            <a:pPr lvl="0" defTabSz="457200">
              <a:defRPr sz="1800"/>
            </a:pPr>
            <a:endParaRPr sz="1200" dirty="0">
              <a:latin typeface="Helvetica"/>
              <a:ea typeface="Helvetica"/>
              <a:cs typeface="Helvetica"/>
              <a:sym typeface="Helvetica"/>
            </a:endParaRPr>
          </a:p>
          <a:p>
            <a:pPr lvl="0" defTabSz="457200">
              <a:defRPr sz="1800"/>
            </a:pPr>
            <a:r>
              <a:rPr sz="1200" dirty="0">
                <a:latin typeface="Helvetica"/>
                <a:ea typeface="Helvetica"/>
                <a:cs typeface="Helvetica"/>
                <a:sym typeface="Helvetica"/>
              </a:rPr>
              <a:t>* Ruby has "instance" variables, which are bound to the instance of an object. When we render templates and pass in the variables parameter, we are adding instance variables to the context of the template render. Hence, we prefix them with an "@" symbol. The node, on the other hand, is supplied as part of the context itself, and so requires no @ symbol.</a:t>
            </a:r>
          </a:p>
          <a:p>
            <a:pPr lvl="0" defTabSz="457200">
              <a:defRPr sz="1800"/>
            </a:pPr>
            <a:r>
              <a:rPr sz="1200" dirty="0">
                <a:latin typeface="Helvetica"/>
                <a:ea typeface="Helvetica"/>
                <a:cs typeface="Helvetica"/>
                <a:sym typeface="Helvetica"/>
              </a:rPr>
              <a:t>* Conditional if - ruby has the pretty standard set of operators for checking equality. </a:t>
            </a:r>
          </a:p>
          <a:p>
            <a:pPr lvl="0" defTabSz="457200">
              <a:defRPr sz="1800"/>
            </a:pPr>
            <a:endParaRPr sz="1200" dirty="0">
              <a:latin typeface="Helvetica"/>
              <a:ea typeface="Helvetica"/>
              <a:cs typeface="Helvetica"/>
              <a:sym typeface="Helvetica"/>
            </a:endParaRPr>
          </a:p>
          <a:p>
            <a:pPr lvl="0" defTabSz="457200">
              <a:defRPr sz="1800"/>
            </a:pPr>
            <a:r>
              <a:rPr sz="1200" dirty="0">
                <a:latin typeface="Helvetica"/>
                <a:ea typeface="Helvetica"/>
                <a:cs typeface="Helvetica"/>
                <a:sym typeface="Helvetica"/>
              </a:rPr>
              <a:t>Re-affirm the ERB syntax, of -%&gt; on the end and &lt;%= on the front</a:t>
            </a:r>
          </a:p>
          <a:p>
            <a:pPr lvl="0" defTabSz="457200">
              <a:defRPr sz="1800"/>
            </a:pPr>
            <a:endParaRPr sz="1200" dirty="0">
              <a:latin typeface="Helvetica"/>
              <a:ea typeface="Helvetica"/>
              <a:cs typeface="Helvetica"/>
              <a:sym typeface="Helvetica"/>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8" name="Shape 487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879" name="Shape 4879"/>
          <p:cNvSpPr>
            <a:spLocks noGrp="1"/>
          </p:cNvSpPr>
          <p:nvPr>
            <p:ph type="body" sz="quarter" idx="1"/>
          </p:nvPr>
        </p:nvSpPr>
        <p:spPr>
          <a:prstGeom prst="rect">
            <a:avLst/>
          </a:prstGeom>
        </p:spPr>
        <p:txBody>
          <a:bodyPr/>
          <a:lstStyle/>
          <a:p>
            <a:pPr lvl="0" algn="l">
              <a:defRPr sz="1800"/>
            </a:pPr>
            <a:r>
              <a:rPr lang="en-US" sz="1200" dirty="0" smtClean="0">
                <a:solidFill>
                  <a:sysClr val="windowText" lastClr="000000"/>
                </a:solidFill>
              </a:rPr>
              <a:t>This</a:t>
            </a:r>
            <a:r>
              <a:rPr lang="en-US" sz="1200" baseline="0" dirty="0" smtClean="0">
                <a:solidFill>
                  <a:sysClr val="windowText" lastClr="000000"/>
                </a:solidFill>
              </a:rPr>
              <a:t> is the </a:t>
            </a:r>
            <a:r>
              <a:rPr lang="en-US" sz="1600" dirty="0" smtClean="0">
                <a:solidFill>
                  <a:srgbClr val="FF2600"/>
                </a:solidFill>
              </a:rPr>
              <a:t>o</a:t>
            </a:r>
            <a:r>
              <a:rPr sz="1600" dirty="0" smtClean="0">
                <a:solidFill>
                  <a:srgbClr val="FF2600"/>
                </a:solidFill>
              </a:rPr>
              <a:t>riginal </a:t>
            </a:r>
            <a:r>
              <a:rPr sz="1600" dirty="0">
                <a:solidFill>
                  <a:srgbClr val="FF2600"/>
                </a:solidFill>
              </a:rPr>
              <a:t>non-breaking lab </a:t>
            </a:r>
            <a:r>
              <a:rPr sz="1600" dirty="0" smtClean="0">
                <a:solidFill>
                  <a:srgbClr val="FF2600"/>
                </a:solidFill>
              </a:rPr>
              <a:t>slide</a:t>
            </a:r>
            <a:endParaRPr lang="en-US" sz="1600" dirty="0" smtClean="0">
              <a:solidFill>
                <a:srgbClr val="FF2600"/>
              </a:solidFill>
            </a:endParaRPr>
          </a:p>
          <a:p>
            <a:pPr lvl="0">
              <a:defRPr sz="1800"/>
            </a:pPr>
            <a:endParaRPr lang="en-US" sz="1600" dirty="0" smtClean="0">
              <a:solidFill>
                <a:srgbClr val="FF2600"/>
              </a:solidFill>
            </a:endParaRPr>
          </a:p>
          <a:p>
            <a:pPr lvl="0">
              <a:defRPr sz="1800"/>
            </a:pPr>
            <a:r>
              <a:rPr lang="en-US" sz="1600" dirty="0" smtClean="0">
                <a:solidFill>
                  <a:srgbClr val="FF2600"/>
                </a:solidFill>
              </a:rPr>
              <a:t>This is a teaching style</a:t>
            </a:r>
            <a:r>
              <a:rPr lang="en-US" sz="1600" baseline="0" dirty="0" smtClean="0">
                <a:solidFill>
                  <a:srgbClr val="FF2600"/>
                </a:solidFill>
              </a:rPr>
              <a:t> choice.  If you use the "breaking" slide, most text editors catch the bug and students notice.</a:t>
            </a:r>
          </a:p>
          <a:p>
            <a:pPr lvl="0">
              <a:defRPr sz="1800"/>
            </a:pPr>
            <a:r>
              <a:rPr lang="en-US" sz="1600" baseline="0" dirty="0" smtClean="0">
                <a:solidFill>
                  <a:srgbClr val="FF2600"/>
                </a:solidFill>
              </a:rPr>
              <a:t>If you give them the gist, no one hits the bug because they all copied and pasted.</a:t>
            </a:r>
          </a:p>
          <a:p>
            <a:pPr lvl="0">
              <a:defRPr sz="1800"/>
            </a:pPr>
            <a:r>
              <a:rPr lang="en-US" sz="1600" baseline="0" dirty="0" smtClean="0">
                <a:solidFill>
                  <a:srgbClr val="FF2600"/>
                </a:solidFill>
              </a:rPr>
              <a:t>If you let them type it all out, it's almost certain that someone in your 15 person class (who didn't listen to you about proper text editors) fat fingered a portion of it.</a:t>
            </a:r>
            <a:endParaRPr sz="1600" dirty="0" smtClean="0"/>
          </a:p>
        </p:txBody>
      </p:sp>
    </p:spTree>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9" name="Shape 4889"/>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890" name="Shape 4890"/>
          <p:cNvSpPr>
            <a:spLocks noGrp="1"/>
          </p:cNvSpPr>
          <p:nvPr>
            <p:ph type="body" sz="quarter" idx="1"/>
          </p:nvPr>
        </p:nvSpPr>
        <p:spPr>
          <a:prstGeom prst="rect">
            <a:avLst/>
          </a:prstGeom>
        </p:spPr>
        <p:txBody>
          <a:bodyPr/>
          <a:lstStyle/>
          <a:p>
            <a:pPr lvl="0" defTabSz="457200">
              <a:defRPr sz="1800"/>
            </a:pPr>
            <a:r>
              <a:rPr sz="1200" dirty="0" smtClean="0">
                <a:latin typeface="Helvetica"/>
                <a:ea typeface="Helvetica"/>
                <a:cs typeface="Helvetica"/>
                <a:sym typeface="Helvetica"/>
              </a:rPr>
              <a:t>When </a:t>
            </a:r>
            <a:r>
              <a:rPr sz="1200" dirty="0">
                <a:latin typeface="Helvetica"/>
                <a:ea typeface="Helvetica"/>
                <a:cs typeface="Helvetica"/>
                <a:sym typeface="Helvetica"/>
              </a:rPr>
              <a:t>we render templates and pass in the variables parameter, we are adding instance variables to the context of the template render. Hence, we prefix them with an "@" symbol. The node, on the other hand, is supplied as part of the context itself, and so requires no @ symbol.</a:t>
            </a:r>
          </a:p>
        </p:txBody>
      </p:sp>
    </p:spTree>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2" name="Shape 4902"/>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903" name="Shape 4903"/>
          <p:cNvSpPr>
            <a:spLocks noGrp="1"/>
          </p:cNvSpPr>
          <p:nvPr>
            <p:ph type="body" sz="quarter" idx="1"/>
          </p:nvPr>
        </p:nvSpPr>
        <p:spPr>
          <a:prstGeom prst="rect">
            <a:avLst/>
          </a:prstGeom>
        </p:spPr>
        <p:txBody>
          <a:bodyPr/>
          <a:lstStyle/>
          <a:p>
            <a:pPr lvl="0" defTabSz="457200">
              <a:defRPr sz="1800"/>
            </a:pPr>
            <a:r>
              <a:rPr sz="1600" dirty="0" smtClean="0"/>
              <a:t>Troubleshooting </a:t>
            </a:r>
            <a:r>
              <a:rPr sz="1600" dirty="0"/>
              <a:t>Tip:  If the learner has a typo in their custom.erb file or any other config file in this lab, then the chef-client run may fail because the apache service tries to start before the the template is changed, i.e. the " `node["apache"]["sites"]` loop is AFTER the `service['httpd']` resource.  The fix is to move the `service['httpd']` resource to after the loop.</a:t>
            </a:r>
          </a:p>
        </p:txBody>
      </p:sp>
    </p:spTree>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0" name="Shape 4910"/>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911" name="Shape 4911"/>
          <p:cNvSpPr>
            <a:spLocks noGrp="1"/>
          </p:cNvSpPr>
          <p:nvPr>
            <p:ph type="body" sz="quarter" idx="1"/>
          </p:nvPr>
        </p:nvSpPr>
        <p:spPr>
          <a:prstGeom prst="rect">
            <a:avLst/>
          </a:prstGeom>
        </p:spPr>
        <p:txBody>
          <a:bodyPr/>
          <a:lstStyle/>
          <a:p>
            <a:pPr lvl="0" defTabSz="457200">
              <a:defRPr sz="1800"/>
            </a:pPr>
            <a:r>
              <a:rPr sz="1200" dirty="0" smtClean="0">
                <a:latin typeface="Helvetica"/>
                <a:ea typeface="Helvetica"/>
                <a:cs typeface="Helvetica"/>
                <a:sym typeface="Helvetica"/>
              </a:rPr>
              <a:t>Why </a:t>
            </a:r>
            <a:r>
              <a:rPr sz="1200" dirty="0">
                <a:latin typeface="Helvetica"/>
                <a:ea typeface="Helvetica"/>
                <a:cs typeface="Helvetica"/>
                <a:sym typeface="Helvetica"/>
              </a:rPr>
              <a:t>did it fail????  Give them a few mins to read the output and figure it out</a:t>
            </a:r>
          </a:p>
          <a:p>
            <a:pPr lvl="0" defTabSz="457200">
              <a:defRPr sz="1800"/>
            </a:pPr>
            <a:endParaRPr sz="1200" dirty="0">
              <a:latin typeface="Helvetica"/>
              <a:ea typeface="Helvetica"/>
              <a:cs typeface="Helvetica"/>
              <a:sym typeface="Helvetica"/>
            </a:endParaRPr>
          </a:p>
          <a:p>
            <a:pPr lvl="0" defTabSz="457200">
              <a:defRPr sz="1800"/>
            </a:pPr>
            <a:r>
              <a:rPr sz="1200" dirty="0">
                <a:latin typeface="Helvetica"/>
                <a:ea typeface="Helvetica"/>
                <a:cs typeface="Helvetica"/>
                <a:sym typeface="Helvetica"/>
              </a:rPr>
              <a:t>Fix the typo introduced in custom.erb file, and rerun chef-client. </a:t>
            </a:r>
          </a:p>
          <a:p>
            <a:pPr lvl="0" defTabSz="457200">
              <a:defRPr sz="1800"/>
            </a:pPr>
            <a:endParaRPr sz="1200" dirty="0">
              <a:latin typeface="Helvetica"/>
              <a:ea typeface="Helvetica"/>
              <a:cs typeface="Helvetica"/>
              <a:sym typeface="Helvetica"/>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0" name="Shape 4920"/>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921" name="Shape 4921"/>
          <p:cNvSpPr>
            <a:spLocks noGrp="1"/>
          </p:cNvSpPr>
          <p:nvPr>
            <p:ph type="body" sz="quarter" idx="1"/>
          </p:nvPr>
        </p:nvSpPr>
        <p:spPr>
          <a:prstGeom prst="rect">
            <a:avLst/>
          </a:prstGeom>
        </p:spPr>
        <p:txBody>
          <a:bodyPr/>
          <a:lstStyle/>
          <a:p>
            <a:pPr lvl="0" defTabSz="457200">
              <a:defRPr sz="1800"/>
            </a:pPr>
            <a:endParaRPr sz="1200" dirty="0">
              <a:latin typeface="Helvetica"/>
              <a:ea typeface="Helvetica"/>
              <a:cs typeface="Helvetica"/>
              <a:sym typeface="Helvetica"/>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8" name="Shape 492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929" name="Shape 4929"/>
          <p:cNvSpPr>
            <a:spLocks noGrp="1"/>
          </p:cNvSpPr>
          <p:nvPr>
            <p:ph type="body" sz="quarter" idx="1"/>
          </p:nvPr>
        </p:nvSpPr>
        <p:spPr>
          <a:prstGeom prst="rect">
            <a:avLst/>
          </a:prstGeom>
        </p:spPr>
        <p:txBody>
          <a:bodyPr/>
          <a:lstStyle/>
          <a:p>
            <a:pPr lvl="0" defTabSz="457200">
              <a:defRPr sz="1800"/>
            </a:pPr>
            <a:r>
              <a:rPr sz="1200" dirty="0" smtClean="0">
                <a:latin typeface="Helvetica"/>
                <a:ea typeface="Helvetica"/>
                <a:cs typeface="Helvetica"/>
                <a:sym typeface="Helvetica"/>
              </a:rPr>
              <a:t>Why </a:t>
            </a:r>
            <a:r>
              <a:rPr sz="1200" dirty="0">
                <a:latin typeface="Helvetica"/>
                <a:ea typeface="Helvetica"/>
                <a:cs typeface="Helvetica"/>
                <a:sym typeface="Helvetica"/>
              </a:rPr>
              <a:t>does it still fail with the same error about the missing '&gt;' ????</a:t>
            </a:r>
          </a:p>
          <a:p>
            <a:pPr lvl="0" defTabSz="457200">
              <a:defRPr sz="1800"/>
            </a:pPr>
            <a:endParaRPr sz="1200" dirty="0">
              <a:latin typeface="Helvetica"/>
              <a:ea typeface="Helvetica"/>
              <a:cs typeface="Helvetica"/>
              <a:sym typeface="Helvetica"/>
            </a:endParaRPr>
          </a:p>
          <a:p>
            <a:pPr lvl="0" defTabSz="457200">
              <a:defRPr sz="1800"/>
            </a:pPr>
            <a:r>
              <a:rPr sz="1200" dirty="0">
                <a:latin typeface="Helvetica"/>
                <a:ea typeface="Helvetica"/>
                <a:cs typeface="Helvetica"/>
                <a:sym typeface="Helvetica"/>
              </a:rPr>
              <a:t>Troubleshooting Tip: Look at the order of the resources in the recipe!  Remember "package, template, service."</a:t>
            </a:r>
          </a:p>
          <a:p>
            <a:pPr lvl="0" defTabSz="457200">
              <a:defRPr sz="1800"/>
            </a:pPr>
            <a:endParaRPr sz="1200" dirty="0">
              <a:latin typeface="Helvetica"/>
              <a:ea typeface="Helvetica"/>
              <a:cs typeface="Helvetica"/>
              <a:sym typeface="Helvetica"/>
            </a:endParaRPr>
          </a:p>
          <a:p>
            <a:pPr lvl="0" defTabSz="457200">
              <a:defRPr sz="1800"/>
            </a:pPr>
            <a:r>
              <a:rPr sz="1200" dirty="0">
                <a:latin typeface="Helvetica"/>
                <a:ea typeface="Helvetica"/>
                <a:cs typeface="Helvetica"/>
                <a:sym typeface="Helvetica"/>
              </a:rPr>
              <a:t>If the learner has a typo in their custom.erb file or any other config file in this lab, then the chef-client run may fail because the apache service tries to start before the the template is changed, i.e. the " `node["apache"]["sites"]` loop is AFTER the `service['httpd']` resource.  The fix is to move the `service['httpd']` resource to after the loop.</a:t>
            </a:r>
          </a:p>
        </p:txBody>
      </p:sp>
    </p:spTree>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 name="Shape 4935"/>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936" name="Shape 4936"/>
          <p:cNvSpPr>
            <a:spLocks noGrp="1"/>
          </p:cNvSpPr>
          <p:nvPr>
            <p:ph type="body" sz="quarter" idx="1"/>
          </p:nvPr>
        </p:nvSpPr>
        <p:spPr>
          <a:prstGeom prst="rect">
            <a:avLst/>
          </a:prstGeom>
        </p:spPr>
        <p:txBody>
          <a:bodyPr/>
          <a:lstStyle/>
          <a:p>
            <a:pPr lvl="0" algn="r">
              <a:defRPr sz="1800"/>
            </a:pPr>
            <a:endParaRPr sz="1200" dirty="0">
              <a:solidFill>
                <a:srgbClr val="FF2600"/>
              </a:solidFill>
              <a:latin typeface="Helvetica"/>
              <a:ea typeface="Helvetica"/>
              <a:cs typeface="Helvetica"/>
              <a:sym typeface="Helvetic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09" name="Shape 409"/>
          <p:cNvSpPr>
            <a:spLocks noGrp="1"/>
          </p:cNvSpPr>
          <p:nvPr>
            <p:ph type="body" sz="quarter" idx="1"/>
          </p:nvPr>
        </p:nvSpPr>
        <p:spPr>
          <a:prstGeom prst="rect">
            <a:avLst/>
          </a:prstGeom>
        </p:spPr>
        <p:txBody>
          <a:bodyPr/>
          <a:lstStyle>
            <a:lvl1pPr algn="r" defTabSz="457200">
              <a:defRPr sz="1100">
                <a:latin typeface="Helvetica"/>
                <a:ea typeface="Helvetica"/>
                <a:cs typeface="Helvetica"/>
                <a:sym typeface="Helvetica"/>
              </a:defRPr>
            </a:lvl1pPr>
          </a:lstStyle>
          <a:p>
            <a:pPr lvl="0">
              <a:defRPr sz="1800"/>
            </a:pPr>
            <a:r>
              <a:rPr sz="1100"/>
              <a:t>ref0001</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 name="Shape 662"/>
          <p:cNvSpPr>
            <a:spLocks noGrp="1" noRot="1" noChangeAspect="1"/>
          </p:cNvSpPr>
          <p:nvPr>
            <p:ph type="sldImg"/>
          </p:nvPr>
        </p:nvSpPr>
        <p:spPr>
          <a:prstGeom prst="rect">
            <a:avLst/>
          </a:prstGeom>
        </p:spPr>
        <p:txBody>
          <a:bodyPr/>
          <a:lstStyle/>
          <a:p>
            <a:pPr lvl="0"/>
            <a:endParaRPr/>
          </a:p>
        </p:txBody>
      </p:sp>
      <p:sp>
        <p:nvSpPr>
          <p:cNvPr id="663" name="Shape 663"/>
          <p:cNvSpPr>
            <a:spLocks noGrp="1"/>
          </p:cNvSpPr>
          <p:nvPr>
            <p:ph type="body" sz="quarter" idx="1"/>
          </p:nvPr>
        </p:nvSpPr>
        <p:spPr>
          <a:prstGeom prst="rect">
            <a:avLst/>
          </a:prstGeom>
        </p:spPr>
        <p:txBody>
          <a:bodyPr/>
          <a:lstStyle>
            <a:lvl1pPr defTabSz="457200">
              <a:defRPr>
                <a:latin typeface="Helvetica"/>
                <a:ea typeface="Helvetica"/>
                <a:cs typeface="Helvetica"/>
                <a:sym typeface="Helvetica"/>
              </a:defRPr>
            </a:lvl1pPr>
          </a:lstStyle>
          <a:p>
            <a:pPr lvl="0">
              <a:defRPr sz="1800"/>
            </a:pPr>
            <a:r>
              <a:rPr sz="1600" dirty="0"/>
              <a:t>As load continues to grow, we're searching for additional ways to improve performance on the site.  After careful analysis, we've noticed that the database is starting to respond slowly to certain queries.  A database cache is introduced to improve the effeciency of read opearations and to allow the database to and application to perform better.</a:t>
            </a:r>
          </a:p>
        </p:txBody>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7" name="Shape 4677"/>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678" name="Shape 4678"/>
          <p:cNvSpPr>
            <a:spLocks noGrp="1"/>
          </p:cNvSpPr>
          <p:nvPr>
            <p:ph type="body" sz="quarter" idx="1"/>
          </p:nvPr>
        </p:nvSpPr>
        <p:spPr>
          <a:prstGeom prst="rect">
            <a:avLst/>
          </a:prstGeom>
        </p:spPr>
        <p:txBody>
          <a:bodyPr/>
          <a:lstStyle/>
          <a:p>
            <a:pPr lvl="0">
              <a:defRPr sz="1800"/>
            </a:pPr>
            <a:r>
              <a:rPr lang="en-US" sz="1600" dirty="0" smtClean="0">
                <a:solidFill>
                  <a:srgbClr val="FF2600"/>
                </a:solidFill>
              </a:rPr>
              <a:t>This slide is in here (hidden) in case an instructor wants to reference exactly why this bug exists and why moving</a:t>
            </a:r>
            <a:r>
              <a:rPr lang="en-US" sz="1600" baseline="0" dirty="0" smtClean="0">
                <a:solidFill>
                  <a:srgbClr val="FF2600"/>
                </a:solidFill>
              </a:rPr>
              <a:t> the service resource to the end is the fix.</a:t>
            </a:r>
          </a:p>
          <a:p>
            <a:pPr lvl="0">
              <a:defRPr sz="1800"/>
            </a:pPr>
            <a:endParaRPr lang="en-US" sz="1600" baseline="0" dirty="0" smtClean="0">
              <a:solidFill>
                <a:srgbClr val="FF2600"/>
              </a:solidFill>
            </a:endParaRPr>
          </a:p>
          <a:p>
            <a:pPr lvl="0">
              <a:defRPr sz="1800"/>
            </a:pPr>
            <a:endParaRPr sz="1600" dirty="0"/>
          </a:p>
        </p:txBody>
      </p:sp>
    </p:spTree>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3" name="Shape 4943"/>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944" name="Shape 4944"/>
          <p:cNvSpPr>
            <a:spLocks noGrp="1"/>
          </p:cNvSpPr>
          <p:nvPr>
            <p:ph type="body" sz="quarter" idx="1"/>
          </p:nvPr>
        </p:nvSpPr>
        <p:spPr>
          <a:prstGeom prst="rect">
            <a:avLst/>
          </a:prstGeom>
        </p:spPr>
        <p:txBody>
          <a:bodyPr/>
          <a:lstStyle/>
          <a:p>
            <a:pPr lvl="0" defTabSz="457200">
              <a:defRPr sz="1800"/>
            </a:pPr>
            <a:endParaRPr sz="1200" dirty="0">
              <a:solidFill>
                <a:srgbClr val="FF2600"/>
              </a:solidFill>
              <a:latin typeface="Helvetica"/>
              <a:ea typeface="Helvetica"/>
              <a:cs typeface="Helvetica"/>
              <a:sym typeface="Helvetica"/>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1" name="Shape 495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952" name="Shape 4952"/>
          <p:cNvSpPr>
            <a:spLocks noGrp="1"/>
          </p:cNvSpPr>
          <p:nvPr>
            <p:ph type="body" sz="quarter" idx="1"/>
          </p:nvPr>
        </p:nvSpPr>
        <p:spPr>
          <a:prstGeom prst="rect">
            <a:avLst/>
          </a:prstGeom>
        </p:spPr>
        <p:txBody>
          <a:bodyPr/>
          <a:lstStyle/>
          <a:p>
            <a:pPr lvl="0" defTabSz="457200">
              <a:defRPr sz="1800"/>
            </a:pPr>
            <a:r>
              <a:rPr sz="1200">
                <a:latin typeface="Helvetica"/>
                <a:ea typeface="Helvetica"/>
                <a:cs typeface="Helvetica"/>
                <a:sym typeface="Helvetica"/>
              </a:rPr>
              <a:t>Triggered the restart</a:t>
            </a:r>
          </a:p>
          <a:p>
            <a:pPr lvl="0" defTabSz="457200">
              <a:defRPr sz="1800"/>
            </a:pPr>
            <a:endParaRPr sz="1200">
              <a:latin typeface="Helvetica"/>
              <a:ea typeface="Helvetica"/>
              <a:cs typeface="Helvetica"/>
              <a:sym typeface="Helvetica"/>
            </a:endParaRPr>
          </a:p>
          <a:p>
            <a:pPr lvl="0" defTabSz="457200">
              <a:defRPr sz="1800"/>
            </a:pPr>
            <a:r>
              <a:rPr sz="1200">
                <a:latin typeface="Helvetica"/>
                <a:ea typeface="Helvetica"/>
                <a:cs typeface="Helvetica"/>
                <a:sym typeface="Helvetica"/>
              </a:rPr>
              <a:t>Again, service starts, are typically the last resource executed.</a:t>
            </a:r>
          </a:p>
        </p:txBody>
      </p:sp>
    </p:spTree>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8" name="Shape 495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959" name="Shape 4959"/>
          <p:cNvSpPr>
            <a:spLocks noGrp="1"/>
          </p:cNvSpPr>
          <p:nvPr>
            <p:ph type="body" sz="quarter" idx="1"/>
          </p:nvPr>
        </p:nvSpPr>
        <p:spPr>
          <a:prstGeom prst="rect">
            <a:avLst/>
          </a:prstGeom>
        </p:spPr>
        <p:txBody>
          <a:bodyPr/>
          <a:lstStyle/>
          <a:p>
            <a:pPr lvl="0" defTabSz="457200">
              <a:defRPr sz="1800"/>
            </a:pPr>
            <a:r>
              <a:rPr sz="1200" dirty="0" smtClean="0">
                <a:latin typeface="Helvetica"/>
                <a:ea typeface="Helvetica"/>
                <a:cs typeface="Helvetica"/>
                <a:sym typeface="Helvetica"/>
              </a:rPr>
              <a:t>Again</a:t>
            </a:r>
            <a:r>
              <a:rPr sz="1200" dirty="0">
                <a:latin typeface="Helvetica"/>
                <a:ea typeface="Helvetica"/>
                <a:cs typeface="Helvetica"/>
                <a:sym typeface="Helvetica"/>
              </a:rPr>
              <a:t>, if they have trouble getting to them with a web browser, whip out curl on the command line</a:t>
            </a:r>
          </a:p>
          <a:p>
            <a:pPr lvl="0" defTabSz="457200">
              <a:defRPr sz="1800"/>
            </a:pPr>
            <a:endParaRPr sz="1200" dirty="0">
              <a:latin typeface="Helvetica"/>
              <a:ea typeface="Helvetica"/>
              <a:cs typeface="Helvetica"/>
              <a:sym typeface="Helvetica"/>
            </a:endParaRPr>
          </a:p>
          <a:p>
            <a:pPr lvl="0" defTabSz="457200">
              <a:defRPr sz="1800"/>
            </a:pPr>
            <a:r>
              <a:rPr sz="1200" dirty="0">
                <a:latin typeface="Helvetica"/>
                <a:ea typeface="Helvetica"/>
                <a:cs typeface="Helvetica"/>
                <a:sym typeface="Helvetica"/>
              </a:rPr>
              <a:t>curl </a:t>
            </a:r>
            <a:r>
              <a:rPr sz="1200" dirty="0">
                <a:latin typeface="Helvetica"/>
                <a:ea typeface="Helvetica"/>
                <a:cs typeface="Helvetica"/>
                <a:sym typeface="Helvetica"/>
                <a:hlinkClick r:id="rId3"/>
              </a:rPr>
              <a:t>http://localhost:80</a:t>
            </a:r>
            <a:endParaRPr sz="1200" dirty="0">
              <a:latin typeface="Helvetica"/>
              <a:ea typeface="Helvetica"/>
              <a:cs typeface="Helvetica"/>
              <a:sym typeface="Helvetica"/>
            </a:endParaRPr>
          </a:p>
          <a:p>
            <a:pPr lvl="0" defTabSz="457200">
              <a:defRPr sz="1800"/>
            </a:pPr>
            <a:r>
              <a:rPr sz="1200" dirty="0">
                <a:latin typeface="Helvetica"/>
                <a:ea typeface="Helvetica"/>
                <a:cs typeface="Helvetica"/>
                <a:sym typeface="Helvetica"/>
              </a:rPr>
              <a:t>curl </a:t>
            </a:r>
            <a:r>
              <a:rPr sz="1200" dirty="0">
                <a:latin typeface="Helvetica"/>
                <a:ea typeface="Helvetica"/>
                <a:cs typeface="Helvetica"/>
                <a:sym typeface="Helvetica"/>
                <a:hlinkClick r:id="rId4"/>
              </a:rPr>
              <a:t>http://localhost:81</a:t>
            </a:r>
            <a:endParaRPr sz="1200" dirty="0">
              <a:latin typeface="Helvetica"/>
              <a:ea typeface="Helvetica"/>
              <a:cs typeface="Helvetica"/>
              <a:sym typeface="Helvetica"/>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5" name="Shape 4965"/>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966" name="Shape 4966"/>
          <p:cNvSpPr>
            <a:spLocks noGrp="1"/>
          </p:cNvSpPr>
          <p:nvPr>
            <p:ph type="body" sz="quarter" idx="1"/>
          </p:nvPr>
        </p:nvSpPr>
        <p:spPr>
          <a:prstGeom prst="rect">
            <a:avLst/>
          </a:prstGeom>
        </p:spPr>
        <p:txBody>
          <a:bodyPr/>
          <a:lstStyle/>
          <a:p>
            <a:pPr lvl="0" defTabSz="457200">
              <a:defRPr sz="1800"/>
            </a:pPr>
            <a:r>
              <a:rPr sz="1200">
                <a:latin typeface="Helvetica"/>
                <a:ea typeface="Helvetica"/>
                <a:cs typeface="Helvetica"/>
                <a:sym typeface="Helvetica"/>
              </a:rPr>
              <a:t>Again, if they have trouble getting to them with a web browser, whip out curl on the command line</a:t>
            </a:r>
          </a:p>
          <a:p>
            <a:pPr lvl="0" defTabSz="457200">
              <a:defRPr sz="1800"/>
            </a:pPr>
            <a:endParaRPr sz="1200">
              <a:latin typeface="Helvetica"/>
              <a:ea typeface="Helvetica"/>
              <a:cs typeface="Helvetica"/>
              <a:sym typeface="Helvetica"/>
            </a:endParaRPr>
          </a:p>
          <a:p>
            <a:pPr lvl="0" defTabSz="457200">
              <a:defRPr sz="1800"/>
            </a:pPr>
            <a:r>
              <a:rPr sz="1200">
                <a:latin typeface="Helvetica"/>
                <a:ea typeface="Helvetica"/>
                <a:cs typeface="Helvetica"/>
                <a:sym typeface="Helvetica"/>
              </a:rPr>
              <a:t>curl </a:t>
            </a:r>
            <a:r>
              <a:rPr sz="1200">
                <a:latin typeface="Helvetica"/>
                <a:ea typeface="Helvetica"/>
                <a:cs typeface="Helvetica"/>
                <a:sym typeface="Helvetica"/>
                <a:hlinkClick r:id="rId3"/>
              </a:rPr>
              <a:t>http://localhost:80</a:t>
            </a:r>
            <a:endParaRPr sz="1200">
              <a:latin typeface="Helvetica"/>
              <a:ea typeface="Helvetica"/>
              <a:cs typeface="Helvetica"/>
              <a:sym typeface="Helvetica"/>
            </a:endParaRPr>
          </a:p>
          <a:p>
            <a:pPr lvl="0" defTabSz="457200">
              <a:defRPr sz="1800"/>
            </a:pPr>
            <a:r>
              <a:rPr sz="1200">
                <a:latin typeface="Helvetica"/>
                <a:ea typeface="Helvetica"/>
                <a:cs typeface="Helvetica"/>
                <a:sym typeface="Helvetica"/>
              </a:rPr>
              <a:t>curl </a:t>
            </a:r>
            <a:r>
              <a:rPr sz="1200">
                <a:latin typeface="Helvetica"/>
                <a:ea typeface="Helvetica"/>
                <a:cs typeface="Helvetica"/>
                <a:sym typeface="Helvetica"/>
                <a:hlinkClick r:id="rId4"/>
              </a:rPr>
              <a:t>http://localhost:81</a:t>
            </a:r>
            <a:endParaRPr sz="1200">
              <a:latin typeface="Helvetica"/>
              <a:ea typeface="Helvetica"/>
              <a:cs typeface="Helvetica"/>
              <a:sym typeface="Helvetica"/>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1" name="Shape 497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972" name="Shape 4972"/>
          <p:cNvSpPr>
            <a:spLocks noGrp="1"/>
          </p:cNvSpPr>
          <p:nvPr>
            <p:ph type="body" sz="quarter" idx="1"/>
          </p:nvPr>
        </p:nvSpPr>
        <p:spPr>
          <a:prstGeom prst="rect">
            <a:avLst/>
          </a:prstGeom>
        </p:spPr>
        <p:txBody>
          <a:bodyPr/>
          <a:lstStyle>
            <a:lvl1pPr defTabSz="457200"/>
          </a:lstStyle>
          <a:p>
            <a:pPr lvl="0">
              <a:defRPr sz="1800"/>
            </a:pPr>
            <a:r>
              <a:rPr sz="1600"/>
              <a:t>This is a re-iteration from earlier, but it’s one of the most important things to understand about Chef.</a:t>
            </a:r>
          </a:p>
        </p:txBody>
      </p:sp>
    </p:spTree>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4" name="Shape 4994"/>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995" name="Shape 4995"/>
          <p:cNvSpPr>
            <a:spLocks noGrp="1"/>
          </p:cNvSpPr>
          <p:nvPr>
            <p:ph type="body" sz="quarter" idx="1"/>
          </p:nvPr>
        </p:nvSpPr>
        <p:spPr>
          <a:prstGeom prst="rect">
            <a:avLst/>
          </a:prstGeom>
        </p:spPr>
        <p:txBody>
          <a:bodyPr/>
          <a:lstStyle/>
          <a:p>
            <a:pPr lvl="0">
              <a:defRPr sz="1800"/>
            </a:pPr>
            <a:r>
              <a:rPr dirty="0" smtClean="0"/>
              <a:t>Instructor </a:t>
            </a:r>
            <a:r>
              <a:rPr dirty="0"/>
              <a:t>Note: This is a building slide - click to move forward! </a:t>
            </a:r>
          </a:p>
          <a:p>
            <a:pPr lvl="0">
              <a:defRPr sz="1800"/>
            </a:pPr>
            <a:r>
              <a:rPr sz="1600" dirty="0"/>
              <a:t>This slide to illustrate the resource collection thats is being built in this section - based on the refactored cookbook, having iterated over the apache sites, and including 'not_if'</a:t>
            </a:r>
          </a:p>
        </p:txBody>
      </p:sp>
    </p:spTree>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0" name="Shape 5000"/>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001" name="Shape 5001"/>
          <p:cNvSpPr>
            <a:spLocks noGrp="1"/>
          </p:cNvSpPr>
          <p:nvPr>
            <p:ph type="body" sz="quarter" idx="1"/>
          </p:nvPr>
        </p:nvSpPr>
        <p:spPr>
          <a:prstGeom prst="rect">
            <a:avLst/>
          </a:prstGeom>
        </p:spPr>
        <p:txBody>
          <a:bodyPr/>
          <a:lstStyle/>
          <a:p>
            <a:pPr lvl="0" algn="r">
              <a:defRPr sz="1800"/>
            </a:pPr>
            <a:endParaRPr sz="1600" dirty="0">
              <a:solidFill>
                <a:srgbClr val="FF2600"/>
              </a:solidFill>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6" name="Shape 502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027" name="Shape 5027"/>
          <p:cNvSpPr>
            <a:spLocks noGrp="1"/>
          </p:cNvSpPr>
          <p:nvPr>
            <p:ph type="body" sz="quarter" idx="1"/>
          </p:nvPr>
        </p:nvSpPr>
        <p:spPr>
          <a:prstGeom prst="rect">
            <a:avLst/>
          </a:prstGeom>
        </p:spPr>
        <p:txBody>
          <a:bodyPr/>
          <a:lstStyle/>
          <a:p>
            <a:pPr lvl="0">
              <a:defRPr sz="1800"/>
            </a:pPr>
            <a:r>
              <a:rPr sz="1600" dirty="0" smtClean="0"/>
              <a:t>This </a:t>
            </a:r>
            <a:r>
              <a:rPr sz="1600" dirty="0"/>
              <a:t>slide to illustrate the notification collection thats is being built during the execute phase</a:t>
            </a:r>
          </a:p>
          <a:p>
            <a:pPr lvl="0">
              <a:defRPr sz="1800"/>
            </a:pPr>
            <a:endParaRPr sz="1600" dirty="0"/>
          </a:p>
          <a:p>
            <a:pPr lvl="0">
              <a:defRPr sz="1800"/>
            </a:pPr>
            <a:r>
              <a:rPr dirty="0"/>
              <a:t>Instructor Note: This is a building slide!</a:t>
            </a:r>
          </a:p>
        </p:txBody>
      </p:sp>
    </p:spTree>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0" name="Shape 5040"/>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041" name="Shape 5041"/>
          <p:cNvSpPr>
            <a:spLocks noGrp="1"/>
          </p:cNvSpPr>
          <p:nvPr>
            <p:ph type="body" sz="quarter" idx="1"/>
          </p:nvPr>
        </p:nvSpPr>
        <p:spPr>
          <a:prstGeom prst="rect">
            <a:avLst/>
          </a:prstGeom>
        </p:spPr>
        <p:txBody>
          <a:bodyPr/>
          <a:lstStyle>
            <a:lvl1pPr>
              <a:defRPr u="sng">
                <a:hlinkClick r:id="rId3"/>
              </a:defRPr>
            </a:lvl1pPr>
          </a:lstStyle>
          <a:p>
            <a:pPr lvl="0">
              <a:defRPr sz="1800" u="none"/>
            </a:pPr>
            <a:r>
              <a:rPr sz="1600" u="sng">
                <a:hlinkClick r:id="rId3"/>
              </a:rPr>
              <a:t>http://docs.chef.io/essentials_search.html</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 name="Shape 701"/>
          <p:cNvSpPr>
            <a:spLocks noGrp="1" noRot="1" noChangeAspect="1"/>
          </p:cNvSpPr>
          <p:nvPr>
            <p:ph type="sldImg"/>
          </p:nvPr>
        </p:nvSpPr>
        <p:spPr>
          <a:prstGeom prst="rect">
            <a:avLst/>
          </a:prstGeom>
        </p:spPr>
        <p:txBody>
          <a:bodyPr/>
          <a:lstStyle/>
          <a:p>
            <a:pPr lvl="0"/>
            <a:endParaRPr/>
          </a:p>
        </p:txBody>
      </p:sp>
      <p:sp>
        <p:nvSpPr>
          <p:cNvPr id="702" name="Shape 702"/>
          <p:cNvSpPr>
            <a:spLocks noGrp="1"/>
          </p:cNvSpPr>
          <p:nvPr>
            <p:ph type="body" sz="quarter" idx="1"/>
          </p:nvPr>
        </p:nvSpPr>
        <p:spPr>
          <a:prstGeom prst="rect">
            <a:avLst/>
          </a:prstGeom>
        </p:spPr>
        <p:txBody>
          <a:bodyPr/>
          <a:lstStyle>
            <a:lvl1pPr defTabSz="457200">
              <a:defRPr>
                <a:latin typeface="Helvetica"/>
                <a:ea typeface="Helvetica"/>
                <a:cs typeface="Helvetica"/>
                <a:sym typeface="Helvetica"/>
              </a:defRPr>
            </a:lvl1pPr>
          </a:lstStyle>
          <a:p>
            <a:pPr lvl="0">
              <a:defRPr sz="1800"/>
            </a:pPr>
            <a:r>
              <a:rPr sz="1600"/>
              <a:t>Of course, it's easy to talk in the about the servers in our infrastructure as individual components but that's not the way things really work.  Infrastructure has a topology; the load balancers need to know which servers can respond to their requests; the application servers need to know where to send database queries and updates.  The services running on each of the nodes must be properly configured.</a:t>
            </a:r>
          </a:p>
        </p:txBody>
      </p:sp>
    </p:spTree>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7" name="Shape 5047"/>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048" name="Shape 5048"/>
          <p:cNvSpPr>
            <a:spLocks noGrp="1"/>
          </p:cNvSpPr>
          <p:nvPr>
            <p:ph type="body" sz="quarter" idx="1"/>
          </p:nvPr>
        </p:nvSpPr>
        <p:spPr>
          <a:prstGeom prst="rect">
            <a:avLst/>
          </a:prstGeom>
        </p:spPr>
        <p:txBody>
          <a:bodyPr/>
          <a:lstStyle/>
          <a:p>
            <a:pPr lvl="0">
              <a:defRPr sz="1800"/>
            </a:pPr>
            <a:r>
              <a:rPr sz="1600"/>
              <a:t>More in data bags later...</a:t>
            </a:r>
          </a:p>
          <a:p>
            <a:pPr lvl="0">
              <a:defRPr sz="1800"/>
            </a:pPr>
            <a:endParaRPr sz="1600"/>
          </a:p>
          <a:p>
            <a:pPr lvl="0">
              <a:defRPr sz="1800"/>
            </a:pPr>
            <a:r>
              <a:rPr sz="1600" u="sng">
                <a:hlinkClick r:id="rId3"/>
              </a:rPr>
              <a:t>http://wiki.apache.org/solr/SolrQuerySyntax</a:t>
            </a:r>
            <a:endParaRPr sz="1600"/>
          </a:p>
        </p:txBody>
      </p:sp>
    </p:spTree>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4" name="Shape 5054"/>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055" name="Shape 5055"/>
          <p:cNvSpPr>
            <a:spLocks noGrp="1"/>
          </p:cNvSpPr>
          <p:nvPr>
            <p:ph type="body" sz="quarter" idx="1"/>
          </p:nvPr>
        </p:nvSpPr>
        <p:spPr>
          <a:prstGeom prst="rect">
            <a:avLst/>
          </a:prstGeom>
        </p:spPr>
        <p:txBody>
          <a:bodyPr/>
          <a:lstStyle/>
          <a:p>
            <a:pPr lvl="0">
              <a:defRPr sz="1800"/>
            </a:pPr>
            <a:r>
              <a:rPr sz="1600"/>
              <a:t>Search for all nodes</a:t>
            </a:r>
          </a:p>
        </p:txBody>
      </p:sp>
    </p:spTree>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3" name="Shape 5063"/>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064" name="Shape 5064"/>
          <p:cNvSpPr>
            <a:spLocks noGrp="1"/>
          </p:cNvSpPr>
          <p:nvPr>
            <p:ph type="body" sz="quarter" idx="1"/>
          </p:nvPr>
        </p:nvSpPr>
        <p:spPr>
          <a:prstGeom prst="rect">
            <a:avLst/>
          </a:prstGeom>
        </p:spPr>
        <p:txBody>
          <a:bodyPr/>
          <a:lstStyle/>
          <a:p>
            <a:pPr lvl="0">
              <a:defRPr sz="1800"/>
            </a:pPr>
            <a:r>
              <a:rPr sz="1600"/>
              <a:t>platfor* could match "platform" or "platform_family"</a:t>
            </a:r>
          </a:p>
        </p:txBody>
      </p:sp>
    </p:spTree>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4" name="Shape 5074"/>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075" name="Shape 5075"/>
          <p:cNvSpPr>
            <a:spLocks noGrp="1"/>
          </p:cNvSpPr>
          <p:nvPr>
            <p:ph type="body" sz="quarter" idx="1"/>
          </p:nvPr>
        </p:nvSpPr>
        <p:spPr>
          <a:prstGeom prst="rect">
            <a:avLst/>
          </a:prstGeom>
        </p:spPr>
        <p:txBody>
          <a:bodyPr/>
          <a:lstStyle/>
          <a:p>
            <a:pPr lvl="0">
              <a:defRPr sz="1800"/>
            </a:pPr>
            <a:r>
              <a:rPr sz="1600"/>
              <a:t>It's all about eventual consistency -- individual Chef runs are immediately convergent, but your infrastructure as a whole is eventually consistent</a:t>
            </a:r>
          </a:p>
          <a:p>
            <a:pPr lvl="0">
              <a:defRPr sz="1800"/>
            </a:pPr>
            <a:endParaRPr sz="1600"/>
          </a:p>
          <a:p>
            <a:pPr lvl="0">
              <a:defRPr sz="1800"/>
            </a:pPr>
            <a:r>
              <a:rPr sz="1600"/>
              <a:t>Also, node attributes changed during a Chef run aren’t posted to the server until the entire Chef run is successful</a:t>
            </a:r>
          </a:p>
        </p:txBody>
      </p:sp>
    </p:spTree>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 name="Shape 5089"/>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090" name="Shape 5090"/>
          <p:cNvSpPr>
            <a:spLocks noGrp="1"/>
          </p:cNvSpPr>
          <p:nvPr>
            <p:ph type="body" sz="quarter" idx="1"/>
          </p:nvPr>
        </p:nvSpPr>
        <p:spPr>
          <a:prstGeom prst="rect">
            <a:avLst/>
          </a:prstGeom>
        </p:spPr>
        <p:txBody>
          <a:bodyPr/>
          <a:lstStyle/>
          <a:p>
            <a:pPr lvl="0">
              <a:defRPr sz="1800"/>
            </a:pPr>
            <a:r>
              <a:rPr sz="1600"/>
              <a:t>So </a:t>
            </a:r>
          </a:p>
          <a:p>
            <a:pPr lvl="0">
              <a:defRPr sz="1800"/>
            </a:pPr>
            <a:r>
              <a:rPr sz="1600"/>
              <a:t>'knife search node 'ipaddress:10.1.1.*'' </a:t>
            </a:r>
          </a:p>
          <a:p>
            <a:pPr lvl="0">
              <a:defRPr sz="1800"/>
            </a:pPr>
            <a:r>
              <a:rPr sz="1600"/>
              <a:t>means </a:t>
            </a:r>
          </a:p>
          <a:p>
            <a:pPr lvl="0">
              <a:defRPr sz="1800"/>
            </a:pPr>
            <a:endParaRPr sz="1600"/>
          </a:p>
          <a:p>
            <a:pPr lvl="0">
              <a:defRPr sz="1800"/>
            </a:pPr>
            <a:r>
              <a:rPr sz="1600"/>
              <a:t>"find all nodes that contain the attribute 'ipaddress:10.1.1.*', and return those nodes"</a:t>
            </a:r>
          </a:p>
          <a:p>
            <a:pPr lvl="0">
              <a:defRPr sz="1800"/>
            </a:pPr>
            <a:endParaRPr sz="1600"/>
          </a:p>
          <a:p>
            <a:pPr lvl="0">
              <a:defRPr sz="1800"/>
            </a:pPr>
            <a:r>
              <a:rPr sz="1600"/>
              <a:t>It </a:t>
            </a:r>
            <a:r>
              <a:rPr sz="1600" b="1"/>
              <a:t>DOES NOT</a:t>
            </a:r>
            <a:r>
              <a:rPr sz="1600"/>
              <a:t> mean </a:t>
            </a:r>
          </a:p>
          <a:p>
            <a:pPr lvl="0">
              <a:defRPr sz="1800"/>
            </a:pPr>
            <a:endParaRPr sz="1600"/>
          </a:p>
          <a:p>
            <a:pPr lvl="0">
              <a:defRPr sz="1800"/>
            </a:pPr>
            <a:r>
              <a:rPr sz="1600"/>
              <a:t>"find 'ipaddress:10.1.1.*' across all nodes and return those attribute values"</a:t>
            </a:r>
          </a:p>
          <a:p>
            <a:pPr lvl="0">
              <a:defRPr sz="1800"/>
            </a:pPr>
            <a:endParaRPr sz="1600"/>
          </a:p>
          <a:p>
            <a:pPr lvl="0">
              <a:defRPr sz="1800"/>
            </a:pPr>
            <a:r>
              <a:rPr sz="1600"/>
              <a:t>I.e. It returns </a:t>
            </a:r>
            <a:r>
              <a:rPr sz="1600" b="1"/>
              <a:t>nodes</a:t>
            </a:r>
            <a:r>
              <a:rPr sz="1600"/>
              <a:t> 'node1', 'node2' etc, and not a list of </a:t>
            </a:r>
            <a:r>
              <a:rPr sz="1600" b="1"/>
              <a:t>attributes</a:t>
            </a:r>
            <a:r>
              <a:rPr sz="1600"/>
              <a:t> 'ipaddress:10.1.1.1', 'ipaddress:10.1.1.2' etc </a:t>
            </a:r>
          </a:p>
        </p:txBody>
      </p:sp>
    </p:spTree>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6" name="Shape 509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097" name="Shape 5097"/>
          <p:cNvSpPr>
            <a:spLocks noGrp="1"/>
          </p:cNvSpPr>
          <p:nvPr>
            <p:ph type="body" sz="quarter" idx="1"/>
          </p:nvPr>
        </p:nvSpPr>
        <p:spPr>
          <a:prstGeom prst="rect">
            <a:avLst/>
          </a:prstGeom>
        </p:spPr>
        <p:txBody>
          <a:bodyPr/>
          <a:lstStyle/>
          <a:p>
            <a:pPr lvl="0" defTabSz="457200">
              <a:spcBef>
                <a:spcPts val="1200"/>
              </a:spcBef>
              <a:defRPr sz="1800"/>
            </a:pPr>
            <a:r>
              <a:rPr sz="1600"/>
              <a:t>Here we are searching for nodes.  Output is shortened by default - to see all attributes for the node use the '-l' switch </a:t>
            </a:r>
          </a:p>
          <a:p>
            <a:pPr lvl="0" defTabSz="457200">
              <a:spcBef>
                <a:spcPts val="1200"/>
              </a:spcBef>
              <a:defRPr sz="1800"/>
            </a:pPr>
            <a:r>
              <a:rPr sz="1600"/>
              <a:t>Note student IP may be be different - use the result on previous slide</a:t>
            </a:r>
          </a:p>
        </p:txBody>
      </p:sp>
    </p:spTree>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3" name="Shape 5103"/>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104" name="Shape 5104"/>
          <p:cNvSpPr>
            <a:spLocks noGrp="1"/>
          </p:cNvSpPr>
          <p:nvPr>
            <p:ph type="body" sz="quarter" idx="1"/>
          </p:nvPr>
        </p:nvSpPr>
        <p:spPr>
          <a:prstGeom prst="rect">
            <a:avLst/>
          </a:prstGeom>
        </p:spPr>
        <p:txBody>
          <a:bodyPr/>
          <a:lstStyle>
            <a:lvl1pPr defTabSz="457200">
              <a:spcBef>
                <a:spcPts val="1200"/>
              </a:spcBef>
            </a:lvl1pPr>
          </a:lstStyle>
          <a:p>
            <a:pPr lvl="0">
              <a:defRPr sz="1800"/>
            </a:pPr>
            <a:r>
              <a:rPr sz="1600"/>
              <a:t>Here we are trying to find the IP Address for our nodes, i.e. the value of the 'ipaddress' attribute</a:t>
            </a:r>
          </a:p>
        </p:txBody>
      </p:sp>
    </p:spTree>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0" name="Shape 5110"/>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111" name="Shape 5111"/>
          <p:cNvSpPr>
            <a:spLocks noGrp="1"/>
          </p:cNvSpPr>
          <p:nvPr>
            <p:ph type="body" sz="quarter" idx="1"/>
          </p:nvPr>
        </p:nvSpPr>
        <p:spPr>
          <a:prstGeom prst="rect">
            <a:avLst/>
          </a:prstGeom>
        </p:spPr>
        <p:txBody>
          <a:bodyPr/>
          <a:lstStyle/>
          <a:p>
            <a:pPr lvl="0" defTabSz="457200">
              <a:spcBef>
                <a:spcPts val="1200"/>
              </a:spcBef>
              <a:defRPr sz="1800"/>
            </a:pPr>
            <a:r>
              <a:rPr sz="1600"/>
              <a:t>Here we are searching for a node.  Output is shortened by default - to see all attributes for the node use the '-l' switch </a:t>
            </a:r>
          </a:p>
          <a:p>
            <a:pPr lvl="0" defTabSz="457200">
              <a:spcBef>
                <a:spcPts val="1200"/>
              </a:spcBef>
              <a:defRPr sz="1800"/>
            </a:pPr>
            <a:r>
              <a:rPr sz="1600"/>
              <a:t>Note student IP may be be different - use the result on previous slide</a:t>
            </a:r>
            <a:endParaRPr sz="1600">
              <a:latin typeface="Times"/>
              <a:ea typeface="Times"/>
              <a:cs typeface="Times"/>
              <a:sym typeface="Times"/>
            </a:endParaRPr>
          </a:p>
        </p:txBody>
      </p:sp>
    </p:spTree>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is a misleading anti-pattern.</a:t>
            </a:r>
          </a:p>
          <a:p>
            <a:pPr marL="342900" indent="-342900">
              <a:buAutoNum type="arabicParenR"/>
            </a:pPr>
            <a:r>
              <a:rPr lang="en-US" dirty="0" smtClean="0"/>
              <a:t>Why is this </a:t>
            </a:r>
            <a:r>
              <a:rPr lang="en-US" dirty="0" err="1" smtClean="0"/>
              <a:t>ip</a:t>
            </a:r>
            <a:r>
              <a:rPr lang="en-US" dirty="0" smtClean="0"/>
              <a:t>-logger</a:t>
            </a:r>
            <a:r>
              <a:rPr lang="en-US" baseline="0" dirty="0" smtClean="0"/>
              <a:t> recipe in the apache cookbook?  What does it have to do with apache?  Nothing!</a:t>
            </a:r>
          </a:p>
          <a:p>
            <a:pPr marL="342900" indent="-342900">
              <a:buAutoNum type="arabicParenR"/>
            </a:pPr>
            <a:r>
              <a:rPr lang="en-US" baseline="0" dirty="0" smtClean="0"/>
              <a:t>Search returns an array of matching objects.  Iterating through each would print multiple log lines.  The wording of the sentence leads you to think otherwise.</a:t>
            </a:r>
          </a:p>
          <a:p>
            <a:pPr marL="342900" indent="-342900">
              <a:buAutoNum type="arabicParenR"/>
            </a:pPr>
            <a:endParaRPr lang="en-US" baseline="0" dirty="0" smtClean="0"/>
          </a:p>
          <a:p>
            <a:pPr marL="0" indent="0">
              <a:buNone/>
            </a:pPr>
            <a:r>
              <a:rPr lang="en-US" baseline="0" dirty="0" smtClean="0"/>
              <a:t>Consider skipping this exercise and tell students exactly why.  If we teach them anti-patterns, that's what they'll go do once class is over.  That's how we taught them.</a:t>
            </a:r>
            <a:endParaRPr lang="en-US" dirty="0"/>
          </a:p>
        </p:txBody>
      </p:sp>
    </p:spTree>
    <p:extLst>
      <p:ext uri="{BB962C8B-B14F-4D97-AF65-F5344CB8AC3E}">
        <p14:creationId xmlns:p14="http://schemas.microsoft.com/office/powerpoint/2010/main" val="4112582727"/>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558800" eaLnBrk="1" fontAlgn="auto" latinLnBrk="0" hangingPunct="1">
              <a:lnSpc>
                <a:spcPct val="100000"/>
              </a:lnSpc>
              <a:spcBef>
                <a:spcPts val="0"/>
              </a:spcBef>
              <a:spcAft>
                <a:spcPts val="0"/>
              </a:spcAft>
              <a:buClrTx/>
              <a:buSzTx/>
              <a:buFontTx/>
              <a:buNone/>
              <a:tabLst/>
              <a:defRPr/>
            </a:pPr>
            <a:r>
              <a:rPr lang="en-US" baseline="0" dirty="0" smtClean="0"/>
              <a:t>Consider skipping this exercise and tell students exactly why.  If we teach them anti-patterns, that's what they'll go do once class is over.  That's how we taught them.</a:t>
            </a:r>
            <a:endParaRPr lang="en-US" dirty="0" smtClean="0"/>
          </a:p>
          <a:p>
            <a:endParaRPr lang="en-US" dirty="0"/>
          </a:p>
        </p:txBody>
      </p:sp>
    </p:spTree>
    <p:extLst>
      <p:ext uri="{BB962C8B-B14F-4D97-AF65-F5344CB8AC3E}">
        <p14:creationId xmlns:p14="http://schemas.microsoft.com/office/powerpoint/2010/main" val="35760044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 name="Shape 732"/>
          <p:cNvSpPr>
            <a:spLocks noGrp="1" noRot="1" noChangeAspect="1"/>
          </p:cNvSpPr>
          <p:nvPr>
            <p:ph type="sldImg"/>
          </p:nvPr>
        </p:nvSpPr>
        <p:spPr>
          <a:prstGeom prst="rect">
            <a:avLst/>
          </a:prstGeom>
        </p:spPr>
        <p:txBody>
          <a:bodyPr/>
          <a:lstStyle/>
          <a:p>
            <a:pPr lvl="0"/>
            <a:endParaRPr/>
          </a:p>
        </p:txBody>
      </p:sp>
      <p:sp>
        <p:nvSpPr>
          <p:cNvPr id="733" name="Shape 733"/>
          <p:cNvSpPr>
            <a:spLocks noGrp="1"/>
          </p:cNvSpPr>
          <p:nvPr>
            <p:ph type="body" sz="quarter" idx="1"/>
          </p:nvPr>
        </p:nvSpPr>
        <p:spPr>
          <a:prstGeom prst="rect">
            <a:avLst/>
          </a:prstGeom>
        </p:spPr>
        <p:txBody>
          <a:bodyPr/>
          <a:lstStyle>
            <a:lvl1pPr defTabSz="457200">
              <a:defRPr>
                <a:latin typeface="Helvetica"/>
                <a:ea typeface="Helvetica"/>
                <a:cs typeface="Helvetica"/>
                <a:sym typeface="Helvetica"/>
              </a:defRPr>
            </a:lvl1pPr>
          </a:lstStyle>
          <a:p>
            <a:pPr lvl="0">
              <a:defRPr sz="1800"/>
            </a:pPr>
            <a:r>
              <a:rPr sz="1600"/>
              <a:t>But, just like you, your infrastructure is a beautiful and unique snowflake.  Your infrastructure is not the same as my infrastructure.  Heck, the infrastructure of one application in your business isn't the same as another application.  I have no idea, and, frankly, don't even care much about the specifics of your infrastructure's design.  There are, however, a couple of things that I KNOW, or can guess, about your infrastructue.  First, it has evolved over time, much like our current sample infrastructure.</a:t>
            </a:r>
          </a:p>
        </p:txBody>
      </p:sp>
    </p:spTree>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 name="Shape 5140"/>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141" name="Shape 5141"/>
          <p:cNvSpPr>
            <a:spLocks noGrp="1"/>
          </p:cNvSpPr>
          <p:nvPr>
            <p:ph type="body" sz="quarter" idx="1"/>
          </p:nvPr>
        </p:nvSpPr>
        <p:spPr>
          <a:prstGeom prst="rect">
            <a:avLst/>
          </a:prstGeom>
        </p:spPr>
        <p:txBody>
          <a:bodyPr/>
          <a:lstStyle/>
          <a:p>
            <a:pPr marL="0" indent="0">
              <a:buNone/>
            </a:pPr>
            <a:r>
              <a:rPr lang="en-US" baseline="0" dirty="0" smtClean="0"/>
              <a:t>Consider skipping this exercise and tell students exactly why.  If we teach them anti-patterns, that's what they'll go do once class is over.  That's how we taught them.</a:t>
            </a:r>
            <a:endParaRPr lang="en-US" dirty="0"/>
          </a:p>
        </p:txBody>
      </p:sp>
    </p:spTree>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6" name="Shape 514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147" name="Shape 5147"/>
          <p:cNvSpPr>
            <a:spLocks noGrp="1"/>
          </p:cNvSpPr>
          <p:nvPr>
            <p:ph type="body" sz="quarter" idx="1"/>
          </p:nvPr>
        </p:nvSpPr>
        <p:spPr>
          <a:prstGeom prst="rect">
            <a:avLst/>
          </a:prstGeom>
        </p:spPr>
        <p:txBody>
          <a:bodyPr/>
          <a:lstStyle>
            <a:lvl1pPr defTabSz="457200"/>
          </a:lstStyle>
          <a:p>
            <a:pPr lvl="0">
              <a:defRPr sz="1800"/>
            </a:pPr>
            <a:r>
              <a:rPr lang="en-US" sz="1600" dirty="0" smtClean="0"/>
              <a:t>But</a:t>
            </a:r>
            <a:r>
              <a:rPr lang="en-US" sz="1600" baseline="0" dirty="0" smtClean="0"/>
              <a:t> this is worth talking about!</a:t>
            </a:r>
            <a:endParaRPr lang="en-US" sz="1600" dirty="0" smtClean="0"/>
          </a:p>
          <a:p>
            <a:pPr lvl="0">
              <a:defRPr sz="1800"/>
            </a:pPr>
            <a:endParaRPr lang="en-US" sz="1600" dirty="0" smtClean="0"/>
          </a:p>
          <a:p>
            <a:pPr lvl="0">
              <a:defRPr sz="1800"/>
            </a:pPr>
            <a:r>
              <a:rPr sz="1600" dirty="0" smtClean="0"/>
              <a:t>Sometimes</a:t>
            </a:r>
            <a:r>
              <a:rPr sz="1600" dirty="0"/>
              <a:t>, you might have to manage a complex application that may have different functions (server vs. client) or an extensive plugin system (httpd server modules). It is often helpful to break apart the logic used to manage these different aspects from the default recipe into additional recipes that can be added as necessary.</a:t>
            </a:r>
          </a:p>
        </p:txBody>
      </p:sp>
    </p:spTree>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4" name="Shape 5154"/>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155" name="Shape 5155"/>
          <p:cNvSpPr>
            <a:spLocks noGrp="1"/>
          </p:cNvSpPr>
          <p:nvPr>
            <p:ph type="body" sz="quarter" idx="1"/>
          </p:nvPr>
        </p:nvSpPr>
        <p:spPr>
          <a:prstGeom prst="rect">
            <a:avLst/>
          </a:prstGeom>
        </p:spPr>
        <p:txBody>
          <a:bodyPr/>
          <a:lstStyle/>
          <a:p>
            <a:pPr lvl="0">
              <a:defRPr sz="1800"/>
            </a:pPr>
            <a:r>
              <a:rPr sz="1600"/>
              <a:t>Now run chef-client on the node</a:t>
            </a:r>
          </a:p>
        </p:txBody>
      </p:sp>
    </p:spTree>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1" name="Shape 516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162" name="Shape 5162"/>
          <p:cNvSpPr>
            <a:spLocks noGrp="1"/>
          </p:cNvSpPr>
          <p:nvPr>
            <p:ph type="body" sz="quarter" idx="1"/>
          </p:nvPr>
        </p:nvSpPr>
        <p:spPr>
          <a:prstGeom prst="rect">
            <a:avLst/>
          </a:prstGeom>
        </p:spPr>
        <p:txBody>
          <a:bodyPr/>
          <a:lstStyle/>
          <a:p>
            <a:pPr lvl="0">
              <a:defRPr sz="1800"/>
            </a:pPr>
            <a:endParaRPr sz="1600"/>
          </a:p>
          <a:p>
            <a:pPr lvl="0">
              <a:defRPr sz="1800"/>
            </a:pPr>
            <a:r>
              <a:rPr sz="1600"/>
              <a:t>Just remove the recipe from the run_list again to tidy up after the lab.</a:t>
            </a:r>
          </a:p>
        </p:txBody>
      </p:sp>
    </p:spTree>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7" name="Shape 5187"/>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188" name="Shape 5188"/>
          <p:cNvSpPr>
            <a:spLocks noGrp="1"/>
          </p:cNvSpPr>
          <p:nvPr>
            <p:ph type="body" sz="quarter" idx="1"/>
          </p:nvPr>
        </p:nvSpPr>
        <p:spPr>
          <a:prstGeom prst="rect">
            <a:avLst/>
          </a:prstGeom>
        </p:spPr>
        <p:txBody>
          <a:bodyPr/>
          <a:lstStyle>
            <a:lvl1pPr defTabSz="457200"/>
          </a:lstStyle>
          <a:p>
            <a:pPr lvl="0">
              <a:defRPr sz="1800"/>
            </a:pPr>
            <a:r>
              <a:rPr sz="1600"/>
              <a:t>These "containers" take JSON. Anything you can do in JSON you can do in a databag.</a:t>
            </a:r>
            <a:endParaRPr sz="1600" b="1"/>
          </a:p>
        </p:txBody>
      </p:sp>
    </p:spTree>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6" name="Shape 520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207" name="Shape 5207"/>
          <p:cNvSpPr>
            <a:spLocks noGrp="1"/>
          </p:cNvSpPr>
          <p:nvPr>
            <p:ph type="body" sz="quarter" idx="1"/>
          </p:nvPr>
        </p:nvSpPr>
        <p:spPr>
          <a:prstGeom prst="rect">
            <a:avLst/>
          </a:prstGeom>
        </p:spPr>
        <p:txBody>
          <a:bodyPr/>
          <a:lstStyle/>
          <a:p>
            <a:pPr lvl="0" defTabSz="457200">
              <a:spcBef>
                <a:spcPts val="1200"/>
              </a:spcBef>
              <a:defRPr sz="1800"/>
            </a:pPr>
            <a:r>
              <a:rPr sz="1600"/>
              <a:t>New syntax - integers in JSON have no quotes, and will wind up as integers in Ruby. If you quoted integers they'd be strings. </a:t>
            </a:r>
          </a:p>
          <a:p>
            <a:pPr lvl="0" defTabSz="457200">
              <a:spcBef>
                <a:spcPts val="1200"/>
              </a:spcBef>
              <a:defRPr sz="1800"/>
            </a:pPr>
            <a:r>
              <a:rPr sz="1600"/>
              <a:t>Bobo is a Clown, that I have been using as my test user for identity management systems for years.</a:t>
            </a:r>
            <a:endParaRPr sz="1600">
              <a:latin typeface="Times"/>
              <a:ea typeface="Times"/>
              <a:cs typeface="Times"/>
              <a:sym typeface="Times"/>
            </a:endParaRPr>
          </a:p>
        </p:txBody>
      </p:sp>
    </p:spTree>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0" name="Shape 5220"/>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221" name="Shape 5221"/>
          <p:cNvSpPr>
            <a:spLocks noGrp="1"/>
          </p:cNvSpPr>
          <p:nvPr>
            <p:ph type="body" sz="quarter" idx="1"/>
          </p:nvPr>
        </p:nvSpPr>
        <p:spPr>
          <a:prstGeom prst="rect">
            <a:avLst/>
          </a:prstGeom>
        </p:spPr>
        <p:txBody>
          <a:bodyPr/>
          <a:lstStyle/>
          <a:p>
            <a:pPr lvl="0">
              <a:defRPr sz="1800"/>
            </a:pPr>
            <a:r>
              <a:rPr sz="1600" dirty="0"/>
              <a:t>Frank Belson is the sergeant of the police precinct in the Spenser novels by Robert B. Parker (later: Spenser for Hire TV series)</a:t>
            </a:r>
          </a:p>
        </p:txBody>
      </p:sp>
    </p:spTree>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 name="Shape 5232"/>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233" name="Shape 5233"/>
          <p:cNvSpPr>
            <a:spLocks noGrp="1"/>
          </p:cNvSpPr>
          <p:nvPr>
            <p:ph type="body" sz="quarter" idx="1"/>
          </p:nvPr>
        </p:nvSpPr>
        <p:spPr>
          <a:prstGeom prst="rect">
            <a:avLst/>
          </a:prstGeom>
        </p:spPr>
        <p:txBody>
          <a:bodyPr/>
          <a:lstStyle/>
          <a:p>
            <a:pPr lvl="0" defTabSz="457200">
              <a:spcBef>
                <a:spcPts val="1200"/>
              </a:spcBef>
              <a:defRPr sz="1800"/>
            </a:pPr>
            <a:r>
              <a:rPr sz="1600"/>
              <a:t>Whats important here is that more than just the nodes get indexed for search - it is everything in Chef!</a:t>
            </a:r>
            <a:endParaRPr sz="1600">
              <a:latin typeface="Times"/>
              <a:ea typeface="Times"/>
              <a:cs typeface="Times"/>
              <a:sym typeface="Times"/>
            </a:endParaRPr>
          </a:p>
          <a:p>
            <a:pPr lvl="0" defTabSz="457200">
              <a:spcBef>
                <a:spcPts val="1200"/>
              </a:spcBef>
              <a:defRPr sz="1800"/>
            </a:pPr>
            <a:r>
              <a:rPr sz="1600"/>
              <a:t>Search Index Names: role</a:t>
            </a:r>
            <a:br>
              <a:rPr sz="1600"/>
            </a:br>
            <a:r>
              <a:rPr sz="1600"/>
              <a:t>node</a:t>
            </a:r>
            <a:br>
              <a:rPr sz="1600"/>
            </a:br>
            <a:r>
              <a:rPr sz="1600"/>
              <a:t>client</a:t>
            </a:r>
            <a:endParaRPr sz="1600">
              <a:latin typeface="Times"/>
              <a:ea typeface="Times"/>
              <a:cs typeface="Times"/>
              <a:sym typeface="Times"/>
            </a:endParaRPr>
          </a:p>
          <a:p>
            <a:pPr lvl="0" defTabSz="457200">
              <a:spcBef>
                <a:spcPts val="1200"/>
              </a:spcBef>
              <a:defRPr sz="1800"/>
            </a:pPr>
            <a:r>
              <a:rPr sz="1600"/>
              <a:t>environment</a:t>
            </a:r>
            <a:br>
              <a:rPr sz="1600"/>
            </a:br>
            <a:r>
              <a:rPr sz="1600"/>
              <a:t>(data bags are indexed by data bag’s name)</a:t>
            </a:r>
            <a:endParaRPr sz="1600">
              <a:latin typeface="Times"/>
              <a:ea typeface="Times"/>
              <a:cs typeface="Times"/>
              <a:sym typeface="Times"/>
            </a:endParaRPr>
          </a:p>
        </p:txBody>
      </p:sp>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9" name="Shape 5239"/>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240" name="Shape 5240"/>
          <p:cNvSpPr>
            <a:spLocks noGrp="1"/>
          </p:cNvSpPr>
          <p:nvPr>
            <p:ph type="body" sz="quarter" idx="1"/>
          </p:nvPr>
        </p:nvSpPr>
        <p:spPr>
          <a:prstGeom prst="rect">
            <a:avLst/>
          </a:prstGeom>
        </p:spPr>
        <p:txBody>
          <a:bodyPr/>
          <a:lstStyle/>
          <a:p>
            <a:pPr lvl="0" defTabSz="457200">
              <a:spcBef>
                <a:spcPts val="1200"/>
              </a:spcBef>
              <a:defRPr sz="1800"/>
            </a:pPr>
            <a:r>
              <a:rPr sz="1600"/>
              <a:t>Encourage students to try searches: knife help search</a:t>
            </a:r>
            <a:br>
              <a:rPr sz="1600"/>
            </a:br>
            <a:r>
              <a:rPr sz="1600"/>
              <a:t>You can use boolean values e.g. knife search INDEX 'field:value OR field:value'</a:t>
            </a:r>
          </a:p>
          <a:p>
            <a:pPr lvl="0" defTabSz="457200">
              <a:spcBef>
                <a:spcPts val="1200"/>
              </a:spcBef>
              <a:defRPr sz="1800"/>
            </a:pPr>
            <a:r>
              <a:rPr sz="1600"/>
              <a:t>Could have them count the shell's in use, like this:-</a:t>
            </a:r>
          </a:p>
          <a:p>
            <a:pPr lvl="0" defTabSz="457200">
              <a:spcBef>
                <a:spcPts val="1200"/>
              </a:spcBef>
              <a:defRPr sz="1800"/>
            </a:pPr>
            <a:r>
              <a:rPr sz="1600"/>
              <a:t>  knife search users "*:*" -a shell |grep shell | uniq -c</a:t>
            </a:r>
          </a:p>
          <a:p>
            <a:pPr lvl="0" defTabSz="457200">
              <a:spcBef>
                <a:spcPts val="1200"/>
              </a:spcBef>
              <a:defRPr sz="1800"/>
            </a:pPr>
            <a:endParaRPr sz="1600"/>
          </a:p>
          <a:p>
            <a:pPr lvl="0" defTabSz="457200">
              <a:spcBef>
                <a:spcPts val="1200"/>
              </a:spcBef>
              <a:defRPr sz="1800"/>
            </a:pPr>
            <a:r>
              <a:rPr sz="1600"/>
              <a:t>Note: if the search text is a string you'll need to put it in double quotes (")</a:t>
            </a:r>
          </a:p>
          <a:p>
            <a:pPr lvl="0" defTabSz="457200">
              <a:spcBef>
                <a:spcPts val="1200"/>
              </a:spcBef>
              <a:defRPr sz="1800"/>
            </a:pPr>
            <a:r>
              <a:rPr sz="1600"/>
              <a:t>  knife search users "comment:\"Bobo T. Clown\"" -a shell</a:t>
            </a:r>
          </a:p>
          <a:p>
            <a:pPr lvl="0" defTabSz="457200">
              <a:spcBef>
                <a:spcPts val="1200"/>
              </a:spcBef>
              <a:defRPr sz="1800"/>
            </a:pPr>
            <a:r>
              <a:rPr sz="1600"/>
              <a:t>Note we have to escape the " here within the search string. On a Mac/*nix machine they could do this. </a:t>
            </a:r>
          </a:p>
          <a:p>
            <a:pPr lvl="0" defTabSz="457200">
              <a:spcBef>
                <a:spcPts val="1200"/>
              </a:spcBef>
              <a:defRPr sz="1800"/>
            </a:pPr>
            <a:r>
              <a:rPr sz="1600"/>
              <a:t>  knife search users 'comment:"Bobo T. Clown"' -a shell</a:t>
            </a:r>
          </a:p>
          <a:p>
            <a:pPr lvl="0" defTabSz="457200">
              <a:spcBef>
                <a:spcPts val="1200"/>
              </a:spcBef>
              <a:defRPr sz="1800"/>
            </a:pPr>
            <a:r>
              <a:rPr sz="1600"/>
              <a:t>But the single quote (') wouldn't work in a Windows powershell terminal </a:t>
            </a:r>
          </a:p>
        </p:txBody>
      </p:sp>
    </p:spTree>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 name="Shape 5253"/>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254" name="Shape 5254"/>
          <p:cNvSpPr>
            <a:spLocks noGrp="1"/>
          </p:cNvSpPr>
          <p:nvPr>
            <p:ph type="body" sz="quarter" idx="1"/>
          </p:nvPr>
        </p:nvSpPr>
        <p:spPr>
          <a:prstGeom prst="rect">
            <a:avLst/>
          </a:prstGeom>
        </p:spPr>
        <p:txBody>
          <a:bodyPr/>
          <a:lstStyle/>
          <a:p>
            <a:pPr lvl="0" defTabSz="457200">
              <a:defRPr sz="1800"/>
            </a:pPr>
            <a:r>
              <a:rPr sz="1600"/>
              <a:t>JSON syntax again.  Arrays in JSON have brackets. </a:t>
            </a:r>
          </a:p>
          <a:p>
            <a:pPr lvl="0" defTabSz="457200">
              <a:defRPr sz="1800"/>
            </a:pPr>
            <a:r>
              <a:rPr sz="1600"/>
              <a:t>Quotes around strings.</a:t>
            </a:r>
          </a:p>
          <a:p>
            <a:pPr lvl="0" defTabSz="457200">
              <a:defRPr sz="1800"/>
            </a:pPr>
            <a:r>
              <a:rPr sz="1600"/>
              <a:t>No trailing commas.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Shape 769"/>
          <p:cNvSpPr>
            <a:spLocks noGrp="1" noRot="1" noChangeAspect="1"/>
          </p:cNvSpPr>
          <p:nvPr>
            <p:ph type="sldImg"/>
          </p:nvPr>
        </p:nvSpPr>
        <p:spPr>
          <a:prstGeom prst="rect">
            <a:avLst/>
          </a:prstGeom>
        </p:spPr>
        <p:txBody>
          <a:bodyPr/>
          <a:lstStyle/>
          <a:p>
            <a:pPr lvl="0"/>
            <a:endParaRPr/>
          </a:p>
        </p:txBody>
      </p:sp>
      <p:sp>
        <p:nvSpPr>
          <p:cNvPr id="770" name="Shape 770"/>
          <p:cNvSpPr>
            <a:spLocks noGrp="1"/>
          </p:cNvSpPr>
          <p:nvPr>
            <p:ph type="body" sz="quarter" idx="1"/>
          </p:nvPr>
        </p:nvSpPr>
        <p:spPr>
          <a:prstGeom prst="rect">
            <a:avLst/>
          </a:prstGeom>
        </p:spPr>
        <p:txBody>
          <a:bodyPr/>
          <a:lstStyle>
            <a:lvl1pPr defTabSz="457200">
              <a:defRPr>
                <a:latin typeface="Helvetica"/>
                <a:ea typeface="Helvetica"/>
                <a:cs typeface="Helvetica"/>
                <a:sym typeface="Helvetica"/>
              </a:defRPr>
            </a:lvl1pPr>
          </a:lstStyle>
          <a:p>
            <a:pPr lvl="0">
              <a:defRPr sz="1800"/>
            </a:pPr>
            <a:r>
              <a:rPr sz="1600"/>
              <a:t>I also know that the complexity of your applications and infrastrucutre increases quickly.  Whether you're resolving technical debt, addressing new business requirements, or succumbing to shiny object syndrome, your infrastructure:  it is a-changin'</a:t>
            </a:r>
          </a:p>
        </p:txBody>
      </p:sp>
    </p:spTree>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2" name="Shape 5282"/>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283" name="Shape 5283"/>
          <p:cNvSpPr>
            <a:spLocks noGrp="1"/>
          </p:cNvSpPr>
          <p:nvPr>
            <p:ph type="body" sz="quarter" idx="1"/>
          </p:nvPr>
        </p:nvSpPr>
        <p:spPr>
          <a:prstGeom prst="rect">
            <a:avLst/>
          </a:prstGeom>
        </p:spPr>
        <p:txBody>
          <a:bodyPr/>
          <a:lstStyle/>
          <a:p>
            <a:pPr lvl="0">
              <a:defRPr sz="1800"/>
            </a:pPr>
            <a:r>
              <a:rPr sz="1600" dirty="0"/>
              <a:t>The search syntax is new here, but we’ve been doing lots of searching throughout. Relate that the objects bound to user_data during each iteration are the same as what we got in the search results</a:t>
            </a:r>
            <a:r>
              <a:rPr sz="1600" dirty="0" smtClean="0"/>
              <a:t>.</a:t>
            </a:r>
            <a:endParaRPr sz="1600" dirty="0"/>
          </a:p>
        </p:txBody>
      </p:sp>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0" name="Shape 5290"/>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291" name="Shape 5291"/>
          <p:cNvSpPr>
            <a:spLocks noGrp="1"/>
          </p:cNvSpPr>
          <p:nvPr>
            <p:ph type="body" sz="quarter" idx="1"/>
          </p:nvPr>
        </p:nvSpPr>
        <p:spPr>
          <a:prstGeom prst="rect">
            <a:avLst/>
          </a:prstGeom>
        </p:spPr>
        <p:txBody>
          <a:bodyPr/>
          <a:lstStyle/>
          <a:p>
            <a:pPr lvl="0">
              <a:defRPr sz="1800"/>
            </a:pPr>
            <a:r>
              <a:rPr sz="1600" dirty="0" smtClean="0"/>
              <a:t>Note</a:t>
            </a:r>
            <a:r>
              <a:rPr sz="1600" dirty="0"/>
              <a:t>: we have not created the users::groups recipe yet</a:t>
            </a:r>
          </a:p>
          <a:p>
            <a:pPr lvl="0">
              <a:defRPr sz="1800"/>
            </a:pPr>
            <a:endParaRPr sz="1600" dirty="0"/>
          </a:p>
          <a:p>
            <a:pPr lvl="0">
              <a:defRPr sz="1800"/>
            </a:pPr>
            <a:r>
              <a:rPr sz="1600" dirty="0"/>
              <a:t>"include_recipe" happens in order.  When we get to that line, we check to see if this recipe has already been executed.  If it has not been run yet, we run it now.</a:t>
            </a:r>
          </a:p>
          <a:p>
            <a:pPr lvl="0">
              <a:defRPr sz="1800"/>
            </a:pPr>
            <a:endParaRPr sz="1600" dirty="0"/>
          </a:p>
          <a:p>
            <a:pPr lvl="0">
              <a:defRPr sz="1800"/>
            </a:pPr>
            <a:r>
              <a:rPr sz="1600" dirty="0"/>
              <a:t>We run this after user resource to add users to the group they belong to.  If opposite order, we’d try to add users that don’t exist yet to our new group.</a:t>
            </a:r>
          </a:p>
        </p:txBody>
      </p:sp>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6" name="Shape 529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297" name="Shape 5297"/>
          <p:cNvSpPr>
            <a:spLocks noGrp="1"/>
          </p:cNvSpPr>
          <p:nvPr>
            <p:ph type="body" sz="quarter" idx="1"/>
          </p:nvPr>
        </p:nvSpPr>
        <p:spPr>
          <a:prstGeom prst="rect">
            <a:avLst/>
          </a:prstGeom>
        </p:spPr>
        <p:txBody>
          <a:bodyPr/>
          <a:lstStyle/>
          <a:p>
            <a:pPr lvl="0">
              <a:defRPr sz="1800"/>
            </a:pPr>
            <a:r>
              <a:rPr sz="1600" dirty="0" smtClean="0"/>
              <a:t>The </a:t>
            </a:r>
            <a:r>
              <a:rPr sz="1600" dirty="0"/>
              <a:t>reason is that the recipes themselves stand alone as declarations of intent - no hidden dependencies that only get expressed in the order of the run list, and are easy to mess up.</a:t>
            </a:r>
          </a:p>
          <a:p>
            <a:pPr lvl="0">
              <a:defRPr sz="1800"/>
            </a:pPr>
            <a:endParaRPr sz="1600" dirty="0"/>
          </a:p>
          <a:p>
            <a:pPr lvl="0" defTabSz="457200">
              <a:defRPr sz="1800"/>
            </a:pPr>
            <a:r>
              <a:rPr sz="1600" dirty="0"/>
              <a:t>You want a recipe to read as standalone. Basically, you’re declaring intent. You declare that this is a dependency.  This is a documentation trail.  If you only declare this somewhere else, you get spaghetti code references and it gets convoluted.</a:t>
            </a:r>
          </a:p>
          <a:p>
            <a:pPr lvl="0" defTabSz="457200">
              <a:defRPr sz="1800"/>
            </a:pPr>
            <a:endParaRPr sz="1600" dirty="0"/>
          </a:p>
          <a:p>
            <a:pPr lvl="0" defTabSz="457200">
              <a:defRPr sz="1800"/>
            </a:pPr>
            <a:r>
              <a:rPr sz="1600" dirty="0"/>
              <a:t>Purists will say only use includes once.  Pragmatists will say, use these liberally.  For day to day infrastructure, it’s better to be a pragmatist.</a:t>
            </a:r>
          </a:p>
        </p:txBody>
      </p:sp>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6" name="Shape 531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317" name="Shape 5317"/>
          <p:cNvSpPr>
            <a:spLocks noGrp="1"/>
          </p:cNvSpPr>
          <p:nvPr>
            <p:ph type="body" sz="quarter" idx="1"/>
          </p:nvPr>
        </p:nvSpPr>
        <p:spPr>
          <a:prstGeom prst="rect">
            <a:avLst/>
          </a:prstGeom>
        </p:spPr>
        <p:txBody>
          <a:bodyPr/>
          <a:lstStyle/>
          <a:p>
            <a:pPr lvl="0">
              <a:defRPr sz="1800"/>
            </a:pPr>
            <a:r>
              <a:rPr sz="1600"/>
              <a:t>knife node show [node] (to see without edit)</a:t>
            </a:r>
          </a:p>
          <a:p>
            <a:pPr lvl="0">
              <a:defRPr sz="1800"/>
            </a:pPr>
            <a:r>
              <a:rPr sz="1600"/>
              <a:t>-Fj to see it in JSON</a:t>
            </a:r>
          </a:p>
          <a:p>
            <a:pPr lvl="0">
              <a:defRPr sz="1800"/>
            </a:pPr>
            <a:endParaRPr sz="1600"/>
          </a:p>
          <a:p>
            <a:pPr lvl="0">
              <a:defRPr sz="1800"/>
            </a:pPr>
            <a:r>
              <a:rPr sz="1600"/>
              <a:t>Make sure everyone has done this.  Only about to get worse since we’re going to converge.</a:t>
            </a:r>
          </a:p>
        </p:txBody>
      </p:sp>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3" name="Shape 5323"/>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324" name="Shape 5324"/>
          <p:cNvSpPr>
            <a:spLocks noGrp="1"/>
          </p:cNvSpPr>
          <p:nvPr>
            <p:ph type="body" sz="quarter" idx="1"/>
          </p:nvPr>
        </p:nvSpPr>
        <p:spPr>
          <a:prstGeom prst="rect">
            <a:avLst/>
          </a:prstGeom>
        </p:spPr>
        <p:txBody>
          <a:bodyPr/>
          <a:lstStyle/>
          <a:p>
            <a:pPr lvl="0" defTabSz="457200">
              <a:spcBef>
                <a:spcPts val="1200"/>
              </a:spcBef>
              <a:defRPr sz="1800"/>
            </a:pPr>
            <a:r>
              <a:rPr sz="1600"/>
              <a:t>If you get errors, a common cause is that arguments to adduser are not valid - fat-fingered shells, for example.</a:t>
            </a:r>
            <a:endParaRPr sz="1600">
              <a:latin typeface="Times"/>
              <a:ea typeface="Times"/>
              <a:cs typeface="Times"/>
              <a:sym typeface="Times"/>
            </a:endParaRPr>
          </a:p>
          <a:p>
            <a:pPr lvl="0" defTabSz="457200">
              <a:spcBef>
                <a:spcPts val="1200"/>
              </a:spcBef>
              <a:defRPr sz="1800"/>
            </a:pPr>
            <a:r>
              <a:rPr sz="1600"/>
              <a:t>This is another chance to talk about how knowledge of the system you are automating is vital to success - it’s easy to debug that error if you know how adduser behaves.</a:t>
            </a:r>
            <a:endParaRPr sz="1600">
              <a:latin typeface="Times"/>
              <a:ea typeface="Times"/>
              <a:cs typeface="Times"/>
              <a:sym typeface="Times"/>
            </a:endParaRPr>
          </a:p>
        </p:txBody>
      </p:sp>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6" name="Shape 533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337" name="Shape 5337"/>
          <p:cNvSpPr>
            <a:spLocks noGrp="1"/>
          </p:cNvSpPr>
          <p:nvPr>
            <p:ph type="body" sz="quarter" idx="1"/>
          </p:nvPr>
        </p:nvSpPr>
        <p:spPr>
          <a:prstGeom prst="rect">
            <a:avLst/>
          </a:prstGeom>
        </p:spPr>
        <p:txBody>
          <a:bodyPr/>
          <a:lstStyle>
            <a:lvl1pPr defTabSz="457200"/>
          </a:lstStyle>
          <a:p>
            <a:pPr lvl="0">
              <a:defRPr sz="1800"/>
            </a:pPr>
            <a:r>
              <a:rPr sz="1600"/>
              <a:t>What happened here is epic.  This doesn't do all the same things as AD.  But we’ve done something fairly close using ~40 lines of ruby and JSON.  The idea is that primitives driven by data are very powerful.  All you need is an abstract notion of data about stuff you’re managing, then apply the same pattern.  This is the stuff!</a:t>
            </a:r>
          </a:p>
        </p:txBody>
      </p:sp>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2" name="Shape 5362"/>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363" name="Shape 5363"/>
          <p:cNvSpPr>
            <a:spLocks noGrp="1"/>
          </p:cNvSpPr>
          <p:nvPr>
            <p:ph type="body" sz="quarter" idx="1"/>
          </p:nvPr>
        </p:nvSpPr>
        <p:spPr>
          <a:prstGeom prst="rect">
            <a:avLst/>
          </a:prstGeom>
        </p:spPr>
        <p:txBody>
          <a:bodyPr/>
          <a:lstStyle/>
          <a:p>
            <a:pPr lvl="0">
              <a:defRPr sz="1800"/>
            </a:pPr>
            <a:r>
              <a:rPr sz="1600"/>
              <a:t>Source control history can act as a documentation trail.  Helpful if you need to unentangle your infrastructure.</a:t>
            </a:r>
          </a:p>
        </p:txBody>
      </p:sp>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2" name="Shape 5382"/>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383" name="Shape 5383"/>
          <p:cNvSpPr>
            <a:spLocks noGrp="1"/>
          </p:cNvSpPr>
          <p:nvPr>
            <p:ph type="body" sz="quarter" idx="1"/>
          </p:nvPr>
        </p:nvSpPr>
        <p:spPr>
          <a:prstGeom prst="rect">
            <a:avLst/>
          </a:prstGeom>
        </p:spPr>
        <p:txBody>
          <a:bodyPr/>
          <a:lstStyle>
            <a:lvl1pPr>
              <a:defRPr>
                <a:solidFill>
                  <a:srgbClr val="FF2600"/>
                </a:solidFill>
              </a:defRPr>
            </a:lvl1pPr>
          </a:lstStyle>
          <a:p>
            <a:pPr lvl="0">
              <a:defRPr sz="1800">
                <a:solidFill>
                  <a:srgbClr val="000000"/>
                </a:solidFill>
              </a:defRPr>
            </a:pPr>
            <a:r>
              <a:rPr sz="1600">
                <a:solidFill>
                  <a:srgbClr val="FF2600"/>
                </a:solidFill>
              </a:rPr>
              <a:t>&lt;&lt;Review Comment: tcp/82 blocked on CLoudShare firewall, so using tcp/8000</a:t>
            </a:r>
          </a:p>
        </p:txBody>
      </p:sp>
    </p:spTree>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9" name="Shape 5399"/>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400" name="Shape 5400"/>
          <p:cNvSpPr>
            <a:spLocks noGrp="1"/>
          </p:cNvSpPr>
          <p:nvPr>
            <p:ph type="body" sz="quarter" idx="1"/>
          </p:nvPr>
        </p:nvSpPr>
        <p:spPr>
          <a:prstGeom prst="rect">
            <a:avLst/>
          </a:prstGeom>
        </p:spPr>
        <p:txBody>
          <a:bodyPr/>
          <a:lstStyle/>
          <a:p>
            <a:pPr lvl="0">
              <a:defRPr sz="1800"/>
            </a:pPr>
            <a:r>
              <a:rPr sz="1600" dirty="0">
                <a:solidFill>
                  <a:srgbClr val="FF2600"/>
                </a:solidFill>
              </a:rPr>
              <a:t>&lt;&lt;Review Comment: tcp/82 blocked on CLoudShare firewall, so using tcp/8000 </a:t>
            </a:r>
          </a:p>
          <a:p>
            <a:pPr lvl="0">
              <a:defRPr sz="1800"/>
            </a:pPr>
            <a:endParaRPr sz="1600" dirty="0">
              <a:solidFill>
                <a:srgbClr val="FF2600"/>
              </a:solidFill>
            </a:endParaRPr>
          </a:p>
          <a:p>
            <a:pPr lvl="0">
              <a:defRPr sz="1800"/>
            </a:pPr>
            <a:r>
              <a:rPr sz="1600" dirty="0"/>
              <a:t>This is a hard one to do without the key above, but it’s worth it. Make them try and figure it out from the docs’s "search" page and the hint that it is "solr syntax".</a:t>
            </a:r>
          </a:p>
          <a:p>
            <a:pPr lvl="0">
              <a:defRPr sz="1800"/>
            </a:pPr>
            <a:endParaRPr sz="1600" dirty="0"/>
          </a:p>
          <a:p>
            <a:pPr lvl="0">
              <a:defRPr sz="1800"/>
            </a:pPr>
            <a:r>
              <a:rPr sz="1600" dirty="0"/>
              <a:t>Talk about the escaping of square brackets when searching on a run list - this applies to nodes too!</a:t>
            </a:r>
          </a:p>
          <a:p>
            <a:pPr lvl="0">
              <a:defRPr sz="1800"/>
            </a:pPr>
            <a:endParaRPr sz="1600" dirty="0"/>
          </a:p>
          <a:p>
            <a:pPr lvl="0">
              <a:defRPr sz="1800"/>
            </a:pPr>
            <a:r>
              <a:rPr sz="1600" dirty="0"/>
              <a:t>We could also search for port:8000, and see what roles set a key named port to the value 8000</a:t>
            </a:r>
          </a:p>
          <a:p>
            <a:pPr lvl="0">
              <a:defRPr sz="1800"/>
            </a:pPr>
            <a:r>
              <a:rPr sz="1600" dirty="0"/>
              <a:t>knife search role "port:8000"</a:t>
            </a:r>
          </a:p>
        </p:txBody>
      </p:sp>
    </p:spTree>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 name="Shape 540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407" name="Shape 5407"/>
          <p:cNvSpPr>
            <a:spLocks noGrp="1"/>
          </p:cNvSpPr>
          <p:nvPr>
            <p:ph type="body" sz="quarter" idx="1"/>
          </p:nvPr>
        </p:nvSpPr>
        <p:spPr>
          <a:prstGeom prst="rect">
            <a:avLst/>
          </a:prstGeom>
        </p:spPr>
        <p:txBody>
          <a:bodyPr/>
          <a:lstStyle/>
          <a:p>
            <a:pPr lvl="0" algn="r">
              <a:defRPr sz="1800"/>
            </a:pPr>
            <a:r>
              <a:rPr sz="1200"/>
              <a:t>ref0035</a:t>
            </a:r>
          </a:p>
          <a:p>
            <a:pPr lvl="0">
              <a:defRPr sz="1800"/>
            </a:pPr>
            <a:endParaRPr sz="1600"/>
          </a:p>
          <a:p>
            <a:pPr lvl="0">
              <a:defRPr sz="1800"/>
            </a:pPr>
            <a:r>
              <a:rPr sz="1600"/>
              <a:t>There are some problems with these commands in Windows environment, so using the UI (next slide) instead - Trello issue here </a:t>
            </a:r>
            <a:r>
              <a:rPr sz="1600" u="sng">
                <a:hlinkClick r:id="rId3"/>
              </a:rPr>
              <a:t>http://goo.gl/bh8NSb</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 name="Shape 802"/>
          <p:cNvSpPr>
            <a:spLocks noGrp="1" noRot="1" noChangeAspect="1"/>
          </p:cNvSpPr>
          <p:nvPr>
            <p:ph type="sldImg"/>
          </p:nvPr>
        </p:nvSpPr>
        <p:spPr>
          <a:prstGeom prst="rect">
            <a:avLst/>
          </a:prstGeom>
        </p:spPr>
        <p:txBody>
          <a:bodyPr/>
          <a:lstStyle/>
          <a:p>
            <a:pPr lvl="0"/>
            <a:endParaRPr/>
          </a:p>
        </p:txBody>
      </p:sp>
      <p:sp>
        <p:nvSpPr>
          <p:cNvPr id="803" name="Shape 803"/>
          <p:cNvSpPr>
            <a:spLocks noGrp="1"/>
          </p:cNvSpPr>
          <p:nvPr>
            <p:ph type="body" sz="quarter" idx="1"/>
          </p:nvPr>
        </p:nvSpPr>
        <p:spPr>
          <a:prstGeom prst="rect">
            <a:avLst/>
          </a:prstGeom>
        </p:spPr>
        <p:txBody>
          <a:bodyPr/>
          <a:lstStyle/>
          <a:p>
            <a:pPr lvl="0">
              <a:defRPr sz="1800"/>
            </a:pPr>
            <a:r>
              <a:rPr sz="1600"/>
              <a:t>This isn't just a story of growth, it's a also a story of change.</a:t>
            </a:r>
          </a:p>
        </p:txBody>
      </p:sp>
    </p:spTree>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5" name="Shape 5415"/>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416" name="Shape 5416"/>
          <p:cNvSpPr>
            <a:spLocks noGrp="1"/>
          </p:cNvSpPr>
          <p:nvPr>
            <p:ph type="body" sz="quarter" idx="1"/>
          </p:nvPr>
        </p:nvSpPr>
        <p:spPr>
          <a:prstGeom prst="rect">
            <a:avLst/>
          </a:prstGeom>
        </p:spPr>
        <p:txBody>
          <a:bodyPr/>
          <a:lstStyle/>
          <a:p>
            <a:pPr lvl="0">
              <a:defRPr sz="1800"/>
            </a:pPr>
            <a:endParaRPr sz="1600">
              <a:solidFill>
                <a:srgbClr val="FF2600"/>
              </a:solidFill>
            </a:endParaRPr>
          </a:p>
          <a:p>
            <a:pPr lvl="0">
              <a:defRPr sz="1800"/>
            </a:pPr>
            <a:r>
              <a:rPr sz="1600"/>
              <a:t>Here will use the UI to add the Role ‘Webserver’ to the top of the Run List. (Real reason, we dont want to show ‘knife node edit’, and there is an issue using ‘knife node run_list add node1 'role[webserver]' -a 'recipe[apache]'’ in Windows)</a:t>
            </a:r>
          </a:p>
          <a:p>
            <a:pPr lvl="0">
              <a:defRPr sz="1800"/>
            </a:pPr>
            <a:endParaRPr sz="1600"/>
          </a:p>
          <a:p>
            <a:pPr lvl="0">
              <a:defRPr sz="1800"/>
            </a:pPr>
            <a:r>
              <a:rPr sz="1600"/>
              <a:t>Click the Node tab then select node ‘node1’.  </a:t>
            </a:r>
          </a:p>
          <a:p>
            <a:pPr lvl="0">
              <a:defRPr sz="1800"/>
            </a:pPr>
            <a:endParaRPr sz="1600"/>
          </a:p>
          <a:p>
            <a:pPr lvl="0">
              <a:defRPr sz="1800"/>
            </a:pPr>
            <a:r>
              <a:rPr sz="1600"/>
              <a:t>Note (30/10/13): This only works for the ‘_default’ environment. Using the others I get "Coming soon" </a:t>
            </a:r>
          </a:p>
          <a:p>
            <a:pPr lvl="0">
              <a:defRPr sz="1800"/>
            </a:pPr>
            <a:endParaRPr sz="1600"/>
          </a:p>
          <a:p>
            <a:pPr lvl="0">
              <a:defRPr sz="1800"/>
            </a:pPr>
            <a:endParaRPr sz="1600"/>
          </a:p>
          <a:p>
            <a:pPr lvl="0">
              <a:defRPr sz="1800"/>
            </a:pPr>
            <a:endParaRPr sz="1600"/>
          </a:p>
          <a:p>
            <a:pPr lvl="0">
              <a:defRPr sz="1800"/>
            </a:pPr>
            <a:endParaRPr sz="1600"/>
          </a:p>
          <a:p>
            <a:pPr lvl="0">
              <a:defRPr sz="1800"/>
            </a:pPr>
            <a:endParaRPr sz="1600"/>
          </a:p>
        </p:txBody>
      </p:sp>
    </p:spTree>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3" name="Shape 5423"/>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424" name="Shape 5424"/>
          <p:cNvSpPr>
            <a:spLocks noGrp="1"/>
          </p:cNvSpPr>
          <p:nvPr>
            <p:ph type="body" sz="quarter" idx="1"/>
          </p:nvPr>
        </p:nvSpPr>
        <p:spPr>
          <a:prstGeom prst="rect">
            <a:avLst/>
          </a:prstGeom>
        </p:spPr>
        <p:txBody>
          <a:bodyPr/>
          <a:lstStyle/>
          <a:p>
            <a:pPr lvl="0">
              <a:defRPr sz="1800"/>
            </a:pPr>
            <a:r>
              <a:rPr sz="1600"/>
              <a:t>Talk about run list expansion - we looked at the role, grabbed it’s runlist, and stuck it in place.</a:t>
            </a:r>
          </a:p>
          <a:p>
            <a:pPr lvl="0">
              <a:defRPr sz="1800"/>
            </a:pPr>
            <a:endParaRPr sz="1600"/>
          </a:p>
          <a:p>
            <a:pPr lvl="0">
              <a:defRPr sz="1800"/>
            </a:pPr>
            <a:r>
              <a:rPr sz="1600"/>
              <a:t>We are coming back to run list expansion when we finish the base role</a:t>
            </a:r>
          </a:p>
        </p:txBody>
      </p:sp>
    </p:spTree>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9" name="Shape 5429"/>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430" name="Shape 5430"/>
          <p:cNvSpPr>
            <a:spLocks noGrp="1"/>
          </p:cNvSpPr>
          <p:nvPr>
            <p:ph type="body" sz="quarter" idx="1"/>
          </p:nvPr>
        </p:nvSpPr>
        <p:spPr>
          <a:prstGeom prst="rect">
            <a:avLst/>
          </a:prstGeom>
        </p:spPr>
        <p:txBody>
          <a:bodyPr/>
          <a:lstStyle/>
          <a:p>
            <a:pPr lvl="0">
              <a:defRPr sz="1800"/>
            </a:pPr>
            <a:r>
              <a:rPr sz="1600" dirty="0" smtClean="0">
                <a:solidFill>
                  <a:srgbClr val="FF2600"/>
                </a:solidFill>
              </a:rPr>
              <a:t>&lt;</a:t>
            </a:r>
            <a:r>
              <a:rPr sz="1600" dirty="0">
                <a:solidFill>
                  <a:srgbClr val="FF2600"/>
                </a:solidFill>
              </a:rPr>
              <a:t>&lt;Review Comment: tcp/82 blocked on CloudShare firewall, so using tcp/8000</a:t>
            </a:r>
          </a:p>
          <a:p>
            <a:pPr lvl="0">
              <a:defRPr sz="1800"/>
            </a:pPr>
            <a:endParaRPr sz="1600" dirty="0">
              <a:solidFill>
                <a:srgbClr val="FF2600"/>
              </a:solidFill>
            </a:endParaRPr>
          </a:p>
          <a:p>
            <a:pPr lvl="0">
              <a:defRPr sz="1800"/>
            </a:pPr>
            <a:r>
              <a:rPr sz="1600" dirty="0"/>
              <a:t>We added the admin site to the existing set</a:t>
            </a:r>
          </a:p>
        </p:txBody>
      </p:sp>
    </p:spTree>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8" name="Shape 543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439" name="Shape 5439"/>
          <p:cNvSpPr>
            <a:spLocks noGrp="1"/>
          </p:cNvSpPr>
          <p:nvPr>
            <p:ph type="body" sz="quarter" idx="1"/>
          </p:nvPr>
        </p:nvSpPr>
        <p:spPr>
          <a:prstGeom prst="rect">
            <a:avLst/>
          </a:prstGeom>
        </p:spPr>
        <p:txBody>
          <a:bodyPr/>
          <a:lstStyle/>
          <a:p>
            <a:pPr lvl="0">
              <a:defRPr sz="1800"/>
            </a:pPr>
            <a:r>
              <a:rPr sz="1600"/>
              <a:t>And the results are merged together.</a:t>
            </a:r>
          </a:p>
          <a:p>
            <a:pPr lvl="0">
              <a:defRPr sz="1800"/>
            </a:pPr>
            <a:endParaRPr sz="1600"/>
          </a:p>
          <a:p>
            <a:pPr lvl="0">
              <a:defRPr sz="1800"/>
            </a:pPr>
            <a:r>
              <a:rPr sz="1600"/>
              <a:t>We will get to merge order in just a few more slides...</a:t>
            </a:r>
          </a:p>
        </p:txBody>
      </p:sp>
    </p:spTree>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5" name="Shape 5445"/>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446" name="Shape 5446"/>
          <p:cNvSpPr>
            <a:spLocks noGrp="1"/>
          </p:cNvSpPr>
          <p:nvPr>
            <p:ph type="body" sz="quarter" idx="1"/>
          </p:nvPr>
        </p:nvSpPr>
        <p:spPr>
          <a:prstGeom prst="rect">
            <a:avLst/>
          </a:prstGeom>
        </p:spPr>
        <p:txBody>
          <a:bodyPr/>
          <a:lstStyle/>
          <a:p>
            <a:pPr lvl="0">
              <a:defRPr sz="1800"/>
            </a:pPr>
            <a:r>
              <a:rPr sz="1600"/>
              <a:t>This is the first time we use the "dot" notation with -a in knife - talk about using it to show deeply nested attributes easily.</a:t>
            </a:r>
          </a:p>
          <a:p>
            <a:pPr lvl="0">
              <a:defRPr sz="1800"/>
            </a:pPr>
            <a:endParaRPr sz="1600"/>
          </a:p>
          <a:p>
            <a:pPr lvl="0">
              <a:defRPr sz="1800"/>
            </a:pPr>
            <a:r>
              <a:rPr sz="1600"/>
              <a:t>It is also in contrast to how you </a:t>
            </a:r>
            <a:r>
              <a:rPr sz="1600" b="1"/>
              <a:t>search</a:t>
            </a:r>
            <a:r>
              <a:rPr sz="1600"/>
              <a:t> for that field, which is to join on an "_". The inconsistency is lame, but it is because "." is a stopword in the search query parser, and the index itself. So we used _ in the search, and when I did knife’s attribute lookup, I switched it to a "." without thinking about it. Sad but true.</a:t>
            </a:r>
          </a:p>
          <a:p>
            <a:pPr lvl="0">
              <a:defRPr sz="1800"/>
            </a:pPr>
            <a:endParaRPr sz="1600"/>
          </a:p>
          <a:p>
            <a:pPr lvl="0">
              <a:defRPr sz="1800"/>
            </a:pPr>
            <a:r>
              <a:rPr sz="1600"/>
              <a:t>Talk about the ‘role’ field, and how commonly used in search it is</a:t>
            </a:r>
          </a:p>
        </p:txBody>
      </p:sp>
    </p:spTree>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6" name="Shape 545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457" name="Shape 5457"/>
          <p:cNvSpPr>
            <a:spLocks noGrp="1"/>
          </p:cNvSpPr>
          <p:nvPr>
            <p:ph type="body" sz="quarter" idx="1"/>
          </p:nvPr>
        </p:nvSpPr>
        <p:spPr>
          <a:prstGeom prst="rect">
            <a:avLst/>
          </a:prstGeom>
        </p:spPr>
        <p:txBody>
          <a:bodyPr/>
          <a:lstStyle/>
          <a:p>
            <a:pPr lvl="0">
              <a:defRPr sz="1800"/>
            </a:pPr>
            <a:r>
              <a:rPr sz="1600"/>
              <a:t>We are going to show that merge order has replacement for values that appear in two places...</a:t>
            </a:r>
          </a:p>
        </p:txBody>
      </p:sp>
    </p:spTree>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4" name="Shape 5474"/>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475" name="Shape 5475"/>
          <p:cNvSpPr>
            <a:spLocks noGrp="1"/>
          </p:cNvSpPr>
          <p:nvPr>
            <p:ph type="body" sz="quarter" idx="1"/>
          </p:nvPr>
        </p:nvSpPr>
        <p:spPr>
          <a:prstGeom prst="rect">
            <a:avLst/>
          </a:prstGeom>
        </p:spPr>
        <p:txBody>
          <a:bodyPr/>
          <a:lstStyle/>
          <a:p>
            <a:pPr lvl="0">
              <a:defRPr sz="1800"/>
            </a:pPr>
            <a:endParaRPr sz="1600"/>
          </a:p>
          <a:p>
            <a:pPr lvl="0">
              <a:defRPr sz="1800"/>
            </a:pPr>
            <a:r>
              <a:rPr sz="1600"/>
              <a:t>Note the syntax here - 'apache.sites' refers to the attribute 'default["apache"]["sites"]'</a:t>
            </a:r>
          </a:p>
        </p:txBody>
      </p:sp>
    </p:spTree>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3" name="Shape 5483"/>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484" name="Shape 5484"/>
          <p:cNvSpPr>
            <a:spLocks noGrp="1"/>
          </p:cNvSpPr>
          <p:nvPr>
            <p:ph type="body" sz="quarter" idx="1"/>
          </p:nvPr>
        </p:nvSpPr>
        <p:spPr>
          <a:prstGeom prst="rect">
            <a:avLst/>
          </a:prstGeom>
        </p:spPr>
        <p:txBody>
          <a:bodyPr/>
          <a:lstStyle/>
          <a:p>
            <a:pPr lvl="0">
              <a:defRPr sz="1800"/>
            </a:pPr>
            <a:r>
              <a:rPr sz="1600" dirty="0" smtClean="0"/>
              <a:t>And </a:t>
            </a:r>
            <a:r>
              <a:rPr sz="1600" dirty="0"/>
              <a:t>of course, automatic attributes go to 11 (spinal tap joke, folks)!</a:t>
            </a:r>
          </a:p>
          <a:p>
            <a:pPr lvl="0">
              <a:defRPr sz="1800"/>
            </a:pPr>
            <a:endParaRPr sz="1600" dirty="0"/>
          </a:p>
          <a:p>
            <a:pPr lvl="0">
              <a:defRPr sz="1800"/>
            </a:pPr>
            <a:r>
              <a:rPr sz="1600" dirty="0"/>
              <a:t>The </a:t>
            </a:r>
            <a:r>
              <a:rPr lang="en-US" sz="1600" dirty="0" smtClean="0"/>
              <a:t>12</a:t>
            </a:r>
            <a:r>
              <a:rPr sz="1600" dirty="0" smtClean="0"/>
              <a:t> </a:t>
            </a:r>
            <a:r>
              <a:rPr sz="1600" dirty="0"/>
              <a:t>is not a typo - environment overrides bind higher than roles at overrride, but not at default. This is why, in the next section, we recommend that environment overrides are what you should use most often at that level.</a:t>
            </a:r>
          </a:p>
          <a:p>
            <a:pPr lvl="0">
              <a:defRPr sz="1800"/>
            </a:pPr>
            <a:endParaRPr sz="1600" dirty="0"/>
          </a:p>
          <a:p>
            <a:pPr lvl="0">
              <a:defRPr sz="1800"/>
            </a:pPr>
            <a:r>
              <a:rPr sz="1600" dirty="0"/>
              <a:t>Also, this shows why we say you should use defaults all the time! Merge order does the right thing for you, and leaves you so many levels of precedence to work with if you get stuck.</a:t>
            </a:r>
          </a:p>
          <a:p>
            <a:pPr lvl="0">
              <a:defRPr sz="1800"/>
            </a:pPr>
            <a:endParaRPr sz="1600" dirty="0"/>
          </a:p>
          <a:p>
            <a:pPr lvl="0">
              <a:defRPr sz="1800"/>
            </a:pPr>
            <a:r>
              <a:rPr sz="1600" dirty="0"/>
              <a:t>Take away =&gt; use defaults all the time.  You will know you’re in the situation you need overrides when you’re in it.</a:t>
            </a:r>
          </a:p>
        </p:txBody>
      </p:sp>
    </p:spTree>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9" name="Shape 5489"/>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490" name="Shape 5490"/>
          <p:cNvSpPr>
            <a:spLocks noGrp="1"/>
          </p:cNvSpPr>
          <p:nvPr>
            <p:ph type="body" sz="quarter" idx="1"/>
          </p:nvPr>
        </p:nvSpPr>
        <p:spPr>
          <a:prstGeom prst="rect">
            <a:avLst/>
          </a:prstGeom>
        </p:spPr>
        <p:txBody>
          <a:bodyPr/>
          <a:lstStyle/>
          <a:p>
            <a:pPr lvl="0">
              <a:defRPr sz="1800"/>
            </a:pPr>
            <a:r>
              <a:rPr sz="1600"/>
              <a:t>Drive home that people should use defaults!</a:t>
            </a:r>
          </a:p>
        </p:txBody>
      </p:sp>
    </p:spTree>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5" name="Shape 5495"/>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496" name="Shape 5496"/>
          <p:cNvSpPr>
            <a:spLocks noGrp="1"/>
          </p:cNvSpPr>
          <p:nvPr>
            <p:ph type="body" sz="quarter" idx="1"/>
          </p:nvPr>
        </p:nvSpPr>
        <p:spPr>
          <a:prstGeom prst="rect">
            <a:avLst/>
          </a:prstGeom>
        </p:spPr>
        <p:txBody>
          <a:bodyPr/>
          <a:lstStyle/>
          <a:p>
            <a:pPr lvl="0">
              <a:defRPr sz="1800"/>
            </a:pPr>
            <a:r>
              <a:rPr sz="1600"/>
              <a:t>Almost every org has this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 name="Shape 840"/>
          <p:cNvSpPr>
            <a:spLocks noGrp="1" noRot="1" noChangeAspect="1"/>
          </p:cNvSpPr>
          <p:nvPr>
            <p:ph type="sldImg"/>
          </p:nvPr>
        </p:nvSpPr>
        <p:spPr>
          <a:prstGeom prst="rect">
            <a:avLst/>
          </a:prstGeom>
        </p:spPr>
        <p:txBody>
          <a:bodyPr/>
          <a:lstStyle/>
          <a:p>
            <a:pPr lvl="0"/>
            <a:endParaRPr/>
          </a:p>
        </p:txBody>
      </p:sp>
      <p:sp>
        <p:nvSpPr>
          <p:cNvPr id="841" name="Shape 841"/>
          <p:cNvSpPr>
            <a:spLocks noGrp="1"/>
          </p:cNvSpPr>
          <p:nvPr>
            <p:ph type="body" sz="quarter" idx="1"/>
          </p:nvPr>
        </p:nvSpPr>
        <p:spPr>
          <a:prstGeom prst="rect">
            <a:avLst/>
          </a:prstGeom>
        </p:spPr>
        <p:txBody>
          <a:bodyPr/>
          <a:lstStyle/>
          <a:p>
            <a:pPr lvl="0">
              <a:defRPr sz="1800"/>
            </a:pPr>
            <a:r>
              <a:rPr sz="1600"/>
              <a:t>As an example, let's say you want a central logging host so that it's easier to trace individual customer requests across your infrastruture.</a:t>
            </a:r>
          </a:p>
        </p:txBody>
      </p:sp>
    </p:spTree>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4" name="Shape 5504"/>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505" name="Shape 5505"/>
          <p:cNvSpPr>
            <a:spLocks noGrp="1"/>
          </p:cNvSpPr>
          <p:nvPr>
            <p:ph type="body" sz="quarter" idx="1"/>
          </p:nvPr>
        </p:nvSpPr>
        <p:spPr>
          <a:prstGeom prst="rect">
            <a:avLst/>
          </a:prstGeom>
        </p:spPr>
        <p:txBody>
          <a:bodyPr/>
          <a:lstStyle/>
          <a:p>
            <a:pPr lvl="0">
              <a:defRPr sz="1800"/>
            </a:pPr>
            <a:r>
              <a:rPr sz="1600"/>
              <a:t>Note to students:  Don’t run ahead of this step and remove these out of your node definition.  We will make use of those attributes again shortly.</a:t>
            </a:r>
          </a:p>
        </p:txBody>
      </p:sp>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0" name="Shape 5520"/>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521" name="Shape 5521"/>
          <p:cNvSpPr>
            <a:spLocks noGrp="1"/>
          </p:cNvSpPr>
          <p:nvPr>
            <p:ph type="body" sz="quarter" idx="1"/>
          </p:nvPr>
        </p:nvSpPr>
        <p:spPr>
          <a:prstGeom prst="rect">
            <a:avLst/>
          </a:prstGeom>
        </p:spPr>
        <p:txBody>
          <a:bodyPr/>
          <a:lstStyle/>
          <a:p>
            <a:pPr lvl="0">
              <a:defRPr sz="1800"/>
            </a:pPr>
            <a:r>
              <a:rPr sz="1600"/>
              <a:t>Again, make sure they </a:t>
            </a:r>
            <a:r>
              <a:rPr sz="1600" b="1"/>
              <a:t>do not edit the node</a:t>
            </a:r>
            <a:r>
              <a:rPr sz="1600"/>
              <a:t> and remove the motd and users recipes from the node object -we need that for our next object lesson</a:t>
            </a:r>
          </a:p>
        </p:txBody>
      </p:sp>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2" name="Shape 5532"/>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533" name="Shape 5533"/>
          <p:cNvSpPr>
            <a:spLocks noGrp="1"/>
          </p:cNvSpPr>
          <p:nvPr>
            <p:ph type="body" sz="quarter" idx="1"/>
          </p:nvPr>
        </p:nvSpPr>
        <p:spPr>
          <a:prstGeom prst="rect">
            <a:avLst/>
          </a:prstGeom>
        </p:spPr>
        <p:txBody>
          <a:bodyPr/>
          <a:lstStyle/>
          <a:p>
            <a:pPr lvl="0" defTabSz="457200">
              <a:spcBef>
                <a:spcPts val="1200"/>
              </a:spcBef>
              <a:defRPr sz="1800"/>
            </a:pPr>
            <a:r>
              <a:rPr sz="1600" dirty="0" smtClean="0"/>
              <a:t>Talk </a:t>
            </a:r>
            <a:r>
              <a:rPr sz="1600" dirty="0"/>
              <a:t>about run-list expansion - even though motd and users are explicitly after role[webserver] in the list, due to our nested role in the webserver, we are going to execute them first, because they expanded from the role[webserver].</a:t>
            </a:r>
          </a:p>
          <a:p>
            <a:pPr lvl="0">
              <a:defRPr sz="1800"/>
            </a:pPr>
            <a:endParaRPr sz="1600" dirty="0"/>
          </a:p>
          <a:p>
            <a:pPr lvl="0">
              <a:defRPr sz="1800"/>
            </a:pPr>
            <a:r>
              <a:rPr sz="1600" dirty="0"/>
              <a:t>also, you can drive home that chef only executes recipes the first time through, so it is fine to just be as explicit as you want.</a:t>
            </a:r>
          </a:p>
        </p:txBody>
      </p:sp>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8" name="Shape 553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539" name="Shape 5539"/>
          <p:cNvSpPr>
            <a:spLocks noGrp="1"/>
          </p:cNvSpPr>
          <p:nvPr>
            <p:ph type="body" sz="quarter" idx="1"/>
          </p:nvPr>
        </p:nvSpPr>
        <p:spPr>
          <a:prstGeom prst="rect">
            <a:avLst/>
          </a:prstGeom>
        </p:spPr>
        <p:txBody>
          <a:bodyPr/>
          <a:lstStyle/>
          <a:p>
            <a:pPr lvl="0">
              <a:defRPr sz="1800"/>
            </a:pPr>
            <a:r>
              <a:rPr sz="1600"/>
              <a:t>REPEAT THESE POINTS OFTEN -- drive this home</a:t>
            </a:r>
          </a:p>
        </p:txBody>
      </p:sp>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4" name="Shape 5544"/>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545" name="Shape 5545"/>
          <p:cNvSpPr>
            <a:spLocks noGrp="1"/>
          </p:cNvSpPr>
          <p:nvPr>
            <p:ph type="body" sz="quarter" idx="1"/>
          </p:nvPr>
        </p:nvSpPr>
        <p:spPr>
          <a:prstGeom prst="rect">
            <a:avLst/>
          </a:prstGeom>
        </p:spPr>
        <p:txBody>
          <a:bodyPr/>
          <a:lstStyle/>
          <a:p>
            <a:pPr lvl="0">
              <a:defRPr sz="1800"/>
            </a:pPr>
            <a:r>
              <a:rPr sz="1600"/>
              <a:t>This one has no example! Oh noes!</a:t>
            </a:r>
          </a:p>
          <a:p>
            <a:pPr lvl="0">
              <a:defRPr sz="1800"/>
            </a:pPr>
            <a:endParaRPr sz="1600"/>
          </a:p>
          <a:p>
            <a:pPr lvl="0">
              <a:defRPr sz="1800"/>
            </a:pPr>
            <a:r>
              <a:rPr sz="1600"/>
              <a:t>Instead of thinking about the world as a dependency tree, roles allow you to think about the world as arrays of functionality.</a:t>
            </a:r>
          </a:p>
        </p:txBody>
      </p:sp>
    </p:spTree>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8" name="Shape 555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559" name="Shape 5559"/>
          <p:cNvSpPr>
            <a:spLocks noGrp="1"/>
          </p:cNvSpPr>
          <p:nvPr>
            <p:ph type="body" sz="quarter" idx="1"/>
          </p:nvPr>
        </p:nvSpPr>
        <p:spPr>
          <a:prstGeom prst="rect">
            <a:avLst/>
          </a:prstGeom>
        </p:spPr>
        <p:txBody>
          <a:bodyPr/>
          <a:lstStyle/>
          <a:p>
            <a:pPr lvl="0">
              <a:defRPr sz="1800"/>
            </a:pPr>
            <a:r>
              <a:rPr sz="1600"/>
              <a:t>Note: when this module is finished, we will have learned every core primitive</a:t>
            </a:r>
          </a:p>
        </p:txBody>
      </p:sp>
    </p:spTree>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8" name="Shape 559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599" name="Shape 5599"/>
          <p:cNvSpPr>
            <a:spLocks noGrp="1"/>
          </p:cNvSpPr>
          <p:nvPr>
            <p:ph type="body" sz="quarter" idx="1"/>
          </p:nvPr>
        </p:nvSpPr>
        <p:spPr>
          <a:prstGeom prst="rect">
            <a:avLst/>
          </a:prstGeom>
        </p:spPr>
        <p:txBody>
          <a:bodyPr/>
          <a:lstStyle>
            <a:lvl1pPr defTabSz="457200"/>
          </a:lstStyle>
          <a:p>
            <a:pPr lvl="0">
              <a:defRPr sz="1800"/>
            </a:pPr>
            <a:r>
              <a:rPr sz="1600"/>
              <a:t>Cookbooks can be shared within environments, as opposed to organizations. (Organizations *can* share cookbooks through work arounds)</a:t>
            </a:r>
          </a:p>
        </p:txBody>
      </p:sp>
    </p:spTree>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5" name="Shape 5605"/>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606" name="Shape 5606"/>
          <p:cNvSpPr>
            <a:spLocks noGrp="1"/>
          </p:cNvSpPr>
          <p:nvPr>
            <p:ph type="body" sz="quarter" idx="1"/>
          </p:nvPr>
        </p:nvSpPr>
        <p:spPr>
          <a:prstGeom prst="rect">
            <a:avLst/>
          </a:prstGeom>
        </p:spPr>
        <p:txBody>
          <a:bodyPr/>
          <a:lstStyle/>
          <a:p>
            <a:pPr lvl="0">
              <a:defRPr sz="1800"/>
            </a:pPr>
            <a:r>
              <a:rPr sz="1600"/>
              <a:t>Remember the version bump from earlier? This was why.</a:t>
            </a:r>
          </a:p>
        </p:txBody>
      </p:sp>
    </p:spTree>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3" name="Shape 5613"/>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614" name="Shape 5614"/>
          <p:cNvSpPr>
            <a:spLocks noGrp="1"/>
          </p:cNvSpPr>
          <p:nvPr>
            <p:ph type="body" sz="quarter" idx="1"/>
          </p:nvPr>
        </p:nvSpPr>
        <p:spPr>
          <a:prstGeom prst="rect">
            <a:avLst/>
          </a:prstGeom>
        </p:spPr>
        <p:txBody>
          <a:bodyPr/>
          <a:lstStyle>
            <a:lvl1pPr defTabSz="457200"/>
          </a:lstStyle>
          <a:p>
            <a:pPr lvl="0">
              <a:defRPr sz="1800"/>
            </a:pPr>
            <a:r>
              <a:rPr sz="1600"/>
              <a:t>Every organization starts out with a single environment that is named _default, which ensures that at least one environment is always available to the server. The _default environment cannot be modified in any way. Nodes, roles, run-lists, cookbooks (and cookbook versions), and attributes specific to an organization can only be associated with a custom environment.</a:t>
            </a:r>
          </a:p>
        </p:txBody>
      </p:sp>
    </p:spTree>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8" name="Shape 562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629" name="Shape 5629"/>
          <p:cNvSpPr>
            <a:spLocks noGrp="1"/>
          </p:cNvSpPr>
          <p:nvPr>
            <p:ph type="body" sz="quarter" idx="1"/>
          </p:nvPr>
        </p:nvSpPr>
        <p:spPr>
          <a:prstGeom prst="rect">
            <a:avLst/>
          </a:prstGeom>
        </p:spPr>
        <p:txBody>
          <a:bodyPr/>
          <a:lstStyle/>
          <a:p>
            <a:pPr lvl="0">
              <a:defRPr sz="1800"/>
            </a:pPr>
            <a:r>
              <a:rPr sz="1600"/>
              <a:t>Again, these can be defined either via Ruby or JSON.  In a minute, we’ll see one of the benefits of defining via Ruby</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Shape 878"/>
          <p:cNvSpPr>
            <a:spLocks noGrp="1" noRot="1" noChangeAspect="1"/>
          </p:cNvSpPr>
          <p:nvPr>
            <p:ph type="sldImg"/>
          </p:nvPr>
        </p:nvSpPr>
        <p:spPr>
          <a:prstGeom prst="rect">
            <a:avLst/>
          </a:prstGeom>
        </p:spPr>
        <p:txBody>
          <a:bodyPr/>
          <a:lstStyle/>
          <a:p>
            <a:pPr lvl="0"/>
            <a:endParaRPr/>
          </a:p>
        </p:txBody>
      </p:sp>
      <p:sp>
        <p:nvSpPr>
          <p:cNvPr id="879" name="Shape 879"/>
          <p:cNvSpPr>
            <a:spLocks noGrp="1"/>
          </p:cNvSpPr>
          <p:nvPr>
            <p:ph type="body" sz="quarter" idx="1"/>
          </p:nvPr>
        </p:nvSpPr>
        <p:spPr>
          <a:prstGeom prst="rect">
            <a:avLst/>
          </a:prstGeom>
        </p:spPr>
        <p:txBody>
          <a:bodyPr/>
          <a:lstStyle/>
          <a:p>
            <a:pPr lvl="0">
              <a:defRPr sz="1800"/>
            </a:pPr>
            <a:r>
              <a:rPr sz="1600"/>
              <a:t>Doing so is relatively simple, you simply need to update the syslog.conf file on EVERY...SERVER...IN...YOUR..INFRASTRUCTURE.  Not a big deal, right, a simple update to a text file.  But what happens if you make a mistake?  What happens if you forget one, or more, of the servers?  Maybe you'll miss a couple of log events, not a big deal, right?  Or is it?  How will that effect your compliance efforts?  What if it's a customer-impacting change that you're making such as installing a new SSL certificate?  This simple change could cause a major disruption in service.  Manually updating each of these files simply won't do.</a:t>
            </a:r>
          </a:p>
        </p:txBody>
      </p:sp>
    </p:spTree>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4" name="Shape 5634"/>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635" name="Shape 5635"/>
          <p:cNvSpPr>
            <a:spLocks noGrp="1"/>
          </p:cNvSpPr>
          <p:nvPr>
            <p:ph type="body" sz="quarter" idx="1"/>
          </p:nvPr>
        </p:nvSpPr>
        <p:spPr>
          <a:prstGeom prst="rect">
            <a:avLst/>
          </a:prstGeom>
        </p:spPr>
        <p:txBody>
          <a:bodyPr/>
          <a:lstStyle/>
          <a:p>
            <a:pPr lvl="0" defTabSz="457200">
              <a:lnSpc>
                <a:spcPts val="3600"/>
              </a:lnSpc>
              <a:spcBef>
                <a:spcPts val="1000"/>
              </a:spcBef>
              <a:defRPr sz="1800"/>
            </a:pPr>
            <a:r>
              <a:rPr sz="1600">
                <a:solidFill>
                  <a:srgbClr val="333333"/>
                </a:solidFill>
              </a:rPr>
              <a:t>Specifying "&gt;= 2.6.5" is an optimistic version constraint. All versions greater than the one specified, including major releases (e.g. 3.0.0) are allowed.</a:t>
            </a:r>
          </a:p>
          <a:p>
            <a:pPr lvl="0" defTabSz="457200">
              <a:lnSpc>
                <a:spcPts val="3600"/>
              </a:lnSpc>
              <a:spcBef>
                <a:spcPts val="1000"/>
              </a:spcBef>
              <a:defRPr sz="1800"/>
            </a:pPr>
            <a:r>
              <a:rPr sz="1600">
                <a:solidFill>
                  <a:srgbClr val="333333"/>
                </a:solidFill>
              </a:rPr>
              <a:t>Conversely, specifying "~&gt; 2.6" is pessimistic about future major revisions and "~&gt; 2.6.5" is pessimistic about future minor revisions.</a:t>
            </a:r>
          </a:p>
          <a:p>
            <a:pPr lvl="0" defTabSz="457200">
              <a:lnSpc>
                <a:spcPts val="3600"/>
              </a:lnSpc>
              <a:spcBef>
                <a:spcPts val="1000"/>
              </a:spcBef>
              <a:defRPr sz="1800"/>
            </a:pPr>
            <a:r>
              <a:rPr sz="1600">
                <a:solidFill>
                  <a:srgbClr val="333333"/>
                </a:solidFill>
              </a:rPr>
              <a:t>"~&gt; 2.6" matches cookbooks &gt;= 2.6.0 AND &lt; 3.0.0</a:t>
            </a:r>
            <a:br>
              <a:rPr sz="1600">
                <a:solidFill>
                  <a:srgbClr val="333333"/>
                </a:solidFill>
              </a:rPr>
            </a:br>
            <a:r>
              <a:rPr sz="1600">
                <a:solidFill>
                  <a:srgbClr val="333333"/>
                </a:solidFill>
              </a:rPr>
              <a:t>"~&gt; 2.6.5" matches cookbooks &gt;= 2.6.5 AND &lt; 2.7.0</a:t>
            </a:r>
          </a:p>
        </p:txBody>
      </p:sp>
    </p:spTree>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3" name="Shape 5653"/>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654" name="Shape 5654"/>
          <p:cNvSpPr>
            <a:spLocks noGrp="1"/>
          </p:cNvSpPr>
          <p:nvPr>
            <p:ph type="body" sz="quarter" idx="1"/>
          </p:nvPr>
        </p:nvSpPr>
        <p:spPr>
          <a:prstGeom prst="rect">
            <a:avLst/>
          </a:prstGeom>
        </p:spPr>
        <p:txBody>
          <a:bodyPr/>
          <a:lstStyle/>
          <a:p>
            <a:pPr lvl="0">
              <a:defRPr sz="1800"/>
            </a:pPr>
            <a:r>
              <a:rPr sz="1600" dirty="0" smtClean="0"/>
              <a:t>Click </a:t>
            </a:r>
            <a:r>
              <a:rPr sz="1600" dirty="0"/>
              <a:t>the Node tab then select node ‘node1’</a:t>
            </a:r>
          </a:p>
          <a:p>
            <a:pPr marL="0" marR="0" lvl="0" indent="0" defTabSz="558800" eaLnBrk="1" fontAlgn="auto" latinLnBrk="0" hangingPunct="1">
              <a:lnSpc>
                <a:spcPct val="100000"/>
              </a:lnSpc>
              <a:spcBef>
                <a:spcPts val="0"/>
              </a:spcBef>
              <a:spcAft>
                <a:spcPts val="0"/>
              </a:spcAft>
              <a:buClrTx/>
              <a:buSzTx/>
              <a:buFontTx/>
              <a:buNone/>
              <a:tabLst/>
              <a:defRPr sz="1800"/>
            </a:pPr>
            <a:r>
              <a:rPr lang="en-US" sz="1600" dirty="0" smtClean="0"/>
              <a:t>We had to do this pre-Chef 11.14</a:t>
            </a:r>
          </a:p>
          <a:p>
            <a:pPr lvl="0">
              <a:defRPr sz="1800"/>
            </a:pPr>
            <a:endParaRPr sz="1600" dirty="0"/>
          </a:p>
        </p:txBody>
      </p:sp>
    </p:spTree>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0" name="Shape 5660"/>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661" name="Shape 5661"/>
          <p:cNvSpPr>
            <a:spLocks noGrp="1"/>
          </p:cNvSpPr>
          <p:nvPr>
            <p:ph type="body" sz="quarter" idx="1"/>
          </p:nvPr>
        </p:nvSpPr>
        <p:spPr>
          <a:prstGeom prst="rect">
            <a:avLst/>
          </a:prstGeom>
        </p:spPr>
        <p:txBody>
          <a:bodyPr/>
          <a:lstStyle/>
          <a:p>
            <a:pPr lvl="0">
              <a:defRPr sz="1800"/>
            </a:pPr>
            <a:endParaRPr sz="1600" dirty="0"/>
          </a:p>
        </p:txBody>
      </p:sp>
    </p:spTree>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7" name="Shape 5667"/>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668" name="Shape 5668"/>
          <p:cNvSpPr>
            <a:spLocks noGrp="1"/>
          </p:cNvSpPr>
          <p:nvPr>
            <p:ph type="body" sz="quarter" idx="1"/>
          </p:nvPr>
        </p:nvSpPr>
        <p:spPr>
          <a:prstGeom prst="rect">
            <a:avLst/>
          </a:prstGeom>
        </p:spPr>
        <p:txBody>
          <a:bodyPr/>
          <a:lstStyle/>
          <a:p>
            <a:pPr lvl="0">
              <a:defRPr sz="1800"/>
            </a:pPr>
            <a:r>
              <a:rPr sz="1600"/>
              <a:t>We removed PCI data, so we did modify the MOTD</a:t>
            </a:r>
          </a:p>
        </p:txBody>
      </p:sp>
    </p:spTree>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9" name="Shape 5689"/>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690" name="Shape 5690"/>
          <p:cNvSpPr>
            <a:spLocks noGrp="1"/>
          </p:cNvSpPr>
          <p:nvPr>
            <p:ph type="body" sz="quarter" idx="1"/>
          </p:nvPr>
        </p:nvSpPr>
        <p:spPr>
          <a:prstGeom prst="rect">
            <a:avLst/>
          </a:prstGeom>
        </p:spPr>
        <p:txBody>
          <a:bodyPr/>
          <a:lstStyle/>
          <a:p>
            <a:pPr lvl="0">
              <a:defRPr sz="1800"/>
            </a:pPr>
            <a:r>
              <a:rPr sz="1600" dirty="0" smtClean="0"/>
              <a:t>May </a:t>
            </a:r>
            <a:r>
              <a:rPr sz="1600" dirty="0"/>
              <a:t>need to refresh your screen</a:t>
            </a:r>
          </a:p>
          <a:p>
            <a:pPr marL="0" marR="0" lvl="0" indent="0" defTabSz="558800" eaLnBrk="1" fontAlgn="auto" latinLnBrk="0" hangingPunct="1">
              <a:lnSpc>
                <a:spcPct val="100000"/>
              </a:lnSpc>
              <a:spcBef>
                <a:spcPts val="0"/>
              </a:spcBef>
              <a:spcAft>
                <a:spcPts val="0"/>
              </a:spcAft>
              <a:buClrTx/>
              <a:buSzTx/>
              <a:buFontTx/>
              <a:buNone/>
              <a:tabLst/>
              <a:defRPr sz="1800"/>
            </a:pPr>
            <a:r>
              <a:rPr lang="en-US" sz="1600" dirty="0" smtClean="0"/>
              <a:t>We had to do this pre-Chef 11.14</a:t>
            </a:r>
          </a:p>
          <a:p>
            <a:pPr lvl="0">
              <a:defRPr sz="1800"/>
            </a:pPr>
            <a:endParaRPr sz="1600" dirty="0"/>
          </a:p>
        </p:txBody>
      </p:sp>
    </p:spTree>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6" name="Shape 569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697" name="Shape 5697"/>
          <p:cNvSpPr>
            <a:spLocks noGrp="1"/>
          </p:cNvSpPr>
          <p:nvPr>
            <p:ph type="body" sz="quarter" idx="1"/>
          </p:nvPr>
        </p:nvSpPr>
        <p:spPr>
          <a:prstGeom prst="rect">
            <a:avLst/>
          </a:prstGeom>
        </p:spPr>
        <p:txBody>
          <a:bodyPr/>
          <a:lstStyle/>
          <a:p>
            <a:pPr lvl="0">
              <a:defRPr sz="1800"/>
            </a:pPr>
            <a:endParaRPr sz="1600" dirty="0"/>
          </a:p>
        </p:txBody>
      </p:sp>
    </p:spTree>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5" name="Shape 5705"/>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706" name="Shape 5706"/>
          <p:cNvSpPr>
            <a:spLocks noGrp="1"/>
          </p:cNvSpPr>
          <p:nvPr>
            <p:ph type="body" sz="quarter" idx="1"/>
          </p:nvPr>
        </p:nvSpPr>
        <p:spPr>
          <a:prstGeom prst="rect">
            <a:avLst/>
          </a:prstGeom>
        </p:spPr>
        <p:txBody>
          <a:bodyPr/>
          <a:lstStyle/>
          <a:p>
            <a:pPr lvl="0">
              <a:defRPr sz="1800"/>
            </a:pPr>
            <a:r>
              <a:rPr sz="1600"/>
              <a:t>We went back in time! Whoa!</a:t>
            </a:r>
          </a:p>
          <a:p>
            <a:pPr lvl="0">
              <a:defRPr sz="1800"/>
            </a:pPr>
            <a:endParaRPr sz="1600"/>
          </a:p>
          <a:p>
            <a:pPr lvl="0">
              <a:defRPr sz="1800"/>
            </a:pPr>
            <a:r>
              <a:rPr sz="1600"/>
              <a:t>Point out that we downloaded the old files, we removed the ones that we had that were newer, and we applied the old policy</a:t>
            </a:r>
          </a:p>
          <a:p>
            <a:pPr lvl="0">
              <a:defRPr sz="1800"/>
            </a:pPr>
            <a:endParaRPr sz="1600"/>
          </a:p>
          <a:p>
            <a:pPr lvl="0">
              <a:defRPr sz="1800"/>
            </a:pPr>
            <a:r>
              <a:rPr sz="1600"/>
              <a:t>If students have cookbook errors, the last uploaded cookbook at the time of the version roll probably had syntax errors in it.</a:t>
            </a:r>
          </a:p>
        </p:txBody>
      </p:sp>
    </p:spTree>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84380908"/>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5" name="Shape 5715"/>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716" name="Shape 5716"/>
          <p:cNvSpPr>
            <a:spLocks noGrp="1"/>
          </p:cNvSpPr>
          <p:nvPr>
            <p:ph type="body" sz="quarter" idx="1"/>
          </p:nvPr>
        </p:nvSpPr>
        <p:spPr>
          <a:prstGeom prst="rect">
            <a:avLst/>
          </a:prstGeom>
        </p:spPr>
        <p:txBody>
          <a:bodyPr/>
          <a:lstStyle/>
          <a:p>
            <a:pPr lvl="0">
              <a:defRPr sz="1800"/>
            </a:pPr>
            <a:r>
              <a:rPr sz="1600"/>
              <a:t>We need to add:</a:t>
            </a:r>
          </a:p>
          <a:p>
            <a:pPr lvl="0">
              <a:defRPr sz="1800"/>
            </a:pPr>
            <a:r>
              <a:rPr sz="1600"/>
              <a:t>* Showing how to use chef_environment in a recipe</a:t>
            </a:r>
          </a:p>
          <a:p>
            <a:pPr lvl="0">
              <a:defRPr sz="1800"/>
            </a:pPr>
            <a:r>
              <a:rPr sz="1600"/>
              <a:t>* How to write data-driven recipes that can do contra-state</a:t>
            </a:r>
          </a:p>
        </p:txBody>
      </p:sp>
    </p:spTree>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1" name="Shape 572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722" name="Shape 5722"/>
          <p:cNvSpPr>
            <a:spLocks noGrp="1"/>
          </p:cNvSpPr>
          <p:nvPr>
            <p:ph type="body" sz="quarter" idx="1"/>
          </p:nvPr>
        </p:nvSpPr>
        <p:spPr>
          <a:prstGeom prst="rect">
            <a:avLst/>
          </a:prstGeom>
        </p:spPr>
        <p:txBody>
          <a:bodyPr/>
          <a:lstStyle/>
          <a:p>
            <a:pPr lvl="0">
              <a:defRPr sz="1800"/>
            </a:pPr>
            <a:endParaRPr sz="1600"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 name="Shape 891"/>
          <p:cNvSpPr>
            <a:spLocks noGrp="1" noRot="1" noChangeAspect="1"/>
          </p:cNvSpPr>
          <p:nvPr>
            <p:ph type="sldImg"/>
          </p:nvPr>
        </p:nvSpPr>
        <p:spPr>
          <a:prstGeom prst="rect">
            <a:avLst/>
          </a:prstGeom>
        </p:spPr>
        <p:txBody>
          <a:bodyPr/>
          <a:lstStyle/>
          <a:p>
            <a:pPr lvl="0"/>
            <a:endParaRPr/>
          </a:p>
        </p:txBody>
      </p:sp>
      <p:sp>
        <p:nvSpPr>
          <p:cNvPr id="892" name="Shape 892"/>
          <p:cNvSpPr>
            <a:spLocks noGrp="1"/>
          </p:cNvSpPr>
          <p:nvPr>
            <p:ph type="body" sz="quarter" idx="1"/>
          </p:nvPr>
        </p:nvSpPr>
        <p:spPr>
          <a:prstGeom prst="rect">
            <a:avLst/>
          </a:prstGeom>
        </p:spPr>
        <p:txBody>
          <a:bodyPr/>
          <a:lstStyle>
            <a:lvl1pPr marR="457200" defTabSz="457200">
              <a:defRPr>
                <a:latin typeface="Calibri"/>
                <a:ea typeface="Calibri"/>
                <a:cs typeface="Calibri"/>
                <a:sym typeface="Calibri"/>
              </a:defRPr>
            </a:lvl1pPr>
          </a:lstStyle>
          <a:p>
            <a:pPr lvl="0">
              <a:defRPr sz="1800"/>
            </a:pPr>
            <a:r>
              <a:rPr sz="1600"/>
              <a:t>Use the Chef framework and Chef programming language to define the components of your infrastructure.  This allows you to capture and document the shape of your infrastructure in a consistent way.</a:t>
            </a:r>
          </a:p>
        </p:txBody>
      </p:sp>
    </p:spTree>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8" name="Shape 573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739" name="Shape 5739"/>
          <p:cNvSpPr>
            <a:spLocks noGrp="1"/>
          </p:cNvSpPr>
          <p:nvPr>
            <p:ph type="body" sz="quarter" idx="1"/>
          </p:nvPr>
        </p:nvSpPr>
        <p:spPr>
          <a:prstGeom prst="rect">
            <a:avLst/>
          </a:prstGeom>
        </p:spPr>
        <p:txBody>
          <a:bodyPr/>
          <a:lstStyle/>
          <a:p>
            <a:pPr lvl="0">
              <a:defRPr sz="1800"/>
            </a:pPr>
            <a:r>
              <a:rPr sz="1600"/>
              <a:t>Let's go look around on the community site. This is the main portal, and more features will come, explore on your own after class.</a:t>
            </a:r>
          </a:p>
          <a:p>
            <a:pPr lvl="0">
              <a:defRPr sz="1800"/>
            </a:pPr>
            <a:endParaRPr sz="1600"/>
          </a:p>
          <a:p>
            <a:pPr lvl="0">
              <a:defRPr sz="1800"/>
            </a:pPr>
            <a:r>
              <a:rPr sz="1600"/>
              <a:t>*click* - go to the cookbooks section.</a:t>
            </a:r>
          </a:p>
        </p:txBody>
      </p:sp>
    </p:spTree>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 name="Shape 5744"/>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745" name="Shape 5745"/>
          <p:cNvSpPr>
            <a:spLocks noGrp="1"/>
          </p:cNvSpPr>
          <p:nvPr>
            <p:ph type="body" sz="quarter" idx="1"/>
          </p:nvPr>
        </p:nvSpPr>
        <p:spPr>
          <a:prstGeom prst="rect">
            <a:avLst/>
          </a:prstGeom>
        </p:spPr>
        <p:txBody>
          <a:bodyPr/>
          <a:lstStyle/>
          <a:p>
            <a:pPr lvl="0">
              <a:defRPr sz="1800"/>
            </a:pPr>
            <a:r>
              <a:rPr sz="1600"/>
              <a:t>Let's go look around on the community site. This is the main portal, and more features will come, explore on your own after class.</a:t>
            </a:r>
          </a:p>
          <a:p>
            <a:pPr lvl="0">
              <a:defRPr sz="1800"/>
            </a:pPr>
            <a:endParaRPr sz="1600"/>
          </a:p>
          <a:p>
            <a:pPr lvl="0">
              <a:defRPr sz="1800"/>
            </a:pPr>
            <a:r>
              <a:rPr sz="1600"/>
              <a:t>*click* - go to the cookbooks section.</a:t>
            </a:r>
          </a:p>
        </p:txBody>
      </p:sp>
    </p:spTree>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0" name="Shape 5750"/>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751" name="Shape 5751"/>
          <p:cNvSpPr>
            <a:spLocks noGrp="1"/>
          </p:cNvSpPr>
          <p:nvPr>
            <p:ph type="body" sz="quarter" idx="1"/>
          </p:nvPr>
        </p:nvSpPr>
        <p:spPr>
          <a:prstGeom prst="rect">
            <a:avLst/>
          </a:prstGeom>
        </p:spPr>
        <p:txBody>
          <a:bodyPr/>
          <a:lstStyle/>
          <a:p>
            <a:pPr lvl="0">
              <a:defRPr sz="1800"/>
            </a:pPr>
            <a:r>
              <a:rPr sz="1600"/>
              <a:t>Let's go look around on the community site. This is the main portal, and more features will come, explore on your own after class.</a:t>
            </a:r>
          </a:p>
          <a:p>
            <a:pPr lvl="0">
              <a:defRPr sz="1800"/>
            </a:pPr>
            <a:endParaRPr sz="1600"/>
          </a:p>
          <a:p>
            <a:pPr lvl="0">
              <a:defRPr sz="1800"/>
            </a:pPr>
            <a:r>
              <a:rPr sz="1600"/>
              <a:t>*click* - go to the cookbooks section.</a:t>
            </a:r>
          </a:p>
        </p:txBody>
      </p:sp>
    </p:spTree>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6" name="Shape 575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757" name="Shape 5757"/>
          <p:cNvSpPr>
            <a:spLocks noGrp="1"/>
          </p:cNvSpPr>
          <p:nvPr>
            <p:ph type="body" sz="quarter" idx="1"/>
          </p:nvPr>
        </p:nvSpPr>
        <p:spPr>
          <a:prstGeom prst="rect">
            <a:avLst/>
          </a:prstGeom>
        </p:spPr>
        <p:txBody>
          <a:bodyPr/>
          <a:lstStyle/>
          <a:p>
            <a:pPr lvl="0">
              <a:defRPr sz="1800"/>
            </a:pPr>
            <a:r>
              <a:rPr sz="1600"/>
              <a:t>Let's go look around on the community site. This is the main portal, and more features will come, explore on your own after class.</a:t>
            </a:r>
          </a:p>
          <a:p>
            <a:pPr lvl="0">
              <a:defRPr sz="1800"/>
            </a:pPr>
            <a:endParaRPr sz="1600"/>
          </a:p>
          <a:p>
            <a:pPr lvl="0">
              <a:defRPr sz="1800"/>
            </a:pPr>
            <a:r>
              <a:rPr sz="1600"/>
              <a:t>*click* - go to the cookbooks section.</a:t>
            </a:r>
          </a:p>
        </p:txBody>
      </p:sp>
    </p:spTree>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4" name="Shape 5774"/>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775" name="Shape 5775"/>
          <p:cNvSpPr>
            <a:spLocks noGrp="1"/>
          </p:cNvSpPr>
          <p:nvPr>
            <p:ph type="body" sz="quarter" idx="1"/>
          </p:nvPr>
        </p:nvSpPr>
        <p:spPr>
          <a:prstGeom prst="rect">
            <a:avLst/>
          </a:prstGeom>
        </p:spPr>
        <p:txBody>
          <a:bodyPr/>
          <a:lstStyle/>
          <a:p>
            <a:pPr lvl="0">
              <a:defRPr sz="1800"/>
            </a:pPr>
            <a:r>
              <a:rPr sz="1600"/>
              <a:t>The search command simply takes a single parameter as the query. It doesn't require the field:pattern format like Chef server search. It will return all the results.</a:t>
            </a:r>
          </a:p>
        </p:txBody>
      </p:sp>
    </p:spTree>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6" name="Shape 578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787" name="Shape 5787"/>
          <p:cNvSpPr>
            <a:spLocks noGrp="1"/>
          </p:cNvSpPr>
          <p:nvPr>
            <p:ph type="body" sz="quarter" idx="1"/>
          </p:nvPr>
        </p:nvSpPr>
        <p:spPr>
          <a:prstGeom prst="rect">
            <a:avLst/>
          </a:prstGeom>
        </p:spPr>
        <p:txBody>
          <a:bodyPr/>
          <a:lstStyle/>
          <a:p>
            <a:pPr lvl="0">
              <a:defRPr sz="1800"/>
            </a:pPr>
            <a:r>
              <a:rPr sz="1600"/>
              <a:t>Savvy students may notice that we have a "knife cookbook site install" command as well that does the whole download-untar-get-dependencies incantation.</a:t>
            </a:r>
          </a:p>
          <a:p>
            <a:pPr lvl="0">
              <a:defRPr sz="1800"/>
            </a:pPr>
            <a:endParaRPr sz="1600"/>
          </a:p>
          <a:p>
            <a:pPr lvl="0">
              <a:defRPr sz="1800"/>
            </a:pPr>
            <a:r>
              <a:rPr sz="1600"/>
              <a:t>Only problem is that it does all kinds of stuff with vendor branches and tags in Git that may not be desireable, so here’s where you can mention that.</a:t>
            </a:r>
          </a:p>
        </p:txBody>
      </p:sp>
    </p:spTree>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3" name="Shape 5793"/>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794" name="Shape 5794"/>
          <p:cNvSpPr>
            <a:spLocks noGrp="1"/>
          </p:cNvSpPr>
          <p:nvPr>
            <p:ph type="body" sz="quarter" idx="1"/>
          </p:nvPr>
        </p:nvSpPr>
        <p:spPr>
          <a:prstGeom prst="rect">
            <a:avLst/>
          </a:prstGeom>
        </p:spPr>
        <p:txBody>
          <a:bodyPr/>
          <a:lstStyle/>
          <a:p>
            <a:pPr lvl="0">
              <a:defRPr sz="1800"/>
            </a:pPr>
            <a:r>
              <a:rPr sz="1600"/>
              <a:t>Note: Windows users cannot use *, they must pass in the full file name</a:t>
            </a:r>
          </a:p>
          <a:p>
            <a:pPr lvl="0">
              <a:defRPr sz="1800"/>
            </a:pPr>
            <a:endParaRPr sz="1600"/>
          </a:p>
          <a:p>
            <a:pPr lvl="0">
              <a:defRPr sz="1800"/>
            </a:pPr>
            <a:r>
              <a:rPr sz="1600"/>
              <a:t>Savvy students may notice that we have a "knife cookbook site install" command as well that does the whole download-untar-get-dependencies incantation.</a:t>
            </a:r>
          </a:p>
          <a:p>
            <a:pPr lvl="0">
              <a:defRPr sz="1800"/>
            </a:pPr>
            <a:endParaRPr sz="1600"/>
          </a:p>
          <a:p>
            <a:pPr lvl="0">
              <a:defRPr sz="1800"/>
            </a:pPr>
            <a:r>
              <a:rPr sz="1600"/>
              <a:t>Only problem is that it does all kinds of stuff with vendor branches and tags in Git that may not be desireable, so here’s where you can mention that.</a:t>
            </a:r>
          </a:p>
        </p:txBody>
      </p:sp>
    </p:spTree>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9" name="Shape 5799"/>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800" name="Shape 5800"/>
          <p:cNvSpPr>
            <a:spLocks noGrp="1"/>
          </p:cNvSpPr>
          <p:nvPr>
            <p:ph type="body" sz="quarter" idx="1"/>
          </p:nvPr>
        </p:nvSpPr>
        <p:spPr>
          <a:prstGeom prst="rect">
            <a:avLst/>
          </a:prstGeom>
        </p:spPr>
        <p:txBody>
          <a:bodyPr/>
          <a:lstStyle/>
          <a:p>
            <a:pPr lvl="0">
              <a:defRPr sz="1800"/>
            </a:pPr>
            <a:r>
              <a:rPr sz="1600"/>
              <a:t>If asked: There is a version here that uses git under the hood, and does a lot of branching. We aren’t using it, because we aren’t teaching you version control</a:t>
            </a:r>
          </a:p>
        </p:txBody>
      </p:sp>
    </p:spTree>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5" name="Shape 5805"/>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806" name="Shape 5806"/>
          <p:cNvSpPr>
            <a:spLocks noGrp="1"/>
          </p:cNvSpPr>
          <p:nvPr>
            <p:ph type="body" sz="quarter" idx="1"/>
          </p:nvPr>
        </p:nvSpPr>
        <p:spPr>
          <a:prstGeom prst="rect">
            <a:avLst/>
          </a:prstGeom>
        </p:spPr>
        <p:txBody>
          <a:bodyPr/>
          <a:lstStyle/>
          <a:p>
            <a:pPr lvl="0">
              <a:defRPr sz="1800"/>
            </a:pPr>
            <a:r>
              <a:rPr sz="1600"/>
              <a:t>A cookbook might have certain expectations, such as a Chef version requirement, other cookbooks (and their interaction), or the platforms it is tested on (though may work on other platforms w/o modification), and any data that is expected, such as a data bag or kinds of search it does.</a:t>
            </a:r>
          </a:p>
          <a:p>
            <a:pPr lvl="0">
              <a:defRPr sz="1800"/>
            </a:pPr>
            <a:endParaRPr sz="1600"/>
          </a:p>
          <a:p>
            <a:pPr lvl="0">
              <a:defRPr sz="1800"/>
            </a:pPr>
            <a:r>
              <a:rPr sz="1600"/>
              <a:t>Recipes can be read, but explanation what each is for in a complicated cookbook is helpful.</a:t>
            </a:r>
          </a:p>
          <a:p>
            <a:pPr lvl="0">
              <a:defRPr sz="1800"/>
            </a:pPr>
            <a:endParaRPr sz="1600"/>
          </a:p>
          <a:p>
            <a:pPr lvl="0">
              <a:defRPr sz="1800"/>
            </a:pPr>
            <a:r>
              <a:rPr sz="1600"/>
              <a:t>Other cookbook components, how to use them, or what they're for, like LWRP, libs.</a:t>
            </a:r>
          </a:p>
          <a:p>
            <a:pPr lvl="0">
              <a:defRPr sz="1800"/>
            </a:pPr>
            <a:endParaRPr sz="1600"/>
          </a:p>
          <a:p>
            <a:pPr lvl="0">
              <a:defRPr sz="1800"/>
            </a:pPr>
            <a:r>
              <a:rPr sz="1600"/>
              <a:t>Run list usage, attribute setting and example LWRPs are often under usage.</a:t>
            </a:r>
          </a:p>
        </p:txBody>
      </p:sp>
    </p:spTree>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1" name="Shape 581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812" name="Shape 5812"/>
          <p:cNvSpPr>
            <a:spLocks noGrp="1"/>
          </p:cNvSpPr>
          <p:nvPr>
            <p:ph type="body" sz="quarter" idx="1"/>
          </p:nvPr>
        </p:nvSpPr>
        <p:spPr>
          <a:prstGeom prst="rect">
            <a:avLst/>
          </a:prstGeom>
        </p:spPr>
        <p:txBody>
          <a:bodyPr/>
          <a:lstStyle/>
          <a:p>
            <a:pPr lvl="0">
              <a:defRPr sz="1800"/>
            </a:pPr>
            <a:r>
              <a:rPr sz="1600"/>
              <a:t>Again, cookbooks are not vetted.</a:t>
            </a:r>
          </a:p>
          <a:p>
            <a:pPr lvl="0">
              <a:defRPr sz="1800"/>
            </a:pPr>
            <a:r>
              <a:rPr sz="1600"/>
              <a:t>Opscode does maintain their cookbooks and there’s community policing going on for others.</a:t>
            </a:r>
          </a:p>
          <a:p>
            <a:pPr lvl="0">
              <a:defRPr sz="1800"/>
            </a:pPr>
            <a:r>
              <a:rPr sz="1600"/>
              <a:t>But just to be clear: always assume that cookbooks are not vetted!</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 name="Shape 899"/>
          <p:cNvSpPr>
            <a:spLocks noGrp="1" noRot="1" noChangeAspect="1"/>
          </p:cNvSpPr>
          <p:nvPr>
            <p:ph type="sldImg"/>
          </p:nvPr>
        </p:nvSpPr>
        <p:spPr>
          <a:prstGeom prst="rect">
            <a:avLst/>
          </a:prstGeom>
        </p:spPr>
        <p:txBody>
          <a:bodyPr/>
          <a:lstStyle/>
          <a:p>
            <a:pPr lvl="0"/>
            <a:endParaRPr/>
          </a:p>
        </p:txBody>
      </p:sp>
      <p:sp>
        <p:nvSpPr>
          <p:cNvPr id="900" name="Shape 900"/>
          <p:cNvSpPr>
            <a:spLocks noGrp="1"/>
          </p:cNvSpPr>
          <p:nvPr>
            <p:ph type="body" sz="quarter" idx="1"/>
          </p:nvPr>
        </p:nvSpPr>
        <p:spPr>
          <a:prstGeom prst="rect">
            <a:avLst/>
          </a:prstGeom>
        </p:spPr>
        <p:txBody>
          <a:bodyPr/>
          <a:lstStyle/>
          <a:p>
            <a:pPr marR="457200" lvl="0" defTabSz="457200">
              <a:defRPr sz="1800"/>
            </a:pPr>
            <a:r>
              <a:rPr sz="1600">
                <a:latin typeface="Calibri"/>
                <a:ea typeface="Calibri"/>
                <a:cs typeface="Calibri"/>
                <a:sym typeface="Calibri"/>
              </a:rPr>
              <a:t>Treat this like any other code base:  </a:t>
            </a:r>
          </a:p>
          <a:p>
            <a:pPr marR="457200" lvl="0" defTabSz="457200">
              <a:defRPr sz="1800"/>
            </a:pPr>
            <a:r>
              <a:rPr sz="1600">
                <a:latin typeface="Calibri"/>
                <a:ea typeface="Calibri"/>
                <a:cs typeface="Calibri"/>
                <a:sym typeface="Calibri"/>
              </a:rPr>
              <a:t>      1.  Store the code in a version control system.</a:t>
            </a:r>
          </a:p>
          <a:p>
            <a:pPr marR="457200" lvl="0" defTabSz="457200">
              <a:defRPr sz="1800"/>
            </a:pPr>
            <a:r>
              <a:rPr sz="1600">
                <a:latin typeface="Calibri"/>
                <a:ea typeface="Calibri"/>
                <a:cs typeface="Calibri"/>
                <a:sym typeface="Calibri"/>
              </a:rPr>
              <a:t>      2.  Add automated tests to the code.</a:t>
            </a:r>
          </a:p>
          <a:p>
            <a:pPr marR="457200" lvl="0" defTabSz="457200">
              <a:defRPr sz="1800"/>
            </a:pPr>
            <a:r>
              <a:rPr sz="1600">
                <a:latin typeface="Calibri"/>
                <a:ea typeface="Calibri"/>
                <a:cs typeface="Calibri"/>
                <a:sym typeface="Calibri"/>
              </a:rPr>
              <a:t>      3.  Refactor the code over time.</a:t>
            </a:r>
          </a:p>
          <a:p>
            <a:pPr marR="457200" lvl="0" defTabSz="457200">
              <a:defRPr sz="1800"/>
            </a:pPr>
            <a:r>
              <a:rPr sz="1600">
                <a:latin typeface="Calibri"/>
                <a:ea typeface="Calibri"/>
                <a:cs typeface="Calibri"/>
                <a:sym typeface="Calibri"/>
              </a:rPr>
              <a:t>      4.  Build and version software artifacts (e.g. packages)</a:t>
            </a:r>
          </a:p>
          <a:p>
            <a:pPr marR="457200" lvl="0" defTabSz="457200">
              <a:defRPr sz="1800"/>
            </a:pPr>
            <a:r>
              <a:rPr sz="1600">
                <a:latin typeface="Calibri"/>
                <a:ea typeface="Calibri"/>
                <a:cs typeface="Calibri"/>
                <a:sym typeface="Calibri"/>
              </a:rPr>
              <a:t>      5.  The code is executable documentation.</a:t>
            </a:r>
          </a:p>
          <a:p>
            <a:pPr marR="457200" lvl="0" defTabSz="457200">
              <a:defRPr sz="1800"/>
            </a:pPr>
            <a:r>
              <a:rPr sz="1600">
                <a:latin typeface="Calibri"/>
                <a:ea typeface="Calibri"/>
                <a:cs typeface="Calibri"/>
                <a:sym typeface="Calibri"/>
              </a:rPr>
              <a:t>      6.  Store the code in a version control system.</a:t>
            </a:r>
          </a:p>
        </p:txBody>
      </p:sp>
    </p:spTree>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5" name="Shape 5825"/>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826" name="Shape 5826"/>
          <p:cNvSpPr>
            <a:spLocks noGrp="1"/>
          </p:cNvSpPr>
          <p:nvPr>
            <p:ph type="body" sz="quarter" idx="1"/>
          </p:nvPr>
        </p:nvSpPr>
        <p:spPr>
          <a:prstGeom prst="rect">
            <a:avLst/>
          </a:prstGeom>
        </p:spPr>
        <p:txBody>
          <a:bodyPr/>
          <a:lstStyle/>
          <a:p>
            <a:pPr lvl="0">
              <a:defRPr sz="1800"/>
            </a:pPr>
            <a:r>
              <a:rPr sz="1600" b="1"/>
              <a:t>This recipe deletes the org validator file if client.pem exists.</a:t>
            </a:r>
          </a:p>
          <a:p>
            <a:pPr lvl="0">
              <a:defRPr sz="1800"/>
            </a:pPr>
            <a:endParaRPr sz="1600"/>
          </a:p>
          <a:p>
            <a:pPr lvl="0">
              <a:defRPr sz="1800"/>
            </a:pPr>
            <a:r>
              <a:rPr sz="1600"/>
              <a:t>We have a couple of sanity checks.</a:t>
            </a:r>
          </a:p>
          <a:p>
            <a:pPr lvl="0">
              <a:defRPr sz="1800"/>
            </a:pPr>
            <a:endParaRPr sz="1600"/>
          </a:p>
          <a:p>
            <a:pPr lvl="0">
              <a:defRPr sz="1800"/>
            </a:pPr>
            <a:r>
              <a:rPr sz="1600"/>
              <a:t>In open source chef server land, we recommend using the 'chef-server' recipe on the server itself, so we don't want to delete the validation key there.  We don't keep backups, so we don't have old copies on the node.</a:t>
            </a:r>
          </a:p>
          <a:p>
            <a:pPr lvl="0">
              <a:defRPr sz="1800"/>
            </a:pPr>
            <a:endParaRPr sz="1600"/>
          </a:p>
          <a:p>
            <a:pPr lvl="0">
              <a:defRPr sz="1800"/>
            </a:pPr>
            <a:r>
              <a:rPr sz="1600"/>
              <a:t>We also make sure that the configured client key is there.</a:t>
            </a:r>
          </a:p>
        </p:txBody>
      </p:sp>
    </p:spTree>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 name="Shape 583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837" name="Shape 5837"/>
          <p:cNvSpPr>
            <a:spLocks noGrp="1"/>
          </p:cNvSpPr>
          <p:nvPr>
            <p:ph type="body" sz="quarter" idx="1"/>
          </p:nvPr>
        </p:nvSpPr>
        <p:spPr>
          <a:prstGeom prst="rect">
            <a:avLst/>
          </a:prstGeom>
        </p:spPr>
        <p:txBody>
          <a:bodyPr/>
          <a:lstStyle/>
          <a:p>
            <a:pPr lvl="0">
              <a:defRPr sz="1800"/>
            </a:pPr>
            <a:r>
              <a:rPr sz="1600"/>
              <a:t>Put the delete validation recipe first in the node's run list.</a:t>
            </a:r>
          </a:p>
        </p:txBody>
      </p:sp>
    </p:spTree>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1" name="Shape 586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862" name="Shape 5862"/>
          <p:cNvSpPr>
            <a:spLocks noGrp="1"/>
          </p:cNvSpPr>
          <p:nvPr>
            <p:ph type="body" sz="quarter" idx="1"/>
          </p:nvPr>
        </p:nvSpPr>
        <p:spPr>
          <a:prstGeom prst="rect">
            <a:avLst/>
          </a:prstGeom>
        </p:spPr>
        <p:txBody>
          <a:bodyPr/>
          <a:lstStyle/>
          <a:p>
            <a:pPr lvl="0">
              <a:defRPr sz="1800"/>
            </a:pPr>
            <a:r>
              <a:rPr sz="1600"/>
              <a:t>There's a lot to this recipe. We're not going to cover it in detail, you can read it on your own.</a:t>
            </a:r>
          </a:p>
          <a:p>
            <a:pPr lvl="0">
              <a:defRPr sz="1800"/>
            </a:pPr>
            <a:endParaRPr sz="1600"/>
          </a:p>
          <a:p>
            <a:pPr lvl="0">
              <a:defRPr sz="1800"/>
            </a:pPr>
            <a:r>
              <a:rPr sz="1600"/>
              <a:t>There are several init styles that can be selected by setting the node attribute in the recipe. "init" is the default, and what we're going to use. Also available: smf, upstart, arch, runit, bluepill, daemontools, winsw. "cron" is a separate recipe since it is not technically running as a "service".</a:t>
            </a:r>
          </a:p>
        </p:txBody>
      </p:sp>
    </p:spTree>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3" name="Shape 5873"/>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874" name="Shape 5874"/>
          <p:cNvSpPr>
            <a:spLocks noGrp="1"/>
          </p:cNvSpPr>
          <p:nvPr>
            <p:ph type="body" sz="quarter" idx="1"/>
          </p:nvPr>
        </p:nvSpPr>
        <p:spPr>
          <a:prstGeom prst="rect">
            <a:avLst/>
          </a:prstGeom>
        </p:spPr>
        <p:txBody>
          <a:bodyPr/>
          <a:lstStyle/>
          <a:p>
            <a:pPr lvl="0">
              <a:defRPr sz="1800"/>
            </a:pPr>
            <a:r>
              <a:rPr sz="1600"/>
              <a:t>Need to grab the cron cookbook too</a:t>
            </a:r>
          </a:p>
        </p:txBody>
      </p:sp>
    </p:spTree>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5" name="Shape 5885"/>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886" name="Shape 5886"/>
          <p:cNvSpPr>
            <a:spLocks noGrp="1"/>
          </p:cNvSpPr>
          <p:nvPr>
            <p:ph type="body" sz="quarter" idx="1"/>
          </p:nvPr>
        </p:nvSpPr>
        <p:spPr>
          <a:prstGeom prst="rect">
            <a:avLst/>
          </a:prstGeom>
        </p:spPr>
        <p:txBody>
          <a:bodyPr/>
          <a:lstStyle/>
          <a:p>
            <a:pPr lvl="0">
              <a:defRPr sz="1800"/>
            </a:pPr>
            <a:r>
              <a:rPr sz="1600"/>
              <a:t>Note: Windows users cannot use *, they must pass in the full file name</a:t>
            </a:r>
          </a:p>
          <a:p>
            <a:pPr lvl="0">
              <a:defRPr sz="1800"/>
            </a:pPr>
            <a:endParaRPr sz="1600"/>
          </a:p>
          <a:p>
            <a:pPr lvl="0">
              <a:defRPr sz="1800"/>
            </a:pPr>
            <a:r>
              <a:rPr sz="1600"/>
              <a:t>Savvy students may notice that we have a "knife cookbook site install" command as well that does the whole download-untar-get-dependencies incantation.</a:t>
            </a:r>
          </a:p>
          <a:p>
            <a:pPr lvl="0">
              <a:defRPr sz="1800"/>
            </a:pPr>
            <a:endParaRPr sz="1600"/>
          </a:p>
          <a:p>
            <a:pPr lvl="0">
              <a:defRPr sz="1800"/>
            </a:pPr>
            <a:r>
              <a:rPr sz="1600"/>
              <a:t>Only problem is that it does all kinds of stuff with vendor branches and tags in Git that may not be desireable, so here’s where you can mention that.</a:t>
            </a:r>
          </a:p>
        </p:txBody>
      </p:sp>
    </p:spTree>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 name="Shape 590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909" name="Shape 5909"/>
          <p:cNvSpPr>
            <a:spLocks noGrp="1"/>
          </p:cNvSpPr>
          <p:nvPr>
            <p:ph type="body" sz="quarter" idx="1"/>
          </p:nvPr>
        </p:nvSpPr>
        <p:spPr>
          <a:prstGeom prst="rect">
            <a:avLst/>
          </a:prstGeom>
        </p:spPr>
        <p:txBody>
          <a:bodyPr/>
          <a:lstStyle/>
          <a:p>
            <a:pPr lvl="0">
              <a:defRPr sz="1800"/>
            </a:pPr>
            <a:r>
              <a:rPr sz="1600"/>
              <a:t>Note: Windows users cannot use *, they must pass in the full file name</a:t>
            </a:r>
          </a:p>
          <a:p>
            <a:pPr lvl="0">
              <a:defRPr sz="1800"/>
            </a:pPr>
            <a:endParaRPr sz="1600"/>
          </a:p>
          <a:p>
            <a:pPr lvl="0">
              <a:defRPr sz="1800"/>
            </a:pPr>
            <a:r>
              <a:rPr sz="1600"/>
              <a:t>Savvy students may notice that we have a "knife cookbook site install" command as well that does the whole download-untar-get-dependencies incantation.</a:t>
            </a:r>
          </a:p>
          <a:p>
            <a:pPr lvl="0">
              <a:defRPr sz="1800"/>
            </a:pPr>
            <a:endParaRPr sz="1600"/>
          </a:p>
          <a:p>
            <a:pPr lvl="0">
              <a:defRPr sz="1800"/>
            </a:pPr>
            <a:r>
              <a:rPr sz="1600"/>
              <a:t>Only problem is that it does all kinds of stuff with vendor branches and tags in Git that may not be desireable, so here’s where you can mention that.</a:t>
            </a:r>
          </a:p>
        </p:txBody>
      </p:sp>
    </p:spTree>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5" name="Shape 5915"/>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916" name="Shape 5916"/>
          <p:cNvSpPr>
            <a:spLocks noGrp="1"/>
          </p:cNvSpPr>
          <p:nvPr>
            <p:ph type="body" sz="quarter" idx="1"/>
          </p:nvPr>
        </p:nvSpPr>
        <p:spPr>
          <a:prstGeom prst="rect">
            <a:avLst/>
          </a:prstGeom>
        </p:spPr>
        <p:txBody>
          <a:bodyPr/>
          <a:lstStyle/>
          <a:p>
            <a:pPr lvl="0">
              <a:defRPr sz="1800"/>
            </a:pPr>
            <a:r>
              <a:rPr sz="1600" dirty="0" smtClean="0"/>
              <a:t>You </a:t>
            </a:r>
            <a:r>
              <a:rPr sz="1600" dirty="0"/>
              <a:t>can upload more than one cookbook at a time by using the '-a' flag - </a:t>
            </a:r>
            <a:r>
              <a:rPr sz="1600" b="1" dirty="0"/>
              <a:t>knife cookbook upload -a</a:t>
            </a:r>
            <a:r>
              <a:rPr sz="1600" dirty="0"/>
              <a:t>.  This could be overkill in real world.  Alternatively you can specify multiple cookbooks in one command by listing them separately:</a:t>
            </a:r>
          </a:p>
          <a:p>
            <a:pPr lvl="0">
              <a:defRPr sz="1800"/>
            </a:pPr>
            <a:endParaRPr sz="1600" dirty="0"/>
          </a:p>
          <a:p>
            <a:pPr lvl="0">
              <a:defRPr sz="1800"/>
            </a:pPr>
            <a:r>
              <a:rPr sz="1600" b="1" dirty="0"/>
              <a:t>knife cookbook upload chef-client logrotate</a:t>
            </a:r>
          </a:p>
          <a:p>
            <a:pPr lvl="0">
              <a:defRPr sz="1800"/>
            </a:pPr>
            <a:endParaRPr sz="1600" dirty="0"/>
          </a:p>
          <a:p>
            <a:pPr lvl="0">
              <a:defRPr sz="1800"/>
            </a:pPr>
            <a:r>
              <a:rPr sz="1600" dirty="0"/>
              <a:t>Also you can upload a cookbook along with its dependencies using the '--include-dependencies' flag. For example </a:t>
            </a:r>
          </a:p>
          <a:p>
            <a:pPr lvl="0">
              <a:defRPr sz="1800"/>
            </a:pPr>
            <a:endParaRPr sz="1600" dirty="0"/>
          </a:p>
          <a:p>
            <a:pPr lvl="0">
              <a:defRPr sz="1800"/>
            </a:pPr>
            <a:r>
              <a:rPr sz="1600" b="1" dirty="0"/>
              <a:t>knife cookbook upload chef-client --include-dependencies</a:t>
            </a:r>
            <a:endParaRPr sz="1600" dirty="0"/>
          </a:p>
          <a:p>
            <a:pPr lvl="0">
              <a:defRPr sz="1800"/>
            </a:pPr>
            <a:endParaRPr sz="1600" dirty="0"/>
          </a:p>
          <a:p>
            <a:pPr lvl="0">
              <a:defRPr sz="1800"/>
            </a:pPr>
            <a:r>
              <a:rPr sz="1600" dirty="0"/>
              <a:t>will upload </a:t>
            </a:r>
            <a:r>
              <a:rPr sz="1600" b="1" dirty="0"/>
              <a:t>chef-client</a:t>
            </a:r>
            <a:r>
              <a:rPr sz="1600" dirty="0"/>
              <a:t> as well as </a:t>
            </a:r>
            <a:r>
              <a:rPr sz="1600" b="1" dirty="0"/>
              <a:t>logrotate</a:t>
            </a:r>
          </a:p>
        </p:txBody>
      </p:sp>
    </p:spTree>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3" name="Shape 5943"/>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944" name="Shape 5944"/>
          <p:cNvSpPr>
            <a:spLocks noGrp="1"/>
          </p:cNvSpPr>
          <p:nvPr>
            <p:ph type="body" sz="quarter" idx="1"/>
          </p:nvPr>
        </p:nvSpPr>
        <p:spPr>
          <a:prstGeom prst="rect">
            <a:avLst/>
          </a:prstGeom>
        </p:spPr>
        <p:txBody>
          <a:bodyPr/>
          <a:lstStyle/>
          <a:p>
            <a:pPr lvl="0">
              <a:defRPr sz="1800"/>
            </a:pPr>
            <a:r>
              <a:rPr sz="1600"/>
              <a:t>The validation certificate is deleted.</a:t>
            </a:r>
          </a:p>
          <a:p>
            <a:pPr lvl="0">
              <a:defRPr sz="1800"/>
            </a:pPr>
            <a:endParaRPr sz="1600"/>
          </a:p>
          <a:p>
            <a:pPr lvl="0">
              <a:defRPr sz="1800"/>
            </a:pPr>
            <a:r>
              <a:rPr sz="1600"/>
              <a:t>Aside from some directory creation and the init script itself, the chef-client service is started!</a:t>
            </a:r>
          </a:p>
          <a:p>
            <a:pPr lvl="0">
              <a:defRPr sz="1800"/>
            </a:pPr>
            <a:endParaRPr sz="1600"/>
          </a:p>
          <a:p>
            <a:pPr lvl="0">
              <a:defRPr sz="1800"/>
            </a:pPr>
            <a:r>
              <a:rPr sz="1600"/>
              <a:t>(output trimmed for brevity)</a:t>
            </a:r>
          </a:p>
        </p:txBody>
      </p:sp>
    </p:spTree>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0" name="Shape 5950"/>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951" name="Shape 5951"/>
          <p:cNvSpPr>
            <a:spLocks noGrp="1"/>
          </p:cNvSpPr>
          <p:nvPr>
            <p:ph type="body" sz="quarter" idx="1"/>
          </p:nvPr>
        </p:nvSpPr>
        <p:spPr>
          <a:prstGeom prst="rect">
            <a:avLst/>
          </a:prstGeom>
        </p:spPr>
        <p:txBody>
          <a:bodyPr/>
          <a:lstStyle/>
          <a:p>
            <a:pPr lvl="0">
              <a:defRPr sz="1800"/>
            </a:pPr>
            <a:r>
              <a:rPr sz="1600"/>
              <a:t>Its using our full-stack installation path automatically, and the -d says "runs as a daemon in the background"</a:t>
            </a:r>
          </a:p>
          <a:p>
            <a:pPr lvl="0">
              <a:defRPr sz="1800"/>
            </a:pPr>
            <a:endParaRPr sz="1600"/>
          </a:p>
          <a:p>
            <a:pPr lvl="0">
              <a:defRPr sz="1800"/>
            </a:pPr>
            <a:r>
              <a:rPr sz="1600"/>
              <a:t>We log to /var/log/chef/client.log (configurable). The -i is the interval, a number of seconds (30 minutes here) (configurable) and the last bit is splay (mitigating the thundering herd problem)</a:t>
            </a:r>
          </a:p>
          <a:p>
            <a:pPr lvl="0">
              <a:defRPr sz="1800"/>
            </a:pPr>
            <a:endParaRPr sz="1600"/>
          </a:p>
          <a:p>
            <a:pPr lvl="0">
              <a:defRPr sz="1800"/>
            </a:pPr>
            <a:r>
              <a:rPr sz="1600"/>
              <a:t>Note: embdded dir path -- talk about Omnibus installer if not mentioned already</a:t>
            </a:r>
          </a:p>
        </p:txBody>
      </p:sp>
    </p:spTree>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6" name="Shape 595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957" name="Shape 5957"/>
          <p:cNvSpPr>
            <a:spLocks noGrp="1"/>
          </p:cNvSpPr>
          <p:nvPr>
            <p:ph type="body" sz="quarter" idx="1"/>
          </p:nvPr>
        </p:nvSpPr>
        <p:spPr>
          <a:prstGeom prst="rect">
            <a:avLst/>
          </a:prstGeom>
        </p:spPr>
        <p:txBody>
          <a:bodyPr/>
          <a:lstStyle/>
          <a:p>
            <a:pPr lvl="0">
              <a:defRPr sz="1800"/>
            </a:pPr>
            <a:r>
              <a:rPr sz="1600"/>
              <a:t>The 30mins is config'd in the attributes file</a:t>
            </a:r>
          </a:p>
          <a:p>
            <a:pPr lvl="0">
              <a:defRPr sz="1800"/>
            </a:pPr>
            <a:r>
              <a:rPr sz="1600"/>
              <a:t>default['chef_client']['interval']    = '1800'</a:t>
            </a:r>
          </a:p>
          <a:p>
            <a:pPr lvl="0">
              <a:defRPr sz="1800"/>
            </a:pPr>
            <a:endParaRPr sz="1600"/>
          </a:p>
          <a:p>
            <a:pPr lvl="0">
              <a:defRPr sz="1800"/>
            </a:pPr>
            <a:r>
              <a:rPr sz="1600"/>
              <a:t>Get nerdy about convergence!</a:t>
            </a:r>
          </a:p>
          <a:p>
            <a:pPr lvl="0">
              <a:defRPr sz="1800"/>
            </a:pPr>
            <a:endParaRPr sz="1600"/>
          </a:p>
          <a:p>
            <a:pPr lvl="0">
              <a:defRPr sz="1800"/>
            </a:pPr>
            <a:r>
              <a:rPr sz="1600"/>
              <a:t>chef-client daemon can be signaled with USR1 to wake it up</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 name="Shape 907"/>
          <p:cNvSpPr>
            <a:spLocks noGrp="1" noRot="1" noChangeAspect="1"/>
          </p:cNvSpPr>
          <p:nvPr>
            <p:ph type="sldImg"/>
          </p:nvPr>
        </p:nvSpPr>
        <p:spPr>
          <a:prstGeom prst="rect">
            <a:avLst/>
          </a:prstGeom>
        </p:spPr>
        <p:txBody>
          <a:bodyPr/>
          <a:lstStyle/>
          <a:p>
            <a:pPr lvl="0"/>
            <a:endParaRPr/>
          </a:p>
        </p:txBody>
      </p:sp>
      <p:sp>
        <p:nvSpPr>
          <p:cNvPr id="908" name="Shape 908"/>
          <p:cNvSpPr>
            <a:spLocks noGrp="1"/>
          </p:cNvSpPr>
          <p:nvPr>
            <p:ph type="body" sz="quarter" idx="1"/>
          </p:nvPr>
        </p:nvSpPr>
        <p:spPr>
          <a:prstGeom prst="rect">
            <a:avLst/>
          </a:prstGeom>
        </p:spPr>
        <p:txBody>
          <a:bodyPr/>
          <a:lstStyle/>
          <a:p>
            <a:pPr marR="457200" lvl="0" defTabSz="457200">
              <a:defRPr sz="1800"/>
            </a:pPr>
            <a:r>
              <a:rPr sz="1600">
                <a:latin typeface="Calibri"/>
                <a:ea typeface="Calibri"/>
                <a:cs typeface="Calibri"/>
                <a:sym typeface="Calibri"/>
              </a:rPr>
              <a:t>With your infrastructure now fully captured in code, you are now able to rebuild your entire business, well, at least all of your business’s applications, with your code repository, a backup of your data, and compute resources, be they bare metal, virtual machines, or cloud instances.</a:t>
            </a:r>
          </a:p>
          <a:p>
            <a:pPr marR="457200" lvl="0" defTabSz="457200">
              <a:defRPr sz="1800"/>
            </a:pPr>
            <a:endParaRPr sz="1600">
              <a:latin typeface="Calibri"/>
              <a:ea typeface="Calibri"/>
              <a:cs typeface="Calibri"/>
              <a:sym typeface="Calibri"/>
            </a:endParaRPr>
          </a:p>
        </p:txBody>
      </p:sp>
    </p:spTree>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5" name="Shape 5965"/>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966" name="Shape 5966"/>
          <p:cNvSpPr>
            <a:spLocks noGrp="1"/>
          </p:cNvSpPr>
          <p:nvPr>
            <p:ph type="body" sz="quarter" idx="1"/>
          </p:nvPr>
        </p:nvSpPr>
        <p:spPr>
          <a:prstGeom prst="rect">
            <a:avLst/>
          </a:prstGeom>
        </p:spPr>
        <p:txBody>
          <a:bodyPr/>
          <a:lstStyle/>
          <a:p>
            <a:pPr lvl="0">
              <a:defRPr sz="1800"/>
            </a:pPr>
            <a:r>
              <a:rPr sz="1600"/>
              <a:t>Mention the time sensitive client-request signature: tolerable API drift (5 mins by default)</a:t>
            </a:r>
          </a:p>
          <a:p>
            <a:pPr lvl="0">
              <a:defRPr sz="1800"/>
            </a:pPr>
            <a:r>
              <a:rPr sz="1600"/>
              <a:t>Prevents replay attacks.</a:t>
            </a:r>
          </a:p>
        </p:txBody>
      </p:sp>
    </p:spTree>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2" name="Shape 5972"/>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973" name="Shape 5973"/>
          <p:cNvSpPr>
            <a:spLocks noGrp="1"/>
          </p:cNvSpPr>
          <p:nvPr>
            <p:ph type="body" sz="quarter" idx="1"/>
          </p:nvPr>
        </p:nvSpPr>
        <p:spPr>
          <a:prstGeom prst="rect">
            <a:avLst/>
          </a:prstGeom>
        </p:spPr>
        <p:txBody>
          <a:bodyPr/>
          <a:lstStyle/>
          <a:p>
            <a:pPr lvl="0">
              <a:defRPr sz="1800"/>
            </a:pPr>
            <a:r>
              <a:rPr sz="1600"/>
              <a:t>If asked: some cookbooks don’t use best practices.  Some of the oldest cookbooks evolved along with chef.  What you are seeing is evolution of best practices in older cookbooks.  NTP is one of the older cookbooks.</a:t>
            </a:r>
          </a:p>
        </p:txBody>
      </p:sp>
    </p:spTree>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9" name="Shape 5979"/>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980" name="Shape 5980"/>
          <p:cNvSpPr>
            <a:spLocks noGrp="1"/>
          </p:cNvSpPr>
          <p:nvPr>
            <p:ph type="body" sz="quarter" idx="1"/>
          </p:nvPr>
        </p:nvSpPr>
        <p:spPr>
          <a:prstGeom prst="rect">
            <a:avLst/>
          </a:prstGeom>
        </p:spPr>
        <p:txBody>
          <a:bodyPr/>
          <a:lstStyle/>
          <a:p>
            <a:pPr lvl="0">
              <a:defRPr sz="1800"/>
            </a:pPr>
            <a:r>
              <a:rPr sz="1600"/>
              <a:t>Note: Windows users cannot use *, they must pass in the full file name</a:t>
            </a:r>
          </a:p>
          <a:p>
            <a:pPr lvl="0">
              <a:defRPr sz="1800"/>
            </a:pPr>
            <a:endParaRPr sz="1600"/>
          </a:p>
          <a:p>
            <a:pPr lvl="0">
              <a:defRPr sz="1800"/>
            </a:pPr>
            <a:r>
              <a:rPr sz="1600"/>
              <a:t>Savvy students may notice that we have a "knife cookbook site install" command as well that does the whole download-untar-get-dependencies incantation.</a:t>
            </a:r>
          </a:p>
          <a:p>
            <a:pPr lvl="0">
              <a:defRPr sz="1800"/>
            </a:pPr>
            <a:endParaRPr sz="1600"/>
          </a:p>
          <a:p>
            <a:pPr lvl="0">
              <a:defRPr sz="1800"/>
            </a:pPr>
            <a:r>
              <a:rPr sz="1600"/>
              <a:t>Only problem is that it does all kinds of stuff with vendor branches and tags in Git that may not be desireable, so here’s where you can mention that.</a:t>
            </a:r>
          </a:p>
        </p:txBody>
      </p:sp>
    </p:spTree>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5" name="Shape 5985"/>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986" name="Shape 5986"/>
          <p:cNvSpPr>
            <a:spLocks noGrp="1"/>
          </p:cNvSpPr>
          <p:nvPr>
            <p:ph type="body" sz="quarter" idx="1"/>
          </p:nvPr>
        </p:nvSpPr>
        <p:spPr>
          <a:prstGeom prst="rect">
            <a:avLst/>
          </a:prstGeom>
        </p:spPr>
        <p:txBody>
          <a:bodyPr/>
          <a:lstStyle/>
          <a:p>
            <a:pPr lvl="0">
              <a:defRPr sz="1800"/>
            </a:pPr>
            <a:r>
              <a:rPr sz="1600"/>
              <a:t>The least intrusive lowest common denominator is typically what ends up being default recipe.  So in this case, ntpclient is default.</a:t>
            </a:r>
          </a:p>
        </p:txBody>
      </p:sp>
    </p:spTree>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4" name="Shape 5994"/>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995" name="Shape 5995"/>
          <p:cNvSpPr>
            <a:spLocks noGrp="1"/>
          </p:cNvSpPr>
          <p:nvPr>
            <p:ph type="body" sz="quarter" idx="1"/>
          </p:nvPr>
        </p:nvSpPr>
        <p:spPr>
          <a:prstGeom prst="rect">
            <a:avLst/>
          </a:prstGeom>
        </p:spPr>
        <p:txBody>
          <a:bodyPr/>
          <a:lstStyle/>
          <a:p>
            <a:pPr lvl="0">
              <a:defRPr sz="1800"/>
            </a:pPr>
            <a:r>
              <a:rPr sz="1600"/>
              <a:t>Explain: we have some multi-platform handling, and it follows the package/service/template pattern</a:t>
            </a:r>
          </a:p>
          <a:p>
            <a:pPr lvl="0">
              <a:defRPr sz="1800"/>
            </a:pPr>
            <a:endParaRPr sz="1600"/>
          </a:p>
          <a:p>
            <a:pPr lvl="0">
              <a:defRPr sz="1800"/>
            </a:pPr>
            <a:r>
              <a:rPr sz="1600"/>
              <a:t>This recipe has been refactored in an outstanding pull request :)</a:t>
            </a:r>
          </a:p>
        </p:txBody>
      </p:sp>
    </p:spTree>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8" name="Shape 601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019" name="Shape 6019"/>
          <p:cNvSpPr>
            <a:spLocks noGrp="1"/>
          </p:cNvSpPr>
          <p:nvPr>
            <p:ph type="body" sz="quarter" idx="1"/>
          </p:nvPr>
        </p:nvSpPr>
        <p:spPr>
          <a:prstGeom prst="rect">
            <a:avLst/>
          </a:prstGeom>
        </p:spPr>
        <p:txBody>
          <a:bodyPr/>
          <a:lstStyle/>
          <a:p>
            <a:pPr lvl="0">
              <a:defRPr sz="1800"/>
            </a:pPr>
            <a:r>
              <a:rPr sz="1600"/>
              <a:t>Maybe nothing happened, why? Student output will vary based on their node's base OS configuration (usually like the above)</a:t>
            </a:r>
          </a:p>
          <a:p>
            <a:pPr lvl="0">
              <a:defRPr sz="1800"/>
            </a:pPr>
            <a:endParaRPr sz="1600"/>
          </a:p>
          <a:p>
            <a:pPr lvl="0">
              <a:defRPr sz="1800"/>
            </a:pPr>
            <a:r>
              <a:rPr sz="1600"/>
              <a:t>The OS already had the package installed, service enabled and started, and the cookbook used the config file from the package originally.</a:t>
            </a:r>
          </a:p>
        </p:txBody>
      </p:sp>
    </p:spTree>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 name="Shape 603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032" name="Shape 6032"/>
          <p:cNvSpPr>
            <a:spLocks noGrp="1"/>
          </p:cNvSpPr>
          <p:nvPr>
            <p:ph type="body" sz="quarter" idx="1"/>
          </p:nvPr>
        </p:nvSpPr>
        <p:spPr>
          <a:prstGeom prst="rect">
            <a:avLst/>
          </a:prstGeom>
        </p:spPr>
        <p:txBody>
          <a:bodyPr/>
          <a:lstStyle/>
          <a:p>
            <a:pPr lvl="0" defTabSz="457200">
              <a:defRPr sz="1800"/>
            </a:pPr>
            <a:endParaRPr sz="1600" dirty="0">
              <a:solidFill>
                <a:srgbClr val="FF2600"/>
              </a:solidFill>
            </a:endParaRPr>
          </a:p>
        </p:txBody>
      </p:sp>
    </p:spTree>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7" name="Shape 6037"/>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038" name="Shape 6038"/>
          <p:cNvSpPr>
            <a:spLocks noGrp="1"/>
          </p:cNvSpPr>
          <p:nvPr>
            <p:ph type="body" sz="quarter" idx="1"/>
          </p:nvPr>
        </p:nvSpPr>
        <p:spPr>
          <a:prstGeom prst="rect">
            <a:avLst/>
          </a:prstGeom>
        </p:spPr>
        <p:txBody>
          <a:bodyPr/>
          <a:lstStyle/>
          <a:p>
            <a:pPr lvl="0" defTabSz="457200">
              <a:defRPr sz="1800"/>
            </a:pPr>
            <a:endParaRPr sz="1600" dirty="0">
              <a:solidFill>
                <a:srgbClr val="FF2600"/>
              </a:solidFill>
            </a:endParaRPr>
          </a:p>
        </p:txBody>
      </p:sp>
    </p:spTree>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 name="Shape 6043"/>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044" name="Shape 6044"/>
          <p:cNvSpPr>
            <a:spLocks noGrp="1"/>
          </p:cNvSpPr>
          <p:nvPr>
            <p:ph type="body" sz="quarter" idx="1"/>
          </p:nvPr>
        </p:nvSpPr>
        <p:spPr>
          <a:prstGeom prst="rect">
            <a:avLst/>
          </a:prstGeom>
        </p:spPr>
        <p:txBody>
          <a:bodyPr/>
          <a:lstStyle/>
          <a:p>
            <a:pPr lvl="0" defTabSz="457200">
              <a:defRPr sz="1800"/>
            </a:pPr>
            <a:r>
              <a:rPr sz="1600" dirty="0" smtClean="0"/>
              <a:t>The </a:t>
            </a:r>
            <a:r>
              <a:rPr sz="1600" dirty="0"/>
              <a:t>web interface is the best method of submitting tickets to the Support team. From this interface you may submit any severity level ticket, as well as view previously submitted tickets. Previous tickets are shared for all members of the same organization (see below for more information). This interface is the only method of submitting a Severity 1 ticket; after submission you may use email as the method of updating the ticket.</a:t>
            </a:r>
          </a:p>
        </p:txBody>
      </p:sp>
    </p:spTree>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9" name="Shape 6049"/>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050" name="Shape 6050"/>
          <p:cNvSpPr>
            <a:spLocks noGrp="1"/>
          </p:cNvSpPr>
          <p:nvPr>
            <p:ph type="body" sz="quarter" idx="1"/>
          </p:nvPr>
        </p:nvSpPr>
        <p:spPr>
          <a:prstGeom prst="rect">
            <a:avLst/>
          </a:prstGeom>
        </p:spPr>
        <p:txBody>
          <a:bodyPr/>
          <a:lstStyle/>
          <a:p>
            <a:pPr lvl="0" defTabSz="457200">
              <a:defRPr sz="1800"/>
            </a:pPr>
            <a:endParaRPr sz="1600" dirty="0">
              <a:solidFill>
                <a:srgbClr val="FF26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16" name="Shape 416"/>
          <p:cNvSpPr>
            <a:spLocks noGrp="1"/>
          </p:cNvSpPr>
          <p:nvPr>
            <p:ph type="body" sz="quarter" idx="1"/>
          </p:nvPr>
        </p:nvSpPr>
        <p:spPr>
          <a:prstGeom prst="rect">
            <a:avLst/>
          </a:prstGeom>
        </p:spPr>
        <p:txBody>
          <a:bodyPr/>
          <a:lstStyle>
            <a:lvl1pPr algn="r" defTabSz="457200">
              <a:defRPr sz="1100">
                <a:latin typeface="Helvetica"/>
                <a:ea typeface="Helvetica"/>
                <a:cs typeface="Helvetica"/>
                <a:sym typeface="Helvetica"/>
              </a:defRPr>
            </a:lvl1pPr>
          </a:lstStyle>
          <a:p>
            <a:pPr lvl="0">
              <a:defRPr sz="1800"/>
            </a:pPr>
            <a:r>
              <a:rPr sz="1100"/>
              <a:t>ref0001</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 name="Shape 915"/>
          <p:cNvSpPr>
            <a:spLocks noGrp="1" noRot="1" noChangeAspect="1"/>
          </p:cNvSpPr>
          <p:nvPr>
            <p:ph type="sldImg"/>
          </p:nvPr>
        </p:nvSpPr>
        <p:spPr>
          <a:prstGeom prst="rect">
            <a:avLst/>
          </a:prstGeom>
        </p:spPr>
        <p:txBody>
          <a:bodyPr/>
          <a:lstStyle/>
          <a:p>
            <a:pPr lvl="0"/>
            <a:endParaRPr/>
          </a:p>
        </p:txBody>
      </p:sp>
      <p:sp>
        <p:nvSpPr>
          <p:cNvPr id="916" name="Shape 916"/>
          <p:cNvSpPr>
            <a:spLocks noGrp="1"/>
          </p:cNvSpPr>
          <p:nvPr>
            <p:ph type="body" sz="quarter" idx="1"/>
          </p:nvPr>
        </p:nvSpPr>
        <p:spPr>
          <a:prstGeom prst="rect">
            <a:avLst/>
          </a:prstGeom>
        </p:spPr>
        <p:txBody>
          <a:bodyPr/>
          <a:lstStyle/>
          <a:p>
            <a:pPr marR="457200" lvl="0" defTabSz="457200">
              <a:defRPr sz="1800"/>
            </a:pPr>
            <a:r>
              <a:rPr sz="1600">
                <a:latin typeface="Calibri"/>
                <a:ea typeface="Calibri"/>
                <a:cs typeface="Calibri"/>
                <a:sym typeface="Calibri"/>
              </a:rPr>
              <a:t>Stop for a minute and think about what we're saying here.  Think about how freeing this can be.  The next configuration change you need to make in production starts with a commit to your version control system.  You can re-provision your infrastructure with another service provider; move from the data center to the clould and back again.</a:t>
            </a:r>
          </a:p>
          <a:p>
            <a:pPr marR="457200" lvl="0" defTabSz="457200">
              <a:defRPr sz="1800"/>
            </a:pPr>
            <a:endParaRPr sz="1600">
              <a:latin typeface="Calibri"/>
              <a:ea typeface="Calibri"/>
              <a:cs typeface="Calibri"/>
              <a:sym typeface="Calibri"/>
            </a:endParaRPr>
          </a:p>
          <a:p>
            <a:pPr marR="457200" lvl="0" defTabSz="457200">
              <a:defRPr sz="1800"/>
            </a:pPr>
            <a:r>
              <a:rPr sz="1600">
                <a:latin typeface="Calibri"/>
                <a:ea typeface="Calibri"/>
                <a:cs typeface="Calibri"/>
                <a:sym typeface="Calibri"/>
              </a:rPr>
              <a:t>How will this impact the way you run operations in your organization?</a:t>
            </a:r>
          </a:p>
          <a:p>
            <a:pPr marR="457200" lvl="0" defTabSz="457200">
              <a:defRPr sz="1800"/>
            </a:pPr>
            <a:endParaRPr sz="1600">
              <a:latin typeface="Calibri"/>
              <a:ea typeface="Calibri"/>
              <a:cs typeface="Calibri"/>
              <a:sym typeface="Calibri"/>
            </a:endParaRPr>
          </a:p>
          <a:p>
            <a:pPr marR="457200" lvl="0" defTabSz="457200">
              <a:defRPr sz="1800"/>
            </a:pPr>
            <a:r>
              <a:rPr sz="1600">
                <a:latin typeface="Calibri"/>
                <a:ea typeface="Calibri"/>
                <a:cs typeface="Calibri"/>
                <a:sym typeface="Calibri"/>
              </a:rPr>
              <a:t>What questions do you have?</a:t>
            </a:r>
          </a:p>
        </p:txBody>
      </p:sp>
    </p:spTree>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5" name="Shape 6055"/>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056" name="Shape 6056"/>
          <p:cNvSpPr>
            <a:spLocks noGrp="1"/>
          </p:cNvSpPr>
          <p:nvPr>
            <p:ph type="body" sz="quarter" idx="1"/>
          </p:nvPr>
        </p:nvSpPr>
        <p:spPr>
          <a:prstGeom prst="rect">
            <a:avLst/>
          </a:prstGeom>
        </p:spPr>
        <p:txBody>
          <a:bodyPr/>
          <a:lstStyle/>
          <a:p>
            <a:pPr lvl="0" defTabSz="457200">
              <a:defRPr sz="1800"/>
            </a:pPr>
            <a:endParaRPr sz="1600" dirty="0">
              <a:solidFill>
                <a:srgbClr val="FF2600"/>
              </a:solidFill>
            </a:endParaRPr>
          </a:p>
        </p:txBody>
      </p:sp>
    </p:spTree>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1" name="Shape 606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062" name="Shape 6062"/>
          <p:cNvSpPr>
            <a:spLocks noGrp="1"/>
          </p:cNvSpPr>
          <p:nvPr>
            <p:ph type="body" sz="quarter" idx="1"/>
          </p:nvPr>
        </p:nvSpPr>
        <p:spPr>
          <a:prstGeom prst="rect">
            <a:avLst/>
          </a:prstGeom>
        </p:spPr>
        <p:txBody>
          <a:bodyPr/>
          <a:lstStyle>
            <a:lvl1pPr defTabSz="457200">
              <a:defRPr>
                <a:solidFill>
                  <a:srgbClr val="FF2600"/>
                </a:solidFill>
              </a:defRPr>
            </a:lvl1pPr>
          </a:lstStyle>
          <a:p>
            <a:pPr lvl="0">
              <a:defRPr sz="1800">
                <a:solidFill>
                  <a:srgbClr val="000000"/>
                </a:solidFill>
              </a:defRPr>
            </a:pPr>
            <a:endParaRPr sz="1600" dirty="0">
              <a:solidFill>
                <a:srgbClr val="FF2600"/>
              </a:solidFill>
            </a:endParaRPr>
          </a:p>
        </p:txBody>
      </p:sp>
    </p:spTree>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6" name="Shape 606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067" name="Shape 6067"/>
          <p:cNvSpPr>
            <a:spLocks noGrp="1"/>
          </p:cNvSpPr>
          <p:nvPr>
            <p:ph type="body" sz="quarter" idx="1"/>
          </p:nvPr>
        </p:nvSpPr>
        <p:spPr>
          <a:prstGeom prst="rect">
            <a:avLst/>
          </a:prstGeom>
        </p:spPr>
        <p:txBody>
          <a:bodyPr/>
          <a:lstStyle/>
          <a:p>
            <a:pPr lvl="0" defTabSz="457200">
              <a:defRPr sz="1800"/>
            </a:pPr>
            <a:endParaRPr sz="1600" dirty="0">
              <a:solidFill>
                <a:srgbClr val="FF2600"/>
              </a:solidFill>
            </a:endParaRPr>
          </a:p>
        </p:txBody>
      </p:sp>
    </p:spTree>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 name="Shape 6072"/>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073" name="Shape 6073"/>
          <p:cNvSpPr>
            <a:spLocks noGrp="1"/>
          </p:cNvSpPr>
          <p:nvPr>
            <p:ph type="body" sz="quarter" idx="1"/>
          </p:nvPr>
        </p:nvSpPr>
        <p:spPr>
          <a:prstGeom prst="rect">
            <a:avLst/>
          </a:prstGeom>
        </p:spPr>
        <p:txBody>
          <a:bodyPr/>
          <a:lstStyle/>
          <a:p>
            <a:pPr lvl="0">
              <a:defRPr sz="1800"/>
            </a:pPr>
            <a:r>
              <a:rPr sz="1600"/>
              <a:t>Points to </a:t>
            </a:r>
            <a:r>
              <a:rPr sz="1600">
                <a:hlinkClick r:id="rId3"/>
              </a:rPr>
              <a:t>https://groups.google.com/forum/#!forum/chef-fundamentals-workshop</a:t>
            </a:r>
            <a:endParaRPr sz="1600"/>
          </a:p>
        </p:txBody>
      </p:sp>
    </p:spTree>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6" name="Shape 609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097" name="Shape 6097"/>
          <p:cNvSpPr>
            <a:spLocks noGrp="1"/>
          </p:cNvSpPr>
          <p:nvPr>
            <p:ph type="body" sz="quarter" idx="1"/>
          </p:nvPr>
        </p:nvSpPr>
        <p:spPr>
          <a:prstGeom prst="rect">
            <a:avLst/>
          </a:prstGeom>
        </p:spPr>
        <p:txBody>
          <a:bodyPr/>
          <a:lstStyle>
            <a:lvl1pPr algn="r">
              <a:defRPr sz="1200"/>
            </a:lvl1pPr>
          </a:lstStyle>
          <a:p>
            <a:pPr lvl="0">
              <a:defRPr sz="1800"/>
            </a:pPr>
            <a:r>
              <a:rPr sz="1200"/>
              <a:t>ref0036</a:t>
            </a:r>
          </a:p>
        </p:txBody>
      </p:sp>
    </p:spTree>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2" name="Shape 6102"/>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103" name="Shape 6103"/>
          <p:cNvSpPr>
            <a:spLocks noGrp="1"/>
          </p:cNvSpPr>
          <p:nvPr>
            <p:ph type="body" sz="quarter" idx="1"/>
          </p:nvPr>
        </p:nvSpPr>
        <p:spPr>
          <a:prstGeom prst="rect">
            <a:avLst/>
          </a:prstGeom>
        </p:spPr>
        <p:txBody>
          <a:bodyPr/>
          <a:lstStyle>
            <a:lvl1pPr algn="r">
              <a:defRPr sz="1200"/>
            </a:lvl1pPr>
          </a:lstStyle>
          <a:p>
            <a:pPr lvl="0">
              <a:defRPr sz="1800"/>
            </a:pPr>
            <a:r>
              <a:rPr sz="1200"/>
              <a:t>ref0036</a:t>
            </a:r>
          </a:p>
        </p:txBody>
      </p:sp>
    </p:spTree>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8" name="Shape 610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109" name="Shape 6109"/>
          <p:cNvSpPr>
            <a:spLocks noGrp="1"/>
          </p:cNvSpPr>
          <p:nvPr>
            <p:ph type="body" sz="quarter" idx="1"/>
          </p:nvPr>
        </p:nvSpPr>
        <p:spPr>
          <a:prstGeom prst="rect">
            <a:avLst/>
          </a:prstGeom>
        </p:spPr>
        <p:txBody>
          <a:bodyPr/>
          <a:lstStyle>
            <a:lvl1pPr algn="r">
              <a:defRPr sz="1200"/>
            </a:lvl1pPr>
          </a:lstStyle>
          <a:p>
            <a:pPr lvl="0">
              <a:defRPr sz="1800"/>
            </a:pPr>
            <a:r>
              <a:rPr sz="1200"/>
              <a:t>ref0038</a:t>
            </a:r>
          </a:p>
        </p:txBody>
      </p:sp>
    </p:spTree>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 name="Shape 6123"/>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124" name="Shape 6124"/>
          <p:cNvSpPr>
            <a:spLocks noGrp="1"/>
          </p:cNvSpPr>
          <p:nvPr>
            <p:ph type="body" sz="quarter" idx="1"/>
          </p:nvPr>
        </p:nvSpPr>
        <p:spPr>
          <a:prstGeom prst="rect">
            <a:avLst/>
          </a:prstGeom>
        </p:spPr>
        <p:txBody>
          <a:bodyPr/>
          <a:lstStyle/>
          <a:p>
            <a:pPr lvl="0">
              <a:defRPr sz="1800"/>
            </a:pPr>
            <a:r>
              <a:rPr sz="1600"/>
              <a:t>A little more pontificating before the exercise starts.</a:t>
            </a:r>
          </a:p>
          <a:p>
            <a:pPr lvl="0">
              <a:defRPr sz="1800"/>
            </a:pPr>
            <a:endParaRPr sz="1600"/>
          </a:p>
          <a:p>
            <a:pPr lvl="0">
              <a:defRPr sz="1800"/>
            </a:pPr>
            <a:r>
              <a:rPr sz="1600"/>
              <a:t>REPL originates from LISP.  REPL’s for PERL, BASIC, PHP, Scala, Erlang, etc.  If its an interpretive language, probably has a REPL.  Statically compiled, maybe not (like C, no C REPL)</a:t>
            </a:r>
          </a:p>
          <a:p>
            <a:pPr lvl="0">
              <a:defRPr sz="1800"/>
            </a:pPr>
            <a:endParaRPr sz="1600"/>
          </a:p>
          <a:p>
            <a:pPr lvl="0">
              <a:defRPr sz="1800"/>
            </a:pPr>
            <a:r>
              <a:rPr sz="1600"/>
              <a:t>Put something into irb, see what it returns.  One value at a time.</a:t>
            </a:r>
          </a:p>
        </p:txBody>
      </p:sp>
    </p:spTree>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0" name="Shape 6130"/>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131" name="Shape 6131"/>
          <p:cNvSpPr>
            <a:spLocks noGrp="1"/>
          </p:cNvSpPr>
          <p:nvPr>
            <p:ph type="body" sz="quarter" idx="1"/>
          </p:nvPr>
        </p:nvSpPr>
        <p:spPr>
          <a:prstGeom prst="rect">
            <a:avLst/>
          </a:prstGeom>
        </p:spPr>
        <p:txBody>
          <a:bodyPr/>
          <a:lstStyle/>
          <a:p>
            <a:pPr lvl="0">
              <a:defRPr sz="1800"/>
            </a:pPr>
            <a:r>
              <a:rPr sz="1600"/>
              <a:t>Since we are using omnibus installers, we need to use the same irb that we shipped, since you very likely do not have ruby installed.</a:t>
            </a:r>
          </a:p>
        </p:txBody>
      </p:sp>
    </p:spTree>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7" name="Shape 6137"/>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138" name="Shape 6138"/>
          <p:cNvSpPr>
            <a:spLocks noGrp="1"/>
          </p:cNvSpPr>
          <p:nvPr>
            <p:ph type="body" sz="quarter" idx="1"/>
          </p:nvPr>
        </p:nvSpPr>
        <p:spPr>
          <a:prstGeom prst="rect">
            <a:avLst/>
          </a:prstGeom>
        </p:spPr>
        <p:txBody>
          <a:bodyPr/>
          <a:lstStyle/>
          <a:p>
            <a:pPr lvl="0">
              <a:defRPr sz="1800"/>
            </a:pPr>
            <a:r>
              <a:rPr sz="1600"/>
              <a:t>Variables are assigned with an "=" sign</a:t>
            </a:r>
          </a:p>
          <a:p>
            <a:pPr lvl="0">
              <a:defRPr sz="1800"/>
            </a:pPr>
            <a:r>
              <a:rPr sz="1600"/>
              <a:t>The REPL prints the return value of the last statement, with a =&gt; in front</a:t>
            </a:r>
          </a:p>
          <a:p>
            <a:pPr lvl="0">
              <a:defRPr sz="1800"/>
            </a:pPr>
            <a:r>
              <a:rPr sz="1600"/>
              <a:t>puts is the ruby equivilant of "print" in other languages - it automatically includes a newline</a:t>
            </a:r>
          </a:p>
          <a:p>
            <a:pPr lvl="0">
              <a:defRPr sz="1800"/>
            </a:pPr>
            <a:r>
              <a:rPr sz="1600"/>
              <a:t>note that puts is a function with a return value - everything has one, and puts returns nil</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 name="Shape 921"/>
          <p:cNvSpPr>
            <a:spLocks noGrp="1" noRot="1" noChangeAspect="1"/>
          </p:cNvSpPr>
          <p:nvPr>
            <p:ph type="sldImg"/>
          </p:nvPr>
        </p:nvSpPr>
        <p:spPr>
          <a:prstGeom prst="rect">
            <a:avLst/>
          </a:prstGeom>
        </p:spPr>
        <p:txBody>
          <a:bodyPr/>
          <a:lstStyle/>
          <a:p>
            <a:pPr lvl="0"/>
            <a:endParaRPr/>
          </a:p>
        </p:txBody>
      </p:sp>
      <p:sp>
        <p:nvSpPr>
          <p:cNvPr id="922" name="Shape 922"/>
          <p:cNvSpPr>
            <a:spLocks noGrp="1"/>
          </p:cNvSpPr>
          <p:nvPr>
            <p:ph type="body" sz="quarter" idx="1"/>
          </p:nvPr>
        </p:nvSpPr>
        <p:spPr>
          <a:prstGeom prst="rect">
            <a:avLst/>
          </a:prstGeom>
        </p:spPr>
        <p:txBody>
          <a:bodyPr/>
          <a:lstStyle/>
          <a:p>
            <a:pPr lvl="0">
              <a:defRPr sz="1800"/>
            </a:pPr>
            <a:r>
              <a:rPr sz="1600"/>
              <a:t>Chef provides a domain-specific language (DSL) that allows you to specify policy without worrying too much about the underlying semantics of how to implement that policy.  Of course, you’re a professional and will be storing this policy in a version control system.</a:t>
            </a:r>
          </a:p>
        </p:txBody>
      </p:sp>
    </p:spTree>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3" name="Shape 6143"/>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144" name="Shape 6144"/>
          <p:cNvSpPr>
            <a:spLocks noGrp="1"/>
          </p:cNvSpPr>
          <p:nvPr>
            <p:ph type="body" sz="quarter" idx="1"/>
          </p:nvPr>
        </p:nvSpPr>
        <p:spPr>
          <a:prstGeom prst="rect">
            <a:avLst/>
          </a:prstGeom>
        </p:spPr>
        <p:txBody>
          <a:bodyPr/>
          <a:lstStyle/>
          <a:p>
            <a:pPr lvl="0">
              <a:defRPr sz="1800"/>
            </a:pPr>
            <a:r>
              <a:rPr sz="1600"/>
              <a:t>Plus is addition - numbers are unquoted</a:t>
            </a:r>
          </a:p>
          <a:p>
            <a:pPr lvl="0">
              <a:defRPr sz="1800"/>
            </a:pPr>
            <a:r>
              <a:rPr sz="1600"/>
              <a:t>Note the return code!</a:t>
            </a:r>
          </a:p>
          <a:p>
            <a:pPr lvl="0">
              <a:defRPr sz="1800"/>
            </a:pPr>
            <a:r>
              <a:rPr sz="1600"/>
              <a:t>Note if strings: "1" + "2" = "12"</a:t>
            </a:r>
          </a:p>
        </p:txBody>
      </p:sp>
    </p:spTree>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Shape 6149"/>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150" name="Shape 6150"/>
          <p:cNvSpPr>
            <a:spLocks noGrp="1"/>
          </p:cNvSpPr>
          <p:nvPr>
            <p:ph type="body" sz="quarter" idx="1"/>
          </p:nvPr>
        </p:nvSpPr>
        <p:spPr>
          <a:prstGeom prst="rect">
            <a:avLst/>
          </a:prstGeom>
        </p:spPr>
        <p:txBody>
          <a:bodyPr/>
          <a:lstStyle/>
          <a:p>
            <a:pPr lvl="0">
              <a:defRPr sz="1800"/>
            </a:pPr>
            <a:r>
              <a:rPr sz="1600"/>
              <a:t>Subtraction works like you think it does</a:t>
            </a:r>
          </a:p>
        </p:txBody>
      </p:sp>
    </p:spTree>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5" name="Shape 6155"/>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156" name="Shape 6156"/>
          <p:cNvSpPr>
            <a:spLocks noGrp="1"/>
          </p:cNvSpPr>
          <p:nvPr>
            <p:ph type="body" sz="quarter" idx="1"/>
          </p:nvPr>
        </p:nvSpPr>
        <p:spPr>
          <a:prstGeom prst="rect">
            <a:avLst/>
          </a:prstGeom>
        </p:spPr>
        <p:txBody>
          <a:bodyPr/>
          <a:lstStyle/>
          <a:p>
            <a:pPr lvl="0">
              <a:defRPr sz="1800"/>
            </a:pPr>
            <a:r>
              <a:rPr sz="1600"/>
              <a:t>* is multiplication</a:t>
            </a:r>
          </a:p>
        </p:txBody>
      </p:sp>
    </p:spTree>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1" name="Shape 616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162" name="Shape 6162"/>
          <p:cNvSpPr>
            <a:spLocks noGrp="1"/>
          </p:cNvSpPr>
          <p:nvPr>
            <p:ph type="body" sz="quarter" idx="1"/>
          </p:nvPr>
        </p:nvSpPr>
        <p:spPr>
          <a:prstGeom prst="rect">
            <a:avLst/>
          </a:prstGeom>
        </p:spPr>
        <p:txBody>
          <a:bodyPr/>
          <a:lstStyle/>
          <a:p>
            <a:pPr lvl="0">
              <a:defRPr sz="1800"/>
            </a:pPr>
            <a:r>
              <a:rPr sz="1600"/>
              <a:t>5 / 2 is... 2? </a:t>
            </a:r>
          </a:p>
          <a:p>
            <a:pPr lvl="0">
              <a:defRPr sz="1800"/>
            </a:pPr>
            <a:endParaRPr sz="1600"/>
          </a:p>
          <a:p>
            <a:pPr lvl="0">
              <a:defRPr sz="1800"/>
            </a:pPr>
            <a:r>
              <a:rPr sz="1600"/>
              <a:t>Division on whole numbers means no decimal points</a:t>
            </a:r>
          </a:p>
        </p:txBody>
      </p:sp>
    </p:spTree>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7" name="Shape 6167"/>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168" name="Shape 6168"/>
          <p:cNvSpPr>
            <a:spLocks noGrp="1"/>
          </p:cNvSpPr>
          <p:nvPr>
            <p:ph type="body" sz="quarter" idx="1"/>
          </p:nvPr>
        </p:nvSpPr>
        <p:spPr>
          <a:prstGeom prst="rect">
            <a:avLst/>
          </a:prstGeom>
        </p:spPr>
        <p:txBody>
          <a:bodyPr/>
          <a:lstStyle/>
          <a:p>
            <a:pPr lvl="0">
              <a:defRPr sz="1800"/>
            </a:pPr>
            <a:r>
              <a:rPr sz="1600"/>
              <a:t>Division on floating point numbers means decimal points</a:t>
            </a:r>
          </a:p>
        </p:txBody>
      </p:sp>
    </p:spTree>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3" name="Shape 6173"/>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174" name="Shape 6174"/>
          <p:cNvSpPr>
            <a:spLocks noGrp="1"/>
          </p:cNvSpPr>
          <p:nvPr>
            <p:ph type="body" sz="quarter" idx="1"/>
          </p:nvPr>
        </p:nvSpPr>
        <p:spPr>
          <a:prstGeom prst="rect">
            <a:avLst/>
          </a:prstGeom>
        </p:spPr>
        <p:txBody>
          <a:bodyPr/>
          <a:lstStyle/>
          <a:p>
            <a:pPr lvl="0">
              <a:defRPr sz="1800"/>
            </a:pPr>
            <a:r>
              <a:rPr sz="1600"/>
              <a:t>Ruby has dots to call methods - and everything in ruby is an object, including a number. We can find out what </a:t>
            </a:r>
            <a:r>
              <a:rPr sz="1600" b="1"/>
              <a:t>class</a:t>
            </a:r>
            <a:r>
              <a:rPr sz="1600"/>
              <a:t> an object is by calling ".class". 5 is a "fixnum" - and fixed numbers in ruby are generally whole numbers.</a:t>
            </a:r>
          </a:p>
        </p:txBody>
      </p:sp>
    </p:spTree>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9" name="Shape 6179"/>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180" name="Shape 6180"/>
          <p:cNvSpPr>
            <a:spLocks noGrp="1"/>
          </p:cNvSpPr>
          <p:nvPr>
            <p:ph type="body" sz="quarter" idx="1"/>
          </p:nvPr>
        </p:nvSpPr>
        <p:spPr>
          <a:prstGeom prst="rect">
            <a:avLst/>
          </a:prstGeom>
        </p:spPr>
        <p:txBody>
          <a:bodyPr/>
          <a:lstStyle/>
          <a:p>
            <a:pPr lvl="0">
              <a:defRPr sz="1800"/>
            </a:pPr>
            <a:r>
              <a:rPr sz="1600"/>
              <a:t>You can group expressions with parenthesis</a:t>
            </a:r>
          </a:p>
        </p:txBody>
      </p:sp>
    </p:spTree>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5" name="Shape 6185"/>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186" name="Shape 6186"/>
          <p:cNvSpPr>
            <a:spLocks noGrp="1"/>
          </p:cNvSpPr>
          <p:nvPr>
            <p:ph type="body" sz="quarter" idx="1"/>
          </p:nvPr>
        </p:nvSpPr>
        <p:spPr>
          <a:prstGeom prst="rect">
            <a:avLst/>
          </a:prstGeom>
        </p:spPr>
        <p:txBody>
          <a:bodyPr/>
          <a:lstStyle/>
          <a:p>
            <a:pPr lvl="0">
              <a:defRPr sz="1800"/>
            </a:pPr>
            <a:r>
              <a:rPr sz="1600"/>
              <a:t>Strings in ruby can use single quotes</a:t>
            </a:r>
          </a:p>
          <a:p>
            <a:pPr lvl="0">
              <a:defRPr sz="1800"/>
            </a:pPr>
            <a:endParaRPr sz="1600"/>
          </a:p>
          <a:p>
            <a:pPr lvl="0">
              <a:defRPr sz="1800"/>
            </a:pPr>
            <a:r>
              <a:rPr sz="1600"/>
              <a:t>When REPL prints back to you, it prints as double quoted version.  Why?  To explicitly state this is a string.</a:t>
            </a:r>
          </a:p>
        </p:txBody>
      </p:sp>
    </p:spTree>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1" name="Shape 619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192" name="Shape 6192"/>
          <p:cNvSpPr>
            <a:spLocks noGrp="1"/>
          </p:cNvSpPr>
          <p:nvPr>
            <p:ph type="body" sz="quarter" idx="1"/>
          </p:nvPr>
        </p:nvSpPr>
        <p:spPr>
          <a:prstGeom prst="rect">
            <a:avLst/>
          </a:prstGeom>
        </p:spPr>
        <p:txBody>
          <a:bodyPr/>
          <a:lstStyle/>
          <a:p>
            <a:pPr lvl="0">
              <a:defRPr sz="1800"/>
            </a:pPr>
            <a:r>
              <a:rPr sz="1600"/>
              <a:t>You escape the quote delimiter with a forward slash</a:t>
            </a:r>
          </a:p>
          <a:p>
            <a:pPr lvl="0">
              <a:defRPr sz="1800"/>
            </a:pPr>
            <a:endParaRPr sz="1600"/>
          </a:p>
          <a:p>
            <a:pPr lvl="0">
              <a:defRPr sz="1800"/>
            </a:pPr>
            <a:r>
              <a:rPr sz="1600"/>
              <a:t>REPL gives double quoted version, so no escape character</a:t>
            </a:r>
          </a:p>
        </p:txBody>
      </p:sp>
    </p:spTree>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7" name="Shape 6197"/>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198" name="Shape 6198"/>
          <p:cNvSpPr>
            <a:spLocks noGrp="1"/>
          </p:cNvSpPr>
          <p:nvPr>
            <p:ph type="body" sz="quarter" idx="1"/>
          </p:nvPr>
        </p:nvSpPr>
        <p:spPr>
          <a:prstGeom prst="rect">
            <a:avLst/>
          </a:prstGeom>
        </p:spPr>
        <p:txBody>
          <a:bodyPr/>
          <a:lstStyle/>
          <a:p>
            <a:pPr lvl="0">
              <a:defRPr sz="1800"/>
            </a:pPr>
            <a:r>
              <a:rPr sz="1600"/>
              <a:t>Strings in ruby can use double quotes</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 name="Shape 927"/>
          <p:cNvSpPr>
            <a:spLocks noGrp="1" noRot="1" noChangeAspect="1"/>
          </p:cNvSpPr>
          <p:nvPr>
            <p:ph type="sldImg"/>
          </p:nvPr>
        </p:nvSpPr>
        <p:spPr>
          <a:prstGeom prst="rect">
            <a:avLst/>
          </a:prstGeom>
        </p:spPr>
        <p:txBody>
          <a:bodyPr/>
          <a:lstStyle/>
          <a:p>
            <a:pPr lvl="0"/>
            <a:endParaRPr/>
          </a:p>
        </p:txBody>
      </p:sp>
      <p:sp>
        <p:nvSpPr>
          <p:cNvPr id="928" name="Shape 928"/>
          <p:cNvSpPr>
            <a:spLocks noGrp="1"/>
          </p:cNvSpPr>
          <p:nvPr>
            <p:ph type="body" sz="quarter" idx="1"/>
          </p:nvPr>
        </p:nvSpPr>
        <p:spPr>
          <a:prstGeom prst="rect">
            <a:avLst/>
          </a:prstGeom>
        </p:spPr>
        <p:txBody>
          <a:bodyPr/>
          <a:lstStyle>
            <a:lvl1pPr defTabSz="457200">
              <a:defRPr sz="1200">
                <a:latin typeface="Helvetica"/>
                <a:ea typeface="Helvetica"/>
                <a:cs typeface="Helvetica"/>
                <a:sym typeface="Helvetica"/>
              </a:defRPr>
            </a:lvl1pPr>
          </a:lstStyle>
          <a:p>
            <a:pPr lvl="0">
              <a:defRPr sz="1800"/>
            </a:pPr>
            <a:r>
              <a:rPr sz="1200"/>
              <a:t>Each of our “items of manipulation” are modeled as Resources within Chef.  Using Chef’s DSL, you define the state that each of these resources should be in but not how to get there.  The chef-client, an application running on each server, or node, will pull the policy from the chef server and enforce the policy for all of the resources on that individual node.</a:t>
            </a:r>
          </a:p>
        </p:txBody>
      </p:sp>
    </p:spTree>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3" name="Shape 6203"/>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204" name="Shape 6204"/>
          <p:cNvSpPr>
            <a:spLocks noGrp="1"/>
          </p:cNvSpPr>
          <p:nvPr>
            <p:ph type="body" sz="quarter" idx="1"/>
          </p:nvPr>
        </p:nvSpPr>
        <p:spPr>
          <a:prstGeom prst="rect">
            <a:avLst/>
          </a:prstGeom>
        </p:spPr>
        <p:txBody>
          <a:bodyPr/>
          <a:lstStyle/>
          <a:p>
            <a:pPr lvl="0">
              <a:defRPr sz="1800"/>
            </a:pPr>
            <a:r>
              <a:rPr sz="1600"/>
              <a:t>You have to escape the delimiter</a:t>
            </a:r>
          </a:p>
          <a:p>
            <a:pPr lvl="0">
              <a:defRPr sz="1800"/>
            </a:pPr>
            <a:endParaRPr sz="1600"/>
          </a:p>
          <a:p>
            <a:pPr lvl="0">
              <a:defRPr sz="1800"/>
            </a:pPr>
            <a:r>
              <a:rPr sz="1600"/>
              <a:t>note that the repl shows us the return value here is a string, and quotes it for you - if we do it again, you see the string doesn’t have the escapes in it when we print the value</a:t>
            </a:r>
          </a:p>
        </p:txBody>
      </p:sp>
    </p:spTree>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9" name="Shape 6209"/>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210" name="Shape 6210"/>
          <p:cNvSpPr>
            <a:spLocks noGrp="1"/>
          </p:cNvSpPr>
          <p:nvPr>
            <p:ph type="body" sz="quarter" idx="1"/>
          </p:nvPr>
        </p:nvSpPr>
        <p:spPr>
          <a:prstGeom prst="rect">
            <a:avLst/>
          </a:prstGeom>
        </p:spPr>
        <p:txBody>
          <a:bodyPr/>
          <a:lstStyle/>
          <a:p>
            <a:pPr lvl="0">
              <a:defRPr sz="1800"/>
            </a:pPr>
            <a:r>
              <a:rPr sz="1600"/>
              <a:t>You can embed the value of an expression with #{}, as we saw earlier in the class</a:t>
            </a:r>
          </a:p>
          <a:p>
            <a:pPr lvl="0">
              <a:defRPr sz="1800"/>
            </a:pPr>
            <a:endParaRPr sz="1600"/>
          </a:p>
          <a:p>
            <a:pPr lvl="0">
              <a:defRPr sz="1800"/>
            </a:pPr>
            <a:r>
              <a:rPr sz="1600"/>
              <a:t>Note that you cant do it in single-quoted strings! - you get the literal string </a:t>
            </a:r>
          </a:p>
        </p:txBody>
      </p:sp>
    </p:spTree>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 name="Shape 6215"/>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216" name="Shape 6216"/>
          <p:cNvSpPr>
            <a:spLocks noGrp="1"/>
          </p:cNvSpPr>
          <p:nvPr>
            <p:ph type="body" sz="quarter" idx="1"/>
          </p:nvPr>
        </p:nvSpPr>
        <p:spPr>
          <a:prstGeom prst="rect">
            <a:avLst/>
          </a:prstGeom>
        </p:spPr>
        <p:txBody>
          <a:bodyPr/>
          <a:lstStyle/>
          <a:p>
            <a:pPr lvl="0">
              <a:defRPr sz="1800"/>
            </a:pPr>
            <a:r>
              <a:rPr sz="1600"/>
              <a:t>In ruby, you can force a value to be converted to true or false with "!!". This is mostly useful in the repl, but occasionally you will see it in idiomatic usage.</a:t>
            </a:r>
          </a:p>
          <a:p>
            <a:pPr lvl="0">
              <a:defRPr sz="1800"/>
            </a:pPr>
            <a:endParaRPr sz="1600"/>
          </a:p>
          <a:p>
            <a:pPr lvl="0">
              <a:defRPr sz="1800"/>
            </a:pPr>
            <a:r>
              <a:rPr sz="1600"/>
              <a:t>Remember that 0 is true (unlike in perl, and some other languages)</a:t>
            </a:r>
          </a:p>
          <a:p>
            <a:pPr lvl="0">
              <a:defRPr sz="1800"/>
            </a:pPr>
            <a:endParaRPr sz="1600"/>
          </a:p>
          <a:p>
            <a:pPr lvl="0">
              <a:defRPr sz="1800"/>
            </a:pPr>
            <a:r>
              <a:rPr sz="1600"/>
              <a:t>Remember that any other value is true when pressed</a:t>
            </a:r>
          </a:p>
        </p:txBody>
      </p:sp>
    </p:spTree>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1" name="Shape 622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222" name="Shape 6222"/>
          <p:cNvSpPr>
            <a:spLocks noGrp="1"/>
          </p:cNvSpPr>
          <p:nvPr>
            <p:ph type="body" sz="quarter" idx="1"/>
          </p:nvPr>
        </p:nvSpPr>
        <p:spPr>
          <a:prstGeom prst="rect">
            <a:avLst/>
          </a:prstGeom>
        </p:spPr>
        <p:txBody>
          <a:bodyPr/>
          <a:lstStyle/>
          <a:p>
            <a:pPr lvl="0">
              <a:defRPr sz="1800"/>
            </a:pPr>
            <a:r>
              <a:rPr sz="1600"/>
              <a:t>== tests for equality</a:t>
            </a:r>
          </a:p>
          <a:p>
            <a:pPr lvl="0">
              <a:defRPr sz="1800"/>
            </a:pPr>
            <a:r>
              <a:rPr sz="1600"/>
              <a:t>1 evaluates to true *when pressed* - but it is not true</a:t>
            </a:r>
          </a:p>
        </p:txBody>
      </p:sp>
    </p:spTree>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7" name="Shape 6227"/>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228" name="Shape 6228"/>
          <p:cNvSpPr>
            <a:spLocks noGrp="1"/>
          </p:cNvSpPr>
          <p:nvPr>
            <p:ph type="body" sz="quarter" idx="1"/>
          </p:nvPr>
        </p:nvSpPr>
        <p:spPr>
          <a:prstGeom prst="rect">
            <a:avLst/>
          </a:prstGeom>
        </p:spPr>
        <p:txBody>
          <a:bodyPr/>
          <a:lstStyle/>
          <a:p>
            <a:pPr lvl="0">
              <a:defRPr sz="1800"/>
            </a:pPr>
            <a:r>
              <a:rPr sz="1600"/>
              <a:t>Greater than, less than, greater than or equal to, less than or equal to</a:t>
            </a:r>
          </a:p>
        </p:txBody>
      </p:sp>
    </p:spTree>
  </p:cSld>
  <p:clrMapOvr>
    <a:masterClrMapping/>
  </p:clrMapOvr>
</p:notes>
</file>

<file path=ppt/notesSlides/notesSlide4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3" name="Shape 6233"/>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234" name="Shape 6234"/>
          <p:cNvSpPr>
            <a:spLocks noGrp="1"/>
          </p:cNvSpPr>
          <p:nvPr>
            <p:ph type="body" sz="quarter" idx="1"/>
          </p:nvPr>
        </p:nvSpPr>
        <p:spPr>
          <a:prstGeom prst="rect">
            <a:avLst/>
          </a:prstGeom>
        </p:spPr>
        <p:txBody>
          <a:bodyPr/>
          <a:lstStyle/>
          <a:p>
            <a:pPr lvl="0">
              <a:defRPr sz="1800"/>
            </a:pPr>
            <a:r>
              <a:rPr sz="1600"/>
              <a:t>The spaceship operator - returns 0 if it is equal, -1 if it is greater, and 1 if it is less than. Super, duper useful for sorting!</a:t>
            </a:r>
          </a:p>
        </p:txBody>
      </p:sp>
    </p:spTree>
  </p:cSld>
  <p:clrMapOvr>
    <a:masterClrMapping/>
  </p:clrMapOvr>
</p:notes>
</file>

<file path=ppt/notesSlides/notesSlide4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9" name="Shape 6239"/>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240" name="Shape 6240"/>
          <p:cNvSpPr>
            <a:spLocks noGrp="1"/>
          </p:cNvSpPr>
          <p:nvPr>
            <p:ph type="body" sz="quarter" idx="1"/>
          </p:nvPr>
        </p:nvSpPr>
        <p:spPr>
          <a:prstGeom prst="rect">
            <a:avLst/>
          </a:prstGeom>
        </p:spPr>
        <p:txBody>
          <a:bodyPr/>
          <a:lstStyle/>
          <a:p>
            <a:pPr lvl="0">
              <a:defRPr sz="1800"/>
            </a:pPr>
            <a:r>
              <a:rPr sz="1600"/>
              <a:t>They have methods just like everything else - first and last, for instance</a:t>
            </a:r>
          </a:p>
          <a:p>
            <a:pPr lvl="0">
              <a:defRPr sz="1800"/>
            </a:pPr>
            <a:endParaRPr sz="1600"/>
          </a:p>
        </p:txBody>
      </p:sp>
    </p:spTree>
  </p:cSld>
  <p:clrMapOvr>
    <a:masterClrMapping/>
  </p:clrMapOvr>
</p:notes>
</file>

<file path=ppt/notesSlides/notesSlide4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5" name="Shape 6245"/>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246" name="Shape 6246"/>
          <p:cNvSpPr>
            <a:spLocks noGrp="1"/>
          </p:cNvSpPr>
          <p:nvPr>
            <p:ph type="body" sz="quarter" idx="1"/>
          </p:nvPr>
        </p:nvSpPr>
        <p:spPr>
          <a:prstGeom prst="rect">
            <a:avLst/>
          </a:prstGeom>
        </p:spPr>
        <p:txBody>
          <a:bodyPr/>
          <a:lstStyle/>
          <a:p>
            <a:pPr lvl="0">
              <a:defRPr sz="1800"/>
            </a:pPr>
            <a:r>
              <a:rPr sz="1600"/>
              <a:t>Adding the element didn’t mutate x - still the original value</a:t>
            </a:r>
          </a:p>
          <a:p>
            <a:pPr lvl="0">
              <a:defRPr sz="1800"/>
            </a:pPr>
            <a:r>
              <a:rPr sz="1600"/>
              <a:t>The operation was not destructive to the original object</a:t>
            </a:r>
          </a:p>
          <a:p>
            <a:pPr lvl="0">
              <a:defRPr sz="1800"/>
            </a:pPr>
            <a:r>
              <a:rPr sz="1600"/>
              <a:t>We have to assign the value of the expression if we want that</a:t>
            </a:r>
          </a:p>
        </p:txBody>
      </p:sp>
    </p:spTree>
  </p:cSld>
  <p:clrMapOvr>
    <a:masterClrMapping/>
  </p:clrMapOvr>
</p:notes>
</file>

<file path=ppt/notesSlides/notesSlide4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1" name="Shape 625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252" name="Shape 6252"/>
          <p:cNvSpPr>
            <a:spLocks noGrp="1"/>
          </p:cNvSpPr>
          <p:nvPr>
            <p:ph type="body" sz="quarter" idx="1"/>
          </p:nvPr>
        </p:nvSpPr>
        <p:spPr>
          <a:prstGeom prst="rect">
            <a:avLst/>
          </a:prstGeom>
        </p:spPr>
        <p:txBody>
          <a:bodyPr/>
          <a:lstStyle/>
          <a:p>
            <a:pPr lvl="0">
              <a:defRPr sz="1800"/>
            </a:pPr>
            <a:r>
              <a:rPr sz="1600"/>
              <a:t>The "&lt;&lt;" append operator will add an item to an array! </a:t>
            </a:r>
          </a:p>
          <a:p>
            <a:pPr lvl="0">
              <a:defRPr sz="1800"/>
            </a:pPr>
            <a:endParaRPr sz="1600"/>
          </a:p>
          <a:p>
            <a:pPr lvl="0">
              <a:defRPr sz="1800"/>
            </a:pPr>
            <a:r>
              <a:rPr sz="1600"/>
              <a:t>It also mutates it! - this is more idiomatic than using the + operator</a:t>
            </a:r>
          </a:p>
          <a:p>
            <a:pPr lvl="0">
              <a:defRPr sz="1800"/>
            </a:pPr>
            <a:endParaRPr sz="1600"/>
          </a:p>
          <a:p>
            <a:pPr lvl="0">
              <a:defRPr sz="1800"/>
            </a:pPr>
            <a:r>
              <a:rPr sz="1600"/>
              <a:t>Note: there is no "pre-pend operator", but there are functions that allow you to prepend</a:t>
            </a:r>
          </a:p>
        </p:txBody>
      </p:sp>
    </p:spTree>
  </p:cSld>
  <p:clrMapOvr>
    <a:masterClrMapping/>
  </p:clrMapOvr>
</p:notes>
</file>

<file path=ppt/notesSlides/notesSlide4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7" name="Shape 6257"/>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258" name="Shape 6258"/>
          <p:cNvSpPr>
            <a:spLocks noGrp="1"/>
          </p:cNvSpPr>
          <p:nvPr>
            <p:ph type="body" sz="quarter" idx="1"/>
          </p:nvPr>
        </p:nvSpPr>
        <p:spPr>
          <a:prstGeom prst="rect">
            <a:avLst/>
          </a:prstGeom>
        </p:spPr>
        <p:txBody>
          <a:bodyPr/>
          <a:lstStyle/>
          <a:p>
            <a:pPr lvl="0">
              <a:defRPr sz="1800"/>
            </a:pPr>
            <a:r>
              <a:rPr sz="1600"/>
              <a:t>Ruby is full of iterators - we showed you "each" earlier. Map iterates the array and takes a block, whose return value becomes the value of an item in a new array.</a:t>
            </a:r>
          </a:p>
          <a:p>
            <a:pPr lvl="0">
              <a:defRPr sz="1800"/>
            </a:pPr>
            <a:endParaRPr sz="1600"/>
          </a:p>
          <a:p>
            <a:pPr lvl="0">
              <a:defRPr sz="1800"/>
            </a:pPr>
            <a:r>
              <a:rPr sz="1600"/>
              <a:t>Note we did not change x!</a:t>
            </a:r>
          </a:p>
          <a:p>
            <a:pPr lvl="0">
              <a:defRPr sz="1800"/>
            </a:pPr>
            <a:endParaRPr sz="1600"/>
          </a:p>
          <a:p>
            <a:pPr lvl="0">
              <a:defRPr sz="1800"/>
            </a:pPr>
            <a:r>
              <a:rPr sz="1600"/>
              <a:t>We talked earlier about block syntax, and that {}’s are the same as do..end. Here we are using { } on one line, which is idiomatic.</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3" name="Shape 933"/>
          <p:cNvSpPr>
            <a:spLocks noGrp="1" noRot="1" noChangeAspect="1"/>
          </p:cNvSpPr>
          <p:nvPr>
            <p:ph type="sldImg"/>
          </p:nvPr>
        </p:nvSpPr>
        <p:spPr>
          <a:prstGeom prst="rect">
            <a:avLst/>
          </a:prstGeom>
        </p:spPr>
        <p:txBody>
          <a:bodyPr/>
          <a:lstStyle/>
          <a:p>
            <a:pPr lvl="0"/>
            <a:endParaRPr/>
          </a:p>
        </p:txBody>
      </p:sp>
      <p:sp>
        <p:nvSpPr>
          <p:cNvPr id="934" name="Shape 934"/>
          <p:cNvSpPr>
            <a:spLocks noGrp="1"/>
          </p:cNvSpPr>
          <p:nvPr>
            <p:ph type="body" sz="quarter" idx="1"/>
          </p:nvPr>
        </p:nvSpPr>
        <p:spPr>
          <a:prstGeom prst="rect">
            <a:avLst/>
          </a:prstGeom>
        </p:spPr>
        <p:txBody>
          <a:bodyPr/>
          <a:lstStyle>
            <a:lvl1pPr defTabSz="457200">
              <a:defRPr>
                <a:latin typeface="Helvetica"/>
                <a:ea typeface="Helvetica"/>
                <a:cs typeface="Helvetica"/>
                <a:sym typeface="Helvetica"/>
              </a:defRPr>
            </a:lvl1pPr>
          </a:lstStyle>
          <a:p>
            <a:pPr lvl="0">
              <a:defRPr sz="1800"/>
            </a:pPr>
            <a:r>
              <a:rPr sz="1600"/>
              <a:t>Modeling everything in your infrastructure as a collection of resources will quickly become untenable.  We need many different layers of abstraction in order to better reason about our infrastructure.  Chef gives us number of items to help us manage this complexity.</a:t>
            </a:r>
          </a:p>
        </p:txBody>
      </p:sp>
    </p:spTree>
  </p:cSld>
  <p:clrMapOvr>
    <a:masterClrMapping/>
  </p:clrMapOvr>
</p:notes>
</file>

<file path=ppt/notesSlides/notesSlide4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3" name="Shape 6263"/>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264" name="Shape 6264"/>
          <p:cNvSpPr>
            <a:spLocks noGrp="1"/>
          </p:cNvSpPr>
          <p:nvPr>
            <p:ph type="body" sz="quarter" idx="1"/>
          </p:nvPr>
        </p:nvSpPr>
        <p:spPr>
          <a:prstGeom prst="rect">
            <a:avLst/>
          </a:prstGeom>
        </p:spPr>
        <p:txBody>
          <a:bodyPr/>
          <a:lstStyle/>
          <a:p>
            <a:pPr lvl="0">
              <a:defRPr sz="1800"/>
            </a:pPr>
            <a:r>
              <a:rPr sz="1600"/>
              <a:t>The same thing, only with a ! on the end of map means "be destructive to the object I am operating on".. the results are a mutated x</a:t>
            </a:r>
          </a:p>
          <a:p>
            <a:pPr lvl="0">
              <a:defRPr sz="1800"/>
            </a:pPr>
            <a:endParaRPr sz="1600"/>
          </a:p>
          <a:p>
            <a:pPr lvl="0">
              <a:defRPr sz="1800"/>
            </a:pPr>
            <a:r>
              <a:rPr sz="1600"/>
              <a:t>Think of this as being "with feeling"... Once more, with feeling!</a:t>
            </a:r>
          </a:p>
        </p:txBody>
      </p:sp>
    </p:spTree>
  </p:cSld>
  <p:clrMapOvr>
    <a:masterClrMapping/>
  </p:clrMapOvr>
</p:notes>
</file>

<file path=ppt/notesSlides/notesSlide4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9" name="Shape 6269"/>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270" name="Shape 6270"/>
          <p:cNvSpPr>
            <a:spLocks noGrp="1"/>
          </p:cNvSpPr>
          <p:nvPr>
            <p:ph type="body" sz="quarter" idx="1"/>
          </p:nvPr>
        </p:nvSpPr>
        <p:spPr>
          <a:prstGeom prst="rect">
            <a:avLst/>
          </a:prstGeom>
        </p:spPr>
        <p:txBody>
          <a:bodyPr/>
          <a:lstStyle/>
          <a:p>
            <a:pPr lvl="0">
              <a:defRPr sz="1800"/>
            </a:pPr>
            <a:r>
              <a:rPr sz="1600"/>
              <a:t>A key value pair - like a dict in python, or a hash in perl</a:t>
            </a:r>
          </a:p>
        </p:txBody>
      </p:sp>
    </p:spTree>
  </p:cSld>
  <p:clrMapOvr>
    <a:masterClrMapping/>
  </p:clrMapOvr>
</p:notes>
</file>

<file path=ppt/notesSlides/notesSlide4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5" name="Shape 6275"/>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276" name="Shape 6276"/>
          <p:cNvSpPr>
            <a:spLocks noGrp="1"/>
          </p:cNvSpPr>
          <p:nvPr>
            <p:ph type="body" sz="quarter" idx="1"/>
          </p:nvPr>
        </p:nvSpPr>
        <p:spPr>
          <a:prstGeom prst="rect">
            <a:avLst/>
          </a:prstGeom>
        </p:spPr>
        <p:txBody>
          <a:bodyPr/>
          <a:lstStyle/>
          <a:p>
            <a:pPr lvl="0">
              <a:defRPr sz="1800"/>
            </a:pPr>
            <a:r>
              <a:rPr sz="1600"/>
              <a:t>We can add items to the hash by putting the key in [], and using assignment on that key name</a:t>
            </a:r>
          </a:p>
        </p:txBody>
      </p:sp>
    </p:spTree>
  </p:cSld>
  <p:clrMapOvr>
    <a:masterClrMapping/>
  </p:clrMapOvr>
</p:notes>
</file>

<file path=ppt/notesSlides/notesSlide4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1" name="Shape 628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282" name="Shape 6282"/>
          <p:cNvSpPr>
            <a:spLocks noGrp="1"/>
          </p:cNvSpPr>
          <p:nvPr>
            <p:ph type="body" sz="quarter" idx="1"/>
          </p:nvPr>
        </p:nvSpPr>
        <p:spPr>
          <a:prstGeom prst="rect">
            <a:avLst/>
          </a:prstGeom>
        </p:spPr>
        <p:txBody>
          <a:bodyPr/>
          <a:lstStyle/>
          <a:p>
            <a:pPr lvl="0">
              <a:defRPr sz="1800"/>
            </a:pPr>
            <a:r>
              <a:rPr sz="1600"/>
              <a:t>We can get all the items in the hash with .values</a:t>
            </a:r>
          </a:p>
        </p:txBody>
      </p:sp>
    </p:spTree>
  </p:cSld>
  <p:clrMapOvr>
    <a:masterClrMapping/>
  </p:clrMapOvr>
</p:notes>
</file>

<file path=ppt/notesSlides/notesSlide4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 name="Shape 6287"/>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288" name="Shape 6288"/>
          <p:cNvSpPr>
            <a:spLocks noGrp="1"/>
          </p:cNvSpPr>
          <p:nvPr>
            <p:ph type="body" sz="quarter" idx="1"/>
          </p:nvPr>
        </p:nvSpPr>
        <p:spPr>
          <a:prstGeom prst="rect">
            <a:avLst/>
          </a:prstGeom>
        </p:spPr>
        <p:txBody>
          <a:bodyPr/>
          <a:lstStyle/>
          <a:p>
            <a:pPr lvl="0">
              <a:defRPr sz="1800"/>
            </a:pPr>
            <a:r>
              <a:rPr sz="1600"/>
              <a:t>We can iterate over the hash with .each - here we print out the keys and values</a:t>
            </a:r>
          </a:p>
        </p:txBody>
      </p:sp>
    </p:spTree>
  </p:cSld>
  <p:clrMapOvr>
    <a:masterClrMapping/>
  </p:clrMapOvr>
</p:notes>
</file>

<file path=ppt/notesSlides/notesSlide4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3" name="Shape 6293"/>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294" name="Shape 6294"/>
          <p:cNvSpPr>
            <a:spLocks noGrp="1"/>
          </p:cNvSpPr>
          <p:nvPr>
            <p:ph type="body" sz="quarter" idx="1"/>
          </p:nvPr>
        </p:nvSpPr>
        <p:spPr>
          <a:prstGeom prst="rect">
            <a:avLst/>
          </a:prstGeom>
        </p:spPr>
        <p:txBody>
          <a:bodyPr/>
          <a:lstStyle/>
          <a:p>
            <a:pPr lvl="0">
              <a:defRPr sz="1800"/>
            </a:pPr>
            <a:r>
              <a:rPr sz="1600"/>
              <a:t>The first character matches, so we return 0</a:t>
            </a:r>
          </a:p>
          <a:p>
            <a:pPr lvl="0">
              <a:defRPr sz="1800"/>
            </a:pPr>
            <a:r>
              <a:rPr sz="1600"/>
              <a:t>The 12th character matches, so we return 12</a:t>
            </a:r>
          </a:p>
          <a:p>
            <a:pPr lvl="0">
              <a:defRPr sz="1800"/>
            </a:pPr>
            <a:r>
              <a:rPr sz="1600"/>
              <a:t>No smiles, so nil</a:t>
            </a:r>
          </a:p>
          <a:p>
            <a:pPr lvl="0">
              <a:defRPr sz="1800"/>
            </a:pPr>
            <a:endParaRPr sz="1600"/>
          </a:p>
          <a:p>
            <a:pPr lvl="0">
              <a:defRPr sz="1800"/>
            </a:pPr>
            <a:r>
              <a:rPr sz="1600"/>
              <a:t>!~ is an invalidated regular expression - not equal to the regex, right?</a:t>
            </a:r>
          </a:p>
          <a:p>
            <a:pPr lvl="0">
              <a:defRPr sz="1800"/>
            </a:pPr>
            <a:endParaRPr sz="1600"/>
          </a:p>
          <a:p>
            <a:pPr lvl="0">
              <a:defRPr sz="1800"/>
            </a:pPr>
            <a:r>
              <a:rPr sz="1600" b="1"/>
              <a:t>what happens to those numbers when pressed?</a:t>
            </a:r>
            <a:r>
              <a:rPr sz="1600"/>
              <a:t> - hence, you can use these as values in conditionals later on!</a:t>
            </a:r>
          </a:p>
        </p:txBody>
      </p:sp>
    </p:spTree>
  </p:cSld>
  <p:clrMapOvr>
    <a:masterClrMapping/>
  </p:clrMapOvr>
</p:notes>
</file>

<file path=ppt/notesSlides/notesSlide4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9" name="Shape 6299"/>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300" name="Shape 6300"/>
          <p:cNvSpPr>
            <a:spLocks noGrp="1"/>
          </p:cNvSpPr>
          <p:nvPr>
            <p:ph type="body" sz="quarter" idx="1"/>
          </p:nvPr>
        </p:nvSpPr>
        <p:spPr>
          <a:prstGeom prst="rect">
            <a:avLst/>
          </a:prstGeom>
        </p:spPr>
        <p:txBody>
          <a:bodyPr/>
          <a:lstStyle/>
          <a:p>
            <a:pPr lvl="0">
              <a:defRPr sz="1800"/>
            </a:pPr>
            <a:r>
              <a:rPr sz="1600"/>
              <a:t>String substitution (ala sed)</a:t>
            </a:r>
          </a:p>
        </p:txBody>
      </p:sp>
    </p:spTree>
  </p:cSld>
  <p:clrMapOvr>
    <a:masterClrMapping/>
  </p:clrMapOvr>
</p:notes>
</file>

<file path=ppt/notesSlides/notesSlide4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5" name="Shape 6305"/>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306" name="Shape 6306"/>
          <p:cNvSpPr>
            <a:spLocks noGrp="1"/>
          </p:cNvSpPr>
          <p:nvPr>
            <p:ph type="body" sz="quarter" idx="1"/>
          </p:nvPr>
        </p:nvSpPr>
        <p:spPr>
          <a:prstGeom prst="rect">
            <a:avLst/>
          </a:prstGeom>
        </p:spPr>
        <p:txBody>
          <a:bodyPr/>
          <a:lstStyle/>
          <a:p>
            <a:pPr lvl="0">
              <a:defRPr sz="1800"/>
            </a:pPr>
            <a:r>
              <a:rPr sz="1600"/>
              <a:t>If/elsif/else is pretty common in the world</a:t>
            </a:r>
          </a:p>
          <a:p>
            <a:pPr lvl="0">
              <a:defRPr sz="1800"/>
            </a:pPr>
            <a:r>
              <a:rPr sz="1600"/>
              <a:t>What is uncommon - this construct has a return value of the return value of the last expression in the leg that matches.</a:t>
            </a:r>
          </a:p>
          <a:p>
            <a:pPr lvl="0">
              <a:defRPr sz="1800"/>
            </a:pPr>
            <a:r>
              <a:rPr sz="1600"/>
              <a:t>You might see assignment based on this in ruby</a:t>
            </a:r>
          </a:p>
        </p:txBody>
      </p:sp>
    </p:spTree>
  </p:cSld>
  <p:clrMapOvr>
    <a:masterClrMapping/>
  </p:clrMapOvr>
</p:notes>
</file>

<file path=ppt/notesSlides/notesSlide4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1" name="Shape 631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312" name="Shape 6312"/>
          <p:cNvSpPr>
            <a:spLocks noGrp="1"/>
          </p:cNvSpPr>
          <p:nvPr>
            <p:ph type="body" sz="quarter" idx="1"/>
          </p:nvPr>
        </p:nvSpPr>
        <p:spPr>
          <a:prstGeom prst="rect">
            <a:avLst/>
          </a:prstGeom>
        </p:spPr>
        <p:txBody>
          <a:bodyPr/>
          <a:lstStyle/>
          <a:p>
            <a:pPr lvl="0">
              <a:defRPr sz="1800"/>
            </a:pPr>
            <a:r>
              <a:rPr sz="1600"/>
              <a:t>Case is a shorter way to evaluate more than two conditionals on the same variable. By default, you get equality - but you can do regular expressions too, class names, all sorts of stuff.</a:t>
            </a:r>
          </a:p>
          <a:p>
            <a:pPr lvl="0">
              <a:defRPr sz="1800"/>
            </a:pPr>
            <a:endParaRPr sz="1600"/>
          </a:p>
          <a:p>
            <a:pPr lvl="0">
              <a:defRPr sz="1800"/>
            </a:pPr>
            <a:r>
              <a:rPr sz="1600"/>
              <a:t>We added some return values here to illustrate the point</a:t>
            </a:r>
          </a:p>
          <a:p>
            <a:pPr lvl="0">
              <a:defRPr sz="1800"/>
            </a:pPr>
            <a:r>
              <a:rPr sz="1600"/>
              <a:t/>
            </a:r>
            <a:br>
              <a:rPr sz="1600"/>
            </a:br>
            <a:r>
              <a:rPr sz="1600"/>
              <a:t>Why did we use case here?  To illustrate a point.  Rule of thumb: If possibilities &gt;=3, use if and elsif.  If more than 3, use case.  Style choice.</a:t>
            </a:r>
          </a:p>
        </p:txBody>
      </p:sp>
    </p:spTree>
  </p:cSld>
  <p:clrMapOvr>
    <a:masterClrMapping/>
  </p:clrMapOvr>
</p:notes>
</file>

<file path=ppt/notesSlides/notesSlide4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7" name="Shape 6317"/>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318" name="Shape 6318"/>
          <p:cNvSpPr>
            <a:spLocks noGrp="1"/>
          </p:cNvSpPr>
          <p:nvPr>
            <p:ph type="body" sz="quarter" idx="1"/>
          </p:nvPr>
        </p:nvSpPr>
        <p:spPr>
          <a:prstGeom prst="rect">
            <a:avLst/>
          </a:prstGeom>
        </p:spPr>
        <p:txBody>
          <a:bodyPr/>
          <a:lstStyle/>
          <a:p>
            <a:pPr lvl="0">
              <a:defRPr sz="1800"/>
            </a:pPr>
            <a:r>
              <a:rPr sz="1600"/>
              <a:t>Methods - "def" defines a new one with a string input. The return code of the last expression is the return code of the method - in this case, the last expression is puts, and as we have seen a million times: puts returns nil</a:t>
            </a:r>
          </a:p>
          <a:p>
            <a:pPr lvl="0">
              <a:defRPr sz="1800"/>
            </a:pPr>
            <a:endParaRPr sz="1600"/>
          </a:p>
          <a:p>
            <a:pPr lvl="0">
              <a:defRPr sz="1800"/>
            </a:pPr>
            <a:r>
              <a:rPr sz="1600"/>
              <a:t>Check it - even defining a new method has a return code!!! "def" is itself a function! The rabbit hole is so </a:t>
            </a:r>
            <a:r>
              <a:rPr sz="1600" b="1"/>
              <a:t>ddddddeeeeeppppppp</a:t>
            </a:r>
            <a:r>
              <a:rPr sz="1600"/>
              <a:t> </a:t>
            </a:r>
          </a:p>
          <a:p>
            <a:pPr lvl="0">
              <a:defRPr sz="1800"/>
            </a:pPr>
            <a:endParaRPr sz="1600"/>
          </a:p>
          <a:p>
            <a:pPr lvl="0">
              <a:defRPr sz="1800"/>
            </a:pPr>
            <a:r>
              <a:rPr sz="1600"/>
              <a:t>Note: Ruby is not statically typed.  Bad for manipulexity, great for whipuptitude.  If it were statically typed, any non-programmers would have to learn type theory before picking up Chef.</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5" name="Shape 1015"/>
          <p:cNvSpPr>
            <a:spLocks noGrp="1" noRot="1" noChangeAspect="1"/>
          </p:cNvSpPr>
          <p:nvPr>
            <p:ph type="sldImg"/>
          </p:nvPr>
        </p:nvSpPr>
        <p:spPr>
          <a:prstGeom prst="rect">
            <a:avLst/>
          </a:prstGeom>
        </p:spPr>
        <p:txBody>
          <a:bodyPr/>
          <a:lstStyle/>
          <a:p>
            <a:pPr lvl="0"/>
            <a:endParaRPr/>
          </a:p>
        </p:txBody>
      </p:sp>
      <p:sp>
        <p:nvSpPr>
          <p:cNvPr id="1016" name="Shape 1016"/>
          <p:cNvSpPr>
            <a:spLocks noGrp="1"/>
          </p:cNvSpPr>
          <p:nvPr>
            <p:ph type="body" sz="quarter" idx="1"/>
          </p:nvPr>
        </p:nvSpPr>
        <p:spPr>
          <a:prstGeom prst="rect">
            <a:avLst/>
          </a:prstGeom>
        </p:spPr>
        <p:txBody>
          <a:bodyPr/>
          <a:lstStyle/>
          <a:p>
            <a:pPr lvl="0">
              <a:defRPr sz="1800"/>
            </a:pPr>
            <a:r>
              <a:rPr sz="1600"/>
              <a:t>Organizations are independent tenants in Enterprise Chef</a:t>
            </a:r>
          </a:p>
        </p:txBody>
      </p:sp>
    </p:spTree>
  </p:cSld>
  <p:clrMapOvr>
    <a:masterClrMapping/>
  </p:clrMapOvr>
</p:notes>
</file>

<file path=ppt/notesSlides/notesSlide4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3" name="Shape 6323"/>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324" name="Shape 6324"/>
          <p:cNvSpPr>
            <a:spLocks noGrp="1"/>
          </p:cNvSpPr>
          <p:nvPr>
            <p:ph type="body" sz="quarter" idx="1"/>
          </p:nvPr>
        </p:nvSpPr>
        <p:spPr>
          <a:prstGeom prst="rect">
            <a:avLst/>
          </a:prstGeom>
        </p:spPr>
        <p:txBody>
          <a:bodyPr/>
          <a:lstStyle/>
          <a:p>
            <a:pPr lvl="0">
              <a:defRPr sz="1800"/>
            </a:pPr>
            <a:r>
              <a:rPr sz="1600"/>
              <a:t>The hard way strikes again!!!!  Typing!</a:t>
            </a:r>
          </a:p>
          <a:p>
            <a:pPr lvl="0">
              <a:defRPr sz="1800"/>
            </a:pPr>
            <a:endParaRPr sz="1600"/>
          </a:p>
          <a:p>
            <a:pPr lvl="0">
              <a:defRPr sz="1800"/>
            </a:pPr>
            <a:r>
              <a:rPr sz="1600"/>
              <a:t>Ruby is object oriented - everything has a class.</a:t>
            </a:r>
          </a:p>
          <a:p>
            <a:pPr lvl="0">
              <a:defRPr sz="1800"/>
            </a:pPr>
            <a:r>
              <a:rPr sz="1600"/>
              <a:t>A class is just a collection of properties with methods attached</a:t>
            </a:r>
          </a:p>
          <a:p>
            <a:pPr lvl="0">
              <a:defRPr sz="1800"/>
            </a:pPr>
            <a:endParaRPr sz="1600"/>
          </a:p>
          <a:p>
            <a:pPr lvl="0">
              <a:defRPr sz="1800"/>
            </a:pPr>
            <a:r>
              <a:rPr sz="1600"/>
              <a:t>attr_accessor creates two "getter/setter" (aka read/write) methods for a person - their name, and if they are metal.  also exists attr_reader &amp; attr_writer</a:t>
            </a:r>
          </a:p>
          <a:p>
            <a:pPr lvl="0">
              <a:defRPr sz="1800"/>
            </a:pPr>
            <a:endParaRPr sz="1600"/>
          </a:p>
          <a:p>
            <a:pPr lvl="0">
              <a:defRPr sz="1800"/>
            </a:pPr>
            <a:r>
              <a:rPr sz="1600"/>
              <a:t>We change our metal method to use the @ variable - remember from templates? these are instance variables, they are different based on the object we create</a:t>
            </a:r>
          </a:p>
        </p:txBody>
      </p:sp>
    </p:spTree>
  </p:cSld>
  <p:clrMapOvr>
    <a:masterClrMapping/>
  </p:clrMapOvr>
</p:notes>
</file>

<file path=ppt/notesSlides/notesSlide4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9" name="Shape 6329"/>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330" name="Shape 6330"/>
          <p:cNvSpPr>
            <a:spLocks noGrp="1"/>
          </p:cNvSpPr>
          <p:nvPr>
            <p:ph type="body" sz="quarter" idx="1"/>
          </p:nvPr>
        </p:nvSpPr>
        <p:spPr>
          <a:prstGeom prst="rect">
            <a:avLst/>
          </a:prstGeom>
        </p:spPr>
        <p:txBody>
          <a:bodyPr/>
          <a:lstStyle/>
          <a:p>
            <a:pPr lvl="0">
              <a:defRPr sz="1800"/>
            </a:pPr>
            <a:r>
              <a:rPr sz="1600"/>
              <a:t>Create a new instance of your class with ".new"</a:t>
            </a:r>
          </a:p>
          <a:p>
            <a:pPr lvl="0">
              <a:defRPr sz="1800"/>
            </a:pPr>
            <a:r>
              <a:rPr sz="1600"/>
              <a:t>Use the accessors with .name = ""</a:t>
            </a:r>
          </a:p>
        </p:txBody>
      </p:sp>
    </p:spTree>
  </p:cSld>
  <p:clrMapOvr>
    <a:masterClrMapping/>
  </p:clrMapOvr>
</p:notes>
</file>

<file path=ppt/notesSlides/notesSlide4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9" name="Shape 6339"/>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340" name="Shape 6340"/>
          <p:cNvSpPr>
            <a:spLocks noGrp="1"/>
          </p:cNvSpPr>
          <p:nvPr>
            <p:ph type="body" sz="quarter" idx="1"/>
          </p:nvPr>
        </p:nvSpPr>
        <p:spPr>
          <a:prstGeom prst="rect">
            <a:avLst/>
          </a:prstGeom>
        </p:spPr>
        <p:txBody>
          <a:bodyPr/>
          <a:lstStyle>
            <a:lvl1pPr algn="r">
              <a:defRPr sz="1200"/>
            </a:lvl1pPr>
          </a:lstStyle>
          <a:p>
            <a:pPr lvl="0">
              <a:defRPr sz="1800"/>
            </a:pPr>
            <a:r>
              <a:rPr sz="1200"/>
              <a:t>ref0022</a:t>
            </a:r>
          </a:p>
        </p:txBody>
      </p:sp>
    </p:spTree>
  </p:cSld>
  <p:clrMapOvr>
    <a:masterClrMapping/>
  </p:clrMapOvr>
</p:notes>
</file>

<file path=ppt/notesSlides/notesSlide4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 name="Shape 6349"/>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350" name="Shape 6350"/>
          <p:cNvSpPr>
            <a:spLocks noGrp="1"/>
          </p:cNvSpPr>
          <p:nvPr>
            <p:ph type="body" sz="quarter" idx="1"/>
          </p:nvPr>
        </p:nvSpPr>
        <p:spPr>
          <a:prstGeom prst="rect">
            <a:avLst/>
          </a:prstGeom>
        </p:spPr>
        <p:txBody>
          <a:bodyPr/>
          <a:lstStyle/>
          <a:p>
            <a:pPr lvl="0">
              <a:defRPr sz="1800"/>
            </a:pPr>
            <a:endParaRPr sz="1600" dirty="0"/>
          </a:p>
        </p:txBody>
      </p:sp>
    </p:spTree>
  </p:cSld>
  <p:clrMapOvr>
    <a:masterClrMapping/>
  </p:clrMapOvr>
</p:notes>
</file>

<file path=ppt/notesSlides/notesSlide4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0" name="Shape 6360"/>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361" name="Shape 6361"/>
          <p:cNvSpPr>
            <a:spLocks noGrp="1"/>
          </p:cNvSpPr>
          <p:nvPr>
            <p:ph type="body" sz="quarter" idx="1"/>
          </p:nvPr>
        </p:nvSpPr>
        <p:spPr>
          <a:prstGeom prst="rect">
            <a:avLst/>
          </a:prstGeom>
        </p:spPr>
        <p:txBody>
          <a:bodyPr/>
          <a:lstStyle/>
          <a:p>
            <a:pPr lvl="0" defTabSz="457200">
              <a:spcBef>
                <a:spcPts val="1200"/>
              </a:spcBef>
              <a:defRPr sz="1800"/>
            </a:pPr>
            <a:endParaRPr sz="1600" dirty="0">
              <a:latin typeface="Times"/>
              <a:ea typeface="Times"/>
              <a:cs typeface="Times"/>
              <a:sym typeface="Times"/>
            </a:endParaRPr>
          </a:p>
        </p:txBody>
      </p:sp>
    </p:spTree>
  </p:cSld>
  <p:clrMapOvr>
    <a:masterClrMapping/>
  </p:clrMapOvr>
</p:notes>
</file>

<file path=ppt/notesSlides/notesSlide4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4" name="Shape 6374"/>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375" name="Shape 6375"/>
          <p:cNvSpPr>
            <a:spLocks noGrp="1"/>
          </p:cNvSpPr>
          <p:nvPr>
            <p:ph type="body" sz="quarter" idx="1"/>
          </p:nvPr>
        </p:nvSpPr>
        <p:spPr>
          <a:prstGeom prst="rect">
            <a:avLst/>
          </a:prstGeom>
        </p:spPr>
        <p:txBody>
          <a:bodyPr/>
          <a:lstStyle/>
          <a:p>
            <a:pPr lvl="0">
              <a:defRPr sz="1800"/>
            </a:pPr>
            <a:endParaRPr sz="1600" dirty="0"/>
          </a:p>
        </p:txBody>
      </p:sp>
    </p:spTree>
  </p:cSld>
  <p:clrMapOvr>
    <a:masterClrMapping/>
  </p:clrMapOvr>
</p:notes>
</file>

<file path=ppt/notesSlides/notesSlide4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91" name="Shape 639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392" name="Shape 6392"/>
          <p:cNvSpPr>
            <a:spLocks noGrp="1"/>
          </p:cNvSpPr>
          <p:nvPr>
            <p:ph type="body" sz="quarter" idx="1"/>
          </p:nvPr>
        </p:nvSpPr>
        <p:spPr>
          <a:prstGeom prst="rect">
            <a:avLst/>
          </a:prstGeom>
        </p:spPr>
        <p:txBody>
          <a:bodyPr/>
          <a:lstStyle/>
          <a:p>
            <a:pPr lvl="0">
              <a:defRPr sz="1800"/>
            </a:pPr>
            <a:endParaRPr sz="1600" dirty="0"/>
          </a:p>
        </p:txBody>
      </p:sp>
    </p:spTree>
  </p:cSld>
  <p:clrMapOvr>
    <a:masterClrMapping/>
  </p:clrMapOvr>
</p:notes>
</file>

<file path=ppt/notesSlides/notesSlide4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8" name="Shape 640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409" name="Shape 6409"/>
          <p:cNvSpPr>
            <a:spLocks noGrp="1"/>
          </p:cNvSpPr>
          <p:nvPr>
            <p:ph type="body" sz="quarter" idx="1"/>
          </p:nvPr>
        </p:nvSpPr>
        <p:spPr>
          <a:prstGeom prst="rect">
            <a:avLst/>
          </a:prstGeom>
        </p:spPr>
        <p:txBody>
          <a:bodyPr/>
          <a:lstStyle/>
          <a:p>
            <a:pPr lvl="0">
              <a:defRPr sz="1800"/>
            </a:pPr>
            <a:endParaRPr sz="1600" dirty="0"/>
          </a:p>
        </p:txBody>
      </p:sp>
    </p:spTree>
  </p:cSld>
  <p:clrMapOvr>
    <a:masterClrMapping/>
  </p:clrMapOvr>
</p:notes>
</file>

<file path=ppt/notesSlides/notesSlide4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7" name="Shape 6427"/>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428" name="Shape 6428"/>
          <p:cNvSpPr>
            <a:spLocks noGrp="1"/>
          </p:cNvSpPr>
          <p:nvPr>
            <p:ph type="body" sz="quarter" idx="1"/>
          </p:nvPr>
        </p:nvSpPr>
        <p:spPr>
          <a:prstGeom prst="rect">
            <a:avLst/>
          </a:prstGeom>
        </p:spPr>
        <p:txBody>
          <a:bodyPr/>
          <a:lstStyle/>
          <a:p>
            <a:pPr lvl="0">
              <a:defRPr sz="1800"/>
            </a:pPr>
            <a:endParaRPr sz="1600" dirty="0"/>
          </a:p>
        </p:txBody>
      </p:sp>
    </p:spTree>
  </p:cSld>
  <p:clrMapOvr>
    <a:masterClrMapping/>
  </p:clrMapOvr>
</p:notes>
</file>

<file path=ppt/notesSlides/notesSlide4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28493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0" name="Shape 1040"/>
          <p:cNvSpPr>
            <a:spLocks noGrp="1" noRot="1" noChangeAspect="1"/>
          </p:cNvSpPr>
          <p:nvPr>
            <p:ph type="sldImg"/>
          </p:nvPr>
        </p:nvSpPr>
        <p:spPr>
          <a:prstGeom prst="rect">
            <a:avLst/>
          </a:prstGeom>
        </p:spPr>
        <p:txBody>
          <a:bodyPr/>
          <a:lstStyle/>
          <a:p>
            <a:pPr lvl="0"/>
            <a:endParaRPr/>
          </a:p>
        </p:txBody>
      </p:sp>
      <p:sp>
        <p:nvSpPr>
          <p:cNvPr id="1041" name="Shape 1041"/>
          <p:cNvSpPr>
            <a:spLocks noGrp="1"/>
          </p:cNvSpPr>
          <p:nvPr>
            <p:ph type="body" sz="quarter" idx="1"/>
          </p:nvPr>
        </p:nvSpPr>
        <p:spPr>
          <a:prstGeom prst="rect">
            <a:avLst/>
          </a:prstGeom>
        </p:spPr>
        <p:txBody>
          <a:bodyPr/>
          <a:lstStyle/>
          <a:p>
            <a:pPr lvl="0">
              <a:defRPr sz="1800"/>
            </a:pPr>
            <a:r>
              <a:rPr sz="1600"/>
              <a:t>Environments are used to manage stages in your application</a:t>
            </a:r>
          </a:p>
        </p:txBody>
      </p:sp>
    </p:spTree>
  </p:cSld>
  <p:clrMapOvr>
    <a:masterClrMapping/>
  </p:clrMapOvr>
</p:notes>
</file>

<file path=ppt/notesSlides/notesSlide4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7" name="Shape 6507"/>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508" name="Shape 6508"/>
          <p:cNvSpPr>
            <a:spLocks noGrp="1"/>
          </p:cNvSpPr>
          <p:nvPr>
            <p:ph type="body" sz="quarter" idx="1"/>
          </p:nvPr>
        </p:nvSpPr>
        <p:spPr>
          <a:prstGeom prst="rect">
            <a:avLst/>
          </a:prstGeom>
        </p:spPr>
        <p:txBody>
          <a:bodyPr/>
          <a:lstStyle/>
          <a:p>
            <a:pPr lvl="0">
              <a:defRPr sz="1800"/>
            </a:pPr>
            <a:r>
              <a:rPr sz="1600"/>
              <a:t>1. Chef client starts up.</a:t>
            </a:r>
          </a:p>
          <a:p>
            <a:pPr lvl="0">
              <a:defRPr sz="1800"/>
            </a:pPr>
            <a:r>
              <a:rPr sz="1600"/>
              <a:t>2. Chef builds the node object, where it runs ohai to find out the node_name (fqdn) and the node's platform/platform_version</a:t>
            </a:r>
          </a:p>
          <a:p>
            <a:pPr lvl="0">
              <a:defRPr sz="1800"/>
            </a:pPr>
            <a:r>
              <a:rPr sz="1600"/>
              <a:t>3. Chef authenticates with the server as the node_name, using the API client key. We'll cover the authentication cycle in detail shortly.</a:t>
            </a:r>
          </a:p>
          <a:p>
            <a:pPr lvl="0">
              <a:defRPr sz="1800"/>
            </a:pPr>
            <a:r>
              <a:rPr sz="1600"/>
              <a:t>4. All the cookbooks required for the node's expanded run list are synchronized to the node.</a:t>
            </a:r>
          </a:p>
          <a:p>
            <a:pPr lvl="0">
              <a:defRPr sz="1800"/>
            </a:pPr>
            <a:r>
              <a:rPr sz="1600"/>
              <a:t>5. All the cookbooks Ruby components are loaded, recipes are included as well.</a:t>
            </a:r>
          </a:p>
          <a:p>
            <a:pPr lvl="0">
              <a:defRPr sz="1800"/>
            </a:pPr>
            <a:r>
              <a:rPr sz="1600"/>
              <a:t>6. Node is converged, which is when it configures the resources contained in the recipes.</a:t>
            </a:r>
          </a:p>
          <a:p>
            <a:pPr lvl="0">
              <a:defRPr sz="1800"/>
            </a:pPr>
            <a:r>
              <a:rPr sz="1600"/>
              <a:t>7. Was the convergence successful? If so, the node is saved.</a:t>
            </a:r>
          </a:p>
          <a:p>
            <a:pPr lvl="0">
              <a:defRPr sz="1800"/>
            </a:pPr>
            <a:r>
              <a:rPr sz="1600"/>
              <a:t>8. If not the run ends with an exception and a message is printed about the error, and the stack trace file path is included in this.</a:t>
            </a:r>
          </a:p>
          <a:p>
            <a:pPr lvl="0">
              <a:defRPr sz="1800"/>
            </a:pPr>
            <a:r>
              <a:rPr sz="1600"/>
              <a:t>9. Any notification handlers are run, which can do different things depending on whether the run was successful or not, such as send email or connect to an external service like IRC or Campfire.</a:t>
            </a:r>
          </a:p>
        </p:txBody>
      </p:sp>
    </p:spTree>
  </p:cSld>
  <p:clrMapOvr>
    <a:masterClrMapping/>
  </p:clrMapOvr>
</p:notes>
</file>

<file path=ppt/notesSlides/notesSlide4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1" name="Shape 657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572" name="Shape 6572"/>
          <p:cNvSpPr>
            <a:spLocks noGrp="1"/>
          </p:cNvSpPr>
          <p:nvPr>
            <p:ph type="body" sz="quarter" idx="1"/>
          </p:nvPr>
        </p:nvSpPr>
        <p:spPr>
          <a:prstGeom prst="rect">
            <a:avLst/>
          </a:prstGeom>
        </p:spPr>
        <p:txBody>
          <a:bodyPr/>
          <a:lstStyle/>
          <a:p>
            <a:pPr lvl="0">
              <a:defRPr sz="1800"/>
            </a:pPr>
            <a:endParaRPr sz="1600"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 name="Shape 1046"/>
          <p:cNvSpPr>
            <a:spLocks noGrp="1" noRot="1" noChangeAspect="1"/>
          </p:cNvSpPr>
          <p:nvPr>
            <p:ph type="sldImg"/>
          </p:nvPr>
        </p:nvSpPr>
        <p:spPr>
          <a:prstGeom prst="rect">
            <a:avLst/>
          </a:prstGeom>
        </p:spPr>
        <p:txBody>
          <a:bodyPr/>
          <a:lstStyle/>
          <a:p>
            <a:pPr lvl="0"/>
            <a:endParaRPr/>
          </a:p>
        </p:txBody>
      </p:sp>
      <p:sp>
        <p:nvSpPr>
          <p:cNvPr id="1047" name="Shape 1047"/>
          <p:cNvSpPr>
            <a:spLocks noGrp="1"/>
          </p:cNvSpPr>
          <p:nvPr>
            <p:ph type="body" sz="quarter" idx="1"/>
          </p:nvPr>
        </p:nvSpPr>
        <p:spPr>
          <a:prstGeom prst="rect">
            <a:avLst/>
          </a:prstGeom>
        </p:spPr>
        <p:txBody>
          <a:bodyPr/>
          <a:lstStyle>
            <a:lvl1pPr>
              <a:defRPr>
                <a:solidFill>
                  <a:srgbClr val="FF2600"/>
                </a:solidFill>
              </a:defRPr>
            </a:lvl1pPr>
          </a:lstStyle>
          <a:p>
            <a:pPr lvl="0">
              <a:defRPr sz="1800">
                <a:solidFill>
                  <a:srgbClr val="000000"/>
                </a:solidFill>
              </a:defRPr>
            </a:pPr>
            <a:r>
              <a:rPr sz="1600">
                <a:solidFill>
                  <a:srgbClr val="FF2600"/>
                </a:solidFill>
              </a:rPr>
              <a:t>&lt;&lt;Review Comments: Updated for Rhiannon's review comments</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0" name="Shape 1070"/>
          <p:cNvSpPr>
            <a:spLocks noGrp="1" noRot="1" noChangeAspect="1"/>
          </p:cNvSpPr>
          <p:nvPr>
            <p:ph type="sldImg"/>
          </p:nvPr>
        </p:nvSpPr>
        <p:spPr>
          <a:prstGeom prst="rect">
            <a:avLst/>
          </a:prstGeom>
        </p:spPr>
        <p:txBody>
          <a:bodyPr/>
          <a:lstStyle/>
          <a:p>
            <a:pPr lvl="0"/>
            <a:endParaRPr/>
          </a:p>
        </p:txBody>
      </p:sp>
      <p:sp>
        <p:nvSpPr>
          <p:cNvPr id="1071" name="Shape 1071"/>
          <p:cNvSpPr>
            <a:spLocks noGrp="1"/>
          </p:cNvSpPr>
          <p:nvPr>
            <p:ph type="body" sz="quarter" idx="1"/>
          </p:nvPr>
        </p:nvSpPr>
        <p:spPr>
          <a:prstGeom prst="rect">
            <a:avLst/>
          </a:prstGeom>
        </p:spPr>
        <p:txBody>
          <a:bodyPr/>
          <a:lstStyle/>
          <a:p>
            <a:pPr lvl="0">
              <a:defRPr sz="1800"/>
            </a:pPr>
            <a:r>
              <a:rPr sz="1600"/>
              <a:t>Roles are a way of classifying the different types of server in your infrastructure</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 name="Shape 1105"/>
          <p:cNvSpPr>
            <a:spLocks noGrp="1" noRot="1" noChangeAspect="1"/>
          </p:cNvSpPr>
          <p:nvPr>
            <p:ph type="sldImg"/>
          </p:nvPr>
        </p:nvSpPr>
        <p:spPr>
          <a:prstGeom prst="rect">
            <a:avLst/>
          </a:prstGeom>
        </p:spPr>
        <p:txBody>
          <a:bodyPr/>
          <a:lstStyle/>
          <a:p>
            <a:pPr lvl="0"/>
            <a:endParaRPr/>
          </a:p>
        </p:txBody>
      </p:sp>
      <p:sp>
        <p:nvSpPr>
          <p:cNvPr id="1106" name="Shape 1106"/>
          <p:cNvSpPr>
            <a:spLocks noGrp="1"/>
          </p:cNvSpPr>
          <p:nvPr>
            <p:ph type="body" sz="quarter" idx="1"/>
          </p:nvPr>
        </p:nvSpPr>
        <p:spPr>
          <a:prstGeom prst="rect">
            <a:avLst/>
          </a:prstGeom>
        </p:spPr>
        <p:txBody>
          <a:bodyPr/>
          <a:lstStyle/>
          <a:p>
            <a:pPr lvl="0">
              <a:defRPr sz="1800"/>
            </a:pPr>
            <a:r>
              <a:rPr sz="1600"/>
              <a:t>You could have many nodes in your infrastructure, in any configuration.</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1" name="Shape 1111"/>
          <p:cNvSpPr>
            <a:spLocks noGrp="1" noRot="1" noChangeAspect="1"/>
          </p:cNvSpPr>
          <p:nvPr>
            <p:ph type="sldImg"/>
          </p:nvPr>
        </p:nvSpPr>
        <p:spPr>
          <a:prstGeom prst="rect">
            <a:avLst/>
          </a:prstGeom>
        </p:spPr>
        <p:txBody>
          <a:bodyPr/>
          <a:lstStyle/>
          <a:p>
            <a:pPr lvl="0"/>
            <a:endParaRPr/>
          </a:p>
        </p:txBody>
      </p:sp>
      <p:sp>
        <p:nvSpPr>
          <p:cNvPr id="1112" name="Shape 1112"/>
          <p:cNvSpPr>
            <a:spLocks noGrp="1"/>
          </p:cNvSpPr>
          <p:nvPr>
            <p:ph type="body" sz="quarter" idx="1"/>
          </p:nvPr>
        </p:nvSpPr>
        <p:spPr>
          <a:prstGeom prst="rect">
            <a:avLst/>
          </a:prstGeom>
        </p:spPr>
        <p:txBody>
          <a:bodyPr/>
          <a:lstStyle>
            <a:lvl1pPr defTabSz="457200">
              <a:defRPr>
                <a:latin typeface="Calibri"/>
                <a:ea typeface="Calibri"/>
                <a:cs typeface="Calibri"/>
                <a:sym typeface="Calibri"/>
              </a:defRPr>
            </a:lvl1pPr>
          </a:lstStyle>
          <a:p>
            <a:pPr lvl="0">
              <a:defRPr sz="1800"/>
            </a:pPr>
            <a:r>
              <a:rPr sz="1600"/>
              <a:t>network device support for some vendors Arista, Juniper, Cisco</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Shape 42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22" name="Shape 422"/>
          <p:cNvSpPr>
            <a:spLocks noGrp="1"/>
          </p:cNvSpPr>
          <p:nvPr>
            <p:ph type="body" sz="quarter" idx="1"/>
          </p:nvPr>
        </p:nvSpPr>
        <p:spPr>
          <a:prstGeom prst="rect">
            <a:avLst/>
          </a:prstGeom>
        </p:spPr>
        <p:txBody>
          <a:bodyPr/>
          <a:lstStyle>
            <a:lvl1pPr algn="r" defTabSz="457200">
              <a:defRPr sz="1100">
                <a:latin typeface="Helvetica"/>
                <a:ea typeface="Helvetica"/>
                <a:cs typeface="Helvetica"/>
                <a:sym typeface="Helvetica"/>
              </a:defRPr>
            </a:lvl1pPr>
          </a:lstStyle>
          <a:p>
            <a:pPr lvl="0">
              <a:defRPr sz="1800"/>
            </a:pPr>
            <a:r>
              <a:rPr sz="1100"/>
              <a:t>ref0001</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3" name="Shape 1133"/>
          <p:cNvSpPr>
            <a:spLocks noGrp="1" noRot="1" noChangeAspect="1"/>
          </p:cNvSpPr>
          <p:nvPr>
            <p:ph type="sldImg"/>
          </p:nvPr>
        </p:nvSpPr>
        <p:spPr>
          <a:prstGeom prst="rect">
            <a:avLst/>
          </a:prstGeom>
        </p:spPr>
        <p:txBody>
          <a:bodyPr/>
          <a:lstStyle/>
          <a:p>
            <a:pPr lvl="0"/>
            <a:endParaRPr/>
          </a:p>
        </p:txBody>
      </p:sp>
      <p:sp>
        <p:nvSpPr>
          <p:cNvPr id="1134" name="Shape 1134"/>
          <p:cNvSpPr>
            <a:spLocks noGrp="1"/>
          </p:cNvSpPr>
          <p:nvPr>
            <p:ph type="body" sz="quarter" idx="1"/>
          </p:nvPr>
        </p:nvSpPr>
        <p:spPr>
          <a:prstGeom prst="rect">
            <a:avLst/>
          </a:prstGeom>
        </p:spPr>
        <p:txBody>
          <a:bodyPr/>
          <a:lstStyle>
            <a:lvl1pPr marR="457200" defTabSz="457200">
              <a:defRPr>
                <a:latin typeface="Calibri"/>
                <a:ea typeface="Calibri"/>
                <a:cs typeface="Calibri"/>
                <a:sym typeface="Calibri"/>
              </a:defRPr>
            </a:lvl1pPr>
          </a:lstStyle>
          <a:p>
            <a:pPr lvl="0">
              <a:defRPr sz="1800"/>
            </a:pPr>
            <a:r>
              <a:rPr sz="1600"/>
              <a:t>"Recipes are segments of code that do task X."</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1" name="Shape 1141"/>
          <p:cNvSpPr>
            <a:spLocks noGrp="1" noRot="1" noChangeAspect="1"/>
          </p:cNvSpPr>
          <p:nvPr>
            <p:ph type="sldImg"/>
          </p:nvPr>
        </p:nvSpPr>
        <p:spPr>
          <a:prstGeom prst="rect">
            <a:avLst/>
          </a:prstGeom>
        </p:spPr>
        <p:txBody>
          <a:bodyPr/>
          <a:lstStyle/>
          <a:p>
            <a:pPr lvl="0"/>
            <a:endParaRPr/>
          </a:p>
        </p:txBody>
      </p:sp>
      <p:sp>
        <p:nvSpPr>
          <p:cNvPr id="1142" name="Shape 1142"/>
          <p:cNvSpPr>
            <a:spLocks noGrp="1"/>
          </p:cNvSpPr>
          <p:nvPr>
            <p:ph type="body" sz="quarter" idx="1"/>
          </p:nvPr>
        </p:nvSpPr>
        <p:spPr>
          <a:prstGeom prst="rect">
            <a:avLst/>
          </a:prstGeom>
        </p:spPr>
        <p:txBody>
          <a:bodyPr/>
          <a:lstStyle/>
          <a:p>
            <a:pPr lvl="0">
              <a:defRPr sz="1800"/>
            </a:pPr>
            <a:r>
              <a:rPr sz="1600"/>
              <a:t>Take some time here to walk through the code.  Describe what’s happening within each resource declaration.  Show how notifications work.  Cover sufficient detail that it is clear that each resource in a recipe will (or may):</a:t>
            </a:r>
          </a:p>
          <a:p>
            <a:pPr lvl="0">
              <a:defRPr sz="1800"/>
            </a:pPr>
            <a:endParaRPr sz="1600"/>
          </a:p>
          <a:p>
            <a:pPr lvl="0">
              <a:defRPr sz="1800"/>
            </a:pPr>
            <a:r>
              <a:rPr sz="1600"/>
              <a:t>* Describe the desired state of that resource (via the “action” keyword)</a:t>
            </a:r>
          </a:p>
          <a:p>
            <a:pPr lvl="0">
              <a:defRPr sz="1800"/>
            </a:pPr>
            <a:r>
              <a:rPr sz="1600"/>
              <a:t>* Include a number of resource-specific attributes (owner, mode, supports, etc.)</a:t>
            </a:r>
          </a:p>
          <a:p>
            <a:pPr lvl="0">
              <a:defRPr sz="1800"/>
            </a:pPr>
            <a:r>
              <a:rPr sz="1600"/>
              <a:t>* Interact with other resources through the notification mechanism.</a:t>
            </a:r>
          </a:p>
          <a:p>
            <a:pPr lvl="0">
              <a:defRPr sz="1800"/>
            </a:pPr>
            <a:r>
              <a:rPr sz="1600"/>
              <a:t>* Will only take action if required.  If a resource is out of policy, it will be repaired.</a:t>
            </a:r>
          </a:p>
          <a:p>
            <a:pPr lvl="0">
              <a:defRPr sz="1800"/>
            </a:pPr>
            <a:endParaRPr sz="1600"/>
          </a:p>
          <a:p>
            <a:pPr lvl="0">
              <a:defRPr sz="1800"/>
            </a:pPr>
            <a:r>
              <a:rPr sz="1600"/>
              <a:t>Go into as much detail as you like and as the students will consume.</a:t>
            </a:r>
          </a:p>
          <a:p>
            <a:pPr lvl="0">
              <a:defRPr sz="1800"/>
            </a:pPr>
            <a:endParaRPr sz="1600"/>
          </a:p>
          <a:p>
            <a:pPr lvl="0">
              <a:defRPr sz="1800"/>
            </a:pPr>
            <a:r>
              <a:rPr sz="1600"/>
              <a:t>“What questions do you have?”</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9" name="Shape 1149"/>
          <p:cNvSpPr>
            <a:spLocks noGrp="1" noRot="1" noChangeAspect="1"/>
          </p:cNvSpPr>
          <p:nvPr>
            <p:ph type="sldImg"/>
          </p:nvPr>
        </p:nvSpPr>
        <p:spPr>
          <a:prstGeom prst="rect">
            <a:avLst/>
          </a:prstGeom>
        </p:spPr>
        <p:txBody>
          <a:bodyPr/>
          <a:lstStyle/>
          <a:p>
            <a:pPr lvl="0"/>
            <a:endParaRPr/>
          </a:p>
        </p:txBody>
      </p:sp>
      <p:sp>
        <p:nvSpPr>
          <p:cNvPr id="1150" name="Shape 1150"/>
          <p:cNvSpPr>
            <a:spLocks noGrp="1"/>
          </p:cNvSpPr>
          <p:nvPr>
            <p:ph type="body" sz="quarter" idx="1"/>
          </p:nvPr>
        </p:nvSpPr>
        <p:spPr>
          <a:prstGeom prst="rect">
            <a:avLst/>
          </a:prstGeom>
        </p:spPr>
        <p:txBody>
          <a:bodyPr/>
          <a:lstStyle/>
          <a:p>
            <a:pPr lvl="0">
              <a:defRPr sz="1800"/>
            </a:pPr>
            <a:r>
              <a:rPr sz="1600"/>
              <a:t>LEAD IN: How are these recipes applied to a node? (RUN LIST!)</a:t>
            </a:r>
          </a:p>
          <a:p>
            <a:pPr lvl="0">
              <a:defRPr sz="1800"/>
            </a:pPr>
            <a:endParaRPr sz="1600"/>
          </a:p>
          <a:p>
            <a:pPr lvl="0">
              <a:defRPr sz="1800"/>
            </a:pPr>
            <a:r>
              <a:rPr sz="1600"/>
              <a:t>"Cookbooks are a collection of recipes, templates, attributes, providers resources that can be executed  against a node to achieve convergence and idempotency"</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2" name="Shape 1162"/>
          <p:cNvSpPr>
            <a:spLocks noGrp="1" noRot="1" noChangeAspect="1"/>
          </p:cNvSpPr>
          <p:nvPr>
            <p:ph type="sldImg"/>
          </p:nvPr>
        </p:nvSpPr>
        <p:spPr>
          <a:prstGeom prst="rect">
            <a:avLst/>
          </a:prstGeom>
        </p:spPr>
        <p:txBody>
          <a:bodyPr/>
          <a:lstStyle/>
          <a:p>
            <a:pPr lvl="0"/>
            <a:endParaRPr/>
          </a:p>
        </p:txBody>
      </p:sp>
      <p:sp>
        <p:nvSpPr>
          <p:cNvPr id="1163" name="Shape 1163"/>
          <p:cNvSpPr>
            <a:spLocks noGrp="1"/>
          </p:cNvSpPr>
          <p:nvPr>
            <p:ph type="body" sz="quarter" idx="1"/>
          </p:nvPr>
        </p:nvSpPr>
        <p:spPr>
          <a:prstGeom prst="rect">
            <a:avLst/>
          </a:prstGeom>
        </p:spPr>
        <p:txBody>
          <a:bodyPr/>
          <a:lstStyle>
            <a:lvl1pPr defTabSz="457200">
              <a:spcBef>
                <a:spcPts val="1200"/>
              </a:spcBef>
            </a:lvl1pPr>
          </a:lstStyle>
          <a:p>
            <a:pPr lvl="0">
              <a:defRPr sz="1800"/>
            </a:pPr>
            <a:r>
              <a:rPr sz="1600"/>
              <a:t>When the chef-server run on the node it asks the chef server what policy should I follow, or what is my run list</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8" name="Shape 1178"/>
          <p:cNvSpPr>
            <a:spLocks noGrp="1" noRot="1" noChangeAspect="1"/>
          </p:cNvSpPr>
          <p:nvPr>
            <p:ph type="sldImg"/>
          </p:nvPr>
        </p:nvSpPr>
        <p:spPr>
          <a:prstGeom prst="rect">
            <a:avLst/>
          </a:prstGeom>
        </p:spPr>
        <p:txBody>
          <a:bodyPr/>
          <a:lstStyle/>
          <a:p>
            <a:pPr lvl="0"/>
            <a:endParaRPr/>
          </a:p>
        </p:txBody>
      </p:sp>
      <p:sp>
        <p:nvSpPr>
          <p:cNvPr id="1179" name="Shape 1179"/>
          <p:cNvSpPr>
            <a:spLocks noGrp="1"/>
          </p:cNvSpPr>
          <p:nvPr>
            <p:ph type="body" sz="quarter" idx="1"/>
          </p:nvPr>
        </p:nvSpPr>
        <p:spPr>
          <a:prstGeom prst="rect">
            <a:avLst/>
          </a:prstGeom>
        </p:spPr>
        <p:txBody>
          <a:bodyPr/>
          <a:lstStyle>
            <a:lvl1pPr defTabSz="457200">
              <a:spcBef>
                <a:spcPts val="1200"/>
              </a:spcBef>
            </a:lvl1pPr>
          </a:lstStyle>
          <a:p>
            <a:pPr lvl="0">
              <a:defRPr sz="1800"/>
            </a:pPr>
            <a:r>
              <a:rPr sz="1600"/>
              <a:t>Chef server looks at the run_list and sends the appropriate cookbooks to the node</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4" name="Shape 1194"/>
          <p:cNvSpPr>
            <a:spLocks noGrp="1" noRot="1" noChangeAspect="1"/>
          </p:cNvSpPr>
          <p:nvPr>
            <p:ph type="sldImg"/>
          </p:nvPr>
        </p:nvSpPr>
        <p:spPr>
          <a:prstGeom prst="rect">
            <a:avLst/>
          </a:prstGeom>
        </p:spPr>
        <p:txBody>
          <a:bodyPr/>
          <a:lstStyle/>
          <a:p>
            <a:pPr lvl="0"/>
            <a:endParaRPr/>
          </a:p>
        </p:txBody>
      </p:sp>
      <p:sp>
        <p:nvSpPr>
          <p:cNvPr id="1195" name="Shape 1195"/>
          <p:cNvSpPr>
            <a:spLocks noGrp="1"/>
          </p:cNvSpPr>
          <p:nvPr>
            <p:ph type="body" sz="quarter" idx="1"/>
          </p:nvPr>
        </p:nvSpPr>
        <p:spPr>
          <a:prstGeom prst="rect">
            <a:avLst/>
          </a:prstGeom>
        </p:spPr>
        <p:txBody>
          <a:bodyPr/>
          <a:lstStyle/>
          <a:p>
            <a:pPr lvl="0" defTabSz="457200">
              <a:spcBef>
                <a:spcPts val="1200"/>
              </a:spcBef>
              <a:defRPr sz="1800"/>
            </a:pPr>
            <a:r>
              <a:rPr sz="1600"/>
              <a:t>Chef-client then executes the resources on the run list</a:t>
            </a:r>
          </a:p>
          <a:p>
            <a:pPr lvl="0" defTabSz="457200">
              <a:spcBef>
                <a:spcPts val="1200"/>
              </a:spcBef>
              <a:defRPr sz="1800"/>
            </a:pPr>
            <a:r>
              <a:rPr sz="1600"/>
              <a:t>All the heavy lifting is done on the node!! the server is quite light weight!</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 name="Shape 1206"/>
          <p:cNvSpPr>
            <a:spLocks noGrp="1" noRot="1" noChangeAspect="1"/>
          </p:cNvSpPr>
          <p:nvPr>
            <p:ph type="sldImg"/>
          </p:nvPr>
        </p:nvSpPr>
        <p:spPr>
          <a:prstGeom prst="rect">
            <a:avLst/>
          </a:prstGeom>
        </p:spPr>
        <p:txBody>
          <a:bodyPr/>
          <a:lstStyle/>
          <a:p>
            <a:pPr lvl="0"/>
            <a:endParaRPr/>
          </a:p>
        </p:txBody>
      </p:sp>
      <p:sp>
        <p:nvSpPr>
          <p:cNvPr id="1207" name="Shape 1207"/>
          <p:cNvSpPr>
            <a:spLocks noGrp="1"/>
          </p:cNvSpPr>
          <p:nvPr>
            <p:ph type="body" sz="quarter" idx="1"/>
          </p:nvPr>
        </p:nvSpPr>
        <p:spPr>
          <a:prstGeom prst="rect">
            <a:avLst/>
          </a:prstGeom>
        </p:spPr>
        <p:txBody>
          <a:bodyPr/>
          <a:lstStyle/>
          <a:p>
            <a:pPr lvl="0" defTabSz="457200">
              <a:defRPr sz="1800"/>
            </a:pPr>
            <a:r>
              <a:rPr sz="1600">
                <a:latin typeface="Helvetica"/>
                <a:ea typeface="Helvetica"/>
                <a:cs typeface="Helvetica"/>
                <a:sym typeface="Helvetica"/>
              </a:rPr>
              <a:t>Chef Search is one of its killer features. It enables you to do a lot of heavy lifting easily.</a:t>
            </a:r>
          </a:p>
          <a:p>
            <a:pPr lvl="0" defTabSz="457200">
              <a:defRPr sz="1800"/>
            </a:pPr>
            <a:endParaRPr sz="1600">
              <a:latin typeface="Helvetica"/>
              <a:ea typeface="Helvetica"/>
              <a:cs typeface="Helvetica"/>
              <a:sym typeface="Helvetica"/>
            </a:endParaRPr>
          </a:p>
          <a:p>
            <a:pPr lvl="0" defTabSz="457200">
              <a:defRPr sz="1800"/>
            </a:pPr>
            <a:r>
              <a:rPr sz="1600">
                <a:latin typeface="Helvetica"/>
                <a:ea typeface="Helvetica"/>
                <a:cs typeface="Helvetica"/>
                <a:sym typeface="Helvetica"/>
              </a:rPr>
              <a:t>Search for nodes by their roles, or other attributes (you assign, or assume via cookbooks).</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9" name="Shape 1339"/>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1340" name="Shape 1340"/>
          <p:cNvSpPr>
            <a:spLocks noGrp="1"/>
          </p:cNvSpPr>
          <p:nvPr>
            <p:ph type="body" sz="quarter" idx="1"/>
          </p:nvPr>
        </p:nvSpPr>
        <p:spPr>
          <a:prstGeom prst="rect">
            <a:avLst/>
          </a:prstGeom>
        </p:spPr>
        <p:txBody>
          <a:bodyPr/>
          <a:lstStyle/>
          <a:p>
            <a:pPr lvl="0" defTabSz="457200">
              <a:defRPr sz="1800"/>
            </a:pPr>
            <a:r>
              <a:rPr sz="1200">
                <a:latin typeface="Helvetica"/>
                <a:ea typeface="Helvetica"/>
                <a:cs typeface="Helvetica"/>
                <a:sym typeface="Helvetica"/>
              </a:rPr>
              <a:t>Execute a search against the Chef Server’s search index and store the results of that search in the “pool_member” variable.</a:t>
            </a:r>
          </a:p>
          <a:p>
            <a:pPr lvl="0" defTabSz="457200">
              <a:defRPr sz="1800"/>
            </a:pPr>
            <a:endParaRPr sz="1200">
              <a:latin typeface="Helvetica"/>
              <a:ea typeface="Helvetica"/>
              <a:cs typeface="Helvetica"/>
              <a:sym typeface="Helvetica"/>
            </a:endParaRPr>
          </a:p>
          <a:p>
            <a:pPr lvl="0" defTabSz="457200">
              <a:defRPr sz="1800"/>
            </a:pPr>
            <a:r>
              <a:rPr sz="1200">
                <a:latin typeface="Helvetica"/>
                <a:ea typeface="Helvetica"/>
                <a:cs typeface="Helvetica"/>
                <a:sym typeface="Helvetica"/>
              </a:rPr>
              <a:t>Pass the unique pool_members to the template as a template variable named pool_members.</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8" name="Shape 1618"/>
          <p:cNvSpPr>
            <a:spLocks noGrp="1" noRot="1" noChangeAspect="1"/>
          </p:cNvSpPr>
          <p:nvPr>
            <p:ph type="sldImg"/>
          </p:nvPr>
        </p:nvSpPr>
        <p:spPr>
          <a:prstGeom prst="rect">
            <a:avLst/>
          </a:prstGeom>
        </p:spPr>
        <p:txBody>
          <a:bodyPr/>
          <a:lstStyle/>
          <a:p>
            <a:pPr lvl="0"/>
            <a:endParaRPr/>
          </a:p>
        </p:txBody>
      </p:sp>
      <p:sp>
        <p:nvSpPr>
          <p:cNvPr id="1619" name="Shape 1619"/>
          <p:cNvSpPr>
            <a:spLocks noGrp="1"/>
          </p:cNvSpPr>
          <p:nvPr>
            <p:ph type="body" sz="quarter" idx="1"/>
          </p:nvPr>
        </p:nvSpPr>
        <p:spPr>
          <a:prstGeom prst="rect">
            <a:avLst/>
          </a:prstGeom>
        </p:spPr>
        <p:txBody>
          <a:bodyPr/>
          <a:lstStyle/>
          <a:p>
            <a:pPr lvl="0">
              <a:defRPr sz="1800"/>
            </a:pPr>
            <a:r>
              <a:rPr sz="1600"/>
              <a:t>... this is the core of what Chef does.</a:t>
            </a:r>
          </a:p>
          <a:p>
            <a:pPr lvl="0">
              <a:defRPr sz="1800"/>
            </a:pPr>
            <a:r>
              <a:rPr sz="1600"/>
              <a:t>Gives you tools to manage complexity while being flexible enough to evolve with your Infrastructure.</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4" name="Shape 1624"/>
          <p:cNvSpPr>
            <a:spLocks noGrp="1" noRot="1" noChangeAspect="1"/>
          </p:cNvSpPr>
          <p:nvPr>
            <p:ph type="sldImg"/>
          </p:nvPr>
        </p:nvSpPr>
        <p:spPr>
          <a:prstGeom prst="rect">
            <a:avLst/>
          </a:prstGeom>
        </p:spPr>
        <p:txBody>
          <a:bodyPr/>
          <a:lstStyle/>
          <a:p>
            <a:pPr lvl="0"/>
            <a:endParaRPr/>
          </a:p>
        </p:txBody>
      </p:sp>
      <p:sp>
        <p:nvSpPr>
          <p:cNvPr id="1625" name="Shape 1625"/>
          <p:cNvSpPr>
            <a:spLocks noGrp="1"/>
          </p:cNvSpPr>
          <p:nvPr>
            <p:ph type="body" sz="quarter" idx="1"/>
          </p:nvPr>
        </p:nvSpPr>
        <p:spPr>
          <a:prstGeom prst="rect">
            <a:avLst/>
          </a:prstGeom>
        </p:spPr>
        <p:txBody>
          <a:bodyPr/>
          <a:lstStyle/>
          <a:p>
            <a:pPr lvl="0">
              <a:defRPr sz="1800"/>
            </a:pPr>
            <a:r>
              <a:rPr sz="1600"/>
              <a:t>So, how will you manage all this complexity?  Here's a roadmap.  Start by determining the desired state of yuor infrastructure.  Identify..., Gather..., Compose..., Apply..., Profit!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Shape 427"/>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28" name="Shape 428"/>
          <p:cNvSpPr>
            <a:spLocks noGrp="1"/>
          </p:cNvSpPr>
          <p:nvPr>
            <p:ph type="body" sz="quarter" idx="1"/>
          </p:nvPr>
        </p:nvSpPr>
        <p:spPr>
          <a:prstGeom prst="rect">
            <a:avLst/>
          </a:prstGeom>
        </p:spPr>
        <p:txBody>
          <a:bodyPr/>
          <a:lstStyle>
            <a:lvl1pPr algn="r" defTabSz="457200">
              <a:defRPr sz="1100">
                <a:latin typeface="Helvetica"/>
                <a:ea typeface="Helvetica"/>
                <a:cs typeface="Helvetica"/>
                <a:sym typeface="Helvetica"/>
              </a:defRPr>
            </a:lvl1pPr>
          </a:lstStyle>
          <a:p>
            <a:pPr lvl="0">
              <a:defRPr sz="1800"/>
            </a:pPr>
            <a:r>
              <a:rPr sz="1100"/>
              <a:t>ref0001</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0" name="Shape 1630"/>
          <p:cNvSpPr>
            <a:spLocks noGrp="1" noRot="1" noChangeAspect="1"/>
          </p:cNvSpPr>
          <p:nvPr>
            <p:ph type="sldImg"/>
          </p:nvPr>
        </p:nvSpPr>
        <p:spPr>
          <a:prstGeom prst="rect">
            <a:avLst/>
          </a:prstGeom>
        </p:spPr>
        <p:txBody>
          <a:bodyPr/>
          <a:lstStyle/>
          <a:p>
            <a:pPr lvl="0"/>
            <a:endParaRPr/>
          </a:p>
        </p:txBody>
      </p:sp>
      <p:sp>
        <p:nvSpPr>
          <p:cNvPr id="1631" name="Shape 1631"/>
          <p:cNvSpPr>
            <a:spLocks noGrp="1"/>
          </p:cNvSpPr>
          <p:nvPr>
            <p:ph type="body" sz="quarter" idx="1"/>
          </p:nvPr>
        </p:nvSpPr>
        <p:spPr>
          <a:prstGeom prst="rect">
            <a:avLst/>
          </a:prstGeom>
        </p:spPr>
        <p:txBody>
          <a:bodyPr/>
          <a:lstStyle>
            <a:lvl1pPr defTabSz="457200">
              <a:defRPr>
                <a:latin typeface="Calibri"/>
                <a:ea typeface="Calibri"/>
                <a:cs typeface="Calibri"/>
                <a:sym typeface="Calibri"/>
              </a:defRPr>
            </a:lvl1pPr>
          </a:lstStyle>
          <a:p>
            <a:pPr lvl="0">
              <a:defRPr sz="1800"/>
            </a:pPr>
            <a:r>
              <a:rPr sz="1600"/>
              <a:t>And this isn't just a story of provisioning.  Sure, you need to bring your infrastructure into reality but it's going to change over time.  You'll use the same process for managing that change, or configuration drift.</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6" name="Shape 1636"/>
          <p:cNvSpPr>
            <a:spLocks noGrp="1" noRot="1" noChangeAspect="1"/>
          </p:cNvSpPr>
          <p:nvPr>
            <p:ph type="sldImg"/>
          </p:nvPr>
        </p:nvSpPr>
        <p:spPr>
          <a:prstGeom prst="rect">
            <a:avLst/>
          </a:prstGeom>
        </p:spPr>
        <p:txBody>
          <a:bodyPr/>
          <a:lstStyle/>
          <a:p>
            <a:pPr lvl="0"/>
            <a:endParaRPr/>
          </a:p>
        </p:txBody>
      </p:sp>
      <p:sp>
        <p:nvSpPr>
          <p:cNvPr id="1637" name="Shape 1637"/>
          <p:cNvSpPr>
            <a:spLocks noGrp="1"/>
          </p:cNvSpPr>
          <p:nvPr>
            <p:ph type="body" sz="quarter" idx="1"/>
          </p:nvPr>
        </p:nvSpPr>
        <p:spPr>
          <a:prstGeom prst="rect">
            <a:avLst/>
          </a:prstGeom>
        </p:spPr>
        <p:txBody>
          <a:bodyPr/>
          <a:lstStyle/>
          <a:p>
            <a:pPr lvl="0" defTabSz="457200">
              <a:defRPr sz="1800"/>
            </a:pPr>
            <a:r>
              <a:rPr sz="1600" dirty="0" smtClean="0">
                <a:latin typeface="+mj-lt"/>
                <a:ea typeface="+mj-ea"/>
                <a:cs typeface="+mj-cs"/>
                <a:sym typeface="Arial"/>
              </a:rPr>
              <a:t>From </a:t>
            </a:r>
            <a:r>
              <a:rPr sz="1600" dirty="0">
                <a:latin typeface="+mj-lt"/>
                <a:ea typeface="+mj-ea"/>
                <a:cs typeface="+mj-cs"/>
                <a:sym typeface="Arial"/>
              </a:rPr>
              <a:t>Larry Wall, creator of perl</a:t>
            </a:r>
          </a:p>
          <a:p>
            <a:pPr lvl="0" defTabSz="457200">
              <a:defRPr sz="1800"/>
            </a:pPr>
            <a:r>
              <a:rPr sz="1600" i="1" dirty="0">
                <a:latin typeface="+mj-lt"/>
                <a:ea typeface="+mj-ea"/>
                <a:cs typeface="+mj-cs"/>
                <a:sym typeface="Arial"/>
              </a:rPr>
              <a:t>manipulexity</a:t>
            </a:r>
            <a:r>
              <a:rPr sz="1600" dirty="0">
                <a:latin typeface="+mj-lt"/>
                <a:ea typeface="+mj-ea"/>
                <a:cs typeface="+mj-cs"/>
                <a:sym typeface="Arial"/>
              </a:rPr>
              <a:t>:  the manipulation of complex things</a:t>
            </a:r>
          </a:p>
          <a:p>
            <a:pPr lvl="0" defTabSz="457200">
              <a:defRPr sz="1800"/>
            </a:pPr>
            <a:r>
              <a:rPr sz="1600" i="1" dirty="0">
                <a:latin typeface="+mj-lt"/>
                <a:ea typeface="+mj-ea"/>
                <a:cs typeface="+mj-cs"/>
                <a:sym typeface="Arial"/>
              </a:rPr>
              <a:t>whipuptitude</a:t>
            </a:r>
            <a:r>
              <a:rPr sz="1600" dirty="0">
                <a:latin typeface="+mj-lt"/>
                <a:ea typeface="+mj-ea"/>
                <a:cs typeface="+mj-cs"/>
                <a:sym typeface="Arial"/>
              </a:rPr>
              <a:t>: the aptitude for whipping things up.</a:t>
            </a:r>
          </a:p>
          <a:p>
            <a:pPr lvl="0" defTabSz="457200">
              <a:defRPr sz="1800"/>
            </a:pPr>
            <a:endParaRPr sz="1600" dirty="0">
              <a:latin typeface="+mj-lt"/>
              <a:ea typeface="+mj-ea"/>
              <a:cs typeface="+mj-cs"/>
              <a:sym typeface="Arial"/>
            </a:endParaRPr>
          </a:p>
          <a:p>
            <a:pPr lvl="0" defTabSz="457200">
              <a:defRPr sz="1800"/>
            </a:pPr>
            <a:r>
              <a:rPr sz="1600" dirty="0">
                <a:latin typeface="+mj-lt"/>
                <a:ea typeface="+mj-ea"/>
                <a:cs typeface="+mj-cs"/>
                <a:sym typeface="Arial"/>
              </a:rPr>
              <a:t>What's reasonable for your environment may not be for mine.</a:t>
            </a:r>
          </a:p>
          <a:p>
            <a:pPr lvl="0" defTabSz="457200">
              <a:defRPr sz="1800"/>
            </a:pPr>
            <a:r>
              <a:rPr sz="1600" dirty="0">
                <a:latin typeface="+mj-lt"/>
                <a:ea typeface="+mj-ea"/>
                <a:cs typeface="+mj-cs"/>
                <a:sym typeface="Arial"/>
              </a:rPr>
              <a:t>On "sane defaults":  sanity is in the eye of the beholder</a:t>
            </a:r>
          </a:p>
          <a:p>
            <a:pPr lvl="0" defTabSz="457200">
              <a:defRPr sz="1800"/>
            </a:pPr>
            <a:endParaRPr sz="1600" dirty="0">
              <a:latin typeface="+mj-lt"/>
              <a:ea typeface="+mj-ea"/>
              <a:cs typeface="+mj-cs"/>
              <a:sym typeface="Arial"/>
            </a:endParaRPr>
          </a:p>
          <a:p>
            <a:pPr lvl="0" defTabSz="457200">
              <a:defRPr sz="1800"/>
            </a:pPr>
            <a:r>
              <a:rPr sz="1600" dirty="0">
                <a:latin typeface="+mj-lt"/>
                <a:ea typeface="+mj-ea"/>
                <a:cs typeface="+mj-cs"/>
                <a:sym typeface="Arial"/>
              </a:rPr>
              <a:t>Might add or mention</a:t>
            </a:r>
          </a:p>
          <a:p>
            <a:pPr lvl="0" defTabSz="457200">
              <a:defRPr sz="1800"/>
            </a:pPr>
            <a:r>
              <a:rPr sz="1600" dirty="0">
                <a:latin typeface="+mj-lt"/>
                <a:ea typeface="+mj-ea"/>
                <a:cs typeface="+mj-cs"/>
                <a:sym typeface="Arial"/>
              </a:rPr>
              <a:t>Principle of least surprise</a:t>
            </a:r>
          </a:p>
          <a:p>
            <a:pPr lvl="0" defTabSz="457200">
              <a:defRPr sz="1800"/>
            </a:pPr>
            <a:r>
              <a:rPr sz="1600" dirty="0">
                <a:latin typeface="+mj-lt"/>
                <a:ea typeface="+mj-ea"/>
                <a:cs typeface="+mj-cs"/>
                <a:sym typeface="Arial"/>
              </a:rPr>
              <a:t>TIMTOWTDI - There Is More Than One Way To Do It </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2" name="Shape 1642"/>
          <p:cNvSpPr>
            <a:spLocks noGrp="1" noRot="1" noChangeAspect="1"/>
          </p:cNvSpPr>
          <p:nvPr>
            <p:ph type="sldImg"/>
          </p:nvPr>
        </p:nvSpPr>
        <p:spPr>
          <a:prstGeom prst="rect">
            <a:avLst/>
          </a:prstGeom>
        </p:spPr>
        <p:txBody>
          <a:bodyPr/>
          <a:lstStyle/>
          <a:p>
            <a:pPr lvl="0"/>
            <a:endParaRPr/>
          </a:p>
        </p:txBody>
      </p:sp>
      <p:sp>
        <p:nvSpPr>
          <p:cNvPr id="1643" name="Shape 1643"/>
          <p:cNvSpPr>
            <a:spLocks noGrp="1"/>
          </p:cNvSpPr>
          <p:nvPr>
            <p:ph type="body" sz="quarter" idx="1"/>
          </p:nvPr>
        </p:nvSpPr>
        <p:spPr>
          <a:prstGeom prst="rect">
            <a:avLst/>
          </a:prstGeom>
        </p:spPr>
        <p:txBody>
          <a:bodyPr/>
          <a:lstStyle/>
          <a:p>
            <a:pPr lvl="0">
              <a:defRPr sz="1800"/>
            </a:pPr>
            <a:r>
              <a:rPr sz="1600"/>
              <a:t>A node is a server you want to configure</a:t>
            </a:r>
          </a:p>
          <a:p>
            <a:pPr lvl="0">
              <a:defRPr sz="1800"/>
            </a:pPr>
            <a:r>
              <a:rPr sz="1600"/>
              <a:t>A resource is an item of manipulation, ie. a primitive thats contained in a recipe.</a:t>
            </a:r>
          </a:p>
          <a:p>
            <a:pPr lvl="0">
              <a:defRPr sz="1800"/>
            </a:pPr>
            <a:r>
              <a:rPr sz="1600"/>
              <a:t>A recipe is collection of resources</a:t>
            </a:r>
          </a:p>
          <a:p>
            <a:pPr lvl="0">
              <a:defRPr sz="1800"/>
            </a:pPr>
            <a:endParaRPr sz="1600"/>
          </a:p>
          <a:p>
            <a:pPr lvl="0">
              <a:defRPr sz="1800"/>
            </a:pPr>
            <a:r>
              <a:rPr sz="1600"/>
              <a:t>What you want coming out of this section is that folks have a high level understanding of the parts of the system. The rest of training goes into more detail about all these topics in due time.</a:t>
            </a:r>
          </a:p>
          <a:p>
            <a:pPr lvl="0">
              <a:defRPr sz="1800"/>
            </a:pPr>
            <a:endParaRPr sz="1600"/>
          </a:p>
          <a:p>
            <a:pPr lvl="0">
              <a:defRPr sz="1800"/>
            </a:pPr>
            <a:r>
              <a:rPr sz="1600"/>
              <a:t>Take 5.</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6" name="Shape 165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1657" name="Shape 1657"/>
          <p:cNvSpPr>
            <a:spLocks noGrp="1"/>
          </p:cNvSpPr>
          <p:nvPr>
            <p:ph type="body" sz="quarter" idx="1"/>
          </p:nvPr>
        </p:nvSpPr>
        <p:spPr>
          <a:prstGeom prst="rect">
            <a:avLst/>
          </a:prstGeom>
        </p:spPr>
        <p:txBody>
          <a:bodyPr/>
          <a:lstStyle/>
          <a:p>
            <a:pPr lvl="0">
              <a:defRPr sz="1800"/>
            </a:pPr>
            <a:r>
              <a:rPr sz="1600"/>
              <a:t>Quick detour to provide you some context for the slide format used throughout this course.</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5" name="Shape 1665"/>
          <p:cNvSpPr>
            <a:spLocks noGrp="1" noRot="1" noChangeAspect="1"/>
          </p:cNvSpPr>
          <p:nvPr>
            <p:ph type="sldImg"/>
          </p:nvPr>
        </p:nvSpPr>
        <p:spPr>
          <a:prstGeom prst="rect">
            <a:avLst/>
          </a:prstGeom>
        </p:spPr>
        <p:txBody>
          <a:bodyPr/>
          <a:lstStyle/>
          <a:p>
            <a:pPr lvl="0"/>
            <a:endParaRPr/>
          </a:p>
        </p:txBody>
      </p:sp>
      <p:sp>
        <p:nvSpPr>
          <p:cNvPr id="1666" name="Shape 1666"/>
          <p:cNvSpPr>
            <a:spLocks noGrp="1"/>
          </p:cNvSpPr>
          <p:nvPr>
            <p:ph type="body" sz="quarter" idx="1"/>
          </p:nvPr>
        </p:nvSpPr>
        <p:spPr>
          <a:prstGeom prst="rect">
            <a:avLst/>
          </a:prstGeom>
        </p:spPr>
        <p:txBody>
          <a:bodyPr/>
          <a:lstStyle/>
          <a:p>
            <a:pPr lvl="0">
              <a:defRPr sz="1800"/>
            </a:pPr>
            <a:r>
              <a:rPr sz="1600"/>
              <a:t>This is a very frequent question in trainings. </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3" name="Shape 1683"/>
          <p:cNvSpPr>
            <a:spLocks noGrp="1" noRot="1" noChangeAspect="1"/>
          </p:cNvSpPr>
          <p:nvPr>
            <p:ph type="sldImg"/>
          </p:nvPr>
        </p:nvSpPr>
        <p:spPr>
          <a:prstGeom prst="rect">
            <a:avLst/>
          </a:prstGeom>
        </p:spPr>
        <p:txBody>
          <a:bodyPr/>
          <a:lstStyle/>
          <a:p>
            <a:pPr lvl="0"/>
            <a:endParaRPr/>
          </a:p>
        </p:txBody>
      </p:sp>
      <p:sp>
        <p:nvSpPr>
          <p:cNvPr id="1684" name="Shape 1684"/>
          <p:cNvSpPr>
            <a:spLocks noGrp="1"/>
          </p:cNvSpPr>
          <p:nvPr>
            <p:ph type="body" sz="quarter" idx="1"/>
          </p:nvPr>
        </p:nvSpPr>
        <p:spPr>
          <a:prstGeom prst="rect">
            <a:avLst/>
          </a:prstGeom>
        </p:spPr>
        <p:txBody>
          <a:bodyPr/>
          <a:lstStyle/>
          <a:p>
            <a:pPr lvl="0">
              <a:defRPr sz="1800"/>
            </a:pPr>
            <a:r>
              <a:rPr sz="1600"/>
              <a:t>This diagram will be used throughout to help students remember which of the three components we’re talking about / working on.</a:t>
            </a:r>
          </a:p>
          <a:p>
            <a:pPr lvl="0">
              <a:defRPr sz="1800"/>
            </a:pPr>
            <a:endParaRPr sz="1600"/>
          </a:p>
          <a:p>
            <a:pPr lvl="0">
              <a:defRPr sz="1800"/>
            </a:pPr>
            <a:r>
              <a:rPr sz="1600"/>
              <a:t>Three main areas</a:t>
            </a:r>
          </a:p>
          <a:p>
            <a:pPr lvl="0">
              <a:defRPr sz="1800"/>
            </a:pPr>
            <a:r>
              <a:rPr sz="1600"/>
              <a:t>1.  Workstation</a:t>
            </a:r>
          </a:p>
          <a:p>
            <a:pPr lvl="0">
              <a:defRPr sz="1800"/>
            </a:pPr>
            <a:r>
              <a:rPr sz="1600"/>
              <a:t>2.  Enterprise Chef</a:t>
            </a:r>
          </a:p>
          <a:p>
            <a:pPr lvl="0">
              <a:defRPr sz="1800"/>
            </a:pPr>
            <a:r>
              <a:rPr sz="1600"/>
              <a:t>3.  Nodes in your infrastructure</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 name="Shape 1689"/>
          <p:cNvSpPr>
            <a:spLocks noGrp="1" noRot="1" noChangeAspect="1"/>
          </p:cNvSpPr>
          <p:nvPr>
            <p:ph type="sldImg"/>
          </p:nvPr>
        </p:nvSpPr>
        <p:spPr>
          <a:prstGeom prst="rect">
            <a:avLst/>
          </a:prstGeom>
        </p:spPr>
        <p:txBody>
          <a:bodyPr/>
          <a:lstStyle/>
          <a:p>
            <a:pPr lvl="0"/>
            <a:endParaRPr/>
          </a:p>
        </p:txBody>
      </p:sp>
      <p:sp>
        <p:nvSpPr>
          <p:cNvPr id="1690" name="Shape 1690"/>
          <p:cNvSpPr>
            <a:spLocks noGrp="1"/>
          </p:cNvSpPr>
          <p:nvPr>
            <p:ph type="body" sz="quarter" idx="1"/>
          </p:nvPr>
        </p:nvSpPr>
        <p:spPr>
          <a:prstGeom prst="rect">
            <a:avLst/>
          </a:prstGeom>
        </p:spPr>
        <p:txBody>
          <a:bodyPr/>
          <a:lstStyle/>
          <a:p>
            <a:pPr lvl="0">
              <a:defRPr sz="1800"/>
            </a:pPr>
            <a:r>
              <a:rPr sz="1600"/>
              <a:t>Start by installing Chef on the Workstation</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5" name="Shape 1695"/>
          <p:cNvSpPr>
            <a:spLocks noGrp="1" noRot="1" noChangeAspect="1"/>
          </p:cNvSpPr>
          <p:nvPr>
            <p:ph type="sldImg"/>
          </p:nvPr>
        </p:nvSpPr>
        <p:spPr>
          <a:prstGeom prst="rect">
            <a:avLst/>
          </a:prstGeom>
        </p:spPr>
        <p:txBody>
          <a:bodyPr/>
          <a:lstStyle/>
          <a:p>
            <a:pPr lvl="0"/>
            <a:endParaRPr/>
          </a:p>
        </p:txBody>
      </p:sp>
      <p:sp>
        <p:nvSpPr>
          <p:cNvPr id="1696" name="Shape 1696"/>
          <p:cNvSpPr>
            <a:spLocks noGrp="1"/>
          </p:cNvSpPr>
          <p:nvPr>
            <p:ph type="body" sz="quarter" idx="1"/>
          </p:nvPr>
        </p:nvSpPr>
        <p:spPr>
          <a:prstGeom prst="rect">
            <a:avLst/>
          </a:prstGeom>
        </p:spPr>
        <p:txBody>
          <a:bodyPr/>
          <a:lstStyle/>
          <a:p>
            <a:pPr lvl="0">
              <a:defRPr sz="1800"/>
            </a:pPr>
            <a:endParaRPr sz="1600"/>
          </a:p>
          <a:p>
            <a:pPr lvl="0">
              <a:defRPr sz="1800"/>
            </a:pPr>
            <a:r>
              <a:rPr sz="1600"/>
              <a:t>Remember the version of Chef installed on the workstation determines the version of chef installed on any node you bootstrap with that workstation</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2" name="Shape 1702"/>
          <p:cNvSpPr>
            <a:spLocks noGrp="1" noRot="1" noChangeAspect="1"/>
          </p:cNvSpPr>
          <p:nvPr>
            <p:ph type="sldImg"/>
          </p:nvPr>
        </p:nvSpPr>
        <p:spPr>
          <a:prstGeom prst="rect">
            <a:avLst/>
          </a:prstGeom>
        </p:spPr>
        <p:txBody>
          <a:bodyPr/>
          <a:lstStyle/>
          <a:p>
            <a:pPr lvl="0"/>
            <a:endParaRPr/>
          </a:p>
        </p:txBody>
      </p:sp>
      <p:sp>
        <p:nvSpPr>
          <p:cNvPr id="1703" name="Shape 1703"/>
          <p:cNvSpPr>
            <a:spLocks noGrp="1"/>
          </p:cNvSpPr>
          <p:nvPr>
            <p:ph type="body" sz="quarter" idx="1"/>
          </p:nvPr>
        </p:nvSpPr>
        <p:spPr>
          <a:prstGeom prst="rect">
            <a:avLst/>
          </a:prstGeom>
        </p:spPr>
        <p:txBody>
          <a:bodyPr/>
          <a:lstStyle/>
          <a:p>
            <a:pPr lvl="0">
              <a:defRPr sz="1800"/>
            </a:pPr>
            <a:r>
              <a:rPr sz="1600" dirty="0" smtClean="0"/>
              <a:t>This </a:t>
            </a:r>
            <a:r>
              <a:rPr sz="1600" dirty="0"/>
              <a:t>is an optional slide.  Unhide this slide for customers who you know are ruby developers or when presenting at a ruby conference. </a:t>
            </a:r>
          </a:p>
          <a:p>
            <a:pPr lvl="0">
              <a:defRPr sz="1800"/>
            </a:pPr>
            <a:endParaRPr sz="1600" dirty="0"/>
          </a:p>
          <a:p>
            <a:pPr lvl="0">
              <a:defRPr sz="1800"/>
            </a:pPr>
            <a:r>
              <a:rPr sz="1600" dirty="0"/>
              <a:t>So no need to do '$ mv ~/.rvm{,.disabled}'</a:t>
            </a:r>
          </a:p>
          <a:p>
            <a:pPr lvl="0">
              <a:defRPr sz="1800"/>
            </a:pPr>
            <a:endParaRPr sz="1600" dirty="0"/>
          </a:p>
          <a:p>
            <a:pPr lvl="0">
              <a:defRPr sz="1800"/>
            </a:pPr>
            <a:r>
              <a:rPr sz="1600" dirty="0"/>
              <a:t>mv ~/.rvm{,.disabled}</a:t>
            </a:r>
          </a:p>
          <a:p>
            <a:pPr lvl="0">
              <a:defRPr sz="1800"/>
            </a:pPr>
            <a:r>
              <a:rPr sz="1600" dirty="0"/>
              <a:t>is the same as</a:t>
            </a:r>
          </a:p>
          <a:p>
            <a:pPr lvl="0">
              <a:defRPr sz="1800"/>
            </a:pPr>
            <a:r>
              <a:rPr sz="1600" dirty="0"/>
              <a:t>mv ~/.rvm ~/.rvm.disabled</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8" name="Shape 1708"/>
          <p:cNvSpPr>
            <a:spLocks noGrp="1" noRot="1" noChangeAspect="1"/>
          </p:cNvSpPr>
          <p:nvPr>
            <p:ph type="sldImg"/>
          </p:nvPr>
        </p:nvSpPr>
        <p:spPr>
          <a:prstGeom prst="rect">
            <a:avLst/>
          </a:prstGeom>
        </p:spPr>
        <p:txBody>
          <a:bodyPr/>
          <a:lstStyle/>
          <a:p>
            <a:pPr lvl="0"/>
            <a:endParaRPr/>
          </a:p>
        </p:txBody>
      </p:sp>
      <p:sp>
        <p:nvSpPr>
          <p:cNvPr id="1709" name="Shape 1709"/>
          <p:cNvSpPr>
            <a:spLocks noGrp="1"/>
          </p:cNvSpPr>
          <p:nvPr>
            <p:ph type="body" sz="quarter" idx="1"/>
          </p:nvPr>
        </p:nvSpPr>
        <p:spPr>
          <a:prstGeom prst="rect">
            <a:avLst/>
          </a:prstGeom>
        </p:spPr>
        <p:txBody>
          <a:bodyPr/>
          <a:lstStyle/>
          <a:p>
            <a:pPr lvl="0">
              <a:defRPr sz="1800"/>
            </a:pPr>
            <a:r>
              <a:rPr sz="1600"/>
              <a:t>Browse to the install page </a:t>
            </a:r>
            <a:r>
              <a:rPr sz="1600" u="sng">
                <a:hlinkClick r:id="rId3"/>
              </a:rPr>
              <a:t>https://www.chef.io/download-chef-client/</a:t>
            </a:r>
            <a:r>
              <a:rPr sz="1600"/>
              <a:t> and show the various options.</a:t>
            </a:r>
          </a:p>
          <a:p>
            <a:pPr lvl="0">
              <a:defRPr sz="1800"/>
            </a:pPr>
            <a:endParaRPr sz="1600"/>
          </a:p>
          <a:p>
            <a:pPr lvl="0">
              <a:defRPr sz="1800"/>
            </a:pPr>
            <a:r>
              <a:rPr sz="1600"/>
              <a:t>Highlight:</a:t>
            </a:r>
          </a:p>
          <a:p>
            <a:pPr lvl="0">
              <a:defRPr sz="1800"/>
            </a:pPr>
            <a:endParaRPr sz="1600"/>
          </a:p>
          <a:p>
            <a:pPr lvl="0">
              <a:defRPr sz="1800"/>
            </a:pPr>
            <a:r>
              <a:rPr sz="1600"/>
              <a:t>* Selecting different operating systems, versions, and hardware</a:t>
            </a:r>
          </a:p>
          <a:p>
            <a:pPr lvl="0">
              <a:defRPr sz="1800"/>
            </a:pPr>
            <a:r>
              <a:rPr sz="1600"/>
              <a:t>* curl and pipe to bash or download a package</a:t>
            </a:r>
          </a:p>
          <a:p>
            <a:pPr lvl="0">
              <a:defRPr sz="1800"/>
            </a:pPr>
            <a:r>
              <a:rPr sz="1600"/>
              <a:t>* Windows install</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34" name="Shape 434"/>
          <p:cNvSpPr>
            <a:spLocks noGrp="1"/>
          </p:cNvSpPr>
          <p:nvPr>
            <p:ph type="body" sz="quarter" idx="1"/>
          </p:nvPr>
        </p:nvSpPr>
        <p:spPr>
          <a:prstGeom prst="rect">
            <a:avLst/>
          </a:prstGeom>
        </p:spPr>
        <p:txBody>
          <a:bodyPr/>
          <a:lstStyle>
            <a:lvl1pPr algn="r" defTabSz="457200">
              <a:defRPr sz="1100">
                <a:latin typeface="Helvetica"/>
                <a:ea typeface="Helvetica"/>
                <a:cs typeface="Helvetica"/>
                <a:sym typeface="Helvetica"/>
              </a:defRPr>
            </a:lvl1pPr>
          </a:lstStyle>
          <a:p>
            <a:pPr lvl="0">
              <a:defRPr sz="1800"/>
            </a:pPr>
            <a:r>
              <a:rPr sz="1100"/>
              <a:t>ref0001</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3" name="Shape 1723"/>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1724" name="Shape 1724"/>
          <p:cNvSpPr>
            <a:spLocks noGrp="1"/>
          </p:cNvSpPr>
          <p:nvPr>
            <p:ph type="body" sz="quarter" idx="1"/>
          </p:nvPr>
        </p:nvSpPr>
        <p:spPr>
          <a:prstGeom prst="rect">
            <a:avLst/>
          </a:prstGeom>
        </p:spPr>
        <p:txBody>
          <a:bodyPr/>
          <a:lstStyle/>
          <a:p>
            <a:pPr lvl="0">
              <a:defRPr sz="1800"/>
            </a:pPr>
            <a:endParaRPr sz="1600"/>
          </a:p>
          <a:p>
            <a:pPr lvl="0">
              <a:defRPr sz="1800"/>
            </a:pPr>
            <a:r>
              <a:rPr sz="1600"/>
              <a:t>Alternatively, Chef may be programmatically installed via the install.sh script.  This is the method used during chef bootstraps.</a:t>
            </a:r>
          </a:p>
          <a:p>
            <a:pPr lvl="0">
              <a:defRPr sz="1800"/>
            </a:pPr>
            <a:endParaRPr sz="1600"/>
          </a:p>
          <a:p>
            <a:pPr lvl="0">
              <a:defRPr sz="1800"/>
            </a:pPr>
            <a:r>
              <a:rPr sz="1600"/>
              <a:t>This installs chef-client, knife, ohai and ruby along with any supporting ruby gems.  This is exactly the same as gets installed on a node during bootstrap.  Difference is the node does not use knife, while the workstation client does not use ohai - but each could be configured to perform either role!</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2" name="Shape 1732"/>
          <p:cNvSpPr>
            <a:spLocks noGrp="1" noRot="1" noChangeAspect="1"/>
          </p:cNvSpPr>
          <p:nvPr>
            <p:ph type="sldImg"/>
          </p:nvPr>
        </p:nvSpPr>
        <p:spPr>
          <a:prstGeom prst="rect">
            <a:avLst/>
          </a:prstGeom>
        </p:spPr>
        <p:txBody>
          <a:bodyPr/>
          <a:lstStyle/>
          <a:p>
            <a:pPr lvl="0"/>
            <a:endParaRPr/>
          </a:p>
        </p:txBody>
      </p:sp>
      <p:sp>
        <p:nvSpPr>
          <p:cNvPr id="1733" name="Shape 1733"/>
          <p:cNvSpPr>
            <a:spLocks noGrp="1"/>
          </p:cNvSpPr>
          <p:nvPr>
            <p:ph type="body" sz="quarter" idx="1"/>
          </p:nvPr>
        </p:nvSpPr>
        <p:spPr>
          <a:prstGeom prst="rect">
            <a:avLst/>
          </a:prstGeom>
        </p:spPr>
        <p:txBody>
          <a:bodyPr/>
          <a:lstStyle/>
          <a:p>
            <a:pPr lvl="0">
              <a:defRPr sz="1800"/>
            </a:pPr>
            <a:endParaRPr sz="1600"/>
          </a:p>
          <a:p>
            <a:pPr lvl="0">
              <a:defRPr sz="1800"/>
            </a:pPr>
            <a:r>
              <a:rPr sz="1600"/>
              <a:t>The versions shown for Windows are for Windows Server, but you're probably not running that one your workstation, so get the closest without going over (2008 ~= Windows7, 2012 ~=Windows8)</a:t>
            </a:r>
          </a:p>
          <a:p>
            <a:pPr lvl="0">
              <a:defRPr sz="1800"/>
            </a:pPr>
            <a:endParaRPr sz="1600"/>
          </a:p>
          <a:p>
            <a:pPr lvl="0">
              <a:defRPr sz="1800"/>
            </a:pPr>
            <a:r>
              <a:rPr sz="1600"/>
              <a:t>Get the closest without going over (2008 ~= Windows7, 2012 ~=Windows8)</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3" name="Shape 1743"/>
          <p:cNvSpPr>
            <a:spLocks noGrp="1" noRot="1" noChangeAspect="1"/>
          </p:cNvSpPr>
          <p:nvPr>
            <p:ph type="sldImg"/>
          </p:nvPr>
        </p:nvSpPr>
        <p:spPr>
          <a:prstGeom prst="rect">
            <a:avLst/>
          </a:prstGeom>
        </p:spPr>
        <p:txBody>
          <a:bodyPr/>
          <a:lstStyle/>
          <a:p>
            <a:pPr lvl="0"/>
            <a:endParaRPr/>
          </a:p>
        </p:txBody>
      </p:sp>
      <p:sp>
        <p:nvSpPr>
          <p:cNvPr id="1744" name="Shape 1744"/>
          <p:cNvSpPr>
            <a:spLocks noGrp="1"/>
          </p:cNvSpPr>
          <p:nvPr>
            <p:ph type="body" sz="quarter" idx="1"/>
          </p:nvPr>
        </p:nvSpPr>
        <p:spPr>
          <a:prstGeom prst="rect">
            <a:avLst/>
          </a:prstGeom>
        </p:spPr>
        <p:txBody>
          <a:bodyPr/>
          <a:lstStyle/>
          <a:p>
            <a:pPr lvl="0">
              <a:defRPr sz="1800"/>
            </a:pPr>
            <a:r>
              <a:rPr sz="1600" dirty="0"/>
              <a:t>Screen shot of Windows </a:t>
            </a:r>
            <a:r>
              <a:rPr sz="1600" dirty="0" smtClean="0"/>
              <a:t>installer</a:t>
            </a:r>
            <a:endParaRPr sz="1600"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9" name="Shape 1749"/>
          <p:cNvSpPr>
            <a:spLocks noGrp="1" noRot="1" noChangeAspect="1"/>
          </p:cNvSpPr>
          <p:nvPr>
            <p:ph type="sldImg"/>
          </p:nvPr>
        </p:nvSpPr>
        <p:spPr>
          <a:prstGeom prst="rect">
            <a:avLst/>
          </a:prstGeom>
        </p:spPr>
        <p:txBody>
          <a:bodyPr/>
          <a:lstStyle/>
          <a:p>
            <a:pPr lvl="0"/>
            <a:endParaRPr/>
          </a:p>
        </p:txBody>
      </p:sp>
      <p:sp>
        <p:nvSpPr>
          <p:cNvPr id="1750" name="Shape 1750"/>
          <p:cNvSpPr>
            <a:spLocks noGrp="1"/>
          </p:cNvSpPr>
          <p:nvPr>
            <p:ph type="body" sz="quarter" idx="1"/>
          </p:nvPr>
        </p:nvSpPr>
        <p:spPr>
          <a:prstGeom prst="rect">
            <a:avLst/>
          </a:prstGeom>
        </p:spPr>
        <p:txBody>
          <a:bodyPr/>
          <a:lstStyle/>
          <a:p>
            <a:pPr lvl="0">
              <a:defRPr sz="1800"/>
            </a:pPr>
            <a:r>
              <a:rPr sz="1600"/>
              <a:t>A quick mention that we just used the omnibus installer which puts Chef and all of its dependencies on the workstation.  The tools are installed under '/opt/chef' (linux/mac) or 'C:\Chef' (Windows).</a:t>
            </a:r>
          </a:p>
          <a:p>
            <a:pPr lvl="0">
              <a:defRPr sz="1800"/>
            </a:pPr>
            <a:endParaRPr sz="1600"/>
          </a:p>
          <a:p>
            <a:pPr lvl="0">
              <a:defRPr sz="1800"/>
            </a:pPr>
            <a:r>
              <a:rPr sz="1600"/>
              <a:t>Also mention that ‘gem install chef’ is also a valid installation method if students are already using rvm, rbevn, or chruby to manage their Ruby installations or if they’d prefer to use the system ruby (which should be at version 1.9 or better to use this method).</a:t>
            </a:r>
          </a:p>
          <a:p>
            <a:pPr lvl="0">
              <a:defRPr sz="1800"/>
            </a:pPr>
            <a:endParaRPr sz="1600"/>
          </a:p>
          <a:p>
            <a:pPr lvl="0">
              <a:defRPr sz="1800"/>
            </a:pPr>
            <a:r>
              <a:rPr sz="1600"/>
              <a:t>Opscode manages an open source project called "Omnibus".  Use omnibus to create OS-specific packages.</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5" name="Shape 1755"/>
          <p:cNvSpPr>
            <a:spLocks noGrp="1" noRot="1" noChangeAspect="1"/>
          </p:cNvSpPr>
          <p:nvPr>
            <p:ph type="sldImg"/>
          </p:nvPr>
        </p:nvSpPr>
        <p:spPr>
          <a:prstGeom prst="rect">
            <a:avLst/>
          </a:prstGeom>
        </p:spPr>
        <p:txBody>
          <a:bodyPr/>
          <a:lstStyle/>
          <a:p>
            <a:pPr lvl="0"/>
            <a:endParaRPr/>
          </a:p>
        </p:txBody>
      </p:sp>
      <p:sp>
        <p:nvSpPr>
          <p:cNvPr id="1756" name="Shape 1756"/>
          <p:cNvSpPr>
            <a:spLocks noGrp="1"/>
          </p:cNvSpPr>
          <p:nvPr>
            <p:ph type="body" sz="quarter" idx="1"/>
          </p:nvPr>
        </p:nvSpPr>
        <p:spPr>
          <a:prstGeom prst="rect">
            <a:avLst/>
          </a:prstGeom>
        </p:spPr>
        <p:txBody>
          <a:bodyPr/>
          <a:lstStyle/>
          <a:p>
            <a:pPr lvl="0">
              <a:defRPr sz="1800"/>
            </a:pPr>
            <a:r>
              <a:rPr sz="1600"/>
              <a:t>We've just installed chef-client, knife, ohai and ruby along with any supporting ruby gems.  This is exactly the same as gets installed on a node during bootstrap.  Difference is the node does not use knife, while the workstation client does not use chef-client - but each could be configured to perform either role!</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 name="Shape 1761"/>
          <p:cNvSpPr>
            <a:spLocks noGrp="1" noRot="1" noChangeAspect="1"/>
          </p:cNvSpPr>
          <p:nvPr>
            <p:ph type="sldImg"/>
          </p:nvPr>
        </p:nvSpPr>
        <p:spPr>
          <a:prstGeom prst="rect">
            <a:avLst/>
          </a:prstGeom>
        </p:spPr>
        <p:txBody>
          <a:bodyPr/>
          <a:lstStyle/>
          <a:p>
            <a:pPr lvl="0"/>
            <a:endParaRPr/>
          </a:p>
        </p:txBody>
      </p:sp>
      <p:sp>
        <p:nvSpPr>
          <p:cNvPr id="1762" name="Shape 1762"/>
          <p:cNvSpPr>
            <a:spLocks noGrp="1"/>
          </p:cNvSpPr>
          <p:nvPr>
            <p:ph type="body" sz="quarter" idx="1"/>
          </p:nvPr>
        </p:nvSpPr>
        <p:spPr>
          <a:prstGeom prst="rect">
            <a:avLst/>
          </a:prstGeom>
        </p:spPr>
        <p:txBody>
          <a:bodyPr/>
          <a:lstStyle/>
          <a:p>
            <a:pPr lvl="0">
              <a:defRPr sz="1800"/>
            </a:pPr>
            <a:r>
              <a:rPr sz="1600"/>
              <a:t>With Chef installed on the workstation, it’s now time to get the Chef Server setup.</a:t>
            </a:r>
          </a:p>
          <a:p>
            <a:pPr lvl="0">
              <a:defRPr sz="1800"/>
            </a:pPr>
            <a:endParaRPr sz="1600"/>
          </a:p>
          <a:p>
            <a:pPr lvl="0">
              <a:defRPr sz="1800"/>
            </a:pPr>
            <a:r>
              <a:rPr sz="1600"/>
              <a:t>We’ll be using Hosted Enterprise Chef for this class.</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0" name="Shape 1770"/>
          <p:cNvSpPr>
            <a:spLocks noGrp="1" noRot="1" noChangeAspect="1"/>
          </p:cNvSpPr>
          <p:nvPr>
            <p:ph type="sldImg"/>
          </p:nvPr>
        </p:nvSpPr>
        <p:spPr>
          <a:prstGeom prst="rect">
            <a:avLst/>
          </a:prstGeom>
        </p:spPr>
        <p:txBody>
          <a:bodyPr/>
          <a:lstStyle/>
          <a:p>
            <a:pPr lvl="0"/>
            <a:endParaRPr/>
          </a:p>
        </p:txBody>
      </p:sp>
      <p:sp>
        <p:nvSpPr>
          <p:cNvPr id="1771" name="Shape 1771"/>
          <p:cNvSpPr>
            <a:spLocks noGrp="1"/>
          </p:cNvSpPr>
          <p:nvPr>
            <p:ph type="body" sz="quarter" idx="1"/>
          </p:nvPr>
        </p:nvSpPr>
        <p:spPr>
          <a:prstGeom prst="rect">
            <a:avLst/>
          </a:prstGeom>
        </p:spPr>
        <p:txBody>
          <a:bodyPr/>
          <a:lstStyle/>
          <a:p>
            <a:pPr lvl="0">
              <a:defRPr sz="1800"/>
            </a:pPr>
            <a:r>
              <a:rPr sz="1600"/>
              <a:t>These screen shots are likely to fall out of sync with the website easily.  It’s best to just demo this live for the students.</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7" name="Shape 1777"/>
          <p:cNvSpPr>
            <a:spLocks noGrp="1" noRot="1" noChangeAspect="1"/>
          </p:cNvSpPr>
          <p:nvPr>
            <p:ph type="sldImg"/>
          </p:nvPr>
        </p:nvSpPr>
        <p:spPr>
          <a:prstGeom prst="rect">
            <a:avLst/>
          </a:prstGeom>
        </p:spPr>
        <p:txBody>
          <a:bodyPr/>
          <a:lstStyle/>
          <a:p>
            <a:pPr lvl="0"/>
            <a:endParaRPr/>
          </a:p>
        </p:txBody>
      </p:sp>
      <p:sp>
        <p:nvSpPr>
          <p:cNvPr id="1778" name="Shape 1778"/>
          <p:cNvSpPr>
            <a:spLocks noGrp="1"/>
          </p:cNvSpPr>
          <p:nvPr>
            <p:ph type="body" sz="quarter" idx="1"/>
          </p:nvPr>
        </p:nvSpPr>
        <p:spPr>
          <a:prstGeom prst="rect">
            <a:avLst/>
          </a:prstGeom>
        </p:spPr>
        <p:txBody>
          <a:bodyPr/>
          <a:lstStyle/>
          <a:p>
            <a:pPr lvl="0">
              <a:defRPr sz="1800"/>
            </a:pPr>
            <a:r>
              <a:rPr sz="1600"/>
              <a:t>NOTE:  Chef Organization must have a globally unique value.</a:t>
            </a:r>
          </a:p>
          <a:p>
            <a:pPr lvl="0">
              <a:defRPr sz="1800"/>
            </a:pPr>
            <a:endParaRPr sz="160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3" name="Shape 1783"/>
          <p:cNvSpPr>
            <a:spLocks noGrp="1" noRot="1" noChangeAspect="1"/>
          </p:cNvSpPr>
          <p:nvPr>
            <p:ph type="sldImg"/>
          </p:nvPr>
        </p:nvSpPr>
        <p:spPr>
          <a:prstGeom prst="rect">
            <a:avLst/>
          </a:prstGeom>
        </p:spPr>
        <p:txBody>
          <a:bodyPr/>
          <a:lstStyle/>
          <a:p>
            <a:pPr lvl="0"/>
            <a:endParaRPr/>
          </a:p>
        </p:txBody>
      </p:sp>
      <p:sp>
        <p:nvSpPr>
          <p:cNvPr id="1784" name="Shape 1784"/>
          <p:cNvSpPr>
            <a:spLocks noGrp="1"/>
          </p:cNvSpPr>
          <p:nvPr>
            <p:ph type="body" sz="quarter" idx="1"/>
          </p:nvPr>
        </p:nvSpPr>
        <p:spPr>
          <a:prstGeom prst="rect">
            <a:avLst/>
          </a:prstGeom>
        </p:spPr>
        <p:txBody>
          <a:bodyPr/>
          <a:lstStyle/>
          <a:p>
            <a:pPr lvl="0">
              <a:defRPr sz="1800"/>
            </a:pPr>
            <a:r>
              <a:rPr sz="1600"/>
              <a:t>The next step is to configure knife to communicate with our Hosted Enterprise Chef organization.  We’ll do so by downloading the starter kit.</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0" name="Shape 1790"/>
          <p:cNvSpPr>
            <a:spLocks noGrp="1" noRot="1" noChangeAspect="1"/>
          </p:cNvSpPr>
          <p:nvPr>
            <p:ph type="sldImg"/>
          </p:nvPr>
        </p:nvSpPr>
        <p:spPr>
          <a:prstGeom prst="rect">
            <a:avLst/>
          </a:prstGeom>
        </p:spPr>
        <p:txBody>
          <a:bodyPr/>
          <a:lstStyle/>
          <a:p>
            <a:pPr lvl="0"/>
            <a:endParaRPr/>
          </a:p>
        </p:txBody>
      </p:sp>
      <p:sp>
        <p:nvSpPr>
          <p:cNvPr id="1791" name="Shape 1791"/>
          <p:cNvSpPr>
            <a:spLocks noGrp="1"/>
          </p:cNvSpPr>
          <p:nvPr>
            <p:ph type="body" sz="quarter" idx="1"/>
          </p:nvPr>
        </p:nvSpPr>
        <p:spPr>
          <a:prstGeom prst="rect">
            <a:avLst/>
          </a:prstGeom>
        </p:spPr>
        <p:txBody>
          <a:bodyPr/>
          <a:lstStyle/>
          <a:p>
            <a:pPr lvl="0">
              <a:defRPr sz="1800"/>
            </a:pPr>
            <a:r>
              <a:rPr sz="1600"/>
              <a:t>Download the starter kit from the Chef Server</a:t>
            </a:r>
          </a:p>
          <a:p>
            <a:pPr lvl="0">
              <a:defRPr sz="1800"/>
            </a:pPr>
            <a:r>
              <a:rPr sz="1600"/>
              <a:t>Make a decision about where to store the work from this class. </a:t>
            </a:r>
          </a:p>
          <a:p>
            <a:pPr lvl="0">
              <a:defRPr sz="1800"/>
            </a:pPr>
            <a:endParaRPr sz="1600"/>
          </a:p>
          <a:p>
            <a:pPr lvl="0">
              <a:defRPr sz="1800"/>
            </a:pPr>
            <a:r>
              <a:rPr sz="1600" b="1"/>
              <a:t>NOTE: </a:t>
            </a:r>
            <a:r>
              <a:rPr sz="1600"/>
              <a:t>Windows XP users should NOT have spaces in their directory- if they put it in a path with spaces (like C:\Documents and Settings\chef-repo), they will get errors when they try to upload cookbooks.</a:t>
            </a:r>
          </a:p>
          <a:p>
            <a:pPr lvl="0">
              <a:defRPr sz="1800"/>
            </a:pPr>
            <a:endParaRPr sz="1600"/>
          </a:p>
          <a:p>
            <a:pPr lvl="0">
              <a:defRPr sz="1800"/>
            </a:pPr>
            <a:r>
              <a:rPr sz="1600"/>
              <a:t>Unzip the zip file in that directory.</a:t>
            </a:r>
          </a:p>
          <a:p>
            <a:pPr lvl="0">
              <a:defRPr sz="1800"/>
            </a:pPr>
            <a:r>
              <a:rPr sz="1600"/>
              <a:t>A chef-repo directory, or folder, is now available.</a:t>
            </a:r>
          </a:p>
          <a:p>
            <a:pPr lvl="0">
              <a:defRPr sz="1800"/>
            </a:pPr>
            <a:endParaRPr sz="1600"/>
          </a:p>
          <a:p>
            <a:pPr lvl="0">
              <a:defRPr sz="1800"/>
            </a:pPr>
            <a:r>
              <a:rPr sz="1600"/>
              <a:t>The 'Starter Kit' is a archive file (e.g. chef-starter.zip) that contains</a:t>
            </a:r>
          </a:p>
          <a:p>
            <a:pPr lvl="0">
              <a:defRPr sz="1800"/>
            </a:pPr>
            <a:r>
              <a:rPr sz="1600"/>
              <a:t>-) A sample chef repository with a sample 'starter' cookbook</a:t>
            </a:r>
          </a:p>
          <a:p>
            <a:pPr lvl="0">
              <a:defRPr sz="1800"/>
            </a:pPr>
            <a:r>
              <a:rPr sz="1600"/>
              <a:t>-) Configuration files allowing the workstation to talk to the chef server</a:t>
            </a:r>
          </a:p>
          <a:p>
            <a:pPr lvl="0">
              <a:defRPr sz="1800"/>
            </a:pPr>
            <a:endParaRPr sz="1600"/>
          </a:p>
          <a:p>
            <a:pPr lvl="0">
              <a:defRPr sz="1800"/>
            </a:pPr>
            <a:r>
              <a:rPr sz="1600"/>
              <a:t>We'll look at this in detail later...</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Shape 439"/>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40" name="Shape 440"/>
          <p:cNvSpPr>
            <a:spLocks noGrp="1"/>
          </p:cNvSpPr>
          <p:nvPr>
            <p:ph type="body" sz="quarter" idx="1"/>
          </p:nvPr>
        </p:nvSpPr>
        <p:spPr>
          <a:prstGeom prst="rect">
            <a:avLst/>
          </a:prstGeom>
        </p:spPr>
        <p:txBody>
          <a:bodyPr/>
          <a:lstStyle>
            <a:lvl1pPr algn="r" defTabSz="457200">
              <a:defRPr sz="1100">
                <a:latin typeface="Helvetica"/>
                <a:ea typeface="Helvetica"/>
                <a:cs typeface="Helvetica"/>
                <a:sym typeface="Helvetica"/>
              </a:defRPr>
            </a:lvl1pPr>
          </a:lstStyle>
          <a:p>
            <a:pPr lvl="0">
              <a:defRPr sz="1800"/>
            </a:pPr>
            <a:r>
              <a:rPr sz="1100"/>
              <a:t>ref0001</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0" name="Shape 1800"/>
          <p:cNvSpPr>
            <a:spLocks noGrp="1" noRot="1" noChangeAspect="1"/>
          </p:cNvSpPr>
          <p:nvPr>
            <p:ph type="sldImg"/>
          </p:nvPr>
        </p:nvSpPr>
        <p:spPr>
          <a:prstGeom prst="rect">
            <a:avLst/>
          </a:prstGeom>
        </p:spPr>
        <p:txBody>
          <a:bodyPr/>
          <a:lstStyle/>
          <a:p>
            <a:pPr lvl="0"/>
            <a:endParaRPr/>
          </a:p>
        </p:txBody>
      </p:sp>
      <p:sp>
        <p:nvSpPr>
          <p:cNvPr id="1801" name="Shape 1801"/>
          <p:cNvSpPr>
            <a:spLocks noGrp="1"/>
          </p:cNvSpPr>
          <p:nvPr>
            <p:ph type="body" sz="quarter" idx="1"/>
          </p:nvPr>
        </p:nvSpPr>
        <p:spPr>
          <a:prstGeom prst="rect">
            <a:avLst/>
          </a:prstGeom>
        </p:spPr>
        <p:txBody>
          <a:bodyPr/>
          <a:lstStyle/>
          <a:p>
            <a:pPr lvl="0">
              <a:defRPr sz="1800"/>
            </a:pPr>
            <a:r>
              <a:rPr sz="1600"/>
              <a:t>It is also where you will spend the bulk of your time when working with Chef. Knife is the primary user interface for working with Chef. As a bonus, it very closely mirrors how our actual APIs are structured - so working with knife also gets you familiar with our lower-level abstractions that you may wind up using as you grow.</a:t>
            </a:r>
          </a:p>
          <a:p>
            <a:pPr lvl="0">
              <a:defRPr sz="1800"/>
            </a:pPr>
            <a:endParaRPr sz="1600"/>
          </a:p>
          <a:p>
            <a:pPr lvl="0">
              <a:defRPr sz="1800"/>
            </a:pPr>
            <a:r>
              <a:rPr sz="1600"/>
              <a:t>* </a:t>
            </a:r>
            <a:r>
              <a:rPr sz="1600" b="1"/>
              <a:t>This class teaches best practices - and all the pro Chefs use the command line interface almost exclusively. </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9" name="Shape 1829"/>
          <p:cNvSpPr>
            <a:spLocks noGrp="1" noRot="1" noChangeAspect="1"/>
          </p:cNvSpPr>
          <p:nvPr>
            <p:ph type="sldImg"/>
          </p:nvPr>
        </p:nvSpPr>
        <p:spPr>
          <a:prstGeom prst="rect">
            <a:avLst/>
          </a:prstGeom>
        </p:spPr>
        <p:txBody>
          <a:bodyPr/>
          <a:lstStyle/>
          <a:p>
            <a:pPr lvl="0"/>
            <a:endParaRPr/>
          </a:p>
        </p:txBody>
      </p:sp>
      <p:sp>
        <p:nvSpPr>
          <p:cNvPr id="1830" name="Shape 1830"/>
          <p:cNvSpPr>
            <a:spLocks noGrp="1"/>
          </p:cNvSpPr>
          <p:nvPr>
            <p:ph type="body" sz="quarter" idx="1"/>
          </p:nvPr>
        </p:nvSpPr>
        <p:spPr>
          <a:prstGeom prst="rect">
            <a:avLst/>
          </a:prstGeom>
        </p:spPr>
        <p:txBody>
          <a:bodyPr/>
          <a:lstStyle/>
          <a:p>
            <a:pPr lvl="0">
              <a:defRPr sz="1800"/>
            </a:pPr>
            <a:r>
              <a:rPr sz="1600"/>
              <a:t>knife will look for it’s configuration (knife.rb) in:</a:t>
            </a:r>
          </a:p>
          <a:p>
            <a:pPr lvl="0">
              <a:defRPr sz="1800"/>
            </a:pPr>
            <a:endParaRPr sz="1600"/>
          </a:p>
          <a:p>
            <a:pPr lvl="0">
              <a:defRPr sz="1800"/>
            </a:pPr>
            <a:r>
              <a:rPr sz="1600"/>
              <a:t>1.  current working directory’s .chef/</a:t>
            </a:r>
          </a:p>
          <a:p>
            <a:pPr lvl="0">
              <a:defRPr sz="1800"/>
            </a:pPr>
            <a:r>
              <a:rPr sz="1600"/>
              <a:t>2.  current user’s home directory’s .chef/</a:t>
            </a:r>
          </a:p>
          <a:p>
            <a:pPr lvl="0">
              <a:defRPr sz="1800"/>
            </a:pPr>
            <a:r>
              <a:rPr sz="1600"/>
              <a:t>3.  /etc/chef/knife.rb</a:t>
            </a:r>
          </a:p>
          <a:p>
            <a:pPr lvl="0">
              <a:defRPr sz="1800"/>
            </a:pPr>
            <a:endParaRPr sz="1600"/>
          </a:p>
          <a:p>
            <a:pPr lvl="0">
              <a:defRPr sz="1800"/>
            </a:pPr>
            <a:endParaRPr sz="1600"/>
          </a:p>
          <a:p>
            <a:pPr lvl="0">
              <a:defRPr sz="1800"/>
            </a:pPr>
            <a:r>
              <a:rPr sz="1600"/>
              <a:t>Community plugins to help manage knife.rb files:</a:t>
            </a:r>
          </a:p>
          <a:p>
            <a:pPr lvl="0">
              <a:defRPr sz="1800"/>
            </a:pPr>
            <a:r>
              <a:rPr sz="1600"/>
              <a:t>* knife-block - </a:t>
            </a:r>
            <a:r>
              <a:rPr sz="1600" u="sng">
                <a:hlinkClick r:id="rId3"/>
              </a:rPr>
              <a:t>https://github.com/greenandsecure/knife-block</a:t>
            </a:r>
            <a:endParaRPr sz="1600"/>
          </a:p>
          <a:p>
            <a:pPr lvl="0">
              <a:defRPr sz="1800"/>
            </a:pPr>
            <a:r>
              <a:rPr sz="1600"/>
              <a:t>* ChefVM - </a:t>
            </a:r>
            <a:r>
              <a:rPr sz="1600" u="sng">
                <a:hlinkClick r:id="rId4"/>
              </a:rPr>
              <a:t>https://github.com/trobrock/chefvm</a:t>
            </a:r>
            <a:endParaRPr sz="1600"/>
          </a:p>
          <a:p>
            <a:pPr lvl="0">
              <a:defRPr sz="1800"/>
            </a:pPr>
            <a:endParaRPr sz="1600"/>
          </a:p>
          <a:p>
            <a:pPr lvl="0">
              <a:defRPr sz="1800"/>
            </a:pPr>
            <a:r>
              <a:rPr sz="1600"/>
              <a:t>knife.rb should be built in such a way that it can be checked into version control and shared by a team.  The docs site as one example of such a knife.rb  </a:t>
            </a:r>
            <a:r>
              <a:rPr sz="1600" u="sng">
                <a:hlinkClick r:id="rId5"/>
              </a:rPr>
              <a:t>http://docs.chef.io/config_rb_knife.html#many-users-same-repo</a:t>
            </a:r>
            <a:endParaRPr sz="1600"/>
          </a:p>
          <a:p>
            <a:pPr lvl="0">
              <a:defRPr sz="1800"/>
            </a:pPr>
            <a:endParaRPr sz="1600"/>
          </a:p>
          <a:p>
            <a:pPr lvl="0">
              <a:defRPr sz="1800"/>
            </a:pPr>
            <a:r>
              <a:rPr sz="1600" u="sng">
                <a:hlinkClick r:id="rId6"/>
              </a:rPr>
              <a:t>http://docs.chef.io/config_rb_knife.html</a:t>
            </a:r>
            <a:r>
              <a:rPr sz="1600"/>
              <a:t> for additional details</a:t>
            </a:r>
          </a:p>
          <a:p>
            <a:pPr lvl="0">
              <a:defRPr sz="1800"/>
            </a:pPr>
            <a:endParaRPr sz="160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7" name="Shape 1837"/>
          <p:cNvSpPr>
            <a:spLocks noGrp="1" noRot="1" noChangeAspect="1"/>
          </p:cNvSpPr>
          <p:nvPr>
            <p:ph type="sldImg"/>
          </p:nvPr>
        </p:nvSpPr>
        <p:spPr>
          <a:prstGeom prst="rect">
            <a:avLst/>
          </a:prstGeom>
        </p:spPr>
        <p:txBody>
          <a:bodyPr/>
          <a:lstStyle/>
          <a:p>
            <a:pPr lvl="0"/>
            <a:endParaRPr/>
          </a:p>
        </p:txBody>
      </p:sp>
      <p:sp>
        <p:nvSpPr>
          <p:cNvPr id="1838" name="Shape 1838"/>
          <p:cNvSpPr>
            <a:spLocks noGrp="1"/>
          </p:cNvSpPr>
          <p:nvPr>
            <p:ph type="body" sz="quarter" idx="1"/>
          </p:nvPr>
        </p:nvSpPr>
        <p:spPr>
          <a:prstGeom prst="rect">
            <a:avLst/>
          </a:prstGeom>
        </p:spPr>
        <p:txBody>
          <a:bodyPr/>
          <a:lstStyle/>
          <a:p>
            <a:pPr lvl="0">
              <a:defRPr sz="1800"/>
            </a:pPr>
            <a:r>
              <a:rPr sz="1600"/>
              <a:t>The other files in the .chef directory:</a:t>
            </a:r>
          </a:p>
          <a:p>
            <a:pPr lvl="0">
              <a:defRPr sz="1800"/>
            </a:pPr>
            <a:r>
              <a:rPr sz="1600"/>
              <a:t>* client_key</a:t>
            </a:r>
          </a:p>
          <a:p>
            <a:pPr lvl="0">
              <a:defRPr sz="1800"/>
            </a:pPr>
            <a:r>
              <a:rPr sz="1600"/>
              <a:t>* validation_key</a:t>
            </a:r>
          </a:p>
          <a:p>
            <a:pPr lvl="0">
              <a:defRPr sz="1800"/>
            </a:pPr>
            <a:endParaRPr sz="1600"/>
          </a:p>
          <a:p>
            <a:pPr lvl="0">
              <a:defRPr sz="1800"/>
            </a:pPr>
            <a:r>
              <a:rPr sz="1600"/>
              <a:t>The reason your Organization name needs to be globally unique:</a:t>
            </a:r>
          </a:p>
          <a:p>
            <a:pPr lvl="0">
              <a:defRPr sz="1800"/>
            </a:pPr>
            <a:r>
              <a:rPr sz="1600"/>
              <a:t>* chef_server_url</a:t>
            </a:r>
          </a:p>
          <a:p>
            <a:pPr lvl="0">
              <a:defRPr sz="1800"/>
            </a:pPr>
            <a:endParaRPr sz="1600"/>
          </a:p>
          <a:p>
            <a:pPr lvl="0">
              <a:defRPr sz="1800"/>
            </a:pPr>
            <a:endParaRPr sz="1600"/>
          </a:p>
          <a:p>
            <a:pPr lvl="0">
              <a:defRPr sz="1800"/>
            </a:pPr>
            <a:r>
              <a:rPr sz="1600"/>
              <a:t>Want to dig deeper into knife.rb?  Check these (possibly outdated) links:</a:t>
            </a:r>
          </a:p>
          <a:p>
            <a:pPr lvl="0">
              <a:defRPr sz="1800"/>
            </a:pPr>
            <a:endParaRPr sz="1600"/>
          </a:p>
          <a:p>
            <a:pPr lvl="0">
              <a:defRPr sz="1800"/>
            </a:pPr>
            <a:r>
              <a:rPr sz="1600"/>
              <a:t>Fully commented knife.rb - </a:t>
            </a:r>
            <a:r>
              <a:rPr sz="1600" u="sng">
                <a:hlinkClick r:id="rId3"/>
              </a:rPr>
              <a:t>https://gist.github.com/jtimberman/1718805</a:t>
            </a:r>
            <a:endParaRPr sz="1600"/>
          </a:p>
          <a:p>
            <a:pPr lvl="0">
              <a:defRPr sz="1800"/>
            </a:pPr>
            <a:endParaRPr sz="1600"/>
          </a:p>
          <a:p>
            <a:pPr lvl="0">
              <a:defRPr sz="1800"/>
            </a:pPr>
            <a:r>
              <a:rPr sz="1600"/>
              <a:t>A knife.rb for Our Time - </a:t>
            </a:r>
            <a:r>
              <a:rPr sz="1600" u="sng">
                <a:hlinkClick r:id="rId4"/>
              </a:rPr>
              <a:t>http://dougireton.com/blog/2013/03/17/a-knife-dot-rb-for-our-time/</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6" name="Shape 1846"/>
          <p:cNvSpPr>
            <a:spLocks noGrp="1" noRot="1" noChangeAspect="1"/>
          </p:cNvSpPr>
          <p:nvPr>
            <p:ph type="sldImg"/>
          </p:nvPr>
        </p:nvSpPr>
        <p:spPr>
          <a:prstGeom prst="rect">
            <a:avLst/>
          </a:prstGeom>
        </p:spPr>
        <p:txBody>
          <a:bodyPr/>
          <a:lstStyle/>
          <a:p>
            <a:pPr lvl="0"/>
            <a:endParaRPr/>
          </a:p>
        </p:txBody>
      </p:sp>
      <p:sp>
        <p:nvSpPr>
          <p:cNvPr id="1847" name="Shape 1847"/>
          <p:cNvSpPr>
            <a:spLocks noGrp="1"/>
          </p:cNvSpPr>
          <p:nvPr>
            <p:ph type="body" sz="quarter" idx="1"/>
          </p:nvPr>
        </p:nvSpPr>
        <p:spPr>
          <a:prstGeom prst="rect">
            <a:avLst/>
          </a:prstGeom>
        </p:spPr>
        <p:txBody>
          <a:bodyPr/>
          <a:lstStyle/>
          <a:p>
            <a:pPr lvl="0">
              <a:defRPr sz="1800"/>
            </a:pPr>
            <a:r>
              <a:rPr sz="1600"/>
              <a:t>Make sure every student can successfully run ‘knife client list’, which means they are fully set up.</a:t>
            </a:r>
          </a:p>
          <a:p>
            <a:pPr lvl="0">
              <a:defRPr sz="1800"/>
            </a:pPr>
            <a:endParaRPr sz="1600"/>
          </a:p>
          <a:p>
            <a:pPr lvl="0">
              <a:defRPr sz="1800"/>
            </a:pPr>
            <a:r>
              <a:rPr sz="1600"/>
              <a:t>Note 'Client' means an API Client, which can be either a node or a workstation!</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4" name="Shape 1854"/>
          <p:cNvSpPr>
            <a:spLocks noGrp="1" noRot="1" noChangeAspect="1"/>
          </p:cNvSpPr>
          <p:nvPr>
            <p:ph type="sldImg"/>
          </p:nvPr>
        </p:nvSpPr>
        <p:spPr>
          <a:prstGeom prst="rect">
            <a:avLst/>
          </a:prstGeom>
        </p:spPr>
        <p:txBody>
          <a:bodyPr/>
          <a:lstStyle/>
          <a:p>
            <a:pPr lvl="0"/>
            <a:endParaRPr/>
          </a:p>
        </p:txBody>
      </p:sp>
      <p:sp>
        <p:nvSpPr>
          <p:cNvPr id="1855" name="Shape 1855"/>
          <p:cNvSpPr>
            <a:spLocks noGrp="1"/>
          </p:cNvSpPr>
          <p:nvPr>
            <p:ph type="body" sz="quarter" idx="1"/>
          </p:nvPr>
        </p:nvSpPr>
        <p:spPr>
          <a:prstGeom prst="rect">
            <a:avLst/>
          </a:prstGeom>
        </p:spPr>
        <p:txBody>
          <a:bodyPr/>
          <a:lstStyle/>
          <a:p>
            <a:pPr lvl="0">
              <a:defRPr sz="1800"/>
            </a:pPr>
            <a:r>
              <a:rPr sz="1600"/>
              <a:t>What happens when you execute ''?</a:t>
            </a:r>
          </a:p>
          <a:p>
            <a:pPr lvl="0">
              <a:defRPr sz="1800"/>
            </a:pPr>
            <a:endParaRPr sz="1600"/>
          </a:p>
          <a:p>
            <a:pPr lvl="0">
              <a:defRPr sz="1800"/>
            </a:pPr>
            <a:r>
              <a:rPr sz="1600"/>
              <a:t>To find out, run 'knife client list -VV'</a:t>
            </a:r>
          </a:p>
          <a:p>
            <a:pPr lvl="0">
              <a:defRPr sz="1800"/>
            </a:pPr>
            <a:endParaRPr sz="1600"/>
          </a:p>
          <a:p>
            <a:pPr lvl="0">
              <a:defRPr sz="1800"/>
            </a:pPr>
            <a:r>
              <a:rPr sz="1600"/>
              <a:t>$ knife client list -VV</a:t>
            </a:r>
          </a:p>
          <a:p>
            <a:pPr lvl="0">
              <a:defRPr sz="1800"/>
            </a:pPr>
            <a:r>
              <a:rPr sz="1600"/>
              <a:t>DEBUG: Signing the request as nharveywss01</a:t>
            </a:r>
          </a:p>
          <a:p>
            <a:pPr lvl="0">
              <a:defRPr sz="1800"/>
            </a:pPr>
            <a:r>
              <a:rPr sz="1600"/>
              <a:t>DEBUG: Sending HTTP Request via GET to api.opscode.com:443/organizations/nhcompany/clients</a:t>
            </a:r>
          </a:p>
          <a:p>
            <a:pPr lvl="0">
              <a:defRPr sz="1800"/>
            </a:pPr>
            <a:r>
              <a:rPr sz="1600"/>
              <a:t>DEBUG: ---- HTTP Status and Header Data: ----</a:t>
            </a:r>
          </a:p>
          <a:p>
            <a:pPr lvl="0">
              <a:defRPr sz="1800"/>
            </a:pPr>
            <a:r>
              <a:rPr sz="1600"/>
              <a:t>DEBUG: HTTP 1.1 200 OK</a:t>
            </a:r>
          </a:p>
          <a:p>
            <a:pPr lvl="0">
              <a:defRPr sz="1800"/>
            </a:pPr>
            <a:r>
              <a:rPr sz="1600"/>
              <a:t>DEBUG: server: ngx_openresty</a:t>
            </a:r>
          </a:p>
          <a:p>
            <a:pPr lvl="0">
              <a:defRPr sz="1800"/>
            </a:pPr>
            <a:r>
              <a:rPr sz="1600"/>
              <a:t>DEBUG: date: Tue, 22 Oct 2013 17:02:19 GMT</a:t>
            </a:r>
          </a:p>
          <a:p>
            <a:pPr lvl="0">
              <a:defRPr sz="1800"/>
            </a:pPr>
            <a:r>
              <a:rPr sz="1600"/>
              <a:t>DEBUG: content-type: application/json</a:t>
            </a:r>
          </a:p>
          <a:p>
            <a:pPr lvl="0">
              <a:defRPr sz="1800"/>
            </a:pPr>
            <a:r>
              <a:rPr sz="1600"/>
              <a:t>DEBUG: content-length: 189</a:t>
            </a:r>
          </a:p>
          <a:p>
            <a:pPr lvl="0">
              <a:defRPr sz="1800"/>
            </a:pPr>
            <a:r>
              <a:rPr sz="1600"/>
              <a:t>DEBUG: connection: close</a:t>
            </a:r>
          </a:p>
          <a:p>
            <a:pPr lvl="0">
              <a:defRPr sz="1800"/>
            </a:pPr>
            <a:r>
              <a:rPr sz="1600"/>
              <a:t>DEBUG: x-ops-api-info: flavor=hec;version=11.0.0;oc_erchef=0.21.31</a:t>
            </a:r>
          </a:p>
          <a:p>
            <a:pPr lvl="0">
              <a:defRPr sz="1800"/>
            </a:pPr>
            <a:r>
              <a:rPr sz="1600"/>
              <a:t>DEBUG: ---- End HTTP Status/Header Data ----</a:t>
            </a:r>
          </a:p>
          <a:p>
            <a:pPr lvl="0">
              <a:defRPr sz="1800"/>
            </a:pPr>
            <a:r>
              <a:rPr sz="1600"/>
              <a:t>nhcompany-validator</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1" name="Shape 1861"/>
          <p:cNvSpPr>
            <a:spLocks noGrp="1" noRot="1" noChangeAspect="1"/>
          </p:cNvSpPr>
          <p:nvPr>
            <p:ph type="sldImg"/>
          </p:nvPr>
        </p:nvSpPr>
        <p:spPr>
          <a:prstGeom prst="rect">
            <a:avLst/>
          </a:prstGeom>
        </p:spPr>
        <p:txBody>
          <a:bodyPr/>
          <a:lstStyle/>
          <a:p>
            <a:pPr lvl="0"/>
            <a:endParaRPr/>
          </a:p>
        </p:txBody>
      </p:sp>
      <p:sp>
        <p:nvSpPr>
          <p:cNvPr id="1862" name="Shape 1862"/>
          <p:cNvSpPr>
            <a:spLocks noGrp="1"/>
          </p:cNvSpPr>
          <p:nvPr>
            <p:ph type="body" sz="quarter" idx="1"/>
          </p:nvPr>
        </p:nvSpPr>
        <p:spPr>
          <a:prstGeom prst="rect">
            <a:avLst/>
          </a:prstGeom>
        </p:spPr>
        <p:txBody>
          <a:bodyPr/>
          <a:lstStyle/>
          <a:p>
            <a:pPr lvl="0">
              <a:defRPr sz="1800"/>
            </a:pPr>
            <a:endParaRPr sz="1600"/>
          </a:p>
          <a:p>
            <a:pPr lvl="0">
              <a:defRPr sz="1800"/>
            </a:pPr>
            <a:r>
              <a:rPr sz="1600"/>
              <a:t>This will work on Windows XP only with recent versions of chef.</a:t>
            </a:r>
          </a:p>
          <a:p>
            <a:pPr lvl="0">
              <a:defRPr sz="1800"/>
            </a:pPr>
            <a:endParaRPr sz="1600"/>
          </a:p>
          <a:p>
            <a:pPr lvl="0">
              <a:defRPr sz="1800"/>
            </a:pPr>
            <a:r>
              <a:rPr sz="1600"/>
              <a:t>Also, careful, help pages don’t work very well on Windows.</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7" name="Shape 1867"/>
          <p:cNvSpPr>
            <a:spLocks noGrp="1" noRot="1" noChangeAspect="1"/>
          </p:cNvSpPr>
          <p:nvPr>
            <p:ph type="sldImg"/>
          </p:nvPr>
        </p:nvSpPr>
        <p:spPr>
          <a:prstGeom prst="rect">
            <a:avLst/>
          </a:prstGeom>
        </p:spPr>
        <p:txBody>
          <a:bodyPr/>
          <a:lstStyle/>
          <a:p>
            <a:pPr lvl="0"/>
            <a:endParaRPr/>
          </a:p>
        </p:txBody>
      </p:sp>
      <p:sp>
        <p:nvSpPr>
          <p:cNvPr id="1868" name="Shape 1868"/>
          <p:cNvSpPr>
            <a:spLocks noGrp="1"/>
          </p:cNvSpPr>
          <p:nvPr>
            <p:ph type="body" sz="quarter" idx="1"/>
          </p:nvPr>
        </p:nvSpPr>
        <p:spPr>
          <a:prstGeom prst="rect">
            <a:avLst/>
          </a:prstGeom>
        </p:spPr>
        <p:txBody>
          <a:bodyPr/>
          <a:lstStyle/>
          <a:p>
            <a:pPr lvl="0">
              <a:defRPr sz="1800"/>
            </a:pPr>
            <a:r>
              <a:rPr sz="1600"/>
              <a:t>There are exceptions, but this is true for all the core primitives. </a:t>
            </a:r>
          </a:p>
          <a:p>
            <a:pPr lvl="0">
              <a:defRPr sz="1800"/>
            </a:pPr>
            <a:r>
              <a:rPr sz="1600"/>
              <a:t>(this is true until it isn’t)</a:t>
            </a:r>
          </a:p>
          <a:p>
            <a:pPr lvl="0">
              <a:defRPr sz="1800"/>
            </a:pPr>
            <a:endParaRPr sz="1600"/>
          </a:p>
          <a:p>
            <a:pPr lvl="0">
              <a:defRPr sz="1800"/>
            </a:pPr>
            <a:r>
              <a:rPr sz="1600"/>
              <a:t>(exceptions are things like ssh, search, etc - although you could argue that the noun in question is the search index!)</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 name="Shape 1873"/>
          <p:cNvSpPr>
            <a:spLocks noGrp="1" noRot="1" noChangeAspect="1"/>
          </p:cNvSpPr>
          <p:nvPr>
            <p:ph type="sldImg"/>
          </p:nvPr>
        </p:nvSpPr>
        <p:spPr>
          <a:prstGeom prst="rect">
            <a:avLst/>
          </a:prstGeom>
        </p:spPr>
        <p:txBody>
          <a:bodyPr/>
          <a:lstStyle/>
          <a:p>
            <a:pPr lvl="0"/>
            <a:endParaRPr/>
          </a:p>
        </p:txBody>
      </p:sp>
      <p:sp>
        <p:nvSpPr>
          <p:cNvPr id="1874" name="Shape 1874"/>
          <p:cNvSpPr>
            <a:spLocks noGrp="1"/>
          </p:cNvSpPr>
          <p:nvPr>
            <p:ph type="body" sz="quarter" idx="1"/>
          </p:nvPr>
        </p:nvSpPr>
        <p:spPr>
          <a:prstGeom prst="rect">
            <a:avLst/>
          </a:prstGeom>
        </p:spPr>
        <p:txBody>
          <a:bodyPr/>
          <a:lstStyle/>
          <a:p>
            <a:pPr lvl="0">
              <a:defRPr sz="1800"/>
            </a:pPr>
            <a:r>
              <a:rPr sz="1600" dirty="0" smtClean="0"/>
              <a:t>Have </a:t>
            </a:r>
            <a:r>
              <a:rPr sz="1600" dirty="0"/>
              <a:t>a project drawer! Chef organizes code into folders, and using the command line to constantly open/close individual files is maddening</a:t>
            </a:r>
          </a:p>
          <a:p>
            <a:pPr lvl="0">
              <a:defRPr sz="1800"/>
            </a:pPr>
            <a:endParaRPr sz="1600" dirty="0"/>
          </a:p>
          <a:p>
            <a:pPr lvl="0">
              <a:defRPr sz="1800"/>
            </a:pPr>
            <a:r>
              <a:rPr sz="1600" dirty="0"/>
              <a:t>Here is where we see the diff in Ops vs. Devs :-)</a:t>
            </a:r>
          </a:p>
          <a:p>
            <a:pPr lvl="0">
              <a:defRPr sz="1800"/>
            </a:pPr>
            <a:endParaRPr sz="1600" dirty="0"/>
          </a:p>
          <a:p>
            <a:pPr lvl="0">
              <a:defRPr sz="1800"/>
            </a:pPr>
            <a:r>
              <a:rPr sz="1600" dirty="0"/>
              <a:t>Text editors: because that’s how you roll now.  Either you are a glutton for punishment or you will realize these tools exist to make your life easier and you will use them.</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9" name="Shape 1879"/>
          <p:cNvSpPr>
            <a:spLocks noGrp="1" noRot="1" noChangeAspect="1"/>
          </p:cNvSpPr>
          <p:nvPr>
            <p:ph type="sldImg"/>
          </p:nvPr>
        </p:nvSpPr>
        <p:spPr>
          <a:prstGeom prst="rect">
            <a:avLst/>
          </a:prstGeom>
        </p:spPr>
        <p:txBody>
          <a:bodyPr/>
          <a:lstStyle/>
          <a:p>
            <a:pPr lvl="0"/>
            <a:endParaRPr/>
          </a:p>
        </p:txBody>
      </p:sp>
      <p:sp>
        <p:nvSpPr>
          <p:cNvPr id="1880" name="Shape 1880"/>
          <p:cNvSpPr>
            <a:spLocks noGrp="1"/>
          </p:cNvSpPr>
          <p:nvPr>
            <p:ph type="body" sz="quarter" idx="1"/>
          </p:nvPr>
        </p:nvSpPr>
        <p:spPr>
          <a:prstGeom prst="rect">
            <a:avLst/>
          </a:prstGeom>
        </p:spPr>
        <p:txBody>
          <a:bodyPr/>
          <a:lstStyle/>
          <a:p>
            <a:pPr lvl="0">
              <a:defRPr sz="1800"/>
            </a:pPr>
            <a:endParaRPr sz="1600" dirty="0">
              <a:solidFill>
                <a:srgbClr val="FF2600"/>
              </a:solidFil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6" name="Shape 1886"/>
          <p:cNvSpPr>
            <a:spLocks noGrp="1" noRot="1" noChangeAspect="1"/>
          </p:cNvSpPr>
          <p:nvPr>
            <p:ph type="sldImg"/>
          </p:nvPr>
        </p:nvSpPr>
        <p:spPr>
          <a:prstGeom prst="rect">
            <a:avLst/>
          </a:prstGeom>
        </p:spPr>
        <p:txBody>
          <a:bodyPr/>
          <a:lstStyle/>
          <a:p>
            <a:pPr lvl="0"/>
            <a:endParaRPr/>
          </a:p>
        </p:txBody>
      </p:sp>
      <p:sp>
        <p:nvSpPr>
          <p:cNvPr id="1887" name="Shape 1887"/>
          <p:cNvSpPr>
            <a:spLocks noGrp="1"/>
          </p:cNvSpPr>
          <p:nvPr>
            <p:ph type="body" sz="quarter" idx="1"/>
          </p:nvPr>
        </p:nvSpPr>
        <p:spPr>
          <a:prstGeom prst="rect">
            <a:avLst/>
          </a:prstGeom>
        </p:spPr>
        <p:txBody>
          <a:bodyPr/>
          <a:lstStyle/>
          <a:p>
            <a:pPr lvl="0">
              <a:defRPr sz="1800"/>
            </a:pPr>
            <a:r>
              <a:rPr sz="1600" dirty="0" smtClean="0"/>
              <a:t>Note</a:t>
            </a:r>
            <a:r>
              <a:rPr sz="1600" dirty="0"/>
              <a:t>: If they've made no decision on editor, recommend they use Sublime Text.  Point out that Sublime is an unrelated tool although it has a chef plugin to help write chef code (autocomplete etc), however they should NOT install the Chef plugin until at least day 2 of the class!</a:t>
            </a:r>
          </a:p>
          <a:p>
            <a:pPr lvl="0">
              <a:defRPr sz="1800"/>
            </a:pPr>
            <a:endParaRPr sz="1600" dirty="0"/>
          </a:p>
          <a:p>
            <a:pPr lvl="0">
              <a:defRPr sz="1800"/>
            </a:pPr>
            <a:r>
              <a:rPr sz="1600" dirty="0"/>
              <a:t>Common editors:</a:t>
            </a:r>
          </a:p>
          <a:p>
            <a:pPr lvl="0">
              <a:defRPr sz="1800"/>
            </a:pPr>
            <a:endParaRPr sz="1600" dirty="0"/>
          </a:p>
          <a:p>
            <a:pPr lvl="0">
              <a:defRPr sz="1800"/>
            </a:pPr>
            <a:r>
              <a:rPr sz="1600" dirty="0"/>
              <a:t>vim</a:t>
            </a:r>
          </a:p>
          <a:p>
            <a:pPr lvl="0">
              <a:defRPr sz="1800"/>
            </a:pPr>
            <a:r>
              <a:rPr sz="1600" dirty="0"/>
              <a:t>emacs</a:t>
            </a:r>
          </a:p>
          <a:p>
            <a:pPr lvl="0">
              <a:defRPr sz="1800"/>
            </a:pPr>
            <a:r>
              <a:rPr sz="1600" dirty="0"/>
              <a:t>nano</a:t>
            </a:r>
          </a:p>
          <a:p>
            <a:pPr lvl="0">
              <a:defRPr sz="1800"/>
            </a:pPr>
            <a:r>
              <a:rPr sz="1600" dirty="0"/>
              <a:t>textmate</a:t>
            </a:r>
          </a:p>
          <a:p>
            <a:pPr lvl="0">
              <a:defRPr sz="1800"/>
            </a:pPr>
            <a:r>
              <a:rPr sz="1600" dirty="0"/>
              <a:t>sublime</a:t>
            </a:r>
          </a:p>
          <a:p>
            <a:pPr lvl="0">
              <a:defRPr sz="1800"/>
            </a:pPr>
            <a:endParaRPr sz="1600" dirty="0"/>
          </a:p>
          <a:p>
            <a:pPr lvl="0">
              <a:defRPr sz="1800"/>
            </a:pPr>
            <a:r>
              <a:rPr sz="1600" dirty="0"/>
              <a:t>On windows, the best is wordpad, and you can find it at </a:t>
            </a:r>
            <a:r>
              <a:rPr sz="1200" dirty="0">
                <a:latin typeface="Lucida Console"/>
                <a:ea typeface="Lucida Console"/>
                <a:cs typeface="Lucida Console"/>
                <a:sym typeface="Lucida Console"/>
              </a:rPr>
              <a:t>%ProgramFiles%\Windows NT\Accessories\WORDPAD.EXE</a:t>
            </a:r>
            <a:endParaRPr sz="1600" dirty="0"/>
          </a:p>
          <a:p>
            <a:pPr lvl="0">
              <a:defRPr sz="1800"/>
            </a:pPr>
            <a:r>
              <a:rPr sz="1600" dirty="0"/>
              <a:t>Windows folks using Notepad++: set wait via "multiInst" flag </a:t>
            </a:r>
            <a:r>
              <a:rPr sz="1200" dirty="0">
                <a:latin typeface="Lucida Console"/>
                <a:ea typeface="Lucida Console"/>
                <a:cs typeface="Lucida Console"/>
                <a:sym typeface="Lucida Console"/>
              </a:rPr>
              <a:t>"%ProgramFiles%\blahblah\notepad++.exe -multiInst"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hape 445"/>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46" name="Shape 446"/>
          <p:cNvSpPr>
            <a:spLocks noGrp="1"/>
          </p:cNvSpPr>
          <p:nvPr>
            <p:ph type="body" sz="quarter" idx="1"/>
          </p:nvPr>
        </p:nvSpPr>
        <p:spPr>
          <a:prstGeom prst="rect">
            <a:avLst/>
          </a:prstGeom>
        </p:spPr>
        <p:txBody>
          <a:bodyPr/>
          <a:lstStyle>
            <a:lvl1pPr algn="r" defTabSz="457200">
              <a:defRPr sz="1100">
                <a:latin typeface="Helvetica"/>
                <a:ea typeface="Helvetica"/>
                <a:cs typeface="Helvetica"/>
                <a:sym typeface="Helvetica"/>
              </a:defRPr>
            </a:lvl1pPr>
          </a:lstStyle>
          <a:p>
            <a:pPr lvl="0">
              <a:defRPr sz="1800"/>
            </a:pPr>
            <a:r>
              <a:rPr sz="1100"/>
              <a:t>ref0001</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6" name="Shape 1896"/>
          <p:cNvSpPr>
            <a:spLocks noGrp="1" noRot="1" noChangeAspect="1"/>
          </p:cNvSpPr>
          <p:nvPr>
            <p:ph type="sldImg"/>
          </p:nvPr>
        </p:nvSpPr>
        <p:spPr>
          <a:prstGeom prst="rect">
            <a:avLst/>
          </a:prstGeom>
        </p:spPr>
        <p:txBody>
          <a:bodyPr/>
          <a:lstStyle/>
          <a:p>
            <a:pPr lvl="0"/>
            <a:endParaRPr/>
          </a:p>
        </p:txBody>
      </p:sp>
      <p:sp>
        <p:nvSpPr>
          <p:cNvPr id="1897" name="Shape 1897"/>
          <p:cNvSpPr>
            <a:spLocks noGrp="1"/>
          </p:cNvSpPr>
          <p:nvPr>
            <p:ph type="body" sz="quarter" idx="1"/>
          </p:nvPr>
        </p:nvSpPr>
        <p:spPr>
          <a:prstGeom prst="rect">
            <a:avLst/>
          </a:prstGeom>
        </p:spPr>
        <p:txBody>
          <a:bodyPr/>
          <a:lstStyle/>
          <a:p>
            <a:pPr lvl="0" algn="r">
              <a:defRPr sz="1800"/>
            </a:pPr>
            <a:r>
              <a:rPr sz="1200"/>
              <a:t>ref0004</a:t>
            </a:r>
          </a:p>
          <a:p>
            <a:pPr lvl="0">
              <a:defRPr sz="1800"/>
            </a:pPr>
            <a:r>
              <a:rPr sz="1600">
                <a:solidFill>
                  <a:srgbClr val="FF2600"/>
                </a:solidFill>
              </a:rPr>
              <a:t>This is an optional slide! </a:t>
            </a:r>
          </a:p>
          <a:p>
            <a:pPr lvl="0">
              <a:defRPr sz="1800"/>
            </a:pPr>
            <a:endParaRPr sz="1600"/>
          </a:p>
          <a:p>
            <a:pPr lvl="0">
              <a:defRPr sz="1800"/>
            </a:pPr>
            <a:r>
              <a:rPr sz="1600"/>
              <a:t>Of course, students can still set their EDITOR in environment variables and Knife will use that.</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6" name="Shape 1906"/>
          <p:cNvSpPr>
            <a:spLocks noGrp="1" noRot="1" noChangeAspect="1"/>
          </p:cNvSpPr>
          <p:nvPr>
            <p:ph type="sldImg"/>
          </p:nvPr>
        </p:nvSpPr>
        <p:spPr>
          <a:prstGeom prst="rect">
            <a:avLst/>
          </a:prstGeom>
        </p:spPr>
        <p:txBody>
          <a:bodyPr/>
          <a:lstStyle/>
          <a:p>
            <a:pPr lvl="0"/>
            <a:endParaRPr/>
          </a:p>
        </p:txBody>
      </p:sp>
      <p:sp>
        <p:nvSpPr>
          <p:cNvPr id="1907" name="Shape 1907"/>
          <p:cNvSpPr>
            <a:spLocks noGrp="1"/>
          </p:cNvSpPr>
          <p:nvPr>
            <p:ph type="body" sz="quarter" idx="1"/>
          </p:nvPr>
        </p:nvSpPr>
        <p:spPr>
          <a:prstGeom prst="rect">
            <a:avLst/>
          </a:prstGeom>
        </p:spPr>
        <p:txBody>
          <a:bodyPr/>
          <a:lstStyle/>
          <a:p>
            <a:pPr lvl="0" algn="r">
              <a:defRPr sz="1800"/>
            </a:pPr>
            <a:r>
              <a:rPr sz="1200"/>
              <a:t>ref0005</a:t>
            </a:r>
          </a:p>
          <a:p>
            <a:pPr lvl="0">
              <a:defRPr sz="1800"/>
            </a:pPr>
            <a:r>
              <a:rPr sz="1600">
                <a:solidFill>
                  <a:srgbClr val="FF2600"/>
                </a:solidFill>
              </a:rPr>
              <a:t>This is an optional slide! </a:t>
            </a:r>
          </a:p>
          <a:p>
            <a:pPr lvl="0">
              <a:defRPr sz="1800"/>
            </a:pPr>
            <a:endParaRPr sz="1600"/>
          </a:p>
          <a:p>
            <a:pPr lvl="0">
              <a:defRPr sz="1800"/>
            </a:pPr>
            <a:r>
              <a:rPr sz="1600"/>
              <a:t>Most editors only ship as 32-bit versions hence Progra~2 (which maps to "Program Files (x86)")</a:t>
            </a:r>
          </a:p>
          <a:p>
            <a:pPr lvl="0">
              <a:defRPr sz="1800"/>
            </a:pPr>
            <a:r>
              <a:rPr sz="1600"/>
              <a:t>The ones that don’t go in Progra~1 (which maps to "Program Files")</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1" name="Shape 1921"/>
          <p:cNvSpPr>
            <a:spLocks noGrp="1" noRot="1" noChangeAspect="1"/>
          </p:cNvSpPr>
          <p:nvPr>
            <p:ph type="sldImg"/>
          </p:nvPr>
        </p:nvSpPr>
        <p:spPr>
          <a:prstGeom prst="rect">
            <a:avLst/>
          </a:prstGeom>
        </p:spPr>
        <p:txBody>
          <a:bodyPr/>
          <a:lstStyle/>
          <a:p>
            <a:pPr lvl="0"/>
            <a:endParaRPr/>
          </a:p>
        </p:txBody>
      </p:sp>
      <p:sp>
        <p:nvSpPr>
          <p:cNvPr id="1922" name="Shape 1922"/>
          <p:cNvSpPr>
            <a:spLocks noGrp="1"/>
          </p:cNvSpPr>
          <p:nvPr>
            <p:ph type="body" sz="quarter" idx="1"/>
          </p:nvPr>
        </p:nvSpPr>
        <p:spPr>
          <a:prstGeom prst="rect">
            <a:avLst/>
          </a:prstGeom>
        </p:spPr>
        <p:txBody>
          <a:bodyPr/>
          <a:lstStyle/>
          <a:p>
            <a:pPr lvl="0" algn="r">
              <a:defRPr sz="1800"/>
            </a:pPr>
            <a:r>
              <a:rPr sz="1200"/>
              <a:t>ref0006</a:t>
            </a:r>
          </a:p>
          <a:p>
            <a:pPr lvl="0">
              <a:defRPr sz="1800"/>
            </a:pPr>
            <a:r>
              <a:rPr sz="1600">
                <a:solidFill>
                  <a:srgbClr val="FF2600"/>
                </a:solidFill>
              </a:rPr>
              <a:t>This is an optional slide! </a:t>
            </a:r>
          </a:p>
          <a:p>
            <a:pPr lvl="0">
              <a:defRPr sz="1800"/>
            </a:pPr>
            <a:endParaRPr sz="1600"/>
          </a:p>
          <a:p>
            <a:pPr lvl="0">
              <a:defRPr sz="1800"/>
            </a:pPr>
            <a:r>
              <a:rPr sz="1600"/>
              <a:t>Common editors:</a:t>
            </a:r>
          </a:p>
          <a:p>
            <a:pPr lvl="0">
              <a:defRPr sz="1800"/>
            </a:pPr>
            <a:endParaRPr sz="1600"/>
          </a:p>
          <a:p>
            <a:pPr lvl="0">
              <a:defRPr sz="1800"/>
            </a:pPr>
            <a:r>
              <a:rPr sz="1600"/>
              <a:t>vim</a:t>
            </a:r>
          </a:p>
          <a:p>
            <a:pPr lvl="0">
              <a:defRPr sz="1800"/>
            </a:pPr>
            <a:r>
              <a:rPr sz="1600"/>
              <a:t>emacs</a:t>
            </a:r>
          </a:p>
          <a:p>
            <a:pPr lvl="0">
              <a:defRPr sz="1800"/>
            </a:pPr>
            <a:r>
              <a:rPr sz="1600"/>
              <a:t>nano</a:t>
            </a:r>
          </a:p>
          <a:p>
            <a:pPr lvl="0">
              <a:defRPr sz="1800"/>
            </a:pPr>
            <a:r>
              <a:rPr sz="1600"/>
              <a:t>textmate</a:t>
            </a:r>
          </a:p>
          <a:p>
            <a:pPr lvl="0">
              <a:defRPr sz="1800"/>
            </a:pPr>
            <a:r>
              <a:rPr sz="1600"/>
              <a:t>sublime</a:t>
            </a:r>
          </a:p>
          <a:p>
            <a:pPr lvl="0">
              <a:defRPr sz="1800"/>
            </a:pPr>
            <a:endParaRPr sz="1600"/>
          </a:p>
          <a:p>
            <a:pPr lvl="0">
              <a:defRPr sz="1800"/>
            </a:pPr>
            <a:r>
              <a:rPr sz="1600"/>
              <a:t>On windows, the best is wordpad, and you can find it at </a:t>
            </a:r>
            <a:r>
              <a:rPr sz="1200">
                <a:latin typeface="Lucida Console"/>
                <a:ea typeface="Lucida Console"/>
                <a:cs typeface="Lucida Console"/>
                <a:sym typeface="Lucida Console"/>
              </a:rPr>
              <a:t>%ProgramFiles%\Windows NT\Accessories\WORDPAD.EXE</a:t>
            </a:r>
            <a:endParaRPr sz="1600"/>
          </a:p>
          <a:p>
            <a:pPr lvl="0">
              <a:defRPr sz="1800"/>
            </a:pPr>
            <a:r>
              <a:rPr sz="1600"/>
              <a:t>Windows folks using Notepad++: set wait via "multiInst" flag </a:t>
            </a:r>
            <a:r>
              <a:rPr sz="1200">
                <a:latin typeface="Lucida Console"/>
                <a:ea typeface="Lucida Console"/>
                <a:cs typeface="Lucida Console"/>
                <a:sym typeface="Lucida Console"/>
              </a:rPr>
              <a:t>"%ProgramFiles%\blahblah\notepad++.exe -multiInst"</a:t>
            </a:r>
          </a:p>
          <a:p>
            <a:pPr lvl="0">
              <a:defRPr sz="1800"/>
            </a:pPr>
            <a:endParaRPr sz="1200">
              <a:latin typeface="Lucida Console"/>
              <a:ea typeface="Lucida Console"/>
              <a:cs typeface="Lucida Console"/>
              <a:sym typeface="Lucida Console"/>
            </a:endParaRPr>
          </a:p>
          <a:p>
            <a:pPr lvl="0">
              <a:defRPr sz="1800"/>
            </a:pPr>
            <a:r>
              <a:rPr sz="1600"/>
              <a:t>In Windows, quit cmd.exe and start a new cmd.exe to get the EDITOR set. Verify with the 'env' command's output.</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7" name="Shape 1927"/>
          <p:cNvSpPr>
            <a:spLocks noGrp="1" noRot="1" noChangeAspect="1"/>
          </p:cNvSpPr>
          <p:nvPr>
            <p:ph type="sldImg"/>
          </p:nvPr>
        </p:nvSpPr>
        <p:spPr>
          <a:prstGeom prst="rect">
            <a:avLst/>
          </a:prstGeom>
        </p:spPr>
        <p:txBody>
          <a:bodyPr/>
          <a:lstStyle/>
          <a:p>
            <a:pPr lvl="0"/>
            <a:endParaRPr/>
          </a:p>
        </p:txBody>
      </p:sp>
      <p:sp>
        <p:nvSpPr>
          <p:cNvPr id="1928" name="Shape 1928"/>
          <p:cNvSpPr>
            <a:spLocks noGrp="1"/>
          </p:cNvSpPr>
          <p:nvPr>
            <p:ph type="body" sz="quarter" idx="1"/>
          </p:nvPr>
        </p:nvSpPr>
        <p:spPr>
          <a:prstGeom prst="rect">
            <a:avLst/>
          </a:prstGeom>
        </p:spPr>
        <p:txBody>
          <a:bodyPr/>
          <a:lstStyle/>
          <a:p>
            <a:pPr lvl="0">
              <a:defRPr sz="1800"/>
            </a:pPr>
            <a:r>
              <a:rPr sz="1600"/>
              <a:t>Chef Server is up and running</a:t>
            </a:r>
          </a:p>
          <a:p>
            <a:pPr lvl="0">
              <a:defRPr sz="1800"/>
            </a:pPr>
            <a:r>
              <a:rPr sz="1600"/>
              <a:t>Knife is installed and configured on the workstation</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3" name="Shape 1933"/>
          <p:cNvSpPr>
            <a:spLocks noGrp="1" noRot="1" noChangeAspect="1"/>
          </p:cNvSpPr>
          <p:nvPr>
            <p:ph type="sldImg"/>
          </p:nvPr>
        </p:nvSpPr>
        <p:spPr>
          <a:prstGeom prst="rect">
            <a:avLst/>
          </a:prstGeom>
        </p:spPr>
        <p:txBody>
          <a:bodyPr/>
          <a:lstStyle/>
          <a:p>
            <a:pPr lvl="0"/>
            <a:endParaRPr/>
          </a:p>
        </p:txBody>
      </p:sp>
      <p:sp>
        <p:nvSpPr>
          <p:cNvPr id="1934" name="Shape 1934"/>
          <p:cNvSpPr>
            <a:spLocks noGrp="1"/>
          </p:cNvSpPr>
          <p:nvPr>
            <p:ph type="body" sz="quarter" idx="1"/>
          </p:nvPr>
        </p:nvSpPr>
        <p:spPr>
          <a:prstGeom prst="rect">
            <a:avLst/>
          </a:prstGeom>
        </p:spPr>
        <p:txBody>
          <a:bodyPr/>
          <a:lstStyle/>
          <a:p>
            <a:pPr lvl="0">
              <a:defRPr sz="1800"/>
            </a:pPr>
            <a:r>
              <a:rPr sz="1600">
                <a:solidFill>
                  <a:srgbClr val="FF2600"/>
                </a:solidFill>
              </a:rPr>
              <a:t>This is an optional slide! </a:t>
            </a:r>
          </a:p>
          <a:p>
            <a:pPr lvl="0">
              <a:defRPr sz="1800"/>
            </a:pPr>
            <a:endParaRPr sz="1600"/>
          </a:p>
          <a:p>
            <a:pPr lvl="0">
              <a:defRPr sz="1800"/>
            </a:pPr>
            <a:r>
              <a:rPr sz="1600"/>
              <a:t>What is the next step towards managing our infrastructure as code?</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9" name="Shape 1939"/>
          <p:cNvSpPr>
            <a:spLocks noGrp="1" noRot="1" noChangeAspect="1"/>
          </p:cNvSpPr>
          <p:nvPr>
            <p:ph type="sldImg"/>
          </p:nvPr>
        </p:nvSpPr>
        <p:spPr>
          <a:prstGeom prst="rect">
            <a:avLst/>
          </a:prstGeom>
        </p:spPr>
        <p:txBody>
          <a:bodyPr/>
          <a:lstStyle/>
          <a:p>
            <a:pPr lvl="0"/>
            <a:endParaRPr/>
          </a:p>
        </p:txBody>
      </p:sp>
      <p:sp>
        <p:nvSpPr>
          <p:cNvPr id="1940" name="Shape 1940"/>
          <p:cNvSpPr>
            <a:spLocks noGrp="1"/>
          </p:cNvSpPr>
          <p:nvPr>
            <p:ph type="body" sz="quarter" idx="1"/>
          </p:nvPr>
        </p:nvSpPr>
        <p:spPr>
          <a:prstGeom prst="rect">
            <a:avLst/>
          </a:prstGeom>
        </p:spPr>
        <p:txBody>
          <a:bodyPr/>
          <a:lstStyle/>
          <a:p>
            <a:pPr lvl="0">
              <a:defRPr sz="1800"/>
            </a:pPr>
            <a:r>
              <a:rPr sz="1600">
                <a:solidFill>
                  <a:srgbClr val="FF2600"/>
                </a:solidFill>
              </a:rPr>
              <a:t>This is an optional slide! </a:t>
            </a:r>
          </a:p>
          <a:p>
            <a:pPr lvl="0">
              <a:defRPr sz="1800"/>
            </a:pPr>
            <a:endParaRPr sz="1600"/>
          </a:p>
          <a:p>
            <a:pPr lvl="0">
              <a:defRPr sz="1800"/>
            </a:pPr>
            <a:r>
              <a:rPr sz="1600"/>
              <a:t>We should now create a source code repository for our code</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 name="Shape 1946"/>
          <p:cNvSpPr>
            <a:spLocks noGrp="1" noRot="1" noChangeAspect="1"/>
          </p:cNvSpPr>
          <p:nvPr>
            <p:ph type="sldImg"/>
          </p:nvPr>
        </p:nvSpPr>
        <p:spPr>
          <a:prstGeom prst="rect">
            <a:avLst/>
          </a:prstGeom>
        </p:spPr>
        <p:txBody>
          <a:bodyPr/>
          <a:lstStyle/>
          <a:p>
            <a:pPr lvl="0"/>
            <a:endParaRPr/>
          </a:p>
        </p:txBody>
      </p:sp>
      <p:sp>
        <p:nvSpPr>
          <p:cNvPr id="1947" name="Shape 1947"/>
          <p:cNvSpPr>
            <a:spLocks noGrp="1"/>
          </p:cNvSpPr>
          <p:nvPr>
            <p:ph type="body" sz="quarter" idx="1"/>
          </p:nvPr>
        </p:nvSpPr>
        <p:spPr>
          <a:prstGeom prst="rect">
            <a:avLst/>
          </a:prstGeom>
        </p:spPr>
        <p:txBody>
          <a:bodyPr/>
          <a:lstStyle/>
          <a:p>
            <a:pPr lvl="0">
              <a:defRPr sz="1800"/>
            </a:pPr>
            <a:r>
              <a:rPr sz="1600">
                <a:solidFill>
                  <a:srgbClr val="FF2600"/>
                </a:solidFill>
              </a:rPr>
              <a:t>This is an optional slide! </a:t>
            </a:r>
          </a:p>
          <a:p>
            <a:pPr lvl="0">
              <a:defRPr sz="1800"/>
            </a:pPr>
            <a:endParaRPr sz="1600"/>
          </a:p>
          <a:p>
            <a:pPr lvl="0">
              <a:defRPr sz="1800"/>
            </a:pPr>
            <a:r>
              <a:rPr sz="1600"/>
              <a:t>If git is installed (it should be), initialize a git repository</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3" name="Shape 1953"/>
          <p:cNvSpPr>
            <a:spLocks noGrp="1" noRot="1" noChangeAspect="1"/>
          </p:cNvSpPr>
          <p:nvPr>
            <p:ph type="sldImg"/>
          </p:nvPr>
        </p:nvSpPr>
        <p:spPr>
          <a:prstGeom prst="rect">
            <a:avLst/>
          </a:prstGeom>
        </p:spPr>
        <p:txBody>
          <a:bodyPr/>
          <a:lstStyle/>
          <a:p>
            <a:pPr lvl="0"/>
            <a:endParaRPr/>
          </a:p>
        </p:txBody>
      </p:sp>
      <p:sp>
        <p:nvSpPr>
          <p:cNvPr id="1954" name="Shape 1954"/>
          <p:cNvSpPr>
            <a:spLocks noGrp="1"/>
          </p:cNvSpPr>
          <p:nvPr>
            <p:ph type="body" sz="quarter" idx="1"/>
          </p:nvPr>
        </p:nvSpPr>
        <p:spPr>
          <a:prstGeom prst="rect">
            <a:avLst/>
          </a:prstGeom>
        </p:spPr>
        <p:txBody>
          <a:bodyPr/>
          <a:lstStyle/>
          <a:p>
            <a:pPr lvl="0">
              <a:defRPr sz="1800"/>
            </a:pPr>
            <a:r>
              <a:rPr sz="1600">
                <a:solidFill>
                  <a:srgbClr val="FF2600"/>
                </a:solidFill>
              </a:rPr>
              <a:t>This is an optional slide! </a:t>
            </a:r>
          </a:p>
          <a:p>
            <a:pPr lvl="0">
              <a:defRPr sz="1800"/>
            </a:pPr>
            <a:endParaRPr sz="1600"/>
          </a:p>
          <a:p>
            <a:pPr lvl="0">
              <a:defRPr sz="1800"/>
            </a:pPr>
            <a:r>
              <a:rPr sz="1600"/>
              <a:t>Check the status of the current git repository</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0" name="Shape 1960"/>
          <p:cNvSpPr>
            <a:spLocks noGrp="1" noRot="1" noChangeAspect="1"/>
          </p:cNvSpPr>
          <p:nvPr>
            <p:ph type="sldImg"/>
          </p:nvPr>
        </p:nvSpPr>
        <p:spPr>
          <a:prstGeom prst="rect">
            <a:avLst/>
          </a:prstGeom>
        </p:spPr>
        <p:txBody>
          <a:bodyPr/>
          <a:lstStyle/>
          <a:p>
            <a:pPr lvl="0"/>
            <a:endParaRPr/>
          </a:p>
        </p:txBody>
      </p:sp>
      <p:sp>
        <p:nvSpPr>
          <p:cNvPr id="1961" name="Shape 1961"/>
          <p:cNvSpPr>
            <a:spLocks noGrp="1"/>
          </p:cNvSpPr>
          <p:nvPr>
            <p:ph type="body" sz="quarter" idx="1"/>
          </p:nvPr>
        </p:nvSpPr>
        <p:spPr>
          <a:prstGeom prst="rect">
            <a:avLst/>
          </a:prstGeom>
        </p:spPr>
        <p:txBody>
          <a:bodyPr/>
          <a:lstStyle/>
          <a:p>
            <a:pPr lvl="0">
              <a:defRPr sz="1800"/>
            </a:pPr>
            <a:r>
              <a:rPr sz="1600">
                <a:solidFill>
                  <a:srgbClr val="FF2600"/>
                </a:solidFill>
              </a:rPr>
              <a:t>This is an optional slide! </a:t>
            </a:r>
          </a:p>
          <a:p>
            <a:pPr lvl="0">
              <a:defRPr sz="1800"/>
            </a:pPr>
            <a:endParaRPr sz="1600"/>
          </a:p>
          <a:p>
            <a:pPr lvl="0">
              <a:defRPr sz="1800"/>
            </a:pPr>
            <a:r>
              <a:rPr sz="1600"/>
              <a:t>Add all the files to the git repository.</a:t>
            </a:r>
          </a:p>
          <a:p>
            <a:pPr lvl="0">
              <a:defRPr sz="1800"/>
            </a:pPr>
            <a:endParaRPr sz="1600"/>
          </a:p>
          <a:p>
            <a:pPr lvl="0">
              <a:defRPr sz="1800"/>
            </a:pPr>
            <a:r>
              <a:rPr sz="1600"/>
              <a:t>There is no output</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7" name="Shape 1967"/>
          <p:cNvSpPr>
            <a:spLocks noGrp="1" noRot="1" noChangeAspect="1"/>
          </p:cNvSpPr>
          <p:nvPr>
            <p:ph type="sldImg"/>
          </p:nvPr>
        </p:nvSpPr>
        <p:spPr>
          <a:prstGeom prst="rect">
            <a:avLst/>
          </a:prstGeom>
        </p:spPr>
        <p:txBody>
          <a:bodyPr/>
          <a:lstStyle/>
          <a:p>
            <a:pPr lvl="0"/>
            <a:endParaRPr/>
          </a:p>
        </p:txBody>
      </p:sp>
      <p:sp>
        <p:nvSpPr>
          <p:cNvPr id="1968" name="Shape 1968"/>
          <p:cNvSpPr>
            <a:spLocks noGrp="1"/>
          </p:cNvSpPr>
          <p:nvPr>
            <p:ph type="body" sz="quarter" idx="1"/>
          </p:nvPr>
        </p:nvSpPr>
        <p:spPr>
          <a:prstGeom prst="rect">
            <a:avLst/>
          </a:prstGeom>
        </p:spPr>
        <p:txBody>
          <a:bodyPr/>
          <a:lstStyle/>
          <a:p>
            <a:pPr lvl="0">
              <a:defRPr sz="1800"/>
            </a:pPr>
            <a:r>
              <a:rPr sz="1600">
                <a:solidFill>
                  <a:srgbClr val="FF2600"/>
                </a:solidFill>
              </a:rPr>
              <a:t>This is an optional slide! </a:t>
            </a:r>
          </a:p>
          <a:p>
            <a:pPr lvl="0">
              <a:defRPr sz="1800"/>
            </a:pPr>
            <a:endParaRPr sz="1600"/>
          </a:p>
          <a:p>
            <a:pPr lvl="0">
              <a:defRPr sz="1800"/>
            </a:pPr>
            <a:r>
              <a:rPr sz="1600"/>
              <a:t>Commit the files to the git repository</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ti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Logo">
    <p:spTree>
      <p:nvGrpSpPr>
        <p:cNvPr id="1" name=""/>
        <p:cNvGrpSpPr/>
        <p:nvPr/>
      </p:nvGrpSpPr>
      <p:grpSpPr>
        <a:xfrm>
          <a:off x="0" y="0"/>
          <a:ext cx="0" cy="0"/>
          <a:chOff x="0" y="0"/>
          <a:chExt cx="0" cy="0"/>
        </a:xfrm>
      </p:grpSpPr>
      <p:sp>
        <p:nvSpPr>
          <p:cNvPr id="10" name="Shape 10"/>
          <p:cNvSpPr/>
          <p:nvPr/>
        </p:nvSpPr>
        <p:spPr>
          <a:xfrm>
            <a:off x="0" y="-76200"/>
            <a:ext cx="16319500" cy="9296400"/>
          </a:xfrm>
          <a:prstGeom prst="rect">
            <a:avLst/>
          </a:prstGeom>
          <a:solidFill>
            <a:srgbClr val="435363"/>
          </a:solidFill>
          <a:ln w="25400">
            <a:miter lim="400000"/>
          </a:ln>
        </p:spPr>
        <p:txBody>
          <a:bodyPr lIns="0" tIns="0" rIns="0" bIns="0" anchor="ctr"/>
          <a:lstStyle/>
          <a:p>
            <a:pPr lvl="0" algn="l">
              <a:defRPr>
                <a:solidFill>
                  <a:srgbClr val="FFFFFF"/>
                </a:solidFill>
                <a:effectLst>
                  <a:outerShdw blurRad="38100" dist="12700" dir="5400000" rotWithShape="0">
                    <a:srgbClr val="000000">
                      <a:alpha val="50000"/>
                    </a:srgbClr>
                  </a:outerShdw>
                </a:effectLst>
              </a:defRPr>
            </a:pPr>
            <a:endParaRPr/>
          </a:p>
        </p:txBody>
      </p:sp>
      <p:pic>
        <p:nvPicPr>
          <p:cNvPr id="11" name="droppedImage.tiff"/>
          <p:cNvPicPr/>
          <p:nvPr/>
        </p:nvPicPr>
        <p:blipFill>
          <a:blip r:embed="rId2">
            <a:extLst/>
          </a:blip>
          <a:stretch>
            <a:fillRect/>
          </a:stretch>
        </p:blipFill>
        <p:spPr>
          <a:xfrm>
            <a:off x="6843486" y="3175000"/>
            <a:ext cx="2552701" cy="2794000"/>
          </a:xfrm>
          <a:prstGeom prst="rect">
            <a:avLst/>
          </a:prstGeom>
          <a:ln w="12700">
            <a:miter lim="400000"/>
          </a:ln>
        </p:spPr>
      </p:pic>
      <p:sp>
        <p:nvSpPr>
          <p:cNvPr id="12" name="Shape 12"/>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odify File with Filename Reveal">
    <p:spTree>
      <p:nvGrpSpPr>
        <p:cNvPr id="1" name=""/>
        <p:cNvGrpSpPr/>
        <p:nvPr/>
      </p:nvGrpSpPr>
      <p:grpSpPr>
        <a:xfrm>
          <a:off x="0" y="0"/>
          <a:ext cx="0" cy="0"/>
          <a:chOff x="0" y="0"/>
          <a:chExt cx="0" cy="0"/>
        </a:xfrm>
      </p:grpSpPr>
      <p:pic>
        <p:nvPicPr>
          <p:cNvPr id="57" name="text-x-generic-icon.png"/>
          <p:cNvPicPr/>
          <p:nvPr/>
        </p:nvPicPr>
        <p:blipFill>
          <a:blip r:embed="rId2">
            <a:extLst/>
          </a:blip>
          <a:stretch>
            <a:fillRect/>
          </a:stretch>
        </p:blipFill>
        <p:spPr>
          <a:xfrm>
            <a:off x="698500" y="1600200"/>
            <a:ext cx="635000" cy="635000"/>
          </a:xfrm>
          <a:prstGeom prst="rect">
            <a:avLst/>
          </a:prstGeom>
          <a:ln w="12700">
            <a:miter lim="400000"/>
          </a:ln>
          <a:effectLst>
            <a:outerShdw blurRad="127000" dist="76200" dir="2700000" rotWithShape="0">
              <a:srgbClr val="000000">
                <a:alpha val="75000"/>
              </a:srgbClr>
            </a:outerShdw>
          </a:effectLst>
        </p:spPr>
      </p:pic>
      <p:sp>
        <p:nvSpPr>
          <p:cNvPr id="58" name="Shape 58"/>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Title Text</a:t>
            </a:r>
          </a:p>
        </p:txBody>
      </p:sp>
      <p:sp>
        <p:nvSpPr>
          <p:cNvPr id="59" name="Shape 59"/>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Modify File with Bullets Below">
    <p:spTree>
      <p:nvGrpSpPr>
        <p:cNvPr id="1" name=""/>
        <p:cNvGrpSpPr/>
        <p:nvPr/>
      </p:nvGrpSpPr>
      <p:grpSpPr>
        <a:xfrm>
          <a:off x="0" y="0"/>
          <a:ext cx="0" cy="0"/>
          <a:chOff x="0" y="0"/>
          <a:chExt cx="0" cy="0"/>
        </a:xfrm>
      </p:grpSpPr>
      <p:pic>
        <p:nvPicPr>
          <p:cNvPr id="61" name="text-x-generic-icon.png"/>
          <p:cNvPicPr/>
          <p:nvPr/>
        </p:nvPicPr>
        <p:blipFill>
          <a:blip r:embed="rId2">
            <a:extLst/>
          </a:blip>
          <a:stretch>
            <a:fillRect/>
          </a:stretch>
        </p:blipFill>
        <p:spPr>
          <a:xfrm>
            <a:off x="698500" y="1600200"/>
            <a:ext cx="635000" cy="635000"/>
          </a:xfrm>
          <a:prstGeom prst="rect">
            <a:avLst/>
          </a:prstGeom>
          <a:ln w="12700">
            <a:miter lim="400000"/>
          </a:ln>
          <a:effectLst>
            <a:outerShdw blurRad="127000" dist="76200" dir="2700000" rotWithShape="0">
              <a:srgbClr val="000000">
                <a:alpha val="75000"/>
              </a:srgbClr>
            </a:outerShdw>
          </a:effectLst>
        </p:spPr>
      </p:pic>
      <p:sp>
        <p:nvSpPr>
          <p:cNvPr id="62" name="Shape 62"/>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Title Text</a:t>
            </a:r>
          </a:p>
        </p:txBody>
      </p:sp>
      <p:sp>
        <p:nvSpPr>
          <p:cNvPr id="63" name="Shape 63"/>
          <p:cNvSpPr>
            <a:spLocks noGrp="1"/>
          </p:cNvSpPr>
          <p:nvPr>
            <p:ph type="body" idx="1"/>
          </p:nvPr>
        </p:nvSpPr>
        <p:spPr>
          <a:xfrm>
            <a:off x="812800" y="5283200"/>
            <a:ext cx="14668500" cy="3581400"/>
          </a:xfrm>
          <a:prstGeom prst="rect">
            <a:avLst/>
          </a:prstGeom>
        </p:spPr>
        <p:txBody>
          <a:bodyPr/>
          <a:lstStyle>
            <a:lvl2pPr marL="800100"/>
            <a:lvl3pPr marL="1206500"/>
          </a:lstStyle>
          <a:p>
            <a:pPr lvl="0">
              <a:defRPr sz="1800"/>
            </a:pPr>
            <a:r>
              <a:rPr sz="4800"/>
              <a:t>Body Level One</a:t>
            </a:r>
          </a:p>
          <a:p>
            <a:pPr lvl="1">
              <a:defRPr sz="1800"/>
            </a:pPr>
            <a:r>
              <a:rPr sz="4800"/>
              <a:t>Body Level Two</a:t>
            </a:r>
          </a:p>
          <a:p>
            <a:pPr lvl="2">
              <a:defRPr sz="1800"/>
            </a:pPr>
            <a:r>
              <a:rPr sz="4800"/>
              <a:t>Body Level Three</a:t>
            </a:r>
          </a:p>
          <a:p>
            <a:pPr lvl="3">
              <a:defRPr sz="1800"/>
            </a:pPr>
            <a:r>
              <a:rPr sz="4800"/>
              <a:t>Body Level Four</a:t>
            </a:r>
          </a:p>
          <a:p>
            <a:pPr lvl="4">
              <a:defRPr sz="1800"/>
            </a:pPr>
            <a:r>
              <a:rPr sz="4800"/>
              <a:t>Body Level Five</a:t>
            </a:r>
          </a:p>
        </p:txBody>
      </p:sp>
      <p:sp>
        <p:nvSpPr>
          <p:cNvPr id="64" name="Shape 64"/>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Modify File with Bullets Left">
    <p:spTree>
      <p:nvGrpSpPr>
        <p:cNvPr id="1" name=""/>
        <p:cNvGrpSpPr/>
        <p:nvPr/>
      </p:nvGrpSpPr>
      <p:grpSpPr>
        <a:xfrm>
          <a:off x="0" y="0"/>
          <a:ext cx="0" cy="0"/>
          <a:chOff x="0" y="0"/>
          <a:chExt cx="0" cy="0"/>
        </a:xfrm>
      </p:grpSpPr>
      <p:pic>
        <p:nvPicPr>
          <p:cNvPr id="66" name="text-x-generic-icon.png"/>
          <p:cNvPicPr/>
          <p:nvPr/>
        </p:nvPicPr>
        <p:blipFill>
          <a:blip r:embed="rId2">
            <a:extLst/>
          </a:blip>
          <a:stretch>
            <a:fillRect/>
          </a:stretch>
        </p:blipFill>
        <p:spPr>
          <a:xfrm>
            <a:off x="698500" y="1600200"/>
            <a:ext cx="635000" cy="635000"/>
          </a:xfrm>
          <a:prstGeom prst="rect">
            <a:avLst/>
          </a:prstGeom>
          <a:ln w="12700">
            <a:miter lim="400000"/>
          </a:ln>
          <a:effectLst>
            <a:outerShdw blurRad="127000" dist="76200" dir="2700000" rotWithShape="0">
              <a:srgbClr val="000000">
                <a:alpha val="75000"/>
              </a:srgbClr>
            </a:outerShdw>
          </a:effectLst>
        </p:spPr>
      </p:pic>
      <p:sp>
        <p:nvSpPr>
          <p:cNvPr id="67" name="Shape 67"/>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Title Text</a:t>
            </a:r>
          </a:p>
        </p:txBody>
      </p:sp>
      <p:sp>
        <p:nvSpPr>
          <p:cNvPr id="68" name="Shape 68"/>
          <p:cNvSpPr>
            <a:spLocks noGrp="1"/>
          </p:cNvSpPr>
          <p:nvPr>
            <p:ph type="body" idx="1"/>
          </p:nvPr>
        </p:nvSpPr>
        <p:spPr>
          <a:xfrm>
            <a:off x="800100" y="2362200"/>
            <a:ext cx="6515100" cy="6032500"/>
          </a:xfrm>
          <a:prstGeom prst="rect">
            <a:avLst/>
          </a:prstGeom>
        </p:spPr>
        <p:txBody>
          <a:bodyPr/>
          <a:lstStyle>
            <a:lvl2pPr marL="800100"/>
            <a:lvl3pPr marL="1206500"/>
          </a:lstStyle>
          <a:p>
            <a:pPr lvl="0">
              <a:defRPr sz="1800"/>
            </a:pPr>
            <a:r>
              <a:rPr sz="4800"/>
              <a:t>Body Level One</a:t>
            </a:r>
          </a:p>
          <a:p>
            <a:pPr lvl="1">
              <a:defRPr sz="1800"/>
            </a:pPr>
            <a:r>
              <a:rPr sz="4800"/>
              <a:t>Body Level Two</a:t>
            </a:r>
          </a:p>
          <a:p>
            <a:pPr lvl="2">
              <a:defRPr sz="1800"/>
            </a:pPr>
            <a:r>
              <a:rPr sz="4800"/>
              <a:t>Body Level Three</a:t>
            </a:r>
          </a:p>
          <a:p>
            <a:pPr lvl="3">
              <a:defRPr sz="1800"/>
            </a:pPr>
            <a:r>
              <a:rPr sz="4800"/>
              <a:t>Body Level Four</a:t>
            </a:r>
          </a:p>
          <a:p>
            <a:pPr lvl="4">
              <a:defRPr sz="1800"/>
            </a:pPr>
            <a:r>
              <a:rPr sz="4800"/>
              <a:t>Body Level Five</a:t>
            </a:r>
          </a:p>
        </p:txBody>
      </p:sp>
      <p:sp>
        <p:nvSpPr>
          <p:cNvPr id="69" name="Shape 69"/>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ode with Command">
    <p:spTree>
      <p:nvGrpSpPr>
        <p:cNvPr id="1" name=""/>
        <p:cNvGrpSpPr/>
        <p:nvPr/>
      </p:nvGrpSpPr>
      <p:grpSpPr>
        <a:xfrm>
          <a:off x="0" y="0"/>
          <a:ext cx="0" cy="0"/>
          <a:chOff x="0" y="0"/>
          <a:chExt cx="0" cy="0"/>
        </a:xfrm>
      </p:grpSpPr>
      <p:sp>
        <p:nvSpPr>
          <p:cNvPr id="71" name="Shape 71"/>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Title Text</a:t>
            </a:r>
          </a:p>
        </p:txBody>
      </p:sp>
      <p:sp>
        <p:nvSpPr>
          <p:cNvPr id="72" name="Shape 72"/>
          <p:cNvSpPr>
            <a:spLocks noGrp="1"/>
          </p:cNvSpPr>
          <p:nvPr>
            <p:ph type="body" idx="1"/>
          </p:nvPr>
        </p:nvSpPr>
        <p:spPr>
          <a:xfrm>
            <a:off x="800100" y="3467100"/>
            <a:ext cx="14655800" cy="5143500"/>
          </a:xfrm>
          <a:prstGeom prst="rect">
            <a:avLst/>
          </a:prstGeom>
          <a:solidFill/>
          <a:ln w="25400">
            <a:solidFill>
              <a:srgbClr val="435363"/>
            </a:solidFill>
            <a:custDash>
              <a:ds d="200000" sp="200000"/>
            </a:custDash>
          </a:ln>
        </p:spPr>
        <p:txBody>
          <a:bodyPr lIns="228600" tIns="228600" rIns="228600" bIns="228600" anchor="ctr"/>
          <a:lstStyle>
            <a:lvl1pPr marL="0" indent="0">
              <a:spcBef>
                <a:spcPts val="0"/>
              </a:spcBef>
              <a:buSzTx/>
              <a:buNone/>
              <a:defRPr>
                <a:solidFill>
                  <a:srgbClr val="FFFFFF"/>
                </a:solidFill>
                <a:latin typeface="+mn-lt"/>
                <a:ea typeface="+mn-ea"/>
                <a:cs typeface="+mn-cs"/>
                <a:sym typeface="Courier"/>
              </a:defRPr>
            </a:lvl1pPr>
            <a:lvl2pPr marL="0" indent="0">
              <a:spcBef>
                <a:spcPts val="0"/>
              </a:spcBef>
              <a:buSzTx/>
              <a:buNone/>
              <a:defRPr>
                <a:solidFill>
                  <a:srgbClr val="FFFFFF"/>
                </a:solidFill>
                <a:latin typeface="+mn-lt"/>
                <a:ea typeface="+mn-ea"/>
                <a:cs typeface="+mn-cs"/>
                <a:sym typeface="Courier"/>
              </a:defRPr>
            </a:lvl2pPr>
            <a:lvl3pPr marL="0" indent="0">
              <a:spcBef>
                <a:spcPts val="0"/>
              </a:spcBef>
              <a:buSzTx/>
              <a:buNone/>
              <a:defRPr>
                <a:solidFill>
                  <a:srgbClr val="FFFFFF"/>
                </a:solidFill>
                <a:latin typeface="+mn-lt"/>
                <a:ea typeface="+mn-ea"/>
                <a:cs typeface="+mn-cs"/>
                <a:sym typeface="Courier"/>
              </a:defRPr>
            </a:lvl3pPr>
            <a:lvl4pPr marL="0" indent="0">
              <a:spcBef>
                <a:spcPts val="0"/>
              </a:spcBef>
              <a:buSzTx/>
              <a:buNone/>
              <a:defRPr>
                <a:solidFill>
                  <a:srgbClr val="FFFFFF"/>
                </a:solidFill>
                <a:latin typeface="+mn-lt"/>
                <a:ea typeface="+mn-ea"/>
                <a:cs typeface="+mn-cs"/>
                <a:sym typeface="Courier"/>
              </a:defRPr>
            </a:lvl4pPr>
            <a:lvl5pPr marL="0" indent="0">
              <a:spcBef>
                <a:spcPts val="0"/>
              </a:spcBef>
              <a:buSzTx/>
              <a:buNone/>
              <a:defRPr>
                <a:solidFill>
                  <a:srgbClr val="FFFFFF"/>
                </a:solidFill>
                <a:latin typeface="+mn-lt"/>
                <a:ea typeface="+mn-ea"/>
                <a:cs typeface="+mn-cs"/>
                <a:sym typeface="Courier"/>
              </a:defRPr>
            </a:lvl5pPr>
          </a:lstStyle>
          <a:p>
            <a:pPr lvl="0">
              <a:defRPr sz="1800">
                <a:solidFill>
                  <a:srgbClr val="000000"/>
                </a:solidFill>
              </a:defRPr>
            </a:pPr>
            <a:r>
              <a:rPr sz="4800">
                <a:solidFill>
                  <a:srgbClr val="FFFFFF"/>
                </a:solidFill>
              </a:rPr>
              <a:t>Body Level One</a:t>
            </a:r>
          </a:p>
          <a:p>
            <a:pPr lvl="1">
              <a:defRPr sz="1800">
                <a:solidFill>
                  <a:srgbClr val="000000"/>
                </a:solidFill>
              </a:defRPr>
            </a:pPr>
            <a:r>
              <a:rPr sz="4800">
                <a:solidFill>
                  <a:srgbClr val="FFFFFF"/>
                </a:solidFill>
              </a:rPr>
              <a:t>Body Level Two</a:t>
            </a:r>
          </a:p>
          <a:p>
            <a:pPr lvl="2">
              <a:defRPr sz="1800">
                <a:solidFill>
                  <a:srgbClr val="000000"/>
                </a:solidFill>
              </a:defRPr>
            </a:pPr>
            <a:r>
              <a:rPr sz="4800">
                <a:solidFill>
                  <a:srgbClr val="FFFFFF"/>
                </a:solidFill>
              </a:rPr>
              <a:t>Body Level Three</a:t>
            </a:r>
          </a:p>
          <a:p>
            <a:pPr lvl="3">
              <a:defRPr sz="1800">
                <a:solidFill>
                  <a:srgbClr val="000000"/>
                </a:solidFill>
              </a:defRPr>
            </a:pPr>
            <a:r>
              <a:rPr sz="4800">
                <a:solidFill>
                  <a:srgbClr val="FFFFFF"/>
                </a:solidFill>
              </a:rPr>
              <a:t>Body Level Four</a:t>
            </a:r>
          </a:p>
          <a:p>
            <a:pPr lvl="4">
              <a:defRPr sz="1800">
                <a:solidFill>
                  <a:srgbClr val="000000"/>
                </a:solidFill>
              </a:defRPr>
            </a:pPr>
            <a:r>
              <a:rPr sz="4800">
                <a:solidFill>
                  <a:srgbClr val="FFFFFF"/>
                </a:solidFill>
              </a:rPr>
              <a:t>Body Level Five</a:t>
            </a:r>
          </a:p>
        </p:txBody>
      </p:sp>
      <p:sp>
        <p:nvSpPr>
          <p:cNvPr id="73" name="Shape 73"/>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ode with Command Reveal">
    <p:spTree>
      <p:nvGrpSpPr>
        <p:cNvPr id="1" name=""/>
        <p:cNvGrpSpPr/>
        <p:nvPr/>
      </p:nvGrpSpPr>
      <p:grpSpPr>
        <a:xfrm>
          <a:off x="0" y="0"/>
          <a:ext cx="0" cy="0"/>
          <a:chOff x="0" y="0"/>
          <a:chExt cx="0" cy="0"/>
        </a:xfrm>
      </p:grpSpPr>
      <p:sp>
        <p:nvSpPr>
          <p:cNvPr id="75" name="Shape 75"/>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Title Text</a:t>
            </a:r>
          </a:p>
        </p:txBody>
      </p:sp>
      <p:sp>
        <p:nvSpPr>
          <p:cNvPr id="76" name="Shape 76"/>
          <p:cNvSpPr>
            <a:spLocks noGrp="1"/>
          </p:cNvSpPr>
          <p:nvPr>
            <p:ph type="body" idx="1"/>
          </p:nvPr>
        </p:nvSpPr>
        <p:spPr>
          <a:xfrm>
            <a:off x="800100" y="3467100"/>
            <a:ext cx="14655800" cy="5143500"/>
          </a:xfrm>
          <a:prstGeom prst="rect">
            <a:avLst/>
          </a:prstGeom>
          <a:solidFill/>
          <a:ln w="25400">
            <a:solidFill>
              <a:srgbClr val="435363"/>
            </a:solidFill>
            <a:custDash>
              <a:ds d="200000" sp="200000"/>
            </a:custDash>
          </a:ln>
        </p:spPr>
        <p:txBody>
          <a:bodyPr lIns="228600" tIns="228600" rIns="228600" bIns="228600" anchor="ctr"/>
          <a:lstStyle>
            <a:lvl1pPr marL="0" indent="0">
              <a:spcBef>
                <a:spcPts val="0"/>
              </a:spcBef>
              <a:buSzTx/>
              <a:buNone/>
              <a:defRPr>
                <a:solidFill>
                  <a:srgbClr val="FFFFFF"/>
                </a:solidFill>
                <a:latin typeface="+mn-lt"/>
                <a:ea typeface="+mn-ea"/>
                <a:cs typeface="+mn-cs"/>
                <a:sym typeface="Courier"/>
              </a:defRPr>
            </a:lvl1pPr>
            <a:lvl2pPr marL="0" indent="0">
              <a:spcBef>
                <a:spcPts val="0"/>
              </a:spcBef>
              <a:buSzTx/>
              <a:buNone/>
              <a:defRPr>
                <a:solidFill>
                  <a:srgbClr val="FFFFFF"/>
                </a:solidFill>
                <a:latin typeface="+mn-lt"/>
                <a:ea typeface="+mn-ea"/>
                <a:cs typeface="+mn-cs"/>
                <a:sym typeface="Courier"/>
              </a:defRPr>
            </a:lvl2pPr>
            <a:lvl3pPr marL="0" indent="0">
              <a:spcBef>
                <a:spcPts val="0"/>
              </a:spcBef>
              <a:buSzTx/>
              <a:buNone/>
              <a:defRPr>
                <a:solidFill>
                  <a:srgbClr val="FFFFFF"/>
                </a:solidFill>
                <a:latin typeface="+mn-lt"/>
                <a:ea typeface="+mn-ea"/>
                <a:cs typeface="+mn-cs"/>
                <a:sym typeface="Courier"/>
              </a:defRPr>
            </a:lvl3pPr>
            <a:lvl4pPr marL="0" indent="0">
              <a:spcBef>
                <a:spcPts val="0"/>
              </a:spcBef>
              <a:buSzTx/>
              <a:buNone/>
              <a:defRPr>
                <a:solidFill>
                  <a:srgbClr val="FFFFFF"/>
                </a:solidFill>
                <a:latin typeface="+mn-lt"/>
                <a:ea typeface="+mn-ea"/>
                <a:cs typeface="+mn-cs"/>
                <a:sym typeface="Courier"/>
              </a:defRPr>
            </a:lvl4pPr>
            <a:lvl5pPr marL="0" indent="0">
              <a:spcBef>
                <a:spcPts val="0"/>
              </a:spcBef>
              <a:buSzTx/>
              <a:buNone/>
              <a:defRPr>
                <a:solidFill>
                  <a:srgbClr val="FFFFFF"/>
                </a:solidFill>
                <a:latin typeface="+mn-lt"/>
                <a:ea typeface="+mn-ea"/>
                <a:cs typeface="+mn-cs"/>
                <a:sym typeface="Courier"/>
              </a:defRPr>
            </a:lvl5pPr>
          </a:lstStyle>
          <a:p>
            <a:pPr lvl="0">
              <a:defRPr sz="1800">
                <a:solidFill>
                  <a:srgbClr val="000000"/>
                </a:solidFill>
              </a:defRPr>
            </a:pPr>
            <a:r>
              <a:rPr sz="4800">
                <a:solidFill>
                  <a:srgbClr val="FFFFFF"/>
                </a:solidFill>
              </a:rPr>
              <a:t>Body Level One</a:t>
            </a:r>
          </a:p>
          <a:p>
            <a:pPr lvl="1">
              <a:defRPr sz="1800">
                <a:solidFill>
                  <a:srgbClr val="000000"/>
                </a:solidFill>
              </a:defRPr>
            </a:pPr>
            <a:r>
              <a:rPr sz="4800">
                <a:solidFill>
                  <a:srgbClr val="FFFFFF"/>
                </a:solidFill>
              </a:rPr>
              <a:t>Body Level Two</a:t>
            </a:r>
          </a:p>
          <a:p>
            <a:pPr lvl="2">
              <a:defRPr sz="1800">
                <a:solidFill>
                  <a:srgbClr val="000000"/>
                </a:solidFill>
              </a:defRPr>
            </a:pPr>
            <a:r>
              <a:rPr sz="4800">
                <a:solidFill>
                  <a:srgbClr val="FFFFFF"/>
                </a:solidFill>
              </a:rPr>
              <a:t>Body Level Three</a:t>
            </a:r>
          </a:p>
          <a:p>
            <a:pPr lvl="3">
              <a:defRPr sz="1800">
                <a:solidFill>
                  <a:srgbClr val="000000"/>
                </a:solidFill>
              </a:defRPr>
            </a:pPr>
            <a:r>
              <a:rPr sz="4800">
                <a:solidFill>
                  <a:srgbClr val="FFFFFF"/>
                </a:solidFill>
              </a:rPr>
              <a:t>Body Level Four</a:t>
            </a:r>
          </a:p>
          <a:p>
            <a:pPr lvl="4">
              <a:defRPr sz="1800">
                <a:solidFill>
                  <a:srgbClr val="000000"/>
                </a:solidFill>
              </a:defRPr>
            </a:pPr>
            <a:r>
              <a:rPr sz="4800">
                <a:solidFill>
                  <a:srgbClr val="FFFFFF"/>
                </a:solidFill>
              </a:rPr>
              <a:t>Body Level Five</a:t>
            </a:r>
          </a:p>
        </p:txBody>
      </p:sp>
      <p:sp>
        <p:nvSpPr>
          <p:cNvPr id="77" name="Shape 77"/>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ommand Output Only">
    <p:spTree>
      <p:nvGrpSpPr>
        <p:cNvPr id="1" name=""/>
        <p:cNvGrpSpPr/>
        <p:nvPr/>
      </p:nvGrpSpPr>
      <p:grpSpPr>
        <a:xfrm>
          <a:off x="0" y="0"/>
          <a:ext cx="0" cy="0"/>
          <a:chOff x="0" y="0"/>
          <a:chExt cx="0" cy="0"/>
        </a:xfrm>
      </p:grpSpPr>
      <p:sp>
        <p:nvSpPr>
          <p:cNvPr id="79" name="Shape 79"/>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Title Text</a:t>
            </a:r>
          </a:p>
        </p:txBody>
      </p:sp>
      <p:sp>
        <p:nvSpPr>
          <p:cNvPr id="80" name="Shape 80"/>
          <p:cNvSpPr>
            <a:spLocks noGrp="1"/>
          </p:cNvSpPr>
          <p:nvPr>
            <p:ph type="body" idx="1"/>
          </p:nvPr>
        </p:nvSpPr>
        <p:spPr>
          <a:xfrm>
            <a:off x="800100" y="1892300"/>
            <a:ext cx="14655800" cy="6718300"/>
          </a:xfrm>
          <a:prstGeom prst="rect">
            <a:avLst/>
          </a:prstGeom>
          <a:solidFill/>
          <a:ln w="25400">
            <a:solidFill>
              <a:srgbClr val="435363"/>
            </a:solidFill>
            <a:custDash>
              <a:ds d="200000" sp="200000"/>
            </a:custDash>
          </a:ln>
        </p:spPr>
        <p:txBody>
          <a:bodyPr lIns="228600" tIns="228600" rIns="228600" bIns="228600" anchor="ctr"/>
          <a:lstStyle>
            <a:lvl1pPr marL="0" indent="0">
              <a:spcBef>
                <a:spcPts val="0"/>
              </a:spcBef>
              <a:buSzTx/>
              <a:buNone/>
              <a:defRPr>
                <a:solidFill>
                  <a:srgbClr val="FFFFFF"/>
                </a:solidFill>
                <a:latin typeface="+mn-lt"/>
                <a:ea typeface="+mn-ea"/>
                <a:cs typeface="+mn-cs"/>
                <a:sym typeface="Courier"/>
              </a:defRPr>
            </a:lvl1pPr>
            <a:lvl2pPr marL="0" indent="0">
              <a:spcBef>
                <a:spcPts val="0"/>
              </a:spcBef>
              <a:buSzTx/>
              <a:buNone/>
              <a:defRPr>
                <a:solidFill>
                  <a:srgbClr val="FFFFFF"/>
                </a:solidFill>
                <a:latin typeface="+mn-lt"/>
                <a:ea typeface="+mn-ea"/>
                <a:cs typeface="+mn-cs"/>
                <a:sym typeface="Courier"/>
              </a:defRPr>
            </a:lvl2pPr>
            <a:lvl3pPr marL="0" indent="0">
              <a:spcBef>
                <a:spcPts val="0"/>
              </a:spcBef>
              <a:buSzTx/>
              <a:buNone/>
              <a:defRPr>
                <a:solidFill>
                  <a:srgbClr val="FFFFFF"/>
                </a:solidFill>
                <a:latin typeface="+mn-lt"/>
                <a:ea typeface="+mn-ea"/>
                <a:cs typeface="+mn-cs"/>
                <a:sym typeface="Courier"/>
              </a:defRPr>
            </a:lvl3pPr>
            <a:lvl4pPr marL="0" indent="0">
              <a:spcBef>
                <a:spcPts val="0"/>
              </a:spcBef>
              <a:buSzTx/>
              <a:buNone/>
              <a:defRPr>
                <a:solidFill>
                  <a:srgbClr val="FFFFFF"/>
                </a:solidFill>
                <a:latin typeface="+mn-lt"/>
                <a:ea typeface="+mn-ea"/>
                <a:cs typeface="+mn-cs"/>
                <a:sym typeface="Courier"/>
              </a:defRPr>
            </a:lvl4pPr>
            <a:lvl5pPr marL="0" indent="0">
              <a:spcBef>
                <a:spcPts val="0"/>
              </a:spcBef>
              <a:buSzTx/>
              <a:buNone/>
              <a:defRPr>
                <a:solidFill>
                  <a:srgbClr val="FFFFFF"/>
                </a:solidFill>
                <a:latin typeface="+mn-lt"/>
                <a:ea typeface="+mn-ea"/>
                <a:cs typeface="+mn-cs"/>
                <a:sym typeface="Courier"/>
              </a:defRPr>
            </a:lvl5pPr>
          </a:lstStyle>
          <a:p>
            <a:pPr lvl="0">
              <a:defRPr sz="1800">
                <a:solidFill>
                  <a:srgbClr val="000000"/>
                </a:solidFill>
              </a:defRPr>
            </a:pPr>
            <a:r>
              <a:rPr sz="4800">
                <a:solidFill>
                  <a:srgbClr val="FFFFFF"/>
                </a:solidFill>
              </a:rPr>
              <a:t>Body Level One</a:t>
            </a:r>
          </a:p>
          <a:p>
            <a:pPr lvl="1">
              <a:defRPr sz="1800">
                <a:solidFill>
                  <a:srgbClr val="000000"/>
                </a:solidFill>
              </a:defRPr>
            </a:pPr>
            <a:r>
              <a:rPr sz="4800">
                <a:solidFill>
                  <a:srgbClr val="FFFFFF"/>
                </a:solidFill>
              </a:rPr>
              <a:t>Body Level Two</a:t>
            </a:r>
          </a:p>
          <a:p>
            <a:pPr lvl="2">
              <a:defRPr sz="1800">
                <a:solidFill>
                  <a:srgbClr val="000000"/>
                </a:solidFill>
              </a:defRPr>
            </a:pPr>
            <a:r>
              <a:rPr sz="4800">
                <a:solidFill>
                  <a:srgbClr val="FFFFFF"/>
                </a:solidFill>
              </a:rPr>
              <a:t>Body Level Three</a:t>
            </a:r>
          </a:p>
          <a:p>
            <a:pPr lvl="3">
              <a:defRPr sz="1800">
                <a:solidFill>
                  <a:srgbClr val="000000"/>
                </a:solidFill>
              </a:defRPr>
            </a:pPr>
            <a:r>
              <a:rPr sz="4800">
                <a:solidFill>
                  <a:srgbClr val="FFFFFF"/>
                </a:solidFill>
              </a:rPr>
              <a:t>Body Level Four</a:t>
            </a:r>
          </a:p>
          <a:p>
            <a:pPr lvl="4">
              <a:defRPr sz="1800">
                <a:solidFill>
                  <a:srgbClr val="000000"/>
                </a:solidFill>
              </a:defRPr>
            </a:pPr>
            <a:r>
              <a:rPr sz="4800">
                <a:solidFill>
                  <a:srgbClr val="FFFFFF"/>
                </a:solidFill>
              </a:rPr>
              <a:t>Body Level Five</a:t>
            </a:r>
          </a:p>
        </p:txBody>
      </p:sp>
      <p:sp>
        <p:nvSpPr>
          <p:cNvPr id="81" name="Shape 81"/>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Segue">
    <p:spTree>
      <p:nvGrpSpPr>
        <p:cNvPr id="1" name=""/>
        <p:cNvGrpSpPr/>
        <p:nvPr/>
      </p:nvGrpSpPr>
      <p:grpSpPr>
        <a:xfrm>
          <a:off x="0" y="0"/>
          <a:ext cx="0" cy="0"/>
          <a:chOff x="0" y="0"/>
          <a:chExt cx="0" cy="0"/>
        </a:xfrm>
      </p:grpSpPr>
      <p:sp>
        <p:nvSpPr>
          <p:cNvPr id="83" name="Shape 83"/>
          <p:cNvSpPr/>
          <p:nvPr/>
        </p:nvSpPr>
        <p:spPr>
          <a:xfrm>
            <a:off x="0" y="-127000"/>
            <a:ext cx="16319500" cy="8318500"/>
          </a:xfrm>
          <a:prstGeom prst="rect">
            <a:avLst/>
          </a:prstGeom>
          <a:solidFill>
            <a:srgbClr val="435363"/>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84" name="Shape 84"/>
          <p:cNvSpPr/>
          <p:nvPr/>
        </p:nvSpPr>
        <p:spPr>
          <a:xfrm>
            <a:off x="0" y="8172450"/>
            <a:ext cx="16319500" cy="1054100"/>
          </a:xfrm>
          <a:prstGeom prst="rect">
            <a:avLst/>
          </a:prstGeom>
          <a:solidFill>
            <a:srgbClr val="F38C24"/>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pic>
        <p:nvPicPr>
          <p:cNvPr id="85" name="droppedImage.pdf"/>
          <p:cNvPicPr/>
          <p:nvPr/>
        </p:nvPicPr>
        <p:blipFill>
          <a:blip r:embed="rId2">
            <a:extLst/>
          </a:blip>
          <a:srcRect t="10367" r="58525"/>
          <a:stretch>
            <a:fillRect/>
          </a:stretch>
        </p:blipFill>
        <p:spPr>
          <a:xfrm>
            <a:off x="10591975" y="-38100"/>
            <a:ext cx="5713521" cy="8185483"/>
          </a:xfrm>
          <a:prstGeom prst="rect">
            <a:avLst/>
          </a:prstGeom>
          <a:ln w="12700">
            <a:miter lim="400000"/>
          </a:ln>
        </p:spPr>
      </p:pic>
      <p:sp>
        <p:nvSpPr>
          <p:cNvPr id="86" name="Shape 86"/>
          <p:cNvSpPr/>
          <p:nvPr/>
        </p:nvSpPr>
        <p:spPr>
          <a:xfrm>
            <a:off x="0" y="7823200"/>
            <a:ext cx="1358900" cy="355600"/>
          </a:xfrm>
          <a:prstGeom prst="rect">
            <a:avLst/>
          </a:prstGeom>
          <a:ln w="12700">
            <a:miter lim="400000"/>
          </a:ln>
          <a:effectLst>
            <a:outerShdw blurRad="50800" dist="25400" dir="2700000" rotWithShape="0">
              <a:srgbClr val="000000">
                <a:alpha val="75000"/>
              </a:srgbClr>
            </a:outerShdw>
          </a:effectLst>
          <a:extLst>
            <a:ext uri="{C572A759-6A51-4108-AA02-DFA0A04FC94B}">
              <ma14:wrappingTextBoxFlag xmlns:ma14="http://schemas.microsoft.com/office/mac/drawingml/2011/main" val="1"/>
            </a:ext>
          </a:extLst>
        </p:spPr>
        <p:txBody>
          <a:bodyPr lIns="38100" tIns="38100" rIns="38100" bIns="38100"/>
          <a:lstStyle>
            <a:lvl1pPr algn="l">
              <a:defRPr sz="1800">
                <a:solidFill>
                  <a:srgbClr val="A1C3E5"/>
                </a:solidFill>
                <a:latin typeface="+mj-lt"/>
                <a:ea typeface="+mj-ea"/>
                <a:cs typeface="+mj-cs"/>
                <a:sym typeface="Arial"/>
              </a:defRPr>
            </a:lvl1pPr>
          </a:lstStyle>
          <a:p>
            <a:pPr lvl="0">
              <a:defRPr>
                <a:solidFill>
                  <a:srgbClr val="000000"/>
                </a:solidFill>
              </a:defRPr>
            </a:pPr>
            <a:r>
              <a:rPr dirty="0" smtClean="0">
                <a:solidFill>
                  <a:srgbClr val="A1C3E5"/>
                </a:solidFill>
              </a:rPr>
              <a:t>v2.1.</a:t>
            </a:r>
            <a:r>
              <a:rPr lang="en-US" dirty="0" smtClean="0">
                <a:solidFill>
                  <a:srgbClr val="A1C3E5"/>
                </a:solidFill>
              </a:rPr>
              <a:t>7</a:t>
            </a:r>
            <a:endParaRPr dirty="0">
              <a:solidFill>
                <a:srgbClr val="A1C3E5"/>
              </a:solidFill>
            </a:endParaRPr>
          </a:p>
        </p:txBody>
      </p:sp>
      <p:sp>
        <p:nvSpPr>
          <p:cNvPr id="87" name="Shape 87"/>
          <p:cNvSpPr>
            <a:spLocks noGrp="1"/>
          </p:cNvSpPr>
          <p:nvPr>
            <p:ph type="title"/>
          </p:nvPr>
        </p:nvSpPr>
        <p:spPr>
          <a:xfrm>
            <a:off x="901700" y="1892300"/>
            <a:ext cx="13792200" cy="3086100"/>
          </a:xfrm>
          <a:prstGeom prst="rect">
            <a:avLst/>
          </a:prstGeom>
        </p:spPr>
        <p:txBody>
          <a:bodyPr>
            <a:noAutofit/>
          </a:bodyPr>
          <a:lstStyle>
            <a:lvl1pPr>
              <a:defRPr sz="9600"/>
            </a:lvl1pPr>
          </a:lstStyle>
          <a:p>
            <a:pPr lvl="0">
              <a:defRPr sz="1800" b="0">
                <a:solidFill>
                  <a:srgbClr val="000000"/>
                </a:solidFill>
                <a:effectLst/>
              </a:defRPr>
            </a:pPr>
            <a:r>
              <a:rPr sz="9600" b="1">
                <a:solidFill>
                  <a:srgbClr val="FFFFFF"/>
                </a:solidFill>
                <a:effectLst>
                  <a:outerShdw blurRad="50800" dist="25400" dir="2700000" rotWithShape="0">
                    <a:srgbClr val="000000">
                      <a:alpha val="75000"/>
                    </a:srgbClr>
                  </a:outerShdw>
                </a:effectLst>
              </a:rPr>
              <a:t>Title Text</a:t>
            </a:r>
          </a:p>
        </p:txBody>
      </p:sp>
      <p:sp>
        <p:nvSpPr>
          <p:cNvPr id="88" name="Shape 88"/>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Image with Text above">
    <p:spTree>
      <p:nvGrpSpPr>
        <p:cNvPr id="1" name=""/>
        <p:cNvGrpSpPr/>
        <p:nvPr/>
      </p:nvGrpSpPr>
      <p:grpSpPr>
        <a:xfrm>
          <a:off x="0" y="0"/>
          <a:ext cx="0" cy="0"/>
          <a:chOff x="0" y="0"/>
          <a:chExt cx="0" cy="0"/>
        </a:xfrm>
      </p:grpSpPr>
      <p:sp>
        <p:nvSpPr>
          <p:cNvPr id="94" name="Shape 94"/>
          <p:cNvSpPr>
            <a:spLocks noGrp="1"/>
          </p:cNvSpPr>
          <p:nvPr>
            <p:ph idx="3"/>
          </p:nvPr>
        </p:nvSpPr>
        <p:spPr>
          <a:xfrm>
            <a:off x="0" y="0"/>
            <a:ext cx="16256000" cy="9144000"/>
          </a:xfrm>
          <a:prstGeom prst="rect">
            <a:avLst/>
          </a:prstGeom>
        </p:spPr>
        <p:txBody>
          <a:bodyPr lIns="38100" tIns="38100" rIns="38100" bIns="38100" anchor="b">
            <a:noAutofit/>
          </a:bodyPr>
          <a:lstStyle/>
          <a:p>
            <a:pPr marL="0" lvl="0" indent="0" algn="ctr">
              <a:spcBef>
                <a:spcPts val="0"/>
              </a:spcBef>
              <a:buClrTx/>
              <a:buSzTx/>
              <a:buNone/>
              <a:defRPr sz="3200">
                <a:latin typeface="Gill Sans"/>
                <a:ea typeface="Gill Sans"/>
                <a:cs typeface="Gill Sans"/>
                <a:sym typeface="Gill Sans"/>
              </a:defRPr>
            </a:pPr>
            <a:endParaRPr/>
          </a:p>
        </p:txBody>
      </p:sp>
      <p:sp>
        <p:nvSpPr>
          <p:cNvPr id="95" name="Shape 95"/>
          <p:cNvSpPr>
            <a:spLocks noGrp="1"/>
          </p:cNvSpPr>
          <p:nvPr>
            <p:ph type="title"/>
          </p:nvPr>
        </p:nvSpPr>
        <p:spPr>
          <a:xfrm>
            <a:off x="0" y="0"/>
            <a:ext cx="16256000" cy="2413000"/>
          </a:xfrm>
          <a:prstGeom prst="rect">
            <a:avLst/>
          </a:prstGeom>
          <a:solidFill>
            <a:srgbClr val="435363"/>
          </a:solidFill>
        </p:spPr>
        <p:txBody>
          <a:bodyPr lIns="127000" tIns="127000" rIns="127000" bIns="127000">
            <a:noAutofit/>
          </a:bodyPr>
          <a:lstStyle>
            <a:lvl1pPr algn="ctr">
              <a:defRPr sz="9600"/>
            </a:lvl1pPr>
          </a:lstStyle>
          <a:p>
            <a:pPr lvl="0">
              <a:defRPr sz="1800" b="0">
                <a:solidFill>
                  <a:srgbClr val="000000"/>
                </a:solidFill>
                <a:effectLst/>
              </a:defRPr>
            </a:pPr>
            <a:r>
              <a:rPr sz="9600" b="1">
                <a:solidFill>
                  <a:srgbClr val="FFFFFF"/>
                </a:solidFill>
                <a:effectLst>
                  <a:outerShdw blurRad="50800" dist="25400" dir="2700000" rotWithShape="0">
                    <a:srgbClr val="000000">
                      <a:alpha val="75000"/>
                    </a:srgbClr>
                  </a:outerShdw>
                </a:effectLst>
              </a:rPr>
              <a:t>Title Text</a:t>
            </a:r>
          </a:p>
        </p:txBody>
      </p:sp>
      <p:sp>
        <p:nvSpPr>
          <p:cNvPr id="96" name="Shape 96"/>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Image">
    <p:spTree>
      <p:nvGrpSpPr>
        <p:cNvPr id="1" name=""/>
        <p:cNvGrpSpPr/>
        <p:nvPr/>
      </p:nvGrpSpPr>
      <p:grpSpPr>
        <a:xfrm>
          <a:off x="0" y="0"/>
          <a:ext cx="0" cy="0"/>
          <a:chOff x="0" y="0"/>
          <a:chExt cx="0" cy="0"/>
        </a:xfrm>
      </p:grpSpPr>
      <p:sp>
        <p:nvSpPr>
          <p:cNvPr id="98" name="Shape 98"/>
          <p:cNvSpPr>
            <a:spLocks noGrp="1"/>
          </p:cNvSpPr>
          <p:nvPr>
            <p:ph idx="3"/>
          </p:nvPr>
        </p:nvSpPr>
        <p:spPr>
          <a:xfrm>
            <a:off x="0" y="0"/>
            <a:ext cx="16256000" cy="9144000"/>
          </a:xfrm>
          <a:prstGeom prst="rect">
            <a:avLst/>
          </a:prstGeom>
        </p:spPr>
        <p:txBody>
          <a:bodyPr lIns="38100" tIns="38100" rIns="38100" bIns="38100" anchor="b">
            <a:noAutofit/>
          </a:bodyPr>
          <a:lstStyle/>
          <a:p>
            <a:pPr marL="0" lvl="0" indent="0" algn="ctr">
              <a:spcBef>
                <a:spcPts val="0"/>
              </a:spcBef>
              <a:buClrTx/>
              <a:buSzTx/>
              <a:buNone/>
              <a:defRPr sz="3200">
                <a:latin typeface="Gill Sans"/>
                <a:ea typeface="Gill Sans"/>
                <a:cs typeface="Gill Sans"/>
                <a:sym typeface="Gill Sans"/>
              </a:defRPr>
            </a:pPr>
            <a:endParaRPr/>
          </a:p>
        </p:txBody>
      </p:sp>
      <p:sp>
        <p:nvSpPr>
          <p:cNvPr id="99" name="Shape 99"/>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opic Center">
    <p:spTree>
      <p:nvGrpSpPr>
        <p:cNvPr id="1" name=""/>
        <p:cNvGrpSpPr/>
        <p:nvPr/>
      </p:nvGrpSpPr>
      <p:grpSpPr>
        <a:xfrm>
          <a:off x="0" y="0"/>
          <a:ext cx="0" cy="0"/>
          <a:chOff x="0" y="0"/>
          <a:chExt cx="0" cy="0"/>
        </a:xfrm>
      </p:grpSpPr>
      <p:sp>
        <p:nvSpPr>
          <p:cNvPr id="101" name="Shape 101"/>
          <p:cNvSpPr>
            <a:spLocks noGrp="1"/>
          </p:cNvSpPr>
          <p:nvPr>
            <p:ph type="title"/>
          </p:nvPr>
        </p:nvSpPr>
        <p:spPr>
          <a:xfrm>
            <a:off x="800100" y="1778000"/>
            <a:ext cx="14655800" cy="6832600"/>
          </a:xfrm>
          <a:prstGeom prst="rect">
            <a:avLst/>
          </a:prstGeom>
        </p:spPr>
        <p:txBody>
          <a:bodyPr anchor="ctr"/>
          <a:lstStyle>
            <a:lvl1pPr algn="ctr">
              <a:defRPr sz="9600" b="0">
                <a:solidFill>
                  <a:srgbClr val="000000"/>
                </a:solidFill>
                <a:latin typeface="Maven Pro Medium"/>
                <a:ea typeface="Maven Pro Medium"/>
                <a:cs typeface="Maven Pro Medium"/>
                <a:sym typeface="Maven Pro Medium"/>
              </a:defRPr>
            </a:lvl1pPr>
          </a:lstStyle>
          <a:p>
            <a:pPr lvl="0">
              <a:defRPr sz="1800">
                <a:effectLst/>
              </a:defRPr>
            </a:pPr>
            <a:r>
              <a:rPr sz="9600">
                <a:effectLst>
                  <a:outerShdw blurRad="50800" dist="25400" dir="2700000" rotWithShape="0">
                    <a:srgbClr val="000000">
                      <a:alpha val="75000"/>
                    </a:srgbClr>
                  </a:outerShdw>
                </a:effectLst>
              </a:rPr>
              <a:t>Title Text</a:t>
            </a:r>
          </a:p>
        </p:txBody>
      </p:sp>
      <p:sp>
        <p:nvSpPr>
          <p:cNvPr id="102" name="Shape 102"/>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14" name="Shape 14"/>
          <p:cNvSpPr/>
          <p:nvPr/>
        </p:nvSpPr>
        <p:spPr>
          <a:xfrm>
            <a:off x="0" y="-127000"/>
            <a:ext cx="16319500" cy="8318500"/>
          </a:xfrm>
          <a:prstGeom prst="rect">
            <a:avLst/>
          </a:prstGeom>
          <a:solidFill>
            <a:srgbClr val="435363"/>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5" name="Shape 15"/>
          <p:cNvSpPr/>
          <p:nvPr/>
        </p:nvSpPr>
        <p:spPr>
          <a:xfrm>
            <a:off x="0" y="8032750"/>
            <a:ext cx="16319500" cy="152401"/>
          </a:xfrm>
          <a:prstGeom prst="rect">
            <a:avLst/>
          </a:prstGeom>
          <a:solidFill>
            <a:srgbClr val="F38C24"/>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pic>
        <p:nvPicPr>
          <p:cNvPr id="16" name="droppedImage.pdf"/>
          <p:cNvPicPr/>
          <p:nvPr/>
        </p:nvPicPr>
        <p:blipFill>
          <a:blip r:embed="rId2">
            <a:extLst/>
          </a:blip>
          <a:srcRect t="63525" r="50307"/>
          <a:stretch>
            <a:fillRect/>
          </a:stretch>
        </p:blipFill>
        <p:spPr>
          <a:xfrm>
            <a:off x="10137669" y="12700"/>
            <a:ext cx="6177618" cy="3005828"/>
          </a:xfrm>
          <a:prstGeom prst="rect">
            <a:avLst/>
          </a:prstGeom>
          <a:ln w="12700">
            <a:miter lim="400000"/>
          </a:ln>
        </p:spPr>
      </p:pic>
      <p:sp>
        <p:nvSpPr>
          <p:cNvPr id="17" name="Shape 17"/>
          <p:cNvSpPr/>
          <p:nvPr/>
        </p:nvSpPr>
        <p:spPr>
          <a:xfrm>
            <a:off x="0" y="7734300"/>
            <a:ext cx="1333500" cy="355600"/>
          </a:xfrm>
          <a:prstGeom prst="rect">
            <a:avLst/>
          </a:prstGeom>
          <a:ln w="12700">
            <a:miter lim="400000"/>
          </a:ln>
          <a:effectLst>
            <a:outerShdw blurRad="50800" dist="25400" dir="2700000" rotWithShape="0">
              <a:srgbClr val="000000">
                <a:alpha val="75000"/>
              </a:srgbClr>
            </a:outerShdw>
          </a:effectLst>
          <a:extLst>
            <a:ext uri="{C572A759-6A51-4108-AA02-DFA0A04FC94B}">
              <ma14:wrappingTextBoxFlag xmlns:ma14="http://schemas.microsoft.com/office/mac/drawingml/2011/main" val="1"/>
            </a:ext>
          </a:extLst>
        </p:spPr>
        <p:txBody>
          <a:bodyPr lIns="38100" tIns="38100" rIns="38100" bIns="38100"/>
          <a:lstStyle>
            <a:lvl1pPr algn="l">
              <a:defRPr sz="1800">
                <a:solidFill>
                  <a:srgbClr val="A1C3E5"/>
                </a:solidFill>
                <a:latin typeface="+mj-lt"/>
                <a:ea typeface="+mj-ea"/>
                <a:cs typeface="+mj-cs"/>
                <a:sym typeface="Arial"/>
              </a:defRPr>
            </a:lvl1pPr>
          </a:lstStyle>
          <a:p>
            <a:pPr lvl="0">
              <a:defRPr>
                <a:solidFill>
                  <a:srgbClr val="000000"/>
                </a:solidFill>
              </a:defRPr>
            </a:pPr>
            <a:r>
              <a:rPr dirty="0" smtClean="0">
                <a:solidFill>
                  <a:srgbClr val="A1C3E5"/>
                </a:solidFill>
              </a:rPr>
              <a:t>v2.1.</a:t>
            </a:r>
            <a:r>
              <a:rPr lang="en-US" dirty="0" smtClean="0">
                <a:solidFill>
                  <a:srgbClr val="A1C3E5"/>
                </a:solidFill>
              </a:rPr>
              <a:t>7</a:t>
            </a:r>
            <a:endParaRPr dirty="0">
              <a:solidFill>
                <a:srgbClr val="A1C3E5"/>
              </a:solidFill>
            </a:endParaRPr>
          </a:p>
        </p:txBody>
      </p:sp>
      <p:pic>
        <p:nvPicPr>
          <p:cNvPr id="18" name="droppedImage.tiff"/>
          <p:cNvPicPr/>
          <p:nvPr/>
        </p:nvPicPr>
        <p:blipFill>
          <a:blip r:embed="rId3">
            <a:extLst/>
          </a:blip>
          <a:stretch>
            <a:fillRect/>
          </a:stretch>
        </p:blipFill>
        <p:spPr>
          <a:xfrm>
            <a:off x="15062200" y="8238926"/>
            <a:ext cx="825500" cy="876301"/>
          </a:xfrm>
          <a:prstGeom prst="rect">
            <a:avLst/>
          </a:prstGeom>
          <a:ln w="12700">
            <a:miter lim="400000"/>
          </a:ln>
        </p:spPr>
      </p:pic>
      <p:sp>
        <p:nvSpPr>
          <p:cNvPr id="19" name="Shape 19"/>
          <p:cNvSpPr>
            <a:spLocks noGrp="1"/>
          </p:cNvSpPr>
          <p:nvPr>
            <p:ph type="title"/>
          </p:nvPr>
        </p:nvSpPr>
        <p:spPr>
          <a:xfrm>
            <a:off x="901700" y="1536700"/>
            <a:ext cx="13792200" cy="3086100"/>
          </a:xfrm>
          <a:prstGeom prst="rect">
            <a:avLst/>
          </a:prstGeom>
        </p:spPr>
        <p:txBody>
          <a:bodyPr>
            <a:noAutofit/>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Title Text</a:t>
            </a:r>
          </a:p>
        </p:txBody>
      </p:sp>
      <p:sp>
        <p:nvSpPr>
          <p:cNvPr id="20" name="Shape 20"/>
          <p:cNvSpPr>
            <a:spLocks noGrp="1"/>
          </p:cNvSpPr>
          <p:nvPr>
            <p:ph type="body" idx="1"/>
          </p:nvPr>
        </p:nvSpPr>
        <p:spPr>
          <a:xfrm>
            <a:off x="901700" y="4902200"/>
            <a:ext cx="13792200" cy="2857500"/>
          </a:xfrm>
          <a:prstGeom prst="rect">
            <a:avLst/>
          </a:prstGeom>
          <a:effectLst>
            <a:outerShdw blurRad="50800" dist="25400" dir="2700000" rotWithShape="0">
              <a:srgbClr val="000000">
                <a:alpha val="75000"/>
              </a:srgbClr>
            </a:outerShdw>
          </a:effectLst>
        </p:spPr>
        <p:txBody>
          <a:bodyPr lIns="38100" tIns="38100" rIns="38100" bIns="38100">
            <a:noAutofit/>
          </a:bodyPr>
          <a:lstStyle>
            <a:lvl1pPr marL="0" indent="0">
              <a:spcBef>
                <a:spcPts val="0"/>
              </a:spcBef>
              <a:buClrTx/>
              <a:buSzTx/>
              <a:buNone/>
              <a:defRPr sz="3600">
                <a:solidFill>
                  <a:srgbClr val="A1C3E5"/>
                </a:solidFill>
              </a:defRPr>
            </a:lvl1pPr>
            <a:lvl2pPr marL="0" indent="0">
              <a:spcBef>
                <a:spcPts val="0"/>
              </a:spcBef>
              <a:buClrTx/>
              <a:buSzTx/>
              <a:buNone/>
              <a:defRPr sz="3600">
                <a:solidFill>
                  <a:srgbClr val="A1C3E5"/>
                </a:solidFill>
              </a:defRPr>
            </a:lvl2pPr>
            <a:lvl3pPr marL="0" indent="0">
              <a:spcBef>
                <a:spcPts val="0"/>
              </a:spcBef>
              <a:buClrTx/>
              <a:buSzTx/>
              <a:buNone/>
              <a:defRPr sz="3600">
                <a:solidFill>
                  <a:srgbClr val="A1C3E5"/>
                </a:solidFill>
              </a:defRPr>
            </a:lvl3pPr>
            <a:lvl4pPr marL="0" indent="0">
              <a:spcBef>
                <a:spcPts val="0"/>
              </a:spcBef>
              <a:buClrTx/>
              <a:buSzTx/>
              <a:buNone/>
              <a:defRPr sz="3600">
                <a:solidFill>
                  <a:srgbClr val="A1C3E5"/>
                </a:solidFill>
              </a:defRPr>
            </a:lvl4pPr>
            <a:lvl5pPr marL="0" indent="0">
              <a:spcBef>
                <a:spcPts val="0"/>
              </a:spcBef>
              <a:buClrTx/>
              <a:buSzTx/>
              <a:buNone/>
              <a:defRPr sz="3600">
                <a:solidFill>
                  <a:srgbClr val="A1C3E5"/>
                </a:solidFill>
              </a:defRPr>
            </a:lvl5pPr>
          </a:lstStyle>
          <a:p>
            <a:pPr lvl="0">
              <a:defRPr sz="1800">
                <a:solidFill>
                  <a:srgbClr val="000000"/>
                </a:solidFill>
              </a:defRPr>
            </a:pPr>
            <a:r>
              <a:rPr sz="3600">
                <a:solidFill>
                  <a:srgbClr val="A1C3E5"/>
                </a:solidFill>
              </a:rPr>
              <a:t>Body Level One</a:t>
            </a:r>
          </a:p>
          <a:p>
            <a:pPr lvl="1">
              <a:defRPr sz="1800">
                <a:solidFill>
                  <a:srgbClr val="000000"/>
                </a:solidFill>
              </a:defRPr>
            </a:pPr>
            <a:r>
              <a:rPr sz="3600">
                <a:solidFill>
                  <a:srgbClr val="A1C3E5"/>
                </a:solidFill>
              </a:rPr>
              <a:t>Body Level Two</a:t>
            </a:r>
          </a:p>
          <a:p>
            <a:pPr lvl="2">
              <a:defRPr sz="1800">
                <a:solidFill>
                  <a:srgbClr val="000000"/>
                </a:solidFill>
              </a:defRPr>
            </a:pPr>
            <a:r>
              <a:rPr sz="3600">
                <a:solidFill>
                  <a:srgbClr val="A1C3E5"/>
                </a:solidFill>
              </a:rPr>
              <a:t>Body Level Three</a:t>
            </a:r>
          </a:p>
          <a:p>
            <a:pPr lvl="3">
              <a:defRPr sz="1800">
                <a:solidFill>
                  <a:srgbClr val="000000"/>
                </a:solidFill>
              </a:defRPr>
            </a:pPr>
            <a:r>
              <a:rPr sz="3600">
                <a:solidFill>
                  <a:srgbClr val="A1C3E5"/>
                </a:solidFill>
              </a:rPr>
              <a:t>Body Level Four</a:t>
            </a:r>
          </a:p>
          <a:p>
            <a:pPr lvl="4">
              <a:defRPr sz="1800">
                <a:solidFill>
                  <a:srgbClr val="000000"/>
                </a:solidFill>
              </a:defRPr>
            </a:pPr>
            <a:r>
              <a:rPr sz="3600">
                <a:solidFill>
                  <a:srgbClr val="A1C3E5"/>
                </a:solidFill>
              </a:rPr>
              <a:t>Body Level Five</a:t>
            </a:r>
          </a:p>
        </p:txBody>
      </p:sp>
      <p:sp>
        <p:nvSpPr>
          <p:cNvPr id="21" name="Shape 21"/>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Bullets copy">
    <p:spTree>
      <p:nvGrpSpPr>
        <p:cNvPr id="1" name=""/>
        <p:cNvGrpSpPr/>
        <p:nvPr/>
      </p:nvGrpSpPr>
      <p:grpSpPr>
        <a:xfrm>
          <a:off x="0" y="0"/>
          <a:ext cx="0" cy="0"/>
          <a:chOff x="0" y="0"/>
          <a:chExt cx="0" cy="0"/>
        </a:xfrm>
      </p:grpSpPr>
      <p:sp>
        <p:nvSpPr>
          <p:cNvPr id="129" name="Shape 129"/>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Title Text</a:t>
            </a:r>
          </a:p>
        </p:txBody>
      </p:sp>
      <p:sp>
        <p:nvSpPr>
          <p:cNvPr id="130" name="Shape 130"/>
          <p:cNvSpPr>
            <a:spLocks noGrp="1"/>
          </p:cNvSpPr>
          <p:nvPr>
            <p:ph type="body" idx="1"/>
          </p:nvPr>
        </p:nvSpPr>
        <p:spPr>
          <a:prstGeom prst="rect">
            <a:avLst/>
          </a:prstGeom>
        </p:spPr>
        <p:txBody>
          <a:bodyPr/>
          <a:lstStyle/>
          <a:p>
            <a:pPr lvl="0">
              <a:defRPr sz="1800"/>
            </a:pPr>
            <a:r>
              <a:rPr sz="4800"/>
              <a:t>Body Level One</a:t>
            </a:r>
          </a:p>
          <a:p>
            <a:pPr lvl="1">
              <a:defRPr sz="1800"/>
            </a:pPr>
            <a:r>
              <a:rPr sz="4800"/>
              <a:t>Body Level Two</a:t>
            </a:r>
          </a:p>
          <a:p>
            <a:pPr lvl="2">
              <a:defRPr sz="1800"/>
            </a:pPr>
            <a:r>
              <a:rPr sz="4800"/>
              <a:t>Body Level Three</a:t>
            </a:r>
          </a:p>
          <a:p>
            <a:pPr lvl="3">
              <a:defRPr sz="1800"/>
            </a:pPr>
            <a:r>
              <a:rPr sz="4800"/>
              <a:t>Body Level Four</a:t>
            </a:r>
          </a:p>
          <a:p>
            <a:pPr lvl="4">
              <a:defRPr sz="1800"/>
            </a:pPr>
            <a:r>
              <a:rPr sz="4800"/>
              <a:t>Body Level Five</a:t>
            </a:r>
          </a:p>
        </p:txBody>
      </p:sp>
      <p:sp>
        <p:nvSpPr>
          <p:cNvPr id="131" name="Shape 131"/>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Bullets copy 1">
    <p:spTree>
      <p:nvGrpSpPr>
        <p:cNvPr id="1" name=""/>
        <p:cNvGrpSpPr/>
        <p:nvPr/>
      </p:nvGrpSpPr>
      <p:grpSpPr>
        <a:xfrm>
          <a:off x="0" y="0"/>
          <a:ext cx="0" cy="0"/>
          <a:chOff x="0" y="0"/>
          <a:chExt cx="0" cy="0"/>
        </a:xfrm>
      </p:grpSpPr>
      <p:sp>
        <p:nvSpPr>
          <p:cNvPr id="136" name="Shape 136"/>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Title Text</a:t>
            </a:r>
          </a:p>
        </p:txBody>
      </p:sp>
      <p:sp>
        <p:nvSpPr>
          <p:cNvPr id="137" name="Shape 137"/>
          <p:cNvSpPr>
            <a:spLocks noGrp="1"/>
          </p:cNvSpPr>
          <p:nvPr>
            <p:ph type="body" idx="1"/>
          </p:nvPr>
        </p:nvSpPr>
        <p:spPr>
          <a:prstGeom prst="rect">
            <a:avLst/>
          </a:prstGeom>
        </p:spPr>
        <p:txBody>
          <a:bodyPr/>
          <a:lstStyle/>
          <a:p>
            <a:pPr lvl="0">
              <a:defRPr sz="1800"/>
            </a:pPr>
            <a:r>
              <a:rPr sz="4800"/>
              <a:t>Body Level One</a:t>
            </a:r>
          </a:p>
          <a:p>
            <a:pPr lvl="1">
              <a:defRPr sz="1800"/>
            </a:pPr>
            <a:r>
              <a:rPr sz="4800"/>
              <a:t>Body Level Two</a:t>
            </a:r>
          </a:p>
          <a:p>
            <a:pPr lvl="2">
              <a:defRPr sz="1800"/>
            </a:pPr>
            <a:r>
              <a:rPr sz="4800"/>
              <a:t>Body Level Three</a:t>
            </a:r>
          </a:p>
          <a:p>
            <a:pPr lvl="3">
              <a:defRPr sz="1800"/>
            </a:pPr>
            <a:r>
              <a:rPr sz="4800"/>
              <a:t>Body Level Four</a:t>
            </a:r>
          </a:p>
          <a:p>
            <a:pPr lvl="4">
              <a:defRPr sz="1800"/>
            </a:pPr>
            <a:r>
              <a:rPr sz="4800"/>
              <a:t>Body Level Five</a:t>
            </a:r>
          </a:p>
        </p:txBody>
      </p:sp>
      <p:sp>
        <p:nvSpPr>
          <p:cNvPr id="138" name="Shape 138"/>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Modify File with Bullets Below copy">
    <p:spTree>
      <p:nvGrpSpPr>
        <p:cNvPr id="1" name=""/>
        <p:cNvGrpSpPr/>
        <p:nvPr/>
      </p:nvGrpSpPr>
      <p:grpSpPr>
        <a:xfrm>
          <a:off x="0" y="0"/>
          <a:ext cx="0" cy="0"/>
          <a:chOff x="0" y="0"/>
          <a:chExt cx="0" cy="0"/>
        </a:xfrm>
      </p:grpSpPr>
      <p:pic>
        <p:nvPicPr>
          <p:cNvPr id="140" name="text-x-generic-icon.png"/>
          <p:cNvPicPr/>
          <p:nvPr/>
        </p:nvPicPr>
        <p:blipFill>
          <a:blip r:embed="rId2">
            <a:extLst/>
          </a:blip>
          <a:stretch>
            <a:fillRect/>
          </a:stretch>
        </p:blipFill>
        <p:spPr>
          <a:xfrm>
            <a:off x="698500" y="1600200"/>
            <a:ext cx="635000" cy="635000"/>
          </a:xfrm>
          <a:prstGeom prst="rect">
            <a:avLst/>
          </a:prstGeom>
          <a:ln w="12700">
            <a:miter lim="400000"/>
          </a:ln>
          <a:effectLst>
            <a:outerShdw blurRad="127000" dist="76200" dir="2700000" rotWithShape="0">
              <a:srgbClr val="000000">
                <a:alpha val="75000"/>
              </a:srgbClr>
            </a:outerShdw>
          </a:effectLst>
        </p:spPr>
      </p:pic>
      <p:sp>
        <p:nvSpPr>
          <p:cNvPr id="141" name="Shape 141"/>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Title Text</a:t>
            </a:r>
          </a:p>
        </p:txBody>
      </p:sp>
      <p:sp>
        <p:nvSpPr>
          <p:cNvPr id="142" name="Shape 142"/>
          <p:cNvSpPr>
            <a:spLocks noGrp="1"/>
          </p:cNvSpPr>
          <p:nvPr>
            <p:ph type="body" idx="1"/>
          </p:nvPr>
        </p:nvSpPr>
        <p:spPr>
          <a:xfrm>
            <a:off x="812800" y="5283200"/>
            <a:ext cx="14668500" cy="3581400"/>
          </a:xfrm>
          <a:prstGeom prst="rect">
            <a:avLst/>
          </a:prstGeom>
        </p:spPr>
        <p:txBody>
          <a:bodyPr/>
          <a:lstStyle>
            <a:lvl2pPr marL="800100"/>
            <a:lvl3pPr marL="1206500"/>
          </a:lstStyle>
          <a:p>
            <a:pPr lvl="0">
              <a:defRPr sz="1800"/>
            </a:pPr>
            <a:r>
              <a:rPr sz="4800"/>
              <a:t>Body Level One</a:t>
            </a:r>
          </a:p>
          <a:p>
            <a:pPr lvl="1">
              <a:defRPr sz="1800"/>
            </a:pPr>
            <a:r>
              <a:rPr sz="4800"/>
              <a:t>Body Level Two</a:t>
            </a:r>
          </a:p>
          <a:p>
            <a:pPr lvl="2">
              <a:defRPr sz="1800"/>
            </a:pPr>
            <a:r>
              <a:rPr sz="4800"/>
              <a:t>Body Level Three</a:t>
            </a:r>
          </a:p>
          <a:p>
            <a:pPr lvl="3">
              <a:defRPr sz="1800"/>
            </a:pPr>
            <a:r>
              <a:rPr sz="4800"/>
              <a:t>Body Level Four</a:t>
            </a:r>
          </a:p>
          <a:p>
            <a:pPr lvl="4">
              <a:defRPr sz="1800"/>
            </a:pPr>
            <a:r>
              <a:rPr sz="4800"/>
              <a:t>Body Level Five</a:t>
            </a:r>
          </a:p>
        </p:txBody>
      </p:sp>
      <p:sp>
        <p:nvSpPr>
          <p:cNvPr id="143" name="Shape 143"/>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Modify File copy">
    <p:spTree>
      <p:nvGrpSpPr>
        <p:cNvPr id="1" name=""/>
        <p:cNvGrpSpPr/>
        <p:nvPr/>
      </p:nvGrpSpPr>
      <p:grpSpPr>
        <a:xfrm>
          <a:off x="0" y="0"/>
          <a:ext cx="0" cy="0"/>
          <a:chOff x="0" y="0"/>
          <a:chExt cx="0" cy="0"/>
        </a:xfrm>
      </p:grpSpPr>
      <p:pic>
        <p:nvPicPr>
          <p:cNvPr id="145" name="text-x-generic-icon.png"/>
          <p:cNvPicPr/>
          <p:nvPr/>
        </p:nvPicPr>
        <p:blipFill>
          <a:blip r:embed="rId2">
            <a:extLst/>
          </a:blip>
          <a:stretch>
            <a:fillRect/>
          </a:stretch>
        </p:blipFill>
        <p:spPr>
          <a:xfrm>
            <a:off x="698500" y="1600200"/>
            <a:ext cx="635000" cy="635000"/>
          </a:xfrm>
          <a:prstGeom prst="rect">
            <a:avLst/>
          </a:prstGeom>
          <a:ln w="12700">
            <a:miter lim="400000"/>
          </a:ln>
          <a:effectLst>
            <a:outerShdw blurRad="127000" dist="76200" dir="2700000" rotWithShape="0">
              <a:srgbClr val="000000">
                <a:alpha val="75000"/>
              </a:srgbClr>
            </a:outerShdw>
          </a:effectLst>
        </p:spPr>
      </p:pic>
      <p:sp>
        <p:nvSpPr>
          <p:cNvPr id="146" name="Shape 146"/>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Title Text</a:t>
            </a:r>
          </a:p>
        </p:txBody>
      </p:sp>
      <p:sp>
        <p:nvSpPr>
          <p:cNvPr id="147" name="Shape 147"/>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Modify File copy 1">
    <p:spTree>
      <p:nvGrpSpPr>
        <p:cNvPr id="1" name=""/>
        <p:cNvGrpSpPr/>
        <p:nvPr/>
      </p:nvGrpSpPr>
      <p:grpSpPr>
        <a:xfrm>
          <a:off x="0" y="0"/>
          <a:ext cx="0" cy="0"/>
          <a:chOff x="0" y="0"/>
          <a:chExt cx="0" cy="0"/>
        </a:xfrm>
      </p:grpSpPr>
      <p:pic>
        <p:nvPicPr>
          <p:cNvPr id="149" name="text-x-generic-icon.png"/>
          <p:cNvPicPr/>
          <p:nvPr/>
        </p:nvPicPr>
        <p:blipFill>
          <a:blip r:embed="rId2">
            <a:extLst/>
          </a:blip>
          <a:stretch>
            <a:fillRect/>
          </a:stretch>
        </p:blipFill>
        <p:spPr>
          <a:xfrm>
            <a:off x="698500" y="1600200"/>
            <a:ext cx="635000" cy="635000"/>
          </a:xfrm>
          <a:prstGeom prst="rect">
            <a:avLst/>
          </a:prstGeom>
          <a:ln w="12700">
            <a:miter lim="400000"/>
          </a:ln>
          <a:effectLst>
            <a:outerShdw blurRad="127000" dist="76200" dir="2700000" rotWithShape="0">
              <a:srgbClr val="000000">
                <a:alpha val="75000"/>
              </a:srgbClr>
            </a:outerShdw>
          </a:effectLst>
        </p:spPr>
      </p:pic>
      <p:sp>
        <p:nvSpPr>
          <p:cNvPr id="150" name="Shape 150"/>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Title Text</a:t>
            </a:r>
          </a:p>
        </p:txBody>
      </p:sp>
      <p:sp>
        <p:nvSpPr>
          <p:cNvPr id="151" name="Shape 151"/>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ode with Command Reveal copy">
    <p:spTree>
      <p:nvGrpSpPr>
        <p:cNvPr id="1" name=""/>
        <p:cNvGrpSpPr/>
        <p:nvPr/>
      </p:nvGrpSpPr>
      <p:grpSpPr>
        <a:xfrm>
          <a:off x="0" y="0"/>
          <a:ext cx="0" cy="0"/>
          <a:chOff x="0" y="0"/>
          <a:chExt cx="0" cy="0"/>
        </a:xfrm>
      </p:grpSpPr>
      <p:sp>
        <p:nvSpPr>
          <p:cNvPr id="153" name="Shape 153"/>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Title Text</a:t>
            </a:r>
          </a:p>
        </p:txBody>
      </p:sp>
      <p:sp>
        <p:nvSpPr>
          <p:cNvPr id="154" name="Shape 154"/>
          <p:cNvSpPr>
            <a:spLocks noGrp="1"/>
          </p:cNvSpPr>
          <p:nvPr>
            <p:ph type="body" idx="1"/>
          </p:nvPr>
        </p:nvSpPr>
        <p:spPr>
          <a:xfrm>
            <a:off x="800100" y="3467100"/>
            <a:ext cx="14655800" cy="5143500"/>
          </a:xfrm>
          <a:prstGeom prst="rect">
            <a:avLst/>
          </a:prstGeom>
          <a:solidFill/>
          <a:ln w="25400">
            <a:solidFill>
              <a:srgbClr val="435363"/>
            </a:solidFill>
            <a:custDash>
              <a:ds d="200000" sp="200000"/>
            </a:custDash>
          </a:ln>
        </p:spPr>
        <p:txBody>
          <a:bodyPr lIns="228600" tIns="228600" rIns="228600" bIns="228600" anchor="ctr"/>
          <a:lstStyle>
            <a:lvl1pPr marL="0" indent="0">
              <a:spcBef>
                <a:spcPts val="0"/>
              </a:spcBef>
              <a:buSzTx/>
              <a:buNone/>
              <a:defRPr>
                <a:solidFill>
                  <a:srgbClr val="FFFFFF"/>
                </a:solidFill>
                <a:latin typeface="+mn-lt"/>
                <a:ea typeface="+mn-ea"/>
                <a:cs typeface="+mn-cs"/>
                <a:sym typeface="Courier"/>
              </a:defRPr>
            </a:lvl1pPr>
            <a:lvl2pPr marL="0" indent="0">
              <a:spcBef>
                <a:spcPts val="0"/>
              </a:spcBef>
              <a:buSzTx/>
              <a:buNone/>
              <a:defRPr>
                <a:solidFill>
                  <a:srgbClr val="FFFFFF"/>
                </a:solidFill>
                <a:latin typeface="+mn-lt"/>
                <a:ea typeface="+mn-ea"/>
                <a:cs typeface="+mn-cs"/>
                <a:sym typeface="Courier"/>
              </a:defRPr>
            </a:lvl2pPr>
            <a:lvl3pPr marL="0" indent="0">
              <a:spcBef>
                <a:spcPts val="0"/>
              </a:spcBef>
              <a:buSzTx/>
              <a:buNone/>
              <a:defRPr>
                <a:solidFill>
                  <a:srgbClr val="FFFFFF"/>
                </a:solidFill>
                <a:latin typeface="+mn-lt"/>
                <a:ea typeface="+mn-ea"/>
                <a:cs typeface="+mn-cs"/>
                <a:sym typeface="Courier"/>
              </a:defRPr>
            </a:lvl3pPr>
            <a:lvl4pPr marL="0" indent="0">
              <a:spcBef>
                <a:spcPts val="0"/>
              </a:spcBef>
              <a:buSzTx/>
              <a:buNone/>
              <a:defRPr>
                <a:solidFill>
                  <a:srgbClr val="FFFFFF"/>
                </a:solidFill>
                <a:latin typeface="+mn-lt"/>
                <a:ea typeface="+mn-ea"/>
                <a:cs typeface="+mn-cs"/>
                <a:sym typeface="Courier"/>
              </a:defRPr>
            </a:lvl4pPr>
            <a:lvl5pPr marL="0" indent="0">
              <a:spcBef>
                <a:spcPts val="0"/>
              </a:spcBef>
              <a:buSzTx/>
              <a:buNone/>
              <a:defRPr>
                <a:solidFill>
                  <a:srgbClr val="FFFFFF"/>
                </a:solidFill>
                <a:latin typeface="+mn-lt"/>
                <a:ea typeface="+mn-ea"/>
                <a:cs typeface="+mn-cs"/>
                <a:sym typeface="Courier"/>
              </a:defRPr>
            </a:lvl5pPr>
          </a:lstStyle>
          <a:p>
            <a:pPr lvl="0">
              <a:defRPr sz="1800">
                <a:solidFill>
                  <a:srgbClr val="000000"/>
                </a:solidFill>
              </a:defRPr>
            </a:pPr>
            <a:r>
              <a:rPr sz="4800">
                <a:solidFill>
                  <a:srgbClr val="FFFFFF"/>
                </a:solidFill>
              </a:rPr>
              <a:t>Body Level One</a:t>
            </a:r>
          </a:p>
          <a:p>
            <a:pPr lvl="1">
              <a:defRPr sz="1800">
                <a:solidFill>
                  <a:srgbClr val="000000"/>
                </a:solidFill>
              </a:defRPr>
            </a:pPr>
            <a:r>
              <a:rPr sz="4800">
                <a:solidFill>
                  <a:srgbClr val="FFFFFF"/>
                </a:solidFill>
              </a:rPr>
              <a:t>Body Level Two</a:t>
            </a:r>
          </a:p>
          <a:p>
            <a:pPr lvl="2">
              <a:defRPr sz="1800">
                <a:solidFill>
                  <a:srgbClr val="000000"/>
                </a:solidFill>
              </a:defRPr>
            </a:pPr>
            <a:r>
              <a:rPr sz="4800">
                <a:solidFill>
                  <a:srgbClr val="FFFFFF"/>
                </a:solidFill>
              </a:rPr>
              <a:t>Body Level Three</a:t>
            </a:r>
          </a:p>
          <a:p>
            <a:pPr lvl="3">
              <a:defRPr sz="1800">
                <a:solidFill>
                  <a:srgbClr val="000000"/>
                </a:solidFill>
              </a:defRPr>
            </a:pPr>
            <a:r>
              <a:rPr sz="4800">
                <a:solidFill>
                  <a:srgbClr val="FFFFFF"/>
                </a:solidFill>
              </a:rPr>
              <a:t>Body Level Four</a:t>
            </a:r>
          </a:p>
          <a:p>
            <a:pPr lvl="4">
              <a:defRPr sz="1800">
                <a:solidFill>
                  <a:srgbClr val="000000"/>
                </a:solidFill>
              </a:defRPr>
            </a:pPr>
            <a:r>
              <a:rPr sz="4800">
                <a:solidFill>
                  <a:srgbClr val="FFFFFF"/>
                </a:solidFill>
              </a:rPr>
              <a:t>Body Level Five</a:t>
            </a:r>
          </a:p>
        </p:txBody>
      </p:sp>
      <p:sp>
        <p:nvSpPr>
          <p:cNvPr id="155" name="Shape 155"/>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ode with Command Reveal copy 1">
    <p:spTree>
      <p:nvGrpSpPr>
        <p:cNvPr id="1" name=""/>
        <p:cNvGrpSpPr/>
        <p:nvPr/>
      </p:nvGrpSpPr>
      <p:grpSpPr>
        <a:xfrm>
          <a:off x="0" y="0"/>
          <a:ext cx="0" cy="0"/>
          <a:chOff x="0" y="0"/>
          <a:chExt cx="0" cy="0"/>
        </a:xfrm>
      </p:grpSpPr>
      <p:sp>
        <p:nvSpPr>
          <p:cNvPr id="157" name="Shape 157"/>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Title Text</a:t>
            </a:r>
          </a:p>
        </p:txBody>
      </p:sp>
      <p:sp>
        <p:nvSpPr>
          <p:cNvPr id="158" name="Shape 158"/>
          <p:cNvSpPr>
            <a:spLocks noGrp="1"/>
          </p:cNvSpPr>
          <p:nvPr>
            <p:ph type="body" idx="1"/>
          </p:nvPr>
        </p:nvSpPr>
        <p:spPr>
          <a:xfrm>
            <a:off x="800100" y="3467100"/>
            <a:ext cx="14655800" cy="5143500"/>
          </a:xfrm>
          <a:prstGeom prst="rect">
            <a:avLst/>
          </a:prstGeom>
          <a:solidFill/>
          <a:ln w="25400">
            <a:solidFill>
              <a:srgbClr val="435363"/>
            </a:solidFill>
            <a:custDash>
              <a:ds d="200000" sp="200000"/>
            </a:custDash>
          </a:ln>
        </p:spPr>
        <p:txBody>
          <a:bodyPr lIns="228600" tIns="228600" rIns="228600" bIns="228600" anchor="ctr"/>
          <a:lstStyle>
            <a:lvl1pPr marL="0" indent="0">
              <a:spcBef>
                <a:spcPts val="0"/>
              </a:spcBef>
              <a:buSzTx/>
              <a:buNone/>
              <a:defRPr>
                <a:solidFill>
                  <a:srgbClr val="FFFFFF"/>
                </a:solidFill>
                <a:latin typeface="+mn-lt"/>
                <a:ea typeface="+mn-ea"/>
                <a:cs typeface="+mn-cs"/>
                <a:sym typeface="Courier"/>
              </a:defRPr>
            </a:lvl1pPr>
            <a:lvl2pPr marL="0" indent="0">
              <a:spcBef>
                <a:spcPts val="0"/>
              </a:spcBef>
              <a:buSzTx/>
              <a:buNone/>
              <a:defRPr>
                <a:solidFill>
                  <a:srgbClr val="FFFFFF"/>
                </a:solidFill>
                <a:latin typeface="+mn-lt"/>
                <a:ea typeface="+mn-ea"/>
                <a:cs typeface="+mn-cs"/>
                <a:sym typeface="Courier"/>
              </a:defRPr>
            </a:lvl2pPr>
            <a:lvl3pPr marL="0" indent="0">
              <a:spcBef>
                <a:spcPts val="0"/>
              </a:spcBef>
              <a:buSzTx/>
              <a:buNone/>
              <a:defRPr>
                <a:solidFill>
                  <a:srgbClr val="FFFFFF"/>
                </a:solidFill>
                <a:latin typeface="+mn-lt"/>
                <a:ea typeface="+mn-ea"/>
                <a:cs typeface="+mn-cs"/>
                <a:sym typeface="Courier"/>
              </a:defRPr>
            </a:lvl3pPr>
            <a:lvl4pPr marL="0" indent="0">
              <a:spcBef>
                <a:spcPts val="0"/>
              </a:spcBef>
              <a:buSzTx/>
              <a:buNone/>
              <a:defRPr>
                <a:solidFill>
                  <a:srgbClr val="FFFFFF"/>
                </a:solidFill>
                <a:latin typeface="+mn-lt"/>
                <a:ea typeface="+mn-ea"/>
                <a:cs typeface="+mn-cs"/>
                <a:sym typeface="Courier"/>
              </a:defRPr>
            </a:lvl4pPr>
            <a:lvl5pPr marL="0" indent="0">
              <a:spcBef>
                <a:spcPts val="0"/>
              </a:spcBef>
              <a:buSzTx/>
              <a:buNone/>
              <a:defRPr>
                <a:solidFill>
                  <a:srgbClr val="FFFFFF"/>
                </a:solidFill>
                <a:latin typeface="+mn-lt"/>
                <a:ea typeface="+mn-ea"/>
                <a:cs typeface="+mn-cs"/>
                <a:sym typeface="Courier"/>
              </a:defRPr>
            </a:lvl5pPr>
          </a:lstStyle>
          <a:p>
            <a:pPr lvl="0">
              <a:defRPr sz="1800">
                <a:solidFill>
                  <a:srgbClr val="000000"/>
                </a:solidFill>
              </a:defRPr>
            </a:pPr>
            <a:r>
              <a:rPr sz="4800">
                <a:solidFill>
                  <a:srgbClr val="FFFFFF"/>
                </a:solidFill>
              </a:rPr>
              <a:t>Body Level One</a:t>
            </a:r>
          </a:p>
          <a:p>
            <a:pPr lvl="1">
              <a:defRPr sz="1800">
                <a:solidFill>
                  <a:srgbClr val="000000"/>
                </a:solidFill>
              </a:defRPr>
            </a:pPr>
            <a:r>
              <a:rPr sz="4800">
                <a:solidFill>
                  <a:srgbClr val="FFFFFF"/>
                </a:solidFill>
              </a:rPr>
              <a:t>Body Level Two</a:t>
            </a:r>
          </a:p>
          <a:p>
            <a:pPr lvl="2">
              <a:defRPr sz="1800">
                <a:solidFill>
                  <a:srgbClr val="000000"/>
                </a:solidFill>
              </a:defRPr>
            </a:pPr>
            <a:r>
              <a:rPr sz="4800">
                <a:solidFill>
                  <a:srgbClr val="FFFFFF"/>
                </a:solidFill>
              </a:rPr>
              <a:t>Body Level Three</a:t>
            </a:r>
          </a:p>
          <a:p>
            <a:pPr lvl="3">
              <a:defRPr sz="1800">
                <a:solidFill>
                  <a:srgbClr val="000000"/>
                </a:solidFill>
              </a:defRPr>
            </a:pPr>
            <a:r>
              <a:rPr sz="4800">
                <a:solidFill>
                  <a:srgbClr val="FFFFFF"/>
                </a:solidFill>
              </a:rPr>
              <a:t>Body Level Four</a:t>
            </a:r>
          </a:p>
          <a:p>
            <a:pPr lvl="4">
              <a:defRPr sz="1800">
                <a:solidFill>
                  <a:srgbClr val="000000"/>
                </a:solidFill>
              </a:defRPr>
            </a:pPr>
            <a:r>
              <a:rPr sz="4800">
                <a:solidFill>
                  <a:srgbClr val="FFFFFF"/>
                </a:solidFill>
              </a:rPr>
              <a:t>Body Level Five</a:t>
            </a:r>
          </a:p>
        </p:txBody>
      </p:sp>
      <p:sp>
        <p:nvSpPr>
          <p:cNvPr id="159" name="Shape 159"/>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Bullets copy 2">
    <p:spTree>
      <p:nvGrpSpPr>
        <p:cNvPr id="1" name=""/>
        <p:cNvGrpSpPr/>
        <p:nvPr/>
      </p:nvGrpSpPr>
      <p:grpSpPr>
        <a:xfrm>
          <a:off x="0" y="0"/>
          <a:ext cx="0" cy="0"/>
          <a:chOff x="0" y="0"/>
          <a:chExt cx="0" cy="0"/>
        </a:xfrm>
      </p:grpSpPr>
      <p:sp>
        <p:nvSpPr>
          <p:cNvPr id="161" name="Shape 161"/>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Title Text</a:t>
            </a:r>
          </a:p>
        </p:txBody>
      </p:sp>
      <p:sp>
        <p:nvSpPr>
          <p:cNvPr id="162" name="Shape 162"/>
          <p:cNvSpPr>
            <a:spLocks noGrp="1"/>
          </p:cNvSpPr>
          <p:nvPr>
            <p:ph type="body" idx="1"/>
          </p:nvPr>
        </p:nvSpPr>
        <p:spPr>
          <a:prstGeom prst="rect">
            <a:avLst/>
          </a:prstGeom>
        </p:spPr>
        <p:txBody>
          <a:bodyPr/>
          <a:lstStyle/>
          <a:p>
            <a:pPr lvl="0">
              <a:defRPr sz="1800"/>
            </a:pPr>
            <a:r>
              <a:rPr sz="4800"/>
              <a:t>Body Level One</a:t>
            </a:r>
          </a:p>
          <a:p>
            <a:pPr lvl="1">
              <a:defRPr sz="1800"/>
            </a:pPr>
            <a:r>
              <a:rPr sz="4800"/>
              <a:t>Body Level Two</a:t>
            </a:r>
          </a:p>
          <a:p>
            <a:pPr lvl="2">
              <a:defRPr sz="1800"/>
            </a:pPr>
            <a:r>
              <a:rPr sz="4800"/>
              <a:t>Body Level Three</a:t>
            </a:r>
          </a:p>
          <a:p>
            <a:pPr lvl="3">
              <a:defRPr sz="1800"/>
            </a:pPr>
            <a:r>
              <a:rPr sz="4800"/>
              <a:t>Body Level Four</a:t>
            </a:r>
          </a:p>
          <a:p>
            <a:pPr lvl="4">
              <a:defRPr sz="1800"/>
            </a:pPr>
            <a:r>
              <a:rPr sz="4800"/>
              <a:t>Body Level Five</a:t>
            </a:r>
          </a:p>
        </p:txBody>
      </p:sp>
      <p:sp>
        <p:nvSpPr>
          <p:cNvPr id="163" name="Shape 163"/>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Bullets copy 3">
    <p:spTree>
      <p:nvGrpSpPr>
        <p:cNvPr id="1" name=""/>
        <p:cNvGrpSpPr/>
        <p:nvPr/>
      </p:nvGrpSpPr>
      <p:grpSpPr>
        <a:xfrm>
          <a:off x="0" y="0"/>
          <a:ext cx="0" cy="0"/>
          <a:chOff x="0" y="0"/>
          <a:chExt cx="0" cy="0"/>
        </a:xfrm>
      </p:grpSpPr>
      <p:sp>
        <p:nvSpPr>
          <p:cNvPr id="174" name="Shape 174"/>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Title Text</a:t>
            </a:r>
          </a:p>
        </p:txBody>
      </p:sp>
      <p:sp>
        <p:nvSpPr>
          <p:cNvPr id="175" name="Shape 175"/>
          <p:cNvSpPr>
            <a:spLocks noGrp="1"/>
          </p:cNvSpPr>
          <p:nvPr>
            <p:ph type="body" idx="1"/>
          </p:nvPr>
        </p:nvSpPr>
        <p:spPr>
          <a:prstGeom prst="rect">
            <a:avLst/>
          </a:prstGeom>
        </p:spPr>
        <p:txBody>
          <a:bodyPr/>
          <a:lstStyle/>
          <a:p>
            <a:pPr lvl="0">
              <a:defRPr sz="1800"/>
            </a:pPr>
            <a:r>
              <a:rPr sz="4800"/>
              <a:t>Body Level One</a:t>
            </a:r>
          </a:p>
          <a:p>
            <a:pPr lvl="1">
              <a:defRPr sz="1800"/>
            </a:pPr>
            <a:r>
              <a:rPr sz="4800"/>
              <a:t>Body Level Two</a:t>
            </a:r>
          </a:p>
          <a:p>
            <a:pPr lvl="2">
              <a:defRPr sz="1800"/>
            </a:pPr>
            <a:r>
              <a:rPr sz="4800"/>
              <a:t>Body Level Three</a:t>
            </a:r>
          </a:p>
          <a:p>
            <a:pPr lvl="3">
              <a:defRPr sz="1800"/>
            </a:pPr>
            <a:r>
              <a:rPr sz="4800"/>
              <a:t>Body Level Four</a:t>
            </a:r>
          </a:p>
          <a:p>
            <a:pPr lvl="4">
              <a:defRPr sz="1800"/>
            </a:pPr>
            <a:r>
              <a:rPr sz="4800"/>
              <a:t>Body Level Five</a:t>
            </a:r>
          </a:p>
        </p:txBody>
      </p:sp>
      <p:sp>
        <p:nvSpPr>
          <p:cNvPr id="176" name="Shape 176"/>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ode with Command Reveal copy 2">
    <p:spTree>
      <p:nvGrpSpPr>
        <p:cNvPr id="1" name=""/>
        <p:cNvGrpSpPr/>
        <p:nvPr/>
      </p:nvGrpSpPr>
      <p:grpSpPr>
        <a:xfrm>
          <a:off x="0" y="0"/>
          <a:ext cx="0" cy="0"/>
          <a:chOff x="0" y="0"/>
          <a:chExt cx="0" cy="0"/>
        </a:xfrm>
      </p:grpSpPr>
      <p:sp>
        <p:nvSpPr>
          <p:cNvPr id="178" name="Shape 178"/>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Title Text</a:t>
            </a:r>
          </a:p>
        </p:txBody>
      </p:sp>
      <p:sp>
        <p:nvSpPr>
          <p:cNvPr id="179" name="Shape 179"/>
          <p:cNvSpPr>
            <a:spLocks noGrp="1"/>
          </p:cNvSpPr>
          <p:nvPr>
            <p:ph type="body" idx="1"/>
          </p:nvPr>
        </p:nvSpPr>
        <p:spPr>
          <a:xfrm>
            <a:off x="800100" y="3467100"/>
            <a:ext cx="14655800" cy="5143500"/>
          </a:xfrm>
          <a:prstGeom prst="rect">
            <a:avLst/>
          </a:prstGeom>
          <a:solidFill/>
          <a:ln w="25400">
            <a:solidFill>
              <a:srgbClr val="435363"/>
            </a:solidFill>
            <a:custDash>
              <a:ds d="200000" sp="200000"/>
            </a:custDash>
          </a:ln>
        </p:spPr>
        <p:txBody>
          <a:bodyPr lIns="228600" tIns="228600" rIns="228600" bIns="228600" anchor="ctr"/>
          <a:lstStyle>
            <a:lvl1pPr marL="0" indent="0">
              <a:spcBef>
                <a:spcPts val="0"/>
              </a:spcBef>
              <a:buSzTx/>
              <a:buNone/>
              <a:defRPr>
                <a:solidFill>
                  <a:srgbClr val="FFFFFF"/>
                </a:solidFill>
                <a:latin typeface="+mn-lt"/>
                <a:ea typeface="+mn-ea"/>
                <a:cs typeface="+mn-cs"/>
                <a:sym typeface="Courier"/>
              </a:defRPr>
            </a:lvl1pPr>
            <a:lvl2pPr marL="0" indent="0">
              <a:spcBef>
                <a:spcPts val="0"/>
              </a:spcBef>
              <a:buSzTx/>
              <a:buNone/>
              <a:defRPr>
                <a:solidFill>
                  <a:srgbClr val="FFFFFF"/>
                </a:solidFill>
                <a:latin typeface="+mn-lt"/>
                <a:ea typeface="+mn-ea"/>
                <a:cs typeface="+mn-cs"/>
                <a:sym typeface="Courier"/>
              </a:defRPr>
            </a:lvl2pPr>
            <a:lvl3pPr marL="0" indent="0">
              <a:spcBef>
                <a:spcPts val="0"/>
              </a:spcBef>
              <a:buSzTx/>
              <a:buNone/>
              <a:defRPr>
                <a:solidFill>
                  <a:srgbClr val="FFFFFF"/>
                </a:solidFill>
                <a:latin typeface="+mn-lt"/>
                <a:ea typeface="+mn-ea"/>
                <a:cs typeface="+mn-cs"/>
                <a:sym typeface="Courier"/>
              </a:defRPr>
            </a:lvl3pPr>
            <a:lvl4pPr marL="0" indent="0">
              <a:spcBef>
                <a:spcPts val="0"/>
              </a:spcBef>
              <a:buSzTx/>
              <a:buNone/>
              <a:defRPr>
                <a:solidFill>
                  <a:srgbClr val="FFFFFF"/>
                </a:solidFill>
                <a:latin typeface="+mn-lt"/>
                <a:ea typeface="+mn-ea"/>
                <a:cs typeface="+mn-cs"/>
                <a:sym typeface="Courier"/>
              </a:defRPr>
            </a:lvl4pPr>
            <a:lvl5pPr marL="0" indent="0">
              <a:spcBef>
                <a:spcPts val="0"/>
              </a:spcBef>
              <a:buSzTx/>
              <a:buNone/>
              <a:defRPr>
                <a:solidFill>
                  <a:srgbClr val="FFFFFF"/>
                </a:solidFill>
                <a:latin typeface="+mn-lt"/>
                <a:ea typeface="+mn-ea"/>
                <a:cs typeface="+mn-cs"/>
                <a:sym typeface="Courier"/>
              </a:defRPr>
            </a:lvl5pPr>
          </a:lstStyle>
          <a:p>
            <a:pPr lvl="0">
              <a:defRPr sz="1800">
                <a:solidFill>
                  <a:srgbClr val="000000"/>
                </a:solidFill>
              </a:defRPr>
            </a:pPr>
            <a:r>
              <a:rPr sz="4800">
                <a:solidFill>
                  <a:srgbClr val="FFFFFF"/>
                </a:solidFill>
              </a:rPr>
              <a:t>Body Level One</a:t>
            </a:r>
          </a:p>
          <a:p>
            <a:pPr lvl="1">
              <a:defRPr sz="1800">
                <a:solidFill>
                  <a:srgbClr val="000000"/>
                </a:solidFill>
              </a:defRPr>
            </a:pPr>
            <a:r>
              <a:rPr sz="4800">
                <a:solidFill>
                  <a:srgbClr val="FFFFFF"/>
                </a:solidFill>
              </a:rPr>
              <a:t>Body Level Two</a:t>
            </a:r>
          </a:p>
          <a:p>
            <a:pPr lvl="2">
              <a:defRPr sz="1800">
                <a:solidFill>
                  <a:srgbClr val="000000"/>
                </a:solidFill>
              </a:defRPr>
            </a:pPr>
            <a:r>
              <a:rPr sz="4800">
                <a:solidFill>
                  <a:srgbClr val="FFFFFF"/>
                </a:solidFill>
              </a:rPr>
              <a:t>Body Level Three</a:t>
            </a:r>
          </a:p>
          <a:p>
            <a:pPr lvl="3">
              <a:defRPr sz="1800">
                <a:solidFill>
                  <a:srgbClr val="000000"/>
                </a:solidFill>
              </a:defRPr>
            </a:pPr>
            <a:r>
              <a:rPr sz="4800">
                <a:solidFill>
                  <a:srgbClr val="FFFFFF"/>
                </a:solidFill>
              </a:rPr>
              <a:t>Body Level Four</a:t>
            </a:r>
          </a:p>
          <a:p>
            <a:pPr lvl="4">
              <a:defRPr sz="1800">
                <a:solidFill>
                  <a:srgbClr val="000000"/>
                </a:solidFill>
              </a:defRPr>
            </a:pPr>
            <a:r>
              <a:rPr sz="4800">
                <a:solidFill>
                  <a:srgbClr val="FFFFFF"/>
                </a:solidFill>
              </a:rPr>
              <a:t>Body Level Five</a:t>
            </a:r>
          </a:p>
        </p:txBody>
      </p:sp>
      <p:sp>
        <p:nvSpPr>
          <p:cNvPr id="180" name="Shape 180"/>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23" name="Shape 23"/>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Title Text</a:t>
            </a:r>
          </a:p>
        </p:txBody>
      </p:sp>
      <p:sp>
        <p:nvSpPr>
          <p:cNvPr id="24" name="Shape 24"/>
          <p:cNvSpPr>
            <a:spLocks noGrp="1"/>
          </p:cNvSpPr>
          <p:nvPr>
            <p:ph type="body" idx="1"/>
          </p:nvPr>
        </p:nvSpPr>
        <p:spPr>
          <a:prstGeom prst="rect">
            <a:avLst/>
          </a:prstGeom>
        </p:spPr>
        <p:txBody>
          <a:bodyPr/>
          <a:lstStyle/>
          <a:p>
            <a:pPr lvl="0">
              <a:defRPr sz="1800"/>
            </a:pPr>
            <a:r>
              <a:rPr sz="4800"/>
              <a:t>Body Level One</a:t>
            </a:r>
          </a:p>
          <a:p>
            <a:pPr lvl="1">
              <a:defRPr sz="1800"/>
            </a:pPr>
            <a:r>
              <a:rPr sz="4800"/>
              <a:t>Body Level Two</a:t>
            </a:r>
          </a:p>
          <a:p>
            <a:pPr lvl="2">
              <a:defRPr sz="1800"/>
            </a:pPr>
            <a:r>
              <a:rPr sz="4800"/>
              <a:t>Body Level Three</a:t>
            </a:r>
          </a:p>
          <a:p>
            <a:pPr lvl="3">
              <a:defRPr sz="1800"/>
            </a:pPr>
            <a:r>
              <a:rPr sz="4800"/>
              <a:t>Body Level Four</a:t>
            </a:r>
          </a:p>
          <a:p>
            <a:pPr lvl="4">
              <a:defRPr sz="1800"/>
            </a:pPr>
            <a:r>
              <a:rPr sz="4800"/>
              <a:t>Body Level Five</a:t>
            </a:r>
          </a:p>
        </p:txBody>
      </p:sp>
      <p:sp>
        <p:nvSpPr>
          <p:cNvPr id="25" name="Shape 25"/>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Modify File copy 2">
    <p:spTree>
      <p:nvGrpSpPr>
        <p:cNvPr id="1" name=""/>
        <p:cNvGrpSpPr/>
        <p:nvPr/>
      </p:nvGrpSpPr>
      <p:grpSpPr>
        <a:xfrm>
          <a:off x="0" y="0"/>
          <a:ext cx="0" cy="0"/>
          <a:chOff x="0" y="0"/>
          <a:chExt cx="0" cy="0"/>
        </a:xfrm>
      </p:grpSpPr>
      <p:pic>
        <p:nvPicPr>
          <p:cNvPr id="182" name="text-x-generic-icon.png"/>
          <p:cNvPicPr/>
          <p:nvPr/>
        </p:nvPicPr>
        <p:blipFill>
          <a:blip r:embed="rId2">
            <a:extLst/>
          </a:blip>
          <a:stretch>
            <a:fillRect/>
          </a:stretch>
        </p:blipFill>
        <p:spPr>
          <a:xfrm>
            <a:off x="698500" y="1600200"/>
            <a:ext cx="635000" cy="635000"/>
          </a:xfrm>
          <a:prstGeom prst="rect">
            <a:avLst/>
          </a:prstGeom>
          <a:ln w="12700">
            <a:miter lim="400000"/>
          </a:ln>
          <a:effectLst>
            <a:outerShdw blurRad="127000" dist="76200" dir="2700000" rotWithShape="0">
              <a:srgbClr val="000000">
                <a:alpha val="75000"/>
              </a:srgbClr>
            </a:outerShdw>
          </a:effectLst>
        </p:spPr>
      </p:pic>
      <p:sp>
        <p:nvSpPr>
          <p:cNvPr id="183" name="Shape 183"/>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Title Text</a:t>
            </a:r>
          </a:p>
        </p:txBody>
      </p:sp>
      <p:sp>
        <p:nvSpPr>
          <p:cNvPr id="184" name="Shape 184"/>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Bullets with Code on Right copy">
    <p:spTree>
      <p:nvGrpSpPr>
        <p:cNvPr id="1" name=""/>
        <p:cNvGrpSpPr/>
        <p:nvPr/>
      </p:nvGrpSpPr>
      <p:grpSpPr>
        <a:xfrm>
          <a:off x="0" y="0"/>
          <a:ext cx="0" cy="0"/>
          <a:chOff x="0" y="0"/>
          <a:chExt cx="0" cy="0"/>
        </a:xfrm>
      </p:grpSpPr>
      <p:sp>
        <p:nvSpPr>
          <p:cNvPr id="186" name="Shape 186"/>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Title Text</a:t>
            </a:r>
          </a:p>
        </p:txBody>
      </p:sp>
      <p:sp>
        <p:nvSpPr>
          <p:cNvPr id="187" name="Shape 187"/>
          <p:cNvSpPr>
            <a:spLocks noGrp="1"/>
          </p:cNvSpPr>
          <p:nvPr>
            <p:ph type="body" idx="1"/>
          </p:nvPr>
        </p:nvSpPr>
        <p:spPr>
          <a:xfrm>
            <a:off x="800100" y="1879600"/>
            <a:ext cx="6515100" cy="6731000"/>
          </a:xfrm>
          <a:prstGeom prst="rect">
            <a:avLst/>
          </a:prstGeom>
        </p:spPr>
        <p:txBody>
          <a:bodyPr/>
          <a:lstStyle>
            <a:lvl2pPr marL="800100"/>
            <a:lvl3pPr marL="1206500"/>
          </a:lstStyle>
          <a:p>
            <a:pPr lvl="0">
              <a:defRPr sz="1800"/>
            </a:pPr>
            <a:r>
              <a:rPr sz="4800"/>
              <a:t>Body Level One</a:t>
            </a:r>
          </a:p>
          <a:p>
            <a:pPr lvl="1">
              <a:defRPr sz="1800"/>
            </a:pPr>
            <a:r>
              <a:rPr sz="4800"/>
              <a:t>Body Level Two</a:t>
            </a:r>
          </a:p>
          <a:p>
            <a:pPr lvl="2">
              <a:defRPr sz="1800"/>
            </a:pPr>
            <a:r>
              <a:rPr sz="4800"/>
              <a:t>Body Level Three</a:t>
            </a:r>
          </a:p>
          <a:p>
            <a:pPr lvl="3">
              <a:defRPr sz="1800"/>
            </a:pPr>
            <a:r>
              <a:rPr sz="4800"/>
              <a:t>Body Level Four</a:t>
            </a:r>
          </a:p>
          <a:p>
            <a:pPr lvl="4">
              <a:defRPr sz="1800"/>
            </a:pPr>
            <a:r>
              <a:rPr sz="4800"/>
              <a:t>Body Level Five</a:t>
            </a:r>
          </a:p>
        </p:txBody>
      </p:sp>
      <p:sp>
        <p:nvSpPr>
          <p:cNvPr id="188" name="Shape 188"/>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Code Sample copy">
    <p:spTree>
      <p:nvGrpSpPr>
        <p:cNvPr id="1" name=""/>
        <p:cNvGrpSpPr/>
        <p:nvPr/>
      </p:nvGrpSpPr>
      <p:grpSpPr>
        <a:xfrm>
          <a:off x="0" y="0"/>
          <a:ext cx="0" cy="0"/>
          <a:chOff x="0" y="0"/>
          <a:chExt cx="0" cy="0"/>
        </a:xfrm>
      </p:grpSpPr>
      <p:sp>
        <p:nvSpPr>
          <p:cNvPr id="190" name="Shape 190"/>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Title Text</a:t>
            </a:r>
          </a:p>
        </p:txBody>
      </p:sp>
      <p:sp>
        <p:nvSpPr>
          <p:cNvPr id="191" name="Shape 191"/>
          <p:cNvSpPr>
            <a:spLocks noGrp="1"/>
          </p:cNvSpPr>
          <p:nvPr>
            <p:ph type="body" idx="1"/>
          </p:nvPr>
        </p:nvSpPr>
        <p:spPr>
          <a:prstGeom prst="rect">
            <a:avLst/>
          </a:prstGeom>
          <a:ln w="25400">
            <a:solidFill>
              <a:srgbClr val="435363"/>
            </a:solidFill>
            <a:custDash>
              <a:ds d="200000" sp="200000"/>
            </a:custDash>
          </a:ln>
        </p:spPr>
        <p:txBody>
          <a:bodyPr lIns="190500" tIns="190500" rIns="190500" bIns="190500"/>
          <a:lstStyle>
            <a:lvl1pPr marL="0" indent="0">
              <a:buSzTx/>
              <a:buNone/>
              <a:defRPr>
                <a:latin typeface="+mn-lt"/>
                <a:ea typeface="+mn-ea"/>
                <a:cs typeface="+mn-cs"/>
                <a:sym typeface="Courier"/>
              </a:defRPr>
            </a:lvl1pPr>
            <a:lvl2pPr marL="0" indent="0">
              <a:buSzTx/>
              <a:buNone/>
              <a:defRPr>
                <a:latin typeface="+mn-lt"/>
                <a:ea typeface="+mn-ea"/>
                <a:cs typeface="+mn-cs"/>
                <a:sym typeface="Courier"/>
              </a:defRPr>
            </a:lvl2pPr>
            <a:lvl3pPr marL="0" indent="0">
              <a:buSzTx/>
              <a:buNone/>
              <a:defRPr>
                <a:latin typeface="+mn-lt"/>
                <a:ea typeface="+mn-ea"/>
                <a:cs typeface="+mn-cs"/>
                <a:sym typeface="Courier"/>
              </a:defRPr>
            </a:lvl3pPr>
            <a:lvl4pPr marL="0" indent="0">
              <a:buSzTx/>
              <a:buNone/>
              <a:defRPr>
                <a:latin typeface="+mn-lt"/>
                <a:ea typeface="+mn-ea"/>
                <a:cs typeface="+mn-cs"/>
                <a:sym typeface="Courier"/>
              </a:defRPr>
            </a:lvl4pPr>
            <a:lvl5pPr marL="0" indent="0">
              <a:buSzTx/>
              <a:buNone/>
              <a:defRPr>
                <a:latin typeface="+mn-lt"/>
                <a:ea typeface="+mn-ea"/>
                <a:cs typeface="+mn-cs"/>
                <a:sym typeface="Courier"/>
              </a:defRPr>
            </a:lvl5pPr>
          </a:lstStyle>
          <a:p>
            <a:pPr lvl="0">
              <a:defRPr sz="1800"/>
            </a:pPr>
            <a:r>
              <a:rPr sz="4800"/>
              <a:t>Body Level One</a:t>
            </a:r>
          </a:p>
          <a:p>
            <a:pPr lvl="1">
              <a:defRPr sz="1800"/>
            </a:pPr>
            <a:r>
              <a:rPr sz="4800"/>
              <a:t>Body Level Two</a:t>
            </a:r>
          </a:p>
          <a:p>
            <a:pPr lvl="2">
              <a:defRPr sz="1800"/>
            </a:pPr>
            <a:r>
              <a:rPr sz="4800"/>
              <a:t>Body Level Three</a:t>
            </a:r>
          </a:p>
          <a:p>
            <a:pPr lvl="3">
              <a:defRPr sz="1800"/>
            </a:pPr>
            <a:r>
              <a:rPr sz="4800"/>
              <a:t>Body Level Four</a:t>
            </a:r>
          </a:p>
          <a:p>
            <a:pPr lvl="4">
              <a:defRPr sz="1800"/>
            </a:pPr>
            <a:r>
              <a:rPr sz="4800"/>
              <a:t>Body Level Five</a:t>
            </a:r>
          </a:p>
        </p:txBody>
      </p:sp>
      <p:sp>
        <p:nvSpPr>
          <p:cNvPr id="192" name="Shape 192"/>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Code with Bullets Below copy">
    <p:spTree>
      <p:nvGrpSpPr>
        <p:cNvPr id="1" name=""/>
        <p:cNvGrpSpPr/>
        <p:nvPr/>
      </p:nvGrpSpPr>
      <p:grpSpPr>
        <a:xfrm>
          <a:off x="0" y="0"/>
          <a:ext cx="0" cy="0"/>
          <a:chOff x="0" y="0"/>
          <a:chExt cx="0" cy="0"/>
        </a:xfrm>
      </p:grpSpPr>
      <p:sp>
        <p:nvSpPr>
          <p:cNvPr id="198" name="Shape 198"/>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Title Text</a:t>
            </a:r>
          </a:p>
        </p:txBody>
      </p:sp>
      <p:sp>
        <p:nvSpPr>
          <p:cNvPr id="199" name="Shape 199"/>
          <p:cNvSpPr>
            <a:spLocks noGrp="1"/>
          </p:cNvSpPr>
          <p:nvPr>
            <p:ph type="body" idx="1"/>
          </p:nvPr>
        </p:nvSpPr>
        <p:spPr>
          <a:xfrm>
            <a:off x="800100" y="4546600"/>
            <a:ext cx="14655800" cy="4064000"/>
          </a:xfrm>
          <a:prstGeom prst="rect">
            <a:avLst/>
          </a:prstGeom>
        </p:spPr>
        <p:txBody>
          <a:bodyPr/>
          <a:lstStyle>
            <a:lvl2pPr marL="800100"/>
            <a:lvl3pPr marL="1206500"/>
          </a:lstStyle>
          <a:p>
            <a:pPr lvl="0">
              <a:defRPr sz="1800"/>
            </a:pPr>
            <a:r>
              <a:rPr sz="4800"/>
              <a:t>Body Level One</a:t>
            </a:r>
          </a:p>
          <a:p>
            <a:pPr lvl="1">
              <a:defRPr sz="1800"/>
            </a:pPr>
            <a:r>
              <a:rPr sz="4800"/>
              <a:t>Body Level Two</a:t>
            </a:r>
          </a:p>
          <a:p>
            <a:pPr lvl="2">
              <a:defRPr sz="1800"/>
            </a:pPr>
            <a:r>
              <a:rPr sz="4800"/>
              <a:t>Body Level Three</a:t>
            </a:r>
          </a:p>
          <a:p>
            <a:pPr lvl="3">
              <a:defRPr sz="1800"/>
            </a:pPr>
            <a:r>
              <a:rPr sz="4800"/>
              <a:t>Body Level Four</a:t>
            </a:r>
          </a:p>
          <a:p>
            <a:pPr lvl="4">
              <a:defRPr sz="1800"/>
            </a:pPr>
            <a:r>
              <a:rPr sz="4800"/>
              <a:t>Body Level Five</a:t>
            </a:r>
          </a:p>
        </p:txBody>
      </p:sp>
      <p:sp>
        <p:nvSpPr>
          <p:cNvPr id="200" name="Shape 200"/>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Bullets Split copy">
    <p:spTree>
      <p:nvGrpSpPr>
        <p:cNvPr id="1" name=""/>
        <p:cNvGrpSpPr/>
        <p:nvPr/>
      </p:nvGrpSpPr>
      <p:grpSpPr>
        <a:xfrm>
          <a:off x="0" y="0"/>
          <a:ext cx="0" cy="0"/>
          <a:chOff x="0" y="0"/>
          <a:chExt cx="0" cy="0"/>
        </a:xfrm>
      </p:grpSpPr>
      <p:sp>
        <p:nvSpPr>
          <p:cNvPr id="202" name="Shape 202"/>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Title Text</a:t>
            </a:r>
          </a:p>
        </p:txBody>
      </p:sp>
      <p:sp>
        <p:nvSpPr>
          <p:cNvPr id="203" name="Shape 203"/>
          <p:cNvSpPr>
            <a:spLocks noGrp="1"/>
          </p:cNvSpPr>
          <p:nvPr>
            <p:ph type="body" idx="1"/>
          </p:nvPr>
        </p:nvSpPr>
        <p:spPr>
          <a:xfrm>
            <a:off x="800100" y="1879600"/>
            <a:ext cx="7302500" cy="6731000"/>
          </a:xfrm>
          <a:prstGeom prst="rect">
            <a:avLst/>
          </a:prstGeom>
        </p:spPr>
        <p:txBody>
          <a:bodyPr/>
          <a:lstStyle/>
          <a:p>
            <a:pPr lvl="0">
              <a:defRPr sz="1800"/>
            </a:pPr>
            <a:r>
              <a:rPr sz="4800"/>
              <a:t>Body Level One</a:t>
            </a:r>
          </a:p>
          <a:p>
            <a:pPr lvl="1">
              <a:defRPr sz="1800"/>
            </a:pPr>
            <a:r>
              <a:rPr sz="4800"/>
              <a:t>Body Level Two</a:t>
            </a:r>
          </a:p>
          <a:p>
            <a:pPr lvl="2">
              <a:defRPr sz="1800"/>
            </a:pPr>
            <a:r>
              <a:rPr sz="4800"/>
              <a:t>Body Level Three</a:t>
            </a:r>
          </a:p>
          <a:p>
            <a:pPr lvl="3">
              <a:defRPr sz="1800"/>
            </a:pPr>
            <a:r>
              <a:rPr sz="4800"/>
              <a:t>Body Level Four</a:t>
            </a:r>
          </a:p>
          <a:p>
            <a:pPr lvl="4">
              <a:defRPr sz="1800"/>
            </a:pPr>
            <a:r>
              <a:rPr sz="4800"/>
              <a:t>Body Level Five</a:t>
            </a:r>
          </a:p>
        </p:txBody>
      </p:sp>
      <p:sp>
        <p:nvSpPr>
          <p:cNvPr id="204" name="Shape 204"/>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Bullets copy 4">
    <p:spTree>
      <p:nvGrpSpPr>
        <p:cNvPr id="1" name=""/>
        <p:cNvGrpSpPr/>
        <p:nvPr/>
      </p:nvGrpSpPr>
      <p:grpSpPr>
        <a:xfrm>
          <a:off x="0" y="0"/>
          <a:ext cx="0" cy="0"/>
          <a:chOff x="0" y="0"/>
          <a:chExt cx="0" cy="0"/>
        </a:xfrm>
      </p:grpSpPr>
      <p:sp>
        <p:nvSpPr>
          <p:cNvPr id="206" name="Shape 206"/>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Title Text</a:t>
            </a:r>
          </a:p>
        </p:txBody>
      </p:sp>
      <p:sp>
        <p:nvSpPr>
          <p:cNvPr id="207" name="Shape 207"/>
          <p:cNvSpPr>
            <a:spLocks noGrp="1"/>
          </p:cNvSpPr>
          <p:nvPr>
            <p:ph type="body" idx="1"/>
          </p:nvPr>
        </p:nvSpPr>
        <p:spPr>
          <a:prstGeom prst="rect">
            <a:avLst/>
          </a:prstGeom>
        </p:spPr>
        <p:txBody>
          <a:bodyPr/>
          <a:lstStyle/>
          <a:p>
            <a:pPr lvl="0">
              <a:defRPr sz="1800"/>
            </a:pPr>
            <a:r>
              <a:rPr sz="4800"/>
              <a:t>Body Level One</a:t>
            </a:r>
          </a:p>
          <a:p>
            <a:pPr lvl="1">
              <a:defRPr sz="1800"/>
            </a:pPr>
            <a:r>
              <a:rPr sz="4800"/>
              <a:t>Body Level Two</a:t>
            </a:r>
          </a:p>
          <a:p>
            <a:pPr lvl="2">
              <a:defRPr sz="1800"/>
            </a:pPr>
            <a:r>
              <a:rPr sz="4800"/>
              <a:t>Body Level Three</a:t>
            </a:r>
          </a:p>
          <a:p>
            <a:pPr lvl="3">
              <a:defRPr sz="1800"/>
            </a:pPr>
            <a:r>
              <a:rPr sz="4800"/>
              <a:t>Body Level Four</a:t>
            </a:r>
          </a:p>
          <a:p>
            <a:pPr lvl="4">
              <a:defRPr sz="1800"/>
            </a:pPr>
            <a:r>
              <a:rPr sz="4800"/>
              <a:t>Body Level Five</a:t>
            </a:r>
          </a:p>
        </p:txBody>
      </p:sp>
      <p:sp>
        <p:nvSpPr>
          <p:cNvPr id="208" name="Shape 208"/>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Code with Command Reveal copy 3">
    <p:spTree>
      <p:nvGrpSpPr>
        <p:cNvPr id="1" name=""/>
        <p:cNvGrpSpPr/>
        <p:nvPr/>
      </p:nvGrpSpPr>
      <p:grpSpPr>
        <a:xfrm>
          <a:off x="0" y="0"/>
          <a:ext cx="0" cy="0"/>
          <a:chOff x="0" y="0"/>
          <a:chExt cx="0" cy="0"/>
        </a:xfrm>
      </p:grpSpPr>
      <p:sp>
        <p:nvSpPr>
          <p:cNvPr id="210" name="Shape 210"/>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Title Text</a:t>
            </a:r>
          </a:p>
        </p:txBody>
      </p:sp>
      <p:sp>
        <p:nvSpPr>
          <p:cNvPr id="211" name="Shape 211"/>
          <p:cNvSpPr>
            <a:spLocks noGrp="1"/>
          </p:cNvSpPr>
          <p:nvPr>
            <p:ph type="body" idx="1"/>
          </p:nvPr>
        </p:nvSpPr>
        <p:spPr>
          <a:xfrm>
            <a:off x="800100" y="3467100"/>
            <a:ext cx="14655800" cy="5143500"/>
          </a:xfrm>
          <a:prstGeom prst="rect">
            <a:avLst/>
          </a:prstGeom>
          <a:solidFill/>
          <a:ln w="25400">
            <a:solidFill>
              <a:srgbClr val="435363"/>
            </a:solidFill>
            <a:custDash>
              <a:ds d="200000" sp="200000"/>
            </a:custDash>
          </a:ln>
        </p:spPr>
        <p:txBody>
          <a:bodyPr lIns="228600" tIns="228600" rIns="228600" bIns="228600" anchor="ctr"/>
          <a:lstStyle>
            <a:lvl1pPr marL="0" indent="0">
              <a:spcBef>
                <a:spcPts val="0"/>
              </a:spcBef>
              <a:buSzTx/>
              <a:buNone/>
              <a:defRPr>
                <a:solidFill>
                  <a:srgbClr val="FFFFFF"/>
                </a:solidFill>
                <a:latin typeface="+mn-lt"/>
                <a:ea typeface="+mn-ea"/>
                <a:cs typeface="+mn-cs"/>
                <a:sym typeface="Courier"/>
              </a:defRPr>
            </a:lvl1pPr>
            <a:lvl2pPr marL="0" indent="0">
              <a:spcBef>
                <a:spcPts val="0"/>
              </a:spcBef>
              <a:buSzTx/>
              <a:buNone/>
              <a:defRPr>
                <a:solidFill>
                  <a:srgbClr val="FFFFFF"/>
                </a:solidFill>
                <a:latin typeface="+mn-lt"/>
                <a:ea typeface="+mn-ea"/>
                <a:cs typeface="+mn-cs"/>
                <a:sym typeface="Courier"/>
              </a:defRPr>
            </a:lvl2pPr>
            <a:lvl3pPr marL="0" indent="0">
              <a:spcBef>
                <a:spcPts val="0"/>
              </a:spcBef>
              <a:buSzTx/>
              <a:buNone/>
              <a:defRPr>
                <a:solidFill>
                  <a:srgbClr val="FFFFFF"/>
                </a:solidFill>
                <a:latin typeface="+mn-lt"/>
                <a:ea typeface="+mn-ea"/>
                <a:cs typeface="+mn-cs"/>
                <a:sym typeface="Courier"/>
              </a:defRPr>
            </a:lvl3pPr>
            <a:lvl4pPr marL="0" indent="0">
              <a:spcBef>
                <a:spcPts val="0"/>
              </a:spcBef>
              <a:buSzTx/>
              <a:buNone/>
              <a:defRPr>
                <a:solidFill>
                  <a:srgbClr val="FFFFFF"/>
                </a:solidFill>
                <a:latin typeface="+mn-lt"/>
                <a:ea typeface="+mn-ea"/>
                <a:cs typeface="+mn-cs"/>
                <a:sym typeface="Courier"/>
              </a:defRPr>
            </a:lvl4pPr>
            <a:lvl5pPr marL="0" indent="0">
              <a:spcBef>
                <a:spcPts val="0"/>
              </a:spcBef>
              <a:buSzTx/>
              <a:buNone/>
              <a:defRPr>
                <a:solidFill>
                  <a:srgbClr val="FFFFFF"/>
                </a:solidFill>
                <a:latin typeface="+mn-lt"/>
                <a:ea typeface="+mn-ea"/>
                <a:cs typeface="+mn-cs"/>
                <a:sym typeface="Courier"/>
              </a:defRPr>
            </a:lvl5pPr>
          </a:lstStyle>
          <a:p>
            <a:pPr lvl="0">
              <a:defRPr sz="1800">
                <a:solidFill>
                  <a:srgbClr val="000000"/>
                </a:solidFill>
              </a:defRPr>
            </a:pPr>
            <a:r>
              <a:rPr sz="4800">
                <a:solidFill>
                  <a:srgbClr val="FFFFFF"/>
                </a:solidFill>
              </a:rPr>
              <a:t>Body Level One</a:t>
            </a:r>
          </a:p>
          <a:p>
            <a:pPr lvl="1">
              <a:defRPr sz="1800">
                <a:solidFill>
                  <a:srgbClr val="000000"/>
                </a:solidFill>
              </a:defRPr>
            </a:pPr>
            <a:r>
              <a:rPr sz="4800">
                <a:solidFill>
                  <a:srgbClr val="FFFFFF"/>
                </a:solidFill>
              </a:rPr>
              <a:t>Body Level Two</a:t>
            </a:r>
          </a:p>
          <a:p>
            <a:pPr lvl="2">
              <a:defRPr sz="1800">
                <a:solidFill>
                  <a:srgbClr val="000000"/>
                </a:solidFill>
              </a:defRPr>
            </a:pPr>
            <a:r>
              <a:rPr sz="4800">
                <a:solidFill>
                  <a:srgbClr val="FFFFFF"/>
                </a:solidFill>
              </a:rPr>
              <a:t>Body Level Three</a:t>
            </a:r>
          </a:p>
          <a:p>
            <a:pPr lvl="3">
              <a:defRPr sz="1800">
                <a:solidFill>
                  <a:srgbClr val="000000"/>
                </a:solidFill>
              </a:defRPr>
            </a:pPr>
            <a:r>
              <a:rPr sz="4800">
                <a:solidFill>
                  <a:srgbClr val="FFFFFF"/>
                </a:solidFill>
              </a:rPr>
              <a:t>Body Level Four</a:t>
            </a:r>
          </a:p>
          <a:p>
            <a:pPr lvl="4">
              <a:defRPr sz="1800">
                <a:solidFill>
                  <a:srgbClr val="000000"/>
                </a:solidFill>
              </a:defRPr>
            </a:pPr>
            <a:r>
              <a:rPr sz="4800">
                <a:solidFill>
                  <a:srgbClr val="FFFFFF"/>
                </a:solidFill>
              </a:rPr>
              <a:t>Body Level Five</a:t>
            </a:r>
          </a:p>
        </p:txBody>
      </p:sp>
      <p:sp>
        <p:nvSpPr>
          <p:cNvPr id="212" name="Shape 212"/>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Bullets copy 5">
    <p:spTree>
      <p:nvGrpSpPr>
        <p:cNvPr id="1" name=""/>
        <p:cNvGrpSpPr/>
        <p:nvPr/>
      </p:nvGrpSpPr>
      <p:grpSpPr>
        <a:xfrm>
          <a:off x="0" y="0"/>
          <a:ext cx="0" cy="0"/>
          <a:chOff x="0" y="0"/>
          <a:chExt cx="0" cy="0"/>
        </a:xfrm>
      </p:grpSpPr>
      <p:sp>
        <p:nvSpPr>
          <p:cNvPr id="214" name="Shape 214"/>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Title Text</a:t>
            </a:r>
          </a:p>
        </p:txBody>
      </p:sp>
      <p:sp>
        <p:nvSpPr>
          <p:cNvPr id="215" name="Shape 215"/>
          <p:cNvSpPr>
            <a:spLocks noGrp="1"/>
          </p:cNvSpPr>
          <p:nvPr>
            <p:ph type="body" idx="1"/>
          </p:nvPr>
        </p:nvSpPr>
        <p:spPr>
          <a:prstGeom prst="rect">
            <a:avLst/>
          </a:prstGeom>
        </p:spPr>
        <p:txBody>
          <a:bodyPr/>
          <a:lstStyle/>
          <a:p>
            <a:pPr lvl="0">
              <a:defRPr sz="1800"/>
            </a:pPr>
            <a:r>
              <a:rPr sz="4800"/>
              <a:t>Body Level One</a:t>
            </a:r>
          </a:p>
          <a:p>
            <a:pPr lvl="1">
              <a:defRPr sz="1800"/>
            </a:pPr>
            <a:r>
              <a:rPr sz="4800"/>
              <a:t>Body Level Two</a:t>
            </a:r>
          </a:p>
          <a:p>
            <a:pPr lvl="2">
              <a:defRPr sz="1800"/>
            </a:pPr>
            <a:r>
              <a:rPr sz="4800"/>
              <a:t>Body Level Three</a:t>
            </a:r>
          </a:p>
          <a:p>
            <a:pPr lvl="3">
              <a:defRPr sz="1800"/>
            </a:pPr>
            <a:r>
              <a:rPr sz="4800"/>
              <a:t>Body Level Four</a:t>
            </a:r>
          </a:p>
          <a:p>
            <a:pPr lvl="4">
              <a:defRPr sz="1800"/>
            </a:pPr>
            <a:r>
              <a:rPr sz="4800"/>
              <a:t>Body Level Five</a:t>
            </a:r>
          </a:p>
        </p:txBody>
      </p:sp>
      <p:sp>
        <p:nvSpPr>
          <p:cNvPr id="216" name="Shape 216"/>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Bullets copy 6">
    <p:spTree>
      <p:nvGrpSpPr>
        <p:cNvPr id="1" name=""/>
        <p:cNvGrpSpPr/>
        <p:nvPr/>
      </p:nvGrpSpPr>
      <p:grpSpPr>
        <a:xfrm>
          <a:off x="0" y="0"/>
          <a:ext cx="0" cy="0"/>
          <a:chOff x="0" y="0"/>
          <a:chExt cx="0" cy="0"/>
        </a:xfrm>
      </p:grpSpPr>
      <p:sp>
        <p:nvSpPr>
          <p:cNvPr id="235" name="Shape 235"/>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Title Text</a:t>
            </a:r>
          </a:p>
        </p:txBody>
      </p:sp>
      <p:sp>
        <p:nvSpPr>
          <p:cNvPr id="236" name="Shape 236"/>
          <p:cNvSpPr>
            <a:spLocks noGrp="1"/>
          </p:cNvSpPr>
          <p:nvPr>
            <p:ph type="body" idx="1"/>
          </p:nvPr>
        </p:nvSpPr>
        <p:spPr>
          <a:prstGeom prst="rect">
            <a:avLst/>
          </a:prstGeom>
        </p:spPr>
        <p:txBody>
          <a:bodyPr/>
          <a:lstStyle/>
          <a:p>
            <a:pPr lvl="0">
              <a:defRPr sz="1800"/>
            </a:pPr>
            <a:r>
              <a:rPr sz="4800"/>
              <a:t>Body Level One</a:t>
            </a:r>
          </a:p>
          <a:p>
            <a:pPr lvl="1">
              <a:defRPr sz="1800"/>
            </a:pPr>
            <a:r>
              <a:rPr sz="4800"/>
              <a:t>Body Level Two</a:t>
            </a:r>
          </a:p>
          <a:p>
            <a:pPr lvl="2">
              <a:defRPr sz="1800"/>
            </a:pPr>
            <a:r>
              <a:rPr sz="4800"/>
              <a:t>Body Level Three</a:t>
            </a:r>
          </a:p>
          <a:p>
            <a:pPr lvl="3">
              <a:defRPr sz="1800"/>
            </a:pPr>
            <a:r>
              <a:rPr sz="4800"/>
              <a:t>Body Level Four</a:t>
            </a:r>
          </a:p>
          <a:p>
            <a:pPr lvl="4">
              <a:defRPr sz="1800"/>
            </a:pPr>
            <a:r>
              <a:rPr sz="4800"/>
              <a:t>Body Level Five</a:t>
            </a:r>
          </a:p>
        </p:txBody>
      </p:sp>
      <p:sp>
        <p:nvSpPr>
          <p:cNvPr id="237" name="Shape 237"/>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Code with Command Reveal copy 4">
    <p:spTree>
      <p:nvGrpSpPr>
        <p:cNvPr id="1" name=""/>
        <p:cNvGrpSpPr/>
        <p:nvPr/>
      </p:nvGrpSpPr>
      <p:grpSpPr>
        <a:xfrm>
          <a:off x="0" y="0"/>
          <a:ext cx="0" cy="0"/>
          <a:chOff x="0" y="0"/>
          <a:chExt cx="0" cy="0"/>
        </a:xfrm>
      </p:grpSpPr>
      <p:sp>
        <p:nvSpPr>
          <p:cNvPr id="261" name="Shape 261"/>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Title Text</a:t>
            </a:r>
          </a:p>
        </p:txBody>
      </p:sp>
      <p:sp>
        <p:nvSpPr>
          <p:cNvPr id="262" name="Shape 262"/>
          <p:cNvSpPr>
            <a:spLocks noGrp="1"/>
          </p:cNvSpPr>
          <p:nvPr>
            <p:ph type="body" idx="1"/>
          </p:nvPr>
        </p:nvSpPr>
        <p:spPr>
          <a:xfrm>
            <a:off x="800100" y="3467100"/>
            <a:ext cx="14655800" cy="5143500"/>
          </a:xfrm>
          <a:prstGeom prst="rect">
            <a:avLst/>
          </a:prstGeom>
          <a:solidFill/>
          <a:ln w="25400">
            <a:solidFill>
              <a:srgbClr val="435363"/>
            </a:solidFill>
            <a:custDash>
              <a:ds d="200000" sp="200000"/>
            </a:custDash>
          </a:ln>
        </p:spPr>
        <p:txBody>
          <a:bodyPr lIns="228600" tIns="228600" rIns="228600" bIns="228600" anchor="ctr"/>
          <a:lstStyle>
            <a:lvl1pPr marL="0" indent="0">
              <a:spcBef>
                <a:spcPts val="0"/>
              </a:spcBef>
              <a:buSzTx/>
              <a:buNone/>
              <a:defRPr>
                <a:solidFill>
                  <a:srgbClr val="FFFFFF"/>
                </a:solidFill>
                <a:latin typeface="+mn-lt"/>
                <a:ea typeface="+mn-ea"/>
                <a:cs typeface="+mn-cs"/>
                <a:sym typeface="Courier"/>
              </a:defRPr>
            </a:lvl1pPr>
            <a:lvl2pPr marL="0" indent="0">
              <a:spcBef>
                <a:spcPts val="0"/>
              </a:spcBef>
              <a:buSzTx/>
              <a:buNone/>
              <a:defRPr>
                <a:solidFill>
                  <a:srgbClr val="FFFFFF"/>
                </a:solidFill>
                <a:latin typeface="+mn-lt"/>
                <a:ea typeface="+mn-ea"/>
                <a:cs typeface="+mn-cs"/>
                <a:sym typeface="Courier"/>
              </a:defRPr>
            </a:lvl2pPr>
            <a:lvl3pPr marL="0" indent="0">
              <a:spcBef>
                <a:spcPts val="0"/>
              </a:spcBef>
              <a:buSzTx/>
              <a:buNone/>
              <a:defRPr>
                <a:solidFill>
                  <a:srgbClr val="FFFFFF"/>
                </a:solidFill>
                <a:latin typeface="+mn-lt"/>
                <a:ea typeface="+mn-ea"/>
                <a:cs typeface="+mn-cs"/>
                <a:sym typeface="Courier"/>
              </a:defRPr>
            </a:lvl3pPr>
            <a:lvl4pPr marL="0" indent="0">
              <a:spcBef>
                <a:spcPts val="0"/>
              </a:spcBef>
              <a:buSzTx/>
              <a:buNone/>
              <a:defRPr>
                <a:solidFill>
                  <a:srgbClr val="FFFFFF"/>
                </a:solidFill>
                <a:latin typeface="+mn-lt"/>
                <a:ea typeface="+mn-ea"/>
                <a:cs typeface="+mn-cs"/>
                <a:sym typeface="Courier"/>
              </a:defRPr>
            </a:lvl4pPr>
            <a:lvl5pPr marL="0" indent="0">
              <a:spcBef>
                <a:spcPts val="0"/>
              </a:spcBef>
              <a:buSzTx/>
              <a:buNone/>
              <a:defRPr>
                <a:solidFill>
                  <a:srgbClr val="FFFFFF"/>
                </a:solidFill>
                <a:latin typeface="+mn-lt"/>
                <a:ea typeface="+mn-ea"/>
                <a:cs typeface="+mn-cs"/>
                <a:sym typeface="Courier"/>
              </a:defRPr>
            </a:lvl5pPr>
          </a:lstStyle>
          <a:p>
            <a:pPr lvl="0">
              <a:defRPr sz="1800">
                <a:solidFill>
                  <a:srgbClr val="000000"/>
                </a:solidFill>
              </a:defRPr>
            </a:pPr>
            <a:r>
              <a:rPr sz="4800">
                <a:solidFill>
                  <a:srgbClr val="FFFFFF"/>
                </a:solidFill>
              </a:rPr>
              <a:t>Body Level One</a:t>
            </a:r>
          </a:p>
          <a:p>
            <a:pPr lvl="1">
              <a:defRPr sz="1800">
                <a:solidFill>
                  <a:srgbClr val="000000"/>
                </a:solidFill>
              </a:defRPr>
            </a:pPr>
            <a:r>
              <a:rPr sz="4800">
                <a:solidFill>
                  <a:srgbClr val="FFFFFF"/>
                </a:solidFill>
              </a:rPr>
              <a:t>Body Level Two</a:t>
            </a:r>
          </a:p>
          <a:p>
            <a:pPr lvl="2">
              <a:defRPr sz="1800">
                <a:solidFill>
                  <a:srgbClr val="000000"/>
                </a:solidFill>
              </a:defRPr>
            </a:pPr>
            <a:r>
              <a:rPr sz="4800">
                <a:solidFill>
                  <a:srgbClr val="FFFFFF"/>
                </a:solidFill>
              </a:rPr>
              <a:t>Body Level Three</a:t>
            </a:r>
          </a:p>
          <a:p>
            <a:pPr lvl="3">
              <a:defRPr sz="1800">
                <a:solidFill>
                  <a:srgbClr val="000000"/>
                </a:solidFill>
              </a:defRPr>
            </a:pPr>
            <a:r>
              <a:rPr sz="4800">
                <a:solidFill>
                  <a:srgbClr val="FFFFFF"/>
                </a:solidFill>
              </a:rPr>
              <a:t>Body Level Four</a:t>
            </a:r>
          </a:p>
          <a:p>
            <a:pPr lvl="4">
              <a:defRPr sz="1800">
                <a:solidFill>
                  <a:srgbClr val="000000"/>
                </a:solidFill>
              </a:defRPr>
            </a:pPr>
            <a:r>
              <a:rPr sz="4800">
                <a:solidFill>
                  <a:srgbClr val="FFFFFF"/>
                </a:solidFill>
              </a:rPr>
              <a:t>Body Level Five</a:t>
            </a:r>
          </a:p>
        </p:txBody>
      </p:sp>
      <p:sp>
        <p:nvSpPr>
          <p:cNvPr id="263" name="Shape 263"/>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ullets Split">
    <p:spTree>
      <p:nvGrpSpPr>
        <p:cNvPr id="1" name=""/>
        <p:cNvGrpSpPr/>
        <p:nvPr/>
      </p:nvGrpSpPr>
      <p:grpSpPr>
        <a:xfrm>
          <a:off x="0" y="0"/>
          <a:ext cx="0" cy="0"/>
          <a:chOff x="0" y="0"/>
          <a:chExt cx="0" cy="0"/>
        </a:xfrm>
      </p:grpSpPr>
      <p:sp>
        <p:nvSpPr>
          <p:cNvPr id="27" name="Shape 27"/>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Title Text</a:t>
            </a:r>
          </a:p>
        </p:txBody>
      </p:sp>
      <p:sp>
        <p:nvSpPr>
          <p:cNvPr id="28" name="Shape 28"/>
          <p:cNvSpPr>
            <a:spLocks noGrp="1"/>
          </p:cNvSpPr>
          <p:nvPr>
            <p:ph type="body" idx="1"/>
          </p:nvPr>
        </p:nvSpPr>
        <p:spPr>
          <a:xfrm>
            <a:off x="800100" y="1879600"/>
            <a:ext cx="7302500" cy="6731000"/>
          </a:xfrm>
          <a:prstGeom prst="rect">
            <a:avLst/>
          </a:prstGeom>
        </p:spPr>
        <p:txBody>
          <a:bodyPr/>
          <a:lstStyle/>
          <a:p>
            <a:pPr lvl="0">
              <a:defRPr sz="1800"/>
            </a:pPr>
            <a:r>
              <a:rPr sz="4800"/>
              <a:t>Body Level One</a:t>
            </a:r>
          </a:p>
          <a:p>
            <a:pPr lvl="1">
              <a:defRPr sz="1800"/>
            </a:pPr>
            <a:r>
              <a:rPr sz="4800"/>
              <a:t>Body Level Two</a:t>
            </a:r>
          </a:p>
          <a:p>
            <a:pPr lvl="2">
              <a:defRPr sz="1800"/>
            </a:pPr>
            <a:r>
              <a:rPr sz="4800"/>
              <a:t>Body Level Three</a:t>
            </a:r>
          </a:p>
          <a:p>
            <a:pPr lvl="3">
              <a:defRPr sz="1800"/>
            </a:pPr>
            <a:r>
              <a:rPr sz="4800"/>
              <a:t>Body Level Four</a:t>
            </a:r>
          </a:p>
          <a:p>
            <a:pPr lvl="4">
              <a:defRPr sz="1800"/>
            </a:pPr>
            <a:r>
              <a:rPr sz="4800"/>
              <a:t>Body Level Five</a:t>
            </a:r>
          </a:p>
        </p:txBody>
      </p:sp>
      <p:sp>
        <p:nvSpPr>
          <p:cNvPr id="29" name="Shape 29"/>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Modify File with Bullets Below copy 2">
    <p:spTree>
      <p:nvGrpSpPr>
        <p:cNvPr id="1" name=""/>
        <p:cNvGrpSpPr/>
        <p:nvPr/>
      </p:nvGrpSpPr>
      <p:grpSpPr>
        <a:xfrm>
          <a:off x="0" y="0"/>
          <a:ext cx="0" cy="0"/>
          <a:chOff x="0" y="0"/>
          <a:chExt cx="0" cy="0"/>
        </a:xfrm>
      </p:grpSpPr>
      <p:pic>
        <p:nvPicPr>
          <p:cNvPr id="269" name="text-x-generic-icon.png"/>
          <p:cNvPicPr/>
          <p:nvPr/>
        </p:nvPicPr>
        <p:blipFill>
          <a:blip r:embed="rId2">
            <a:extLst/>
          </a:blip>
          <a:stretch>
            <a:fillRect/>
          </a:stretch>
        </p:blipFill>
        <p:spPr>
          <a:xfrm>
            <a:off x="698500" y="1600200"/>
            <a:ext cx="635000" cy="635000"/>
          </a:xfrm>
          <a:prstGeom prst="rect">
            <a:avLst/>
          </a:prstGeom>
          <a:ln w="12700">
            <a:miter lim="400000"/>
          </a:ln>
          <a:effectLst>
            <a:outerShdw blurRad="127000" dist="76200" dir="2700000" rotWithShape="0">
              <a:srgbClr val="000000">
                <a:alpha val="75000"/>
              </a:srgbClr>
            </a:outerShdw>
          </a:effectLst>
        </p:spPr>
      </p:pic>
      <p:sp>
        <p:nvSpPr>
          <p:cNvPr id="270" name="Shape 270"/>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Title Text</a:t>
            </a:r>
          </a:p>
        </p:txBody>
      </p:sp>
      <p:sp>
        <p:nvSpPr>
          <p:cNvPr id="271" name="Shape 271"/>
          <p:cNvSpPr>
            <a:spLocks noGrp="1"/>
          </p:cNvSpPr>
          <p:nvPr>
            <p:ph type="body" idx="1"/>
          </p:nvPr>
        </p:nvSpPr>
        <p:spPr>
          <a:xfrm>
            <a:off x="812800" y="5283200"/>
            <a:ext cx="14668500" cy="3581400"/>
          </a:xfrm>
          <a:prstGeom prst="rect">
            <a:avLst/>
          </a:prstGeom>
        </p:spPr>
        <p:txBody>
          <a:bodyPr/>
          <a:lstStyle>
            <a:lvl2pPr marL="800100"/>
            <a:lvl3pPr marL="1206500"/>
          </a:lstStyle>
          <a:p>
            <a:pPr lvl="0">
              <a:defRPr sz="1800"/>
            </a:pPr>
            <a:r>
              <a:rPr sz="4800"/>
              <a:t>Body Level One</a:t>
            </a:r>
          </a:p>
          <a:p>
            <a:pPr lvl="1">
              <a:defRPr sz="1800"/>
            </a:pPr>
            <a:r>
              <a:rPr sz="4800"/>
              <a:t>Body Level Two</a:t>
            </a:r>
          </a:p>
          <a:p>
            <a:pPr lvl="2">
              <a:defRPr sz="1800"/>
            </a:pPr>
            <a:r>
              <a:rPr sz="4800"/>
              <a:t>Body Level Three</a:t>
            </a:r>
          </a:p>
          <a:p>
            <a:pPr lvl="3">
              <a:defRPr sz="1800"/>
            </a:pPr>
            <a:r>
              <a:rPr sz="4800"/>
              <a:t>Body Level Four</a:t>
            </a:r>
          </a:p>
          <a:p>
            <a:pPr lvl="4">
              <a:defRPr sz="1800"/>
            </a:pPr>
            <a:r>
              <a:rPr sz="4800"/>
              <a:t>Body Level Five</a:t>
            </a:r>
          </a:p>
        </p:txBody>
      </p:sp>
      <p:sp>
        <p:nvSpPr>
          <p:cNvPr id="272" name="Shape 272"/>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Bullets copy 7">
    <p:spTree>
      <p:nvGrpSpPr>
        <p:cNvPr id="1" name=""/>
        <p:cNvGrpSpPr/>
        <p:nvPr/>
      </p:nvGrpSpPr>
      <p:grpSpPr>
        <a:xfrm>
          <a:off x="0" y="0"/>
          <a:ext cx="0" cy="0"/>
          <a:chOff x="0" y="0"/>
          <a:chExt cx="0" cy="0"/>
        </a:xfrm>
      </p:grpSpPr>
      <p:sp>
        <p:nvSpPr>
          <p:cNvPr id="274" name="Shape 274"/>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Title Text</a:t>
            </a:r>
          </a:p>
        </p:txBody>
      </p:sp>
      <p:sp>
        <p:nvSpPr>
          <p:cNvPr id="275" name="Shape 275"/>
          <p:cNvSpPr>
            <a:spLocks noGrp="1"/>
          </p:cNvSpPr>
          <p:nvPr>
            <p:ph type="body" idx="1"/>
          </p:nvPr>
        </p:nvSpPr>
        <p:spPr>
          <a:prstGeom prst="rect">
            <a:avLst/>
          </a:prstGeom>
        </p:spPr>
        <p:txBody>
          <a:bodyPr/>
          <a:lstStyle/>
          <a:p>
            <a:pPr lvl="0">
              <a:defRPr sz="1800"/>
            </a:pPr>
            <a:r>
              <a:rPr sz="4800"/>
              <a:t>Body Level One</a:t>
            </a:r>
          </a:p>
          <a:p>
            <a:pPr lvl="1">
              <a:defRPr sz="1800"/>
            </a:pPr>
            <a:r>
              <a:rPr sz="4800"/>
              <a:t>Body Level Two</a:t>
            </a:r>
          </a:p>
          <a:p>
            <a:pPr lvl="2">
              <a:defRPr sz="1800"/>
            </a:pPr>
            <a:r>
              <a:rPr sz="4800"/>
              <a:t>Body Level Three</a:t>
            </a:r>
          </a:p>
          <a:p>
            <a:pPr lvl="3">
              <a:defRPr sz="1800"/>
            </a:pPr>
            <a:r>
              <a:rPr sz="4800"/>
              <a:t>Body Level Four</a:t>
            </a:r>
          </a:p>
          <a:p>
            <a:pPr lvl="4">
              <a:defRPr sz="1800"/>
            </a:pPr>
            <a:r>
              <a:rPr sz="4800"/>
              <a:t>Body Level Five</a:t>
            </a:r>
          </a:p>
        </p:txBody>
      </p:sp>
      <p:sp>
        <p:nvSpPr>
          <p:cNvPr id="276" name="Shape 276"/>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Bullets copy 8">
    <p:spTree>
      <p:nvGrpSpPr>
        <p:cNvPr id="1" name=""/>
        <p:cNvGrpSpPr/>
        <p:nvPr/>
      </p:nvGrpSpPr>
      <p:grpSpPr>
        <a:xfrm>
          <a:off x="0" y="0"/>
          <a:ext cx="0" cy="0"/>
          <a:chOff x="0" y="0"/>
          <a:chExt cx="0" cy="0"/>
        </a:xfrm>
      </p:grpSpPr>
      <p:sp>
        <p:nvSpPr>
          <p:cNvPr id="278" name="Shape 278"/>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Title Text</a:t>
            </a:r>
          </a:p>
        </p:txBody>
      </p:sp>
      <p:sp>
        <p:nvSpPr>
          <p:cNvPr id="279" name="Shape 279"/>
          <p:cNvSpPr>
            <a:spLocks noGrp="1"/>
          </p:cNvSpPr>
          <p:nvPr>
            <p:ph type="body" idx="1"/>
          </p:nvPr>
        </p:nvSpPr>
        <p:spPr>
          <a:prstGeom prst="rect">
            <a:avLst/>
          </a:prstGeom>
        </p:spPr>
        <p:txBody>
          <a:bodyPr/>
          <a:lstStyle/>
          <a:p>
            <a:pPr lvl="0">
              <a:defRPr sz="1800"/>
            </a:pPr>
            <a:r>
              <a:rPr sz="4800"/>
              <a:t>Body Level One</a:t>
            </a:r>
          </a:p>
          <a:p>
            <a:pPr lvl="1">
              <a:defRPr sz="1800"/>
            </a:pPr>
            <a:r>
              <a:rPr sz="4800"/>
              <a:t>Body Level Two</a:t>
            </a:r>
          </a:p>
          <a:p>
            <a:pPr lvl="2">
              <a:defRPr sz="1800"/>
            </a:pPr>
            <a:r>
              <a:rPr sz="4800"/>
              <a:t>Body Level Three</a:t>
            </a:r>
          </a:p>
          <a:p>
            <a:pPr lvl="3">
              <a:defRPr sz="1800"/>
            </a:pPr>
            <a:r>
              <a:rPr sz="4800"/>
              <a:t>Body Level Four</a:t>
            </a:r>
          </a:p>
          <a:p>
            <a:pPr lvl="4">
              <a:defRPr sz="1800"/>
            </a:pPr>
            <a:r>
              <a:rPr sz="4800"/>
              <a:t>Body Level Five</a:t>
            </a:r>
          </a:p>
        </p:txBody>
      </p:sp>
      <p:sp>
        <p:nvSpPr>
          <p:cNvPr id="280" name="Shape 280"/>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Modify File with Bullets Below copy 3">
    <p:spTree>
      <p:nvGrpSpPr>
        <p:cNvPr id="1" name=""/>
        <p:cNvGrpSpPr/>
        <p:nvPr/>
      </p:nvGrpSpPr>
      <p:grpSpPr>
        <a:xfrm>
          <a:off x="0" y="0"/>
          <a:ext cx="0" cy="0"/>
          <a:chOff x="0" y="0"/>
          <a:chExt cx="0" cy="0"/>
        </a:xfrm>
      </p:grpSpPr>
      <p:pic>
        <p:nvPicPr>
          <p:cNvPr id="282" name="text-x-generic-icon.png"/>
          <p:cNvPicPr/>
          <p:nvPr/>
        </p:nvPicPr>
        <p:blipFill>
          <a:blip r:embed="rId2">
            <a:extLst/>
          </a:blip>
          <a:stretch>
            <a:fillRect/>
          </a:stretch>
        </p:blipFill>
        <p:spPr>
          <a:xfrm>
            <a:off x="698500" y="1600200"/>
            <a:ext cx="635000" cy="635000"/>
          </a:xfrm>
          <a:prstGeom prst="rect">
            <a:avLst/>
          </a:prstGeom>
          <a:ln w="12700">
            <a:miter lim="400000"/>
          </a:ln>
          <a:effectLst>
            <a:outerShdw blurRad="127000" dist="76200" dir="2700000" rotWithShape="0">
              <a:srgbClr val="000000">
                <a:alpha val="75000"/>
              </a:srgbClr>
            </a:outerShdw>
          </a:effectLst>
        </p:spPr>
      </p:pic>
      <p:sp>
        <p:nvSpPr>
          <p:cNvPr id="283" name="Shape 283"/>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Title Text</a:t>
            </a:r>
          </a:p>
        </p:txBody>
      </p:sp>
      <p:sp>
        <p:nvSpPr>
          <p:cNvPr id="284" name="Shape 284"/>
          <p:cNvSpPr>
            <a:spLocks noGrp="1"/>
          </p:cNvSpPr>
          <p:nvPr>
            <p:ph type="body" idx="1"/>
          </p:nvPr>
        </p:nvSpPr>
        <p:spPr>
          <a:xfrm>
            <a:off x="812800" y="5283200"/>
            <a:ext cx="14668500" cy="3581400"/>
          </a:xfrm>
          <a:prstGeom prst="rect">
            <a:avLst/>
          </a:prstGeom>
        </p:spPr>
        <p:txBody>
          <a:bodyPr/>
          <a:lstStyle>
            <a:lvl2pPr marL="800100"/>
            <a:lvl3pPr marL="1206500"/>
          </a:lstStyle>
          <a:p>
            <a:pPr lvl="0">
              <a:defRPr sz="1800"/>
            </a:pPr>
            <a:r>
              <a:rPr sz="4800"/>
              <a:t>Body Level One</a:t>
            </a:r>
          </a:p>
          <a:p>
            <a:pPr lvl="1">
              <a:defRPr sz="1800"/>
            </a:pPr>
            <a:r>
              <a:rPr sz="4800"/>
              <a:t>Body Level Two</a:t>
            </a:r>
          </a:p>
          <a:p>
            <a:pPr lvl="2">
              <a:defRPr sz="1800"/>
            </a:pPr>
            <a:r>
              <a:rPr sz="4800"/>
              <a:t>Body Level Three</a:t>
            </a:r>
          </a:p>
          <a:p>
            <a:pPr lvl="3">
              <a:defRPr sz="1800"/>
            </a:pPr>
            <a:r>
              <a:rPr sz="4800"/>
              <a:t>Body Level Four</a:t>
            </a:r>
          </a:p>
          <a:p>
            <a:pPr lvl="4">
              <a:defRPr sz="1800"/>
            </a:pPr>
            <a:r>
              <a:rPr sz="4800"/>
              <a:t>Body Level Five</a:t>
            </a:r>
          </a:p>
        </p:txBody>
      </p:sp>
      <p:sp>
        <p:nvSpPr>
          <p:cNvPr id="285" name="Shape 285"/>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Modify File with Bullets Below copy 4">
    <p:spTree>
      <p:nvGrpSpPr>
        <p:cNvPr id="1" name=""/>
        <p:cNvGrpSpPr/>
        <p:nvPr/>
      </p:nvGrpSpPr>
      <p:grpSpPr>
        <a:xfrm>
          <a:off x="0" y="0"/>
          <a:ext cx="0" cy="0"/>
          <a:chOff x="0" y="0"/>
          <a:chExt cx="0" cy="0"/>
        </a:xfrm>
      </p:grpSpPr>
      <p:pic>
        <p:nvPicPr>
          <p:cNvPr id="287" name="text-x-generic-icon.png"/>
          <p:cNvPicPr/>
          <p:nvPr/>
        </p:nvPicPr>
        <p:blipFill>
          <a:blip r:embed="rId2">
            <a:extLst/>
          </a:blip>
          <a:stretch>
            <a:fillRect/>
          </a:stretch>
        </p:blipFill>
        <p:spPr>
          <a:xfrm>
            <a:off x="698500" y="1600200"/>
            <a:ext cx="635000" cy="635000"/>
          </a:xfrm>
          <a:prstGeom prst="rect">
            <a:avLst/>
          </a:prstGeom>
          <a:ln w="12700">
            <a:miter lim="400000"/>
          </a:ln>
          <a:effectLst>
            <a:outerShdw blurRad="127000" dist="76200" dir="2700000" rotWithShape="0">
              <a:srgbClr val="000000">
                <a:alpha val="75000"/>
              </a:srgbClr>
            </a:outerShdw>
          </a:effectLst>
        </p:spPr>
      </p:pic>
      <p:sp>
        <p:nvSpPr>
          <p:cNvPr id="288" name="Shape 288"/>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Title Text</a:t>
            </a:r>
          </a:p>
        </p:txBody>
      </p:sp>
      <p:sp>
        <p:nvSpPr>
          <p:cNvPr id="289" name="Shape 289"/>
          <p:cNvSpPr>
            <a:spLocks noGrp="1"/>
          </p:cNvSpPr>
          <p:nvPr>
            <p:ph type="body" idx="1"/>
          </p:nvPr>
        </p:nvSpPr>
        <p:spPr>
          <a:xfrm>
            <a:off x="812800" y="5283200"/>
            <a:ext cx="14668500" cy="3581400"/>
          </a:xfrm>
          <a:prstGeom prst="rect">
            <a:avLst/>
          </a:prstGeom>
        </p:spPr>
        <p:txBody>
          <a:bodyPr/>
          <a:lstStyle>
            <a:lvl2pPr marL="800100"/>
            <a:lvl3pPr marL="1206500"/>
          </a:lstStyle>
          <a:p>
            <a:pPr lvl="0">
              <a:defRPr sz="1800"/>
            </a:pPr>
            <a:r>
              <a:rPr sz="4800"/>
              <a:t>Body Level One</a:t>
            </a:r>
          </a:p>
          <a:p>
            <a:pPr lvl="1">
              <a:defRPr sz="1800"/>
            </a:pPr>
            <a:r>
              <a:rPr sz="4800"/>
              <a:t>Body Level Two</a:t>
            </a:r>
          </a:p>
          <a:p>
            <a:pPr lvl="2">
              <a:defRPr sz="1800"/>
            </a:pPr>
            <a:r>
              <a:rPr sz="4800"/>
              <a:t>Body Level Three</a:t>
            </a:r>
          </a:p>
          <a:p>
            <a:pPr lvl="3">
              <a:defRPr sz="1800"/>
            </a:pPr>
            <a:r>
              <a:rPr sz="4800"/>
              <a:t>Body Level Four</a:t>
            </a:r>
          </a:p>
          <a:p>
            <a:pPr lvl="4">
              <a:defRPr sz="1800"/>
            </a:pPr>
            <a:r>
              <a:rPr sz="4800"/>
              <a:t>Body Level Five</a:t>
            </a:r>
          </a:p>
        </p:txBody>
      </p:sp>
      <p:sp>
        <p:nvSpPr>
          <p:cNvPr id="290" name="Shape 290"/>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Code Sample copy 2">
    <p:spTree>
      <p:nvGrpSpPr>
        <p:cNvPr id="1" name=""/>
        <p:cNvGrpSpPr/>
        <p:nvPr/>
      </p:nvGrpSpPr>
      <p:grpSpPr>
        <a:xfrm>
          <a:off x="0" y="0"/>
          <a:ext cx="0" cy="0"/>
          <a:chOff x="0" y="0"/>
          <a:chExt cx="0" cy="0"/>
        </a:xfrm>
      </p:grpSpPr>
      <p:sp>
        <p:nvSpPr>
          <p:cNvPr id="292" name="Shape 292"/>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Title Text</a:t>
            </a:r>
          </a:p>
        </p:txBody>
      </p:sp>
      <p:sp>
        <p:nvSpPr>
          <p:cNvPr id="293" name="Shape 293"/>
          <p:cNvSpPr>
            <a:spLocks noGrp="1"/>
          </p:cNvSpPr>
          <p:nvPr>
            <p:ph type="body" idx="1"/>
          </p:nvPr>
        </p:nvSpPr>
        <p:spPr>
          <a:prstGeom prst="rect">
            <a:avLst/>
          </a:prstGeom>
          <a:ln w="25400">
            <a:solidFill>
              <a:srgbClr val="435363"/>
            </a:solidFill>
            <a:custDash>
              <a:ds d="200000" sp="200000"/>
            </a:custDash>
          </a:ln>
        </p:spPr>
        <p:txBody>
          <a:bodyPr lIns="190500" tIns="190500" rIns="190500" bIns="190500"/>
          <a:lstStyle>
            <a:lvl1pPr marL="0" indent="0">
              <a:buSzTx/>
              <a:buNone/>
              <a:defRPr>
                <a:latin typeface="+mn-lt"/>
                <a:ea typeface="+mn-ea"/>
                <a:cs typeface="+mn-cs"/>
                <a:sym typeface="Courier"/>
              </a:defRPr>
            </a:lvl1pPr>
            <a:lvl2pPr marL="0" indent="0">
              <a:buSzTx/>
              <a:buNone/>
              <a:defRPr>
                <a:latin typeface="+mn-lt"/>
                <a:ea typeface="+mn-ea"/>
                <a:cs typeface="+mn-cs"/>
                <a:sym typeface="Courier"/>
              </a:defRPr>
            </a:lvl2pPr>
            <a:lvl3pPr marL="0" indent="0">
              <a:buSzTx/>
              <a:buNone/>
              <a:defRPr>
                <a:latin typeface="+mn-lt"/>
                <a:ea typeface="+mn-ea"/>
                <a:cs typeface="+mn-cs"/>
                <a:sym typeface="Courier"/>
              </a:defRPr>
            </a:lvl3pPr>
            <a:lvl4pPr marL="0" indent="0">
              <a:buSzTx/>
              <a:buNone/>
              <a:defRPr>
                <a:latin typeface="+mn-lt"/>
                <a:ea typeface="+mn-ea"/>
                <a:cs typeface="+mn-cs"/>
                <a:sym typeface="Courier"/>
              </a:defRPr>
            </a:lvl4pPr>
            <a:lvl5pPr marL="0" indent="0">
              <a:buSzTx/>
              <a:buNone/>
              <a:defRPr>
                <a:latin typeface="+mn-lt"/>
                <a:ea typeface="+mn-ea"/>
                <a:cs typeface="+mn-cs"/>
                <a:sym typeface="Courier"/>
              </a:defRPr>
            </a:lvl5pPr>
          </a:lstStyle>
          <a:p>
            <a:pPr lvl="0">
              <a:defRPr sz="1800"/>
            </a:pPr>
            <a:r>
              <a:rPr sz="4800"/>
              <a:t>Body Level One</a:t>
            </a:r>
          </a:p>
          <a:p>
            <a:pPr lvl="1">
              <a:defRPr sz="1800"/>
            </a:pPr>
            <a:r>
              <a:rPr sz="4800"/>
              <a:t>Body Level Two</a:t>
            </a:r>
          </a:p>
          <a:p>
            <a:pPr lvl="2">
              <a:defRPr sz="1800"/>
            </a:pPr>
            <a:r>
              <a:rPr sz="4800"/>
              <a:t>Body Level Three</a:t>
            </a:r>
          </a:p>
          <a:p>
            <a:pPr lvl="3">
              <a:defRPr sz="1800"/>
            </a:pPr>
            <a:r>
              <a:rPr sz="4800"/>
              <a:t>Body Level Four</a:t>
            </a:r>
          </a:p>
          <a:p>
            <a:pPr lvl="4">
              <a:defRPr sz="1800"/>
            </a:pPr>
            <a:r>
              <a:rPr sz="4800"/>
              <a:t>Body Level Five</a:t>
            </a:r>
          </a:p>
        </p:txBody>
      </p:sp>
      <p:sp>
        <p:nvSpPr>
          <p:cNvPr id="294" name="Shape 294"/>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Code Sample copy 3">
    <p:spTree>
      <p:nvGrpSpPr>
        <p:cNvPr id="1" name=""/>
        <p:cNvGrpSpPr/>
        <p:nvPr/>
      </p:nvGrpSpPr>
      <p:grpSpPr>
        <a:xfrm>
          <a:off x="0" y="0"/>
          <a:ext cx="0" cy="0"/>
          <a:chOff x="0" y="0"/>
          <a:chExt cx="0" cy="0"/>
        </a:xfrm>
      </p:grpSpPr>
      <p:sp>
        <p:nvSpPr>
          <p:cNvPr id="296" name="Shape 296"/>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Title Text</a:t>
            </a:r>
          </a:p>
        </p:txBody>
      </p:sp>
      <p:sp>
        <p:nvSpPr>
          <p:cNvPr id="297" name="Shape 297"/>
          <p:cNvSpPr>
            <a:spLocks noGrp="1"/>
          </p:cNvSpPr>
          <p:nvPr>
            <p:ph type="body" idx="1"/>
          </p:nvPr>
        </p:nvSpPr>
        <p:spPr>
          <a:prstGeom prst="rect">
            <a:avLst/>
          </a:prstGeom>
          <a:ln w="25400">
            <a:solidFill>
              <a:srgbClr val="435363"/>
            </a:solidFill>
            <a:custDash>
              <a:ds d="200000" sp="200000"/>
            </a:custDash>
          </a:ln>
        </p:spPr>
        <p:txBody>
          <a:bodyPr lIns="190500" tIns="190500" rIns="190500" bIns="190500"/>
          <a:lstStyle>
            <a:lvl1pPr marL="0" indent="0">
              <a:buSzTx/>
              <a:buNone/>
              <a:defRPr>
                <a:latin typeface="+mn-lt"/>
                <a:ea typeface="+mn-ea"/>
                <a:cs typeface="+mn-cs"/>
                <a:sym typeface="Courier"/>
              </a:defRPr>
            </a:lvl1pPr>
            <a:lvl2pPr marL="0" indent="0">
              <a:buSzTx/>
              <a:buNone/>
              <a:defRPr>
                <a:latin typeface="+mn-lt"/>
                <a:ea typeface="+mn-ea"/>
                <a:cs typeface="+mn-cs"/>
                <a:sym typeface="Courier"/>
              </a:defRPr>
            </a:lvl2pPr>
            <a:lvl3pPr marL="0" indent="0">
              <a:buSzTx/>
              <a:buNone/>
              <a:defRPr>
                <a:latin typeface="+mn-lt"/>
                <a:ea typeface="+mn-ea"/>
                <a:cs typeface="+mn-cs"/>
                <a:sym typeface="Courier"/>
              </a:defRPr>
            </a:lvl3pPr>
            <a:lvl4pPr marL="0" indent="0">
              <a:buSzTx/>
              <a:buNone/>
              <a:defRPr>
                <a:latin typeface="+mn-lt"/>
                <a:ea typeface="+mn-ea"/>
                <a:cs typeface="+mn-cs"/>
                <a:sym typeface="Courier"/>
              </a:defRPr>
            </a:lvl4pPr>
            <a:lvl5pPr marL="0" indent="0">
              <a:buSzTx/>
              <a:buNone/>
              <a:defRPr>
                <a:latin typeface="+mn-lt"/>
                <a:ea typeface="+mn-ea"/>
                <a:cs typeface="+mn-cs"/>
                <a:sym typeface="Courier"/>
              </a:defRPr>
            </a:lvl5pPr>
          </a:lstStyle>
          <a:p>
            <a:pPr lvl="0">
              <a:defRPr sz="1800"/>
            </a:pPr>
            <a:r>
              <a:rPr sz="4800"/>
              <a:t>Body Level One</a:t>
            </a:r>
          </a:p>
          <a:p>
            <a:pPr lvl="1">
              <a:defRPr sz="1800"/>
            </a:pPr>
            <a:r>
              <a:rPr sz="4800"/>
              <a:t>Body Level Two</a:t>
            </a:r>
          </a:p>
          <a:p>
            <a:pPr lvl="2">
              <a:defRPr sz="1800"/>
            </a:pPr>
            <a:r>
              <a:rPr sz="4800"/>
              <a:t>Body Level Three</a:t>
            </a:r>
          </a:p>
          <a:p>
            <a:pPr lvl="3">
              <a:defRPr sz="1800"/>
            </a:pPr>
            <a:r>
              <a:rPr sz="4800"/>
              <a:t>Body Level Four</a:t>
            </a:r>
          </a:p>
          <a:p>
            <a:pPr lvl="4">
              <a:defRPr sz="1800"/>
            </a:pPr>
            <a:r>
              <a:rPr sz="4800"/>
              <a:t>Body Level Five</a:t>
            </a:r>
          </a:p>
        </p:txBody>
      </p:sp>
      <p:sp>
        <p:nvSpPr>
          <p:cNvPr id="298" name="Shape 298"/>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Code Sample copy 4">
    <p:spTree>
      <p:nvGrpSpPr>
        <p:cNvPr id="1" name=""/>
        <p:cNvGrpSpPr/>
        <p:nvPr/>
      </p:nvGrpSpPr>
      <p:grpSpPr>
        <a:xfrm>
          <a:off x="0" y="0"/>
          <a:ext cx="0" cy="0"/>
          <a:chOff x="0" y="0"/>
          <a:chExt cx="0" cy="0"/>
        </a:xfrm>
      </p:grpSpPr>
      <p:sp>
        <p:nvSpPr>
          <p:cNvPr id="300" name="Shape 300"/>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Title Text</a:t>
            </a:r>
          </a:p>
        </p:txBody>
      </p:sp>
      <p:sp>
        <p:nvSpPr>
          <p:cNvPr id="301" name="Shape 301"/>
          <p:cNvSpPr>
            <a:spLocks noGrp="1"/>
          </p:cNvSpPr>
          <p:nvPr>
            <p:ph type="body" idx="1"/>
          </p:nvPr>
        </p:nvSpPr>
        <p:spPr>
          <a:prstGeom prst="rect">
            <a:avLst/>
          </a:prstGeom>
          <a:ln w="25400">
            <a:solidFill>
              <a:srgbClr val="435363"/>
            </a:solidFill>
            <a:custDash>
              <a:ds d="200000" sp="200000"/>
            </a:custDash>
          </a:ln>
        </p:spPr>
        <p:txBody>
          <a:bodyPr lIns="190500" tIns="190500" rIns="190500" bIns="190500"/>
          <a:lstStyle>
            <a:lvl1pPr marL="0" indent="0">
              <a:buSzTx/>
              <a:buNone/>
              <a:defRPr>
                <a:latin typeface="+mn-lt"/>
                <a:ea typeface="+mn-ea"/>
                <a:cs typeface="+mn-cs"/>
                <a:sym typeface="Courier"/>
              </a:defRPr>
            </a:lvl1pPr>
            <a:lvl2pPr marL="0" indent="0">
              <a:buSzTx/>
              <a:buNone/>
              <a:defRPr>
                <a:latin typeface="+mn-lt"/>
                <a:ea typeface="+mn-ea"/>
                <a:cs typeface="+mn-cs"/>
                <a:sym typeface="Courier"/>
              </a:defRPr>
            </a:lvl2pPr>
            <a:lvl3pPr marL="0" indent="0">
              <a:buSzTx/>
              <a:buNone/>
              <a:defRPr>
                <a:latin typeface="+mn-lt"/>
                <a:ea typeface="+mn-ea"/>
                <a:cs typeface="+mn-cs"/>
                <a:sym typeface="Courier"/>
              </a:defRPr>
            </a:lvl3pPr>
            <a:lvl4pPr marL="0" indent="0">
              <a:buSzTx/>
              <a:buNone/>
              <a:defRPr>
                <a:latin typeface="+mn-lt"/>
                <a:ea typeface="+mn-ea"/>
                <a:cs typeface="+mn-cs"/>
                <a:sym typeface="Courier"/>
              </a:defRPr>
            </a:lvl4pPr>
            <a:lvl5pPr marL="0" indent="0">
              <a:buSzTx/>
              <a:buNone/>
              <a:defRPr>
                <a:latin typeface="+mn-lt"/>
                <a:ea typeface="+mn-ea"/>
                <a:cs typeface="+mn-cs"/>
                <a:sym typeface="Courier"/>
              </a:defRPr>
            </a:lvl5pPr>
          </a:lstStyle>
          <a:p>
            <a:pPr lvl="0">
              <a:defRPr sz="1800"/>
            </a:pPr>
            <a:r>
              <a:rPr sz="4800"/>
              <a:t>Body Level One</a:t>
            </a:r>
          </a:p>
          <a:p>
            <a:pPr lvl="1">
              <a:defRPr sz="1800"/>
            </a:pPr>
            <a:r>
              <a:rPr sz="4800"/>
              <a:t>Body Level Two</a:t>
            </a:r>
          </a:p>
          <a:p>
            <a:pPr lvl="2">
              <a:defRPr sz="1800"/>
            </a:pPr>
            <a:r>
              <a:rPr sz="4800"/>
              <a:t>Body Level Three</a:t>
            </a:r>
          </a:p>
          <a:p>
            <a:pPr lvl="3">
              <a:defRPr sz="1800"/>
            </a:pPr>
            <a:r>
              <a:rPr sz="4800"/>
              <a:t>Body Level Four</a:t>
            </a:r>
          </a:p>
          <a:p>
            <a:pPr lvl="4">
              <a:defRPr sz="1800"/>
            </a:pPr>
            <a:r>
              <a:rPr sz="4800"/>
              <a:t>Body Level Five</a:t>
            </a:r>
          </a:p>
        </p:txBody>
      </p:sp>
      <p:sp>
        <p:nvSpPr>
          <p:cNvPr id="302" name="Shape 302"/>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Code Sample copy 5">
    <p:spTree>
      <p:nvGrpSpPr>
        <p:cNvPr id="1" name=""/>
        <p:cNvGrpSpPr/>
        <p:nvPr/>
      </p:nvGrpSpPr>
      <p:grpSpPr>
        <a:xfrm>
          <a:off x="0" y="0"/>
          <a:ext cx="0" cy="0"/>
          <a:chOff x="0" y="0"/>
          <a:chExt cx="0" cy="0"/>
        </a:xfrm>
      </p:grpSpPr>
      <p:sp>
        <p:nvSpPr>
          <p:cNvPr id="304" name="Shape 304"/>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Title Text</a:t>
            </a:r>
          </a:p>
        </p:txBody>
      </p:sp>
      <p:sp>
        <p:nvSpPr>
          <p:cNvPr id="305" name="Shape 305"/>
          <p:cNvSpPr>
            <a:spLocks noGrp="1"/>
          </p:cNvSpPr>
          <p:nvPr>
            <p:ph type="body" idx="1"/>
          </p:nvPr>
        </p:nvSpPr>
        <p:spPr>
          <a:prstGeom prst="rect">
            <a:avLst/>
          </a:prstGeom>
          <a:ln w="25400">
            <a:solidFill>
              <a:srgbClr val="435363"/>
            </a:solidFill>
            <a:custDash>
              <a:ds d="200000" sp="200000"/>
            </a:custDash>
          </a:ln>
        </p:spPr>
        <p:txBody>
          <a:bodyPr lIns="190500" tIns="190500" rIns="190500" bIns="190500"/>
          <a:lstStyle>
            <a:lvl1pPr marL="0" indent="0">
              <a:buSzTx/>
              <a:buNone/>
              <a:defRPr>
                <a:latin typeface="+mn-lt"/>
                <a:ea typeface="+mn-ea"/>
                <a:cs typeface="+mn-cs"/>
                <a:sym typeface="Courier"/>
              </a:defRPr>
            </a:lvl1pPr>
            <a:lvl2pPr marL="0" indent="0">
              <a:buSzTx/>
              <a:buNone/>
              <a:defRPr>
                <a:latin typeface="+mn-lt"/>
                <a:ea typeface="+mn-ea"/>
                <a:cs typeface="+mn-cs"/>
                <a:sym typeface="Courier"/>
              </a:defRPr>
            </a:lvl2pPr>
            <a:lvl3pPr marL="0" indent="0">
              <a:buSzTx/>
              <a:buNone/>
              <a:defRPr>
                <a:latin typeface="+mn-lt"/>
                <a:ea typeface="+mn-ea"/>
                <a:cs typeface="+mn-cs"/>
                <a:sym typeface="Courier"/>
              </a:defRPr>
            </a:lvl3pPr>
            <a:lvl4pPr marL="0" indent="0">
              <a:buSzTx/>
              <a:buNone/>
              <a:defRPr>
                <a:latin typeface="+mn-lt"/>
                <a:ea typeface="+mn-ea"/>
                <a:cs typeface="+mn-cs"/>
                <a:sym typeface="Courier"/>
              </a:defRPr>
            </a:lvl4pPr>
            <a:lvl5pPr marL="0" indent="0">
              <a:buSzTx/>
              <a:buNone/>
              <a:defRPr>
                <a:latin typeface="+mn-lt"/>
                <a:ea typeface="+mn-ea"/>
                <a:cs typeface="+mn-cs"/>
                <a:sym typeface="Courier"/>
              </a:defRPr>
            </a:lvl5pPr>
          </a:lstStyle>
          <a:p>
            <a:pPr lvl="0">
              <a:defRPr sz="1800"/>
            </a:pPr>
            <a:r>
              <a:rPr sz="4800"/>
              <a:t>Body Level One</a:t>
            </a:r>
          </a:p>
          <a:p>
            <a:pPr lvl="1">
              <a:defRPr sz="1800"/>
            </a:pPr>
            <a:r>
              <a:rPr sz="4800"/>
              <a:t>Body Level Two</a:t>
            </a:r>
          </a:p>
          <a:p>
            <a:pPr lvl="2">
              <a:defRPr sz="1800"/>
            </a:pPr>
            <a:r>
              <a:rPr sz="4800"/>
              <a:t>Body Level Three</a:t>
            </a:r>
          </a:p>
          <a:p>
            <a:pPr lvl="3">
              <a:defRPr sz="1800"/>
            </a:pPr>
            <a:r>
              <a:rPr sz="4800"/>
              <a:t>Body Level Four</a:t>
            </a:r>
          </a:p>
          <a:p>
            <a:pPr lvl="4">
              <a:defRPr sz="1800"/>
            </a:pPr>
            <a:r>
              <a:rPr sz="4800"/>
              <a:t>Body Level Five</a:t>
            </a:r>
          </a:p>
        </p:txBody>
      </p:sp>
      <p:sp>
        <p:nvSpPr>
          <p:cNvPr id="306" name="Shape 306"/>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Code Sample copy 6">
    <p:spTree>
      <p:nvGrpSpPr>
        <p:cNvPr id="1" name=""/>
        <p:cNvGrpSpPr/>
        <p:nvPr/>
      </p:nvGrpSpPr>
      <p:grpSpPr>
        <a:xfrm>
          <a:off x="0" y="0"/>
          <a:ext cx="0" cy="0"/>
          <a:chOff x="0" y="0"/>
          <a:chExt cx="0" cy="0"/>
        </a:xfrm>
      </p:grpSpPr>
      <p:sp>
        <p:nvSpPr>
          <p:cNvPr id="308" name="Shape 308"/>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Title Text</a:t>
            </a:r>
          </a:p>
        </p:txBody>
      </p:sp>
      <p:sp>
        <p:nvSpPr>
          <p:cNvPr id="309" name="Shape 309"/>
          <p:cNvSpPr>
            <a:spLocks noGrp="1"/>
          </p:cNvSpPr>
          <p:nvPr>
            <p:ph type="body" idx="1"/>
          </p:nvPr>
        </p:nvSpPr>
        <p:spPr>
          <a:prstGeom prst="rect">
            <a:avLst/>
          </a:prstGeom>
          <a:ln w="25400">
            <a:solidFill>
              <a:srgbClr val="435363"/>
            </a:solidFill>
            <a:custDash>
              <a:ds d="200000" sp="200000"/>
            </a:custDash>
          </a:ln>
        </p:spPr>
        <p:txBody>
          <a:bodyPr lIns="190500" tIns="190500" rIns="190500" bIns="190500"/>
          <a:lstStyle>
            <a:lvl1pPr marL="0" indent="0">
              <a:buSzTx/>
              <a:buNone/>
              <a:defRPr>
                <a:latin typeface="+mn-lt"/>
                <a:ea typeface="+mn-ea"/>
                <a:cs typeface="+mn-cs"/>
                <a:sym typeface="Courier"/>
              </a:defRPr>
            </a:lvl1pPr>
            <a:lvl2pPr marL="0" indent="0">
              <a:buSzTx/>
              <a:buNone/>
              <a:defRPr>
                <a:latin typeface="+mn-lt"/>
                <a:ea typeface="+mn-ea"/>
                <a:cs typeface="+mn-cs"/>
                <a:sym typeface="Courier"/>
              </a:defRPr>
            </a:lvl2pPr>
            <a:lvl3pPr marL="0" indent="0">
              <a:buSzTx/>
              <a:buNone/>
              <a:defRPr>
                <a:latin typeface="+mn-lt"/>
                <a:ea typeface="+mn-ea"/>
                <a:cs typeface="+mn-cs"/>
                <a:sym typeface="Courier"/>
              </a:defRPr>
            </a:lvl3pPr>
            <a:lvl4pPr marL="0" indent="0">
              <a:buSzTx/>
              <a:buNone/>
              <a:defRPr>
                <a:latin typeface="+mn-lt"/>
                <a:ea typeface="+mn-ea"/>
                <a:cs typeface="+mn-cs"/>
                <a:sym typeface="Courier"/>
              </a:defRPr>
            </a:lvl4pPr>
            <a:lvl5pPr marL="0" indent="0">
              <a:buSzTx/>
              <a:buNone/>
              <a:defRPr>
                <a:latin typeface="+mn-lt"/>
                <a:ea typeface="+mn-ea"/>
                <a:cs typeface="+mn-cs"/>
                <a:sym typeface="Courier"/>
              </a:defRPr>
            </a:lvl5pPr>
          </a:lstStyle>
          <a:p>
            <a:pPr lvl="0">
              <a:defRPr sz="1800"/>
            </a:pPr>
            <a:r>
              <a:rPr sz="4800"/>
              <a:t>Body Level One</a:t>
            </a:r>
          </a:p>
          <a:p>
            <a:pPr lvl="1">
              <a:defRPr sz="1800"/>
            </a:pPr>
            <a:r>
              <a:rPr sz="4800"/>
              <a:t>Body Level Two</a:t>
            </a:r>
          </a:p>
          <a:p>
            <a:pPr lvl="2">
              <a:defRPr sz="1800"/>
            </a:pPr>
            <a:r>
              <a:rPr sz="4800"/>
              <a:t>Body Level Three</a:t>
            </a:r>
          </a:p>
          <a:p>
            <a:pPr lvl="3">
              <a:defRPr sz="1800"/>
            </a:pPr>
            <a:r>
              <a:rPr sz="4800"/>
              <a:t>Body Level Four</a:t>
            </a:r>
          </a:p>
          <a:p>
            <a:pPr lvl="4">
              <a:defRPr sz="1800"/>
            </a:pPr>
            <a:r>
              <a:rPr sz="4800"/>
              <a:t>Body Level Five</a:t>
            </a:r>
          </a:p>
        </p:txBody>
      </p:sp>
      <p:sp>
        <p:nvSpPr>
          <p:cNvPr id="310" name="Shape 310"/>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with Code on Right">
    <p:spTree>
      <p:nvGrpSpPr>
        <p:cNvPr id="1" name=""/>
        <p:cNvGrpSpPr/>
        <p:nvPr/>
      </p:nvGrpSpPr>
      <p:grpSpPr>
        <a:xfrm>
          <a:off x="0" y="0"/>
          <a:ext cx="0" cy="0"/>
          <a:chOff x="0" y="0"/>
          <a:chExt cx="0" cy="0"/>
        </a:xfrm>
      </p:grpSpPr>
      <p:sp>
        <p:nvSpPr>
          <p:cNvPr id="31" name="Shape 31"/>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Title Text</a:t>
            </a:r>
          </a:p>
        </p:txBody>
      </p:sp>
      <p:sp>
        <p:nvSpPr>
          <p:cNvPr id="32" name="Shape 32"/>
          <p:cNvSpPr>
            <a:spLocks noGrp="1"/>
          </p:cNvSpPr>
          <p:nvPr>
            <p:ph type="body" idx="1"/>
          </p:nvPr>
        </p:nvSpPr>
        <p:spPr>
          <a:xfrm>
            <a:off x="800100" y="1879600"/>
            <a:ext cx="6515100" cy="6731000"/>
          </a:xfrm>
          <a:prstGeom prst="rect">
            <a:avLst/>
          </a:prstGeom>
        </p:spPr>
        <p:txBody>
          <a:bodyPr/>
          <a:lstStyle>
            <a:lvl2pPr marL="800100"/>
            <a:lvl3pPr marL="1206500"/>
          </a:lstStyle>
          <a:p>
            <a:pPr lvl="0">
              <a:defRPr sz="1800"/>
            </a:pPr>
            <a:r>
              <a:rPr sz="4800"/>
              <a:t>Body Level One</a:t>
            </a:r>
          </a:p>
          <a:p>
            <a:pPr lvl="1">
              <a:defRPr sz="1800"/>
            </a:pPr>
            <a:r>
              <a:rPr sz="4800"/>
              <a:t>Body Level Two</a:t>
            </a:r>
          </a:p>
          <a:p>
            <a:pPr lvl="2">
              <a:defRPr sz="1800"/>
            </a:pPr>
            <a:r>
              <a:rPr sz="4800"/>
              <a:t>Body Level Three</a:t>
            </a:r>
          </a:p>
          <a:p>
            <a:pPr lvl="3">
              <a:defRPr sz="1800"/>
            </a:pPr>
            <a:r>
              <a:rPr sz="4800"/>
              <a:t>Body Level Four</a:t>
            </a:r>
          </a:p>
          <a:p>
            <a:pPr lvl="4">
              <a:defRPr sz="1800"/>
            </a:pPr>
            <a:r>
              <a:rPr sz="4800"/>
              <a:t>Body Level Five</a:t>
            </a:r>
          </a:p>
        </p:txBody>
      </p:sp>
      <p:sp>
        <p:nvSpPr>
          <p:cNvPr id="33" name="Shape 33"/>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Code with Command copy 2">
    <p:spTree>
      <p:nvGrpSpPr>
        <p:cNvPr id="1" name=""/>
        <p:cNvGrpSpPr/>
        <p:nvPr/>
      </p:nvGrpSpPr>
      <p:grpSpPr>
        <a:xfrm>
          <a:off x="0" y="0"/>
          <a:ext cx="0" cy="0"/>
          <a:chOff x="0" y="0"/>
          <a:chExt cx="0" cy="0"/>
        </a:xfrm>
      </p:grpSpPr>
      <p:sp>
        <p:nvSpPr>
          <p:cNvPr id="316" name="Shape 316"/>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Title Text</a:t>
            </a:r>
          </a:p>
        </p:txBody>
      </p:sp>
      <p:sp>
        <p:nvSpPr>
          <p:cNvPr id="317" name="Shape 317"/>
          <p:cNvSpPr>
            <a:spLocks noGrp="1"/>
          </p:cNvSpPr>
          <p:nvPr>
            <p:ph type="body" idx="1"/>
          </p:nvPr>
        </p:nvSpPr>
        <p:spPr>
          <a:xfrm>
            <a:off x="800100" y="3467100"/>
            <a:ext cx="14655800" cy="5143500"/>
          </a:xfrm>
          <a:prstGeom prst="rect">
            <a:avLst/>
          </a:prstGeom>
          <a:solidFill/>
          <a:ln w="25400">
            <a:solidFill>
              <a:srgbClr val="435363"/>
            </a:solidFill>
            <a:custDash>
              <a:ds d="200000" sp="200000"/>
            </a:custDash>
          </a:ln>
        </p:spPr>
        <p:txBody>
          <a:bodyPr lIns="228600" tIns="228600" rIns="228600" bIns="228600" anchor="ctr"/>
          <a:lstStyle>
            <a:lvl1pPr marL="0" indent="0">
              <a:spcBef>
                <a:spcPts val="0"/>
              </a:spcBef>
              <a:buSzTx/>
              <a:buNone/>
              <a:defRPr>
                <a:solidFill>
                  <a:srgbClr val="FFFFFF"/>
                </a:solidFill>
                <a:latin typeface="+mn-lt"/>
                <a:ea typeface="+mn-ea"/>
                <a:cs typeface="+mn-cs"/>
                <a:sym typeface="Courier"/>
              </a:defRPr>
            </a:lvl1pPr>
            <a:lvl2pPr marL="0" indent="0">
              <a:spcBef>
                <a:spcPts val="0"/>
              </a:spcBef>
              <a:buSzTx/>
              <a:buNone/>
              <a:defRPr>
                <a:solidFill>
                  <a:srgbClr val="FFFFFF"/>
                </a:solidFill>
                <a:latin typeface="+mn-lt"/>
                <a:ea typeface="+mn-ea"/>
                <a:cs typeface="+mn-cs"/>
                <a:sym typeface="Courier"/>
              </a:defRPr>
            </a:lvl2pPr>
            <a:lvl3pPr marL="0" indent="0">
              <a:spcBef>
                <a:spcPts val="0"/>
              </a:spcBef>
              <a:buSzTx/>
              <a:buNone/>
              <a:defRPr>
                <a:solidFill>
                  <a:srgbClr val="FFFFFF"/>
                </a:solidFill>
                <a:latin typeface="+mn-lt"/>
                <a:ea typeface="+mn-ea"/>
                <a:cs typeface="+mn-cs"/>
                <a:sym typeface="Courier"/>
              </a:defRPr>
            </a:lvl3pPr>
            <a:lvl4pPr marL="0" indent="0">
              <a:spcBef>
                <a:spcPts val="0"/>
              </a:spcBef>
              <a:buSzTx/>
              <a:buNone/>
              <a:defRPr>
                <a:solidFill>
                  <a:srgbClr val="FFFFFF"/>
                </a:solidFill>
                <a:latin typeface="+mn-lt"/>
                <a:ea typeface="+mn-ea"/>
                <a:cs typeface="+mn-cs"/>
                <a:sym typeface="Courier"/>
              </a:defRPr>
            </a:lvl4pPr>
            <a:lvl5pPr marL="0" indent="0">
              <a:spcBef>
                <a:spcPts val="0"/>
              </a:spcBef>
              <a:buSzTx/>
              <a:buNone/>
              <a:defRPr>
                <a:solidFill>
                  <a:srgbClr val="FFFFFF"/>
                </a:solidFill>
                <a:latin typeface="+mn-lt"/>
                <a:ea typeface="+mn-ea"/>
                <a:cs typeface="+mn-cs"/>
                <a:sym typeface="Courier"/>
              </a:defRPr>
            </a:lvl5pPr>
          </a:lstStyle>
          <a:p>
            <a:pPr lvl="0">
              <a:defRPr sz="1800">
                <a:solidFill>
                  <a:srgbClr val="000000"/>
                </a:solidFill>
              </a:defRPr>
            </a:pPr>
            <a:r>
              <a:rPr sz="4800">
                <a:solidFill>
                  <a:srgbClr val="FFFFFF"/>
                </a:solidFill>
              </a:rPr>
              <a:t>Body Level One</a:t>
            </a:r>
          </a:p>
          <a:p>
            <a:pPr lvl="1">
              <a:defRPr sz="1800">
                <a:solidFill>
                  <a:srgbClr val="000000"/>
                </a:solidFill>
              </a:defRPr>
            </a:pPr>
            <a:r>
              <a:rPr sz="4800">
                <a:solidFill>
                  <a:srgbClr val="FFFFFF"/>
                </a:solidFill>
              </a:rPr>
              <a:t>Body Level Two</a:t>
            </a:r>
          </a:p>
          <a:p>
            <a:pPr lvl="2">
              <a:defRPr sz="1800">
                <a:solidFill>
                  <a:srgbClr val="000000"/>
                </a:solidFill>
              </a:defRPr>
            </a:pPr>
            <a:r>
              <a:rPr sz="4800">
                <a:solidFill>
                  <a:srgbClr val="FFFFFF"/>
                </a:solidFill>
              </a:rPr>
              <a:t>Body Level Three</a:t>
            </a:r>
          </a:p>
          <a:p>
            <a:pPr lvl="3">
              <a:defRPr sz="1800">
                <a:solidFill>
                  <a:srgbClr val="000000"/>
                </a:solidFill>
              </a:defRPr>
            </a:pPr>
            <a:r>
              <a:rPr sz="4800">
                <a:solidFill>
                  <a:srgbClr val="FFFFFF"/>
                </a:solidFill>
              </a:rPr>
              <a:t>Body Level Four</a:t>
            </a:r>
          </a:p>
          <a:p>
            <a:pPr lvl="4">
              <a:defRPr sz="1800">
                <a:solidFill>
                  <a:srgbClr val="000000"/>
                </a:solidFill>
              </a:defRPr>
            </a:pPr>
            <a:r>
              <a:rPr sz="4800">
                <a:solidFill>
                  <a:srgbClr val="FFFFFF"/>
                </a:solidFill>
              </a:rPr>
              <a:t>Body Level Five</a:t>
            </a:r>
          </a:p>
        </p:txBody>
      </p:sp>
      <p:sp>
        <p:nvSpPr>
          <p:cNvPr id="318" name="Shape 318"/>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Bullets copy 10">
    <p:spTree>
      <p:nvGrpSpPr>
        <p:cNvPr id="1" name=""/>
        <p:cNvGrpSpPr/>
        <p:nvPr/>
      </p:nvGrpSpPr>
      <p:grpSpPr>
        <a:xfrm>
          <a:off x="0" y="0"/>
          <a:ext cx="0" cy="0"/>
          <a:chOff x="0" y="0"/>
          <a:chExt cx="0" cy="0"/>
        </a:xfrm>
      </p:grpSpPr>
      <p:sp>
        <p:nvSpPr>
          <p:cNvPr id="342" name="Shape 342"/>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Title Text</a:t>
            </a:r>
          </a:p>
        </p:txBody>
      </p:sp>
      <p:sp>
        <p:nvSpPr>
          <p:cNvPr id="343" name="Shape 343"/>
          <p:cNvSpPr>
            <a:spLocks noGrp="1"/>
          </p:cNvSpPr>
          <p:nvPr>
            <p:ph type="body" idx="1"/>
          </p:nvPr>
        </p:nvSpPr>
        <p:spPr>
          <a:prstGeom prst="rect">
            <a:avLst/>
          </a:prstGeom>
        </p:spPr>
        <p:txBody>
          <a:bodyPr/>
          <a:lstStyle/>
          <a:p>
            <a:pPr lvl="0">
              <a:defRPr sz="1800"/>
            </a:pPr>
            <a:r>
              <a:rPr sz="4800"/>
              <a:t>Body Level One</a:t>
            </a:r>
          </a:p>
          <a:p>
            <a:pPr lvl="1">
              <a:defRPr sz="1800"/>
            </a:pPr>
            <a:r>
              <a:rPr sz="4800"/>
              <a:t>Body Level Two</a:t>
            </a:r>
          </a:p>
          <a:p>
            <a:pPr lvl="2">
              <a:defRPr sz="1800"/>
            </a:pPr>
            <a:r>
              <a:rPr sz="4800"/>
              <a:t>Body Level Three</a:t>
            </a:r>
          </a:p>
          <a:p>
            <a:pPr lvl="3">
              <a:defRPr sz="1800"/>
            </a:pPr>
            <a:r>
              <a:rPr sz="4800"/>
              <a:t>Body Level Four</a:t>
            </a:r>
          </a:p>
          <a:p>
            <a:pPr lvl="4">
              <a:defRPr sz="1800"/>
            </a:pPr>
            <a:r>
              <a:rPr sz="4800"/>
              <a:t>Body Level Five</a:t>
            </a:r>
          </a:p>
        </p:txBody>
      </p:sp>
      <p:sp>
        <p:nvSpPr>
          <p:cNvPr id="344" name="Shape 344"/>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Bullets copy 11">
    <p:spTree>
      <p:nvGrpSpPr>
        <p:cNvPr id="1" name=""/>
        <p:cNvGrpSpPr/>
        <p:nvPr/>
      </p:nvGrpSpPr>
      <p:grpSpPr>
        <a:xfrm>
          <a:off x="0" y="0"/>
          <a:ext cx="0" cy="0"/>
          <a:chOff x="0" y="0"/>
          <a:chExt cx="0" cy="0"/>
        </a:xfrm>
      </p:grpSpPr>
      <p:sp>
        <p:nvSpPr>
          <p:cNvPr id="355" name="Shape 355"/>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Title Text</a:t>
            </a:r>
          </a:p>
        </p:txBody>
      </p:sp>
      <p:sp>
        <p:nvSpPr>
          <p:cNvPr id="356" name="Shape 356"/>
          <p:cNvSpPr>
            <a:spLocks noGrp="1"/>
          </p:cNvSpPr>
          <p:nvPr>
            <p:ph type="body" idx="1"/>
          </p:nvPr>
        </p:nvSpPr>
        <p:spPr>
          <a:prstGeom prst="rect">
            <a:avLst/>
          </a:prstGeom>
        </p:spPr>
        <p:txBody>
          <a:bodyPr/>
          <a:lstStyle/>
          <a:p>
            <a:pPr lvl="0">
              <a:defRPr sz="1800"/>
            </a:pPr>
            <a:r>
              <a:rPr sz="4800"/>
              <a:t>Body Level One</a:t>
            </a:r>
          </a:p>
          <a:p>
            <a:pPr lvl="1">
              <a:defRPr sz="1800"/>
            </a:pPr>
            <a:r>
              <a:rPr sz="4800"/>
              <a:t>Body Level Two</a:t>
            </a:r>
          </a:p>
          <a:p>
            <a:pPr lvl="2">
              <a:defRPr sz="1800"/>
            </a:pPr>
            <a:r>
              <a:rPr sz="4800"/>
              <a:t>Body Level Three</a:t>
            </a:r>
          </a:p>
          <a:p>
            <a:pPr lvl="3">
              <a:defRPr sz="1800"/>
            </a:pPr>
            <a:r>
              <a:rPr sz="4800"/>
              <a:t>Body Level Four</a:t>
            </a:r>
          </a:p>
          <a:p>
            <a:pPr lvl="4">
              <a:defRPr sz="1800"/>
            </a:pPr>
            <a:r>
              <a:rPr sz="4800"/>
              <a:t>Body Level Five</a:t>
            </a:r>
          </a:p>
        </p:txBody>
      </p:sp>
      <p:sp>
        <p:nvSpPr>
          <p:cNvPr id="357" name="Shape 357"/>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Code with Command Reveal copy 7">
    <p:spTree>
      <p:nvGrpSpPr>
        <p:cNvPr id="1" name=""/>
        <p:cNvGrpSpPr/>
        <p:nvPr/>
      </p:nvGrpSpPr>
      <p:grpSpPr>
        <a:xfrm>
          <a:off x="0" y="0"/>
          <a:ext cx="0" cy="0"/>
          <a:chOff x="0" y="0"/>
          <a:chExt cx="0" cy="0"/>
        </a:xfrm>
      </p:grpSpPr>
      <p:sp>
        <p:nvSpPr>
          <p:cNvPr id="359" name="Shape 359"/>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Title Text</a:t>
            </a:r>
          </a:p>
        </p:txBody>
      </p:sp>
      <p:sp>
        <p:nvSpPr>
          <p:cNvPr id="360" name="Shape 360"/>
          <p:cNvSpPr>
            <a:spLocks noGrp="1"/>
          </p:cNvSpPr>
          <p:nvPr>
            <p:ph type="body" idx="1"/>
          </p:nvPr>
        </p:nvSpPr>
        <p:spPr>
          <a:xfrm>
            <a:off x="800100" y="3467100"/>
            <a:ext cx="14655800" cy="5143500"/>
          </a:xfrm>
          <a:prstGeom prst="rect">
            <a:avLst/>
          </a:prstGeom>
          <a:solidFill/>
          <a:ln w="25400">
            <a:solidFill>
              <a:srgbClr val="435363"/>
            </a:solidFill>
            <a:custDash>
              <a:ds d="200000" sp="200000"/>
            </a:custDash>
          </a:ln>
        </p:spPr>
        <p:txBody>
          <a:bodyPr lIns="228600" tIns="228600" rIns="228600" bIns="228600" anchor="ctr"/>
          <a:lstStyle>
            <a:lvl1pPr marL="0" indent="0">
              <a:spcBef>
                <a:spcPts val="0"/>
              </a:spcBef>
              <a:buSzTx/>
              <a:buNone/>
              <a:defRPr>
                <a:solidFill>
                  <a:srgbClr val="FFFFFF"/>
                </a:solidFill>
                <a:latin typeface="+mn-lt"/>
                <a:ea typeface="+mn-ea"/>
                <a:cs typeface="+mn-cs"/>
                <a:sym typeface="Courier"/>
              </a:defRPr>
            </a:lvl1pPr>
            <a:lvl2pPr marL="0" indent="0">
              <a:spcBef>
                <a:spcPts val="0"/>
              </a:spcBef>
              <a:buSzTx/>
              <a:buNone/>
              <a:defRPr>
                <a:solidFill>
                  <a:srgbClr val="FFFFFF"/>
                </a:solidFill>
                <a:latin typeface="+mn-lt"/>
                <a:ea typeface="+mn-ea"/>
                <a:cs typeface="+mn-cs"/>
                <a:sym typeface="Courier"/>
              </a:defRPr>
            </a:lvl2pPr>
            <a:lvl3pPr marL="0" indent="0">
              <a:spcBef>
                <a:spcPts val="0"/>
              </a:spcBef>
              <a:buSzTx/>
              <a:buNone/>
              <a:defRPr>
                <a:solidFill>
                  <a:srgbClr val="FFFFFF"/>
                </a:solidFill>
                <a:latin typeface="+mn-lt"/>
                <a:ea typeface="+mn-ea"/>
                <a:cs typeface="+mn-cs"/>
                <a:sym typeface="Courier"/>
              </a:defRPr>
            </a:lvl3pPr>
            <a:lvl4pPr marL="0" indent="0">
              <a:spcBef>
                <a:spcPts val="0"/>
              </a:spcBef>
              <a:buSzTx/>
              <a:buNone/>
              <a:defRPr>
                <a:solidFill>
                  <a:srgbClr val="FFFFFF"/>
                </a:solidFill>
                <a:latin typeface="+mn-lt"/>
                <a:ea typeface="+mn-ea"/>
                <a:cs typeface="+mn-cs"/>
                <a:sym typeface="Courier"/>
              </a:defRPr>
            </a:lvl4pPr>
            <a:lvl5pPr marL="0" indent="0">
              <a:spcBef>
                <a:spcPts val="0"/>
              </a:spcBef>
              <a:buSzTx/>
              <a:buNone/>
              <a:defRPr>
                <a:solidFill>
                  <a:srgbClr val="FFFFFF"/>
                </a:solidFill>
                <a:latin typeface="+mn-lt"/>
                <a:ea typeface="+mn-ea"/>
                <a:cs typeface="+mn-cs"/>
                <a:sym typeface="Courier"/>
              </a:defRPr>
            </a:lvl5pPr>
          </a:lstStyle>
          <a:p>
            <a:pPr lvl="0">
              <a:defRPr sz="1800">
                <a:solidFill>
                  <a:srgbClr val="000000"/>
                </a:solidFill>
              </a:defRPr>
            </a:pPr>
            <a:r>
              <a:rPr sz="4800">
                <a:solidFill>
                  <a:srgbClr val="FFFFFF"/>
                </a:solidFill>
              </a:rPr>
              <a:t>Body Level One</a:t>
            </a:r>
          </a:p>
          <a:p>
            <a:pPr lvl="1">
              <a:defRPr sz="1800">
                <a:solidFill>
                  <a:srgbClr val="000000"/>
                </a:solidFill>
              </a:defRPr>
            </a:pPr>
            <a:r>
              <a:rPr sz="4800">
                <a:solidFill>
                  <a:srgbClr val="FFFFFF"/>
                </a:solidFill>
              </a:rPr>
              <a:t>Body Level Two</a:t>
            </a:r>
          </a:p>
          <a:p>
            <a:pPr lvl="2">
              <a:defRPr sz="1800">
                <a:solidFill>
                  <a:srgbClr val="000000"/>
                </a:solidFill>
              </a:defRPr>
            </a:pPr>
            <a:r>
              <a:rPr sz="4800">
                <a:solidFill>
                  <a:srgbClr val="FFFFFF"/>
                </a:solidFill>
              </a:rPr>
              <a:t>Body Level Three</a:t>
            </a:r>
          </a:p>
          <a:p>
            <a:pPr lvl="3">
              <a:defRPr sz="1800">
                <a:solidFill>
                  <a:srgbClr val="000000"/>
                </a:solidFill>
              </a:defRPr>
            </a:pPr>
            <a:r>
              <a:rPr sz="4800">
                <a:solidFill>
                  <a:srgbClr val="FFFFFF"/>
                </a:solidFill>
              </a:rPr>
              <a:t>Body Level Four</a:t>
            </a:r>
          </a:p>
          <a:p>
            <a:pPr lvl="4">
              <a:defRPr sz="1800">
                <a:solidFill>
                  <a:srgbClr val="000000"/>
                </a:solidFill>
              </a:defRPr>
            </a:pPr>
            <a:r>
              <a:rPr sz="4800">
                <a:solidFill>
                  <a:srgbClr val="FFFFFF"/>
                </a:solidFill>
              </a:rPr>
              <a:t>Body Level Five</a:t>
            </a:r>
          </a:p>
        </p:txBody>
      </p:sp>
      <p:sp>
        <p:nvSpPr>
          <p:cNvPr id="361" name="Shape 361"/>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Segue copy">
    <p:spTree>
      <p:nvGrpSpPr>
        <p:cNvPr id="1" name=""/>
        <p:cNvGrpSpPr/>
        <p:nvPr/>
      </p:nvGrpSpPr>
      <p:grpSpPr>
        <a:xfrm>
          <a:off x="0" y="0"/>
          <a:ext cx="0" cy="0"/>
          <a:chOff x="0" y="0"/>
          <a:chExt cx="0" cy="0"/>
        </a:xfrm>
      </p:grpSpPr>
      <p:sp>
        <p:nvSpPr>
          <p:cNvPr id="363" name="Shape 363"/>
          <p:cNvSpPr/>
          <p:nvPr/>
        </p:nvSpPr>
        <p:spPr>
          <a:xfrm>
            <a:off x="0" y="-127000"/>
            <a:ext cx="16319500" cy="8318500"/>
          </a:xfrm>
          <a:prstGeom prst="rect">
            <a:avLst/>
          </a:prstGeom>
          <a:solidFill>
            <a:srgbClr val="435363"/>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364" name="Shape 364"/>
          <p:cNvSpPr/>
          <p:nvPr/>
        </p:nvSpPr>
        <p:spPr>
          <a:xfrm>
            <a:off x="0" y="8172450"/>
            <a:ext cx="16319500" cy="1054100"/>
          </a:xfrm>
          <a:prstGeom prst="rect">
            <a:avLst/>
          </a:prstGeom>
          <a:solidFill>
            <a:srgbClr val="F38C24"/>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pic>
        <p:nvPicPr>
          <p:cNvPr id="365" name="droppedImage.pdf"/>
          <p:cNvPicPr/>
          <p:nvPr/>
        </p:nvPicPr>
        <p:blipFill>
          <a:blip r:embed="rId2">
            <a:extLst/>
          </a:blip>
          <a:srcRect t="10367" r="58525"/>
          <a:stretch>
            <a:fillRect/>
          </a:stretch>
        </p:blipFill>
        <p:spPr>
          <a:xfrm>
            <a:off x="10591975" y="-38100"/>
            <a:ext cx="5713521" cy="8185483"/>
          </a:xfrm>
          <a:prstGeom prst="rect">
            <a:avLst/>
          </a:prstGeom>
          <a:ln w="12700">
            <a:miter lim="400000"/>
          </a:ln>
        </p:spPr>
      </p:pic>
      <p:sp>
        <p:nvSpPr>
          <p:cNvPr id="366" name="Shape 366"/>
          <p:cNvSpPr>
            <a:spLocks noGrp="1"/>
          </p:cNvSpPr>
          <p:nvPr>
            <p:ph type="title"/>
          </p:nvPr>
        </p:nvSpPr>
        <p:spPr>
          <a:xfrm>
            <a:off x="901700" y="1892300"/>
            <a:ext cx="13792200" cy="3086100"/>
          </a:xfrm>
          <a:prstGeom prst="rect">
            <a:avLst/>
          </a:prstGeom>
        </p:spPr>
        <p:txBody>
          <a:bodyPr>
            <a:noAutofit/>
          </a:bodyPr>
          <a:lstStyle>
            <a:lvl1pPr>
              <a:defRPr sz="9600"/>
            </a:lvl1pPr>
          </a:lstStyle>
          <a:p>
            <a:pPr lvl="0">
              <a:defRPr sz="1800" b="0">
                <a:solidFill>
                  <a:srgbClr val="000000"/>
                </a:solidFill>
                <a:effectLst/>
              </a:defRPr>
            </a:pPr>
            <a:r>
              <a:rPr sz="9600" b="1">
                <a:solidFill>
                  <a:srgbClr val="FFFFFF"/>
                </a:solidFill>
                <a:effectLst>
                  <a:outerShdw blurRad="50800" dist="25400" dir="2700000" rotWithShape="0">
                    <a:srgbClr val="000000">
                      <a:alpha val="75000"/>
                    </a:srgbClr>
                  </a:outerShdw>
                </a:effectLst>
              </a:rPr>
              <a:t>Title Text</a:t>
            </a:r>
          </a:p>
        </p:txBody>
      </p:sp>
      <p:sp>
        <p:nvSpPr>
          <p:cNvPr id="367" name="Shape 367"/>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Code Sample copy 7">
    <p:spTree>
      <p:nvGrpSpPr>
        <p:cNvPr id="1" name=""/>
        <p:cNvGrpSpPr/>
        <p:nvPr/>
      </p:nvGrpSpPr>
      <p:grpSpPr>
        <a:xfrm>
          <a:off x="0" y="0"/>
          <a:ext cx="0" cy="0"/>
          <a:chOff x="0" y="0"/>
          <a:chExt cx="0" cy="0"/>
        </a:xfrm>
      </p:grpSpPr>
      <p:sp>
        <p:nvSpPr>
          <p:cNvPr id="369" name="Shape 369"/>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Title Text</a:t>
            </a:r>
          </a:p>
        </p:txBody>
      </p:sp>
      <p:sp>
        <p:nvSpPr>
          <p:cNvPr id="370" name="Shape 370"/>
          <p:cNvSpPr>
            <a:spLocks noGrp="1"/>
          </p:cNvSpPr>
          <p:nvPr>
            <p:ph type="body" idx="1"/>
          </p:nvPr>
        </p:nvSpPr>
        <p:spPr>
          <a:prstGeom prst="rect">
            <a:avLst/>
          </a:prstGeom>
          <a:ln w="25400">
            <a:solidFill>
              <a:srgbClr val="435363"/>
            </a:solidFill>
            <a:custDash>
              <a:ds d="200000" sp="200000"/>
            </a:custDash>
          </a:ln>
        </p:spPr>
        <p:txBody>
          <a:bodyPr lIns="228600" tIns="228600" rIns="228600" bIns="228600"/>
          <a:lstStyle>
            <a:lvl1pPr marL="0" indent="0">
              <a:buSzTx/>
              <a:buNone/>
              <a:defRPr>
                <a:latin typeface="Menlo"/>
                <a:ea typeface="Menlo"/>
                <a:cs typeface="Menlo"/>
                <a:sym typeface="Menlo"/>
              </a:defRPr>
            </a:lvl1pPr>
            <a:lvl2pPr marL="0" indent="0">
              <a:buSzTx/>
              <a:buNone/>
              <a:defRPr>
                <a:latin typeface="Menlo"/>
                <a:ea typeface="Menlo"/>
                <a:cs typeface="Menlo"/>
                <a:sym typeface="Menlo"/>
              </a:defRPr>
            </a:lvl2pPr>
            <a:lvl3pPr marL="0" indent="0">
              <a:buSzTx/>
              <a:buNone/>
              <a:defRPr>
                <a:latin typeface="Menlo"/>
                <a:ea typeface="Menlo"/>
                <a:cs typeface="Menlo"/>
                <a:sym typeface="Menlo"/>
              </a:defRPr>
            </a:lvl3pPr>
            <a:lvl4pPr marL="0" indent="0">
              <a:buSzTx/>
              <a:buNone/>
              <a:defRPr>
                <a:latin typeface="Menlo"/>
                <a:ea typeface="Menlo"/>
                <a:cs typeface="Menlo"/>
                <a:sym typeface="Menlo"/>
              </a:defRPr>
            </a:lvl4pPr>
            <a:lvl5pPr marL="0" indent="0">
              <a:buSzTx/>
              <a:buNone/>
              <a:defRPr>
                <a:latin typeface="Menlo"/>
                <a:ea typeface="Menlo"/>
                <a:cs typeface="Menlo"/>
                <a:sym typeface="Menlo"/>
              </a:defRPr>
            </a:lvl5pPr>
          </a:lstStyle>
          <a:p>
            <a:pPr lvl="0">
              <a:defRPr sz="1800"/>
            </a:pPr>
            <a:r>
              <a:rPr sz="4800"/>
              <a:t>Body Level One</a:t>
            </a:r>
          </a:p>
          <a:p>
            <a:pPr lvl="1">
              <a:defRPr sz="1800"/>
            </a:pPr>
            <a:r>
              <a:rPr sz="4800"/>
              <a:t>Body Level Two</a:t>
            </a:r>
          </a:p>
          <a:p>
            <a:pPr lvl="2">
              <a:defRPr sz="1800"/>
            </a:pPr>
            <a:r>
              <a:rPr sz="4800"/>
              <a:t>Body Level Three</a:t>
            </a:r>
          </a:p>
          <a:p>
            <a:pPr lvl="3">
              <a:defRPr sz="1800"/>
            </a:pPr>
            <a:r>
              <a:rPr sz="4800"/>
              <a:t>Body Level Four</a:t>
            </a:r>
          </a:p>
          <a:p>
            <a:pPr lvl="4">
              <a:defRPr sz="1800"/>
            </a:pPr>
            <a:r>
              <a:rPr sz="4800"/>
              <a:t>Body Level Five</a:t>
            </a:r>
          </a:p>
        </p:txBody>
      </p:sp>
      <p:sp>
        <p:nvSpPr>
          <p:cNvPr id="371" name="Shape 371"/>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73" name="Shape 373"/>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Title Text</a:t>
            </a:r>
          </a:p>
        </p:txBody>
      </p:sp>
      <p:sp>
        <p:nvSpPr>
          <p:cNvPr id="374" name="Shape 374"/>
          <p:cNvSpPr>
            <a:spLocks noGrp="1"/>
          </p:cNvSpPr>
          <p:nvPr>
            <p:ph type="body" idx="1"/>
          </p:nvPr>
        </p:nvSpPr>
        <p:spPr>
          <a:prstGeom prst="rect">
            <a:avLst/>
          </a:prstGeom>
        </p:spPr>
        <p:txBody>
          <a:bodyPr/>
          <a:lstStyle/>
          <a:p>
            <a:pPr lvl="0">
              <a:defRPr sz="1800"/>
            </a:pPr>
            <a:r>
              <a:rPr sz="4800"/>
              <a:t>Body Level One</a:t>
            </a:r>
          </a:p>
          <a:p>
            <a:pPr lvl="1">
              <a:defRPr sz="1800"/>
            </a:pPr>
            <a:r>
              <a:rPr sz="4800"/>
              <a:t>Body Level Two</a:t>
            </a:r>
          </a:p>
          <a:p>
            <a:pPr lvl="2">
              <a:defRPr sz="1800"/>
            </a:pPr>
            <a:r>
              <a:rPr sz="4800"/>
              <a:t>Body Level Three</a:t>
            </a:r>
          </a:p>
          <a:p>
            <a:pPr lvl="3">
              <a:defRPr sz="1800"/>
            </a:pPr>
            <a:r>
              <a:rPr sz="4800"/>
              <a:t>Body Level Four</a:t>
            </a:r>
          </a:p>
          <a:p>
            <a:pPr lvl="4">
              <a:defRPr sz="1800"/>
            </a:pPr>
            <a:r>
              <a:rPr sz="4800"/>
              <a:t>Body Level Five</a:t>
            </a:r>
          </a:p>
        </p:txBody>
      </p:sp>
      <p:sp>
        <p:nvSpPr>
          <p:cNvPr id="375" name="Shape 375"/>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Code with Command">
    <p:spTree>
      <p:nvGrpSpPr>
        <p:cNvPr id="1" name=""/>
        <p:cNvGrpSpPr/>
        <p:nvPr/>
      </p:nvGrpSpPr>
      <p:grpSpPr>
        <a:xfrm>
          <a:off x="0" y="0"/>
          <a:ext cx="0" cy="0"/>
          <a:chOff x="0" y="0"/>
          <a:chExt cx="0" cy="0"/>
        </a:xfrm>
      </p:grpSpPr>
      <p:sp>
        <p:nvSpPr>
          <p:cNvPr id="377" name="Shape 377"/>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Title Text</a:t>
            </a:r>
          </a:p>
        </p:txBody>
      </p:sp>
      <p:sp>
        <p:nvSpPr>
          <p:cNvPr id="378" name="Shape 378"/>
          <p:cNvSpPr>
            <a:spLocks noGrp="1"/>
          </p:cNvSpPr>
          <p:nvPr>
            <p:ph type="body" idx="1"/>
          </p:nvPr>
        </p:nvSpPr>
        <p:spPr>
          <a:xfrm>
            <a:off x="800100" y="3467100"/>
            <a:ext cx="14655800" cy="5143500"/>
          </a:xfrm>
          <a:prstGeom prst="rect">
            <a:avLst/>
          </a:prstGeom>
          <a:solidFill/>
          <a:ln w="25400">
            <a:solidFill>
              <a:srgbClr val="435363"/>
            </a:solidFill>
            <a:custDash>
              <a:ds d="200000" sp="200000"/>
            </a:custDash>
          </a:ln>
        </p:spPr>
        <p:txBody>
          <a:bodyPr lIns="228600" tIns="228600" rIns="228600" bIns="228600" anchor="ctr"/>
          <a:lstStyle>
            <a:lvl1pPr marL="0" indent="0">
              <a:spcBef>
                <a:spcPts val="0"/>
              </a:spcBef>
              <a:buSzTx/>
              <a:buNone/>
              <a:defRPr>
                <a:solidFill>
                  <a:srgbClr val="FFFFFF"/>
                </a:solidFill>
                <a:latin typeface="+mn-lt"/>
                <a:ea typeface="+mn-ea"/>
                <a:cs typeface="+mn-cs"/>
                <a:sym typeface="Courier"/>
              </a:defRPr>
            </a:lvl1pPr>
            <a:lvl2pPr marL="0" indent="0">
              <a:spcBef>
                <a:spcPts val="0"/>
              </a:spcBef>
              <a:buSzTx/>
              <a:buNone/>
              <a:defRPr>
                <a:solidFill>
                  <a:srgbClr val="FFFFFF"/>
                </a:solidFill>
                <a:latin typeface="+mn-lt"/>
                <a:ea typeface="+mn-ea"/>
                <a:cs typeface="+mn-cs"/>
                <a:sym typeface="Courier"/>
              </a:defRPr>
            </a:lvl2pPr>
            <a:lvl3pPr marL="0" indent="0">
              <a:spcBef>
                <a:spcPts val="0"/>
              </a:spcBef>
              <a:buSzTx/>
              <a:buNone/>
              <a:defRPr>
                <a:solidFill>
                  <a:srgbClr val="FFFFFF"/>
                </a:solidFill>
                <a:latin typeface="+mn-lt"/>
                <a:ea typeface="+mn-ea"/>
                <a:cs typeface="+mn-cs"/>
                <a:sym typeface="Courier"/>
              </a:defRPr>
            </a:lvl3pPr>
            <a:lvl4pPr marL="0" indent="0">
              <a:spcBef>
                <a:spcPts val="0"/>
              </a:spcBef>
              <a:buSzTx/>
              <a:buNone/>
              <a:defRPr>
                <a:solidFill>
                  <a:srgbClr val="FFFFFF"/>
                </a:solidFill>
                <a:latin typeface="+mn-lt"/>
                <a:ea typeface="+mn-ea"/>
                <a:cs typeface="+mn-cs"/>
                <a:sym typeface="Courier"/>
              </a:defRPr>
            </a:lvl4pPr>
            <a:lvl5pPr marL="0" indent="0">
              <a:spcBef>
                <a:spcPts val="0"/>
              </a:spcBef>
              <a:buSzTx/>
              <a:buNone/>
              <a:defRPr>
                <a:solidFill>
                  <a:srgbClr val="FFFFFF"/>
                </a:solidFill>
                <a:latin typeface="+mn-lt"/>
                <a:ea typeface="+mn-ea"/>
                <a:cs typeface="+mn-cs"/>
                <a:sym typeface="Courier"/>
              </a:defRPr>
            </a:lvl5pPr>
          </a:lstStyle>
          <a:p>
            <a:pPr lvl="0">
              <a:defRPr sz="1800">
                <a:solidFill>
                  <a:srgbClr val="000000"/>
                </a:solidFill>
              </a:defRPr>
            </a:pPr>
            <a:r>
              <a:rPr sz="4800">
                <a:solidFill>
                  <a:srgbClr val="FFFFFF"/>
                </a:solidFill>
              </a:rPr>
              <a:t>Body Level One</a:t>
            </a:r>
          </a:p>
          <a:p>
            <a:pPr lvl="1">
              <a:defRPr sz="1800">
                <a:solidFill>
                  <a:srgbClr val="000000"/>
                </a:solidFill>
              </a:defRPr>
            </a:pPr>
            <a:r>
              <a:rPr sz="4800">
                <a:solidFill>
                  <a:srgbClr val="FFFFFF"/>
                </a:solidFill>
              </a:rPr>
              <a:t>Body Level Two</a:t>
            </a:r>
          </a:p>
          <a:p>
            <a:pPr lvl="2">
              <a:defRPr sz="1800">
                <a:solidFill>
                  <a:srgbClr val="000000"/>
                </a:solidFill>
              </a:defRPr>
            </a:pPr>
            <a:r>
              <a:rPr sz="4800">
                <a:solidFill>
                  <a:srgbClr val="FFFFFF"/>
                </a:solidFill>
              </a:rPr>
              <a:t>Body Level Three</a:t>
            </a:r>
          </a:p>
          <a:p>
            <a:pPr lvl="3">
              <a:defRPr sz="1800">
                <a:solidFill>
                  <a:srgbClr val="000000"/>
                </a:solidFill>
              </a:defRPr>
            </a:pPr>
            <a:r>
              <a:rPr sz="4800">
                <a:solidFill>
                  <a:srgbClr val="FFFFFF"/>
                </a:solidFill>
              </a:rPr>
              <a:t>Body Level Four</a:t>
            </a:r>
          </a:p>
          <a:p>
            <a:pPr lvl="4">
              <a:defRPr sz="1800">
                <a:solidFill>
                  <a:srgbClr val="000000"/>
                </a:solidFill>
              </a:defRPr>
            </a:pPr>
            <a:r>
              <a:rPr sz="4800">
                <a:solidFill>
                  <a:srgbClr val="FFFFFF"/>
                </a:solidFill>
              </a:rPr>
              <a:t>Body Level Five</a:t>
            </a:r>
          </a:p>
        </p:txBody>
      </p:sp>
      <p:sp>
        <p:nvSpPr>
          <p:cNvPr id="379" name="Shape 379"/>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Command Output Only">
    <p:spTree>
      <p:nvGrpSpPr>
        <p:cNvPr id="1" name=""/>
        <p:cNvGrpSpPr/>
        <p:nvPr/>
      </p:nvGrpSpPr>
      <p:grpSpPr>
        <a:xfrm>
          <a:off x="0" y="0"/>
          <a:ext cx="0" cy="0"/>
          <a:chOff x="0" y="0"/>
          <a:chExt cx="0" cy="0"/>
        </a:xfrm>
      </p:grpSpPr>
      <p:sp>
        <p:nvSpPr>
          <p:cNvPr id="381" name="Shape 381"/>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Title Text</a:t>
            </a:r>
          </a:p>
        </p:txBody>
      </p:sp>
      <p:sp>
        <p:nvSpPr>
          <p:cNvPr id="382" name="Shape 382"/>
          <p:cNvSpPr>
            <a:spLocks noGrp="1"/>
          </p:cNvSpPr>
          <p:nvPr>
            <p:ph type="body" idx="1"/>
          </p:nvPr>
        </p:nvSpPr>
        <p:spPr>
          <a:xfrm>
            <a:off x="800100" y="1892300"/>
            <a:ext cx="14655800" cy="6718300"/>
          </a:xfrm>
          <a:prstGeom prst="rect">
            <a:avLst/>
          </a:prstGeom>
          <a:solidFill/>
          <a:ln w="25400">
            <a:solidFill>
              <a:srgbClr val="435363"/>
            </a:solidFill>
            <a:custDash>
              <a:ds d="200000" sp="200000"/>
            </a:custDash>
          </a:ln>
        </p:spPr>
        <p:txBody>
          <a:bodyPr lIns="228600" tIns="228600" rIns="228600" bIns="228600" anchor="ctr"/>
          <a:lstStyle>
            <a:lvl1pPr marL="0" indent="0">
              <a:spcBef>
                <a:spcPts val="0"/>
              </a:spcBef>
              <a:buSzTx/>
              <a:buNone/>
              <a:defRPr>
                <a:solidFill>
                  <a:srgbClr val="FFFFFF"/>
                </a:solidFill>
                <a:latin typeface="+mn-lt"/>
                <a:ea typeface="+mn-ea"/>
                <a:cs typeface="+mn-cs"/>
                <a:sym typeface="Courier"/>
              </a:defRPr>
            </a:lvl1pPr>
            <a:lvl2pPr marL="0" indent="0">
              <a:spcBef>
                <a:spcPts val="0"/>
              </a:spcBef>
              <a:buSzTx/>
              <a:buNone/>
              <a:defRPr>
                <a:solidFill>
                  <a:srgbClr val="FFFFFF"/>
                </a:solidFill>
                <a:latin typeface="+mn-lt"/>
                <a:ea typeface="+mn-ea"/>
                <a:cs typeface="+mn-cs"/>
                <a:sym typeface="Courier"/>
              </a:defRPr>
            </a:lvl2pPr>
            <a:lvl3pPr marL="0" indent="0">
              <a:spcBef>
                <a:spcPts val="0"/>
              </a:spcBef>
              <a:buSzTx/>
              <a:buNone/>
              <a:defRPr>
                <a:solidFill>
                  <a:srgbClr val="FFFFFF"/>
                </a:solidFill>
                <a:latin typeface="+mn-lt"/>
                <a:ea typeface="+mn-ea"/>
                <a:cs typeface="+mn-cs"/>
                <a:sym typeface="Courier"/>
              </a:defRPr>
            </a:lvl3pPr>
            <a:lvl4pPr marL="0" indent="0">
              <a:spcBef>
                <a:spcPts val="0"/>
              </a:spcBef>
              <a:buSzTx/>
              <a:buNone/>
              <a:defRPr>
                <a:solidFill>
                  <a:srgbClr val="FFFFFF"/>
                </a:solidFill>
                <a:latin typeface="+mn-lt"/>
                <a:ea typeface="+mn-ea"/>
                <a:cs typeface="+mn-cs"/>
                <a:sym typeface="Courier"/>
              </a:defRPr>
            </a:lvl4pPr>
            <a:lvl5pPr marL="0" indent="0">
              <a:spcBef>
                <a:spcPts val="0"/>
              </a:spcBef>
              <a:buSzTx/>
              <a:buNone/>
              <a:defRPr>
                <a:solidFill>
                  <a:srgbClr val="FFFFFF"/>
                </a:solidFill>
                <a:latin typeface="+mn-lt"/>
                <a:ea typeface="+mn-ea"/>
                <a:cs typeface="+mn-cs"/>
                <a:sym typeface="Courier"/>
              </a:defRPr>
            </a:lvl5pPr>
          </a:lstStyle>
          <a:p>
            <a:pPr lvl="0">
              <a:defRPr sz="1800">
                <a:solidFill>
                  <a:srgbClr val="000000"/>
                </a:solidFill>
              </a:defRPr>
            </a:pPr>
            <a:r>
              <a:rPr sz="4800">
                <a:solidFill>
                  <a:srgbClr val="FFFFFF"/>
                </a:solidFill>
              </a:rPr>
              <a:t>Body Level One</a:t>
            </a:r>
          </a:p>
          <a:p>
            <a:pPr lvl="1">
              <a:defRPr sz="1800">
                <a:solidFill>
                  <a:srgbClr val="000000"/>
                </a:solidFill>
              </a:defRPr>
            </a:pPr>
            <a:r>
              <a:rPr sz="4800">
                <a:solidFill>
                  <a:srgbClr val="FFFFFF"/>
                </a:solidFill>
              </a:rPr>
              <a:t>Body Level Two</a:t>
            </a:r>
          </a:p>
          <a:p>
            <a:pPr lvl="2">
              <a:defRPr sz="1800">
                <a:solidFill>
                  <a:srgbClr val="000000"/>
                </a:solidFill>
              </a:defRPr>
            </a:pPr>
            <a:r>
              <a:rPr sz="4800">
                <a:solidFill>
                  <a:srgbClr val="FFFFFF"/>
                </a:solidFill>
              </a:rPr>
              <a:t>Body Level Three</a:t>
            </a:r>
          </a:p>
          <a:p>
            <a:pPr lvl="3">
              <a:defRPr sz="1800">
                <a:solidFill>
                  <a:srgbClr val="000000"/>
                </a:solidFill>
              </a:defRPr>
            </a:pPr>
            <a:r>
              <a:rPr sz="4800">
                <a:solidFill>
                  <a:srgbClr val="FFFFFF"/>
                </a:solidFill>
              </a:rPr>
              <a:t>Body Level Four</a:t>
            </a:r>
          </a:p>
          <a:p>
            <a:pPr lvl="4">
              <a:defRPr sz="1800">
                <a:solidFill>
                  <a:srgbClr val="000000"/>
                </a:solidFill>
              </a:defRPr>
            </a:pPr>
            <a:r>
              <a:rPr sz="4800">
                <a:solidFill>
                  <a:srgbClr val="FFFFFF"/>
                </a:solidFill>
              </a:rPr>
              <a:t>Body Level Five</a:t>
            </a:r>
          </a:p>
        </p:txBody>
      </p:sp>
      <p:sp>
        <p:nvSpPr>
          <p:cNvPr id="383" name="Shape 383"/>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name="Bullets copy 1">
    <p:spTree>
      <p:nvGrpSpPr>
        <p:cNvPr id="1" name=""/>
        <p:cNvGrpSpPr/>
        <p:nvPr/>
      </p:nvGrpSpPr>
      <p:grpSpPr>
        <a:xfrm>
          <a:off x="0" y="0"/>
          <a:ext cx="0" cy="0"/>
          <a:chOff x="0" y="0"/>
          <a:chExt cx="0" cy="0"/>
        </a:xfrm>
      </p:grpSpPr>
      <p:sp>
        <p:nvSpPr>
          <p:cNvPr id="385" name="Shape 385"/>
          <p:cNvSpPr/>
          <p:nvPr/>
        </p:nvSpPr>
        <p:spPr>
          <a:xfrm>
            <a:off x="0" y="-127000"/>
            <a:ext cx="16319500" cy="1625600"/>
          </a:xfrm>
          <a:prstGeom prst="rect">
            <a:avLst/>
          </a:prstGeom>
          <a:solidFill>
            <a:srgbClr val="435363"/>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pic>
        <p:nvPicPr>
          <p:cNvPr id="386" name="droppedImage.pdf"/>
          <p:cNvPicPr/>
          <p:nvPr/>
        </p:nvPicPr>
        <p:blipFill>
          <a:blip r:embed="rId2">
            <a:extLst/>
          </a:blip>
          <a:srcRect t="63525" r="50258" b="18321"/>
          <a:stretch>
            <a:fillRect/>
          </a:stretch>
        </p:blipFill>
        <p:spPr>
          <a:xfrm>
            <a:off x="11188700" y="-139700"/>
            <a:ext cx="5055305" cy="1223011"/>
          </a:xfrm>
          <a:prstGeom prst="rect">
            <a:avLst/>
          </a:prstGeom>
          <a:ln w="12700">
            <a:miter lim="400000"/>
          </a:ln>
        </p:spPr>
      </p:pic>
      <p:sp>
        <p:nvSpPr>
          <p:cNvPr id="387" name="Shape 387"/>
          <p:cNvSpPr/>
          <p:nvPr/>
        </p:nvSpPr>
        <p:spPr>
          <a:xfrm>
            <a:off x="0" y="1441450"/>
            <a:ext cx="16319500" cy="63501"/>
          </a:xfrm>
          <a:prstGeom prst="rect">
            <a:avLst/>
          </a:prstGeom>
          <a:solidFill>
            <a:srgbClr val="F38C24"/>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388" name="Shape 388"/>
          <p:cNvSpPr/>
          <p:nvPr/>
        </p:nvSpPr>
        <p:spPr>
          <a:xfrm>
            <a:off x="0" y="8972550"/>
            <a:ext cx="16319500" cy="228600"/>
          </a:xfrm>
          <a:prstGeom prst="rect">
            <a:avLst/>
          </a:prstGeom>
          <a:solidFill>
            <a:srgbClr val="F38C24"/>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389" name="Shape 389"/>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Title Text</a:t>
            </a:r>
          </a:p>
        </p:txBody>
      </p:sp>
      <p:sp>
        <p:nvSpPr>
          <p:cNvPr id="390" name="Shape 390"/>
          <p:cNvSpPr>
            <a:spLocks noGrp="1"/>
          </p:cNvSpPr>
          <p:nvPr>
            <p:ph type="body" idx="1"/>
          </p:nvPr>
        </p:nvSpPr>
        <p:spPr>
          <a:prstGeom prst="rect">
            <a:avLst/>
          </a:prstGeom>
        </p:spPr>
        <p:txBody>
          <a:bodyPr/>
          <a:lstStyle/>
          <a:p>
            <a:pPr lvl="0">
              <a:defRPr sz="1800"/>
            </a:pPr>
            <a:r>
              <a:rPr sz="4800"/>
              <a:t>Body Level One</a:t>
            </a:r>
          </a:p>
          <a:p>
            <a:pPr lvl="1">
              <a:defRPr sz="1800"/>
            </a:pPr>
            <a:r>
              <a:rPr sz="4800"/>
              <a:t>Body Level Two</a:t>
            </a:r>
          </a:p>
          <a:p>
            <a:pPr lvl="2">
              <a:defRPr sz="1800"/>
            </a:pPr>
            <a:r>
              <a:rPr sz="4800"/>
              <a:t>Body Level Three</a:t>
            </a:r>
          </a:p>
          <a:p>
            <a:pPr lvl="3">
              <a:defRPr sz="1800"/>
            </a:pPr>
            <a:r>
              <a:rPr sz="4800"/>
              <a:t>Body Level Four</a:t>
            </a:r>
          </a:p>
          <a:p>
            <a:pPr lvl="4">
              <a:defRPr sz="1800"/>
            </a:pPr>
            <a:r>
              <a:rPr sz="4800"/>
              <a:t>Body Level Five</a:t>
            </a:r>
          </a:p>
        </p:txBody>
      </p:sp>
      <p:sp>
        <p:nvSpPr>
          <p:cNvPr id="391" name="Shape 391"/>
          <p:cNvSpPr>
            <a:spLocks noGrp="1"/>
          </p:cNvSpPr>
          <p:nvPr>
            <p:ph type="sldNum" sz="quarter" idx="2"/>
          </p:nvPr>
        </p:nvSpPr>
        <p:spPr>
          <a:xfrm>
            <a:off x="8010166" y="8851900"/>
            <a:ext cx="203201" cy="203200"/>
          </a:xfrm>
          <a:prstGeom prst="rect">
            <a:avLst/>
          </a:prstGeom>
        </p:spPr>
        <p:txBody>
          <a:bodyPr/>
          <a:lstStyle>
            <a:lvl1pPr>
              <a:defRPr sz="900"/>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ullets with Image Right">
    <p:spTree>
      <p:nvGrpSpPr>
        <p:cNvPr id="1" name=""/>
        <p:cNvGrpSpPr/>
        <p:nvPr/>
      </p:nvGrpSpPr>
      <p:grpSpPr>
        <a:xfrm>
          <a:off x="0" y="0"/>
          <a:ext cx="0" cy="0"/>
          <a:chOff x="0" y="0"/>
          <a:chExt cx="0" cy="0"/>
        </a:xfrm>
      </p:grpSpPr>
      <p:sp>
        <p:nvSpPr>
          <p:cNvPr id="35" name="Shape 35"/>
          <p:cNvSpPr>
            <a:spLocks noGrp="1"/>
          </p:cNvSpPr>
          <p:nvPr>
            <p:ph sz="half" idx="3"/>
          </p:nvPr>
        </p:nvSpPr>
        <p:spPr>
          <a:xfrm>
            <a:off x="9182100" y="1485900"/>
            <a:ext cx="7061200" cy="7467600"/>
          </a:xfrm>
          <a:prstGeom prst="rect">
            <a:avLst/>
          </a:prstGeom>
        </p:spPr>
        <p:txBody>
          <a:bodyPr lIns="38100" tIns="38100" rIns="38100" bIns="38100" anchor="ctr">
            <a:noAutofit/>
          </a:bodyPr>
          <a:lstStyle/>
          <a:p>
            <a:pPr marL="0" lvl="0" indent="0" algn="ctr">
              <a:spcBef>
                <a:spcPts val="0"/>
              </a:spcBef>
              <a:buClrTx/>
              <a:buSzTx/>
              <a:buNone/>
              <a:defRPr sz="3200">
                <a:latin typeface="Gill Sans"/>
                <a:ea typeface="Gill Sans"/>
                <a:cs typeface="Gill Sans"/>
                <a:sym typeface="Gill Sans"/>
              </a:defRPr>
            </a:pPr>
            <a:endParaRPr/>
          </a:p>
        </p:txBody>
      </p:sp>
      <p:sp>
        <p:nvSpPr>
          <p:cNvPr id="36" name="Shape 36"/>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Title Text</a:t>
            </a:r>
          </a:p>
        </p:txBody>
      </p:sp>
      <p:sp>
        <p:nvSpPr>
          <p:cNvPr id="37" name="Shape 37"/>
          <p:cNvSpPr>
            <a:spLocks noGrp="1"/>
          </p:cNvSpPr>
          <p:nvPr>
            <p:ph type="body" sz="half" idx="1"/>
          </p:nvPr>
        </p:nvSpPr>
        <p:spPr>
          <a:xfrm>
            <a:off x="800100" y="1879600"/>
            <a:ext cx="6515100" cy="6731000"/>
          </a:xfrm>
          <a:prstGeom prst="rect">
            <a:avLst/>
          </a:prstGeom>
        </p:spPr>
        <p:txBody>
          <a:bodyPr/>
          <a:lstStyle>
            <a:lvl2pPr marL="800099"/>
            <a:lvl3pPr marL="1206499"/>
            <a:lvl4pPr marL="1612900"/>
          </a:lstStyle>
          <a:p>
            <a:pPr lvl="0">
              <a:defRPr sz="1800"/>
            </a:pPr>
            <a:r>
              <a:rPr sz="4800"/>
              <a:t>Body Level One</a:t>
            </a:r>
          </a:p>
          <a:p>
            <a:pPr lvl="1">
              <a:defRPr sz="1800"/>
            </a:pPr>
            <a:r>
              <a:rPr sz="4800"/>
              <a:t>Body Level Two</a:t>
            </a:r>
          </a:p>
          <a:p>
            <a:pPr lvl="2">
              <a:defRPr sz="1800"/>
            </a:pPr>
            <a:r>
              <a:rPr sz="4800"/>
              <a:t>Body Level Three</a:t>
            </a:r>
          </a:p>
          <a:p>
            <a:pPr lvl="3">
              <a:defRPr sz="1800"/>
            </a:pPr>
            <a:r>
              <a:rPr sz="4800"/>
              <a:t>Body Level Four</a:t>
            </a:r>
          </a:p>
          <a:p>
            <a:pPr lvl="4">
              <a:defRPr sz="1800"/>
            </a:pPr>
            <a:r>
              <a:rPr sz="4800"/>
              <a:t>Body Level Five</a:t>
            </a:r>
          </a:p>
        </p:txBody>
      </p:sp>
      <p:sp>
        <p:nvSpPr>
          <p:cNvPr id="38" name="Shape 38"/>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with Image Left">
    <p:spTree>
      <p:nvGrpSpPr>
        <p:cNvPr id="1" name=""/>
        <p:cNvGrpSpPr/>
        <p:nvPr/>
      </p:nvGrpSpPr>
      <p:grpSpPr>
        <a:xfrm>
          <a:off x="0" y="0"/>
          <a:ext cx="0" cy="0"/>
          <a:chOff x="0" y="0"/>
          <a:chExt cx="0" cy="0"/>
        </a:xfrm>
      </p:grpSpPr>
      <p:sp>
        <p:nvSpPr>
          <p:cNvPr id="40" name="Shape 40"/>
          <p:cNvSpPr>
            <a:spLocks noGrp="1"/>
          </p:cNvSpPr>
          <p:nvPr>
            <p:ph sz="half" idx="3"/>
          </p:nvPr>
        </p:nvSpPr>
        <p:spPr>
          <a:xfrm>
            <a:off x="800100" y="1498600"/>
            <a:ext cx="7061200" cy="7467600"/>
          </a:xfrm>
          <a:prstGeom prst="rect">
            <a:avLst/>
          </a:prstGeom>
        </p:spPr>
        <p:txBody>
          <a:bodyPr lIns="38100" tIns="38100" rIns="38100" bIns="38100" anchor="ctr">
            <a:noAutofit/>
          </a:bodyPr>
          <a:lstStyle/>
          <a:p>
            <a:pPr marL="0" lvl="0" indent="0" algn="ctr">
              <a:spcBef>
                <a:spcPts val="0"/>
              </a:spcBef>
              <a:buClrTx/>
              <a:buSzTx/>
              <a:buNone/>
              <a:defRPr sz="3200">
                <a:latin typeface="Gill Sans"/>
                <a:ea typeface="Gill Sans"/>
                <a:cs typeface="Gill Sans"/>
                <a:sym typeface="Gill Sans"/>
              </a:defRPr>
            </a:pPr>
            <a:endParaRPr/>
          </a:p>
        </p:txBody>
      </p:sp>
      <p:sp>
        <p:nvSpPr>
          <p:cNvPr id="41" name="Shape 41"/>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Title Text</a:t>
            </a:r>
          </a:p>
        </p:txBody>
      </p:sp>
      <p:sp>
        <p:nvSpPr>
          <p:cNvPr id="42" name="Shape 42"/>
          <p:cNvSpPr>
            <a:spLocks noGrp="1"/>
          </p:cNvSpPr>
          <p:nvPr>
            <p:ph type="body" sz="half" idx="1"/>
          </p:nvPr>
        </p:nvSpPr>
        <p:spPr>
          <a:xfrm>
            <a:off x="8610600" y="1905000"/>
            <a:ext cx="6515100" cy="6731000"/>
          </a:xfrm>
          <a:prstGeom prst="rect">
            <a:avLst/>
          </a:prstGeom>
        </p:spPr>
        <p:txBody>
          <a:bodyPr/>
          <a:lstStyle>
            <a:lvl2pPr marL="792480"/>
            <a:lvl3pPr marL="1198879"/>
            <a:lvl4pPr marL="1605280"/>
            <a:lvl5pPr marL="2011679"/>
          </a:lstStyle>
          <a:p>
            <a:pPr lvl="0">
              <a:defRPr sz="1800"/>
            </a:pPr>
            <a:r>
              <a:rPr sz="4800"/>
              <a:t>Body Level One</a:t>
            </a:r>
          </a:p>
          <a:p>
            <a:pPr lvl="1">
              <a:defRPr sz="1800"/>
            </a:pPr>
            <a:r>
              <a:rPr sz="4800"/>
              <a:t>Body Level Two</a:t>
            </a:r>
          </a:p>
          <a:p>
            <a:pPr lvl="2">
              <a:defRPr sz="1800"/>
            </a:pPr>
            <a:r>
              <a:rPr sz="4800"/>
              <a:t>Body Level Three</a:t>
            </a:r>
          </a:p>
          <a:p>
            <a:pPr lvl="3">
              <a:defRPr sz="1800"/>
            </a:pPr>
            <a:r>
              <a:rPr sz="4800"/>
              <a:t>Body Level Four</a:t>
            </a:r>
          </a:p>
          <a:p>
            <a:pPr lvl="4">
              <a:defRPr sz="1800"/>
            </a:pPr>
            <a:r>
              <a:rPr sz="4800"/>
              <a:t>Body Level Five</a:t>
            </a:r>
          </a:p>
        </p:txBody>
      </p:sp>
      <p:sp>
        <p:nvSpPr>
          <p:cNvPr id="43" name="Shape 43"/>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de with Bullets Below">
    <p:spTree>
      <p:nvGrpSpPr>
        <p:cNvPr id="1" name=""/>
        <p:cNvGrpSpPr/>
        <p:nvPr/>
      </p:nvGrpSpPr>
      <p:grpSpPr>
        <a:xfrm>
          <a:off x="0" y="0"/>
          <a:ext cx="0" cy="0"/>
          <a:chOff x="0" y="0"/>
          <a:chExt cx="0" cy="0"/>
        </a:xfrm>
      </p:grpSpPr>
      <p:sp>
        <p:nvSpPr>
          <p:cNvPr id="49" name="Shape 49"/>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Title Text</a:t>
            </a:r>
          </a:p>
        </p:txBody>
      </p:sp>
      <p:sp>
        <p:nvSpPr>
          <p:cNvPr id="50" name="Shape 50"/>
          <p:cNvSpPr>
            <a:spLocks noGrp="1"/>
          </p:cNvSpPr>
          <p:nvPr>
            <p:ph type="body" idx="1"/>
          </p:nvPr>
        </p:nvSpPr>
        <p:spPr>
          <a:xfrm>
            <a:off x="800100" y="4546600"/>
            <a:ext cx="14655800" cy="4064000"/>
          </a:xfrm>
          <a:prstGeom prst="rect">
            <a:avLst/>
          </a:prstGeom>
        </p:spPr>
        <p:txBody>
          <a:bodyPr/>
          <a:lstStyle>
            <a:lvl2pPr marL="800100"/>
            <a:lvl3pPr marL="1206500"/>
          </a:lstStyle>
          <a:p>
            <a:pPr lvl="0">
              <a:defRPr sz="1800"/>
            </a:pPr>
            <a:r>
              <a:rPr sz="4800"/>
              <a:t>Body Level One</a:t>
            </a:r>
          </a:p>
          <a:p>
            <a:pPr lvl="1">
              <a:defRPr sz="1800"/>
            </a:pPr>
            <a:r>
              <a:rPr sz="4800"/>
              <a:t>Body Level Two</a:t>
            </a:r>
          </a:p>
          <a:p>
            <a:pPr lvl="2">
              <a:defRPr sz="1800"/>
            </a:pPr>
            <a:r>
              <a:rPr sz="4800"/>
              <a:t>Body Level Three</a:t>
            </a:r>
          </a:p>
          <a:p>
            <a:pPr lvl="3">
              <a:defRPr sz="1800"/>
            </a:pPr>
            <a:r>
              <a:rPr sz="4800"/>
              <a:t>Body Level Four</a:t>
            </a:r>
          </a:p>
          <a:p>
            <a:pPr lvl="4">
              <a:defRPr sz="1800"/>
            </a:pPr>
            <a:r>
              <a:rPr sz="4800"/>
              <a:t>Body Level Five</a:t>
            </a:r>
          </a:p>
        </p:txBody>
      </p:sp>
      <p:sp>
        <p:nvSpPr>
          <p:cNvPr id="51" name="Shape 51"/>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odify File">
    <p:spTree>
      <p:nvGrpSpPr>
        <p:cNvPr id="1" name=""/>
        <p:cNvGrpSpPr/>
        <p:nvPr/>
      </p:nvGrpSpPr>
      <p:grpSpPr>
        <a:xfrm>
          <a:off x="0" y="0"/>
          <a:ext cx="0" cy="0"/>
          <a:chOff x="0" y="0"/>
          <a:chExt cx="0" cy="0"/>
        </a:xfrm>
      </p:grpSpPr>
      <p:pic>
        <p:nvPicPr>
          <p:cNvPr id="53" name="text-x-generic-icon.png"/>
          <p:cNvPicPr/>
          <p:nvPr/>
        </p:nvPicPr>
        <p:blipFill>
          <a:blip r:embed="rId2">
            <a:extLst/>
          </a:blip>
          <a:stretch>
            <a:fillRect/>
          </a:stretch>
        </p:blipFill>
        <p:spPr>
          <a:xfrm>
            <a:off x="698500" y="1600200"/>
            <a:ext cx="635000" cy="635000"/>
          </a:xfrm>
          <a:prstGeom prst="rect">
            <a:avLst/>
          </a:prstGeom>
          <a:ln w="12700">
            <a:miter lim="400000"/>
          </a:ln>
          <a:effectLst>
            <a:outerShdw blurRad="127000" dist="76200" dir="2700000" rotWithShape="0">
              <a:srgbClr val="000000">
                <a:alpha val="75000"/>
              </a:srgbClr>
            </a:outerShdw>
          </a:effectLst>
        </p:spPr>
      </p:pic>
      <p:sp>
        <p:nvSpPr>
          <p:cNvPr id="54" name="Shape 54"/>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Title Text</a:t>
            </a:r>
          </a:p>
        </p:txBody>
      </p:sp>
      <p:sp>
        <p:nvSpPr>
          <p:cNvPr id="55" name="Shape 55"/>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60" Type="http://schemas.openxmlformats.org/officeDocument/2006/relationships/theme" Target="../theme/theme1.xml"/><Relationship Id="rId61"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0" y="-127000"/>
            <a:ext cx="16319500" cy="1625600"/>
          </a:xfrm>
          <a:prstGeom prst="rect">
            <a:avLst/>
          </a:prstGeom>
          <a:solidFill>
            <a:srgbClr val="435363"/>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pic>
        <p:nvPicPr>
          <p:cNvPr id="3" name="droppedImage.pdf"/>
          <p:cNvPicPr/>
          <p:nvPr/>
        </p:nvPicPr>
        <p:blipFill>
          <a:blip r:embed="rId61">
            <a:extLst/>
          </a:blip>
          <a:srcRect t="63525" r="50258" b="18321"/>
          <a:stretch>
            <a:fillRect/>
          </a:stretch>
        </p:blipFill>
        <p:spPr>
          <a:xfrm>
            <a:off x="11188700" y="-139700"/>
            <a:ext cx="5055305" cy="1223011"/>
          </a:xfrm>
          <a:prstGeom prst="rect">
            <a:avLst/>
          </a:prstGeom>
          <a:ln w="12700">
            <a:miter lim="400000"/>
          </a:ln>
        </p:spPr>
      </p:pic>
      <p:sp>
        <p:nvSpPr>
          <p:cNvPr id="4" name="Shape 4"/>
          <p:cNvSpPr/>
          <p:nvPr/>
        </p:nvSpPr>
        <p:spPr>
          <a:xfrm>
            <a:off x="0" y="1441450"/>
            <a:ext cx="16319500" cy="63501"/>
          </a:xfrm>
          <a:prstGeom prst="rect">
            <a:avLst/>
          </a:prstGeom>
          <a:solidFill>
            <a:srgbClr val="F38C24"/>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5" name="Shape 5"/>
          <p:cNvSpPr/>
          <p:nvPr/>
        </p:nvSpPr>
        <p:spPr>
          <a:xfrm>
            <a:off x="0" y="8972550"/>
            <a:ext cx="16319500" cy="228600"/>
          </a:xfrm>
          <a:prstGeom prst="rect">
            <a:avLst/>
          </a:prstGeom>
          <a:solidFill>
            <a:srgbClr val="F38C24"/>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 name="Shape 6"/>
          <p:cNvSpPr>
            <a:spLocks noGrp="1"/>
          </p:cNvSpPr>
          <p:nvPr>
            <p:ph type="title"/>
          </p:nvPr>
        </p:nvSpPr>
        <p:spPr>
          <a:xfrm>
            <a:off x="800100" y="177800"/>
            <a:ext cx="14655800" cy="1117600"/>
          </a:xfrm>
          <a:prstGeom prst="rect">
            <a:avLst/>
          </a:prstGeom>
          <a:ln w="12700">
            <a:miter lim="400000"/>
          </a:ln>
          <a:effectLst>
            <a:outerShdw blurRad="50800" dist="25400" dir="2700000" rotWithShape="0">
              <a:srgbClr val="000000">
                <a:alpha val="75000"/>
              </a:srgbClr>
            </a:outerShdw>
          </a:effectLst>
          <a:extLst>
            <a:ext uri="{C572A759-6A51-4108-AA02-DFA0A04FC94B}">
              <ma14:wrappingTextBoxFlag xmlns:ma14="http://schemas.microsoft.com/office/mac/drawingml/2011/main" val="1"/>
            </a:ext>
          </a:extLst>
        </p:spPr>
        <p:txBody>
          <a:bodyPr lIns="38100" tIns="38100" rIns="38100" bIns="38100" anchor="b">
            <a:normAutofit/>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Title Text</a:t>
            </a:r>
          </a:p>
        </p:txBody>
      </p:sp>
      <p:sp>
        <p:nvSpPr>
          <p:cNvPr id="7" name="Shape 7"/>
          <p:cNvSpPr>
            <a:spLocks noGrp="1"/>
          </p:cNvSpPr>
          <p:nvPr>
            <p:ph type="body" idx="1"/>
          </p:nvPr>
        </p:nvSpPr>
        <p:spPr>
          <a:xfrm>
            <a:off x="800100" y="1879600"/>
            <a:ext cx="14655800" cy="67310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pPr lvl="0">
              <a:defRPr sz="1800"/>
            </a:pPr>
            <a:r>
              <a:rPr sz="4800"/>
              <a:t>Body Level One</a:t>
            </a:r>
          </a:p>
          <a:p>
            <a:pPr lvl="1">
              <a:defRPr sz="1800"/>
            </a:pPr>
            <a:r>
              <a:rPr sz="4800"/>
              <a:t>Body Level Two</a:t>
            </a:r>
          </a:p>
          <a:p>
            <a:pPr lvl="2">
              <a:defRPr sz="1800"/>
            </a:pPr>
            <a:r>
              <a:rPr sz="4800"/>
              <a:t>Body Level Three</a:t>
            </a:r>
          </a:p>
          <a:p>
            <a:pPr lvl="3">
              <a:defRPr sz="1800"/>
            </a:pPr>
            <a:r>
              <a:rPr sz="4800"/>
              <a:t>Body Level Four</a:t>
            </a:r>
          </a:p>
          <a:p>
            <a:pPr lvl="4">
              <a:defRPr sz="1800"/>
            </a:pPr>
            <a:r>
              <a:rPr sz="4800"/>
              <a:t>Body Level Five</a:t>
            </a:r>
          </a:p>
        </p:txBody>
      </p:sp>
      <p:sp>
        <p:nvSpPr>
          <p:cNvPr id="8" name="Shape 8"/>
          <p:cNvSpPr>
            <a:spLocks noGrp="1"/>
          </p:cNvSpPr>
          <p:nvPr>
            <p:ph type="sldNum" sz="quarter" idx="2"/>
          </p:nvPr>
        </p:nvSpPr>
        <p:spPr>
          <a:xfrm>
            <a:off x="8001699" y="8826500"/>
            <a:ext cx="215901" cy="215900"/>
          </a:xfrm>
          <a:prstGeom prst="rect">
            <a:avLst/>
          </a:prstGeom>
          <a:ln w="12700">
            <a:miter lim="400000"/>
          </a:ln>
        </p:spPr>
        <p:txBody>
          <a:bodyPr wrap="none" lIns="38100" tIns="38100" rIns="38100" bIns="38100">
            <a:spAutoFit/>
          </a:bodyPr>
          <a:lstStyle>
            <a:lvl1pPr>
              <a:defRPr sz="1000"/>
            </a:lvl1pPr>
          </a:lstStyle>
          <a:p>
            <a:pPr lvl="0"/>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7" r:id="rId17"/>
    <p:sldLayoutId id="2147483668" r:id="rId18"/>
    <p:sldLayoutId id="2147483669" r:id="rId19"/>
    <p:sldLayoutId id="2147483673" r:id="rId20"/>
    <p:sldLayoutId id="2147483675" r:id="rId21"/>
    <p:sldLayoutId id="2147483676" r:id="rId22"/>
    <p:sldLayoutId id="2147483677" r:id="rId23"/>
    <p:sldLayoutId id="2147483678" r:id="rId24"/>
    <p:sldLayoutId id="2147483679" r:id="rId25"/>
    <p:sldLayoutId id="2147483680" r:id="rId26"/>
    <p:sldLayoutId id="2147483681" r:id="rId27"/>
    <p:sldLayoutId id="2147483683" r:id="rId28"/>
    <p:sldLayoutId id="2147483684" r:id="rId29"/>
    <p:sldLayoutId id="2147483685" r:id="rId30"/>
    <p:sldLayoutId id="2147483686" r:id="rId31"/>
    <p:sldLayoutId id="2147483687" r:id="rId32"/>
    <p:sldLayoutId id="2147483689" r:id="rId33"/>
    <p:sldLayoutId id="2147483690" r:id="rId34"/>
    <p:sldLayoutId id="2147483691" r:id="rId35"/>
    <p:sldLayoutId id="2147483692" r:id="rId36"/>
    <p:sldLayoutId id="2147483693" r:id="rId37"/>
    <p:sldLayoutId id="2147483696" r:id="rId38"/>
    <p:sldLayoutId id="2147483702" r:id="rId39"/>
    <p:sldLayoutId id="2147483704" r:id="rId40"/>
    <p:sldLayoutId id="2147483705" r:id="rId41"/>
    <p:sldLayoutId id="2147483706" r:id="rId42"/>
    <p:sldLayoutId id="2147483707" r:id="rId43"/>
    <p:sldLayoutId id="2147483708" r:id="rId44"/>
    <p:sldLayoutId id="2147483709" r:id="rId45"/>
    <p:sldLayoutId id="2147483710" r:id="rId46"/>
    <p:sldLayoutId id="2147483711" r:id="rId47"/>
    <p:sldLayoutId id="2147483712" r:id="rId48"/>
    <p:sldLayoutId id="2147483713" r:id="rId49"/>
    <p:sldLayoutId id="2147483715" r:id="rId50"/>
    <p:sldLayoutId id="2147483721" r:id="rId51"/>
    <p:sldLayoutId id="2147483723" r:id="rId52"/>
    <p:sldLayoutId id="2147483724" r:id="rId53"/>
    <p:sldLayoutId id="2147483725" r:id="rId54"/>
    <p:sldLayoutId id="2147483726" r:id="rId55"/>
    <p:sldLayoutId id="2147483727" r:id="rId56"/>
    <p:sldLayoutId id="2147483728" r:id="rId57"/>
    <p:sldLayoutId id="2147483729" r:id="rId58"/>
    <p:sldLayoutId id="2147483730" r:id="rId59"/>
  </p:sldLayoutIdLst>
  <p:transition xmlns:p14="http://schemas.microsoft.com/office/powerpoint/2010/main" spd="med"/>
  <p:txStyles>
    <p:titleStyle>
      <a:lvl1pPr defTabSz="558800">
        <a:defRPr sz="7200" b="1">
          <a:solidFill>
            <a:srgbClr val="FFFFFF"/>
          </a:solidFill>
          <a:effectLst>
            <a:outerShdw blurRad="50800" dist="25400" dir="2700000" rotWithShape="0">
              <a:srgbClr val="000000">
                <a:alpha val="75000"/>
              </a:srgbClr>
            </a:outerShdw>
          </a:effectLst>
          <a:latin typeface="+mj-lt"/>
          <a:ea typeface="+mj-ea"/>
          <a:cs typeface="+mj-cs"/>
          <a:sym typeface="Arial"/>
        </a:defRPr>
      </a:lvl1pPr>
      <a:lvl2pPr indent="228600" defTabSz="558800">
        <a:defRPr sz="7200" b="1">
          <a:solidFill>
            <a:srgbClr val="FFFFFF"/>
          </a:solidFill>
          <a:effectLst>
            <a:outerShdw blurRad="50800" dist="25400" dir="2700000" rotWithShape="0">
              <a:srgbClr val="000000">
                <a:alpha val="75000"/>
              </a:srgbClr>
            </a:outerShdw>
          </a:effectLst>
          <a:latin typeface="+mj-lt"/>
          <a:ea typeface="+mj-ea"/>
          <a:cs typeface="+mj-cs"/>
          <a:sym typeface="Arial"/>
        </a:defRPr>
      </a:lvl2pPr>
      <a:lvl3pPr indent="457200" defTabSz="558800">
        <a:defRPr sz="7200" b="1">
          <a:solidFill>
            <a:srgbClr val="FFFFFF"/>
          </a:solidFill>
          <a:effectLst>
            <a:outerShdw blurRad="50800" dist="25400" dir="2700000" rotWithShape="0">
              <a:srgbClr val="000000">
                <a:alpha val="75000"/>
              </a:srgbClr>
            </a:outerShdw>
          </a:effectLst>
          <a:latin typeface="+mj-lt"/>
          <a:ea typeface="+mj-ea"/>
          <a:cs typeface="+mj-cs"/>
          <a:sym typeface="Arial"/>
        </a:defRPr>
      </a:lvl3pPr>
      <a:lvl4pPr indent="685800" defTabSz="558800">
        <a:defRPr sz="7200" b="1">
          <a:solidFill>
            <a:srgbClr val="FFFFFF"/>
          </a:solidFill>
          <a:effectLst>
            <a:outerShdw blurRad="50800" dist="25400" dir="2700000" rotWithShape="0">
              <a:srgbClr val="000000">
                <a:alpha val="75000"/>
              </a:srgbClr>
            </a:outerShdw>
          </a:effectLst>
          <a:latin typeface="+mj-lt"/>
          <a:ea typeface="+mj-ea"/>
          <a:cs typeface="+mj-cs"/>
          <a:sym typeface="Arial"/>
        </a:defRPr>
      </a:lvl4pPr>
      <a:lvl5pPr indent="914400" defTabSz="558800">
        <a:defRPr sz="7200" b="1">
          <a:solidFill>
            <a:srgbClr val="FFFFFF"/>
          </a:solidFill>
          <a:effectLst>
            <a:outerShdw blurRad="50800" dist="25400" dir="2700000" rotWithShape="0">
              <a:srgbClr val="000000">
                <a:alpha val="75000"/>
              </a:srgbClr>
            </a:outerShdw>
          </a:effectLst>
          <a:latin typeface="+mj-lt"/>
          <a:ea typeface="+mj-ea"/>
          <a:cs typeface="+mj-cs"/>
          <a:sym typeface="Arial"/>
        </a:defRPr>
      </a:lvl5pPr>
      <a:lvl6pPr indent="1143000" defTabSz="558800">
        <a:defRPr sz="7200" b="1">
          <a:solidFill>
            <a:srgbClr val="FFFFFF"/>
          </a:solidFill>
          <a:effectLst>
            <a:outerShdw blurRad="50800" dist="25400" dir="2700000" rotWithShape="0">
              <a:srgbClr val="000000">
                <a:alpha val="75000"/>
              </a:srgbClr>
            </a:outerShdw>
          </a:effectLst>
          <a:latin typeface="+mj-lt"/>
          <a:ea typeface="+mj-ea"/>
          <a:cs typeface="+mj-cs"/>
          <a:sym typeface="Arial"/>
        </a:defRPr>
      </a:lvl6pPr>
      <a:lvl7pPr indent="1371600" defTabSz="558800">
        <a:defRPr sz="7200" b="1">
          <a:solidFill>
            <a:srgbClr val="FFFFFF"/>
          </a:solidFill>
          <a:effectLst>
            <a:outerShdw blurRad="50800" dist="25400" dir="2700000" rotWithShape="0">
              <a:srgbClr val="000000">
                <a:alpha val="75000"/>
              </a:srgbClr>
            </a:outerShdw>
          </a:effectLst>
          <a:latin typeface="+mj-lt"/>
          <a:ea typeface="+mj-ea"/>
          <a:cs typeface="+mj-cs"/>
          <a:sym typeface="Arial"/>
        </a:defRPr>
      </a:lvl7pPr>
      <a:lvl8pPr indent="1600200" defTabSz="558800">
        <a:defRPr sz="7200" b="1">
          <a:solidFill>
            <a:srgbClr val="FFFFFF"/>
          </a:solidFill>
          <a:effectLst>
            <a:outerShdw blurRad="50800" dist="25400" dir="2700000" rotWithShape="0">
              <a:srgbClr val="000000">
                <a:alpha val="75000"/>
              </a:srgbClr>
            </a:outerShdw>
          </a:effectLst>
          <a:latin typeface="+mj-lt"/>
          <a:ea typeface="+mj-ea"/>
          <a:cs typeface="+mj-cs"/>
          <a:sym typeface="Arial"/>
        </a:defRPr>
      </a:lvl8pPr>
      <a:lvl9pPr indent="1828800" defTabSz="558800">
        <a:defRPr sz="7200" b="1">
          <a:solidFill>
            <a:srgbClr val="FFFFFF"/>
          </a:solidFill>
          <a:effectLst>
            <a:outerShdw blurRad="50800" dist="25400" dir="2700000" rotWithShape="0">
              <a:srgbClr val="000000">
                <a:alpha val="75000"/>
              </a:srgbClr>
            </a:outerShdw>
          </a:effectLst>
          <a:latin typeface="+mj-lt"/>
          <a:ea typeface="+mj-ea"/>
          <a:cs typeface="+mj-cs"/>
          <a:sym typeface="Arial"/>
        </a:defRPr>
      </a:lvl9pPr>
    </p:titleStyle>
    <p:bodyStyle>
      <a:lvl1pPr marL="381000" indent="-381000" defTabSz="558800">
        <a:spcBef>
          <a:spcPts val="1200"/>
        </a:spcBef>
        <a:buClr>
          <a:srgbClr val="F38C24"/>
        </a:buClr>
        <a:buSzPct val="100000"/>
        <a:buChar char="•"/>
        <a:defRPr sz="4800">
          <a:latin typeface="+mj-lt"/>
          <a:ea typeface="+mj-ea"/>
          <a:cs typeface="+mj-cs"/>
          <a:sym typeface="Arial"/>
        </a:defRPr>
      </a:lvl1pPr>
      <a:lvl2pPr marL="800099" indent="-381000" defTabSz="558800">
        <a:spcBef>
          <a:spcPts val="1200"/>
        </a:spcBef>
        <a:buClr>
          <a:srgbClr val="F38C24"/>
        </a:buClr>
        <a:buSzPct val="100000"/>
        <a:buChar char="•"/>
        <a:defRPr sz="4800">
          <a:latin typeface="+mj-lt"/>
          <a:ea typeface="+mj-ea"/>
          <a:cs typeface="+mj-cs"/>
          <a:sym typeface="Arial"/>
        </a:defRPr>
      </a:lvl2pPr>
      <a:lvl3pPr marL="1206500" indent="-381000" defTabSz="558800">
        <a:spcBef>
          <a:spcPts val="1200"/>
        </a:spcBef>
        <a:buClr>
          <a:srgbClr val="F38C24"/>
        </a:buClr>
        <a:buSzPct val="100000"/>
        <a:buChar char="•"/>
        <a:defRPr sz="4800">
          <a:latin typeface="+mj-lt"/>
          <a:ea typeface="+mj-ea"/>
          <a:cs typeface="+mj-cs"/>
          <a:sym typeface="Arial"/>
        </a:defRPr>
      </a:lvl3pPr>
      <a:lvl4pPr marL="1612900" indent="-381000" defTabSz="558800">
        <a:spcBef>
          <a:spcPts val="1200"/>
        </a:spcBef>
        <a:buClr>
          <a:srgbClr val="F38C24"/>
        </a:buClr>
        <a:buSzPct val="100000"/>
        <a:buChar char="•"/>
        <a:defRPr sz="4800">
          <a:latin typeface="+mj-lt"/>
          <a:ea typeface="+mj-ea"/>
          <a:cs typeface="+mj-cs"/>
          <a:sym typeface="Arial"/>
        </a:defRPr>
      </a:lvl4pPr>
      <a:lvl5pPr marL="2019300" indent="-381000" defTabSz="558800">
        <a:spcBef>
          <a:spcPts val="1200"/>
        </a:spcBef>
        <a:buClr>
          <a:srgbClr val="F38C24"/>
        </a:buClr>
        <a:buSzPct val="100000"/>
        <a:buChar char="•"/>
        <a:defRPr sz="4800">
          <a:latin typeface="+mj-lt"/>
          <a:ea typeface="+mj-ea"/>
          <a:cs typeface="+mj-cs"/>
          <a:sym typeface="Arial"/>
        </a:defRPr>
      </a:lvl5pPr>
      <a:lvl6pPr marL="2362200" indent="-381000" defTabSz="558800">
        <a:spcBef>
          <a:spcPts val="1200"/>
        </a:spcBef>
        <a:buClr>
          <a:srgbClr val="F38C24"/>
        </a:buClr>
        <a:buSzPct val="100000"/>
        <a:buChar char="•"/>
        <a:defRPr sz="4800">
          <a:latin typeface="+mj-lt"/>
          <a:ea typeface="+mj-ea"/>
          <a:cs typeface="+mj-cs"/>
          <a:sym typeface="Arial"/>
        </a:defRPr>
      </a:lvl6pPr>
      <a:lvl7pPr marL="2705100" indent="-381000" defTabSz="558800">
        <a:spcBef>
          <a:spcPts val="1200"/>
        </a:spcBef>
        <a:buClr>
          <a:srgbClr val="F38C24"/>
        </a:buClr>
        <a:buSzPct val="100000"/>
        <a:buChar char="•"/>
        <a:defRPr sz="4800">
          <a:latin typeface="+mj-lt"/>
          <a:ea typeface="+mj-ea"/>
          <a:cs typeface="+mj-cs"/>
          <a:sym typeface="Arial"/>
        </a:defRPr>
      </a:lvl7pPr>
      <a:lvl8pPr marL="3048000" indent="-381000" defTabSz="558800">
        <a:spcBef>
          <a:spcPts val="1200"/>
        </a:spcBef>
        <a:buClr>
          <a:srgbClr val="F38C24"/>
        </a:buClr>
        <a:buSzPct val="100000"/>
        <a:buChar char="•"/>
        <a:defRPr sz="4800">
          <a:latin typeface="+mj-lt"/>
          <a:ea typeface="+mj-ea"/>
          <a:cs typeface="+mj-cs"/>
          <a:sym typeface="Arial"/>
        </a:defRPr>
      </a:lvl8pPr>
      <a:lvl9pPr marL="3390900" indent="-381000" defTabSz="558800">
        <a:spcBef>
          <a:spcPts val="1200"/>
        </a:spcBef>
        <a:buClr>
          <a:srgbClr val="F38C24"/>
        </a:buClr>
        <a:buSzPct val="100000"/>
        <a:buChar char="•"/>
        <a:defRPr sz="4800">
          <a:latin typeface="+mj-lt"/>
          <a:ea typeface="+mj-ea"/>
          <a:cs typeface="+mj-cs"/>
          <a:sym typeface="Arial"/>
        </a:defRPr>
      </a:lvl9pPr>
    </p:bodyStyle>
    <p:otherStyle>
      <a:lvl1pPr algn="ctr" defTabSz="558800">
        <a:defRPr sz="1000">
          <a:solidFill>
            <a:schemeClr val="tx1"/>
          </a:solidFill>
          <a:latin typeface="+mn-lt"/>
          <a:ea typeface="+mn-ea"/>
          <a:cs typeface="+mn-cs"/>
          <a:sym typeface="Gill Sans"/>
        </a:defRPr>
      </a:lvl1pPr>
      <a:lvl2pPr indent="228600" algn="ctr" defTabSz="558800">
        <a:defRPr sz="1000">
          <a:solidFill>
            <a:schemeClr val="tx1"/>
          </a:solidFill>
          <a:latin typeface="+mn-lt"/>
          <a:ea typeface="+mn-ea"/>
          <a:cs typeface="+mn-cs"/>
          <a:sym typeface="Gill Sans"/>
        </a:defRPr>
      </a:lvl2pPr>
      <a:lvl3pPr indent="457200" algn="ctr" defTabSz="558800">
        <a:defRPr sz="1000">
          <a:solidFill>
            <a:schemeClr val="tx1"/>
          </a:solidFill>
          <a:latin typeface="+mn-lt"/>
          <a:ea typeface="+mn-ea"/>
          <a:cs typeface="+mn-cs"/>
          <a:sym typeface="Gill Sans"/>
        </a:defRPr>
      </a:lvl3pPr>
      <a:lvl4pPr indent="685800" algn="ctr" defTabSz="558800">
        <a:defRPr sz="1000">
          <a:solidFill>
            <a:schemeClr val="tx1"/>
          </a:solidFill>
          <a:latin typeface="+mn-lt"/>
          <a:ea typeface="+mn-ea"/>
          <a:cs typeface="+mn-cs"/>
          <a:sym typeface="Gill Sans"/>
        </a:defRPr>
      </a:lvl4pPr>
      <a:lvl5pPr indent="914400" algn="ctr" defTabSz="558800">
        <a:defRPr sz="1000">
          <a:solidFill>
            <a:schemeClr val="tx1"/>
          </a:solidFill>
          <a:latin typeface="+mn-lt"/>
          <a:ea typeface="+mn-ea"/>
          <a:cs typeface="+mn-cs"/>
          <a:sym typeface="Gill Sans"/>
        </a:defRPr>
      </a:lvl5pPr>
      <a:lvl6pPr indent="1143000" algn="ctr" defTabSz="558800">
        <a:defRPr sz="1000">
          <a:solidFill>
            <a:schemeClr val="tx1"/>
          </a:solidFill>
          <a:latin typeface="+mn-lt"/>
          <a:ea typeface="+mn-ea"/>
          <a:cs typeface="+mn-cs"/>
          <a:sym typeface="Gill Sans"/>
        </a:defRPr>
      </a:lvl6pPr>
      <a:lvl7pPr indent="1371600" algn="ctr" defTabSz="558800">
        <a:defRPr sz="1000">
          <a:solidFill>
            <a:schemeClr val="tx1"/>
          </a:solidFill>
          <a:latin typeface="+mn-lt"/>
          <a:ea typeface="+mn-ea"/>
          <a:cs typeface="+mn-cs"/>
          <a:sym typeface="Gill Sans"/>
        </a:defRPr>
      </a:lvl7pPr>
      <a:lvl8pPr indent="1600200" algn="ctr" defTabSz="558800">
        <a:defRPr sz="1000">
          <a:solidFill>
            <a:schemeClr val="tx1"/>
          </a:solidFill>
          <a:latin typeface="+mn-lt"/>
          <a:ea typeface="+mn-ea"/>
          <a:cs typeface="+mn-cs"/>
          <a:sym typeface="Gill Sans"/>
        </a:defRPr>
      </a:lvl8pPr>
      <a:lvl9pPr indent="1828800" algn="ctr" defTabSz="558800">
        <a:defRPr sz="1000">
          <a:solidFill>
            <a:schemeClr val="tx1"/>
          </a:solidFill>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mailto:training@opscode.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mailto:gmiranda@opscode.com"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2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2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hyperlink" Target="http://www.opscode.com/chef/install"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11.xml.rels><?xml version="1.0" encoding="UTF-8" standalone="yes"?>
<Relationships xmlns="http://schemas.openxmlformats.org/package/2006/relationships"><Relationship Id="rId3" Type="http://schemas.openxmlformats.org/officeDocument/2006/relationships/hyperlink" Target="http://www.aol.com/" TargetMode="External"/><Relationship Id="rId4" Type="http://schemas.openxmlformats.org/officeDocument/2006/relationships/hyperlink" Target="http://moviefone.com/" TargetMode="External"/><Relationship Id="rId5" Type="http://schemas.openxmlformats.org/officeDocument/2006/relationships/hyperlink" Target="http://games.com/" TargetMode="External"/><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9.xml"/><Relationship Id="rId3" Type="http://schemas.openxmlformats.org/officeDocument/2006/relationships/image" Target="../media/image24.jpe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5.tif"/></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6.tif"/></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 Id="rId3" Type="http://schemas.openxmlformats.org/officeDocument/2006/relationships/image" Target="../media/image27.tif"/></Relationships>
</file>

<file path=ppt/slides/_rels/slide115.xml.rels><?xml version="1.0" encoding="UTF-8" standalone="yes"?>
<Relationships xmlns="http://schemas.openxmlformats.org/package/2006/relationships"><Relationship Id="rId3" Type="http://schemas.openxmlformats.org/officeDocument/2006/relationships/image" Target="../media/image28.jpeg"/><Relationship Id="rId4" Type="http://schemas.openxmlformats.org/officeDocument/2006/relationships/image" Target="../media/image29.jpeg"/><Relationship Id="rId5" Type="http://schemas.openxmlformats.org/officeDocument/2006/relationships/image" Target="../media/image30.jpeg"/><Relationship Id="rId6" Type="http://schemas.openxmlformats.org/officeDocument/2006/relationships/image" Target="../media/image31.jpeg"/><Relationship Id="rId7" Type="http://schemas.openxmlformats.org/officeDocument/2006/relationships/image" Target="../media/image32.jpeg"/><Relationship Id="rId8" Type="http://schemas.openxmlformats.org/officeDocument/2006/relationships/image" Target="../media/image33.jpeg"/><Relationship Id="rId1" Type="http://schemas.openxmlformats.org/officeDocument/2006/relationships/slideLayout" Target="../slideLayouts/slideLayout17.xml"/><Relationship Id="rId2" Type="http://schemas.openxmlformats.org/officeDocument/2006/relationships/notesSlide" Target="../notesSlides/notesSlide7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3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35.png"/></Relationships>
</file>

<file path=ppt/slides/_rels/slide119.xml.rels><?xml version="1.0" encoding="UTF-8" standalone="yes"?>
<Relationships xmlns="http://schemas.openxmlformats.org/package/2006/relationships"><Relationship Id="rId3" Type="http://schemas.openxmlformats.org/officeDocument/2006/relationships/hyperlink" Target="http://opscode.com" TargetMode="External"/><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1" Type="http://schemas.openxmlformats.org/officeDocument/2006/relationships/slideLayout" Target="../slideLayouts/slideLayout6.xml"/><Relationship Id="rId2" Type="http://schemas.openxmlformats.org/officeDocument/2006/relationships/notesSlide" Target="../notesSlides/notesSlide7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7.xml"/><Relationship Id="rId3" Type="http://schemas.openxmlformats.org/officeDocument/2006/relationships/image" Target="../media/image39.jpe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40.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9.xml"/><Relationship Id="rId3" Type="http://schemas.openxmlformats.org/officeDocument/2006/relationships/image" Target="../media/image41.jpe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hyperlink" Target="http://docs.opscode.com/config_rb_knife.html" TargetMode="Externa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2.xml"/><Relationship Id="rId3" Type="http://schemas.openxmlformats.org/officeDocument/2006/relationships/hyperlink" Target="https://api.opscode.com/organizations/ORGNAME" TargetMode="Externa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3.xml"/><Relationship Id="rId3" Type="http://schemas.openxmlformats.org/officeDocument/2006/relationships/image" Target="../media/image42.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4.xml"/><Relationship Id="rId3" Type="http://schemas.openxmlformats.org/officeDocument/2006/relationships/image" Target="../media/image43.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138.xml.rels><?xml version="1.0" encoding="UTF-8" standalone="yes"?>
<Relationships xmlns="http://schemas.openxmlformats.org/package/2006/relationships"><Relationship Id="rId3" Type="http://schemas.openxmlformats.org/officeDocument/2006/relationships/hyperlink" Target="http://sublimetext.com" TargetMode="External"/><Relationship Id="rId4" Type="http://schemas.openxmlformats.org/officeDocument/2006/relationships/image" Target="../media/image44.png"/><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43.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43.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45.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9.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4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45.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jpe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3" Type="http://schemas.openxmlformats.org/officeDocument/2006/relationships/image" Target="../media/image46.jpeg"/><Relationship Id="rId4" Type="http://schemas.openxmlformats.org/officeDocument/2006/relationships/image" Target="../media/image47.jpeg"/><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57.xml.rels><?xml version="1.0" encoding="UTF-8" standalone="yes"?>
<Relationships xmlns="http://schemas.openxmlformats.org/package/2006/relationships"><Relationship Id="rId3" Type="http://schemas.openxmlformats.org/officeDocument/2006/relationships/image" Target="../media/image48.jpeg"/><Relationship Id="rId4" Type="http://schemas.openxmlformats.org/officeDocument/2006/relationships/image" Target="../media/image49.png"/><Relationship Id="rId1" Type="http://schemas.openxmlformats.org/officeDocument/2006/relationships/slideLayout" Target="../slideLayouts/slideLayout17.xml"/><Relationship Id="rId2" Type="http://schemas.openxmlformats.org/officeDocument/2006/relationships/notesSlide" Target="../notesSlides/notesSlide104.xml"/></Relationships>
</file>

<file path=ppt/slides/_rels/slide158.xml.rels><?xml version="1.0" encoding="UTF-8" standalone="yes"?>
<Relationships xmlns="http://schemas.openxmlformats.org/package/2006/relationships"><Relationship Id="rId3" Type="http://schemas.openxmlformats.org/officeDocument/2006/relationships/image" Target="../media/image50.jpeg"/><Relationship Id="rId4" Type="http://schemas.openxmlformats.org/officeDocument/2006/relationships/image" Target="../media/image49.png"/><Relationship Id="rId1" Type="http://schemas.openxmlformats.org/officeDocument/2006/relationships/slideLayout" Target="../slideLayouts/slideLayout6.xml"/><Relationship Id="rId2" Type="http://schemas.openxmlformats.org/officeDocument/2006/relationships/notesSlide" Target="../notesSlides/notesSlide10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hyperlink" Target="http://manage.chef.io"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3" Type="http://schemas.openxmlformats.org/officeDocument/2006/relationships/hyperlink" Target="http://manage.chef.io" TargetMode="External"/><Relationship Id="rId4" Type="http://schemas.openxmlformats.org/officeDocument/2006/relationships/hyperlink" Target="http://manage.opscode.com" TargetMode="External"/><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49.png"/><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63.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64.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49.png"/><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65.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49.png"/><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5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71.xml.rels><?xml version="1.0" encoding="UTF-8" standalone="yes"?>
<Relationships xmlns="http://schemas.openxmlformats.org/package/2006/relationships"><Relationship Id="rId3" Type="http://schemas.openxmlformats.org/officeDocument/2006/relationships/image" Target="../media/image57.jpeg"/><Relationship Id="rId4" Type="http://schemas.openxmlformats.org/officeDocument/2006/relationships/image" Target="../media/image49.png"/><Relationship Id="rId1" Type="http://schemas.openxmlformats.org/officeDocument/2006/relationships/slideLayout" Target="../slideLayouts/slideLayout17.xml"/><Relationship Id="rId2" Type="http://schemas.openxmlformats.org/officeDocument/2006/relationships/notesSlide" Target="../notesSlides/notesSlide114.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58.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9.jpe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0.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61.tif"/></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1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62.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20.xml"/></Relationships>
</file>

<file path=ppt/slides/_rels/slide182.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image" Target="../media/image69.png"/><Relationship Id="rId10" Type="http://schemas.openxmlformats.org/officeDocument/2006/relationships/image" Target="../media/image70.png"/><Relationship Id="rId1" Type="http://schemas.openxmlformats.org/officeDocument/2006/relationships/slideLayout" Target="../slideLayouts/slideLayout18.xml"/><Relationship Id="rId2" Type="http://schemas.openxmlformats.org/officeDocument/2006/relationships/notesSlide" Target="../notesSlides/notesSlide12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71.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s://api.opscode.com/organizations/joe-smith-training" TargetMode="External"/></Relationships>
</file>

<file path=ppt/slides/_rels/slide187.xml.rels><?xml version="1.0" encoding="UTF-8" standalone="yes"?>
<Relationships xmlns="http://schemas.openxmlformats.org/package/2006/relationships"><Relationship Id="rId3" Type="http://schemas.openxmlformats.org/officeDocument/2006/relationships/hyperlink" Target="https://api.opscode.com/organizations/joe-smith-training" TargetMode="External"/><Relationship Id="rId4" Type="http://schemas.openxmlformats.org/officeDocument/2006/relationships/hyperlink" Target="http://docs.opscode.com/config_rb_client.html" TargetMode="External"/><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5.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72.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72.png"/><Relationship Id="rId3" Type="http://schemas.openxmlformats.org/officeDocument/2006/relationships/image" Target="../media/image73.png"/></Relationships>
</file>

<file path=ppt/slides/_rels/slide193.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3.png"/><Relationship Id="rId1" Type="http://schemas.openxmlformats.org/officeDocument/2006/relationships/slideLayout" Target="../slideLayouts/slideLayout59.xml"/><Relationship Id="rId2" Type="http://schemas.openxmlformats.org/officeDocument/2006/relationships/image" Target="../media/image72.png"/></Relationships>
</file>

<file path=ppt/slides/_rels/slide194.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3.png"/><Relationship Id="rId1" Type="http://schemas.openxmlformats.org/officeDocument/2006/relationships/slideLayout" Target="../slideLayouts/slideLayout59.xml"/><Relationship Id="rId2" Type="http://schemas.openxmlformats.org/officeDocument/2006/relationships/image" Target="../media/image72.png"/></Relationships>
</file>

<file path=ppt/slides/_rels/slide195.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3.png"/><Relationship Id="rId1" Type="http://schemas.openxmlformats.org/officeDocument/2006/relationships/slideLayout" Target="../slideLayouts/slideLayout59.xml"/><Relationship Id="rId2" Type="http://schemas.openxmlformats.org/officeDocument/2006/relationships/image" Target="../media/image20.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2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27.xml"/><Relationship Id="rId3" Type="http://schemas.openxmlformats.org/officeDocument/2006/relationships/image" Target="../media/image76.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28.xml"/><Relationship Id="rId3" Type="http://schemas.openxmlformats.org/officeDocument/2006/relationships/hyperlink" Target="http://docs.opscode.com/config_rb_client.html" TargetMode="External"/></Relationships>
</file>

<file path=ppt/slides/_rels/slide201.xml.rels><?xml version="1.0" encoding="UTF-8" standalone="yes"?>
<Relationships xmlns="http://schemas.openxmlformats.org/package/2006/relationships"><Relationship Id="rId3" Type="http://schemas.openxmlformats.org/officeDocument/2006/relationships/image" Target="../media/image46.jpeg"/><Relationship Id="rId4" Type="http://schemas.openxmlformats.org/officeDocument/2006/relationships/image" Target="../media/image47.jpeg"/><Relationship Id="rId1" Type="http://schemas.openxmlformats.org/officeDocument/2006/relationships/slideLayout" Target="../slideLayouts/slideLayout3.xml"/><Relationship Id="rId2" Type="http://schemas.openxmlformats.org/officeDocument/2006/relationships/notesSlide" Target="../notesSlides/notesSlide129.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7.png"/><Relationship Id="rId3" Type="http://schemas.openxmlformats.org/officeDocument/2006/relationships/image" Target="../media/image49.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8.png"/><Relationship Id="rId3" Type="http://schemas.openxmlformats.org/officeDocument/2006/relationships/image" Target="../media/image49.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79.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3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34.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80.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4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4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4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4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44.xml"/><Relationship Id="rId3" Type="http://schemas.openxmlformats.org/officeDocument/2006/relationships/image" Target="../media/image8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45.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46.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4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48.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49.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5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5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5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53.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54.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55.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56.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5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58.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59.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0.xml"/></Relationships>
</file>

<file path=ppt/slides/_rels/slide251.xml.rels><?xml version="1.0" encoding="UTF-8" standalone="yes"?>
<Relationships xmlns="http://schemas.openxmlformats.org/package/2006/relationships"><Relationship Id="rId3" Type="http://schemas.openxmlformats.org/officeDocument/2006/relationships/image" Target="../media/image82.jpeg"/><Relationship Id="rId4" Type="http://schemas.openxmlformats.org/officeDocument/2006/relationships/image" Target="../media/image83.jpeg"/><Relationship Id="rId1" Type="http://schemas.openxmlformats.org/officeDocument/2006/relationships/slideLayout" Target="../slideLayouts/slideLayout28.xml"/><Relationship Id="rId2" Type="http://schemas.openxmlformats.org/officeDocument/2006/relationships/notesSlide" Target="../notesSlides/notesSlide16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4.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5.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6.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69.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0.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1.xml"/><Relationship Id="rId3" Type="http://schemas.openxmlformats.org/officeDocument/2006/relationships/image" Target="../media/image84.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84.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85.png"/><Relationship Id="rId3" Type="http://schemas.openxmlformats.org/officeDocument/2006/relationships/image" Target="../media/image86.png"/></Relationships>
</file>

<file path=ppt/slides/_rels/slide26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86.png"/><Relationship Id="rId5" Type="http://schemas.openxmlformats.org/officeDocument/2006/relationships/image" Target="../media/image87.png"/><Relationship Id="rId1" Type="http://schemas.openxmlformats.org/officeDocument/2006/relationships/slideLayout" Target="../slideLayouts/slideLayout28.xml"/><Relationship Id="rId2" Type="http://schemas.openxmlformats.org/officeDocument/2006/relationships/image" Target="../media/image85.pn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1.xml.rels><?xml version="1.0" encoding="UTF-8" standalone="yes"?>
<Relationships xmlns="http://schemas.openxmlformats.org/package/2006/relationships"><Relationship Id="rId11" Type="http://schemas.openxmlformats.org/officeDocument/2006/relationships/image" Target="../media/image94.png"/><Relationship Id="rId12" Type="http://schemas.openxmlformats.org/officeDocument/2006/relationships/image" Target="../media/image95.png"/><Relationship Id="rId13" Type="http://schemas.openxmlformats.org/officeDocument/2006/relationships/image" Target="../media/image96.png"/><Relationship Id="rId1" Type="http://schemas.openxmlformats.org/officeDocument/2006/relationships/slideLayout" Target="../slideLayouts/slideLayout18.xml"/><Relationship Id="rId2" Type="http://schemas.openxmlformats.org/officeDocument/2006/relationships/notesSlide" Target="../notesSlides/notesSlide173.xml"/><Relationship Id="rId3" Type="http://schemas.openxmlformats.org/officeDocument/2006/relationships/image" Target="../media/image65.pn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image" Target="../media/image90.png"/><Relationship Id="rId7" Type="http://schemas.openxmlformats.org/officeDocument/2006/relationships/image" Target="../media/image91.png"/><Relationship Id="rId8" Type="http://schemas.openxmlformats.org/officeDocument/2006/relationships/image" Target="../media/image92.png"/><Relationship Id="rId9" Type="http://schemas.openxmlformats.org/officeDocument/2006/relationships/image" Target="../media/image93.png"/><Relationship Id="rId10" Type="http://schemas.openxmlformats.org/officeDocument/2006/relationships/image" Target="../media/image66.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4.xml"/><Relationship Id="rId3" Type="http://schemas.openxmlformats.org/officeDocument/2006/relationships/image" Target="../media/image66.png"/></Relationships>
</file>

<file path=ppt/slides/_rels/slide273.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88.png"/><Relationship Id="rId1" Type="http://schemas.openxmlformats.org/officeDocument/2006/relationships/slideLayout" Target="../slideLayouts/slideLayout18.xml"/><Relationship Id="rId2" Type="http://schemas.openxmlformats.org/officeDocument/2006/relationships/notesSlide" Target="../notesSlides/notesSlide175.xml"/></Relationships>
</file>

<file path=ppt/slides/_rels/slide274.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88.png"/><Relationship Id="rId5" Type="http://schemas.openxmlformats.org/officeDocument/2006/relationships/image" Target="../media/image66.png"/><Relationship Id="rId6" Type="http://schemas.openxmlformats.org/officeDocument/2006/relationships/image" Target="../media/image96.png"/><Relationship Id="rId1" Type="http://schemas.openxmlformats.org/officeDocument/2006/relationships/slideLayout" Target="../slideLayouts/slideLayout18.xml"/><Relationship Id="rId2" Type="http://schemas.openxmlformats.org/officeDocument/2006/relationships/notesSlide" Target="../notesSlides/notesSlide176.xml"/></Relationships>
</file>

<file path=ppt/slides/_rels/slide275.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88.png"/><Relationship Id="rId5" Type="http://schemas.openxmlformats.org/officeDocument/2006/relationships/image" Target="../media/image66.png"/><Relationship Id="rId1" Type="http://schemas.openxmlformats.org/officeDocument/2006/relationships/slideLayout" Target="../slideLayouts/slideLayout18.xml"/><Relationship Id="rId2" Type="http://schemas.openxmlformats.org/officeDocument/2006/relationships/notesSlide" Target="../notesSlides/notesSlide177.xml"/></Relationships>
</file>

<file path=ppt/slides/_rels/slide276.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65.png"/><Relationship Id="rId5" Type="http://schemas.openxmlformats.org/officeDocument/2006/relationships/image" Target="../media/image89.png"/><Relationship Id="rId6" Type="http://schemas.openxmlformats.org/officeDocument/2006/relationships/image" Target="../media/image88.png"/><Relationship Id="rId7" Type="http://schemas.openxmlformats.org/officeDocument/2006/relationships/image" Target="../media/image66.png"/><Relationship Id="rId1" Type="http://schemas.openxmlformats.org/officeDocument/2006/relationships/slideLayout" Target="../slideLayouts/slideLayout18.xml"/><Relationship Id="rId2" Type="http://schemas.openxmlformats.org/officeDocument/2006/relationships/notesSlide" Target="../notesSlides/notesSlide178.xml"/></Relationships>
</file>

<file path=ppt/slides/_rels/slide277.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65.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90.png"/><Relationship Id="rId8" Type="http://schemas.openxmlformats.org/officeDocument/2006/relationships/image" Target="../media/image66.png"/><Relationship Id="rId1" Type="http://schemas.openxmlformats.org/officeDocument/2006/relationships/slideLayout" Target="../slideLayouts/slideLayout18.xml"/><Relationship Id="rId2" Type="http://schemas.openxmlformats.org/officeDocument/2006/relationships/notesSlide" Target="../notesSlides/notesSlide179.xml"/></Relationships>
</file>

<file path=ppt/slides/_rels/slide278.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65.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90.png"/><Relationship Id="rId8" Type="http://schemas.openxmlformats.org/officeDocument/2006/relationships/image" Target="../media/image66.png"/><Relationship Id="rId1" Type="http://schemas.openxmlformats.org/officeDocument/2006/relationships/slideLayout" Target="../slideLayouts/slideLayout18.xml"/><Relationship Id="rId2" Type="http://schemas.openxmlformats.org/officeDocument/2006/relationships/notesSlide" Target="../notesSlides/notesSlide180.xml"/></Relationships>
</file>

<file path=ppt/slides/_rels/slide279.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image" Target="../media/image90.png"/><Relationship Id="rId7" Type="http://schemas.openxmlformats.org/officeDocument/2006/relationships/image" Target="../media/image66.png"/><Relationship Id="rId8" Type="http://schemas.openxmlformats.org/officeDocument/2006/relationships/image" Target="../media/image94.png"/><Relationship Id="rId1" Type="http://schemas.openxmlformats.org/officeDocument/2006/relationships/slideLayout" Target="../slideLayouts/slideLayout18.xml"/><Relationship Id="rId2" Type="http://schemas.openxmlformats.org/officeDocument/2006/relationships/notesSlide" Target="../notesSlides/notesSlide18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image" Target="../media/image90.png"/><Relationship Id="rId7" Type="http://schemas.openxmlformats.org/officeDocument/2006/relationships/image" Target="../media/image91.png"/><Relationship Id="rId8" Type="http://schemas.openxmlformats.org/officeDocument/2006/relationships/image" Target="../media/image66.png"/><Relationship Id="rId9" Type="http://schemas.openxmlformats.org/officeDocument/2006/relationships/image" Target="../media/image94.png"/><Relationship Id="rId1" Type="http://schemas.openxmlformats.org/officeDocument/2006/relationships/slideLayout" Target="../slideLayouts/slideLayout18.xml"/><Relationship Id="rId2" Type="http://schemas.openxmlformats.org/officeDocument/2006/relationships/notesSlide" Target="../notesSlides/notesSlide182.xml"/></Relationships>
</file>

<file path=ppt/slides/_rels/slide281.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image" Target="../media/image90.png"/><Relationship Id="rId7" Type="http://schemas.openxmlformats.org/officeDocument/2006/relationships/image" Target="../media/image91.png"/><Relationship Id="rId8" Type="http://schemas.openxmlformats.org/officeDocument/2006/relationships/image" Target="../media/image93.png"/><Relationship Id="rId9" Type="http://schemas.openxmlformats.org/officeDocument/2006/relationships/image" Target="../media/image66.png"/><Relationship Id="rId10" Type="http://schemas.openxmlformats.org/officeDocument/2006/relationships/image" Target="../media/image94.png"/><Relationship Id="rId1" Type="http://schemas.openxmlformats.org/officeDocument/2006/relationships/slideLayout" Target="../slideLayouts/slideLayout18.xml"/><Relationship Id="rId2" Type="http://schemas.openxmlformats.org/officeDocument/2006/relationships/notesSlide" Target="../notesSlides/notesSlide183.xml"/></Relationships>
</file>

<file path=ppt/slides/_rels/slide282.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image" Target="../media/image90.png"/><Relationship Id="rId7" Type="http://schemas.openxmlformats.org/officeDocument/2006/relationships/image" Target="../media/image91.png"/><Relationship Id="rId8" Type="http://schemas.openxmlformats.org/officeDocument/2006/relationships/image" Target="../media/image92.png"/><Relationship Id="rId9" Type="http://schemas.openxmlformats.org/officeDocument/2006/relationships/image" Target="../media/image93.png"/><Relationship Id="rId10" Type="http://schemas.openxmlformats.org/officeDocument/2006/relationships/image" Target="../media/image66.png"/><Relationship Id="rId11" Type="http://schemas.openxmlformats.org/officeDocument/2006/relationships/image" Target="../media/image94.png"/><Relationship Id="rId1" Type="http://schemas.openxmlformats.org/officeDocument/2006/relationships/slideLayout" Target="../slideLayouts/slideLayout18.xml"/><Relationship Id="rId2" Type="http://schemas.openxmlformats.org/officeDocument/2006/relationships/notesSlide" Target="../notesSlides/notesSlide184.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s>
</file>

<file path=ppt/slides/_rels/slide284.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100.png"/><Relationship Id="rId6" Type="http://schemas.openxmlformats.org/officeDocument/2006/relationships/image" Target="../media/image101.png"/><Relationship Id="rId7" Type="http://schemas.openxmlformats.org/officeDocument/2006/relationships/image" Target="../media/image65.png"/><Relationship Id="rId8" Type="http://schemas.openxmlformats.org/officeDocument/2006/relationships/image" Target="../media/image102.png"/><Relationship Id="rId9" Type="http://schemas.openxmlformats.org/officeDocument/2006/relationships/image" Target="../media/image103.png"/><Relationship Id="rId1" Type="http://schemas.openxmlformats.org/officeDocument/2006/relationships/slideLayout" Target="../slideLayouts/slideLayout18.xml"/><Relationship Id="rId2" Type="http://schemas.openxmlformats.org/officeDocument/2006/relationships/notesSlide" Target="../notesSlides/notesSlide186.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7.xml"/><Relationship Id="rId3" Type="http://schemas.openxmlformats.org/officeDocument/2006/relationships/image" Target="../media/image98.png"/></Relationships>
</file>

<file path=ppt/slides/_rels/slide286.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102.png"/><Relationship Id="rId1" Type="http://schemas.openxmlformats.org/officeDocument/2006/relationships/slideLayout" Target="../slideLayouts/slideLayout18.xml"/><Relationship Id="rId2" Type="http://schemas.openxmlformats.org/officeDocument/2006/relationships/notesSlide" Target="../notesSlides/notesSlide188.xml"/></Relationships>
</file>

<file path=ppt/slides/_rels/slide287.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65.png"/><Relationship Id="rId6" Type="http://schemas.openxmlformats.org/officeDocument/2006/relationships/image" Target="../media/image102.png"/><Relationship Id="rId1" Type="http://schemas.openxmlformats.org/officeDocument/2006/relationships/slideLayout" Target="../slideLayouts/slideLayout18.xml"/><Relationship Id="rId2" Type="http://schemas.openxmlformats.org/officeDocument/2006/relationships/notesSlide" Target="../notesSlides/notesSlide189.xml"/></Relationships>
</file>

<file path=ppt/slides/_rels/slide288.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65.png"/><Relationship Id="rId6" Type="http://schemas.openxmlformats.org/officeDocument/2006/relationships/image" Target="../media/image102.png"/><Relationship Id="rId1" Type="http://schemas.openxmlformats.org/officeDocument/2006/relationships/slideLayout" Target="../slideLayouts/slideLayout18.xml"/><Relationship Id="rId2" Type="http://schemas.openxmlformats.org/officeDocument/2006/relationships/notesSlide" Target="../notesSlides/notesSlide190.xml"/></Relationships>
</file>

<file path=ppt/slides/_rels/slide289.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100.png"/><Relationship Id="rId6" Type="http://schemas.openxmlformats.org/officeDocument/2006/relationships/image" Target="../media/image65.png"/><Relationship Id="rId7" Type="http://schemas.openxmlformats.org/officeDocument/2006/relationships/image" Target="../media/image102.png"/><Relationship Id="rId1" Type="http://schemas.openxmlformats.org/officeDocument/2006/relationships/slideLayout" Target="../slideLayouts/slideLayout18.xml"/><Relationship Id="rId2" Type="http://schemas.openxmlformats.org/officeDocument/2006/relationships/notesSlide" Target="../notesSlides/notesSlide19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90.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100.png"/><Relationship Id="rId6" Type="http://schemas.openxmlformats.org/officeDocument/2006/relationships/image" Target="../media/image101.png"/><Relationship Id="rId7" Type="http://schemas.openxmlformats.org/officeDocument/2006/relationships/image" Target="../media/image65.png"/><Relationship Id="rId8" Type="http://schemas.openxmlformats.org/officeDocument/2006/relationships/image" Target="../media/image102.png"/><Relationship Id="rId1" Type="http://schemas.openxmlformats.org/officeDocument/2006/relationships/slideLayout" Target="../slideLayouts/slideLayout18.xml"/><Relationship Id="rId2" Type="http://schemas.openxmlformats.org/officeDocument/2006/relationships/notesSlide" Target="../notesSlides/notesSlide192.xml"/></Relationships>
</file>

<file path=ppt/slides/_rels/slide291.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100.png"/><Relationship Id="rId6" Type="http://schemas.openxmlformats.org/officeDocument/2006/relationships/image" Target="../media/image101.png"/><Relationship Id="rId7" Type="http://schemas.openxmlformats.org/officeDocument/2006/relationships/image" Target="../media/image65.png"/><Relationship Id="rId8" Type="http://schemas.openxmlformats.org/officeDocument/2006/relationships/image" Target="../media/image102.png"/><Relationship Id="rId9" Type="http://schemas.openxmlformats.org/officeDocument/2006/relationships/image" Target="../media/image103.png"/><Relationship Id="rId1" Type="http://schemas.openxmlformats.org/officeDocument/2006/relationships/slideLayout" Target="../slideLayouts/slideLayout18.xml"/><Relationship Id="rId2" Type="http://schemas.openxmlformats.org/officeDocument/2006/relationships/notesSlide" Target="../notesSlides/notesSlide193.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4.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 Id="rId3" Type="http://schemas.openxmlformats.org/officeDocument/2006/relationships/image" Target="../media/image104.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77.png"/><Relationship Id="rId3"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78.png"/><Relationship Id="rId3" Type="http://schemas.openxmlformats.org/officeDocument/2006/relationships/image" Target="../media/image49.png"/></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9.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1.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2.xml"/></Relationships>
</file>

<file path=ppt/slides/_rels/slide32.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hyperlink" Target="http://www.flickr.com/photos/michaelheiss/3090102907/" TargetMode="External"/><Relationship Id="rId1" Type="http://schemas.openxmlformats.org/officeDocument/2006/relationships/slideLayout" Target="../slideLayouts/slideLayout17.xml"/><Relationship Id="rId2" Type="http://schemas.openxmlformats.org/officeDocument/2006/relationships/notesSlide" Target="../notesSlides/notesSlide2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3.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4.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5.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8.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9.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0.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1.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22.xml"/><Relationship Id="rId3" Type="http://schemas.openxmlformats.org/officeDocument/2006/relationships/image" Target="../media/image105.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3.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4.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5.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26.xml"/><Relationship Id="rId3" Type="http://schemas.openxmlformats.org/officeDocument/2006/relationships/image" Target="../media/image106.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7.xml"/><Relationship Id="rId3" Type="http://schemas.openxmlformats.org/officeDocument/2006/relationships/image" Target="../media/image107.tif"/></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8.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9.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0.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1.xml"/><Relationship Id="rId3" Type="http://schemas.openxmlformats.org/officeDocument/2006/relationships/image" Target="../media/image108.png"/></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4.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5.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8.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9.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0.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1.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3.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4.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5.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6.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8.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9.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0.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1.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3.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4.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6.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8.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9.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1.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3.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4.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5.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6.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8.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9.xml"/><Relationship Id="rId3" Type="http://schemas.openxmlformats.org/officeDocument/2006/relationships/hyperlink" Target="http://semver.org" TargetMode="Externa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0.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1.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73.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4.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7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76.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7.xml"/><Relationship Id="rId3" Type="http://schemas.openxmlformats.org/officeDocument/2006/relationships/hyperlink" Target="http://wiki.opscode.com" TargetMode="Externa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9.tif"/></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0.tif"/></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8.xml"/><Relationship Id="rId3" Type="http://schemas.openxmlformats.org/officeDocument/2006/relationships/image" Target="../media/image111.png"/></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79.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80.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81.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8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4.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85.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6.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88.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89.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90.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91.xml"/><Relationship Id="rId3" Type="http://schemas.openxmlformats.org/officeDocument/2006/relationships/hyperlink" Target="https://gist.github.com/6781185" TargetMode="Externa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2.xml"/><Relationship Id="rId3" Type="http://schemas.openxmlformats.org/officeDocument/2006/relationships/hyperlink" Target="https://gist.github.com/8955103" TargetMode="Externa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3.xml"/><Relationship Id="rId3" Type="http://schemas.openxmlformats.org/officeDocument/2006/relationships/hyperlink" Target="https://gist.github.com/2866454"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9.png"/></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4.xml"/><Relationship Id="rId3" Type="http://schemas.openxmlformats.org/officeDocument/2006/relationships/hyperlink" Target="https://gist.github.com/8955080" TargetMode="Externa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5.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6.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8.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99.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0.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02.xml"/></Relationships>
</file>

<file path=ppt/slides/_rels/slide441.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image" Target="../media/image113.png"/><Relationship Id="rId1" Type="http://schemas.openxmlformats.org/officeDocument/2006/relationships/slideLayout" Target="../slideLayouts/slideLayout3.xml"/><Relationship Id="rId2" Type="http://schemas.openxmlformats.org/officeDocument/2006/relationships/notesSlide" Target="../notesSlides/notesSlide303.xml"/></Relationships>
</file>

<file path=ppt/slides/_rels/slide442.xml.rels><?xml version="1.0" encoding="UTF-8" standalone="yes"?>
<Relationships xmlns="http://schemas.openxmlformats.org/package/2006/relationships"><Relationship Id="rId3" Type="http://schemas.openxmlformats.org/officeDocument/2006/relationships/image" Target="../media/image114.jpeg"/><Relationship Id="rId4" Type="http://schemas.openxmlformats.org/officeDocument/2006/relationships/image" Target="../media/image82.jpeg"/><Relationship Id="rId1" Type="http://schemas.openxmlformats.org/officeDocument/2006/relationships/slideLayout" Target="../slideLayouts/slideLayout3.xml"/><Relationship Id="rId2" Type="http://schemas.openxmlformats.org/officeDocument/2006/relationships/notesSlide" Target="../notesSlides/notesSlide304.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5.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6.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8.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30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0.png"/></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310.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11.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31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313.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314.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15.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16.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1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1.png"/></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8.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9.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0.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21.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2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3.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4.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5.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6.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8.xml"/></Relationships>
</file>

<file path=ppt/slides/_rels/slide48.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hyperlink" Target="http://www.flickr.com/photos/louisb/4555295187/" TargetMode="External"/><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9.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0.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1.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hyperlink" Target="http://www.flickr.com/photos/louisb/4555295187/" TargetMode="External"/><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3.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4.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5.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hyperlink" Target="http://www.flickr.com/photos/louisb/4555295187/" TargetMode="External"/><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6.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8.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9.xml"/></Relationships>
</file>

<file path=ppt/slides/_rels/slide507.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116.png"/><Relationship Id="rId1" Type="http://schemas.openxmlformats.org/officeDocument/2006/relationships/slideLayout" Target="../slideLayouts/slideLayout3.xml"/><Relationship Id="rId2" Type="http://schemas.openxmlformats.org/officeDocument/2006/relationships/notesSlide" Target="../notesSlides/notesSlide340.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1.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2.xml"/></Relationships>
</file>

<file path=ppt/slides/_rels/slide51.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hyperlink" Target="http://www.flickr.com/photos/louisb/4555295187/" TargetMode="External"/><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3.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4.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5.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6.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7.xml"/><Relationship Id="rId3" Type="http://schemas.openxmlformats.org/officeDocument/2006/relationships/image" Target="../media/image108.png"/></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8.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0.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1.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3.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4.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jpeg"/></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6.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8.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9.xml"/></Relationships>
</file>

<file path=ppt/slides/_rels/slide538.xml.rels><?xml version="1.0" encoding="UTF-8" standalone="yes"?>
<Relationships xmlns="http://schemas.openxmlformats.org/package/2006/relationships"><Relationship Id="rId3" Type="http://schemas.openxmlformats.org/officeDocument/2006/relationships/hyperlink" Target="https://docs.chef.io/cookbook_versions.html" TargetMode="External"/><Relationship Id="rId4" Type="http://schemas.openxmlformats.org/officeDocument/2006/relationships/hyperlink" Target="http://wiki.opscode.com/display/chef/Version+Constraints" TargetMode="External"/><Relationship Id="rId1" Type="http://schemas.openxmlformats.org/officeDocument/2006/relationships/slideLayout" Target="../slideLayouts/slideLayout3.xml"/><Relationship Id="rId2" Type="http://schemas.openxmlformats.org/officeDocument/2006/relationships/notesSlide" Target="../notesSlides/notesSlide360.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1.xml.rels><?xml version="1.0" encoding="UTF-8" standalone="yes"?>
<Relationships xmlns="http://schemas.openxmlformats.org/package/2006/relationships"><Relationship Id="rId3" Type="http://schemas.openxmlformats.org/officeDocument/2006/relationships/image" Target="../media/image117.tif"/><Relationship Id="rId4" Type="http://schemas.openxmlformats.org/officeDocument/2006/relationships/image" Target="../media/image49.png"/><Relationship Id="rId1" Type="http://schemas.openxmlformats.org/officeDocument/2006/relationships/slideLayout" Target="../slideLayouts/slideLayout3.xml"/><Relationship Id="rId2" Type="http://schemas.openxmlformats.org/officeDocument/2006/relationships/notesSlide" Target="../notesSlides/notesSlide361.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3.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6.xml.rels><?xml version="1.0" encoding="UTF-8" standalone="yes"?>
<Relationships xmlns="http://schemas.openxmlformats.org/package/2006/relationships"><Relationship Id="rId3" Type="http://schemas.openxmlformats.org/officeDocument/2006/relationships/image" Target="../media/image118.tif"/><Relationship Id="rId4" Type="http://schemas.openxmlformats.org/officeDocument/2006/relationships/image" Target="../media/image49.png"/><Relationship Id="rId1" Type="http://schemas.openxmlformats.org/officeDocument/2006/relationships/slideLayout" Target="../slideLayouts/slideLayout3.xml"/><Relationship Id="rId2" Type="http://schemas.openxmlformats.org/officeDocument/2006/relationships/notesSlide" Target="../notesSlides/notesSlide364.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5.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6.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jpeg"/></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8.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9.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0.xml"/><Relationship Id="rId3" Type="http://schemas.openxmlformats.org/officeDocument/2006/relationships/image" Target="../media/image119.png"/></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1.xml"/><Relationship Id="rId3" Type="http://schemas.openxmlformats.org/officeDocument/2006/relationships/image" Target="../media/image120.png"/></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2.xml"/><Relationship Id="rId3" Type="http://schemas.openxmlformats.org/officeDocument/2006/relationships/image" Target="../media/image121.png"/></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3.xml"/><Relationship Id="rId3" Type="http://schemas.openxmlformats.org/officeDocument/2006/relationships/image" Target="../media/image122.png"/></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4.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cookbooks.opscode.com/api/v1/cookbooks/chef-client/versions/3_0_4" TargetMode="Externa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5.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6.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8.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9.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5.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1.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3.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4.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5.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6.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8.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0.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1.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3.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4.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96.xml"/></Relationships>
</file>

<file path=ppt/slides/_rels/slide603.xml.rels><?xml version="1.0" encoding="UTF-8" standalone="yes"?>
<Relationships xmlns="http://schemas.openxmlformats.org/package/2006/relationships"><Relationship Id="rId3" Type="http://schemas.openxmlformats.org/officeDocument/2006/relationships/hyperlink" Target="http://status.chef.io" TargetMode="External"/><Relationship Id="rId4" Type="http://schemas.openxmlformats.org/officeDocument/2006/relationships/hyperlink" Target="https://twitter.com/opscode_status" TargetMode="External"/><Relationship Id="rId1" Type="http://schemas.openxmlformats.org/officeDocument/2006/relationships/slideLayout" Target="../slideLayouts/slideLayout3.xml"/><Relationship Id="rId2" Type="http://schemas.openxmlformats.org/officeDocument/2006/relationships/notesSlide" Target="../notesSlides/notesSlide39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8.xml"/><Relationship Id="rId3" Type="http://schemas.openxmlformats.org/officeDocument/2006/relationships/hyperlink" Target="mailto:support@opscode.com" TargetMode="Externa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9.xml"/></Relationships>
</file>

<file path=ppt/slides/_rels/slide606.xml.rels><?xml version="1.0" encoding="UTF-8" standalone="yes"?>
<Relationships xmlns="http://schemas.openxmlformats.org/package/2006/relationships"><Relationship Id="rId3" Type="http://schemas.openxmlformats.org/officeDocument/2006/relationships/hyperlink" Target="mailto:user1@mydomain.com" TargetMode="External"/><Relationship Id="rId4" Type="http://schemas.openxmlformats.org/officeDocument/2006/relationships/hyperlink" Target="mailto:user2@mydomain.com" TargetMode="External"/><Relationship Id="rId5" Type="http://schemas.openxmlformats.org/officeDocument/2006/relationships/hyperlink" Target="mailto:user3@mydomain.com" TargetMode="External"/><Relationship Id="rId6" Type="http://schemas.openxmlformats.org/officeDocument/2006/relationships/hyperlink" Target="mailto:Sales@opscode.com" TargetMode="External"/><Relationship Id="rId1" Type="http://schemas.openxmlformats.org/officeDocument/2006/relationships/slideLayout" Target="../slideLayouts/slideLayout3.xml"/><Relationship Id="rId2" Type="http://schemas.openxmlformats.org/officeDocument/2006/relationships/notesSlide" Target="../notesSlides/notesSlide400.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1.xml"/><Relationship Id="rId3" Type="http://schemas.openxmlformats.org/officeDocument/2006/relationships/hyperlink" Target="http://docs.chef.io" TargetMode="Externa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0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1.xml.rels><?xml version="1.0" encoding="UTF-8" standalone="yes"?>
<Relationships xmlns="http://schemas.openxmlformats.org/package/2006/relationships"><Relationship Id="rId3" Type="http://schemas.openxmlformats.org/officeDocument/2006/relationships/hyperlink" Target="http://community.opscode.com" TargetMode="External"/><Relationship Id="rId4" Type="http://schemas.openxmlformats.org/officeDocument/2006/relationships/hyperlink" Target="http://docs.opscode.com" TargetMode="External"/><Relationship Id="rId5" Type="http://schemas.openxmlformats.org/officeDocument/2006/relationships/hyperlink" Target="http://learnchef.com" TargetMode="External"/><Relationship Id="rId6" Type="http://schemas.openxmlformats.org/officeDocument/2006/relationships/hyperlink" Target="http://lists.opscode.com" TargetMode="External"/><Relationship Id="rId7" Type="http://schemas.openxmlformats.org/officeDocument/2006/relationships/hyperlink" Target="http://youtube.com/user/Opscode" TargetMode="External"/><Relationship Id="rId1" Type="http://schemas.openxmlformats.org/officeDocument/2006/relationships/slideLayout" Target="../slideLayouts/slideLayout3.xml"/><Relationship Id="rId2" Type="http://schemas.openxmlformats.org/officeDocument/2006/relationships/hyperlink" Target="http://opscode.com" TargetMode="Externa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3.png"/></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chef.io/summit" TargetMode="Externa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chef.io/chefconf" TargetMode="External"/></Relationships>
</file>

<file path=ppt/slides/_rels/slide615.xml.rels><?xml version="1.0" encoding="UTF-8" standalone="yes"?>
<Relationships xmlns="http://schemas.openxmlformats.org/package/2006/relationships"><Relationship Id="rId3" Type="http://schemas.openxmlformats.org/officeDocument/2006/relationships/hyperlink" Target="http://www.meetup.com/DevOpsAmsterdam/" TargetMode="External"/><Relationship Id="rId4" Type="http://schemas.openxmlformats.org/officeDocument/2006/relationships/hyperlink" Target="http://www.meetup.com/Amsterdam-SDN-Group/" TargetMode="External"/><Relationship Id="rId5" Type="http://schemas.openxmlformats.org/officeDocument/2006/relationships/hyperlink" Target="http://www.meetup.com/Continuous-Delivery-Amsterdam/" TargetMode="External"/><Relationship Id="rId6" Type="http://schemas.openxmlformats.org/officeDocument/2006/relationships/hyperlink" Target="http://www.meetup.com/Amsterdam-Python-Meetup-Group/" TargetMode="External"/><Relationship Id="rId1" Type="http://schemas.openxmlformats.org/officeDocument/2006/relationships/slideLayout" Target="../slideLayouts/slideLayout3.xml"/><Relationship Id="rId2" Type="http://schemas.openxmlformats.org/officeDocument/2006/relationships/notesSlide" Target="../notesSlides/notesSlide404.xml"/></Relationships>
</file>

<file path=ppt/slides/_rels/slide616.xml.rels><?xml version="1.0" encoding="UTF-8" standalone="yes"?>
<Relationships xmlns="http://schemas.openxmlformats.org/package/2006/relationships"><Relationship Id="rId3" Type="http://schemas.openxmlformats.org/officeDocument/2006/relationships/hyperlink" Target="http://www.meetup.com/Infracoders-London/" TargetMode="External"/><Relationship Id="rId4" Type="http://schemas.openxmlformats.org/officeDocument/2006/relationships/hyperlink" Target="http://www.meetup.com/Docker-London/" TargetMode="External"/><Relationship Id="rId5" Type="http://schemas.openxmlformats.org/officeDocument/2006/relationships/hyperlink" Target="http://www.meetup.com/London-Continuous-Delivery/" TargetMode="External"/><Relationship Id="rId6" Type="http://schemas.openxmlformats.org/officeDocument/2006/relationships/hyperlink" Target="http://www.meetup.com/DevOps-Exchange-London/" TargetMode="External"/><Relationship Id="rId1" Type="http://schemas.openxmlformats.org/officeDocument/2006/relationships/slideLayout" Target="../slideLayouts/slideLayout3.xml"/><Relationship Id="rId2" Type="http://schemas.openxmlformats.org/officeDocument/2006/relationships/notesSlide" Target="../notesSlides/notesSlide405.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6.xml"/><Relationship Id="rId3" Type="http://schemas.openxmlformats.org/officeDocument/2006/relationships/hyperlink" Target="https://wiki.opscode.com/display/chef/Resources+for+Community+Organizers" TargetMode="Externa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8.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9.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0.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1.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3.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4.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5.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8.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8.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9.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0.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1.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3.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4.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5.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8.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9.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0.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1.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3.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4.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5.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8.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9.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40.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41.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pragprog.com/book/ruby3/programming-ruby-1-9" TargetMode="Externa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3.xml"/><Relationship Id="rId3" Type="http://schemas.openxmlformats.org/officeDocument/2006/relationships/image" Target="../media/image79.png"/></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44.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45.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46.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4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48.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49.xml"/></Relationships>
</file>

<file path=ppt/slides/_rels/slide666.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image" Target="../media/image90.png"/><Relationship Id="rId7" Type="http://schemas.openxmlformats.org/officeDocument/2006/relationships/image" Target="../media/image91.png"/><Relationship Id="rId8" Type="http://schemas.openxmlformats.org/officeDocument/2006/relationships/image" Target="../media/image92.png"/><Relationship Id="rId9" Type="http://schemas.openxmlformats.org/officeDocument/2006/relationships/image" Target="../media/image93.png"/><Relationship Id="rId10" Type="http://schemas.openxmlformats.org/officeDocument/2006/relationships/image" Target="../media/image66.png"/><Relationship Id="rId11" Type="http://schemas.openxmlformats.org/officeDocument/2006/relationships/image" Target="../media/image94.png"/><Relationship Id="rId1" Type="http://schemas.openxmlformats.org/officeDocument/2006/relationships/slideLayout" Target="../slideLayouts/slideLayout18.xml"/><Relationship Id="rId2" Type="http://schemas.openxmlformats.org/officeDocument/2006/relationships/notesSlide" Target="../notesSlides/notesSlide450.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1.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71.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hyperlink" Target="http://www.flickr.com/photos/shutterhacks/4474421855/" TargetMode="External"/><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7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73.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notesSlide" Target="../notesSlides/notesSlide54.xml"/></Relationships>
</file>

<file path=ppt/slides/_rels/slide7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6.png"/><Relationship Id="rId1" Type="http://schemas.openxmlformats.org/officeDocument/2006/relationships/slideLayout" Target="../slideLayouts/slideLayout6.xml"/><Relationship Id="rId2" Type="http://schemas.openxmlformats.org/officeDocument/2006/relationships/notesSlide" Target="../notesSlides/notesSlide5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hyperlink" Target="http://www.flickr.com/photos/kathycsus/2686772625" TargetMode="External"/><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20.png"/><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20.png"/><Relationship Id="rId3" Type="http://schemas.openxmlformats.org/officeDocument/2006/relationships/image" Target="../media/image2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20.png"/><Relationship Id="rId3" Type="http://schemas.openxmlformats.org/officeDocument/2006/relationships/image" Target="../media/image2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20.png"/><Relationship Id="rId3" Type="http://schemas.openxmlformats.org/officeDocument/2006/relationships/image" Target="../media/image2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20.png"/><Relationship Id="rId3" Type="http://schemas.openxmlformats.org/officeDocument/2006/relationships/image" Target="../media/image2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20.png"/><Relationship Id="rId3" Type="http://schemas.openxmlformats.org/officeDocument/2006/relationships/image" Target="../media/image2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a:spLocks noGrp="1"/>
          </p:cNvSpPr>
          <p:nvPr>
            <p:ph type="title"/>
          </p:nvPr>
        </p:nvSpPr>
        <p:spPr>
          <a:prstGeom prst="rect">
            <a:avLst/>
          </a:prstGeom>
        </p:spPr>
        <p:txBody>
          <a:bodyPr/>
          <a:lstStyle/>
          <a:p>
            <a:pPr lvl="0">
              <a:defRPr sz="1800" b="0">
                <a:solidFill>
                  <a:srgbClr val="000000"/>
                </a:solidFill>
                <a:effectLst/>
              </a:defRPr>
            </a:pPr>
            <a:r>
              <a:rPr sz="9600" b="1">
                <a:solidFill>
                  <a:srgbClr val="FFFFFF"/>
                </a:solidFill>
                <a:effectLst>
                  <a:outerShdw blurRad="50800" dist="25400" dir="2700000" rotWithShape="0">
                    <a:srgbClr val="000000">
                      <a:alpha val="75000"/>
                    </a:srgbClr>
                  </a:outerShdw>
                </a:effectLst>
              </a:rPr>
              <a:t>Chef Fundamentals</a:t>
            </a:r>
          </a:p>
        </p:txBody>
      </p:sp>
      <p:sp>
        <p:nvSpPr>
          <p:cNvPr id="396" name="Shape 396"/>
          <p:cNvSpPr/>
          <p:nvPr/>
        </p:nvSpPr>
        <p:spPr>
          <a:xfrm>
            <a:off x="901700" y="4902200"/>
            <a:ext cx="13792200" cy="2857500"/>
          </a:xfrm>
          <a:prstGeom prst="rect">
            <a:avLst/>
          </a:prstGeom>
          <a:ln w="12700">
            <a:miter lim="400000"/>
          </a:ln>
          <a:effectLst>
            <a:outerShdw blurRad="50800" dist="25400" dir="2700000" rotWithShape="0">
              <a:srgbClr val="000000">
                <a:alpha val="75000"/>
              </a:srgbClr>
            </a:outerShdw>
          </a:effectLst>
          <a:extLst>
            <a:ext uri="{C572A759-6A51-4108-AA02-DFA0A04FC94B}">
              <ma14:wrappingTextBoxFlag xmlns:ma14="http://schemas.microsoft.com/office/mac/drawingml/2011/main" val="1"/>
            </a:ext>
          </a:extLst>
        </p:spPr>
        <p:txBody>
          <a:bodyPr lIns="38100" tIns="38100" rIns="38100" bIns="38100"/>
          <a:lstStyle/>
          <a:p>
            <a:pPr lvl="0" algn="l">
              <a:defRPr sz="1800"/>
            </a:pPr>
            <a:r>
              <a:rPr sz="3600">
                <a:solidFill>
                  <a:srgbClr val="A1C3E5"/>
                </a:solidFill>
                <a:latin typeface="+mj-lt"/>
                <a:ea typeface="+mj-ea"/>
                <a:cs typeface="+mj-cs"/>
                <a:sym typeface="Arial"/>
                <a:hlinkClick r:id="rId2"/>
              </a:rPr>
              <a:t>training@chef.io</a:t>
            </a:r>
            <a:endParaRPr sz="3600">
              <a:solidFill>
                <a:srgbClr val="A1C3E5"/>
              </a:solidFill>
              <a:latin typeface="+mj-lt"/>
              <a:ea typeface="+mj-ea"/>
              <a:cs typeface="+mj-cs"/>
              <a:sym typeface="Arial"/>
            </a:endParaRPr>
          </a:p>
          <a:p>
            <a:pPr lvl="0" algn="l">
              <a:defRPr sz="1800"/>
            </a:pPr>
            <a:r>
              <a:rPr sz="3600">
                <a:solidFill>
                  <a:srgbClr val="A1C3E5"/>
                </a:solidFill>
                <a:latin typeface="+mj-lt"/>
                <a:ea typeface="+mj-ea"/>
                <a:cs typeface="+mj-cs"/>
                <a:sym typeface="Arial"/>
              </a:rPr>
              <a:t>Copyright (C) 2014 Chef Software, Inc.</a:t>
            </a:r>
          </a:p>
        </p:txBody>
      </p:sp>
      <p:sp>
        <p:nvSpPr>
          <p:cNvPr id="397" name="Shape 39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a:t>
            </a:fld>
            <a:endParaRPr sz="1000"/>
          </a:p>
        </p:txBody>
      </p:sp>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2" name="Shape 442"/>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Instructor Introduction</a:t>
            </a:r>
          </a:p>
        </p:txBody>
      </p:sp>
      <p:sp>
        <p:nvSpPr>
          <p:cNvPr id="443" name="Shape 443"/>
          <p:cNvSpPr>
            <a:spLocks noGrp="1"/>
          </p:cNvSpPr>
          <p:nvPr>
            <p:ph type="body" idx="1"/>
          </p:nvPr>
        </p:nvSpPr>
        <p:spPr>
          <a:prstGeom prst="rect">
            <a:avLst/>
          </a:prstGeom>
        </p:spPr>
        <p:txBody>
          <a:bodyPr/>
          <a:lstStyle/>
          <a:p>
            <a:pPr marL="0" lvl="0" indent="215900" defTabSz="546100">
              <a:spcBef>
                <a:spcPts val="0"/>
              </a:spcBef>
              <a:buClrTx/>
              <a:buSzTx/>
              <a:buNone/>
              <a:defRPr sz="1800"/>
            </a:pPr>
            <a:r>
              <a:rPr sz="2800">
                <a:latin typeface="+mn-lt"/>
                <a:ea typeface="+mn-ea"/>
                <a:cs typeface="+mn-cs"/>
                <a:sym typeface="Courier"/>
              </a:rPr>
              <a:t># finger $(whoami)</a:t>
            </a:r>
          </a:p>
          <a:p>
            <a:pPr marL="0" lvl="0" indent="215900" defTabSz="546100">
              <a:spcBef>
                <a:spcPts val="0"/>
              </a:spcBef>
              <a:buClrTx/>
              <a:buSzTx/>
              <a:buNone/>
              <a:defRPr sz="1800"/>
            </a:pPr>
            <a:r>
              <a:rPr sz="2800">
                <a:latin typeface="+mn-lt"/>
                <a:ea typeface="+mn-ea"/>
                <a:cs typeface="+mn-cs"/>
                <a:sym typeface="Courier"/>
              </a:rPr>
              <a:t>Login: gmiranda							Name: George Miranda</a:t>
            </a:r>
          </a:p>
          <a:p>
            <a:pPr marL="0" lvl="0" indent="215900" defTabSz="546100">
              <a:spcBef>
                <a:spcPts val="0"/>
              </a:spcBef>
              <a:buClrTx/>
              <a:buSzTx/>
              <a:buNone/>
              <a:defRPr sz="1800"/>
            </a:pPr>
            <a:r>
              <a:rPr sz="2800">
                <a:latin typeface="+mn-lt"/>
                <a:ea typeface="+mn-ea"/>
                <a:cs typeface="+mn-cs"/>
                <a:sym typeface="Courier"/>
              </a:rPr>
              <a:t>Directory: /home/gmiranda			Shell: /bin/bash</a:t>
            </a:r>
          </a:p>
          <a:p>
            <a:pPr marL="0" lvl="0" indent="215900" defTabSz="546100">
              <a:spcBef>
                <a:spcPts val="0"/>
              </a:spcBef>
              <a:buClrTx/>
              <a:buSzTx/>
              <a:buNone/>
              <a:defRPr sz="1800"/>
            </a:pPr>
            <a:r>
              <a:rPr sz="2800">
                <a:latin typeface="+mn-lt"/>
                <a:ea typeface="+mn-ea"/>
                <a:cs typeface="+mn-cs"/>
                <a:sym typeface="Courier"/>
              </a:rPr>
              <a:t>EDITOR: /usr/bin/vim</a:t>
            </a:r>
          </a:p>
          <a:p>
            <a:pPr marL="0" lvl="0" indent="215900" defTabSz="546100">
              <a:spcBef>
                <a:spcPts val="0"/>
              </a:spcBef>
              <a:buClrTx/>
              <a:buSzTx/>
              <a:buNone/>
              <a:defRPr sz="1800"/>
            </a:pPr>
            <a:r>
              <a:rPr sz="2800">
                <a:latin typeface="+mn-lt"/>
                <a:ea typeface="+mn-ea"/>
                <a:cs typeface="+mn-cs"/>
                <a:sym typeface="Courier"/>
              </a:rPr>
              <a:t>On since Mon 14 Apr 1997 18:01 (GMT) on tty1 from :0</a:t>
            </a:r>
          </a:p>
          <a:p>
            <a:pPr marL="0" lvl="0" indent="215900" defTabSz="546100">
              <a:spcBef>
                <a:spcPts val="0"/>
              </a:spcBef>
              <a:buClrTx/>
              <a:buSzTx/>
              <a:buNone/>
              <a:defRPr sz="1800"/>
            </a:pPr>
            <a:r>
              <a:rPr sz="2800">
                <a:latin typeface="+mn-lt"/>
                <a:ea typeface="+mn-ea"/>
                <a:cs typeface="+mn-cs"/>
                <a:sym typeface="Courier"/>
              </a:rPr>
              <a:t>No mail on </a:t>
            </a:r>
            <a:r>
              <a:rPr sz="2800">
                <a:latin typeface="+mn-lt"/>
                <a:ea typeface="+mn-ea"/>
                <a:cs typeface="+mn-cs"/>
                <a:sym typeface="Courier"/>
                <a:hlinkClick r:id="rId3"/>
              </a:rPr>
              <a:t>gmiranda@opscode.com</a:t>
            </a:r>
            <a:endParaRPr sz="2800">
              <a:latin typeface="+mn-lt"/>
              <a:ea typeface="+mn-ea"/>
              <a:cs typeface="+mn-cs"/>
              <a:sym typeface="Courier"/>
            </a:endParaRPr>
          </a:p>
          <a:p>
            <a:pPr marL="0" lvl="0" indent="215900" defTabSz="546100">
              <a:spcBef>
                <a:spcPts val="0"/>
              </a:spcBef>
              <a:buClrTx/>
              <a:buSzTx/>
              <a:buNone/>
              <a:defRPr sz="1800"/>
            </a:pPr>
            <a:r>
              <a:rPr sz="2800">
                <a:latin typeface="+mn-lt"/>
                <a:ea typeface="+mn-ea"/>
                <a:cs typeface="+mn-cs"/>
                <a:sym typeface="Courier"/>
              </a:rPr>
              <a:t>Plan:</a:t>
            </a:r>
          </a:p>
          <a:p>
            <a:pPr marL="0" lvl="0" indent="215900" defTabSz="546100">
              <a:spcBef>
                <a:spcPts val="0"/>
              </a:spcBef>
              <a:buClrTx/>
              <a:buSzTx/>
              <a:buNone/>
              <a:defRPr sz="1800"/>
            </a:pPr>
            <a:r>
              <a:rPr sz="2800">
                <a:latin typeface="+mn-lt"/>
                <a:ea typeface="+mn-ea"/>
                <a:cs typeface="+mn-cs"/>
                <a:sym typeface="Courier"/>
              </a:rPr>
              <a:t>	twitter:	gmiranda23</a:t>
            </a:r>
          </a:p>
          <a:p>
            <a:pPr marL="0" lvl="0" indent="215900" defTabSz="546100">
              <a:spcBef>
                <a:spcPts val="0"/>
              </a:spcBef>
              <a:buClrTx/>
              <a:buSzTx/>
              <a:buNone/>
              <a:defRPr sz="1800"/>
            </a:pPr>
            <a:r>
              <a:rPr sz="2800">
                <a:latin typeface="+mn-lt"/>
                <a:ea typeface="+mn-ea"/>
                <a:cs typeface="+mn-cs"/>
                <a:sym typeface="Courier"/>
              </a:rPr>
              <a:t>	github:		gmiranda23</a:t>
            </a:r>
          </a:p>
          <a:p>
            <a:pPr marL="0" lvl="0" indent="215900" defTabSz="546100">
              <a:spcBef>
                <a:spcPts val="0"/>
              </a:spcBef>
              <a:buClrTx/>
              <a:buSzTx/>
              <a:buNone/>
              <a:defRPr sz="1800"/>
            </a:pPr>
            <a:r>
              <a:rPr sz="2800">
                <a:latin typeface="+mn-lt"/>
                <a:ea typeface="+mn-ea"/>
                <a:cs typeface="+mn-cs"/>
                <a:sym typeface="Courier"/>
              </a:rPr>
              <a:t>	irc:			gmiranda23	(irc.freenode.net - #chef)</a:t>
            </a:r>
          </a:p>
          <a:p>
            <a:pPr marL="0" lvl="0" indent="215900" defTabSz="546100">
              <a:spcBef>
                <a:spcPts val="0"/>
              </a:spcBef>
              <a:buClrTx/>
              <a:buSzTx/>
              <a:buNone/>
              <a:defRPr sz="1800"/>
            </a:pPr>
            <a:r>
              <a:rPr sz="2800">
                <a:latin typeface="+mn-lt"/>
                <a:ea typeface="+mn-ea"/>
                <a:cs typeface="+mn-cs"/>
                <a:sym typeface="Courier"/>
              </a:rPr>
              <a:t>	*.*:			gmiranda23</a:t>
            </a:r>
          </a:p>
        </p:txBody>
      </p:sp>
      <p:sp>
        <p:nvSpPr>
          <p:cNvPr id="444" name="Shape 44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10</a:t>
            </a:fld>
            <a:endParaRPr sz="1000"/>
          </a:p>
        </p:txBody>
      </p:sp>
    </p:spTree>
  </p:cSld>
  <p:clrMapOvr>
    <a:masterClrMapping/>
  </p:clrMapOvr>
  <p:transition xmlns:p14="http://schemas.microsoft.com/office/powerpoint/2010/mai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5" name="Shape 1645"/>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Workstation Setup</a:t>
            </a:r>
          </a:p>
        </p:txBody>
      </p:sp>
      <p:sp>
        <p:nvSpPr>
          <p:cNvPr id="1646" name="Shape 1646"/>
          <p:cNvSpPr>
            <a:spLocks noGrp="1"/>
          </p:cNvSpPr>
          <p:nvPr>
            <p:ph type="body" idx="1"/>
          </p:nvPr>
        </p:nvSpPr>
        <p:spPr>
          <a:prstGeom prst="rect">
            <a:avLst/>
          </a:prstGeom>
        </p:spPr>
        <p:txBody>
          <a:bodyPr/>
          <a:lstStyle/>
          <a:p>
            <a:pPr lvl="0">
              <a:defRPr sz="1800">
                <a:solidFill>
                  <a:srgbClr val="000000"/>
                </a:solidFill>
              </a:defRPr>
            </a:pPr>
            <a:r>
              <a:rPr sz="3600">
                <a:solidFill>
                  <a:srgbClr val="A1C3E5"/>
                </a:solidFill>
              </a:rPr>
              <a:t>Getting started</a:t>
            </a:r>
          </a:p>
        </p:txBody>
      </p:sp>
      <p:sp>
        <p:nvSpPr>
          <p:cNvPr id="1647" name="Shape 164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100</a:t>
            </a:fld>
            <a:endParaRPr sz="1000"/>
          </a:p>
        </p:txBody>
      </p:sp>
    </p:spTree>
  </p:cSld>
  <p:clrMapOvr>
    <a:masterClrMapping/>
  </p:clrMapOvr>
  <p:transition xmlns:p14="http://schemas.microsoft.com/office/powerpoint/2010/mai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9" name="Shape 1649"/>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Lesson Objectives</a:t>
            </a:r>
          </a:p>
        </p:txBody>
      </p:sp>
      <p:sp>
        <p:nvSpPr>
          <p:cNvPr id="1650" name="Shape 1650"/>
          <p:cNvSpPr>
            <a:spLocks noGrp="1"/>
          </p:cNvSpPr>
          <p:nvPr>
            <p:ph type="body" idx="1"/>
          </p:nvPr>
        </p:nvSpPr>
        <p:spPr>
          <a:prstGeom prst="rect">
            <a:avLst/>
          </a:prstGeom>
        </p:spPr>
        <p:txBody>
          <a:bodyPr/>
          <a:lstStyle/>
          <a:p>
            <a:pPr lvl="0">
              <a:defRPr sz="1800"/>
            </a:pPr>
            <a:r>
              <a:rPr sz="4800"/>
              <a:t>After completing the lesson, you will be able to</a:t>
            </a:r>
          </a:p>
          <a:p>
            <a:pPr lvl="1">
              <a:defRPr sz="1800"/>
            </a:pPr>
            <a:r>
              <a:rPr sz="4800"/>
              <a:t>Login to Enterprise Chef</a:t>
            </a:r>
          </a:p>
          <a:p>
            <a:pPr lvl="1">
              <a:defRPr sz="1800"/>
            </a:pPr>
            <a:r>
              <a:rPr sz="4800"/>
              <a:t>View your Organization in Enterprise Chef</a:t>
            </a:r>
          </a:p>
          <a:p>
            <a:pPr lvl="1">
              <a:defRPr sz="1800"/>
            </a:pPr>
            <a:r>
              <a:rPr sz="4800"/>
              <a:t>Describe Knife, the Chef command line utility</a:t>
            </a:r>
          </a:p>
          <a:p>
            <a:pPr lvl="1">
              <a:defRPr sz="1800"/>
            </a:pPr>
            <a:r>
              <a:rPr sz="4800"/>
              <a:t>Use Knife on your Workstation</a:t>
            </a:r>
          </a:p>
        </p:txBody>
      </p:sp>
      <p:sp>
        <p:nvSpPr>
          <p:cNvPr id="1651" name="Shape 165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101</a:t>
            </a:fld>
            <a:endParaRPr sz="1000"/>
          </a:p>
        </p:txBody>
      </p:sp>
    </p:spTree>
  </p:cSld>
  <p:clrMapOvr>
    <a:masterClrMapping/>
  </p:clrMapOvr>
  <p:transition xmlns:p14="http://schemas.microsoft.com/office/powerpoint/2010/mai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3" name="Shape 1653"/>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Legend</a:t>
            </a:r>
          </a:p>
        </p:txBody>
      </p:sp>
      <p:sp>
        <p:nvSpPr>
          <p:cNvPr id="1654" name="Shape 1654"/>
          <p:cNvSpPr>
            <a:spLocks noGrp="1"/>
          </p:cNvSpPr>
          <p:nvPr>
            <p:ph type="body" idx="1"/>
          </p:nvPr>
        </p:nvSpPr>
        <p:spPr>
          <a:prstGeom prst="rect">
            <a:avLst/>
          </a:prstGeom>
        </p:spPr>
        <p:txBody>
          <a:bodyPr/>
          <a:lstStyle/>
          <a:p>
            <a:pPr lvl="0"/>
            <a:endParaRPr/>
          </a:p>
        </p:txBody>
      </p:sp>
      <p:sp>
        <p:nvSpPr>
          <p:cNvPr id="1655" name="Shape 165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102</a:t>
            </a:fld>
            <a:endParaRPr sz="1000"/>
          </a:p>
        </p:txBody>
      </p:sp>
    </p:spTree>
  </p:cSld>
  <p:clrMapOvr>
    <a:masterClrMapping/>
  </p:clrMapOvr>
  <p:transition xmlns:p14="http://schemas.microsoft.com/office/powerpoint/2010/mai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9" name="Shape 1659"/>
          <p:cNvSpPr>
            <a:spLocks noGrp="1"/>
          </p:cNvSpPr>
          <p:nvPr>
            <p:ph type="title"/>
          </p:nvPr>
        </p:nvSpPr>
        <p:spPr>
          <a:prstGeom prst="rect">
            <a:avLst/>
          </a:prstGeom>
        </p:spPr>
        <p:txBody>
          <a:bodyPr/>
          <a:lstStyle>
            <a:lvl1pPr defTabSz="357631">
              <a:defRPr sz="4608">
                <a:effectLst>
                  <a:outerShdw blurRad="32512" dist="16256" dir="2700000" rotWithShape="0">
                    <a:srgbClr val="000000">
                      <a:alpha val="75000"/>
                    </a:srgbClr>
                  </a:outerShdw>
                </a:effectLst>
              </a:defRPr>
            </a:lvl1pPr>
          </a:lstStyle>
          <a:p>
            <a:pPr lvl="0">
              <a:defRPr sz="1800" b="0">
                <a:solidFill>
                  <a:srgbClr val="000000"/>
                </a:solidFill>
                <a:effectLst/>
              </a:defRPr>
            </a:pPr>
            <a:r>
              <a:rPr sz="4608" b="1">
                <a:solidFill>
                  <a:srgbClr val="FFFFFF"/>
                </a:solidFill>
                <a:effectLst>
                  <a:outerShdw blurRad="32512" dist="16256" dir="2700000" rotWithShape="0">
                    <a:srgbClr val="000000">
                      <a:alpha val="75000"/>
                    </a:srgbClr>
                  </a:outerShdw>
                </a:effectLst>
              </a:rPr>
              <a:t>Legend: Do I run that command on my workstation?</a:t>
            </a:r>
          </a:p>
        </p:txBody>
      </p:sp>
      <p:sp>
        <p:nvSpPr>
          <p:cNvPr id="1660" name="Shape 1660"/>
          <p:cNvSpPr/>
          <p:nvPr/>
        </p:nvSpPr>
        <p:spPr>
          <a:xfrm>
            <a:off x="826194" y="2590800"/>
            <a:ext cx="14655801" cy="1600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p>
            <a:pPr lvl="0" algn="l">
              <a:defRPr sz="1800"/>
            </a:pPr>
            <a:r>
              <a:rPr sz="3700" dirty="0">
                <a:solidFill>
                  <a:srgbClr val="FFFFFF"/>
                </a:solidFill>
                <a:latin typeface="+mn-lt"/>
                <a:ea typeface="+mn-ea"/>
                <a:cs typeface="+mn-cs"/>
                <a:sym typeface="Courier"/>
              </a:rPr>
              <a:t>$ whoami</a:t>
            </a:r>
          </a:p>
          <a:p>
            <a:pPr lvl="0" algn="l">
              <a:defRPr sz="1800"/>
            </a:pPr>
            <a:r>
              <a:rPr sz="3700" dirty="0">
                <a:solidFill>
                  <a:srgbClr val="FFFFFF"/>
                </a:solidFill>
                <a:latin typeface="+mn-lt"/>
                <a:ea typeface="+mn-ea"/>
                <a:cs typeface="+mn-cs"/>
                <a:sym typeface="Courier"/>
              </a:rPr>
              <a:t>i-am-a-workstation</a:t>
            </a:r>
          </a:p>
        </p:txBody>
      </p:sp>
      <p:sp>
        <p:nvSpPr>
          <p:cNvPr id="1661" name="Shape 1661"/>
          <p:cNvSpPr/>
          <p:nvPr/>
        </p:nvSpPr>
        <p:spPr>
          <a:xfrm>
            <a:off x="822424" y="1924049"/>
            <a:ext cx="13436601" cy="6223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sz="3900">
                <a:latin typeface="+mj-lt"/>
                <a:ea typeface="+mj-ea"/>
                <a:cs typeface="+mj-cs"/>
                <a:sym typeface="Arial"/>
              </a:defRPr>
            </a:lvl1pPr>
          </a:lstStyle>
          <a:p>
            <a:pPr lvl="0">
              <a:defRPr sz="1800"/>
            </a:pPr>
            <a:r>
              <a:rPr sz="3900"/>
              <a:t>This is an example of a command to run on your workstation</a:t>
            </a:r>
          </a:p>
        </p:txBody>
      </p:sp>
      <p:sp>
        <p:nvSpPr>
          <p:cNvPr id="1662" name="Shape 1662"/>
          <p:cNvSpPr/>
          <p:nvPr/>
        </p:nvSpPr>
        <p:spPr>
          <a:xfrm>
            <a:off x="825500" y="5384800"/>
            <a:ext cx="14655800" cy="1600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p>
            <a:pPr lvl="0" algn="l">
              <a:defRPr sz="1800"/>
            </a:pPr>
            <a:r>
              <a:rPr sz="3700" b="1" dirty="0">
                <a:solidFill>
                  <a:srgbClr val="FFFFFF"/>
                </a:solidFill>
                <a:latin typeface="+mn-lt"/>
                <a:ea typeface="+mn-ea"/>
                <a:cs typeface="+mn-cs"/>
                <a:sym typeface="Courier"/>
              </a:rPr>
              <a:t>user@hostname:~</a:t>
            </a:r>
            <a:r>
              <a:rPr sz="3700" dirty="0">
                <a:solidFill>
                  <a:srgbClr val="FFFFFF"/>
                </a:solidFill>
                <a:latin typeface="+mn-lt"/>
                <a:ea typeface="+mn-ea"/>
                <a:cs typeface="+mn-cs"/>
                <a:sym typeface="Courier"/>
              </a:rPr>
              <a:t>$ whoami</a:t>
            </a:r>
          </a:p>
          <a:p>
            <a:pPr lvl="0" algn="l">
              <a:defRPr sz="1800"/>
            </a:pPr>
            <a:r>
              <a:rPr sz="3700" dirty="0">
                <a:solidFill>
                  <a:srgbClr val="FFFFFF"/>
                </a:solidFill>
                <a:latin typeface="+mn-lt"/>
                <a:ea typeface="+mn-ea"/>
                <a:cs typeface="+mn-cs"/>
                <a:sym typeface="Courier"/>
              </a:rPr>
              <a:t>i-am-a-chef-node</a:t>
            </a:r>
          </a:p>
        </p:txBody>
      </p:sp>
      <p:sp>
        <p:nvSpPr>
          <p:cNvPr id="1663" name="Shape 1663"/>
          <p:cNvSpPr/>
          <p:nvPr/>
        </p:nvSpPr>
        <p:spPr>
          <a:xfrm>
            <a:off x="822101" y="4724400"/>
            <a:ext cx="15430501" cy="6096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sz="3800">
                <a:latin typeface="+mj-lt"/>
                <a:ea typeface="+mj-ea"/>
                <a:cs typeface="+mj-cs"/>
                <a:sym typeface="Arial"/>
              </a:defRPr>
            </a:lvl1pPr>
          </a:lstStyle>
          <a:p>
            <a:pPr lvl="0">
              <a:defRPr sz="1800"/>
            </a:pPr>
            <a:r>
              <a:rPr sz="3800"/>
              <a:t>This is an example of a command to run on your target node via SSH.</a:t>
            </a:r>
          </a:p>
        </p:txBody>
      </p:sp>
      <p:sp>
        <p:nvSpPr>
          <p:cNvPr id="1664" name="Shape 166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103</a:t>
            </a:fld>
            <a:endParaRPr sz="1000"/>
          </a:p>
        </p:txBody>
      </p:sp>
    </p:spTree>
  </p:cSld>
  <p:clrMapOvr>
    <a:masterClrMapping/>
  </p:clrMapOvr>
  <p:transition xmlns:p14="http://schemas.microsoft.com/office/powerpoint/2010/mai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8" name="Shape 1668"/>
          <p:cNvSpPr/>
          <p:nvPr/>
        </p:nvSpPr>
        <p:spPr>
          <a:xfrm>
            <a:off x="8007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dirty="0">
                <a:solidFill>
                  <a:srgbClr val="FFFFFF"/>
                </a:solidFill>
              </a:rPr>
              <a:t>$ ifconfig</a:t>
            </a:r>
          </a:p>
        </p:txBody>
      </p:sp>
      <p:sp>
        <p:nvSpPr>
          <p:cNvPr id="1669" name="Shape 1669"/>
          <p:cNvSpPr>
            <a:spLocks noGrp="1"/>
          </p:cNvSpPr>
          <p:nvPr>
            <p:ph type="title"/>
          </p:nvPr>
        </p:nvSpPr>
        <p:spPr>
          <a:prstGeom prst="rect">
            <a:avLst/>
          </a:prstGeom>
        </p:spPr>
        <p:txBody>
          <a:bodyPr>
            <a:normAutofit fontScale="90000"/>
          </a:bodyPr>
          <a:lstStyle>
            <a:lvl1pPr defTabSz="379984">
              <a:defRPr sz="4896">
                <a:effectLst>
                  <a:outerShdw blurRad="34544" dist="17272" dir="2700000" rotWithShape="0">
                    <a:srgbClr val="000000">
                      <a:alpha val="75000"/>
                    </a:srgbClr>
                  </a:outerShdw>
                </a:effectLst>
              </a:defRPr>
            </a:lvl1pPr>
          </a:lstStyle>
          <a:p>
            <a:pPr lvl="0">
              <a:defRPr sz="1800" b="0">
                <a:solidFill>
                  <a:srgbClr val="000000"/>
                </a:solidFill>
                <a:effectLst/>
              </a:defRPr>
            </a:pPr>
            <a:r>
              <a:rPr sz="4896" b="1">
                <a:solidFill>
                  <a:srgbClr val="FFFFFF"/>
                </a:solidFill>
                <a:effectLst>
                  <a:outerShdw blurRad="34544" dist="17272" dir="2700000" rotWithShape="0">
                    <a:srgbClr val="000000">
                      <a:alpha val="75000"/>
                    </a:srgbClr>
                  </a:outerShdw>
                </a:effectLst>
              </a:rPr>
              <a:t>Legend: Example Terminal Command and Output</a:t>
            </a:r>
          </a:p>
        </p:txBody>
      </p:sp>
      <p:sp>
        <p:nvSpPr>
          <p:cNvPr id="1670" name="Shape 1670"/>
          <p:cNvSpPr/>
          <p:nvPr/>
        </p:nvSpPr>
        <p:spPr>
          <a:xfrm>
            <a:off x="825500" y="3390900"/>
            <a:ext cx="14605000" cy="5245100"/>
          </a:xfrm>
          <a:prstGeom prst="rect">
            <a:avLst/>
          </a:prstGeom>
          <a:solidFill/>
          <a:ln w="25400">
            <a:solidFill>
              <a:srgbClr val="4D5D6D"/>
            </a:solidFill>
            <a:custDash>
              <a:ds d="200000" sp="200000"/>
            </a:custDash>
            <a:miter lim="400000"/>
          </a:ln>
          <a:extLst>
            <a:ext uri="{C572A759-6A51-4108-AA02-DFA0A04FC94B}">
              <ma14:wrappingTextBoxFlag xmlns:ma14="http://schemas.microsoft.com/office/mac/drawingml/2011/main" val="1"/>
            </a:ext>
          </a:extLst>
        </p:spPr>
        <p:txBody>
          <a:bodyPr lIns="38100" tIns="38100" rIns="38100" bIns="38100" anchor="ctr">
            <a:noAutofit/>
          </a:bodyPr>
          <a:lstStyle/>
          <a:p>
            <a:pPr lvl="0" algn="l" defTabSz="223520">
              <a:buClr>
                <a:srgbClr val="DE5F31"/>
              </a:buClr>
              <a:defRPr sz="1800"/>
            </a:pPr>
            <a:r>
              <a:rPr sz="1600" dirty="0">
                <a:solidFill>
                  <a:srgbClr val="FFFFFF"/>
                </a:solidFill>
                <a:latin typeface="+mn-lt"/>
                <a:ea typeface="+mn-ea"/>
                <a:cs typeface="+mn-cs"/>
                <a:sym typeface="Courier"/>
              </a:rPr>
              <a:t>lo0: flags=8049&lt;UP,LOOPBACK,RUNNING,MULTICAST&gt; mtu 16384</a:t>
            </a:r>
          </a:p>
          <a:p>
            <a:pPr lvl="0" algn="l" defTabSz="223520">
              <a:buClr>
                <a:srgbClr val="DE5F31"/>
              </a:buClr>
              <a:defRPr sz="1800"/>
            </a:pPr>
            <a:r>
              <a:rPr sz="1600" dirty="0">
                <a:solidFill>
                  <a:srgbClr val="FFFFFF"/>
                </a:solidFill>
                <a:latin typeface="+mn-lt"/>
                <a:ea typeface="+mn-ea"/>
                <a:cs typeface="+mn-cs"/>
                <a:sym typeface="Courier"/>
              </a:rPr>
              <a:t>	options=3&lt;RXCSUM,TXCSUM&gt;</a:t>
            </a:r>
          </a:p>
          <a:p>
            <a:pPr lvl="0" algn="l" defTabSz="223520">
              <a:buClr>
                <a:srgbClr val="DE5F31"/>
              </a:buClr>
              <a:defRPr sz="1800"/>
            </a:pPr>
            <a:r>
              <a:rPr sz="1600" dirty="0">
                <a:solidFill>
                  <a:srgbClr val="FFFFFF"/>
                </a:solidFill>
                <a:latin typeface="+mn-lt"/>
                <a:ea typeface="+mn-ea"/>
                <a:cs typeface="+mn-cs"/>
                <a:sym typeface="Courier"/>
              </a:rPr>
              <a:t>	inet6 fe80::1%lo0 prefixlen 64 scopeid 0x1</a:t>
            </a:r>
          </a:p>
          <a:p>
            <a:pPr lvl="0" algn="l" defTabSz="223520">
              <a:buClr>
                <a:srgbClr val="DE5F31"/>
              </a:buClr>
              <a:defRPr sz="1800"/>
            </a:pPr>
            <a:r>
              <a:rPr sz="1600" dirty="0">
                <a:solidFill>
                  <a:srgbClr val="FFFFFF"/>
                </a:solidFill>
                <a:latin typeface="+mn-lt"/>
                <a:ea typeface="+mn-ea"/>
                <a:cs typeface="+mn-cs"/>
                <a:sym typeface="Courier"/>
              </a:rPr>
              <a:t>	inet 127.0.0.1 netmask 0xff000000</a:t>
            </a:r>
          </a:p>
          <a:p>
            <a:pPr lvl="0" algn="l" defTabSz="223520">
              <a:buClr>
                <a:srgbClr val="DE5F31"/>
              </a:buClr>
              <a:defRPr sz="1800"/>
            </a:pPr>
            <a:r>
              <a:rPr sz="1600" dirty="0">
                <a:solidFill>
                  <a:srgbClr val="FFFFFF"/>
                </a:solidFill>
                <a:latin typeface="+mn-lt"/>
                <a:ea typeface="+mn-ea"/>
                <a:cs typeface="+mn-cs"/>
                <a:sym typeface="Courier"/>
              </a:rPr>
              <a:t>	inet6 ::1 prefixlen 128</a:t>
            </a:r>
          </a:p>
          <a:p>
            <a:pPr lvl="0" algn="l" defTabSz="223520">
              <a:buClr>
                <a:srgbClr val="DE5F31"/>
              </a:buClr>
              <a:defRPr sz="1800"/>
            </a:pPr>
            <a:r>
              <a:rPr sz="1600" dirty="0">
                <a:solidFill>
                  <a:srgbClr val="FFFFFF"/>
                </a:solidFill>
                <a:latin typeface="+mn-lt"/>
                <a:ea typeface="+mn-ea"/>
                <a:cs typeface="+mn-cs"/>
                <a:sym typeface="Courier"/>
              </a:rPr>
              <a:t>gif0: flags=8010&lt;POINTOPOINT,MULTICAST&gt; mtu 1280</a:t>
            </a:r>
          </a:p>
          <a:p>
            <a:pPr lvl="0" algn="l" defTabSz="223520">
              <a:buClr>
                <a:srgbClr val="DE5F31"/>
              </a:buClr>
              <a:defRPr sz="1800"/>
            </a:pPr>
            <a:r>
              <a:rPr sz="1600" dirty="0">
                <a:solidFill>
                  <a:srgbClr val="FFFFFF"/>
                </a:solidFill>
                <a:latin typeface="+mn-lt"/>
                <a:ea typeface="+mn-ea"/>
                <a:cs typeface="+mn-cs"/>
                <a:sym typeface="Courier"/>
              </a:rPr>
              <a:t>stf0: flags=0&lt;&gt; mtu 1280</a:t>
            </a:r>
          </a:p>
          <a:p>
            <a:pPr lvl="0" algn="l" defTabSz="223520">
              <a:buClr>
                <a:srgbClr val="DE5F31"/>
              </a:buClr>
              <a:defRPr sz="1800"/>
            </a:pPr>
            <a:r>
              <a:rPr sz="1600" dirty="0">
                <a:solidFill>
                  <a:srgbClr val="FFFFFF"/>
                </a:solidFill>
                <a:latin typeface="+mn-lt"/>
                <a:ea typeface="+mn-ea"/>
                <a:cs typeface="+mn-cs"/>
                <a:sym typeface="Courier"/>
              </a:rPr>
              <a:t>en0: flags=8863&lt;UP,BROADCAST,SMART,RUNNING,SIMPLEX,MULTICAST&gt; mtu 1500</a:t>
            </a:r>
          </a:p>
          <a:p>
            <a:pPr lvl="0" algn="l" defTabSz="223520">
              <a:buClr>
                <a:srgbClr val="DE5F31"/>
              </a:buClr>
              <a:defRPr sz="1800"/>
            </a:pPr>
            <a:r>
              <a:rPr sz="1600" dirty="0">
                <a:solidFill>
                  <a:srgbClr val="FFFFFF"/>
                </a:solidFill>
                <a:latin typeface="+mn-lt"/>
                <a:ea typeface="+mn-ea"/>
                <a:cs typeface="+mn-cs"/>
                <a:sym typeface="Courier"/>
              </a:rPr>
              <a:t>	ether 28:cf:e9:1f:79:a3</a:t>
            </a:r>
          </a:p>
          <a:p>
            <a:pPr lvl="0" algn="l" defTabSz="223520">
              <a:buClr>
                <a:srgbClr val="DE5F31"/>
              </a:buClr>
              <a:defRPr sz="1800"/>
            </a:pPr>
            <a:r>
              <a:rPr sz="1600" dirty="0">
                <a:solidFill>
                  <a:srgbClr val="FFFFFF"/>
                </a:solidFill>
                <a:latin typeface="+mn-lt"/>
                <a:ea typeface="+mn-ea"/>
                <a:cs typeface="+mn-cs"/>
                <a:sym typeface="Courier"/>
              </a:rPr>
              <a:t>	inet6 fe80::2acf:e9ff:fe1f:79a3%en0 prefixlen 64 scopeid 0x4</a:t>
            </a:r>
          </a:p>
          <a:p>
            <a:pPr lvl="0" algn="l" defTabSz="223520">
              <a:buClr>
                <a:srgbClr val="DE5F31"/>
              </a:buClr>
              <a:defRPr sz="1800"/>
            </a:pPr>
            <a:r>
              <a:rPr sz="1600" dirty="0">
                <a:solidFill>
                  <a:srgbClr val="FFFFFF"/>
                </a:solidFill>
                <a:latin typeface="+mn-lt"/>
                <a:ea typeface="+mn-ea"/>
                <a:cs typeface="+mn-cs"/>
                <a:sym typeface="Courier"/>
              </a:rPr>
              <a:t>	inet 10.100.0.84 netmask 0xffffff00 broadcast 10.100.0.255</a:t>
            </a:r>
          </a:p>
          <a:p>
            <a:pPr lvl="0" algn="l" defTabSz="223520">
              <a:buClr>
                <a:srgbClr val="DE5F31"/>
              </a:buClr>
              <a:defRPr sz="1800"/>
            </a:pPr>
            <a:r>
              <a:rPr sz="1600" dirty="0">
                <a:solidFill>
                  <a:srgbClr val="FFFFFF"/>
                </a:solidFill>
                <a:latin typeface="+mn-lt"/>
                <a:ea typeface="+mn-ea"/>
                <a:cs typeface="+mn-cs"/>
                <a:sym typeface="Courier"/>
              </a:rPr>
              <a:t>	media: autoselect</a:t>
            </a:r>
          </a:p>
          <a:p>
            <a:pPr lvl="0" algn="l" defTabSz="223520">
              <a:buClr>
                <a:srgbClr val="DE5F31"/>
              </a:buClr>
              <a:defRPr sz="1800"/>
            </a:pPr>
            <a:r>
              <a:rPr sz="1600" dirty="0">
                <a:solidFill>
                  <a:srgbClr val="FFFFFF"/>
                </a:solidFill>
                <a:latin typeface="+mn-lt"/>
                <a:ea typeface="+mn-ea"/>
                <a:cs typeface="+mn-cs"/>
                <a:sym typeface="Courier"/>
              </a:rPr>
              <a:t>	status: active</a:t>
            </a:r>
          </a:p>
          <a:p>
            <a:pPr lvl="0" algn="l" defTabSz="223520">
              <a:buClr>
                <a:srgbClr val="DE5F31"/>
              </a:buClr>
              <a:defRPr sz="1800"/>
            </a:pPr>
            <a:r>
              <a:rPr sz="1600" dirty="0">
                <a:solidFill>
                  <a:srgbClr val="FFFFFF"/>
                </a:solidFill>
                <a:latin typeface="+mn-lt"/>
                <a:ea typeface="+mn-ea"/>
                <a:cs typeface="+mn-cs"/>
                <a:sym typeface="Courier"/>
              </a:rPr>
              <a:t>p2p0: flags=8843&lt;UP,BROADCAST,RUNNING,SIMPLEX,MULTICAST&gt; mtu 2304</a:t>
            </a:r>
          </a:p>
          <a:p>
            <a:pPr lvl="0" algn="l" defTabSz="223520">
              <a:buClr>
                <a:srgbClr val="DE5F31"/>
              </a:buClr>
              <a:defRPr sz="1800"/>
            </a:pPr>
            <a:r>
              <a:rPr sz="1600" dirty="0">
                <a:solidFill>
                  <a:srgbClr val="FFFFFF"/>
                </a:solidFill>
                <a:latin typeface="+mn-lt"/>
                <a:ea typeface="+mn-ea"/>
                <a:cs typeface="+mn-cs"/>
                <a:sym typeface="Courier"/>
              </a:rPr>
              <a:t>	ether 0a:cf:e9:1f:79:a3</a:t>
            </a:r>
          </a:p>
          <a:p>
            <a:pPr lvl="0" algn="l" defTabSz="223520">
              <a:buClr>
                <a:srgbClr val="DE5F31"/>
              </a:buClr>
              <a:defRPr sz="1800"/>
            </a:pPr>
            <a:r>
              <a:rPr sz="1600" dirty="0">
                <a:solidFill>
                  <a:srgbClr val="FFFFFF"/>
                </a:solidFill>
                <a:latin typeface="+mn-lt"/>
                <a:ea typeface="+mn-ea"/>
                <a:cs typeface="+mn-cs"/>
                <a:sym typeface="Courier"/>
              </a:rPr>
              <a:t>	media: autoselect</a:t>
            </a:r>
          </a:p>
          <a:p>
            <a:pPr lvl="0" algn="l" defTabSz="223520">
              <a:buClr>
                <a:srgbClr val="DE5F31"/>
              </a:buClr>
              <a:defRPr sz="1800"/>
            </a:pPr>
            <a:r>
              <a:rPr sz="1600" dirty="0">
                <a:solidFill>
                  <a:srgbClr val="FFFFFF"/>
                </a:solidFill>
                <a:latin typeface="+mn-lt"/>
                <a:ea typeface="+mn-ea"/>
                <a:cs typeface="+mn-cs"/>
                <a:sym typeface="Courier"/>
              </a:rPr>
              <a:t>	status: inactive</a:t>
            </a:r>
          </a:p>
          <a:p>
            <a:pPr lvl="0" algn="l" defTabSz="223520">
              <a:buClr>
                <a:srgbClr val="DE5F31"/>
              </a:buClr>
              <a:defRPr sz="1800"/>
            </a:pPr>
            <a:r>
              <a:rPr sz="1600" dirty="0">
                <a:solidFill>
                  <a:srgbClr val="FFFFFF"/>
                </a:solidFill>
                <a:latin typeface="+mn-lt"/>
                <a:ea typeface="+mn-ea"/>
                <a:cs typeface="+mn-cs"/>
                <a:sym typeface="Courier"/>
              </a:rPr>
              <a:t>utun0: flags=80d1&lt;UP,POINTOPOINT,RUNNING,NOARP,MULTICAST&gt; mtu 1406</a:t>
            </a:r>
          </a:p>
          <a:p>
            <a:pPr lvl="0" algn="l" defTabSz="223520">
              <a:buClr>
                <a:srgbClr val="DE5F31"/>
              </a:buClr>
              <a:defRPr sz="1800"/>
            </a:pPr>
            <a:r>
              <a:rPr sz="1600" dirty="0">
                <a:solidFill>
                  <a:srgbClr val="FFFFFF"/>
                </a:solidFill>
                <a:latin typeface="+mn-lt"/>
                <a:ea typeface="+mn-ea"/>
                <a:cs typeface="+mn-cs"/>
                <a:sym typeface="Courier"/>
              </a:rPr>
              <a:t>	inet 172.28.3.185 --&gt; 172.28.3.185 netmask 0xffffff00</a:t>
            </a:r>
          </a:p>
        </p:txBody>
      </p:sp>
      <p:sp>
        <p:nvSpPr>
          <p:cNvPr id="1671" name="Shape 167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104</a:t>
            </a:fld>
            <a:endParaRPr sz="1000"/>
          </a:p>
        </p:txBody>
      </p:sp>
    </p:spTree>
  </p:cSld>
  <p:clrMapOvr>
    <a:masterClrMapping/>
  </p:clrMapOvr>
  <p:transition xmlns:p14="http://schemas.microsoft.com/office/powerpoint/2010/mai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3" name="Shape 1673"/>
          <p:cNvSpPr/>
          <p:nvPr/>
        </p:nvSpPr>
        <p:spPr>
          <a:xfrm>
            <a:off x="1358304" y="1701800"/>
            <a:ext cx="6121401"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b="1">
                <a:latin typeface="+mn-lt"/>
                <a:ea typeface="+mn-ea"/>
                <a:cs typeface="+mn-cs"/>
                <a:sym typeface="Courier"/>
              </a:defRPr>
            </a:lvl1pPr>
          </a:lstStyle>
          <a:p>
            <a:pPr lvl="0">
              <a:defRPr sz="1800" b="0"/>
            </a:pPr>
            <a:r>
              <a:rPr sz="3200" b="1"/>
              <a:t>OPEN IN EDITOR:</a:t>
            </a:r>
          </a:p>
        </p:txBody>
      </p:sp>
      <p:sp>
        <p:nvSpPr>
          <p:cNvPr id="1674" name="Shape 1674"/>
          <p:cNvSpPr/>
          <p:nvPr/>
        </p:nvSpPr>
        <p:spPr>
          <a:xfrm>
            <a:off x="6642100" y="3937000"/>
            <a:ext cx="3048000"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defRPr b="1">
                <a:latin typeface="+mn-lt"/>
                <a:ea typeface="+mn-ea"/>
                <a:cs typeface="+mn-cs"/>
                <a:sym typeface="Courier"/>
              </a:defRPr>
            </a:lvl1pPr>
          </a:lstStyle>
          <a:p>
            <a:pPr lvl="0">
              <a:defRPr sz="1800" b="0"/>
            </a:pPr>
            <a:r>
              <a:rPr sz="3200" b="1"/>
              <a:t>SAVE FILE!</a:t>
            </a:r>
          </a:p>
        </p:txBody>
      </p:sp>
      <p:sp>
        <p:nvSpPr>
          <p:cNvPr id="1675" name="Shape 1675"/>
          <p:cNvSpPr/>
          <p:nvPr/>
        </p:nvSpPr>
        <p:spPr>
          <a:xfrm>
            <a:off x="5048448" y="1625600"/>
            <a:ext cx="10642601" cy="7112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lgn="l">
              <a:defRPr>
                <a:latin typeface="+mn-lt"/>
                <a:ea typeface="+mn-ea"/>
                <a:cs typeface="+mn-cs"/>
                <a:sym typeface="Courier"/>
              </a:defRPr>
            </a:lvl1pPr>
          </a:lstStyle>
          <a:p>
            <a:pPr lvl="0">
              <a:defRPr sz="1800"/>
            </a:pPr>
            <a:r>
              <a:rPr sz="3200"/>
              <a:t>~/hello_world</a:t>
            </a:r>
          </a:p>
        </p:txBody>
      </p:sp>
      <p:sp>
        <p:nvSpPr>
          <p:cNvPr id="1676" name="Shape 1676"/>
          <p:cNvSpPr/>
          <p:nvPr/>
        </p:nvSpPr>
        <p:spPr>
          <a:xfrm>
            <a:off x="838200" y="2381250"/>
            <a:ext cx="14630400" cy="15113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p>
            <a:pPr lvl="0" algn="l" defTabSz="546100">
              <a:defRPr sz="1800"/>
            </a:pPr>
            <a:r>
              <a:rPr sz="2400">
                <a:latin typeface="+mn-lt"/>
                <a:ea typeface="+mn-ea"/>
                <a:cs typeface="+mn-cs"/>
                <a:sym typeface="Courier"/>
              </a:rPr>
              <a:t>Hi!</a:t>
            </a:r>
          </a:p>
          <a:p>
            <a:pPr lvl="0" algn="l" defTabSz="546100">
              <a:defRPr sz="1800"/>
            </a:pPr>
            <a:endParaRPr sz="2400">
              <a:latin typeface="+mn-lt"/>
              <a:ea typeface="+mn-ea"/>
              <a:cs typeface="+mn-cs"/>
              <a:sym typeface="Courier"/>
            </a:endParaRPr>
          </a:p>
          <a:p>
            <a:pPr lvl="0" algn="l" defTabSz="546100">
              <a:defRPr sz="1800"/>
            </a:pPr>
            <a:r>
              <a:rPr sz="2400">
                <a:latin typeface="+mn-lt"/>
                <a:ea typeface="+mn-ea"/>
                <a:cs typeface="+mn-cs"/>
                <a:sym typeface="Courier"/>
              </a:rPr>
              <a:t>I am a friendly file. </a:t>
            </a:r>
          </a:p>
        </p:txBody>
      </p:sp>
      <p:sp>
        <p:nvSpPr>
          <p:cNvPr id="1677" name="Shape 1677"/>
          <p:cNvSpPr>
            <a:spLocks noGrp="1"/>
          </p:cNvSpPr>
          <p:nvPr>
            <p:ph type="title"/>
          </p:nvPr>
        </p:nvSpPr>
        <p:spPr>
          <a:prstGeom prst="rect">
            <a:avLst/>
          </a:prstGeom>
        </p:spPr>
        <p:txBody>
          <a:bodyPr/>
          <a:lstStyle>
            <a:lvl1pPr defTabSz="346456">
              <a:defRPr sz="4464">
                <a:effectLst>
                  <a:outerShdw blurRad="31496" dist="15748" dir="2700000" rotWithShape="0">
                    <a:srgbClr val="000000">
                      <a:alpha val="75000"/>
                    </a:srgbClr>
                  </a:outerShdw>
                </a:effectLst>
              </a:defRPr>
            </a:lvl1pPr>
          </a:lstStyle>
          <a:p>
            <a:pPr lvl="0">
              <a:defRPr sz="1800" b="0">
                <a:solidFill>
                  <a:srgbClr val="000000"/>
                </a:solidFill>
                <a:effectLst/>
              </a:defRPr>
            </a:pPr>
            <a:r>
              <a:rPr sz="4464" b="1">
                <a:solidFill>
                  <a:srgbClr val="FFFFFF"/>
                </a:solidFill>
                <a:effectLst>
                  <a:outerShdw blurRad="31496" dist="15748" dir="2700000" rotWithShape="0">
                    <a:srgbClr val="000000">
                      <a:alpha val="75000"/>
                    </a:srgbClr>
                  </a:outerShdw>
                </a:effectLst>
              </a:rPr>
              <a:t>Legend: Example of editing a file on your workstation</a:t>
            </a:r>
          </a:p>
        </p:txBody>
      </p:sp>
      <p:sp>
        <p:nvSpPr>
          <p:cNvPr id="1678" name="Shape 167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105</a:t>
            </a:fld>
            <a:endParaRPr sz="1000"/>
          </a:p>
        </p:txBody>
      </p:sp>
    </p:spTree>
  </p:cSld>
  <p:clrMapOvr>
    <a:masterClrMapping/>
  </p:clrMapOvr>
  <p:transition xmlns:p14="http://schemas.microsoft.com/office/powerpoint/2010/mai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0" name="Shape 1680"/>
          <p:cNvSpPr>
            <a:spLocks noGrp="1"/>
          </p:cNvSpPr>
          <p:nvPr>
            <p:ph type="title"/>
          </p:nvPr>
        </p:nvSpPr>
        <p:spPr>
          <a:prstGeom prst="rect">
            <a:avLst/>
          </a:prstGeom>
        </p:spPr>
        <p:txBody>
          <a:bodyPr/>
          <a:lstStyle>
            <a:lvl1pPr defTabSz="413512">
              <a:defRPr sz="5328">
                <a:effectLst>
                  <a:outerShdw blurRad="37592" dist="18796" dir="2700000" rotWithShape="0">
                    <a:srgbClr val="000000">
                      <a:alpha val="75000"/>
                    </a:srgbClr>
                  </a:outerShdw>
                </a:effectLst>
              </a:defRPr>
            </a:lvl1pPr>
          </a:lstStyle>
          <a:p>
            <a:pPr lvl="0">
              <a:defRPr sz="1800" b="0">
                <a:solidFill>
                  <a:srgbClr val="000000"/>
                </a:solidFill>
                <a:effectLst/>
              </a:defRPr>
            </a:pPr>
            <a:r>
              <a:rPr sz="5328" b="1">
                <a:solidFill>
                  <a:srgbClr val="FFFFFF"/>
                </a:solidFill>
                <a:effectLst>
                  <a:outerShdw blurRad="37592" dist="18796" dir="2700000" rotWithShape="0">
                    <a:srgbClr val="000000">
                      <a:alpha val="75000"/>
                    </a:srgbClr>
                  </a:outerShdw>
                </a:effectLst>
              </a:rPr>
              <a:t>Landscape of a Chef-managed Infrastructure</a:t>
            </a:r>
          </a:p>
        </p:txBody>
      </p:sp>
      <p:pic>
        <p:nvPicPr>
          <p:cNvPr id="1681" name="droppedImage.png"/>
          <p:cNvPicPr/>
          <p:nvPr/>
        </p:nvPicPr>
        <p:blipFill>
          <a:blip r:embed="rId3">
            <a:extLst/>
          </a:blip>
          <a:stretch>
            <a:fillRect/>
          </a:stretch>
        </p:blipFill>
        <p:spPr>
          <a:xfrm>
            <a:off x="4559300" y="1530746"/>
            <a:ext cx="7124700" cy="7454901"/>
          </a:xfrm>
          <a:prstGeom prst="rect">
            <a:avLst/>
          </a:prstGeom>
          <a:ln w="12700">
            <a:miter lim="400000"/>
          </a:ln>
        </p:spPr>
      </p:pic>
      <p:sp>
        <p:nvSpPr>
          <p:cNvPr id="1682" name="Shape 168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106</a:t>
            </a:fld>
            <a:endParaRPr sz="1000"/>
          </a:p>
        </p:txBody>
      </p:sp>
    </p:spTree>
  </p:cSld>
  <p:clrMapOvr>
    <a:masterClrMapping/>
  </p:clrMapOvr>
  <p:transition xmlns:p14="http://schemas.microsoft.com/office/powerpoint/2010/mai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6" name="Shape 1686"/>
          <p:cNvSpPr>
            <a:spLocks noGrp="1"/>
          </p:cNvSpPr>
          <p:nvPr>
            <p:ph type="title"/>
          </p:nvPr>
        </p:nvSpPr>
        <p:spPr>
          <a:prstGeom prst="rect">
            <a:avLst/>
          </a:prstGeom>
        </p:spPr>
        <p:txBody>
          <a:bodyPr/>
          <a:lstStyle>
            <a:lvl1pPr defTabSz="413512">
              <a:defRPr sz="5328">
                <a:effectLst>
                  <a:outerShdw blurRad="37592" dist="18796" dir="2700000" rotWithShape="0">
                    <a:srgbClr val="000000">
                      <a:alpha val="75000"/>
                    </a:srgbClr>
                  </a:outerShdw>
                </a:effectLst>
              </a:defRPr>
            </a:lvl1pPr>
          </a:lstStyle>
          <a:p>
            <a:pPr lvl="0">
              <a:defRPr sz="1800" b="0">
                <a:solidFill>
                  <a:srgbClr val="000000"/>
                </a:solidFill>
                <a:effectLst/>
              </a:defRPr>
            </a:pPr>
            <a:r>
              <a:rPr sz="5328" b="1">
                <a:solidFill>
                  <a:srgbClr val="FFFFFF"/>
                </a:solidFill>
                <a:effectLst>
                  <a:outerShdw blurRad="37592" dist="18796" dir="2700000" rotWithShape="0">
                    <a:srgbClr val="000000">
                      <a:alpha val="75000"/>
                    </a:srgbClr>
                  </a:outerShdw>
                </a:effectLst>
              </a:rPr>
              <a:t>Landscape of a Chef-managed Infrastructure</a:t>
            </a:r>
          </a:p>
        </p:txBody>
      </p:sp>
      <p:pic>
        <p:nvPicPr>
          <p:cNvPr id="1687" name="droppedImage.png"/>
          <p:cNvPicPr/>
          <p:nvPr/>
        </p:nvPicPr>
        <p:blipFill>
          <a:blip r:embed="rId3">
            <a:extLst/>
          </a:blip>
          <a:stretch>
            <a:fillRect/>
          </a:stretch>
        </p:blipFill>
        <p:spPr>
          <a:xfrm>
            <a:off x="4559300" y="1536700"/>
            <a:ext cx="7112000" cy="7442200"/>
          </a:xfrm>
          <a:prstGeom prst="rect">
            <a:avLst/>
          </a:prstGeom>
          <a:ln w="12700">
            <a:miter lim="400000"/>
          </a:ln>
        </p:spPr>
      </p:pic>
      <p:sp>
        <p:nvSpPr>
          <p:cNvPr id="1688" name="Shape 168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107</a:t>
            </a:fld>
            <a:endParaRPr sz="1000"/>
          </a:p>
        </p:txBody>
      </p:sp>
    </p:spTree>
  </p:cSld>
  <p:clrMapOvr>
    <a:masterClrMapping/>
  </p:clrMapOvr>
  <p:transition xmlns:p14="http://schemas.microsoft.com/office/powerpoint/2010/mai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2" name="Shape 1692"/>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Install Chef</a:t>
            </a:r>
          </a:p>
        </p:txBody>
      </p:sp>
      <p:sp>
        <p:nvSpPr>
          <p:cNvPr id="1693" name="Shape 1693"/>
          <p:cNvSpPr>
            <a:spLocks noGrp="1"/>
          </p:cNvSpPr>
          <p:nvPr>
            <p:ph type="body" idx="1"/>
          </p:nvPr>
        </p:nvSpPr>
        <p:spPr>
          <a:prstGeom prst="rect">
            <a:avLst/>
          </a:prstGeom>
        </p:spPr>
        <p:txBody>
          <a:bodyPr/>
          <a:lstStyle/>
          <a:p>
            <a:pPr lvl="0">
              <a:defRPr sz="1800"/>
            </a:pPr>
            <a:r>
              <a:rPr sz="4800"/>
              <a:t>Install Chef (if not already installed)</a:t>
            </a:r>
          </a:p>
          <a:p>
            <a:pPr lvl="0">
              <a:defRPr sz="1800"/>
            </a:pPr>
            <a:r>
              <a:rPr sz="4800" u="sng">
                <a:hlinkClick r:id="rId3"/>
              </a:rPr>
              <a:t>http://www.chef.io/chef/install</a:t>
            </a:r>
          </a:p>
        </p:txBody>
      </p:sp>
      <p:sp>
        <p:nvSpPr>
          <p:cNvPr id="1694" name="Shape 169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108</a:t>
            </a:fld>
            <a:endParaRPr sz="1000"/>
          </a:p>
        </p:txBody>
      </p:sp>
    </p:spTree>
  </p:cSld>
  <p:clrMapOvr>
    <a:masterClrMapping/>
  </p:clrMapOvr>
  <p:transition xmlns:p14="http://schemas.microsoft.com/office/powerpoint/2010/main" spd="med"/>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98" name="Shape 1698"/>
          <p:cNvSpPr>
            <a:spLocks noGrp="1"/>
          </p:cNvSpPr>
          <p:nvPr>
            <p:ph type="title"/>
          </p:nvPr>
        </p:nvSpPr>
        <p:spPr>
          <a:prstGeom prst="rect">
            <a:avLst/>
          </a:prstGeom>
        </p:spPr>
        <p:txBody>
          <a:bodyPr>
            <a:normAutofit fontScale="90000"/>
          </a:bodyPr>
          <a:lstStyle>
            <a:lvl1pPr defTabSz="474980">
              <a:defRPr sz="6120">
                <a:effectLst>
                  <a:outerShdw blurRad="43180" dist="21590" dir="2700000" rotWithShape="0">
                    <a:srgbClr val="000000">
                      <a:alpha val="75000"/>
                    </a:srgbClr>
                  </a:outerShdw>
                </a:effectLst>
              </a:defRPr>
            </a:lvl1pPr>
          </a:lstStyle>
          <a:p>
            <a:pPr lvl="0">
              <a:defRPr sz="1800" b="0">
                <a:solidFill>
                  <a:srgbClr val="000000"/>
                </a:solidFill>
                <a:effectLst/>
              </a:defRPr>
            </a:pPr>
            <a:r>
              <a:rPr sz="6120" b="1">
                <a:solidFill>
                  <a:srgbClr val="FFFFFF"/>
                </a:solidFill>
                <a:effectLst>
                  <a:outerShdw blurRad="43180" dist="21590" dir="2700000" rotWithShape="0">
                    <a:srgbClr val="000000">
                      <a:alpha val="75000"/>
                    </a:srgbClr>
                  </a:outerShdw>
                </a:effectLst>
              </a:rPr>
              <a:t>Managing Your Own Ruby Environment</a:t>
            </a:r>
          </a:p>
        </p:txBody>
      </p:sp>
      <p:sp>
        <p:nvSpPr>
          <p:cNvPr id="1699" name="Shape 1699"/>
          <p:cNvSpPr>
            <a:spLocks noGrp="1"/>
          </p:cNvSpPr>
          <p:nvPr>
            <p:ph type="body" idx="1"/>
          </p:nvPr>
        </p:nvSpPr>
        <p:spPr>
          <a:xfrm>
            <a:off x="800100" y="1879600"/>
            <a:ext cx="15227300" cy="6731000"/>
          </a:xfrm>
          <a:prstGeom prst="rect">
            <a:avLst/>
          </a:prstGeom>
        </p:spPr>
        <p:txBody>
          <a:bodyPr/>
          <a:lstStyle/>
          <a:p>
            <a:pPr lvl="0">
              <a:defRPr sz="1800"/>
            </a:pPr>
            <a:r>
              <a:rPr sz="4800"/>
              <a:t>If you already have Ruby installed you can just install Chef as a gem</a:t>
            </a:r>
          </a:p>
          <a:p>
            <a:pPr lvl="0">
              <a:defRPr sz="1800"/>
            </a:pPr>
            <a:endParaRPr sz="4800"/>
          </a:p>
          <a:p>
            <a:pPr lvl="0">
              <a:defRPr sz="1800"/>
            </a:pPr>
            <a:endParaRPr sz="4800"/>
          </a:p>
          <a:p>
            <a:pPr lvl="0">
              <a:defRPr sz="1800"/>
            </a:pPr>
            <a:r>
              <a:rPr sz="4800"/>
              <a:t>If you are using a ruby version manager, such as </a:t>
            </a:r>
            <a:r>
              <a:rPr sz="4800">
                <a:latin typeface="+mn-lt"/>
                <a:ea typeface="+mn-ea"/>
                <a:cs typeface="+mn-cs"/>
                <a:sym typeface="Courier"/>
              </a:rPr>
              <a:t>rvm</a:t>
            </a:r>
            <a:r>
              <a:rPr sz="4800"/>
              <a:t>, </a:t>
            </a:r>
            <a:r>
              <a:rPr sz="4800">
                <a:latin typeface="+mn-lt"/>
                <a:ea typeface="+mn-ea"/>
                <a:cs typeface="+mn-cs"/>
                <a:sym typeface="Courier"/>
              </a:rPr>
              <a:t>rbevn</a:t>
            </a:r>
            <a:r>
              <a:rPr sz="4800"/>
              <a:t>, or </a:t>
            </a:r>
            <a:r>
              <a:rPr sz="4800">
                <a:latin typeface="+mn-lt"/>
                <a:ea typeface="+mn-ea"/>
                <a:cs typeface="+mn-cs"/>
                <a:sym typeface="Courier"/>
              </a:rPr>
              <a:t>chruby</a:t>
            </a:r>
            <a:r>
              <a:rPr sz="4800"/>
              <a:t>, then we recommend creating a new gemset or ruby install and installing Chef (and any other tools designed to work with Chef) there</a:t>
            </a:r>
          </a:p>
        </p:txBody>
      </p:sp>
      <p:sp>
        <p:nvSpPr>
          <p:cNvPr id="1700" name="Shape 170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109</a:t>
            </a:fld>
            <a:endParaRPr sz="1000"/>
          </a:p>
        </p:txBody>
      </p:sp>
      <p:sp>
        <p:nvSpPr>
          <p:cNvPr id="1701" name="Shape 1701"/>
          <p:cNvSpPr/>
          <p:nvPr/>
        </p:nvSpPr>
        <p:spPr>
          <a:xfrm>
            <a:off x="508000" y="3575050"/>
            <a:ext cx="15201900" cy="11430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 gem install chef</a:t>
            </a:r>
          </a:p>
        </p:txBody>
      </p:sp>
    </p:spTree>
  </p:cSld>
  <p:clrMapOvr>
    <a:masterClrMapping/>
  </p:clrMapOvr>
  <p:transition xmlns:p14="http://schemas.microsoft.com/office/powerpoint/2010/main" spd="med"/>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8" name="Shape 448"/>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Instructor Introduction</a:t>
            </a:r>
          </a:p>
        </p:txBody>
      </p:sp>
      <p:sp>
        <p:nvSpPr>
          <p:cNvPr id="449" name="Shape 449"/>
          <p:cNvSpPr>
            <a:spLocks noGrp="1"/>
          </p:cNvSpPr>
          <p:nvPr>
            <p:ph type="body" idx="1"/>
          </p:nvPr>
        </p:nvSpPr>
        <p:spPr>
          <a:prstGeom prst="rect">
            <a:avLst/>
          </a:prstGeom>
        </p:spPr>
        <p:txBody>
          <a:bodyPr/>
          <a:lstStyle/>
          <a:p>
            <a:pPr marL="369570" lvl="0" indent="-369570" defTabSz="542036">
              <a:spcBef>
                <a:spcPts val="1100"/>
              </a:spcBef>
              <a:defRPr sz="1800"/>
            </a:pPr>
            <a:r>
              <a:rPr sz="4656" b="1"/>
              <a:t>Name:</a:t>
            </a:r>
            <a:r>
              <a:rPr sz="4656"/>
              <a:t> Mandi Walls</a:t>
            </a:r>
          </a:p>
          <a:p>
            <a:pPr marL="369570" lvl="0" indent="-369570" defTabSz="542036">
              <a:spcBef>
                <a:spcPts val="1100"/>
              </a:spcBef>
              <a:defRPr sz="1800"/>
            </a:pPr>
            <a:r>
              <a:rPr sz="4656" b="1"/>
              <a:t>Current Role:</a:t>
            </a:r>
            <a:r>
              <a:rPr sz="4656"/>
              <a:t> Technical Practice Manager</a:t>
            </a:r>
          </a:p>
          <a:p>
            <a:pPr marL="369570" lvl="0" indent="-369570" defTabSz="542036">
              <a:spcBef>
                <a:spcPts val="1100"/>
              </a:spcBef>
              <a:defRPr sz="1800"/>
            </a:pPr>
            <a:r>
              <a:rPr sz="4656" b="1"/>
              <a:t>Previous:</a:t>
            </a:r>
            <a:r>
              <a:rPr sz="4656"/>
              <a:t> Consultant at Opscode/Chef since Nov 2011. Sysadmin running large websites for AOL before that - </a:t>
            </a:r>
            <a:r>
              <a:rPr sz="4656">
                <a:hlinkClick r:id="rId3"/>
              </a:rPr>
              <a:t>www.aol.com</a:t>
            </a:r>
            <a:r>
              <a:rPr sz="4656"/>
              <a:t>, </a:t>
            </a:r>
            <a:r>
              <a:rPr sz="4656">
                <a:hlinkClick r:id="rId4"/>
              </a:rPr>
              <a:t>moviefone.com</a:t>
            </a:r>
            <a:r>
              <a:rPr sz="4656"/>
              <a:t>, </a:t>
            </a:r>
            <a:r>
              <a:rPr sz="4656">
                <a:hlinkClick r:id="rId5"/>
              </a:rPr>
              <a:t>games.com</a:t>
            </a:r>
            <a:endParaRPr sz="4656"/>
          </a:p>
          <a:p>
            <a:pPr marL="369570" lvl="0" indent="-369570" defTabSz="542036">
              <a:spcBef>
                <a:spcPts val="1100"/>
              </a:spcBef>
              <a:defRPr sz="1800"/>
            </a:pPr>
            <a:r>
              <a:rPr sz="4656" b="1"/>
              <a:t>Experience with Chef</a:t>
            </a:r>
            <a:r>
              <a:rPr sz="4656"/>
              <a:t>: Using Chef since April 2011</a:t>
            </a:r>
          </a:p>
          <a:p>
            <a:pPr marL="369570" lvl="0" indent="-369570" defTabSz="542036">
              <a:spcBef>
                <a:spcPts val="1100"/>
              </a:spcBef>
              <a:defRPr sz="1800"/>
            </a:pPr>
            <a:r>
              <a:rPr sz="4656" b="1"/>
              <a:t>Favorite Text Editor: </a:t>
            </a:r>
            <a:r>
              <a:rPr sz="4656"/>
              <a:t>vim</a:t>
            </a:r>
          </a:p>
        </p:txBody>
      </p:sp>
      <p:sp>
        <p:nvSpPr>
          <p:cNvPr id="450" name="Shape 45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11</a:t>
            </a:fld>
            <a:endParaRPr sz="1000"/>
          </a:p>
        </p:txBody>
      </p:sp>
    </p:spTree>
  </p:cSld>
  <p:clrMapOvr>
    <a:masterClrMapping/>
  </p:clrMapOvr>
  <p:transition xmlns:p14="http://schemas.microsoft.com/office/powerpoint/2010/mai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5" name="Install Chef | Opscode.jpg"/>
          <p:cNvPicPr/>
          <p:nvPr/>
        </p:nvPicPr>
        <p:blipFill>
          <a:blip r:embed="rId3">
            <a:extLst/>
          </a:blip>
          <a:stretch>
            <a:fillRect/>
          </a:stretch>
        </p:blipFill>
        <p:spPr>
          <a:xfrm>
            <a:off x="0" y="2746245"/>
            <a:ext cx="16256000" cy="6375401"/>
          </a:xfrm>
          <a:prstGeom prst="rect">
            <a:avLst/>
          </a:prstGeom>
          <a:ln w="12700">
            <a:miter lim="400000"/>
          </a:ln>
        </p:spPr>
      </p:pic>
      <p:sp>
        <p:nvSpPr>
          <p:cNvPr id="1706" name="Shape 1706"/>
          <p:cNvSpPr>
            <a:spLocks noGrp="1"/>
          </p:cNvSpPr>
          <p:nvPr>
            <p:ph type="title"/>
          </p:nvPr>
        </p:nvSpPr>
        <p:spPr>
          <a:prstGeom prst="rect">
            <a:avLst/>
          </a:prstGeom>
        </p:spPr>
        <p:txBody>
          <a:bodyPr/>
          <a:lstStyle/>
          <a:p>
            <a:pPr lvl="0">
              <a:defRPr sz="1800" b="0">
                <a:solidFill>
                  <a:srgbClr val="000000"/>
                </a:solidFill>
                <a:effectLst/>
              </a:defRPr>
            </a:pPr>
            <a:r>
              <a:rPr sz="9600" b="1">
                <a:solidFill>
                  <a:srgbClr val="FFFFFF"/>
                </a:solidFill>
                <a:effectLst>
                  <a:outerShdw blurRad="50800" dist="25400" dir="2700000" rotWithShape="0">
                    <a:srgbClr val="000000">
                      <a:alpha val="75000"/>
                    </a:srgbClr>
                  </a:outerShdw>
                </a:effectLst>
              </a:rPr>
              <a:t>Install Chef</a:t>
            </a:r>
          </a:p>
        </p:txBody>
      </p:sp>
      <p:sp>
        <p:nvSpPr>
          <p:cNvPr id="1707" name="Shape 170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110</a:t>
            </a:fld>
            <a:endParaRPr sz="1000"/>
          </a:p>
        </p:txBody>
      </p:sp>
    </p:spTree>
  </p:cSld>
  <p:clrMapOvr>
    <a:masterClrMapping/>
  </p:clrMapOvr>
  <p:transition xmlns:p14="http://schemas.microsoft.com/office/powerpoint/2010/mai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1" name="droppedImage.tiff"/>
          <p:cNvPicPr/>
          <p:nvPr/>
        </p:nvPicPr>
        <p:blipFill>
          <a:blip r:embed="rId2">
            <a:extLst/>
          </a:blip>
          <a:stretch>
            <a:fillRect/>
          </a:stretch>
        </p:blipFill>
        <p:spPr>
          <a:xfrm>
            <a:off x="393700" y="2548266"/>
            <a:ext cx="15443200" cy="6578601"/>
          </a:xfrm>
          <a:prstGeom prst="rect">
            <a:avLst/>
          </a:prstGeom>
          <a:ln w="12700">
            <a:miter lim="400000"/>
          </a:ln>
        </p:spPr>
      </p:pic>
      <p:sp>
        <p:nvSpPr>
          <p:cNvPr id="1712" name="Shape 1712"/>
          <p:cNvSpPr>
            <a:spLocks noGrp="1"/>
          </p:cNvSpPr>
          <p:nvPr>
            <p:ph type="title"/>
          </p:nvPr>
        </p:nvSpPr>
        <p:spPr>
          <a:prstGeom prst="rect">
            <a:avLst/>
          </a:prstGeom>
        </p:spPr>
        <p:txBody>
          <a:bodyPr/>
          <a:lstStyle/>
          <a:p>
            <a:pPr lvl="0">
              <a:defRPr sz="1800" b="0">
                <a:solidFill>
                  <a:srgbClr val="000000"/>
                </a:solidFill>
                <a:effectLst/>
              </a:defRPr>
            </a:pPr>
            <a:r>
              <a:rPr sz="9600" b="1">
                <a:solidFill>
                  <a:srgbClr val="FFFFFF"/>
                </a:solidFill>
                <a:effectLst>
                  <a:outerShdw blurRad="50800" dist="25400" dir="2700000" rotWithShape="0">
                    <a:srgbClr val="000000">
                      <a:alpha val="75000"/>
                    </a:srgbClr>
                  </a:outerShdw>
                </a:effectLst>
              </a:rPr>
              <a:t>Install on Mac OSX</a:t>
            </a:r>
          </a:p>
        </p:txBody>
      </p:sp>
      <p:sp>
        <p:nvSpPr>
          <p:cNvPr id="1713" name="Shape 171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111</a:t>
            </a:fld>
            <a:endParaRPr sz="1000"/>
          </a:p>
        </p:txBody>
      </p:sp>
    </p:spTree>
  </p:cSld>
  <p:clrMapOvr>
    <a:masterClrMapping/>
  </p:clrMapOvr>
  <p:transition xmlns:p14="http://schemas.microsoft.com/office/powerpoint/2010/mai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5" name="Shape 1715"/>
          <p:cNvSpPr>
            <a:spLocks noGrp="1"/>
          </p:cNvSpPr>
          <p:nvPr>
            <p:ph type="title"/>
          </p:nvPr>
        </p:nvSpPr>
        <p:spPr>
          <a:prstGeom prst="rect">
            <a:avLst/>
          </a:prstGeom>
        </p:spPr>
        <p:txBody>
          <a:bodyPr/>
          <a:lstStyle/>
          <a:p>
            <a:pPr lvl="0">
              <a:defRPr sz="1800" b="0">
                <a:solidFill>
                  <a:srgbClr val="000000"/>
                </a:solidFill>
                <a:effectLst/>
              </a:defRPr>
            </a:pPr>
            <a:r>
              <a:rPr sz="9600" b="1">
                <a:solidFill>
                  <a:srgbClr val="FFFFFF"/>
                </a:solidFill>
                <a:effectLst>
                  <a:outerShdw blurRad="50800" dist="25400" dir="2700000" rotWithShape="0">
                    <a:srgbClr val="000000">
                      <a:alpha val="75000"/>
                    </a:srgbClr>
                  </a:outerShdw>
                </a:effectLst>
              </a:rPr>
              <a:t>Install on Enterprise Linux</a:t>
            </a:r>
          </a:p>
        </p:txBody>
      </p:sp>
      <p:pic>
        <p:nvPicPr>
          <p:cNvPr id="1716" name="droppedImage.tiff"/>
          <p:cNvPicPr/>
          <p:nvPr/>
        </p:nvPicPr>
        <p:blipFill>
          <a:blip r:embed="rId2">
            <a:extLst/>
          </a:blip>
          <a:stretch>
            <a:fillRect/>
          </a:stretch>
        </p:blipFill>
        <p:spPr>
          <a:xfrm>
            <a:off x="381000" y="2541961"/>
            <a:ext cx="15532100" cy="6642101"/>
          </a:xfrm>
          <a:prstGeom prst="rect">
            <a:avLst/>
          </a:prstGeom>
          <a:ln w="12700">
            <a:miter lim="400000"/>
          </a:ln>
        </p:spPr>
      </p:pic>
      <p:sp>
        <p:nvSpPr>
          <p:cNvPr id="1717" name="Shape 171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112</a:t>
            </a:fld>
            <a:endParaRPr sz="1000"/>
          </a:p>
        </p:txBody>
      </p:sp>
    </p:spTree>
  </p:cSld>
  <p:clrMapOvr>
    <a:masterClrMapping/>
  </p:clrMapOvr>
  <p:transition xmlns:p14="http://schemas.microsoft.com/office/powerpoint/2010/mai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9" name="Shape 1719"/>
          <p:cNvSpPr/>
          <p:nvPr/>
        </p:nvSpPr>
        <p:spPr>
          <a:xfrm>
            <a:off x="800794" y="1993900"/>
            <a:ext cx="14859001" cy="9398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p>
            <a:pPr lvl="0" algn="l">
              <a:defRPr sz="1800"/>
            </a:pPr>
            <a:r>
              <a:rPr sz="3000" dirty="0">
                <a:solidFill>
                  <a:srgbClr val="FFFFFF"/>
                </a:solidFill>
                <a:latin typeface="+mn-lt"/>
                <a:ea typeface="+mn-ea"/>
                <a:cs typeface="+mn-cs"/>
                <a:sym typeface="Courier"/>
              </a:rPr>
              <a:t>$ curl -L http://www.chef.io/chef/install.sh | sudo bash</a:t>
            </a:r>
          </a:p>
        </p:txBody>
      </p:sp>
      <p:sp>
        <p:nvSpPr>
          <p:cNvPr id="1720" name="Shape 1720"/>
          <p:cNvSpPr>
            <a:spLocks noGrp="1"/>
          </p:cNvSpPr>
          <p:nvPr>
            <p:ph type="title"/>
          </p:nvPr>
        </p:nvSpPr>
        <p:spPr>
          <a:prstGeom prst="rect">
            <a:avLst/>
          </a:prstGeom>
        </p:spPr>
        <p:txBody>
          <a:bodyPr/>
          <a:lstStyle>
            <a:lvl1pPr defTabSz="497331">
              <a:defRPr sz="6408">
                <a:effectLst>
                  <a:outerShdw blurRad="45212" dist="22606" dir="2700000" rotWithShape="0">
                    <a:srgbClr val="000000">
                      <a:alpha val="75000"/>
                    </a:srgbClr>
                  </a:outerShdw>
                </a:effectLst>
              </a:defRPr>
            </a:lvl1pPr>
          </a:lstStyle>
          <a:p>
            <a:pPr lvl="0">
              <a:defRPr sz="1800" b="0">
                <a:solidFill>
                  <a:srgbClr val="000000"/>
                </a:solidFill>
                <a:effectLst/>
              </a:defRPr>
            </a:pPr>
            <a:r>
              <a:rPr sz="6408" b="1">
                <a:solidFill>
                  <a:srgbClr val="FFFFFF"/>
                </a:solidFill>
                <a:effectLst>
                  <a:outerShdw blurRad="45212" dist="22606" dir="2700000" rotWithShape="0">
                    <a:srgbClr val="000000">
                      <a:alpha val="75000"/>
                    </a:srgbClr>
                  </a:outerShdw>
                </a:effectLst>
              </a:rPr>
              <a:t>Workstation Setup - Mac OS X / Linux</a:t>
            </a:r>
          </a:p>
        </p:txBody>
      </p:sp>
      <p:sp>
        <p:nvSpPr>
          <p:cNvPr id="1721" name="Shape 1721"/>
          <p:cNvSpPr/>
          <p:nvPr/>
        </p:nvSpPr>
        <p:spPr>
          <a:xfrm>
            <a:off x="825500" y="3048000"/>
            <a:ext cx="14859000" cy="58039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noAutofit/>
          </a:bodyPr>
          <a:lstStyle/>
          <a:p>
            <a:pPr lvl="0" algn="l" defTabSz="182880">
              <a:defRPr sz="1800"/>
            </a:pPr>
            <a:r>
              <a:rPr sz="1600" dirty="0">
                <a:solidFill>
                  <a:srgbClr val="FFFFFF"/>
                </a:solidFill>
                <a:latin typeface="+mn-lt"/>
                <a:ea typeface="+mn-ea"/>
                <a:cs typeface="+mn-cs"/>
                <a:sym typeface="Courier"/>
              </a:rPr>
              <a:t>  % Total    % Received % Xferd  Average Speed   Time    Time     Time  Current</a:t>
            </a:r>
          </a:p>
          <a:p>
            <a:pPr lvl="0" algn="l" defTabSz="182880">
              <a:defRPr sz="1800"/>
            </a:pPr>
            <a:r>
              <a:rPr sz="1600" dirty="0">
                <a:solidFill>
                  <a:srgbClr val="FFFFFF"/>
                </a:solidFill>
                <a:latin typeface="+mn-lt"/>
                <a:ea typeface="+mn-ea"/>
                <a:cs typeface="+mn-cs"/>
                <a:sym typeface="Courier"/>
              </a:rPr>
              <a:t>                                 Dload  Upload   Total   Spent    Left  Speed</a:t>
            </a:r>
          </a:p>
          <a:p>
            <a:pPr lvl="0" algn="l" defTabSz="182880">
              <a:defRPr sz="1800"/>
            </a:pPr>
            <a:r>
              <a:rPr sz="1600" dirty="0">
                <a:solidFill>
                  <a:srgbClr val="FFFFFF"/>
                </a:solidFill>
                <a:latin typeface="+mn-lt"/>
                <a:ea typeface="+mn-ea"/>
                <a:cs typeface="+mn-cs"/>
                <a:sym typeface="Courier"/>
              </a:rPr>
              <a:t>100 14100  100 14100    0     0   8814      0  0:00:01  0:00:01 --:--:--  8812</a:t>
            </a:r>
          </a:p>
          <a:p>
            <a:pPr lvl="0" algn="l" defTabSz="182880">
              <a:defRPr sz="1800"/>
            </a:pPr>
            <a:r>
              <a:rPr sz="1600" dirty="0">
                <a:solidFill>
                  <a:srgbClr val="FFFFFF"/>
                </a:solidFill>
                <a:latin typeface="+mn-lt"/>
                <a:ea typeface="+mn-ea"/>
                <a:cs typeface="+mn-cs"/>
                <a:sym typeface="Courier"/>
              </a:rPr>
              <a:t>Downloading Chef  for mac_os_x...</a:t>
            </a:r>
          </a:p>
          <a:p>
            <a:pPr lvl="0" algn="l" defTabSz="182880">
              <a:defRPr sz="1800"/>
            </a:pPr>
            <a:r>
              <a:rPr sz="1600" dirty="0">
                <a:solidFill>
                  <a:srgbClr val="FFFFFF"/>
                </a:solidFill>
                <a:latin typeface="+mn-lt"/>
                <a:ea typeface="+mn-ea"/>
                <a:cs typeface="+mn-cs"/>
                <a:sym typeface="Courier"/>
              </a:rPr>
              <a:t>downloading http://www.getchef.com/chef/metadata?v=&amp;prerelease=false&amp;p=mac_os_x&amp;pv=10.7&amp;m=x86_64</a:t>
            </a:r>
          </a:p>
          <a:p>
            <a:pPr lvl="0" algn="l" defTabSz="182880">
              <a:defRPr sz="1800"/>
            </a:pPr>
            <a:r>
              <a:rPr sz="1600" dirty="0">
                <a:solidFill>
                  <a:srgbClr val="FFFFFF"/>
                </a:solidFill>
                <a:latin typeface="+mn-lt"/>
                <a:ea typeface="+mn-ea"/>
                <a:cs typeface="+mn-cs"/>
                <a:sym typeface="Courier"/>
              </a:rPr>
              <a:t>  to file /tmp/install.sh.79770/metadata.txt</a:t>
            </a:r>
          </a:p>
          <a:p>
            <a:pPr lvl="0" algn="l" defTabSz="182880">
              <a:defRPr sz="1800"/>
            </a:pPr>
            <a:r>
              <a:rPr sz="1600" dirty="0">
                <a:solidFill>
                  <a:srgbClr val="FFFFFF"/>
                </a:solidFill>
                <a:latin typeface="+mn-lt"/>
                <a:ea typeface="+mn-ea"/>
                <a:cs typeface="+mn-cs"/>
                <a:sym typeface="Courier"/>
              </a:rPr>
              <a:t>trying curl...</a:t>
            </a:r>
          </a:p>
          <a:p>
            <a:pPr lvl="0" algn="l" defTabSz="182880">
              <a:defRPr sz="1800"/>
            </a:pPr>
            <a:r>
              <a:rPr sz="1600" dirty="0">
                <a:solidFill>
                  <a:srgbClr val="FFFFFF"/>
                </a:solidFill>
                <a:latin typeface="+mn-lt"/>
                <a:ea typeface="+mn-ea"/>
                <a:cs typeface="+mn-cs"/>
                <a:sym typeface="Courier"/>
              </a:rPr>
              <a:t>url	 http://opscode-omnibus-packages.s3.amazonaws.com/mac_os_x/10.7/x86_64/chef-11.8.2_1.mac_os_x.10.7.2.sh</a:t>
            </a:r>
          </a:p>
          <a:p>
            <a:pPr lvl="0" algn="l" defTabSz="182880">
              <a:defRPr sz="1800"/>
            </a:pPr>
            <a:r>
              <a:rPr sz="1600" dirty="0">
                <a:solidFill>
                  <a:srgbClr val="FFFFFF"/>
                </a:solidFill>
                <a:latin typeface="+mn-lt"/>
                <a:ea typeface="+mn-ea"/>
                <a:cs typeface="+mn-cs"/>
                <a:sym typeface="Courier"/>
              </a:rPr>
              <a:t>md5	 af157c6ef941e52f69a9dd6a3b57f597</a:t>
            </a:r>
          </a:p>
          <a:p>
            <a:pPr lvl="0" algn="l" defTabSz="182880">
              <a:defRPr sz="1800"/>
            </a:pPr>
            <a:r>
              <a:rPr sz="1600" dirty="0">
                <a:solidFill>
                  <a:srgbClr val="FFFFFF"/>
                </a:solidFill>
                <a:latin typeface="+mn-lt"/>
                <a:ea typeface="+mn-ea"/>
                <a:cs typeface="+mn-cs"/>
                <a:sym typeface="Courier"/>
              </a:rPr>
              <a:t>sha256	c003c0951d80245b1f02c4588f9157a55e7b94a00dd6ac163aed8ef2e854619a</a:t>
            </a:r>
          </a:p>
          <a:p>
            <a:pPr lvl="0" algn="l" defTabSz="182880">
              <a:defRPr sz="1800"/>
            </a:pPr>
            <a:r>
              <a:rPr sz="1600" dirty="0">
                <a:solidFill>
                  <a:srgbClr val="FFFFFF"/>
                </a:solidFill>
                <a:latin typeface="+mn-lt"/>
                <a:ea typeface="+mn-ea"/>
                <a:cs typeface="+mn-cs"/>
                <a:sym typeface="Courier"/>
              </a:rPr>
              <a:t>downloaded metadata file looks valid...</a:t>
            </a:r>
          </a:p>
          <a:p>
            <a:pPr lvl="0" algn="l" defTabSz="182880">
              <a:defRPr sz="1800"/>
            </a:pPr>
            <a:r>
              <a:rPr sz="1600" dirty="0">
                <a:solidFill>
                  <a:srgbClr val="FFFFFF"/>
                </a:solidFill>
                <a:latin typeface="+mn-lt"/>
                <a:ea typeface="+mn-ea"/>
                <a:cs typeface="+mn-cs"/>
                <a:sym typeface="Courier"/>
              </a:rPr>
              <a:t>downloading http://opscode-omnibus-packages.s3.amazonaws.com/mac_os_x/10.7/x86_64/chef-11.8.2_1.mac_os_x.10.7.2.sh</a:t>
            </a:r>
          </a:p>
          <a:p>
            <a:pPr lvl="0" algn="l" defTabSz="182880">
              <a:defRPr sz="1800"/>
            </a:pPr>
            <a:r>
              <a:rPr sz="1600" dirty="0">
                <a:solidFill>
                  <a:srgbClr val="FFFFFF"/>
                </a:solidFill>
                <a:latin typeface="+mn-lt"/>
                <a:ea typeface="+mn-ea"/>
                <a:cs typeface="+mn-cs"/>
                <a:sym typeface="Courier"/>
              </a:rPr>
              <a:t>  to file /tmp/install.sh.79770/chef--mac_os_x-10.7-x86_64.sh</a:t>
            </a:r>
          </a:p>
          <a:p>
            <a:pPr lvl="0" algn="l" defTabSz="182880">
              <a:defRPr sz="1800"/>
            </a:pPr>
            <a:r>
              <a:rPr sz="1600" dirty="0">
                <a:solidFill>
                  <a:srgbClr val="FFFFFF"/>
                </a:solidFill>
                <a:latin typeface="+mn-lt"/>
                <a:ea typeface="+mn-ea"/>
                <a:cs typeface="+mn-cs"/>
                <a:sym typeface="Courier"/>
              </a:rPr>
              <a:t>trying curl...</a:t>
            </a:r>
          </a:p>
          <a:p>
            <a:pPr lvl="0" algn="l" defTabSz="182880">
              <a:defRPr sz="1800"/>
            </a:pPr>
            <a:r>
              <a:rPr sz="1600" dirty="0">
                <a:solidFill>
                  <a:srgbClr val="FFFFFF"/>
                </a:solidFill>
                <a:latin typeface="+mn-lt"/>
                <a:ea typeface="+mn-ea"/>
                <a:cs typeface="+mn-cs"/>
                <a:sym typeface="Courier"/>
              </a:rPr>
              <a:t>............................................................................</a:t>
            </a:r>
          </a:p>
          <a:p>
            <a:pPr lvl="0" algn="l" defTabSz="182880">
              <a:defRPr sz="1800"/>
            </a:pPr>
            <a:r>
              <a:rPr sz="1600" dirty="0">
                <a:solidFill>
                  <a:srgbClr val="FFFFFF"/>
                </a:solidFill>
                <a:latin typeface="+mn-lt"/>
                <a:ea typeface="+mn-ea"/>
                <a:cs typeface="+mn-cs"/>
                <a:sym typeface="Courier"/>
              </a:rPr>
              <a:t>Thank you for installing Chef!</a:t>
            </a:r>
          </a:p>
          <a:p>
            <a:pPr lvl="0" algn="l" defTabSz="182880">
              <a:defRPr sz="1800"/>
            </a:pPr>
            <a:endParaRPr sz="1600" dirty="0">
              <a:solidFill>
                <a:srgbClr val="FFFFFF"/>
              </a:solidFill>
              <a:latin typeface="+mn-lt"/>
              <a:ea typeface="+mn-ea"/>
              <a:cs typeface="+mn-cs"/>
              <a:sym typeface="Courier"/>
            </a:endParaRPr>
          </a:p>
          <a:p>
            <a:pPr lvl="0" algn="l" defTabSz="182880">
              <a:defRPr sz="1800"/>
            </a:pPr>
            <a:r>
              <a:rPr sz="1600" dirty="0">
                <a:solidFill>
                  <a:srgbClr val="FFFFFF"/>
                </a:solidFill>
                <a:latin typeface="+mn-lt"/>
                <a:ea typeface="+mn-ea"/>
                <a:cs typeface="+mn-cs"/>
                <a:sym typeface="Courier"/>
              </a:rPr>
              <a:t>Checksum compare with shasum succeeded.</a:t>
            </a:r>
          </a:p>
          <a:p>
            <a:pPr lvl="0" algn="l" defTabSz="182880">
              <a:defRPr sz="1800"/>
            </a:pPr>
            <a:r>
              <a:rPr sz="1600" dirty="0">
                <a:solidFill>
                  <a:srgbClr val="FFFFFF"/>
                </a:solidFill>
                <a:latin typeface="+mn-lt"/>
                <a:ea typeface="+mn-ea"/>
                <a:cs typeface="+mn-cs"/>
                <a:sym typeface="Courier"/>
              </a:rPr>
              <a:t>Installing Chef </a:t>
            </a:r>
          </a:p>
          <a:p>
            <a:pPr lvl="0" algn="l" defTabSz="182880">
              <a:defRPr sz="1800"/>
            </a:pPr>
            <a:r>
              <a:rPr sz="1600" dirty="0">
                <a:solidFill>
                  <a:srgbClr val="FFFFFF"/>
                </a:solidFill>
                <a:latin typeface="+mn-lt"/>
                <a:ea typeface="+mn-ea"/>
                <a:cs typeface="+mn-cs"/>
                <a:sym typeface="Courier"/>
              </a:rPr>
              <a:t>installing with sh...</a:t>
            </a:r>
          </a:p>
          <a:p>
            <a:pPr lvl="0" algn="l" defTabSz="182880">
              <a:defRPr sz="1800"/>
            </a:pPr>
            <a:r>
              <a:rPr sz="1600" dirty="0">
                <a:solidFill>
                  <a:srgbClr val="FFFFFF"/>
                </a:solidFill>
                <a:latin typeface="+mn-lt"/>
                <a:ea typeface="+mn-ea"/>
                <a:cs typeface="+mn-cs"/>
                <a:sym typeface="Courier"/>
              </a:rPr>
              <a:t>Verifying archive integrity... All good.</a:t>
            </a:r>
          </a:p>
          <a:p>
            <a:pPr lvl="0" algn="l" defTabSz="182880">
              <a:defRPr sz="1800"/>
            </a:pPr>
            <a:r>
              <a:rPr sz="1600" dirty="0">
                <a:solidFill>
                  <a:srgbClr val="FFFFFF"/>
                </a:solidFill>
                <a:latin typeface="+mn-lt"/>
                <a:ea typeface="+mn-ea"/>
                <a:cs typeface="+mn-cs"/>
                <a:sym typeface="Courier"/>
              </a:rPr>
              <a:t>Uncompressing The full stack of chef</a:t>
            </a:r>
          </a:p>
        </p:txBody>
      </p:sp>
      <p:sp>
        <p:nvSpPr>
          <p:cNvPr id="1722" name="Shape 172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113</a:t>
            </a:fld>
            <a:endParaRPr sz="1000"/>
          </a:p>
        </p:txBody>
      </p:sp>
    </p:spTree>
  </p:cSld>
  <p:clrMapOvr>
    <a:masterClrMapping/>
  </p:clrMapOvr>
  <p:transition xmlns:p14="http://schemas.microsoft.com/office/powerpoint/2010/mai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6" name="droppedImage.tiff"/>
          <p:cNvPicPr/>
          <p:nvPr/>
        </p:nvPicPr>
        <p:blipFill>
          <a:blip r:embed="rId3">
            <a:extLst/>
          </a:blip>
          <a:stretch>
            <a:fillRect/>
          </a:stretch>
        </p:blipFill>
        <p:spPr>
          <a:xfrm>
            <a:off x="7188200" y="1976559"/>
            <a:ext cx="16916400" cy="6896101"/>
          </a:xfrm>
          <a:prstGeom prst="rect">
            <a:avLst/>
          </a:prstGeom>
          <a:ln w="12700">
            <a:miter lim="400000"/>
          </a:ln>
        </p:spPr>
      </p:pic>
      <p:sp>
        <p:nvSpPr>
          <p:cNvPr id="1727" name="Shape 1727"/>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Workstation Setup - Windows</a:t>
            </a:r>
          </a:p>
        </p:txBody>
      </p:sp>
      <p:sp>
        <p:nvSpPr>
          <p:cNvPr id="1728" name="Shape 1728"/>
          <p:cNvSpPr>
            <a:spLocks noGrp="1"/>
          </p:cNvSpPr>
          <p:nvPr>
            <p:ph type="body" idx="1"/>
          </p:nvPr>
        </p:nvSpPr>
        <p:spPr>
          <a:xfrm>
            <a:off x="800100" y="1993900"/>
            <a:ext cx="6553200" cy="6540500"/>
          </a:xfrm>
          <a:prstGeom prst="rect">
            <a:avLst/>
          </a:prstGeom>
        </p:spPr>
        <p:txBody>
          <a:bodyPr>
            <a:normAutofit lnSpcReduction="10000"/>
          </a:bodyPr>
          <a:lstStyle/>
          <a:p>
            <a:pPr marL="361950" lvl="0" indent="-361950" defTabSz="530859">
              <a:spcBef>
                <a:spcPts val="1100"/>
              </a:spcBef>
              <a:defRPr sz="1800"/>
            </a:pPr>
            <a:r>
              <a:rPr sz="4560"/>
              <a:t>Windows</a:t>
            </a:r>
            <a:br>
              <a:rPr sz="4560"/>
            </a:br>
            <a:endParaRPr sz="4560"/>
          </a:p>
          <a:p>
            <a:pPr marL="361950" lvl="0" indent="-361950" defTabSz="530859">
              <a:spcBef>
                <a:spcPts val="1100"/>
              </a:spcBef>
              <a:defRPr sz="1800"/>
            </a:pPr>
            <a:r>
              <a:rPr sz="4560"/>
              <a:t>2008 (Windows 7) or 2012 (Windows 8)</a:t>
            </a:r>
            <a:br>
              <a:rPr sz="4560"/>
            </a:br>
            <a:endParaRPr sz="4560"/>
          </a:p>
          <a:p>
            <a:pPr marL="361950" lvl="0" indent="-361950" defTabSz="530859">
              <a:spcBef>
                <a:spcPts val="1100"/>
              </a:spcBef>
              <a:defRPr sz="1800"/>
            </a:pPr>
            <a:r>
              <a:rPr sz="4560"/>
              <a:t>i686 (32-bit) or x86_64 (64-bit)</a:t>
            </a:r>
            <a:br>
              <a:rPr sz="4560"/>
            </a:br>
            <a:endParaRPr sz="4560"/>
          </a:p>
          <a:p>
            <a:pPr marL="361950" lvl="0" indent="-361950" defTabSz="530859">
              <a:spcBef>
                <a:spcPts val="1100"/>
              </a:spcBef>
              <a:defRPr sz="1800"/>
            </a:pPr>
            <a:r>
              <a:rPr sz="4560"/>
              <a:t>11.8.2</a:t>
            </a:r>
          </a:p>
        </p:txBody>
      </p:sp>
      <p:sp>
        <p:nvSpPr>
          <p:cNvPr id="1729" name="Shape 1729"/>
          <p:cNvSpPr/>
          <p:nvPr/>
        </p:nvSpPr>
        <p:spPr>
          <a:xfrm>
            <a:off x="10409932" y="6927849"/>
            <a:ext cx="5588001" cy="4445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defRPr sz="2400">
                <a:solidFill>
                  <a:srgbClr val="FF7C00"/>
                </a:solidFill>
                <a:latin typeface="Gill Sans SemiBold"/>
                <a:ea typeface="Gill Sans SemiBold"/>
                <a:cs typeface="Gill Sans SemiBold"/>
                <a:sym typeface="Gill Sans SemiBold"/>
              </a:defRPr>
            </a:lvl1pPr>
          </a:lstStyle>
          <a:p>
            <a:pPr lvl="0">
              <a:defRPr sz="1800">
                <a:solidFill>
                  <a:srgbClr val="000000"/>
                </a:solidFill>
              </a:defRPr>
            </a:pPr>
            <a:r>
              <a:rPr sz="2400">
                <a:solidFill>
                  <a:srgbClr val="FF7C00"/>
                </a:solidFill>
              </a:rPr>
              <a:t>Download and install this file</a:t>
            </a:r>
          </a:p>
        </p:txBody>
      </p:sp>
      <p:sp>
        <p:nvSpPr>
          <p:cNvPr id="1730" name="Shape 1730"/>
          <p:cNvSpPr/>
          <p:nvPr/>
        </p:nvSpPr>
        <p:spPr>
          <a:xfrm>
            <a:off x="13985974" y="6318845"/>
            <a:ext cx="999134" cy="684015"/>
          </a:xfrm>
          <a:prstGeom prst="line">
            <a:avLst/>
          </a:prstGeom>
          <a:ln w="63500">
            <a:solidFill>
              <a:srgbClr val="FF7C00"/>
            </a:solidFill>
            <a:miter lim="400000"/>
            <a:headEnd type="stealth"/>
          </a:ln>
        </p:spPr>
        <p:txBody>
          <a:bodyPr lIns="0" tIns="0" rIns="0" bIns="0"/>
          <a:lstStyle/>
          <a:p>
            <a:pPr lvl="0" algn="l" defTabSz="457200">
              <a:defRPr sz="1200">
                <a:latin typeface="Helvetica"/>
                <a:ea typeface="Helvetica"/>
                <a:cs typeface="Helvetica"/>
                <a:sym typeface="Helvetica"/>
              </a:defRPr>
            </a:pPr>
            <a:endParaRPr/>
          </a:p>
        </p:txBody>
      </p:sp>
      <p:sp>
        <p:nvSpPr>
          <p:cNvPr id="1731" name="Shape 173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114</a:t>
            </a:fld>
            <a:endParaRPr sz="1000"/>
          </a:p>
        </p:txBody>
      </p:sp>
    </p:spTree>
  </p:cSld>
  <p:clrMapOvr>
    <a:masterClrMapping/>
  </p:clrMapOvr>
  <p:transition xmlns:p14="http://schemas.microsoft.com/office/powerpoint/2010/mai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5" name="Shape 1735"/>
          <p:cNvSpPr>
            <a:spLocks noGrp="1"/>
          </p:cNvSpPr>
          <p:nvPr>
            <p:ph type="title"/>
          </p:nvPr>
        </p:nvSpPr>
        <p:spPr>
          <a:prstGeom prst="rect">
            <a:avLst/>
          </a:prstGeom>
        </p:spPr>
        <p:txBody>
          <a:bodyPr/>
          <a:lstStyle/>
          <a:p>
            <a:pPr lvl="0">
              <a:defRPr sz="1800" b="0">
                <a:solidFill>
                  <a:srgbClr val="000000"/>
                </a:solidFill>
                <a:effectLst/>
              </a:defRPr>
            </a:pPr>
            <a:r>
              <a:rPr sz="9600" b="1">
                <a:solidFill>
                  <a:srgbClr val="FFFFFF"/>
                </a:solidFill>
                <a:effectLst>
                  <a:outerShdw blurRad="50800" dist="25400" dir="2700000" rotWithShape="0">
                    <a:srgbClr val="000000">
                      <a:alpha val="75000"/>
                    </a:srgbClr>
                  </a:outerShdw>
                </a:effectLst>
              </a:rPr>
              <a:t>Install on Windows</a:t>
            </a:r>
          </a:p>
        </p:txBody>
      </p:sp>
      <p:pic>
        <p:nvPicPr>
          <p:cNvPr id="1736" name="Fundamentals rework.jpg"/>
          <p:cNvPicPr/>
          <p:nvPr/>
        </p:nvPicPr>
        <p:blipFill>
          <a:blip r:embed="rId3">
            <a:extLst/>
          </a:blip>
          <a:stretch>
            <a:fillRect/>
          </a:stretch>
        </p:blipFill>
        <p:spPr>
          <a:xfrm>
            <a:off x="12076112" y="5749383"/>
            <a:ext cx="3835401" cy="2997201"/>
          </a:xfrm>
          <a:prstGeom prst="rect">
            <a:avLst/>
          </a:prstGeom>
          <a:ln w="12700">
            <a:miter lim="400000"/>
          </a:ln>
        </p:spPr>
      </p:pic>
      <p:pic>
        <p:nvPicPr>
          <p:cNvPr id="1737" name="Fundamentals rework-1.jpg"/>
          <p:cNvPicPr/>
          <p:nvPr/>
        </p:nvPicPr>
        <p:blipFill>
          <a:blip r:embed="rId4">
            <a:extLst/>
          </a:blip>
          <a:stretch>
            <a:fillRect/>
          </a:stretch>
        </p:blipFill>
        <p:spPr>
          <a:xfrm>
            <a:off x="133017" y="2527300"/>
            <a:ext cx="3873501" cy="2997200"/>
          </a:xfrm>
          <a:prstGeom prst="rect">
            <a:avLst/>
          </a:prstGeom>
          <a:ln w="12700">
            <a:miter lim="400000"/>
          </a:ln>
        </p:spPr>
      </p:pic>
      <p:pic>
        <p:nvPicPr>
          <p:cNvPr id="1738" name="Fundamentals rework-1-1.jpg"/>
          <p:cNvPicPr/>
          <p:nvPr/>
        </p:nvPicPr>
        <p:blipFill>
          <a:blip r:embed="rId5">
            <a:extLst/>
          </a:blip>
          <a:stretch>
            <a:fillRect/>
          </a:stretch>
        </p:blipFill>
        <p:spPr>
          <a:xfrm>
            <a:off x="12035155" y="2527300"/>
            <a:ext cx="3898901" cy="2997200"/>
          </a:xfrm>
          <a:prstGeom prst="rect">
            <a:avLst/>
          </a:prstGeom>
          <a:ln w="12700">
            <a:miter lim="400000"/>
          </a:ln>
        </p:spPr>
      </p:pic>
      <p:pic>
        <p:nvPicPr>
          <p:cNvPr id="1739" name="Fundamentals rework-2.jpg"/>
          <p:cNvPicPr/>
          <p:nvPr/>
        </p:nvPicPr>
        <p:blipFill>
          <a:blip r:embed="rId6">
            <a:extLst/>
          </a:blip>
          <a:stretch>
            <a:fillRect/>
          </a:stretch>
        </p:blipFill>
        <p:spPr>
          <a:xfrm>
            <a:off x="6171300" y="2489200"/>
            <a:ext cx="3898901" cy="2997200"/>
          </a:xfrm>
          <a:prstGeom prst="rect">
            <a:avLst/>
          </a:prstGeom>
          <a:ln w="12700">
            <a:miter lim="400000"/>
          </a:ln>
        </p:spPr>
      </p:pic>
      <p:pic>
        <p:nvPicPr>
          <p:cNvPr id="1740" name="Fundamentals rework-3.jpg"/>
          <p:cNvPicPr/>
          <p:nvPr/>
        </p:nvPicPr>
        <p:blipFill>
          <a:blip r:embed="rId7">
            <a:extLst/>
          </a:blip>
          <a:stretch>
            <a:fillRect/>
          </a:stretch>
        </p:blipFill>
        <p:spPr>
          <a:xfrm>
            <a:off x="228600" y="5751694"/>
            <a:ext cx="3911600" cy="2997201"/>
          </a:xfrm>
          <a:prstGeom prst="rect">
            <a:avLst/>
          </a:prstGeom>
          <a:ln w="12700">
            <a:miter lim="400000"/>
          </a:ln>
        </p:spPr>
      </p:pic>
      <p:pic>
        <p:nvPicPr>
          <p:cNvPr id="1741" name="Fundamentals rework-4.jpg"/>
          <p:cNvPicPr/>
          <p:nvPr/>
        </p:nvPicPr>
        <p:blipFill>
          <a:blip r:embed="rId8">
            <a:extLst/>
          </a:blip>
          <a:stretch>
            <a:fillRect/>
          </a:stretch>
        </p:blipFill>
        <p:spPr>
          <a:xfrm>
            <a:off x="6179724" y="5753100"/>
            <a:ext cx="3873501" cy="2997200"/>
          </a:xfrm>
          <a:prstGeom prst="rect">
            <a:avLst/>
          </a:prstGeom>
          <a:ln w="12700">
            <a:miter lim="400000"/>
          </a:ln>
        </p:spPr>
      </p:pic>
      <p:sp>
        <p:nvSpPr>
          <p:cNvPr id="1742" name="Shape 1742"/>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115</a:t>
            </a:fld>
            <a:endParaRPr sz="1000"/>
          </a:p>
        </p:txBody>
      </p:sp>
    </p:spTree>
  </p:cSld>
  <p:clrMapOvr>
    <a:masterClrMapping/>
  </p:clrMapOvr>
  <p:transition xmlns:p14="http://schemas.microsoft.com/office/powerpoint/2010/mai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6" name="Shape 1746"/>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What just happened?</a:t>
            </a:r>
          </a:p>
        </p:txBody>
      </p:sp>
      <p:sp>
        <p:nvSpPr>
          <p:cNvPr id="1747" name="Shape 1747"/>
          <p:cNvSpPr>
            <a:spLocks noGrp="1"/>
          </p:cNvSpPr>
          <p:nvPr>
            <p:ph type="body" idx="1"/>
          </p:nvPr>
        </p:nvSpPr>
        <p:spPr>
          <a:prstGeom prst="rect">
            <a:avLst/>
          </a:prstGeom>
        </p:spPr>
        <p:txBody>
          <a:bodyPr/>
          <a:lstStyle/>
          <a:p>
            <a:pPr marL="361950" lvl="0" indent="-361950" defTabSz="530859">
              <a:spcBef>
                <a:spcPts val="1100"/>
              </a:spcBef>
              <a:defRPr sz="1800"/>
            </a:pPr>
            <a:r>
              <a:rPr sz="4560"/>
              <a:t>Chef and all of its dependencies installed via an operating system-specific package ("omnibus installer")</a:t>
            </a:r>
          </a:p>
          <a:p>
            <a:pPr marL="361950" lvl="0" indent="-361950" defTabSz="530859">
              <a:spcBef>
                <a:spcPts val="1100"/>
              </a:spcBef>
              <a:defRPr sz="1800"/>
            </a:pPr>
            <a:r>
              <a:rPr sz="4560"/>
              <a:t>Installation includes</a:t>
            </a:r>
          </a:p>
          <a:p>
            <a:pPr marL="760094" lvl="1" indent="-361950" defTabSz="530859">
              <a:spcBef>
                <a:spcPts val="1100"/>
              </a:spcBef>
              <a:defRPr sz="1800"/>
            </a:pPr>
            <a:r>
              <a:rPr sz="4560"/>
              <a:t>The Ruby language - used by Chef</a:t>
            </a:r>
          </a:p>
          <a:p>
            <a:pPr marL="760094" lvl="1" indent="-361950" defTabSz="530859">
              <a:spcBef>
                <a:spcPts val="1100"/>
              </a:spcBef>
              <a:defRPr sz="1800"/>
            </a:pPr>
            <a:r>
              <a:rPr sz="4560"/>
              <a:t>knife - Command line tool for administrators</a:t>
            </a:r>
          </a:p>
          <a:p>
            <a:pPr marL="760094" lvl="1" indent="-361950" defTabSz="530859">
              <a:spcBef>
                <a:spcPts val="1100"/>
              </a:spcBef>
              <a:defRPr sz="1800"/>
            </a:pPr>
            <a:r>
              <a:rPr sz="4560"/>
              <a:t>chef-client - Client application</a:t>
            </a:r>
          </a:p>
          <a:p>
            <a:pPr marL="760094" lvl="1" indent="-361950" defTabSz="530859">
              <a:spcBef>
                <a:spcPts val="1100"/>
              </a:spcBef>
              <a:defRPr sz="1800"/>
            </a:pPr>
            <a:r>
              <a:rPr sz="4560"/>
              <a:t>ohai - System profiler</a:t>
            </a:r>
          </a:p>
          <a:p>
            <a:pPr marL="760094" lvl="1" indent="-361950" defTabSz="530859">
              <a:spcBef>
                <a:spcPts val="1100"/>
              </a:spcBef>
              <a:defRPr sz="1800"/>
            </a:pPr>
            <a:r>
              <a:rPr sz="4560"/>
              <a:t>...and more</a:t>
            </a:r>
          </a:p>
        </p:txBody>
      </p:sp>
      <p:sp>
        <p:nvSpPr>
          <p:cNvPr id="1748" name="Shape 1748"/>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116</a:t>
            </a:fld>
            <a:endParaRPr sz="1000"/>
          </a:p>
        </p:txBody>
      </p:sp>
    </p:spTree>
  </p:cSld>
  <p:clrMapOvr>
    <a:masterClrMapping/>
  </p:clrMapOvr>
  <p:transition xmlns:p14="http://schemas.microsoft.com/office/powerpoint/2010/mai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 name="Shape 1752"/>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Workstation or Node?</a:t>
            </a:r>
          </a:p>
        </p:txBody>
      </p:sp>
      <p:pic>
        <p:nvPicPr>
          <p:cNvPr id="1753" name="droppedImage.png"/>
          <p:cNvPicPr/>
          <p:nvPr/>
        </p:nvPicPr>
        <p:blipFill>
          <a:blip r:embed="rId3">
            <a:extLst/>
          </a:blip>
          <a:stretch>
            <a:fillRect/>
          </a:stretch>
        </p:blipFill>
        <p:spPr>
          <a:xfrm>
            <a:off x="4584700" y="1561702"/>
            <a:ext cx="7086600" cy="7416801"/>
          </a:xfrm>
          <a:prstGeom prst="rect">
            <a:avLst/>
          </a:prstGeom>
          <a:ln w="12700">
            <a:miter lim="400000"/>
          </a:ln>
        </p:spPr>
      </p:pic>
      <p:sp>
        <p:nvSpPr>
          <p:cNvPr id="1754" name="Shape 1754"/>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117</a:t>
            </a:fld>
            <a:endParaRPr sz="1000"/>
          </a:p>
        </p:txBody>
      </p:sp>
    </p:spTree>
  </p:cSld>
  <p:clrMapOvr>
    <a:masterClrMapping/>
  </p:clrMapOvr>
  <p:transition xmlns:p14="http://schemas.microsoft.com/office/powerpoint/2010/mai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8" name="Shape 1758"/>
          <p:cNvSpPr>
            <a:spLocks noGrp="1"/>
          </p:cNvSpPr>
          <p:nvPr>
            <p:ph type="title"/>
          </p:nvPr>
        </p:nvSpPr>
        <p:spPr>
          <a:prstGeom prst="rect">
            <a:avLst/>
          </a:prstGeom>
        </p:spPr>
        <p:txBody>
          <a:bodyPr/>
          <a:lstStyle>
            <a:lvl1pPr defTabSz="413512">
              <a:defRPr sz="5328">
                <a:effectLst>
                  <a:outerShdw blurRad="37592" dist="18796" dir="2700000" rotWithShape="0">
                    <a:srgbClr val="000000">
                      <a:alpha val="75000"/>
                    </a:srgbClr>
                  </a:outerShdw>
                </a:effectLst>
              </a:defRPr>
            </a:lvl1pPr>
          </a:lstStyle>
          <a:p>
            <a:pPr lvl="0">
              <a:defRPr sz="1800" b="0">
                <a:solidFill>
                  <a:srgbClr val="000000"/>
                </a:solidFill>
                <a:effectLst/>
              </a:defRPr>
            </a:pPr>
            <a:r>
              <a:rPr sz="5328" b="1">
                <a:solidFill>
                  <a:srgbClr val="FFFFFF"/>
                </a:solidFill>
                <a:effectLst>
                  <a:outerShdw blurRad="37592" dist="18796" dir="2700000" rotWithShape="0">
                    <a:srgbClr val="000000">
                      <a:alpha val="75000"/>
                    </a:srgbClr>
                  </a:outerShdw>
                </a:effectLst>
              </a:rPr>
              <a:t>Landscape of a Chef-managed Infrastructure</a:t>
            </a:r>
          </a:p>
        </p:txBody>
      </p:sp>
      <p:pic>
        <p:nvPicPr>
          <p:cNvPr id="1759" name="droppedImage.png"/>
          <p:cNvPicPr/>
          <p:nvPr/>
        </p:nvPicPr>
        <p:blipFill>
          <a:blip r:embed="rId3">
            <a:extLst/>
          </a:blip>
          <a:stretch>
            <a:fillRect/>
          </a:stretch>
        </p:blipFill>
        <p:spPr>
          <a:xfrm>
            <a:off x="4597400" y="1569839"/>
            <a:ext cx="7048500" cy="7378701"/>
          </a:xfrm>
          <a:prstGeom prst="rect">
            <a:avLst/>
          </a:prstGeom>
          <a:ln w="12700">
            <a:miter lim="400000"/>
          </a:ln>
        </p:spPr>
      </p:pic>
      <p:sp>
        <p:nvSpPr>
          <p:cNvPr id="1760" name="Shape 1760"/>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118</a:t>
            </a:fld>
            <a:endParaRPr sz="1000"/>
          </a:p>
        </p:txBody>
      </p:sp>
    </p:spTree>
  </p:cSld>
  <p:clrMapOvr>
    <a:masterClrMapping/>
  </p:clrMapOvr>
  <p:transition xmlns:p14="http://schemas.microsoft.com/office/powerpoint/2010/mai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4" name="Shape 1764"/>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Your Chef Server for this class...</a:t>
            </a:r>
          </a:p>
        </p:txBody>
      </p:sp>
      <p:sp>
        <p:nvSpPr>
          <p:cNvPr id="1765" name="Shape 1765"/>
          <p:cNvSpPr>
            <a:spLocks noGrp="1"/>
          </p:cNvSpPr>
          <p:nvPr>
            <p:ph type="body" idx="1"/>
          </p:nvPr>
        </p:nvSpPr>
        <p:spPr>
          <a:xfrm>
            <a:off x="800100" y="1879600"/>
            <a:ext cx="15176500" cy="6731000"/>
          </a:xfrm>
          <a:prstGeom prst="rect">
            <a:avLst/>
          </a:prstGeom>
        </p:spPr>
        <p:txBody>
          <a:bodyPr/>
          <a:lstStyle/>
          <a:p>
            <a:pPr lvl="0">
              <a:defRPr sz="1800"/>
            </a:pPr>
            <a:r>
              <a:rPr sz="4800"/>
              <a:t>Hosted Enterprise Chef </a:t>
            </a:r>
            <a:r>
              <a:rPr sz="4800">
                <a:hlinkClick r:id="rId3"/>
              </a:rPr>
              <a:t>http://www.chef.io</a:t>
            </a:r>
          </a:p>
        </p:txBody>
      </p:sp>
      <p:sp>
        <p:nvSpPr>
          <p:cNvPr id="1766" name="Shape 1766"/>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119</a:t>
            </a:fld>
            <a:endParaRPr sz="1000"/>
          </a:p>
        </p:txBody>
      </p:sp>
      <p:pic>
        <p:nvPicPr>
          <p:cNvPr id="1767" name="droppedImage.png"/>
          <p:cNvPicPr/>
          <p:nvPr/>
        </p:nvPicPr>
        <p:blipFill>
          <a:blip r:embed="rId4">
            <a:extLst/>
          </a:blip>
          <a:stretch>
            <a:fillRect/>
          </a:stretch>
        </p:blipFill>
        <p:spPr>
          <a:xfrm>
            <a:off x="17131627" y="-1358900"/>
            <a:ext cx="6642773" cy="4876800"/>
          </a:xfrm>
          <a:prstGeom prst="rect">
            <a:avLst/>
          </a:prstGeom>
          <a:ln w="12700">
            <a:miter lim="400000"/>
          </a:ln>
        </p:spPr>
      </p:pic>
      <p:pic>
        <p:nvPicPr>
          <p:cNvPr id="1768" name="droppedImage.pdf"/>
          <p:cNvPicPr/>
          <p:nvPr/>
        </p:nvPicPr>
        <p:blipFill>
          <a:blip r:embed="rId5">
            <a:extLst/>
          </a:blip>
          <a:stretch>
            <a:fillRect/>
          </a:stretch>
        </p:blipFill>
        <p:spPr>
          <a:xfrm>
            <a:off x="546100" y="2819400"/>
            <a:ext cx="16586200" cy="5791200"/>
          </a:xfrm>
          <a:prstGeom prst="rect">
            <a:avLst/>
          </a:prstGeom>
          <a:ln w="12700">
            <a:miter lim="400000"/>
          </a:ln>
        </p:spPr>
      </p:pic>
      <p:pic>
        <p:nvPicPr>
          <p:cNvPr id="1769" name="droppedImage.pdf"/>
          <p:cNvPicPr/>
          <p:nvPr/>
        </p:nvPicPr>
        <p:blipFill>
          <a:blip r:embed="rId6">
            <a:extLst/>
          </a:blip>
          <a:stretch>
            <a:fillRect/>
          </a:stretch>
        </p:blipFill>
        <p:spPr>
          <a:xfrm>
            <a:off x="8216900" y="3797300"/>
            <a:ext cx="1752600" cy="3048000"/>
          </a:xfrm>
          <a:prstGeom prst="rect">
            <a:avLst/>
          </a:prstGeom>
          <a:ln w="12700">
            <a:miter lim="400000"/>
          </a:ln>
        </p:spPr>
      </p:pic>
    </p:spTree>
  </p:cSld>
  <p:clrMapOvr>
    <a:masterClrMapping/>
  </p:clrMapOvr>
  <p:transition xmlns:p14="http://schemas.microsoft.com/office/powerpoint/2010/main" spd="med"/>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4" name="Shape 454"/>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Instructor Introduction</a:t>
            </a:r>
          </a:p>
        </p:txBody>
      </p:sp>
      <p:sp>
        <p:nvSpPr>
          <p:cNvPr id="455" name="Shape 455"/>
          <p:cNvSpPr>
            <a:spLocks noGrp="1"/>
          </p:cNvSpPr>
          <p:nvPr>
            <p:ph type="body" idx="1"/>
          </p:nvPr>
        </p:nvSpPr>
        <p:spPr>
          <a:prstGeom prst="rect">
            <a:avLst/>
          </a:prstGeom>
        </p:spPr>
        <p:txBody>
          <a:bodyPr/>
          <a:lstStyle/>
          <a:p>
            <a:pPr marL="361950" lvl="0" indent="-361950" defTabSz="530859">
              <a:spcBef>
                <a:spcPts val="1100"/>
              </a:spcBef>
              <a:defRPr sz="1800"/>
            </a:pPr>
            <a:r>
              <a:rPr sz="4560" b="1"/>
              <a:t>Name: </a:t>
            </a:r>
            <a:r>
              <a:rPr sz="4560"/>
              <a:t>Stephen Lauck</a:t>
            </a:r>
          </a:p>
          <a:p>
            <a:pPr marL="361950" lvl="0" indent="-361950" defTabSz="530859">
              <a:spcBef>
                <a:spcPts val="1100"/>
              </a:spcBef>
              <a:defRPr sz="1800"/>
            </a:pPr>
            <a:r>
              <a:rPr sz="4560" b="1"/>
              <a:t>Current job role: </a:t>
            </a:r>
            <a:r>
              <a:rPr sz="4560"/>
              <a:t>Consultant</a:t>
            </a:r>
          </a:p>
          <a:p>
            <a:pPr marL="361950" lvl="0" indent="-361950" defTabSz="530859">
              <a:spcBef>
                <a:spcPts val="1100"/>
              </a:spcBef>
              <a:defRPr sz="1800"/>
            </a:pPr>
            <a:r>
              <a:rPr sz="4560" b="1"/>
              <a:t>Previous job roles/background: </a:t>
            </a:r>
            <a:r>
              <a:rPr sz="4560"/>
              <a:t>Rails Developer / Chef Developer</a:t>
            </a:r>
          </a:p>
          <a:p>
            <a:pPr marL="361950" lvl="0" indent="-361950" defTabSz="530859">
              <a:spcBef>
                <a:spcPts val="1100"/>
              </a:spcBef>
              <a:defRPr sz="1800"/>
            </a:pPr>
            <a:r>
              <a:rPr sz="4560" b="1"/>
              <a:t>Experience with Chef/Config Management: </a:t>
            </a:r>
            <a:r>
              <a:rPr sz="4560"/>
              <a:t>Almost 4 years Chef dev experience</a:t>
            </a:r>
          </a:p>
          <a:p>
            <a:pPr marL="361950" lvl="0" indent="-361950" defTabSz="530859">
              <a:spcBef>
                <a:spcPts val="1100"/>
              </a:spcBef>
              <a:defRPr sz="1800"/>
            </a:pPr>
            <a:r>
              <a:rPr sz="4560" b="1"/>
              <a:t>Favorite Text Editor: </a:t>
            </a:r>
            <a:r>
              <a:rPr sz="4560"/>
              <a:t>Emacs Baby! ( and some Sublime )</a:t>
            </a:r>
          </a:p>
        </p:txBody>
      </p:sp>
      <p:sp>
        <p:nvSpPr>
          <p:cNvPr id="456" name="Shape 45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12</a:t>
            </a:fld>
            <a:endParaRPr sz="1000"/>
          </a:p>
        </p:txBody>
      </p:sp>
    </p:spTree>
  </p:cSld>
  <p:clrMapOvr>
    <a:masterClrMapping/>
  </p:clrMapOvr>
  <p:transition xmlns:p14="http://schemas.microsoft.com/office/powerpoint/2010/mai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3" name="Shape 1773"/>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Create new account</a:t>
            </a:r>
          </a:p>
        </p:txBody>
      </p:sp>
      <p:pic>
        <p:nvPicPr>
          <p:cNvPr id="1774" name="Sign in – Chef.jpg"/>
          <p:cNvPicPr/>
          <p:nvPr/>
        </p:nvPicPr>
        <p:blipFill>
          <a:blip r:embed="rId3">
            <a:extLst/>
          </a:blip>
          <a:stretch>
            <a:fillRect/>
          </a:stretch>
        </p:blipFill>
        <p:spPr>
          <a:xfrm>
            <a:off x="9893300" y="1757934"/>
            <a:ext cx="7061200" cy="6972301"/>
          </a:xfrm>
          <a:prstGeom prst="rect">
            <a:avLst/>
          </a:prstGeom>
          <a:ln w="12700">
            <a:miter lim="400000"/>
          </a:ln>
        </p:spPr>
      </p:pic>
      <p:sp>
        <p:nvSpPr>
          <p:cNvPr id="1775" name="Shape 1775"/>
          <p:cNvSpPr>
            <a:spLocks noGrp="1"/>
          </p:cNvSpPr>
          <p:nvPr>
            <p:ph type="body" idx="1"/>
          </p:nvPr>
        </p:nvSpPr>
        <p:spPr>
          <a:xfrm>
            <a:off x="800100" y="1879600"/>
            <a:ext cx="9347200" cy="6731000"/>
          </a:xfrm>
          <a:prstGeom prst="rect">
            <a:avLst/>
          </a:prstGeom>
        </p:spPr>
        <p:txBody>
          <a:bodyPr/>
          <a:lstStyle/>
          <a:p>
            <a:pPr lvl="0">
              <a:defRPr sz="1800"/>
            </a:pPr>
            <a:r>
              <a:rPr sz="4800"/>
              <a:t>Sign up for a new account</a:t>
            </a:r>
          </a:p>
          <a:p>
            <a:pPr lvl="0">
              <a:defRPr sz="1800"/>
            </a:pPr>
            <a:endParaRPr sz="4800"/>
          </a:p>
          <a:p>
            <a:pPr lvl="0">
              <a:defRPr sz="1800"/>
            </a:pPr>
            <a:r>
              <a:rPr sz="4800"/>
              <a:t>Chef Organization</a:t>
            </a:r>
          </a:p>
          <a:p>
            <a:pPr lvl="1">
              <a:defRPr sz="1800"/>
            </a:pPr>
            <a:r>
              <a:rPr sz="4800"/>
              <a:t>provides multi-tenancy</a:t>
            </a:r>
          </a:p>
          <a:p>
            <a:pPr lvl="1">
              <a:defRPr sz="1800"/>
            </a:pPr>
            <a:r>
              <a:rPr sz="4800"/>
              <a:t>name must be globally unique</a:t>
            </a:r>
          </a:p>
        </p:txBody>
      </p:sp>
      <p:sp>
        <p:nvSpPr>
          <p:cNvPr id="1776" name="Shape 1776"/>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120</a:t>
            </a:fld>
            <a:endParaRPr sz="1000"/>
          </a:p>
        </p:txBody>
      </p:sp>
    </p:spTree>
  </p:cSld>
  <p:clrMapOvr>
    <a:masterClrMapping/>
  </p:clrMapOvr>
  <p:transition xmlns:p14="http://schemas.microsoft.com/office/powerpoint/2010/mai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0" name="Shape 1780"/>
          <p:cNvSpPr>
            <a:spLocks noGrp="1"/>
          </p:cNvSpPr>
          <p:nvPr>
            <p:ph type="title"/>
          </p:nvPr>
        </p:nvSpPr>
        <p:spPr>
          <a:prstGeom prst="rect">
            <a:avLst/>
          </a:prstGeom>
        </p:spPr>
        <p:txBody>
          <a:bodyPr/>
          <a:lstStyle>
            <a:lvl1pPr defTabSz="413512">
              <a:defRPr sz="5328">
                <a:effectLst>
                  <a:outerShdw blurRad="37592" dist="18796" dir="2700000" rotWithShape="0">
                    <a:srgbClr val="000000">
                      <a:alpha val="75000"/>
                    </a:srgbClr>
                  </a:outerShdw>
                </a:effectLst>
              </a:defRPr>
            </a:lvl1pPr>
          </a:lstStyle>
          <a:p>
            <a:pPr lvl="0">
              <a:defRPr sz="1800" b="0">
                <a:solidFill>
                  <a:srgbClr val="000000"/>
                </a:solidFill>
                <a:effectLst/>
              </a:defRPr>
            </a:pPr>
            <a:r>
              <a:rPr sz="5328" b="1">
                <a:solidFill>
                  <a:srgbClr val="FFFFFF"/>
                </a:solidFill>
                <a:effectLst>
                  <a:outerShdw blurRad="37592" dist="18796" dir="2700000" rotWithShape="0">
                    <a:srgbClr val="000000">
                      <a:alpha val="75000"/>
                    </a:srgbClr>
                  </a:outerShdw>
                </a:effectLst>
              </a:rPr>
              <a:t>Landscape of a Chef-managed Infrastructure</a:t>
            </a:r>
          </a:p>
        </p:txBody>
      </p:sp>
      <p:pic>
        <p:nvPicPr>
          <p:cNvPr id="1781" name="droppedImage.png"/>
          <p:cNvPicPr/>
          <p:nvPr/>
        </p:nvPicPr>
        <p:blipFill>
          <a:blip r:embed="rId3">
            <a:extLst/>
          </a:blip>
          <a:stretch>
            <a:fillRect/>
          </a:stretch>
        </p:blipFill>
        <p:spPr>
          <a:xfrm>
            <a:off x="4635500" y="1612900"/>
            <a:ext cx="6972300" cy="7302500"/>
          </a:xfrm>
          <a:prstGeom prst="rect">
            <a:avLst/>
          </a:prstGeom>
          <a:ln w="12700">
            <a:miter lim="400000"/>
          </a:ln>
        </p:spPr>
      </p:pic>
      <p:sp>
        <p:nvSpPr>
          <p:cNvPr id="1782" name="Shape 1782"/>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121</a:t>
            </a:fld>
            <a:endParaRPr sz="1000"/>
          </a:p>
        </p:txBody>
      </p:sp>
    </p:spTree>
  </p:cSld>
  <p:clrMapOvr>
    <a:masterClrMapping/>
  </p:clrMapOvr>
  <p:transition xmlns:p14="http://schemas.microsoft.com/office/powerpoint/2010/mai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6" name="Shape 1786"/>
          <p:cNvSpPr>
            <a:spLocks noGrp="1"/>
          </p:cNvSpPr>
          <p:nvPr>
            <p:ph type="title"/>
          </p:nvPr>
        </p:nvSpPr>
        <p:spPr>
          <a:prstGeom prst="rect">
            <a:avLst/>
          </a:prstGeom>
        </p:spPr>
        <p:txBody>
          <a:bodyPr/>
          <a:lstStyle>
            <a:lvl1pPr defTabSz="525272">
              <a:defRPr sz="6768">
                <a:effectLst>
                  <a:outerShdw blurRad="47752" dist="23876" dir="2700000" rotWithShape="0">
                    <a:srgbClr val="000000">
                      <a:alpha val="75000"/>
                    </a:srgbClr>
                  </a:outerShdw>
                </a:effectLst>
              </a:defRPr>
            </a:lvl1pPr>
          </a:lstStyle>
          <a:p>
            <a:pPr lvl="0">
              <a:defRPr sz="1800" b="0">
                <a:solidFill>
                  <a:srgbClr val="000000"/>
                </a:solidFill>
                <a:effectLst/>
              </a:defRPr>
            </a:pPr>
            <a:r>
              <a:rPr sz="6768" b="1">
                <a:solidFill>
                  <a:srgbClr val="FFFFFF"/>
                </a:solidFill>
                <a:effectLst>
                  <a:outerShdw blurRad="47752" dist="23876" dir="2700000" rotWithShape="0">
                    <a:srgbClr val="000000">
                      <a:alpha val="75000"/>
                    </a:srgbClr>
                  </a:outerShdw>
                </a:effectLst>
              </a:rPr>
              <a:t>Download "Starter Kit" for your Org</a:t>
            </a:r>
          </a:p>
        </p:txBody>
      </p:sp>
      <p:sp>
        <p:nvSpPr>
          <p:cNvPr id="1787" name="Shape 1787"/>
          <p:cNvSpPr>
            <a:spLocks noGrp="1"/>
          </p:cNvSpPr>
          <p:nvPr>
            <p:ph type="body" idx="1"/>
          </p:nvPr>
        </p:nvSpPr>
        <p:spPr>
          <a:xfrm>
            <a:off x="800100" y="1879600"/>
            <a:ext cx="9918700" cy="6731000"/>
          </a:xfrm>
          <a:prstGeom prst="rect">
            <a:avLst/>
          </a:prstGeom>
        </p:spPr>
        <p:txBody>
          <a:bodyPr/>
          <a:lstStyle/>
          <a:p>
            <a:pPr lvl="0">
              <a:defRPr sz="1800"/>
            </a:pPr>
            <a:r>
              <a:rPr sz="4800"/>
              <a:t>You get a .zip file from clicking this</a:t>
            </a:r>
          </a:p>
          <a:p>
            <a:pPr lvl="0">
              <a:defRPr sz="1800"/>
            </a:pPr>
            <a:r>
              <a:rPr sz="4800"/>
              <a:t>Unzip the zipfile - you’ll get a "chef-repo"</a:t>
            </a:r>
          </a:p>
          <a:p>
            <a:pPr lvl="0">
              <a:defRPr sz="1800"/>
            </a:pPr>
            <a:r>
              <a:rPr sz="4800"/>
              <a:t>Put the "chef-repo" somewhere, e.g.:</a:t>
            </a:r>
          </a:p>
          <a:p>
            <a:pPr lvl="1">
              <a:defRPr sz="1800"/>
            </a:pPr>
            <a:r>
              <a:rPr sz="4800"/>
              <a:t>C:\Users\you\chef-repo (Win)</a:t>
            </a:r>
          </a:p>
          <a:p>
            <a:pPr lvl="1">
              <a:defRPr sz="1800"/>
            </a:pPr>
            <a:r>
              <a:rPr sz="4800"/>
              <a:t>/Users/you/chef-repo (Mac)</a:t>
            </a:r>
          </a:p>
          <a:p>
            <a:pPr lvl="1">
              <a:defRPr sz="1800"/>
            </a:pPr>
            <a:r>
              <a:rPr sz="4800"/>
              <a:t>/home/you/chef-repo (Linux)</a:t>
            </a:r>
          </a:p>
        </p:txBody>
      </p:sp>
      <p:pic>
        <p:nvPicPr>
          <p:cNvPr id="1788" name="Sign in – Chef-1.jpg"/>
          <p:cNvPicPr/>
          <p:nvPr/>
        </p:nvPicPr>
        <p:blipFill>
          <a:blip r:embed="rId3">
            <a:extLst/>
          </a:blip>
          <a:stretch>
            <a:fillRect/>
          </a:stretch>
        </p:blipFill>
        <p:spPr>
          <a:xfrm>
            <a:off x="10741049" y="2592818"/>
            <a:ext cx="5511801" cy="5359401"/>
          </a:xfrm>
          <a:prstGeom prst="rect">
            <a:avLst/>
          </a:prstGeom>
          <a:ln w="12700">
            <a:miter lim="400000"/>
          </a:ln>
        </p:spPr>
      </p:pic>
      <p:sp>
        <p:nvSpPr>
          <p:cNvPr id="1789" name="Shape 1789"/>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122</a:t>
            </a:fld>
            <a:endParaRPr sz="1000"/>
          </a:p>
        </p:txBody>
      </p:sp>
    </p:spTree>
  </p:cSld>
  <p:clrMapOvr>
    <a:masterClrMapping/>
  </p:clrMapOvr>
  <p:transition xmlns:p14="http://schemas.microsoft.com/office/powerpoint/2010/mai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3" name="Shape 1793"/>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What is the Starter Kit?</a:t>
            </a:r>
          </a:p>
        </p:txBody>
      </p:sp>
      <p:sp>
        <p:nvSpPr>
          <p:cNvPr id="1794" name="Shape 1794"/>
          <p:cNvSpPr>
            <a:spLocks noGrp="1"/>
          </p:cNvSpPr>
          <p:nvPr>
            <p:ph type="body" idx="1"/>
          </p:nvPr>
        </p:nvSpPr>
        <p:spPr>
          <a:prstGeom prst="rect">
            <a:avLst/>
          </a:prstGeom>
        </p:spPr>
        <p:txBody>
          <a:bodyPr/>
          <a:lstStyle/>
          <a:p>
            <a:pPr lvl="0">
              <a:defRPr sz="1800"/>
            </a:pPr>
            <a:r>
              <a:rPr sz="4800"/>
              <a:t>The 'Starter Kit' is a archive file (e.g. chef-starter.zip) that contains</a:t>
            </a:r>
          </a:p>
          <a:p>
            <a:pPr lvl="1">
              <a:defRPr sz="1800"/>
            </a:pPr>
            <a:r>
              <a:rPr sz="4800"/>
              <a:t>A sample chef repository with a sample 'starter' cookbook</a:t>
            </a:r>
          </a:p>
          <a:p>
            <a:pPr lvl="1">
              <a:defRPr sz="1800"/>
            </a:pPr>
            <a:r>
              <a:rPr sz="4800"/>
              <a:t>Configuration files allowing the workstation to talk to the chef server using knife</a:t>
            </a:r>
          </a:p>
          <a:p>
            <a:pPr lvl="1">
              <a:defRPr sz="1800"/>
            </a:pPr>
            <a:endParaRPr sz="4800"/>
          </a:p>
          <a:p>
            <a:pPr lvl="1">
              <a:defRPr sz="1800"/>
            </a:pPr>
            <a:r>
              <a:rPr sz="4800"/>
              <a:t>We'll look at this in detail later...</a:t>
            </a:r>
          </a:p>
        </p:txBody>
      </p:sp>
      <p:sp>
        <p:nvSpPr>
          <p:cNvPr id="1795" name="Shape 1795"/>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123</a:t>
            </a:fld>
            <a:endParaRPr sz="1000"/>
          </a:p>
        </p:txBody>
      </p:sp>
    </p:spTree>
  </p:cSld>
  <p:clrMapOvr>
    <a:masterClrMapping/>
  </p:clrMapOvr>
  <p:transition xmlns:p14="http://schemas.microsoft.com/office/powerpoint/2010/mai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7" name="Shape 1797"/>
          <p:cNvSpPr>
            <a:spLocks noGrp="1"/>
          </p:cNvSpPr>
          <p:nvPr>
            <p:ph type="title"/>
          </p:nvPr>
        </p:nvSpPr>
        <p:spPr>
          <a:prstGeom prst="rect">
            <a:avLst/>
          </a:prstGeom>
        </p:spPr>
        <p:txBody>
          <a:bodyPr/>
          <a:lstStyle>
            <a:lvl1pPr defTabSz="424687">
              <a:defRPr sz="6080">
                <a:effectLst>
                  <a:outerShdw blurRad="38608" dist="19304" dir="2700000" rotWithShape="0">
                    <a:srgbClr val="000000">
                      <a:alpha val="75000"/>
                    </a:srgbClr>
                  </a:outerShdw>
                </a:effectLst>
              </a:defRPr>
            </a:lvl1pPr>
          </a:lstStyle>
          <a:p>
            <a:pPr lvl="0">
              <a:defRPr sz="1800" b="0">
                <a:solidFill>
                  <a:srgbClr val="000000"/>
                </a:solidFill>
                <a:effectLst/>
              </a:defRPr>
            </a:pPr>
            <a:r>
              <a:rPr sz="6080" b="1">
                <a:solidFill>
                  <a:srgbClr val="FFFFFF"/>
                </a:solidFill>
                <a:effectLst>
                  <a:outerShdw blurRad="38608" dist="19304" dir="2700000" rotWithShape="0">
                    <a:srgbClr val="000000">
                      <a:alpha val="75000"/>
                    </a:srgbClr>
                  </a:outerShdw>
                </a:effectLst>
              </a:rPr>
              <a:t>Knife is the command-line tool for Chef</a:t>
            </a:r>
          </a:p>
        </p:txBody>
      </p:sp>
      <p:sp>
        <p:nvSpPr>
          <p:cNvPr id="1798" name="Shape 1798"/>
          <p:cNvSpPr>
            <a:spLocks noGrp="1"/>
          </p:cNvSpPr>
          <p:nvPr>
            <p:ph type="body" idx="1"/>
          </p:nvPr>
        </p:nvSpPr>
        <p:spPr>
          <a:xfrm>
            <a:off x="800100" y="1892300"/>
            <a:ext cx="14655800" cy="6731000"/>
          </a:xfrm>
          <a:prstGeom prst="rect">
            <a:avLst/>
          </a:prstGeom>
        </p:spPr>
        <p:txBody>
          <a:bodyPr>
            <a:normAutofit lnSpcReduction="10000"/>
          </a:bodyPr>
          <a:lstStyle/>
          <a:p>
            <a:pPr marL="316229" lvl="0" indent="-316229" defTabSz="463804">
              <a:spcBef>
                <a:spcPts val="900"/>
              </a:spcBef>
              <a:defRPr sz="1800"/>
            </a:pPr>
            <a:r>
              <a:rPr sz="3984"/>
              <a:t>Knife provides an API interface between a local Chef repository and the Chef Server, and lets you manage:</a:t>
            </a:r>
          </a:p>
          <a:p>
            <a:pPr marL="664082" lvl="1" indent="-316229" defTabSz="463804">
              <a:spcBef>
                <a:spcPts val="900"/>
              </a:spcBef>
              <a:defRPr sz="1800"/>
            </a:pPr>
            <a:r>
              <a:rPr sz="3984"/>
              <a:t>Nodes</a:t>
            </a:r>
          </a:p>
          <a:p>
            <a:pPr marL="664082" lvl="1" indent="-316229" defTabSz="463804">
              <a:spcBef>
                <a:spcPts val="900"/>
              </a:spcBef>
              <a:defRPr sz="1800"/>
            </a:pPr>
            <a:r>
              <a:rPr sz="3984"/>
              <a:t>Cookbooks and recipes</a:t>
            </a:r>
          </a:p>
          <a:p>
            <a:pPr marL="664082" lvl="1" indent="-316229" defTabSz="463804">
              <a:spcBef>
                <a:spcPts val="900"/>
              </a:spcBef>
              <a:defRPr sz="1800"/>
            </a:pPr>
            <a:r>
              <a:rPr sz="3984"/>
              <a:t>Roles</a:t>
            </a:r>
          </a:p>
          <a:p>
            <a:pPr marL="664082" lvl="1" indent="-316229" defTabSz="463804">
              <a:spcBef>
                <a:spcPts val="900"/>
              </a:spcBef>
              <a:defRPr sz="1800"/>
            </a:pPr>
            <a:r>
              <a:rPr sz="3984"/>
              <a:t>Stores of JSON data (data bags), including encrypted data</a:t>
            </a:r>
          </a:p>
          <a:p>
            <a:pPr marL="664082" lvl="1" indent="-316229" defTabSz="463804">
              <a:spcBef>
                <a:spcPts val="900"/>
              </a:spcBef>
              <a:defRPr sz="1800"/>
            </a:pPr>
            <a:r>
              <a:rPr sz="3984"/>
              <a:t>Environments</a:t>
            </a:r>
          </a:p>
          <a:p>
            <a:pPr marL="664082" lvl="1" indent="-316229" defTabSz="463804">
              <a:spcBef>
                <a:spcPts val="900"/>
              </a:spcBef>
              <a:defRPr sz="1800"/>
            </a:pPr>
            <a:r>
              <a:rPr sz="3984"/>
              <a:t>Cloud resources, including provisioning</a:t>
            </a:r>
          </a:p>
          <a:p>
            <a:pPr marL="664082" lvl="1" indent="-316229" defTabSz="463804">
              <a:spcBef>
                <a:spcPts val="900"/>
              </a:spcBef>
              <a:defRPr sz="1800"/>
            </a:pPr>
            <a:r>
              <a:rPr sz="3984"/>
              <a:t>The installation of Chef on management workstations</a:t>
            </a:r>
          </a:p>
          <a:p>
            <a:pPr marL="664082" lvl="1" indent="-316229" defTabSz="463804">
              <a:spcBef>
                <a:spcPts val="900"/>
              </a:spcBef>
              <a:defRPr sz="1800"/>
            </a:pPr>
            <a:r>
              <a:rPr sz="3984"/>
              <a:t>Searching of indexed data on the Chef Server</a:t>
            </a:r>
          </a:p>
        </p:txBody>
      </p:sp>
      <p:sp>
        <p:nvSpPr>
          <p:cNvPr id="1799" name="Shape 1799"/>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124</a:t>
            </a:fld>
            <a:endParaRPr sz="1000"/>
          </a:p>
        </p:txBody>
      </p:sp>
    </p:spTree>
  </p:cSld>
  <p:clrMapOvr>
    <a:masterClrMapping/>
  </p:clrMapOvr>
  <p:transition xmlns:p14="http://schemas.microsoft.com/office/powerpoint/2010/mai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3" name="Shape 1803"/>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A quick tour of the chef-repo</a:t>
            </a:r>
          </a:p>
        </p:txBody>
      </p:sp>
      <p:sp>
        <p:nvSpPr>
          <p:cNvPr id="1804" name="Shape 1804"/>
          <p:cNvSpPr>
            <a:spLocks noGrp="1"/>
          </p:cNvSpPr>
          <p:nvPr>
            <p:ph type="body" idx="1"/>
          </p:nvPr>
        </p:nvSpPr>
        <p:spPr>
          <a:prstGeom prst="rect">
            <a:avLst/>
          </a:prstGeom>
        </p:spPr>
        <p:txBody>
          <a:bodyPr/>
          <a:lstStyle/>
          <a:p>
            <a:pPr lvl="0">
              <a:defRPr sz="1800"/>
            </a:pPr>
            <a:r>
              <a:rPr sz="4800"/>
              <a:t>Every infrastructure managed with Chef has a Chef Repository ("chef-repo")</a:t>
            </a:r>
          </a:p>
          <a:p>
            <a:pPr lvl="0">
              <a:defRPr sz="1800"/>
            </a:pPr>
            <a:r>
              <a:rPr sz="4800" u="sng"/>
              <a:t>Type </a:t>
            </a:r>
            <a:r>
              <a:rPr sz="4800" b="1" u="sng"/>
              <a:t>all</a:t>
            </a:r>
            <a:r>
              <a:rPr sz="4800" u="sng"/>
              <a:t> commands in this class from the chef-repo directory</a:t>
            </a:r>
          </a:p>
          <a:p>
            <a:pPr lvl="0">
              <a:defRPr sz="1800"/>
            </a:pPr>
            <a:r>
              <a:rPr sz="4800"/>
              <a:t>Let’s see what’s inside the chef-repo...</a:t>
            </a:r>
          </a:p>
        </p:txBody>
      </p:sp>
      <p:sp>
        <p:nvSpPr>
          <p:cNvPr id="1805" name="Shape 1805"/>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125</a:t>
            </a:fld>
            <a:endParaRPr sz="1000"/>
          </a:p>
        </p:txBody>
      </p:sp>
    </p:spTree>
  </p:cSld>
  <p:clrMapOvr>
    <a:masterClrMapping/>
  </p:clrMapOvr>
  <p:transition xmlns:p14="http://schemas.microsoft.com/office/powerpoint/2010/mai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7" name="Shape 1807"/>
          <p:cNvSpPr/>
          <p:nvPr/>
        </p:nvSpPr>
        <p:spPr>
          <a:xfrm>
            <a:off x="8007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 cd chef-repo</a:t>
            </a:r>
          </a:p>
        </p:txBody>
      </p:sp>
      <p:sp>
        <p:nvSpPr>
          <p:cNvPr id="1808" name="Shape 1808"/>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Tour the chef-repo</a:t>
            </a:r>
          </a:p>
        </p:txBody>
      </p:sp>
      <p:sp>
        <p:nvSpPr>
          <p:cNvPr id="1809" name="Shape 1809"/>
          <p:cNvSpPr>
            <a:spLocks noGrp="1"/>
          </p:cNvSpPr>
          <p:nvPr>
            <p:ph type="body" idx="1"/>
          </p:nvPr>
        </p:nvSpPr>
        <p:spPr>
          <a:prstGeom prst="rect">
            <a:avLst/>
          </a:prstGeom>
        </p:spPr>
        <p:txBody>
          <a:bodyPr/>
          <a:lstStyle/>
          <a:p>
            <a:pPr lvl="0">
              <a:defRPr sz="1800">
                <a:solidFill>
                  <a:srgbClr val="000000"/>
                </a:solidFill>
              </a:defRPr>
            </a:pPr>
            <a:r>
              <a:rPr sz="4800">
                <a:solidFill>
                  <a:srgbClr val="FFFFFF"/>
                </a:solidFill>
              </a:rPr>
              <a:t>[~/chef-repo]$</a:t>
            </a:r>
          </a:p>
        </p:txBody>
      </p:sp>
      <p:sp>
        <p:nvSpPr>
          <p:cNvPr id="1810" name="Shape 1810"/>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126</a:t>
            </a:fld>
            <a:endParaRPr sz="1000"/>
          </a:p>
        </p:txBody>
      </p:sp>
    </p:spTree>
  </p:cSld>
  <p:clrMapOvr>
    <a:masterClrMapping/>
  </p:clrMapOvr>
  <p:transition xmlns:p14="http://schemas.microsoft.com/office/powerpoint/2010/mai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 name="Shape 1812"/>
          <p:cNvSpPr/>
          <p:nvPr/>
        </p:nvSpPr>
        <p:spPr>
          <a:xfrm>
            <a:off x="8007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 ls -al</a:t>
            </a:r>
          </a:p>
        </p:txBody>
      </p:sp>
      <p:sp>
        <p:nvSpPr>
          <p:cNvPr id="1813" name="Shape 1813"/>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Tour the chef-repo</a:t>
            </a:r>
          </a:p>
        </p:txBody>
      </p:sp>
      <p:sp>
        <p:nvSpPr>
          <p:cNvPr id="1814" name="Shape 1814"/>
          <p:cNvSpPr>
            <a:spLocks noGrp="1"/>
          </p:cNvSpPr>
          <p:nvPr>
            <p:ph type="body" idx="1"/>
          </p:nvPr>
        </p:nvSpPr>
        <p:spPr>
          <a:prstGeom prst="rect">
            <a:avLst/>
          </a:prstGeom>
        </p:spPr>
        <p:txBody>
          <a:bodyPr/>
          <a:lstStyle/>
          <a:p>
            <a:pPr lvl="0" defTabSz="296163">
              <a:defRPr sz="1800">
                <a:solidFill>
                  <a:srgbClr val="000000"/>
                </a:solidFill>
              </a:defRPr>
            </a:pPr>
            <a:r>
              <a:rPr sz="2543" dirty="0">
                <a:solidFill>
                  <a:srgbClr val="FFFFFF"/>
                </a:solidFill>
              </a:rPr>
              <a:t>total 40</a:t>
            </a:r>
          </a:p>
          <a:p>
            <a:pPr lvl="0" defTabSz="296163">
              <a:defRPr sz="1800">
                <a:solidFill>
                  <a:srgbClr val="000000"/>
                </a:solidFill>
              </a:defRPr>
            </a:pPr>
            <a:r>
              <a:rPr sz="2543" dirty="0">
                <a:solidFill>
                  <a:srgbClr val="FFFFFF"/>
                </a:solidFill>
              </a:rPr>
              <a:t>drwxr-xr-x@ 11 opscode  opscode   374 Dec 15 09:42 .</a:t>
            </a:r>
          </a:p>
          <a:p>
            <a:pPr lvl="0" defTabSz="296163">
              <a:defRPr sz="1800">
                <a:solidFill>
                  <a:srgbClr val="000000"/>
                </a:solidFill>
              </a:defRPr>
            </a:pPr>
            <a:r>
              <a:rPr sz="2543" dirty="0">
                <a:solidFill>
                  <a:srgbClr val="FFFFFF"/>
                </a:solidFill>
              </a:rPr>
              <a:t>drwxr-xr-x+ 92 opscode  opscode  3128 Dec 15 09:43 ..</a:t>
            </a:r>
          </a:p>
          <a:p>
            <a:pPr lvl="0" defTabSz="296163">
              <a:defRPr sz="1800">
                <a:solidFill>
                  <a:srgbClr val="000000"/>
                </a:solidFill>
              </a:defRPr>
            </a:pPr>
            <a:r>
              <a:rPr sz="2543" dirty="0" smtClean="0">
                <a:solidFill>
                  <a:srgbClr val="FFFFFF"/>
                </a:solidFill>
              </a:rPr>
              <a:t>drwxr</a:t>
            </a:r>
            <a:r>
              <a:rPr sz="2543" dirty="0">
                <a:solidFill>
                  <a:srgbClr val="FFFFFF"/>
                </a:solidFill>
              </a:rPr>
              <a:t>-xr-x@  5 opscode  opscode   170 Dec 15  2013 .chef</a:t>
            </a:r>
          </a:p>
          <a:p>
            <a:pPr lvl="0" defTabSz="296163">
              <a:defRPr sz="1800">
                <a:solidFill>
                  <a:srgbClr val="000000"/>
                </a:solidFill>
              </a:defRPr>
            </a:pPr>
            <a:r>
              <a:rPr sz="2543" dirty="0">
                <a:solidFill>
                  <a:srgbClr val="FFFFFF"/>
                </a:solidFill>
              </a:rPr>
              <a:t>-rw-r--r--@  1 opscode  opscode   495 Dec 15  2013 .gitignore</a:t>
            </a:r>
          </a:p>
          <a:p>
            <a:pPr lvl="0" defTabSz="296163">
              <a:defRPr sz="1800">
                <a:solidFill>
                  <a:srgbClr val="000000"/>
                </a:solidFill>
              </a:defRPr>
            </a:pPr>
            <a:r>
              <a:rPr sz="2543" dirty="0" smtClean="0">
                <a:solidFill>
                  <a:srgbClr val="FFFFFF"/>
                </a:solidFill>
              </a:rPr>
              <a:t>-</a:t>
            </a:r>
            <a:r>
              <a:rPr sz="2543" dirty="0">
                <a:solidFill>
                  <a:srgbClr val="FFFFFF"/>
                </a:solidFill>
              </a:rPr>
              <a:t>rw-r--r--@  1 opscode  opscode  2416 Dec 15  2013 README.md</a:t>
            </a:r>
          </a:p>
          <a:p>
            <a:pPr lvl="0" defTabSz="296163">
              <a:defRPr sz="1800">
                <a:solidFill>
                  <a:srgbClr val="000000"/>
                </a:solidFill>
              </a:defRPr>
            </a:pPr>
            <a:r>
              <a:rPr sz="2543" dirty="0">
                <a:solidFill>
                  <a:srgbClr val="FFFFFF"/>
                </a:solidFill>
              </a:rPr>
              <a:t>-rw-r--r--@  1 opscode  opscode  3567 Dec 15  2013 Vagrantfile</a:t>
            </a:r>
          </a:p>
          <a:p>
            <a:pPr lvl="0" defTabSz="296163">
              <a:defRPr sz="1800">
                <a:solidFill>
                  <a:srgbClr val="000000"/>
                </a:solidFill>
              </a:defRPr>
            </a:pPr>
            <a:r>
              <a:rPr sz="2543" dirty="0">
                <a:solidFill>
                  <a:srgbClr val="FFFFFF"/>
                </a:solidFill>
              </a:rPr>
              <a:t>-rw-r--r--@  1 opscode  opscode   588 Dec 15  2013 chefignore</a:t>
            </a:r>
          </a:p>
          <a:p>
            <a:pPr lvl="0" defTabSz="296163">
              <a:defRPr sz="1800">
                <a:solidFill>
                  <a:srgbClr val="000000"/>
                </a:solidFill>
              </a:defRPr>
            </a:pPr>
            <a:r>
              <a:rPr sz="2543" dirty="0">
                <a:solidFill>
                  <a:srgbClr val="FFFFFF"/>
                </a:solidFill>
              </a:rPr>
              <a:t>drwxr-xr-x@  3 opscode  opscode   102 Dec 15  2013 cookbooks</a:t>
            </a:r>
          </a:p>
          <a:p>
            <a:pPr lvl="0" defTabSz="296163">
              <a:defRPr sz="1800">
                <a:solidFill>
                  <a:srgbClr val="000000"/>
                </a:solidFill>
              </a:defRPr>
            </a:pPr>
            <a:r>
              <a:rPr sz="2543" dirty="0">
                <a:solidFill>
                  <a:srgbClr val="FFFFFF"/>
                </a:solidFill>
              </a:rPr>
              <a:t>drwxr-xr-x@  3 opscode  opscode   102 Dec 15  2013 roles</a:t>
            </a:r>
          </a:p>
        </p:txBody>
      </p:sp>
      <p:sp>
        <p:nvSpPr>
          <p:cNvPr id="1815" name="Shape 1815"/>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127</a:t>
            </a:fld>
            <a:endParaRPr sz="1000"/>
          </a:p>
        </p:txBody>
      </p:sp>
    </p:spTree>
  </p:cSld>
  <p:clrMapOvr>
    <a:masterClrMapping/>
  </p:clrMapOvr>
  <p:transition xmlns:p14="http://schemas.microsoft.com/office/powerpoint/2010/mai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7" name="Shape 1817"/>
          <p:cNvSpPr/>
          <p:nvPr/>
        </p:nvSpPr>
        <p:spPr>
          <a:xfrm>
            <a:off x="8007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 ls .chef</a:t>
            </a:r>
          </a:p>
        </p:txBody>
      </p:sp>
      <p:sp>
        <p:nvSpPr>
          <p:cNvPr id="1818" name="Shape 1818"/>
          <p:cNvSpPr>
            <a:spLocks noGrp="1"/>
          </p:cNvSpPr>
          <p:nvPr>
            <p:ph type="title"/>
          </p:nvPr>
        </p:nvSpPr>
        <p:spPr>
          <a:prstGeom prst="rect">
            <a:avLst/>
          </a:prstGeom>
        </p:spPr>
        <p:txBody>
          <a:bodyPr>
            <a:normAutofit fontScale="90000"/>
          </a:bodyPr>
          <a:lstStyle>
            <a:lvl1pPr defTabSz="553212">
              <a:defRPr sz="7128">
                <a:effectLst>
                  <a:outerShdw blurRad="50292" dist="25146" dir="2700000" rotWithShape="0">
                    <a:srgbClr val="000000">
                      <a:alpha val="75000"/>
                    </a:srgbClr>
                  </a:outerShdw>
                </a:effectLst>
              </a:defRPr>
            </a:lvl1pPr>
          </a:lstStyle>
          <a:p>
            <a:pPr lvl="0">
              <a:defRPr sz="1800" b="0">
                <a:solidFill>
                  <a:srgbClr val="000000"/>
                </a:solidFill>
                <a:effectLst/>
              </a:defRPr>
            </a:pPr>
            <a:r>
              <a:rPr sz="7128" b="1">
                <a:solidFill>
                  <a:srgbClr val="FFFFFF"/>
                </a:solidFill>
                <a:effectLst>
                  <a:outerShdw blurRad="50292" dist="25146" dir="2700000" rotWithShape="0">
                    <a:srgbClr val="000000">
                      <a:alpha val="75000"/>
                    </a:srgbClr>
                  </a:outerShdw>
                </a:effectLst>
              </a:rPr>
              <a:t>What’s inside the .chef directory?</a:t>
            </a:r>
          </a:p>
        </p:txBody>
      </p:sp>
      <p:sp>
        <p:nvSpPr>
          <p:cNvPr id="1819" name="Shape 1819"/>
          <p:cNvSpPr>
            <a:spLocks noGrp="1"/>
          </p:cNvSpPr>
          <p:nvPr>
            <p:ph type="body" idx="1"/>
          </p:nvPr>
        </p:nvSpPr>
        <p:spPr>
          <a:prstGeom prst="rect">
            <a:avLst/>
          </a:prstGeom>
        </p:spPr>
        <p:txBody>
          <a:bodyPr/>
          <a:lstStyle/>
          <a:p>
            <a:pPr lvl="0">
              <a:defRPr sz="1800">
                <a:solidFill>
                  <a:srgbClr val="000000"/>
                </a:solidFill>
              </a:defRPr>
            </a:pPr>
            <a:r>
              <a:rPr sz="4800">
                <a:solidFill>
                  <a:srgbClr val="FFFFFF"/>
                </a:solidFill>
              </a:rPr>
              <a:t>ORGNAME-validator.pem</a:t>
            </a:r>
          </a:p>
          <a:p>
            <a:pPr lvl="0">
              <a:defRPr sz="1800">
                <a:solidFill>
                  <a:srgbClr val="000000"/>
                </a:solidFill>
              </a:defRPr>
            </a:pPr>
            <a:r>
              <a:rPr sz="4800">
                <a:solidFill>
                  <a:srgbClr val="FFFFFF"/>
                </a:solidFill>
              </a:rPr>
              <a:t>USERNAME.pem</a:t>
            </a:r>
          </a:p>
          <a:p>
            <a:pPr lvl="0">
              <a:defRPr sz="1800">
                <a:solidFill>
                  <a:srgbClr val="000000"/>
                </a:solidFill>
              </a:defRPr>
            </a:pPr>
            <a:r>
              <a:rPr sz="4800">
                <a:solidFill>
                  <a:srgbClr val="FFFFFF"/>
                </a:solidFill>
              </a:rPr>
              <a:t>knife.rb</a:t>
            </a:r>
          </a:p>
        </p:txBody>
      </p:sp>
      <p:sp>
        <p:nvSpPr>
          <p:cNvPr id="1820" name="Shape 1820"/>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128</a:t>
            </a:fld>
            <a:endParaRPr sz="1000"/>
          </a:p>
        </p:txBody>
      </p:sp>
    </p:spTree>
  </p:cSld>
  <p:clrMapOvr>
    <a:masterClrMapping/>
  </p:clrMapOvr>
  <p:transition xmlns:p14="http://schemas.microsoft.com/office/powerpoint/2010/mai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 name="Shape 1822"/>
          <p:cNvSpPr>
            <a:spLocks noGrp="1"/>
          </p:cNvSpPr>
          <p:nvPr>
            <p:ph type="title"/>
          </p:nvPr>
        </p:nvSpPr>
        <p:spPr>
          <a:prstGeom prst="rect">
            <a:avLst/>
          </a:prstGeom>
        </p:spPr>
        <p:txBody>
          <a:bodyPr>
            <a:normAutofit fontScale="90000"/>
          </a:bodyPr>
          <a:lstStyle>
            <a:lvl1pPr defTabSz="553212">
              <a:defRPr sz="7128">
                <a:effectLst>
                  <a:outerShdw blurRad="50292" dist="25146" dir="2700000" rotWithShape="0">
                    <a:srgbClr val="000000">
                      <a:alpha val="75000"/>
                    </a:srgbClr>
                  </a:outerShdw>
                </a:effectLst>
              </a:defRPr>
            </a:lvl1pPr>
          </a:lstStyle>
          <a:p>
            <a:pPr lvl="0">
              <a:defRPr sz="1800" b="0">
                <a:solidFill>
                  <a:srgbClr val="000000"/>
                </a:solidFill>
                <a:effectLst/>
              </a:defRPr>
            </a:pPr>
            <a:r>
              <a:rPr sz="7128" b="1">
                <a:solidFill>
                  <a:srgbClr val="FFFFFF"/>
                </a:solidFill>
                <a:effectLst>
                  <a:outerShdw blurRad="50292" dist="25146" dir="2700000" rotWithShape="0">
                    <a:srgbClr val="000000">
                      <a:alpha val="75000"/>
                    </a:srgbClr>
                  </a:outerShdw>
                </a:effectLst>
              </a:rPr>
              <a:t>What’s inside the .chef directory?</a:t>
            </a:r>
          </a:p>
        </p:txBody>
      </p:sp>
      <p:sp>
        <p:nvSpPr>
          <p:cNvPr id="1823" name="Shape 1823"/>
          <p:cNvSpPr>
            <a:spLocks noGrp="1"/>
          </p:cNvSpPr>
          <p:nvPr>
            <p:ph type="body" idx="1"/>
          </p:nvPr>
        </p:nvSpPr>
        <p:spPr>
          <a:prstGeom prst="rect">
            <a:avLst/>
          </a:prstGeom>
        </p:spPr>
        <p:txBody>
          <a:bodyPr/>
          <a:lstStyle/>
          <a:p>
            <a:pPr lvl="0">
              <a:defRPr sz="1800"/>
            </a:pPr>
            <a:r>
              <a:rPr sz="4800">
                <a:latin typeface="+mn-lt"/>
                <a:ea typeface="+mn-ea"/>
                <a:cs typeface="+mn-cs"/>
                <a:sym typeface="Courier"/>
              </a:rPr>
              <a:t>knife.rb</a:t>
            </a:r>
            <a:r>
              <a:rPr sz="4800"/>
              <a:t> is the configuration file for Knife.</a:t>
            </a:r>
          </a:p>
          <a:p>
            <a:pPr lvl="0">
              <a:defRPr sz="1800"/>
            </a:pPr>
            <a:r>
              <a:rPr sz="4800"/>
              <a:t>The other two files are certificates for authentication with the Chef Server</a:t>
            </a:r>
          </a:p>
          <a:p>
            <a:pPr lvl="1">
              <a:defRPr sz="1800"/>
            </a:pPr>
            <a:r>
              <a:rPr sz="4800"/>
              <a:t>We’ll talk more about that later.</a:t>
            </a:r>
          </a:p>
        </p:txBody>
      </p:sp>
      <p:sp>
        <p:nvSpPr>
          <p:cNvPr id="1824" name="Shape 1824"/>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129</a:t>
            </a:fld>
            <a:endParaRPr sz="1000"/>
          </a:p>
        </p:txBody>
      </p:sp>
    </p:spTree>
  </p:cSld>
  <p:clrMapOvr>
    <a:masterClrMapping/>
  </p:clrMapOvr>
  <p:transition xmlns:p14="http://schemas.microsoft.com/office/powerpoint/2010/main" spd="med"/>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 name="Shape 460"/>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Instructor Introduction</a:t>
            </a:r>
          </a:p>
        </p:txBody>
      </p:sp>
      <p:sp>
        <p:nvSpPr>
          <p:cNvPr id="461" name="Shape 461"/>
          <p:cNvSpPr>
            <a:spLocks noGrp="1"/>
          </p:cNvSpPr>
          <p:nvPr>
            <p:ph type="body" idx="1"/>
          </p:nvPr>
        </p:nvSpPr>
        <p:spPr>
          <a:prstGeom prst="rect">
            <a:avLst/>
          </a:prstGeom>
        </p:spPr>
        <p:txBody>
          <a:bodyPr>
            <a:normAutofit lnSpcReduction="10000"/>
          </a:bodyPr>
          <a:lstStyle/>
          <a:p>
            <a:pPr marL="361950" lvl="0" indent="-361950" defTabSz="530859">
              <a:spcBef>
                <a:spcPts val="1100"/>
              </a:spcBef>
              <a:defRPr sz="1800"/>
            </a:pPr>
            <a:r>
              <a:rPr sz="4560" b="1"/>
              <a:t>Name:</a:t>
            </a:r>
            <a:r>
              <a:rPr sz="4560"/>
              <a:t> Alex Vinyar</a:t>
            </a:r>
          </a:p>
          <a:p>
            <a:pPr marL="361950" lvl="0" indent="-361950" defTabSz="530859">
              <a:spcBef>
                <a:spcPts val="1100"/>
              </a:spcBef>
              <a:defRPr sz="1800"/>
            </a:pPr>
            <a:r>
              <a:rPr sz="4560" b="1"/>
              <a:t>Current job role:</a:t>
            </a:r>
            <a:r>
              <a:rPr sz="4560"/>
              <a:t> Consultant (or some other clever thing you hear from other guys)</a:t>
            </a:r>
          </a:p>
          <a:p>
            <a:pPr marL="361950" lvl="0" indent="-361950" defTabSz="530859">
              <a:spcBef>
                <a:spcPts val="1100"/>
              </a:spcBef>
              <a:defRPr sz="1800"/>
            </a:pPr>
            <a:r>
              <a:rPr sz="4560" b="1"/>
              <a:t>Previous job roles/background:</a:t>
            </a:r>
            <a:r>
              <a:rPr sz="4560"/>
              <a:t> Xbox (systems engineer), Expedia(release engineer)</a:t>
            </a:r>
          </a:p>
          <a:p>
            <a:pPr marL="361950" lvl="0" indent="-361950" defTabSz="530859">
              <a:spcBef>
                <a:spcPts val="1100"/>
              </a:spcBef>
              <a:defRPr sz="1800"/>
            </a:pPr>
            <a:r>
              <a:rPr sz="4560" b="1"/>
              <a:t>Experience with Chef/Config Management:</a:t>
            </a:r>
            <a:r>
              <a:rPr sz="4560"/>
              <a:t> New to Chef; been automating since batch files.</a:t>
            </a:r>
          </a:p>
          <a:p>
            <a:pPr marL="361950" lvl="0" indent="-361950" defTabSz="530859">
              <a:spcBef>
                <a:spcPts val="1100"/>
              </a:spcBef>
              <a:defRPr sz="1800"/>
            </a:pPr>
            <a:r>
              <a:rPr sz="4560" b="1"/>
              <a:t>Favorite Text Editor:</a:t>
            </a:r>
            <a:r>
              <a:rPr sz="4560"/>
              <a:t> Notepad++ for Powershell and Sublime for Chef (Ruby)</a:t>
            </a:r>
          </a:p>
        </p:txBody>
      </p:sp>
      <p:sp>
        <p:nvSpPr>
          <p:cNvPr id="462" name="Shape 46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13</a:t>
            </a:fld>
            <a:endParaRPr sz="1000"/>
          </a:p>
        </p:txBody>
      </p:sp>
    </p:spTree>
  </p:cSld>
  <p:clrMapOvr>
    <a:masterClrMapping/>
  </p:clrMapOvr>
  <p:transition xmlns:p14="http://schemas.microsoft.com/office/powerpoint/2010/mai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6" name="Shape 1826"/>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knife.rb</a:t>
            </a:r>
          </a:p>
        </p:txBody>
      </p:sp>
      <p:sp>
        <p:nvSpPr>
          <p:cNvPr id="1827" name="Shape 1827"/>
          <p:cNvSpPr>
            <a:spLocks noGrp="1"/>
          </p:cNvSpPr>
          <p:nvPr>
            <p:ph type="body" idx="1"/>
          </p:nvPr>
        </p:nvSpPr>
        <p:spPr>
          <a:prstGeom prst="rect">
            <a:avLst/>
          </a:prstGeom>
        </p:spPr>
        <p:txBody>
          <a:bodyPr>
            <a:normAutofit lnSpcReduction="10000"/>
          </a:bodyPr>
          <a:lstStyle/>
          <a:p>
            <a:pPr lvl="0">
              <a:defRPr sz="1800"/>
            </a:pPr>
            <a:r>
              <a:rPr sz="4800"/>
              <a:t>Default location</a:t>
            </a:r>
          </a:p>
          <a:p>
            <a:pPr lvl="1">
              <a:defRPr sz="1800"/>
            </a:pPr>
            <a:r>
              <a:rPr sz="4800">
                <a:latin typeface="Courier New"/>
                <a:ea typeface="Courier New"/>
                <a:cs typeface="Courier New"/>
                <a:sym typeface="Courier New"/>
              </a:rPr>
              <a:t>~/.chef/knife.rb</a:t>
            </a:r>
          </a:p>
          <a:p>
            <a:pPr lvl="1">
              <a:defRPr sz="1800"/>
            </a:pPr>
            <a:r>
              <a:rPr sz="4800">
                <a:latin typeface="Courier New"/>
                <a:ea typeface="Courier New"/>
                <a:cs typeface="Courier New"/>
                <a:sym typeface="Courier New"/>
              </a:rPr>
              <a:t>c:\Users\You\.chef</a:t>
            </a:r>
            <a:r>
              <a:rPr sz="4800"/>
              <a:t> (Windows)</a:t>
            </a:r>
          </a:p>
          <a:p>
            <a:pPr lvl="0">
              <a:defRPr sz="1800"/>
            </a:pPr>
            <a:r>
              <a:rPr sz="4800"/>
              <a:t>Use a project specific configuration</a:t>
            </a:r>
          </a:p>
          <a:p>
            <a:pPr lvl="1">
              <a:defRPr sz="1800"/>
            </a:pPr>
            <a:r>
              <a:rPr sz="4800">
                <a:latin typeface="Courier New"/>
                <a:ea typeface="Courier New"/>
                <a:cs typeface="Courier New"/>
                <a:sym typeface="Courier New"/>
              </a:rPr>
              <a:t>.chef/knife.rb</a:t>
            </a:r>
            <a:r>
              <a:rPr sz="4800"/>
              <a:t> of the current directory</a:t>
            </a:r>
          </a:p>
          <a:p>
            <a:pPr lvl="2">
              <a:defRPr sz="1800"/>
            </a:pPr>
            <a:r>
              <a:rPr sz="4800">
                <a:latin typeface="Courier New"/>
                <a:ea typeface="Courier New"/>
                <a:cs typeface="Courier New"/>
                <a:sym typeface="Courier New"/>
              </a:rPr>
              <a:t>chef-repo/.chef/knife.rb</a:t>
            </a:r>
          </a:p>
          <a:p>
            <a:pPr lvl="2">
              <a:defRPr sz="1800"/>
            </a:pPr>
            <a:endParaRPr sz="4800">
              <a:latin typeface="Courier New"/>
              <a:ea typeface="Courier New"/>
              <a:cs typeface="Courier New"/>
              <a:sym typeface="Courier New"/>
            </a:endParaRPr>
          </a:p>
          <a:p>
            <a:pPr lvl="0">
              <a:defRPr sz="1800"/>
            </a:pPr>
            <a:r>
              <a:rPr sz="4800" u="sng">
                <a:hlinkClick r:id="rId3"/>
              </a:rPr>
              <a:t>http://docs.chef.io/config_rb_knife.html</a:t>
            </a:r>
          </a:p>
        </p:txBody>
      </p:sp>
      <p:sp>
        <p:nvSpPr>
          <p:cNvPr id="1828" name="Shape 1828"/>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130</a:t>
            </a:fld>
            <a:endParaRPr sz="1000"/>
          </a:p>
        </p:txBody>
      </p:sp>
    </p:spTree>
  </p:cSld>
  <p:clrMapOvr>
    <a:masterClrMapping/>
  </p:clrMapOvr>
  <p:transition xmlns:p14="http://schemas.microsoft.com/office/powerpoint/2010/mai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 name="Shape 1832"/>
          <p:cNvSpPr/>
          <p:nvPr/>
        </p:nvSpPr>
        <p:spPr>
          <a:xfrm>
            <a:off x="1358304" y="1701800"/>
            <a:ext cx="6121401"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b="1">
                <a:latin typeface="+mn-lt"/>
                <a:ea typeface="+mn-ea"/>
                <a:cs typeface="+mn-cs"/>
                <a:sym typeface="Courier"/>
              </a:defRPr>
            </a:lvl1pPr>
          </a:lstStyle>
          <a:p>
            <a:pPr lvl="0">
              <a:defRPr sz="1800" b="0"/>
            </a:pPr>
            <a:r>
              <a:rPr sz="3200" b="1"/>
              <a:t>OPEN IN EDITOR:</a:t>
            </a:r>
          </a:p>
        </p:txBody>
      </p:sp>
      <p:sp>
        <p:nvSpPr>
          <p:cNvPr id="1833" name="Shape 1833"/>
          <p:cNvSpPr/>
          <p:nvPr/>
        </p:nvSpPr>
        <p:spPr>
          <a:xfrm>
            <a:off x="5048448" y="1625600"/>
            <a:ext cx="10642601" cy="7112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lgn="l">
              <a:defRPr>
                <a:latin typeface="+mn-lt"/>
                <a:ea typeface="+mn-ea"/>
                <a:cs typeface="+mn-cs"/>
                <a:sym typeface="Courier"/>
              </a:defRPr>
            </a:lvl1pPr>
          </a:lstStyle>
          <a:p>
            <a:pPr lvl="0">
              <a:defRPr sz="1800"/>
            </a:pPr>
            <a:r>
              <a:rPr sz="3200"/>
              <a:t>chef-repo/.chef/knife.rb</a:t>
            </a:r>
          </a:p>
        </p:txBody>
      </p:sp>
      <p:sp>
        <p:nvSpPr>
          <p:cNvPr id="1834" name="Shape 1834"/>
          <p:cNvSpPr/>
          <p:nvPr/>
        </p:nvSpPr>
        <p:spPr>
          <a:xfrm>
            <a:off x="838200" y="2381250"/>
            <a:ext cx="14630400" cy="45974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p>
            <a:pPr lvl="0" algn="l" defTabSz="457200">
              <a:defRPr sz="1800"/>
            </a:pPr>
            <a:r>
              <a:rPr sz="2500">
                <a:latin typeface="+mn-lt"/>
                <a:ea typeface="+mn-ea"/>
                <a:cs typeface="+mn-cs"/>
                <a:sym typeface="Courier"/>
              </a:rPr>
              <a:t>current_dir </a:t>
            </a:r>
            <a:r>
              <a:rPr sz="2500">
                <a:solidFill>
                  <a:srgbClr val="797979"/>
                </a:solidFill>
                <a:latin typeface="+mn-lt"/>
                <a:ea typeface="+mn-ea"/>
                <a:cs typeface="+mn-cs"/>
                <a:sym typeface="Courier"/>
              </a:rPr>
              <a:t>=</a:t>
            </a:r>
            <a:r>
              <a:rPr sz="2500">
                <a:latin typeface="+mn-lt"/>
                <a:ea typeface="+mn-ea"/>
                <a:cs typeface="+mn-cs"/>
                <a:sym typeface="Courier"/>
              </a:rPr>
              <a:t> </a:t>
            </a:r>
            <a:r>
              <a:rPr sz="2500">
                <a:solidFill>
                  <a:srgbClr val="9C1200"/>
                </a:solidFill>
                <a:latin typeface="+mn-lt"/>
                <a:ea typeface="+mn-ea"/>
                <a:cs typeface="+mn-cs"/>
                <a:sym typeface="Courier"/>
              </a:rPr>
              <a:t>File</a:t>
            </a:r>
            <a:r>
              <a:rPr sz="2500">
                <a:solidFill>
                  <a:srgbClr val="797979"/>
                </a:solidFill>
                <a:latin typeface="+mn-lt"/>
                <a:ea typeface="+mn-ea"/>
                <a:cs typeface="+mn-cs"/>
                <a:sym typeface="Courier"/>
              </a:rPr>
              <a:t>.</a:t>
            </a:r>
            <a:r>
              <a:rPr sz="2500">
                <a:latin typeface="+mn-lt"/>
                <a:ea typeface="+mn-ea"/>
                <a:cs typeface="+mn-cs"/>
                <a:sym typeface="Courier"/>
              </a:rPr>
              <a:t>dirname(</a:t>
            </a:r>
            <a:r>
              <a:rPr sz="2500">
                <a:solidFill>
                  <a:srgbClr val="008F00"/>
                </a:solidFill>
                <a:latin typeface="+mn-lt"/>
                <a:ea typeface="+mn-ea"/>
                <a:cs typeface="+mn-cs"/>
                <a:sym typeface="Courier"/>
              </a:rPr>
              <a:t>__FILE__</a:t>
            </a:r>
            <a:r>
              <a:rPr sz="2500">
                <a:latin typeface="+mn-lt"/>
                <a:ea typeface="+mn-ea"/>
                <a:cs typeface="+mn-cs"/>
                <a:sym typeface="Courier"/>
              </a:rPr>
              <a:t>)</a:t>
            </a:r>
          </a:p>
          <a:p>
            <a:pPr lvl="0" algn="l" defTabSz="457200">
              <a:defRPr sz="1800"/>
            </a:pPr>
            <a:r>
              <a:rPr sz="2500">
                <a:latin typeface="+mn-lt"/>
                <a:ea typeface="+mn-ea"/>
                <a:cs typeface="+mn-cs"/>
                <a:sym typeface="Courier"/>
              </a:rPr>
              <a:t>log_level                </a:t>
            </a:r>
            <a:r>
              <a:rPr sz="2500">
                <a:solidFill>
                  <a:srgbClr val="22288F"/>
                </a:solidFill>
                <a:latin typeface="+mn-lt"/>
                <a:ea typeface="+mn-ea"/>
                <a:cs typeface="+mn-cs"/>
                <a:sym typeface="Courier"/>
              </a:rPr>
              <a:t>:info</a:t>
            </a:r>
            <a:endParaRPr sz="2500">
              <a:latin typeface="+mn-lt"/>
              <a:ea typeface="+mn-ea"/>
              <a:cs typeface="+mn-cs"/>
              <a:sym typeface="Courier"/>
            </a:endParaRPr>
          </a:p>
          <a:p>
            <a:pPr lvl="0" algn="l" defTabSz="457200">
              <a:defRPr sz="1800"/>
            </a:pPr>
            <a:r>
              <a:rPr sz="2500">
                <a:latin typeface="+mn-lt"/>
                <a:ea typeface="+mn-ea"/>
                <a:cs typeface="+mn-cs"/>
                <a:sym typeface="Courier"/>
              </a:rPr>
              <a:t>log_location             </a:t>
            </a:r>
            <a:r>
              <a:rPr sz="2500">
                <a:solidFill>
                  <a:srgbClr val="9C1200"/>
                </a:solidFill>
                <a:latin typeface="+mn-lt"/>
                <a:ea typeface="+mn-ea"/>
                <a:cs typeface="+mn-cs"/>
                <a:sym typeface="Courier"/>
              </a:rPr>
              <a:t>STDOUT</a:t>
            </a:r>
            <a:endParaRPr sz="2500">
              <a:latin typeface="+mn-lt"/>
              <a:ea typeface="+mn-ea"/>
              <a:cs typeface="+mn-cs"/>
              <a:sym typeface="Courier"/>
            </a:endParaRPr>
          </a:p>
          <a:p>
            <a:pPr lvl="0" algn="l" defTabSz="457200">
              <a:defRPr sz="1800"/>
            </a:pPr>
            <a:r>
              <a:rPr sz="2500">
                <a:latin typeface="+mn-lt"/>
                <a:ea typeface="+mn-ea"/>
                <a:cs typeface="+mn-cs"/>
                <a:sym typeface="Courier"/>
              </a:rPr>
              <a:t>node_name                </a:t>
            </a:r>
            <a:r>
              <a:rPr sz="2500">
                <a:solidFill>
                  <a:srgbClr val="C8352B"/>
                </a:solidFill>
                <a:latin typeface="+mn-lt"/>
                <a:ea typeface="+mn-ea"/>
                <a:cs typeface="+mn-cs"/>
                <a:sym typeface="Courier"/>
              </a:rPr>
              <a:t>"USERNAME"</a:t>
            </a:r>
            <a:endParaRPr sz="2500">
              <a:latin typeface="+mn-lt"/>
              <a:ea typeface="+mn-ea"/>
              <a:cs typeface="+mn-cs"/>
              <a:sym typeface="Courier"/>
            </a:endParaRPr>
          </a:p>
          <a:p>
            <a:pPr lvl="0" algn="l" defTabSz="457200">
              <a:defRPr sz="1800"/>
            </a:pPr>
            <a:r>
              <a:rPr sz="2500">
                <a:latin typeface="+mn-lt"/>
                <a:ea typeface="+mn-ea"/>
                <a:cs typeface="+mn-cs"/>
                <a:sym typeface="Courier"/>
              </a:rPr>
              <a:t>client_key               </a:t>
            </a:r>
            <a:r>
              <a:rPr sz="2500">
                <a:solidFill>
                  <a:srgbClr val="C8352B"/>
                </a:solidFill>
                <a:latin typeface="+mn-lt"/>
                <a:ea typeface="+mn-ea"/>
                <a:cs typeface="+mn-cs"/>
                <a:sym typeface="Courier"/>
              </a:rPr>
              <a:t>"</a:t>
            </a:r>
            <a:r>
              <a:rPr sz="2500" b="1">
                <a:solidFill>
                  <a:srgbClr val="C97D9A"/>
                </a:solidFill>
                <a:latin typeface="+mn-lt"/>
                <a:ea typeface="+mn-ea"/>
                <a:cs typeface="+mn-cs"/>
                <a:sym typeface="Courier"/>
              </a:rPr>
              <a:t>#{</a:t>
            </a:r>
            <a:r>
              <a:rPr sz="2500">
                <a:latin typeface="+mn-lt"/>
                <a:ea typeface="+mn-ea"/>
                <a:cs typeface="+mn-cs"/>
                <a:sym typeface="Courier"/>
              </a:rPr>
              <a:t>current_dir</a:t>
            </a:r>
            <a:r>
              <a:rPr sz="2500" b="1">
                <a:solidFill>
                  <a:srgbClr val="C97D9A"/>
                </a:solidFill>
                <a:latin typeface="+mn-lt"/>
                <a:ea typeface="+mn-ea"/>
                <a:cs typeface="+mn-cs"/>
                <a:sym typeface="Courier"/>
              </a:rPr>
              <a:t>}</a:t>
            </a:r>
            <a:r>
              <a:rPr sz="2500">
                <a:solidFill>
                  <a:srgbClr val="C8352B"/>
                </a:solidFill>
                <a:latin typeface="+mn-lt"/>
                <a:ea typeface="+mn-ea"/>
                <a:cs typeface="+mn-cs"/>
                <a:sym typeface="Courier"/>
              </a:rPr>
              <a:t>/USERNAME.pem"</a:t>
            </a:r>
            <a:endParaRPr sz="2500">
              <a:latin typeface="+mn-lt"/>
              <a:ea typeface="+mn-ea"/>
              <a:cs typeface="+mn-cs"/>
              <a:sym typeface="Courier"/>
            </a:endParaRPr>
          </a:p>
          <a:p>
            <a:pPr lvl="0" algn="l" defTabSz="457200">
              <a:defRPr sz="1800"/>
            </a:pPr>
            <a:r>
              <a:rPr sz="2500">
                <a:latin typeface="+mn-lt"/>
                <a:ea typeface="+mn-ea"/>
                <a:cs typeface="+mn-cs"/>
                <a:sym typeface="Courier"/>
              </a:rPr>
              <a:t>validation_client_name   </a:t>
            </a:r>
            <a:r>
              <a:rPr sz="2500">
                <a:solidFill>
                  <a:srgbClr val="C8352B"/>
                </a:solidFill>
                <a:latin typeface="+mn-lt"/>
                <a:ea typeface="+mn-ea"/>
                <a:cs typeface="+mn-cs"/>
                <a:sym typeface="Courier"/>
              </a:rPr>
              <a:t>"ORGNAME-validator"</a:t>
            </a:r>
            <a:endParaRPr sz="2500">
              <a:latin typeface="+mn-lt"/>
              <a:ea typeface="+mn-ea"/>
              <a:cs typeface="+mn-cs"/>
              <a:sym typeface="Courier"/>
            </a:endParaRPr>
          </a:p>
          <a:p>
            <a:pPr lvl="0" algn="l" defTabSz="457200">
              <a:defRPr sz="1800"/>
            </a:pPr>
            <a:r>
              <a:rPr sz="2500">
                <a:latin typeface="+mn-lt"/>
                <a:ea typeface="+mn-ea"/>
                <a:cs typeface="+mn-cs"/>
                <a:sym typeface="Courier"/>
              </a:rPr>
              <a:t>validation_key           </a:t>
            </a:r>
            <a:r>
              <a:rPr sz="2500">
                <a:solidFill>
                  <a:srgbClr val="C8352B"/>
                </a:solidFill>
                <a:latin typeface="+mn-lt"/>
                <a:ea typeface="+mn-ea"/>
                <a:cs typeface="+mn-cs"/>
                <a:sym typeface="Courier"/>
              </a:rPr>
              <a:t>"</a:t>
            </a:r>
            <a:r>
              <a:rPr sz="2500" b="1">
                <a:solidFill>
                  <a:srgbClr val="C97D9A"/>
                </a:solidFill>
                <a:latin typeface="+mn-lt"/>
                <a:ea typeface="+mn-ea"/>
                <a:cs typeface="+mn-cs"/>
                <a:sym typeface="Courier"/>
              </a:rPr>
              <a:t>#{</a:t>
            </a:r>
            <a:r>
              <a:rPr sz="2500">
                <a:latin typeface="+mn-lt"/>
                <a:ea typeface="+mn-ea"/>
                <a:cs typeface="+mn-cs"/>
                <a:sym typeface="Courier"/>
              </a:rPr>
              <a:t>current_dir</a:t>
            </a:r>
            <a:r>
              <a:rPr sz="2500" b="1">
                <a:solidFill>
                  <a:srgbClr val="C97D9A"/>
                </a:solidFill>
                <a:latin typeface="+mn-lt"/>
                <a:ea typeface="+mn-ea"/>
                <a:cs typeface="+mn-cs"/>
                <a:sym typeface="Courier"/>
              </a:rPr>
              <a:t>}</a:t>
            </a:r>
            <a:r>
              <a:rPr sz="2500">
                <a:solidFill>
                  <a:srgbClr val="C8352B"/>
                </a:solidFill>
                <a:latin typeface="+mn-lt"/>
                <a:ea typeface="+mn-ea"/>
                <a:cs typeface="+mn-cs"/>
                <a:sym typeface="Courier"/>
              </a:rPr>
              <a:t>/ORGNAME-validator.pem"</a:t>
            </a:r>
            <a:endParaRPr sz="2500">
              <a:latin typeface="+mn-lt"/>
              <a:ea typeface="+mn-ea"/>
              <a:cs typeface="+mn-cs"/>
              <a:sym typeface="Courier"/>
            </a:endParaRPr>
          </a:p>
          <a:p>
            <a:pPr lvl="0" algn="l" defTabSz="457200">
              <a:defRPr sz="1800"/>
            </a:pPr>
            <a:r>
              <a:rPr sz="2500">
                <a:latin typeface="+mn-lt"/>
                <a:ea typeface="+mn-ea"/>
                <a:cs typeface="+mn-cs"/>
                <a:sym typeface="Courier"/>
              </a:rPr>
              <a:t>chef_server_url          </a:t>
            </a:r>
            <a:r>
              <a:rPr sz="2500">
                <a:solidFill>
                  <a:srgbClr val="C8352B"/>
                </a:solidFill>
                <a:latin typeface="+mn-lt"/>
                <a:ea typeface="+mn-ea"/>
                <a:cs typeface="+mn-cs"/>
                <a:sym typeface="Courier"/>
              </a:rPr>
              <a:t>"</a:t>
            </a:r>
            <a:r>
              <a:rPr sz="2500" u="sng">
                <a:solidFill>
                  <a:srgbClr val="C8352B"/>
                </a:solidFill>
                <a:latin typeface="+mn-lt"/>
                <a:ea typeface="+mn-ea"/>
                <a:cs typeface="+mn-cs"/>
                <a:sym typeface="Courier"/>
                <a:hlinkClick r:id="rId3"/>
              </a:rPr>
              <a:t>https://api.opscode.com/organizations/ORGNAME</a:t>
            </a:r>
            <a:r>
              <a:rPr sz="2500">
                <a:solidFill>
                  <a:srgbClr val="C8352B"/>
                </a:solidFill>
                <a:latin typeface="+mn-lt"/>
                <a:ea typeface="+mn-ea"/>
                <a:cs typeface="+mn-cs"/>
                <a:sym typeface="Courier"/>
              </a:rPr>
              <a:t>"</a:t>
            </a:r>
            <a:endParaRPr sz="2500">
              <a:latin typeface="+mn-lt"/>
              <a:ea typeface="+mn-ea"/>
              <a:cs typeface="+mn-cs"/>
              <a:sym typeface="Courier"/>
            </a:endParaRPr>
          </a:p>
          <a:p>
            <a:pPr lvl="0" algn="l" defTabSz="457200">
              <a:defRPr sz="1800"/>
            </a:pPr>
            <a:r>
              <a:rPr sz="2500">
                <a:latin typeface="+mn-lt"/>
                <a:ea typeface="+mn-ea"/>
                <a:cs typeface="+mn-cs"/>
                <a:sym typeface="Courier"/>
              </a:rPr>
              <a:t>cache_type               </a:t>
            </a:r>
            <a:r>
              <a:rPr sz="2500">
                <a:solidFill>
                  <a:srgbClr val="C8352B"/>
                </a:solidFill>
                <a:latin typeface="+mn-lt"/>
                <a:ea typeface="+mn-ea"/>
                <a:cs typeface="+mn-cs"/>
                <a:sym typeface="Courier"/>
              </a:rPr>
              <a:t>'BasicFile'</a:t>
            </a:r>
            <a:endParaRPr sz="2500">
              <a:latin typeface="+mn-lt"/>
              <a:ea typeface="+mn-ea"/>
              <a:cs typeface="+mn-cs"/>
              <a:sym typeface="Courier"/>
            </a:endParaRPr>
          </a:p>
          <a:p>
            <a:pPr lvl="0" algn="l" defTabSz="457200">
              <a:defRPr sz="1800"/>
            </a:pPr>
            <a:r>
              <a:rPr sz="2500">
                <a:latin typeface="+mn-lt"/>
                <a:ea typeface="+mn-ea"/>
                <a:cs typeface="+mn-cs"/>
                <a:sym typeface="Courier"/>
              </a:rPr>
              <a:t>cache_options( </a:t>
            </a:r>
            <a:r>
              <a:rPr sz="2500">
                <a:solidFill>
                  <a:srgbClr val="22288F"/>
                </a:solidFill>
                <a:latin typeface="+mn-lt"/>
                <a:ea typeface="+mn-ea"/>
                <a:cs typeface="+mn-cs"/>
                <a:sym typeface="Courier"/>
              </a:rPr>
              <a:t>:path</a:t>
            </a:r>
            <a:r>
              <a:rPr sz="2500">
                <a:latin typeface="+mn-lt"/>
                <a:ea typeface="+mn-ea"/>
                <a:cs typeface="+mn-cs"/>
                <a:sym typeface="Courier"/>
              </a:rPr>
              <a:t> </a:t>
            </a:r>
            <a:r>
              <a:rPr sz="2500">
                <a:solidFill>
                  <a:srgbClr val="797979"/>
                </a:solidFill>
                <a:latin typeface="+mn-lt"/>
                <a:ea typeface="+mn-ea"/>
                <a:cs typeface="+mn-cs"/>
                <a:sym typeface="Courier"/>
              </a:rPr>
              <a:t>=&gt;</a:t>
            </a:r>
            <a:r>
              <a:rPr sz="2500">
                <a:latin typeface="+mn-lt"/>
                <a:ea typeface="+mn-ea"/>
                <a:cs typeface="+mn-cs"/>
                <a:sym typeface="Courier"/>
              </a:rPr>
              <a:t> </a:t>
            </a:r>
            <a:r>
              <a:rPr sz="2500">
                <a:solidFill>
                  <a:srgbClr val="C8352B"/>
                </a:solidFill>
                <a:latin typeface="+mn-lt"/>
                <a:ea typeface="+mn-ea"/>
                <a:cs typeface="+mn-cs"/>
                <a:sym typeface="Courier"/>
              </a:rPr>
              <a:t>"</a:t>
            </a:r>
            <a:r>
              <a:rPr sz="2500" b="1">
                <a:solidFill>
                  <a:srgbClr val="C97D9A"/>
                </a:solidFill>
                <a:latin typeface="+mn-lt"/>
                <a:ea typeface="+mn-ea"/>
                <a:cs typeface="+mn-cs"/>
                <a:sym typeface="Courier"/>
              </a:rPr>
              <a:t>#{</a:t>
            </a:r>
            <a:r>
              <a:rPr sz="2500">
                <a:solidFill>
                  <a:srgbClr val="9C1200"/>
                </a:solidFill>
                <a:latin typeface="+mn-lt"/>
                <a:ea typeface="+mn-ea"/>
                <a:cs typeface="+mn-cs"/>
                <a:sym typeface="Courier"/>
              </a:rPr>
              <a:t>ENV</a:t>
            </a:r>
            <a:r>
              <a:rPr sz="2500">
                <a:solidFill>
                  <a:srgbClr val="797979"/>
                </a:solidFill>
                <a:latin typeface="+mn-lt"/>
                <a:ea typeface="+mn-ea"/>
                <a:cs typeface="+mn-cs"/>
                <a:sym typeface="Courier"/>
              </a:rPr>
              <a:t>[</a:t>
            </a:r>
            <a:r>
              <a:rPr sz="2500">
                <a:solidFill>
                  <a:srgbClr val="C8352B"/>
                </a:solidFill>
                <a:latin typeface="+mn-lt"/>
                <a:ea typeface="+mn-ea"/>
                <a:cs typeface="+mn-cs"/>
                <a:sym typeface="Courier"/>
              </a:rPr>
              <a:t>'HOME'</a:t>
            </a:r>
            <a:r>
              <a:rPr sz="2500">
                <a:solidFill>
                  <a:srgbClr val="797979"/>
                </a:solidFill>
                <a:latin typeface="+mn-lt"/>
                <a:ea typeface="+mn-ea"/>
                <a:cs typeface="+mn-cs"/>
                <a:sym typeface="Courier"/>
              </a:rPr>
              <a:t>]</a:t>
            </a:r>
            <a:r>
              <a:rPr sz="2500" b="1">
                <a:solidFill>
                  <a:srgbClr val="C97D9A"/>
                </a:solidFill>
                <a:latin typeface="+mn-lt"/>
                <a:ea typeface="+mn-ea"/>
                <a:cs typeface="+mn-cs"/>
                <a:sym typeface="Courier"/>
              </a:rPr>
              <a:t>}</a:t>
            </a:r>
            <a:r>
              <a:rPr sz="2500">
                <a:solidFill>
                  <a:srgbClr val="C8352B"/>
                </a:solidFill>
                <a:latin typeface="+mn-lt"/>
                <a:ea typeface="+mn-ea"/>
                <a:cs typeface="+mn-cs"/>
                <a:sym typeface="Courier"/>
              </a:rPr>
              <a:t>/.chef/checksums"</a:t>
            </a:r>
            <a:r>
              <a:rPr sz="2500">
                <a:latin typeface="+mn-lt"/>
                <a:ea typeface="+mn-ea"/>
                <a:cs typeface="+mn-cs"/>
                <a:sym typeface="Courier"/>
              </a:rPr>
              <a:t> )</a:t>
            </a:r>
          </a:p>
          <a:p>
            <a:pPr lvl="0" algn="l" defTabSz="457200">
              <a:defRPr sz="1800"/>
            </a:pPr>
            <a:r>
              <a:rPr sz="2500">
                <a:latin typeface="+mn-lt"/>
                <a:ea typeface="+mn-ea"/>
                <a:cs typeface="+mn-cs"/>
                <a:sym typeface="Courier"/>
              </a:rPr>
              <a:t>cookbook_path            </a:t>
            </a:r>
            <a:r>
              <a:rPr sz="2500">
                <a:solidFill>
                  <a:srgbClr val="797979"/>
                </a:solidFill>
                <a:latin typeface="+mn-lt"/>
                <a:ea typeface="+mn-ea"/>
                <a:cs typeface="+mn-cs"/>
                <a:sym typeface="Courier"/>
              </a:rPr>
              <a:t>[</a:t>
            </a:r>
            <a:r>
              <a:rPr sz="2500">
                <a:solidFill>
                  <a:srgbClr val="C8352B"/>
                </a:solidFill>
                <a:latin typeface="+mn-lt"/>
                <a:ea typeface="+mn-ea"/>
                <a:cs typeface="+mn-cs"/>
                <a:sym typeface="Courier"/>
              </a:rPr>
              <a:t>"</a:t>
            </a:r>
            <a:r>
              <a:rPr sz="2500" b="1">
                <a:solidFill>
                  <a:srgbClr val="C97D9A"/>
                </a:solidFill>
                <a:latin typeface="+mn-lt"/>
                <a:ea typeface="+mn-ea"/>
                <a:cs typeface="+mn-cs"/>
                <a:sym typeface="Courier"/>
              </a:rPr>
              <a:t>#{</a:t>
            </a:r>
            <a:r>
              <a:rPr sz="2500">
                <a:latin typeface="+mn-lt"/>
                <a:ea typeface="+mn-ea"/>
                <a:cs typeface="+mn-cs"/>
                <a:sym typeface="Courier"/>
              </a:rPr>
              <a:t>current_dir</a:t>
            </a:r>
            <a:r>
              <a:rPr sz="2500" b="1">
                <a:solidFill>
                  <a:srgbClr val="C97D9A"/>
                </a:solidFill>
                <a:latin typeface="+mn-lt"/>
                <a:ea typeface="+mn-ea"/>
                <a:cs typeface="+mn-cs"/>
                <a:sym typeface="Courier"/>
              </a:rPr>
              <a:t>}</a:t>
            </a:r>
            <a:r>
              <a:rPr sz="2500">
                <a:solidFill>
                  <a:srgbClr val="C8352B"/>
                </a:solidFill>
                <a:latin typeface="+mn-lt"/>
                <a:ea typeface="+mn-ea"/>
                <a:cs typeface="+mn-cs"/>
                <a:sym typeface="Courier"/>
              </a:rPr>
              <a:t>/../cookbooks"</a:t>
            </a:r>
            <a:r>
              <a:rPr sz="2500">
                <a:solidFill>
                  <a:srgbClr val="797979"/>
                </a:solidFill>
                <a:latin typeface="+mn-lt"/>
                <a:ea typeface="+mn-ea"/>
                <a:cs typeface="+mn-cs"/>
                <a:sym typeface="Courier"/>
              </a:rPr>
              <a:t>]</a:t>
            </a:r>
          </a:p>
        </p:txBody>
      </p:sp>
      <p:sp>
        <p:nvSpPr>
          <p:cNvPr id="1835" name="Shape 1835"/>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knife.rb</a:t>
            </a:r>
          </a:p>
        </p:txBody>
      </p:sp>
      <p:sp>
        <p:nvSpPr>
          <p:cNvPr id="1836" name="Shape 1836"/>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131</a:t>
            </a:fld>
            <a:endParaRPr sz="1000"/>
          </a:p>
        </p:txBody>
      </p:sp>
    </p:spTree>
  </p:cSld>
  <p:clrMapOvr>
    <a:masterClrMapping/>
  </p:clrMapOvr>
  <p:transition xmlns:p14="http://schemas.microsoft.com/office/powerpoint/2010/mai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0" name="Shape 1840"/>
          <p:cNvSpPr/>
          <p:nvPr/>
        </p:nvSpPr>
        <p:spPr>
          <a:xfrm>
            <a:off x="11658600" y="2514600"/>
            <a:ext cx="3962400" cy="15621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pPr marL="381000" lvl="1" indent="-381000" algn="l">
              <a:spcBef>
                <a:spcPts val="1200"/>
              </a:spcBef>
              <a:buClr>
                <a:srgbClr val="DE5F31"/>
              </a:buClr>
              <a:buSzPct val="100000"/>
              <a:buChar char="•"/>
              <a:defRPr sz="1800"/>
            </a:pPr>
            <a:r>
              <a:rPr sz="3400">
                <a:latin typeface="+mj-lt"/>
                <a:ea typeface="+mj-ea"/>
                <a:cs typeface="+mj-cs"/>
                <a:sym typeface="Arial"/>
              </a:rPr>
              <a:t>Your version may be different, that’s ok!</a:t>
            </a:r>
          </a:p>
        </p:txBody>
      </p:sp>
      <p:sp>
        <p:nvSpPr>
          <p:cNvPr id="1841" name="Shape 1841"/>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Verify Knife</a:t>
            </a:r>
          </a:p>
        </p:txBody>
      </p:sp>
      <p:sp>
        <p:nvSpPr>
          <p:cNvPr id="1842" name="Shape 1842"/>
          <p:cNvSpPr/>
          <p:nvPr/>
        </p:nvSpPr>
        <p:spPr>
          <a:xfrm>
            <a:off x="826194" y="2324100"/>
            <a:ext cx="10160001" cy="19558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defTabSz="457200">
              <a:defRPr sz="4800">
                <a:solidFill>
                  <a:srgbClr val="FFFFFF"/>
                </a:solidFill>
                <a:latin typeface="+mn-lt"/>
                <a:ea typeface="+mn-ea"/>
                <a:cs typeface="+mn-cs"/>
                <a:sym typeface="Courier"/>
              </a:defRPr>
            </a:lvl1pPr>
            <a:lvl2pPr indent="0" algn="l">
              <a:spcBef>
                <a:spcPts val="1200"/>
              </a:spcBef>
              <a:buClr>
                <a:srgbClr val="F38C24"/>
              </a:buClr>
              <a:defRPr sz="4800">
                <a:solidFill>
                  <a:srgbClr val="FFFFFF"/>
                </a:solidFill>
                <a:latin typeface="+mn-lt"/>
                <a:ea typeface="+mn-ea"/>
                <a:cs typeface="+mn-cs"/>
                <a:sym typeface="Courier"/>
              </a:defRPr>
            </a:lvl2pPr>
          </a:lstStyle>
          <a:p>
            <a:pPr lvl="0">
              <a:defRPr sz="1800">
                <a:solidFill>
                  <a:srgbClr val="000000"/>
                </a:solidFill>
              </a:defRPr>
            </a:pPr>
            <a:r>
              <a:rPr sz="4800" dirty="0">
                <a:solidFill>
                  <a:srgbClr val="FFFFFF"/>
                </a:solidFill>
              </a:rPr>
              <a:t>$ knife --version</a:t>
            </a:r>
          </a:p>
          <a:p>
            <a:pPr lvl="1">
              <a:defRPr sz="1800">
                <a:solidFill>
                  <a:srgbClr val="000000"/>
                </a:solidFill>
              </a:defRPr>
            </a:pPr>
            <a:r>
              <a:rPr sz="4800" dirty="0">
                <a:solidFill>
                  <a:srgbClr val="FFFFFF"/>
                </a:solidFill>
              </a:rPr>
              <a:t>Chef: 11.8.2</a:t>
            </a:r>
          </a:p>
        </p:txBody>
      </p:sp>
      <p:sp>
        <p:nvSpPr>
          <p:cNvPr id="1843" name="Shape 1843"/>
          <p:cNvSpPr/>
          <p:nvPr/>
        </p:nvSpPr>
        <p:spPr>
          <a:xfrm>
            <a:off x="825500" y="5334000"/>
            <a:ext cx="10160000" cy="19558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p>
            <a:pPr lvl="0" algn="l" defTabSz="457200">
              <a:defRPr sz="1800"/>
            </a:pPr>
            <a:r>
              <a:rPr sz="4800" dirty="0">
                <a:solidFill>
                  <a:srgbClr val="FFFFFF"/>
                </a:solidFill>
                <a:latin typeface="+mn-lt"/>
                <a:ea typeface="+mn-ea"/>
                <a:cs typeface="+mn-cs"/>
                <a:sym typeface="Courier"/>
              </a:rPr>
              <a:t>$ knife client list</a:t>
            </a:r>
          </a:p>
          <a:p>
            <a:pPr lvl="1" indent="0" algn="l">
              <a:spcBef>
                <a:spcPts val="1200"/>
              </a:spcBef>
              <a:buClr>
                <a:srgbClr val="F38C24"/>
              </a:buClr>
              <a:defRPr sz="1800"/>
            </a:pPr>
            <a:r>
              <a:rPr sz="4800" b="1" dirty="0">
                <a:solidFill>
                  <a:srgbClr val="FFFFFF"/>
                </a:solidFill>
                <a:latin typeface="+mn-lt"/>
                <a:ea typeface="+mn-ea"/>
                <a:cs typeface="+mn-cs"/>
                <a:sym typeface="Courier"/>
              </a:rPr>
              <a:t>ORGNAME</a:t>
            </a:r>
            <a:r>
              <a:rPr sz="4800" dirty="0">
                <a:solidFill>
                  <a:srgbClr val="FFFFFF"/>
                </a:solidFill>
                <a:latin typeface="+mn-lt"/>
                <a:ea typeface="+mn-ea"/>
                <a:cs typeface="+mn-cs"/>
                <a:sym typeface="Courier"/>
              </a:rPr>
              <a:t>-validator</a:t>
            </a:r>
          </a:p>
        </p:txBody>
      </p:sp>
      <p:pic>
        <p:nvPicPr>
          <p:cNvPr id="1844" name="droppedImage.png"/>
          <p:cNvPicPr/>
          <p:nvPr/>
        </p:nvPicPr>
        <p:blipFill>
          <a:blip r:embed="rId3">
            <a:extLst/>
          </a:blip>
          <a:stretch>
            <a:fillRect/>
          </a:stretch>
        </p:blipFill>
        <p:spPr>
          <a:xfrm>
            <a:off x="11188700" y="4064000"/>
            <a:ext cx="4508500" cy="4724400"/>
          </a:xfrm>
          <a:prstGeom prst="rect">
            <a:avLst/>
          </a:prstGeom>
          <a:ln w="12700">
            <a:miter lim="400000"/>
          </a:ln>
        </p:spPr>
      </p:pic>
      <p:sp>
        <p:nvSpPr>
          <p:cNvPr id="1845" name="Shape 1845"/>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132</a:t>
            </a:fld>
            <a:endParaRPr sz="1000"/>
          </a:p>
        </p:txBody>
      </p:sp>
    </p:spTree>
  </p:cSld>
  <p:clrMapOvr>
    <a:masterClrMapping/>
  </p:clrMapOvr>
  <p:transition xmlns:p14="http://schemas.microsoft.com/office/powerpoint/2010/mai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9" name="Shape 1849"/>
          <p:cNvSpPr>
            <a:spLocks noGrp="1"/>
          </p:cNvSpPr>
          <p:nvPr>
            <p:ph type="title"/>
          </p:nvPr>
        </p:nvSpPr>
        <p:spPr>
          <a:xfrm>
            <a:off x="-4838700" y="-2209800"/>
            <a:ext cx="14655800" cy="1117600"/>
          </a:xfrm>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knife client list</a:t>
            </a:r>
          </a:p>
        </p:txBody>
      </p:sp>
      <p:sp>
        <p:nvSpPr>
          <p:cNvPr id="1850" name="Shape 1850"/>
          <p:cNvSpPr>
            <a:spLocks noGrp="1"/>
          </p:cNvSpPr>
          <p:nvPr>
            <p:ph type="body" idx="1"/>
          </p:nvPr>
        </p:nvSpPr>
        <p:spPr>
          <a:xfrm>
            <a:off x="800100" y="1879600"/>
            <a:ext cx="8369300" cy="6731000"/>
          </a:xfrm>
          <a:prstGeom prst="rect">
            <a:avLst/>
          </a:prstGeom>
        </p:spPr>
        <p:txBody>
          <a:bodyPr/>
          <a:lstStyle/>
          <a:p>
            <a:pPr lvl="0">
              <a:buClrTx/>
              <a:buAutoNum type="arabicPeriod"/>
              <a:defRPr sz="1800"/>
            </a:pPr>
            <a:r>
              <a:rPr sz="4800"/>
              <a:t>Reads the chef_server_url from knife.rb</a:t>
            </a:r>
          </a:p>
          <a:p>
            <a:pPr lvl="0">
              <a:buClrTx/>
              <a:buAutoNum type="arabicPeriod"/>
              <a:defRPr sz="1800"/>
            </a:pPr>
            <a:r>
              <a:rPr sz="4800"/>
              <a:t>Invokes HTTP GET to #{chef_server_url}/clients</a:t>
            </a:r>
          </a:p>
          <a:p>
            <a:pPr lvl="0">
              <a:buClrTx/>
              <a:buAutoNum type="arabicPeriod"/>
              <a:defRPr sz="1800"/>
            </a:pPr>
            <a:r>
              <a:rPr sz="4800"/>
              <a:t>Displays the result</a:t>
            </a:r>
          </a:p>
        </p:txBody>
      </p:sp>
      <p:pic>
        <p:nvPicPr>
          <p:cNvPr id="1851" name="droppedImage.png"/>
          <p:cNvPicPr/>
          <p:nvPr/>
        </p:nvPicPr>
        <p:blipFill>
          <a:blip r:embed="rId3">
            <a:extLst/>
          </a:blip>
          <a:stretch>
            <a:fillRect/>
          </a:stretch>
        </p:blipFill>
        <p:spPr>
          <a:xfrm>
            <a:off x="9017000" y="1685130"/>
            <a:ext cx="6781800" cy="7105336"/>
          </a:xfrm>
          <a:prstGeom prst="rect">
            <a:avLst/>
          </a:prstGeom>
          <a:ln w="12700">
            <a:miter lim="400000"/>
          </a:ln>
        </p:spPr>
      </p:pic>
      <p:sp>
        <p:nvSpPr>
          <p:cNvPr id="1852" name="Shape 1852"/>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133</a:t>
            </a:fld>
            <a:endParaRPr sz="1000"/>
          </a:p>
        </p:txBody>
      </p:sp>
      <p:sp>
        <p:nvSpPr>
          <p:cNvPr id="1853" name="Shape 1853"/>
          <p:cNvSpPr/>
          <p:nvPr/>
        </p:nvSpPr>
        <p:spPr>
          <a:xfrm>
            <a:off x="800100" y="177800"/>
            <a:ext cx="14655800" cy="1117600"/>
          </a:xfrm>
          <a:prstGeom prst="rect">
            <a:avLst/>
          </a:prstGeom>
          <a:ln w="12700">
            <a:miter lim="400000"/>
          </a:ln>
          <a:effectLst>
            <a:outerShdw blurRad="50800" dist="25400" dir="2700000" rotWithShape="0">
              <a:srgbClr val="000000">
                <a:alpha val="75000"/>
              </a:srgbClr>
            </a:outerShdw>
          </a:effectLst>
          <a:extLst>
            <a:ext uri="{C572A759-6A51-4108-AA02-DFA0A04FC94B}">
              <ma14:wrappingTextBoxFlag xmlns:ma14="http://schemas.microsoft.com/office/mac/drawingml/2011/main" val="1"/>
            </a:ext>
          </a:extLst>
        </p:spPr>
        <p:txBody>
          <a:bodyPr lIns="38100" tIns="38100" rIns="38100" bIns="38100" anchor="b">
            <a:normAutofit lnSpcReduction="10000"/>
          </a:bodyPr>
          <a:lstStyle>
            <a:lvl1pPr algn="l">
              <a:defRPr sz="7200" b="1">
                <a:solidFill>
                  <a:srgbClr val="FFFFFF"/>
                </a:solidFill>
                <a:effectLst>
                  <a:outerShdw blurRad="50800" dist="25400" dir="2700000" rotWithShape="0">
                    <a:srgbClr val="000000">
                      <a:alpha val="75000"/>
                    </a:srgbClr>
                  </a:outerShdw>
                </a:effectLst>
                <a:latin typeface="+mj-lt"/>
                <a:ea typeface="+mj-ea"/>
                <a:cs typeface="+mj-cs"/>
                <a:sym typeface="Arial"/>
              </a:defRPr>
            </a:lvl1p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knife client list</a:t>
            </a:r>
          </a:p>
        </p:txBody>
      </p:sp>
    </p:spTree>
  </p:cSld>
  <p:clrMapOvr>
    <a:masterClrMapping/>
  </p:clrMapOvr>
  <p:transition xmlns:p14="http://schemas.microsoft.com/office/powerpoint/2010/mai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7" name="Shape 1857"/>
          <p:cNvSpPr/>
          <p:nvPr/>
        </p:nvSpPr>
        <p:spPr>
          <a:xfrm>
            <a:off x="8007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 knife help list</a:t>
            </a:r>
          </a:p>
        </p:txBody>
      </p:sp>
      <p:sp>
        <p:nvSpPr>
          <p:cNvPr id="1858" name="Shape 1858"/>
          <p:cNvSpPr/>
          <p:nvPr/>
        </p:nvSpPr>
        <p:spPr>
          <a:xfrm>
            <a:off x="825500" y="3657600"/>
            <a:ext cx="14605000" cy="51689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normAutofit/>
          </a:bodyPr>
          <a:lstStyle/>
          <a:p>
            <a:pPr lvl="0" algn="l" defTabSz="182880">
              <a:defRPr sz="1800"/>
            </a:pPr>
            <a:r>
              <a:rPr sz="1920">
                <a:solidFill>
                  <a:srgbClr val="FFFFFF"/>
                </a:solidFill>
                <a:latin typeface="+mn-lt"/>
                <a:ea typeface="+mn-ea"/>
                <a:cs typeface="+mn-cs"/>
                <a:sym typeface="Courier"/>
              </a:rPr>
              <a:t>Available help topics are:</a:t>
            </a:r>
          </a:p>
          <a:p>
            <a:pPr lvl="0" algn="l" defTabSz="182880">
              <a:defRPr sz="1800"/>
            </a:pPr>
            <a:r>
              <a:rPr sz="1920">
                <a:solidFill>
                  <a:srgbClr val="FFFFFF"/>
                </a:solidFill>
                <a:latin typeface="+mn-lt"/>
                <a:ea typeface="+mn-ea"/>
                <a:cs typeface="+mn-cs"/>
                <a:sym typeface="Courier"/>
              </a:rPr>
              <a:t>  bootstrap</a:t>
            </a:r>
          </a:p>
          <a:p>
            <a:pPr lvl="0" algn="l" defTabSz="182880">
              <a:defRPr sz="1800"/>
            </a:pPr>
            <a:r>
              <a:rPr sz="1920">
                <a:solidFill>
                  <a:srgbClr val="FFFFFF"/>
                </a:solidFill>
                <a:latin typeface="+mn-lt"/>
                <a:ea typeface="+mn-ea"/>
                <a:cs typeface="+mn-cs"/>
                <a:sym typeface="Courier"/>
              </a:rPr>
              <a:t>  chef-shell</a:t>
            </a:r>
          </a:p>
          <a:p>
            <a:pPr lvl="0" algn="l" defTabSz="182880">
              <a:defRPr sz="1800"/>
            </a:pPr>
            <a:r>
              <a:rPr sz="1920">
                <a:solidFill>
                  <a:srgbClr val="FFFFFF"/>
                </a:solidFill>
                <a:latin typeface="+mn-lt"/>
                <a:ea typeface="+mn-ea"/>
                <a:cs typeface="+mn-cs"/>
                <a:sym typeface="Courier"/>
              </a:rPr>
              <a:t>  client</a:t>
            </a:r>
          </a:p>
          <a:p>
            <a:pPr lvl="0" algn="l" defTabSz="182880">
              <a:defRPr sz="1800"/>
            </a:pPr>
            <a:r>
              <a:rPr sz="1920">
                <a:solidFill>
                  <a:srgbClr val="FFFFFF"/>
                </a:solidFill>
                <a:latin typeface="+mn-lt"/>
                <a:ea typeface="+mn-ea"/>
                <a:cs typeface="+mn-cs"/>
                <a:sym typeface="Courier"/>
              </a:rPr>
              <a:t>  configure</a:t>
            </a:r>
          </a:p>
          <a:p>
            <a:pPr lvl="0" algn="l" defTabSz="182880">
              <a:defRPr sz="1800"/>
            </a:pPr>
            <a:r>
              <a:rPr sz="1920">
                <a:solidFill>
                  <a:srgbClr val="FFFFFF"/>
                </a:solidFill>
                <a:latin typeface="+mn-lt"/>
                <a:ea typeface="+mn-ea"/>
                <a:cs typeface="+mn-cs"/>
                <a:sym typeface="Courier"/>
              </a:rPr>
              <a:t>  cookbook</a:t>
            </a:r>
          </a:p>
          <a:p>
            <a:pPr lvl="0" algn="l" defTabSz="182880">
              <a:defRPr sz="1800"/>
            </a:pPr>
            <a:r>
              <a:rPr sz="1920">
                <a:solidFill>
                  <a:srgbClr val="FFFFFF"/>
                </a:solidFill>
                <a:latin typeface="+mn-lt"/>
                <a:ea typeface="+mn-ea"/>
                <a:cs typeface="+mn-cs"/>
                <a:sym typeface="Courier"/>
              </a:rPr>
              <a:t>  cookbook-site</a:t>
            </a:r>
          </a:p>
          <a:p>
            <a:pPr lvl="0" algn="l" defTabSz="182880">
              <a:defRPr sz="1800"/>
            </a:pPr>
            <a:r>
              <a:rPr sz="1920">
                <a:solidFill>
                  <a:srgbClr val="FFFFFF"/>
                </a:solidFill>
                <a:latin typeface="+mn-lt"/>
                <a:ea typeface="+mn-ea"/>
                <a:cs typeface="+mn-cs"/>
                <a:sym typeface="Courier"/>
              </a:rPr>
              <a:t>  data-bag</a:t>
            </a:r>
          </a:p>
          <a:p>
            <a:pPr lvl="0" algn="l" defTabSz="182880">
              <a:defRPr sz="1800"/>
            </a:pPr>
            <a:r>
              <a:rPr sz="1920">
                <a:solidFill>
                  <a:srgbClr val="FFFFFF"/>
                </a:solidFill>
                <a:latin typeface="+mn-lt"/>
                <a:ea typeface="+mn-ea"/>
                <a:cs typeface="+mn-cs"/>
                <a:sym typeface="Courier"/>
              </a:rPr>
              <a:t>  delete</a:t>
            </a:r>
          </a:p>
          <a:p>
            <a:pPr lvl="0" algn="l" defTabSz="182880">
              <a:defRPr sz="1800"/>
            </a:pPr>
            <a:r>
              <a:rPr sz="1920">
                <a:solidFill>
                  <a:srgbClr val="FFFFFF"/>
                </a:solidFill>
                <a:latin typeface="+mn-lt"/>
                <a:ea typeface="+mn-ea"/>
                <a:cs typeface="+mn-cs"/>
                <a:sym typeface="Courier"/>
              </a:rPr>
              <a:t>  deps</a:t>
            </a:r>
          </a:p>
          <a:p>
            <a:pPr lvl="0" algn="l" defTabSz="182880">
              <a:defRPr sz="1800"/>
            </a:pPr>
            <a:r>
              <a:rPr sz="1920">
                <a:solidFill>
                  <a:srgbClr val="FFFFFF"/>
                </a:solidFill>
                <a:latin typeface="+mn-lt"/>
                <a:ea typeface="+mn-ea"/>
                <a:cs typeface="+mn-cs"/>
                <a:sym typeface="Courier"/>
              </a:rPr>
              <a:t>  diff</a:t>
            </a:r>
          </a:p>
          <a:p>
            <a:pPr lvl="0" algn="l" defTabSz="182880">
              <a:defRPr sz="1800"/>
            </a:pPr>
            <a:r>
              <a:rPr sz="1920">
                <a:solidFill>
                  <a:srgbClr val="FFFFFF"/>
                </a:solidFill>
                <a:latin typeface="+mn-lt"/>
                <a:ea typeface="+mn-ea"/>
                <a:cs typeface="+mn-cs"/>
                <a:sym typeface="Courier"/>
              </a:rPr>
              <a:t>  download</a:t>
            </a:r>
          </a:p>
          <a:p>
            <a:pPr lvl="0" algn="l" defTabSz="182880">
              <a:defRPr sz="1800"/>
            </a:pPr>
            <a:r>
              <a:rPr sz="1920">
                <a:solidFill>
                  <a:srgbClr val="FFFFFF"/>
                </a:solidFill>
                <a:latin typeface="+mn-lt"/>
                <a:ea typeface="+mn-ea"/>
                <a:cs typeface="+mn-cs"/>
                <a:sym typeface="Courier"/>
              </a:rPr>
              <a:t>  edit</a:t>
            </a:r>
          </a:p>
          <a:p>
            <a:pPr lvl="0" algn="l" defTabSz="182880">
              <a:defRPr sz="1800"/>
            </a:pPr>
            <a:r>
              <a:rPr sz="1920">
                <a:solidFill>
                  <a:srgbClr val="FFFFFF"/>
                </a:solidFill>
                <a:latin typeface="+mn-lt"/>
                <a:ea typeface="+mn-ea"/>
                <a:cs typeface="+mn-cs"/>
                <a:sym typeface="Courier"/>
              </a:rPr>
              <a:t>  environment</a:t>
            </a:r>
          </a:p>
          <a:p>
            <a:pPr lvl="0" algn="l" defTabSz="182880">
              <a:defRPr sz="1800"/>
            </a:pPr>
            <a:r>
              <a:rPr sz="1920">
                <a:solidFill>
                  <a:srgbClr val="FFFFFF"/>
                </a:solidFill>
                <a:latin typeface="+mn-lt"/>
                <a:ea typeface="+mn-ea"/>
                <a:cs typeface="+mn-cs"/>
                <a:sym typeface="Courier"/>
              </a:rPr>
              <a:t>  exec</a:t>
            </a:r>
          </a:p>
          <a:p>
            <a:pPr lvl="0" algn="l" defTabSz="182880">
              <a:defRPr sz="1800"/>
            </a:pPr>
            <a:r>
              <a:rPr sz="1920">
                <a:solidFill>
                  <a:srgbClr val="FFFFFF"/>
                </a:solidFill>
                <a:latin typeface="+mn-lt"/>
                <a:ea typeface="+mn-ea"/>
                <a:cs typeface="+mn-cs"/>
                <a:sym typeface="Courier"/>
              </a:rPr>
              <a:t>  list</a:t>
            </a:r>
          </a:p>
        </p:txBody>
      </p:sp>
      <p:sp>
        <p:nvSpPr>
          <p:cNvPr id="1859" name="Shape 1859"/>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Exercise: Run ‘knife help list’</a:t>
            </a:r>
          </a:p>
        </p:txBody>
      </p:sp>
      <p:sp>
        <p:nvSpPr>
          <p:cNvPr id="1860" name="Shape 1860"/>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134</a:t>
            </a:fld>
            <a:endParaRPr sz="1000"/>
          </a:p>
        </p:txBody>
      </p:sp>
    </p:spTree>
  </p:cSld>
  <p:clrMapOvr>
    <a:masterClrMapping/>
  </p:clrMapOvr>
  <p:transition xmlns:p14="http://schemas.microsoft.com/office/powerpoint/2010/main" spd="me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4" name="Shape 1864"/>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A few knife tips</a:t>
            </a:r>
          </a:p>
        </p:txBody>
      </p:sp>
      <p:sp>
        <p:nvSpPr>
          <p:cNvPr id="1865" name="Shape 1865"/>
          <p:cNvSpPr>
            <a:spLocks noGrp="1"/>
          </p:cNvSpPr>
          <p:nvPr>
            <p:ph type="body" idx="1"/>
          </p:nvPr>
        </p:nvSpPr>
        <p:spPr>
          <a:prstGeom prst="rect">
            <a:avLst/>
          </a:prstGeom>
        </p:spPr>
        <p:txBody>
          <a:bodyPr/>
          <a:lstStyle/>
          <a:p>
            <a:pPr lvl="0">
              <a:defRPr sz="1800"/>
            </a:pPr>
            <a:r>
              <a:rPr sz="4800"/>
              <a:t>Commands are always structured as follows</a:t>
            </a:r>
          </a:p>
          <a:p>
            <a:pPr lvl="1">
              <a:defRPr sz="1800"/>
            </a:pPr>
            <a:r>
              <a:rPr sz="4800"/>
              <a:t>knife</a:t>
            </a:r>
          </a:p>
          <a:p>
            <a:pPr lvl="1">
              <a:defRPr sz="1800"/>
            </a:pPr>
            <a:r>
              <a:rPr sz="4800"/>
              <a:t>NOUN (client)</a:t>
            </a:r>
          </a:p>
          <a:p>
            <a:pPr lvl="1">
              <a:defRPr sz="1800"/>
            </a:pPr>
            <a:r>
              <a:rPr sz="4800"/>
              <a:t>VERB (list)</a:t>
            </a:r>
          </a:p>
          <a:p>
            <a:pPr lvl="0">
              <a:defRPr sz="1800"/>
            </a:pPr>
            <a:r>
              <a:rPr sz="4800"/>
              <a:t>You can get more help with</a:t>
            </a:r>
          </a:p>
          <a:p>
            <a:pPr lvl="1">
              <a:defRPr sz="1800"/>
            </a:pPr>
            <a:r>
              <a:rPr sz="4800"/>
              <a:t>knife NOUN help</a:t>
            </a:r>
          </a:p>
          <a:p>
            <a:pPr lvl="1">
              <a:defRPr sz="1800"/>
            </a:pPr>
            <a:r>
              <a:rPr sz="4800">
                <a:latin typeface="+mn-lt"/>
                <a:ea typeface="+mn-ea"/>
                <a:cs typeface="+mn-cs"/>
                <a:sym typeface="Courier"/>
              </a:rPr>
              <a:t>knife --help</a:t>
            </a:r>
            <a:r>
              <a:rPr sz="4800"/>
              <a:t>  just shows options</a:t>
            </a:r>
          </a:p>
        </p:txBody>
      </p:sp>
      <p:sp>
        <p:nvSpPr>
          <p:cNvPr id="1866" name="Shape 1866"/>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135</a:t>
            </a:fld>
            <a:endParaRPr sz="1000"/>
          </a:p>
        </p:txBody>
      </p:sp>
    </p:spTree>
  </p:cSld>
  <p:clrMapOvr>
    <a:masterClrMapping/>
  </p:clrMapOvr>
  <p:transition xmlns:p14="http://schemas.microsoft.com/office/powerpoint/2010/main" spd="me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0" name="Shape 1870"/>
          <p:cNvSpPr>
            <a:spLocks noGrp="1"/>
          </p:cNvSpPr>
          <p:nvPr>
            <p:ph type="title"/>
          </p:nvPr>
        </p:nvSpPr>
        <p:spPr>
          <a:xfrm>
            <a:off x="304800" y="177800"/>
            <a:ext cx="15811500" cy="1117600"/>
          </a:xfrm>
          <a:prstGeom prst="rect">
            <a:avLst/>
          </a:prstGeom>
        </p:spPr>
        <p:txBody>
          <a:bodyPr/>
          <a:lstStyle>
            <a:lvl1pPr defTabSz="301752">
              <a:defRPr sz="3888">
                <a:effectLst>
                  <a:outerShdw blurRad="27432" dist="13716" dir="2700000" rotWithShape="0">
                    <a:srgbClr val="000000">
                      <a:alpha val="75000"/>
                    </a:srgbClr>
                  </a:outerShdw>
                </a:effectLst>
              </a:defRPr>
            </a:lvl1pPr>
          </a:lstStyle>
          <a:p>
            <a:pPr lvl="0">
              <a:defRPr sz="1800" b="0">
                <a:solidFill>
                  <a:srgbClr val="000000"/>
                </a:solidFill>
                <a:effectLst/>
              </a:defRPr>
            </a:pPr>
            <a:r>
              <a:rPr sz="3888" b="1">
                <a:solidFill>
                  <a:srgbClr val="FFFFFF"/>
                </a:solidFill>
                <a:effectLst>
                  <a:outerShdw blurRad="27432" dist="13716" dir="2700000" rotWithShape="0">
                    <a:srgbClr val="000000">
                      <a:alpha val="75000"/>
                    </a:srgbClr>
                  </a:outerShdw>
                </a:effectLst>
              </a:rPr>
              <a:t>Best Practice: Use a text editor with a project drawer, or equivalent</a:t>
            </a:r>
          </a:p>
        </p:txBody>
      </p:sp>
      <p:sp>
        <p:nvSpPr>
          <p:cNvPr id="1871" name="Shape 1871"/>
          <p:cNvSpPr>
            <a:spLocks noGrp="1"/>
          </p:cNvSpPr>
          <p:nvPr>
            <p:ph type="body" idx="1"/>
          </p:nvPr>
        </p:nvSpPr>
        <p:spPr>
          <a:prstGeom prst="rect">
            <a:avLst/>
          </a:prstGeom>
        </p:spPr>
        <p:txBody>
          <a:bodyPr/>
          <a:lstStyle/>
          <a:p>
            <a:pPr lvl="0">
              <a:defRPr sz="1800"/>
            </a:pPr>
            <a:r>
              <a:rPr sz="4800"/>
              <a:t>Chef is about Infrastructure as Code</a:t>
            </a:r>
          </a:p>
          <a:p>
            <a:pPr lvl="0">
              <a:defRPr sz="1800"/>
            </a:pPr>
            <a:r>
              <a:rPr sz="4800"/>
              <a:t>People who code for a living use text editors that are designed for the task</a:t>
            </a:r>
          </a:p>
          <a:p>
            <a:pPr lvl="1">
              <a:defRPr sz="1800"/>
            </a:pPr>
            <a:r>
              <a:rPr sz="4800"/>
              <a:t>Vim, Emacs, Sublime Text, Notepad++, etc.</a:t>
            </a:r>
          </a:p>
        </p:txBody>
      </p:sp>
      <p:sp>
        <p:nvSpPr>
          <p:cNvPr id="1872" name="Shape 1872"/>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136</a:t>
            </a:fld>
            <a:endParaRPr sz="1000"/>
          </a:p>
        </p:txBody>
      </p:sp>
    </p:spTree>
  </p:cSld>
  <p:clrMapOvr>
    <a:masterClrMapping/>
  </p:clrMapOvr>
  <p:transition xmlns:p14="http://schemas.microsoft.com/office/powerpoint/2010/main" spd="me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6" name="Shape 1876"/>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Benefits of a good text editor</a:t>
            </a:r>
          </a:p>
        </p:txBody>
      </p:sp>
      <p:sp>
        <p:nvSpPr>
          <p:cNvPr id="1877" name="Shape 1877"/>
          <p:cNvSpPr>
            <a:spLocks noGrp="1"/>
          </p:cNvSpPr>
          <p:nvPr>
            <p:ph type="body" idx="1"/>
          </p:nvPr>
        </p:nvSpPr>
        <p:spPr>
          <a:prstGeom prst="rect">
            <a:avLst/>
          </a:prstGeom>
        </p:spPr>
        <p:txBody>
          <a:bodyPr/>
          <a:lstStyle/>
          <a:p>
            <a:pPr lvl="0">
              <a:defRPr sz="1800"/>
            </a:pPr>
            <a:r>
              <a:rPr sz="4800"/>
              <a:t>A good editor will</a:t>
            </a:r>
          </a:p>
          <a:p>
            <a:pPr lvl="1">
              <a:defRPr sz="1800"/>
            </a:pPr>
            <a:r>
              <a:rPr sz="4800"/>
              <a:t>Show line numbers</a:t>
            </a:r>
          </a:p>
          <a:p>
            <a:pPr lvl="1">
              <a:defRPr sz="1800"/>
            </a:pPr>
            <a:r>
              <a:rPr sz="4800"/>
              <a:t>Highlight syntax</a:t>
            </a:r>
          </a:p>
          <a:p>
            <a:pPr lvl="1">
              <a:defRPr sz="1800"/>
            </a:pPr>
            <a:r>
              <a:rPr sz="4800"/>
              <a:t>Autocomplete commands</a:t>
            </a:r>
          </a:p>
          <a:p>
            <a:pPr lvl="1">
              <a:defRPr sz="1800"/>
            </a:pPr>
            <a:r>
              <a:rPr sz="4800"/>
              <a:t>Allow you to open multiple files</a:t>
            </a:r>
          </a:p>
        </p:txBody>
      </p:sp>
      <p:sp>
        <p:nvSpPr>
          <p:cNvPr id="1878" name="Shape 1878"/>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137</a:t>
            </a:fld>
            <a:endParaRPr sz="1000"/>
          </a:p>
        </p:txBody>
      </p:sp>
    </p:spTree>
  </p:cSld>
  <p:clrMapOvr>
    <a:masterClrMapping/>
  </p:clrMapOvr>
  <p:transition xmlns:p14="http://schemas.microsoft.com/office/powerpoint/2010/mai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2" name="Shape 1882"/>
          <p:cNvSpPr>
            <a:spLocks noGrp="1"/>
          </p:cNvSpPr>
          <p:nvPr>
            <p:ph type="title"/>
          </p:nvPr>
        </p:nvSpPr>
        <p:spPr>
          <a:xfrm>
            <a:off x="800100" y="177800"/>
            <a:ext cx="15240000" cy="1117600"/>
          </a:xfrm>
          <a:prstGeom prst="rect">
            <a:avLst/>
          </a:prstGeom>
        </p:spPr>
        <p:txBody>
          <a:bodyPr/>
          <a:lstStyle>
            <a:lvl1pPr defTabSz="273812">
              <a:defRPr sz="3528">
                <a:effectLst>
                  <a:outerShdw blurRad="24892" dist="12446" dir="2700000" rotWithShape="0">
                    <a:srgbClr val="000000">
                      <a:alpha val="75000"/>
                    </a:srgbClr>
                  </a:outerShdw>
                </a:effectLst>
              </a:defRPr>
            </a:lvl1pPr>
          </a:lstStyle>
          <a:p>
            <a:pPr lvl="0">
              <a:defRPr sz="1800" b="0">
                <a:solidFill>
                  <a:srgbClr val="000000"/>
                </a:solidFill>
                <a:effectLst/>
              </a:defRPr>
            </a:pPr>
            <a:r>
              <a:rPr sz="3528" b="1">
                <a:solidFill>
                  <a:srgbClr val="FFFFFF"/>
                </a:solidFill>
                <a:effectLst>
                  <a:outerShdw blurRad="24892" dist="12446" dir="2700000" rotWithShape="0">
                    <a:srgbClr val="000000">
                      <a:alpha val="75000"/>
                    </a:srgbClr>
                  </a:outerShdw>
                </a:effectLst>
              </a:rPr>
              <a:t>If you do not have a preferred text editor on your workstation already...</a:t>
            </a:r>
          </a:p>
        </p:txBody>
      </p:sp>
      <p:sp>
        <p:nvSpPr>
          <p:cNvPr id="1883" name="Shape 1883"/>
          <p:cNvSpPr>
            <a:spLocks noGrp="1"/>
          </p:cNvSpPr>
          <p:nvPr>
            <p:ph type="body" idx="1"/>
          </p:nvPr>
        </p:nvSpPr>
        <p:spPr>
          <a:xfrm>
            <a:off x="800100" y="2057400"/>
            <a:ext cx="5778500" cy="5702300"/>
          </a:xfrm>
          <a:prstGeom prst="rect">
            <a:avLst/>
          </a:prstGeom>
        </p:spPr>
        <p:txBody>
          <a:bodyPr/>
          <a:lstStyle/>
          <a:p>
            <a:pPr lvl="0">
              <a:defRPr sz="1800"/>
            </a:pPr>
            <a:r>
              <a:rPr sz="4800"/>
              <a:t>Download Sublime Text</a:t>
            </a:r>
          </a:p>
          <a:p>
            <a:pPr lvl="1">
              <a:defRPr sz="1800"/>
            </a:pPr>
            <a:r>
              <a:rPr sz="4800"/>
              <a:t>Free trial, not time bound</a:t>
            </a:r>
          </a:p>
          <a:p>
            <a:pPr lvl="1">
              <a:defRPr sz="1800"/>
            </a:pPr>
            <a:r>
              <a:rPr sz="4800"/>
              <a:t>Works on every platform</a:t>
            </a:r>
          </a:p>
          <a:p>
            <a:pPr lvl="0">
              <a:defRPr sz="1800"/>
            </a:pPr>
            <a:r>
              <a:rPr sz="4800" u="sng">
                <a:hlinkClick r:id="rId3"/>
              </a:rPr>
              <a:t>sublimetext.com</a:t>
            </a:r>
          </a:p>
        </p:txBody>
      </p:sp>
      <p:pic>
        <p:nvPicPr>
          <p:cNvPr id="1884" name="Screen Shot 2013-06-22 at 10.25.44 PM.png"/>
          <p:cNvPicPr/>
          <p:nvPr/>
        </p:nvPicPr>
        <p:blipFill>
          <a:blip r:embed="rId4">
            <a:extLst/>
          </a:blip>
          <a:stretch>
            <a:fillRect/>
          </a:stretch>
        </p:blipFill>
        <p:spPr>
          <a:xfrm>
            <a:off x="7594209" y="1755453"/>
            <a:ext cx="7582291" cy="6184901"/>
          </a:xfrm>
          <a:prstGeom prst="rect">
            <a:avLst/>
          </a:prstGeom>
          <a:ln w="12700">
            <a:miter lim="400000"/>
          </a:ln>
        </p:spPr>
      </p:pic>
      <p:sp>
        <p:nvSpPr>
          <p:cNvPr id="1885" name="Shape 1885"/>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138</a:t>
            </a:fld>
            <a:endParaRPr sz="1000"/>
          </a:p>
        </p:txBody>
      </p:sp>
    </p:spTree>
  </p:cSld>
  <p:clrMapOvr>
    <a:masterClrMapping/>
  </p:clrMapOvr>
  <p:transition xmlns:p14="http://schemas.microsoft.com/office/powerpoint/2010/main" spd="med"/>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89" name="Shape 1889"/>
          <p:cNvSpPr/>
          <p:nvPr/>
        </p:nvSpPr>
        <p:spPr>
          <a:xfrm>
            <a:off x="1358304" y="1701800"/>
            <a:ext cx="6121401"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b="1">
                <a:latin typeface="+mn-lt"/>
                <a:ea typeface="+mn-ea"/>
                <a:cs typeface="+mn-cs"/>
                <a:sym typeface="Courier"/>
              </a:defRPr>
            </a:lvl1pPr>
          </a:lstStyle>
          <a:p>
            <a:pPr lvl="0">
              <a:defRPr sz="1800" b="0"/>
            </a:pPr>
            <a:r>
              <a:rPr sz="3200" b="1"/>
              <a:t>OPEN IN EDITOR:</a:t>
            </a:r>
          </a:p>
        </p:txBody>
      </p:sp>
      <p:sp>
        <p:nvSpPr>
          <p:cNvPr id="1890" name="Shape 1890"/>
          <p:cNvSpPr/>
          <p:nvPr/>
        </p:nvSpPr>
        <p:spPr>
          <a:xfrm>
            <a:off x="6642100" y="8394700"/>
            <a:ext cx="3048000"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defRPr b="1">
                <a:latin typeface="+mn-lt"/>
                <a:ea typeface="+mn-ea"/>
                <a:cs typeface="+mn-cs"/>
                <a:sym typeface="Courier"/>
              </a:defRPr>
            </a:lvl1pPr>
          </a:lstStyle>
          <a:p>
            <a:pPr lvl="0">
              <a:defRPr sz="1800" b="0"/>
            </a:pPr>
            <a:r>
              <a:rPr sz="3200" b="1"/>
              <a:t>SAVE FILE!</a:t>
            </a:r>
          </a:p>
        </p:txBody>
      </p:sp>
      <p:sp>
        <p:nvSpPr>
          <p:cNvPr id="1891" name="Shape 1891"/>
          <p:cNvSpPr/>
          <p:nvPr/>
        </p:nvSpPr>
        <p:spPr>
          <a:xfrm>
            <a:off x="5048448" y="1625600"/>
            <a:ext cx="10642601" cy="7112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lgn="l">
              <a:defRPr>
                <a:latin typeface="+mn-lt"/>
                <a:ea typeface="+mn-ea"/>
                <a:cs typeface="+mn-cs"/>
                <a:sym typeface="Courier"/>
              </a:defRPr>
            </a:lvl1pPr>
          </a:lstStyle>
          <a:p>
            <a:pPr lvl="0">
              <a:defRPr sz="1800"/>
            </a:pPr>
            <a:r>
              <a:rPr sz="3200"/>
              <a:t>~/chef-repo/.chef/knife.rb</a:t>
            </a:r>
          </a:p>
        </p:txBody>
      </p:sp>
      <p:sp>
        <p:nvSpPr>
          <p:cNvPr id="1892" name="Shape 1892"/>
          <p:cNvSpPr/>
          <p:nvPr/>
        </p:nvSpPr>
        <p:spPr>
          <a:xfrm>
            <a:off x="838200" y="2368550"/>
            <a:ext cx="14630400" cy="11430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p>
            <a:pPr lvl="0" algn="l" defTabSz="546100">
              <a:defRPr sz="1800"/>
            </a:pPr>
            <a:r>
              <a:rPr sz="2400">
                <a:latin typeface="+mn-lt"/>
                <a:ea typeface="+mn-ea"/>
                <a:cs typeface="+mn-cs"/>
                <a:sym typeface="Courier"/>
              </a:rPr>
              <a:t># Choose one of the following. </a:t>
            </a:r>
          </a:p>
          <a:p>
            <a:pPr lvl="0" algn="l" defTabSz="546100">
              <a:defRPr sz="1800"/>
            </a:pPr>
            <a:r>
              <a:rPr sz="2400">
                <a:latin typeface="+mn-lt"/>
                <a:ea typeface="+mn-ea"/>
                <a:cs typeface="+mn-cs"/>
                <a:sym typeface="Courier"/>
              </a:rPr>
              <a:t>knife[:editor] = "/path/to/editor --flags"</a:t>
            </a:r>
          </a:p>
        </p:txBody>
      </p:sp>
      <p:sp>
        <p:nvSpPr>
          <p:cNvPr id="1893" name="Shape 1893"/>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Set Knife’s Editor: Linux/Mac</a:t>
            </a:r>
          </a:p>
        </p:txBody>
      </p:sp>
      <p:sp>
        <p:nvSpPr>
          <p:cNvPr id="1894" name="Shape 1894"/>
          <p:cNvSpPr/>
          <p:nvPr/>
        </p:nvSpPr>
        <p:spPr>
          <a:xfrm>
            <a:off x="793948" y="3536950"/>
            <a:ext cx="15240001" cy="50165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0" algn="l">
              <a:defRPr sz="1800"/>
            </a:pPr>
            <a:r>
              <a:rPr sz="2600" b="1">
                <a:latin typeface="+mj-lt"/>
                <a:ea typeface="+mj-ea"/>
                <a:cs typeface="+mj-cs"/>
                <a:sym typeface="Arial"/>
              </a:rPr>
              <a:t>Vim</a:t>
            </a:r>
            <a:endParaRPr sz="2600">
              <a:latin typeface="Lucida Console"/>
              <a:ea typeface="Lucida Console"/>
              <a:cs typeface="Lucida Console"/>
              <a:sym typeface="Lucida Console"/>
            </a:endParaRPr>
          </a:p>
          <a:p>
            <a:pPr lvl="0" algn="l">
              <a:defRPr sz="1800"/>
            </a:pPr>
            <a:r>
              <a:rPr sz="2600">
                <a:latin typeface="Lucida Console"/>
                <a:ea typeface="Lucida Console"/>
                <a:cs typeface="Lucida Console"/>
                <a:sym typeface="Lucida Console"/>
              </a:rPr>
              <a:t>"/usr/bin/vim"</a:t>
            </a:r>
          </a:p>
          <a:p>
            <a:pPr lvl="0" algn="l">
              <a:defRPr sz="1800"/>
            </a:pPr>
            <a:endParaRPr sz="2600">
              <a:latin typeface="Lucida Console"/>
              <a:ea typeface="Lucida Console"/>
              <a:cs typeface="Lucida Console"/>
              <a:sym typeface="Lucida Console"/>
            </a:endParaRPr>
          </a:p>
          <a:p>
            <a:pPr lvl="0" algn="l">
              <a:defRPr sz="1800"/>
            </a:pPr>
            <a:r>
              <a:rPr sz="2600" b="1">
                <a:latin typeface="+mj-lt"/>
                <a:ea typeface="+mj-ea"/>
                <a:cs typeface="+mj-cs"/>
                <a:sym typeface="Arial"/>
              </a:rPr>
              <a:t>Emacs</a:t>
            </a:r>
            <a:endParaRPr sz="2600">
              <a:latin typeface="Lucida Console"/>
              <a:ea typeface="Lucida Console"/>
              <a:cs typeface="Lucida Console"/>
              <a:sym typeface="Lucida Console"/>
            </a:endParaRPr>
          </a:p>
          <a:p>
            <a:pPr lvl="0" algn="l">
              <a:defRPr sz="1800"/>
            </a:pPr>
            <a:r>
              <a:rPr sz="2600">
                <a:latin typeface="Lucida Console"/>
                <a:ea typeface="Lucida Console"/>
                <a:cs typeface="Lucida Console"/>
                <a:sym typeface="Lucida Console"/>
              </a:rPr>
              <a:t>"/usr/bin/emacs"</a:t>
            </a:r>
          </a:p>
          <a:p>
            <a:pPr lvl="0" algn="l">
              <a:defRPr sz="1800"/>
            </a:pPr>
            <a:endParaRPr sz="2600">
              <a:latin typeface="Lucida Console"/>
              <a:ea typeface="Lucida Console"/>
              <a:cs typeface="Lucida Console"/>
              <a:sym typeface="Lucida Console"/>
            </a:endParaRPr>
          </a:p>
          <a:p>
            <a:pPr lvl="0" algn="l">
              <a:defRPr sz="1800"/>
            </a:pPr>
            <a:r>
              <a:rPr sz="2600" b="1">
                <a:latin typeface="+mj-lt"/>
                <a:ea typeface="+mj-ea"/>
                <a:cs typeface="+mj-cs"/>
                <a:sym typeface="Arial"/>
              </a:rPr>
              <a:t>Nano</a:t>
            </a:r>
            <a:endParaRPr sz="2600">
              <a:latin typeface="Lucida Console"/>
              <a:ea typeface="Lucida Console"/>
              <a:cs typeface="Lucida Console"/>
              <a:sym typeface="Lucida Console"/>
            </a:endParaRPr>
          </a:p>
          <a:p>
            <a:pPr lvl="0" algn="l">
              <a:defRPr sz="1800"/>
            </a:pPr>
            <a:r>
              <a:rPr sz="2600">
                <a:latin typeface="Lucida Console"/>
                <a:ea typeface="Lucida Console"/>
                <a:cs typeface="Lucida Console"/>
                <a:sym typeface="Lucida Console"/>
              </a:rPr>
              <a:t>"/usr/bin/nano"</a:t>
            </a:r>
          </a:p>
          <a:p>
            <a:pPr lvl="0" algn="l">
              <a:defRPr sz="1800"/>
            </a:pPr>
            <a:endParaRPr sz="2600">
              <a:latin typeface="Lucida Console"/>
              <a:ea typeface="Lucida Console"/>
              <a:cs typeface="Lucida Console"/>
              <a:sym typeface="Lucida Console"/>
            </a:endParaRPr>
          </a:p>
          <a:p>
            <a:pPr lvl="0" algn="l">
              <a:defRPr sz="1800"/>
            </a:pPr>
            <a:r>
              <a:rPr sz="2600" b="1">
                <a:latin typeface="+mj-lt"/>
                <a:ea typeface="+mj-ea"/>
                <a:cs typeface="+mj-cs"/>
                <a:sym typeface="Arial"/>
              </a:rPr>
              <a:t>Sublime Text</a:t>
            </a:r>
          </a:p>
          <a:p>
            <a:pPr lvl="0" algn="l">
              <a:defRPr sz="1800"/>
            </a:pPr>
            <a:r>
              <a:rPr sz="2600">
                <a:latin typeface="Lucida Console"/>
                <a:ea typeface="Lucida Console"/>
                <a:cs typeface="Lucida Console"/>
                <a:sym typeface="Lucida Console"/>
              </a:rPr>
              <a:t>"/Applications/Sublime\\ Text\\ 2.app/Contents/SharedSupport/bin/subl -w"</a:t>
            </a:r>
          </a:p>
          <a:p>
            <a:pPr lvl="0" algn="l">
              <a:defRPr sz="1800"/>
            </a:pPr>
            <a:endParaRPr sz="2600">
              <a:latin typeface="Lucida Console"/>
              <a:ea typeface="Lucida Console"/>
              <a:cs typeface="Lucida Console"/>
              <a:sym typeface="Lucida Console"/>
            </a:endParaRPr>
          </a:p>
          <a:p>
            <a:pPr lvl="0" algn="l">
              <a:defRPr sz="1800"/>
            </a:pPr>
            <a:r>
              <a:rPr sz="2600" b="1">
                <a:latin typeface="+mj-lt"/>
                <a:ea typeface="+mj-ea"/>
                <a:cs typeface="+mj-cs"/>
                <a:sym typeface="Arial"/>
              </a:rPr>
              <a:t>Text Wrangler</a:t>
            </a:r>
          </a:p>
          <a:p>
            <a:pPr lvl="0" algn="l">
              <a:defRPr sz="1800"/>
            </a:pPr>
            <a:r>
              <a:rPr sz="2600">
                <a:latin typeface="Lucida Console"/>
                <a:ea typeface="Lucida Console"/>
                <a:cs typeface="Lucida Console"/>
                <a:sym typeface="Lucida Console"/>
              </a:rPr>
              <a:t>"/Applications/TextWrangler.app/Contents/Helpers/edit -w"</a:t>
            </a:r>
          </a:p>
        </p:txBody>
      </p:sp>
      <p:sp>
        <p:nvSpPr>
          <p:cNvPr id="1895" name="Shape 189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139</a:t>
            </a:fld>
            <a:endParaRPr sz="1000"/>
          </a:p>
        </p:txBody>
      </p:sp>
    </p:spTree>
  </p:cSld>
  <p:clrMapOvr>
    <a:masterClrMapping/>
  </p:clrMapOvr>
  <p:transition xmlns:p14="http://schemas.microsoft.com/office/powerpoint/2010/main" spd="med"/>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6" name="Shape 466"/>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Instructor Introduction</a:t>
            </a:r>
          </a:p>
        </p:txBody>
      </p:sp>
      <p:sp>
        <p:nvSpPr>
          <p:cNvPr id="467" name="Shape 467"/>
          <p:cNvSpPr>
            <a:spLocks noGrp="1"/>
          </p:cNvSpPr>
          <p:nvPr>
            <p:ph type="body" idx="1"/>
          </p:nvPr>
        </p:nvSpPr>
        <p:spPr>
          <a:prstGeom prst="rect">
            <a:avLst/>
          </a:prstGeom>
        </p:spPr>
        <p:txBody>
          <a:bodyPr/>
          <a:lstStyle/>
          <a:p>
            <a:pPr lvl="0">
              <a:defRPr sz="1800"/>
            </a:pPr>
            <a:r>
              <a:rPr sz="4800" b="1"/>
              <a:t>Name:</a:t>
            </a:r>
            <a:r>
              <a:rPr sz="4800"/>
              <a:t> Franklin Webber</a:t>
            </a:r>
          </a:p>
          <a:p>
            <a:pPr lvl="0">
              <a:defRPr sz="1800"/>
            </a:pPr>
            <a:r>
              <a:rPr sz="4800" b="1"/>
              <a:t>Current job role:</a:t>
            </a:r>
            <a:r>
              <a:rPr sz="4800"/>
              <a:t> Developer / Instructor</a:t>
            </a:r>
          </a:p>
          <a:p>
            <a:pPr lvl="0">
              <a:defRPr sz="1800"/>
            </a:pPr>
            <a:r>
              <a:rPr sz="4800" b="1"/>
              <a:t>Previous job roles/background:</a:t>
            </a:r>
            <a:r>
              <a:rPr sz="4800"/>
              <a:t> ARMY SGT, QA, SDET</a:t>
            </a:r>
          </a:p>
          <a:p>
            <a:pPr lvl="0">
              <a:defRPr sz="1800"/>
            </a:pPr>
            <a:r>
              <a:rPr sz="4800" b="1"/>
              <a:t>Experience with Chef/Config Management:</a:t>
            </a:r>
            <a:r>
              <a:rPr sz="4800"/>
              <a:t> Deployments with Ruby on Rails Applications</a:t>
            </a:r>
          </a:p>
          <a:p>
            <a:pPr lvl="0">
              <a:defRPr sz="1800"/>
            </a:pPr>
            <a:r>
              <a:rPr sz="4800" b="1"/>
              <a:t>Favorite Text Editor:</a:t>
            </a:r>
            <a:r>
              <a:rPr sz="4800"/>
              <a:t> Sublime Text</a:t>
            </a:r>
          </a:p>
        </p:txBody>
      </p:sp>
      <p:sp>
        <p:nvSpPr>
          <p:cNvPr id="468" name="Shape 46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14</a:t>
            </a:fld>
            <a:endParaRPr sz="1000"/>
          </a:p>
        </p:txBody>
      </p:sp>
    </p:spTree>
  </p:cSld>
  <p:clrMapOvr>
    <a:masterClrMapping/>
  </p:clrMapOvr>
  <p:transition xmlns:p14="http://schemas.microsoft.com/office/powerpoint/2010/main" spd="med"/>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99" name="Shape 1899"/>
          <p:cNvSpPr/>
          <p:nvPr/>
        </p:nvSpPr>
        <p:spPr>
          <a:xfrm>
            <a:off x="1358304" y="1701800"/>
            <a:ext cx="6121401"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b="1">
                <a:latin typeface="+mn-lt"/>
                <a:ea typeface="+mn-ea"/>
                <a:cs typeface="+mn-cs"/>
                <a:sym typeface="Courier"/>
              </a:defRPr>
            </a:lvl1pPr>
          </a:lstStyle>
          <a:p>
            <a:pPr lvl="0">
              <a:defRPr sz="1800" b="0"/>
            </a:pPr>
            <a:r>
              <a:rPr sz="3200" b="1"/>
              <a:t>OPEN IN EDITOR:</a:t>
            </a:r>
          </a:p>
        </p:txBody>
      </p:sp>
      <p:sp>
        <p:nvSpPr>
          <p:cNvPr id="1900" name="Shape 1900"/>
          <p:cNvSpPr/>
          <p:nvPr/>
        </p:nvSpPr>
        <p:spPr>
          <a:xfrm>
            <a:off x="6642100" y="8394700"/>
            <a:ext cx="3048000"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defRPr b="1">
                <a:latin typeface="+mn-lt"/>
                <a:ea typeface="+mn-ea"/>
                <a:cs typeface="+mn-cs"/>
                <a:sym typeface="Courier"/>
              </a:defRPr>
            </a:lvl1pPr>
          </a:lstStyle>
          <a:p>
            <a:pPr lvl="0">
              <a:defRPr sz="1800" b="0"/>
            </a:pPr>
            <a:r>
              <a:rPr sz="3200" b="1"/>
              <a:t>SAVE FILE!</a:t>
            </a:r>
          </a:p>
        </p:txBody>
      </p:sp>
      <p:sp>
        <p:nvSpPr>
          <p:cNvPr id="1901" name="Shape 1901"/>
          <p:cNvSpPr/>
          <p:nvPr/>
        </p:nvSpPr>
        <p:spPr>
          <a:xfrm>
            <a:off x="5048448" y="1625600"/>
            <a:ext cx="10642601" cy="7112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lgn="l">
              <a:defRPr>
                <a:latin typeface="+mn-lt"/>
                <a:ea typeface="+mn-ea"/>
                <a:cs typeface="+mn-cs"/>
                <a:sym typeface="Courier"/>
              </a:defRPr>
            </a:lvl1pPr>
          </a:lstStyle>
          <a:p>
            <a:pPr lvl="0">
              <a:defRPr sz="1800"/>
            </a:pPr>
            <a:r>
              <a:rPr sz="3200"/>
              <a:t>~/chef-repo/.chef/knife.rb</a:t>
            </a:r>
          </a:p>
        </p:txBody>
      </p:sp>
      <p:sp>
        <p:nvSpPr>
          <p:cNvPr id="1902" name="Shape 1902"/>
          <p:cNvSpPr/>
          <p:nvPr/>
        </p:nvSpPr>
        <p:spPr>
          <a:xfrm>
            <a:off x="838200" y="2381250"/>
            <a:ext cx="14630400" cy="11430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p>
            <a:pPr lvl="0" algn="l" defTabSz="546100">
              <a:defRPr sz="1800"/>
            </a:pPr>
            <a:r>
              <a:rPr sz="2400">
                <a:latin typeface="+mn-lt"/>
                <a:ea typeface="+mn-ea"/>
                <a:cs typeface="+mn-cs"/>
                <a:sym typeface="Courier"/>
              </a:rPr>
              <a:t># Choose one of the following. </a:t>
            </a:r>
          </a:p>
          <a:p>
            <a:pPr lvl="0" algn="l" defTabSz="546100">
              <a:defRPr sz="1800"/>
            </a:pPr>
            <a:r>
              <a:rPr sz="2400">
                <a:latin typeface="+mn-lt"/>
                <a:ea typeface="+mn-ea"/>
                <a:cs typeface="+mn-cs"/>
                <a:sym typeface="Courier"/>
              </a:rPr>
              <a:t>knife[:editor] = "C:\\path\\to\\editor.exe --flags"</a:t>
            </a:r>
          </a:p>
        </p:txBody>
      </p:sp>
      <p:sp>
        <p:nvSpPr>
          <p:cNvPr id="1903" name="Shape 1903"/>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Set Knife’s Editor: Windows</a:t>
            </a:r>
          </a:p>
        </p:txBody>
      </p:sp>
      <p:sp>
        <p:nvSpPr>
          <p:cNvPr id="1904" name="Shape 1904"/>
          <p:cNvSpPr/>
          <p:nvPr/>
        </p:nvSpPr>
        <p:spPr>
          <a:xfrm>
            <a:off x="666948" y="3657600"/>
            <a:ext cx="15240001" cy="54102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0" algn="l">
              <a:defRPr sz="1800"/>
            </a:pPr>
            <a:r>
              <a:rPr sz="3200" b="1">
                <a:latin typeface="+mj-lt"/>
                <a:ea typeface="+mj-ea"/>
                <a:cs typeface="+mj-cs"/>
                <a:sym typeface="Arial"/>
              </a:rPr>
              <a:t>Notepad++</a:t>
            </a:r>
            <a:endParaRPr sz="3200">
              <a:latin typeface="Lucida Console"/>
              <a:ea typeface="Lucida Console"/>
              <a:cs typeface="Lucida Console"/>
              <a:sym typeface="Lucida Console"/>
            </a:endParaRPr>
          </a:p>
          <a:p>
            <a:pPr lvl="0" algn="l">
              <a:defRPr sz="1800"/>
            </a:pPr>
            <a:r>
              <a:rPr sz="3200">
                <a:latin typeface="Lucida Console"/>
                <a:ea typeface="Lucida Console"/>
                <a:cs typeface="Lucida Console"/>
                <a:sym typeface="Lucida Console"/>
              </a:rPr>
              <a:t>"C:\\progra~2\\notepa~1\\notepad++.exe -nosession -multiInst"</a:t>
            </a:r>
          </a:p>
          <a:p>
            <a:pPr lvl="0" algn="l">
              <a:defRPr sz="1800"/>
            </a:pPr>
            <a:endParaRPr sz="3200">
              <a:latin typeface="Lucida Console"/>
              <a:ea typeface="Lucida Console"/>
              <a:cs typeface="Lucida Console"/>
              <a:sym typeface="Lucida Console"/>
            </a:endParaRPr>
          </a:p>
          <a:p>
            <a:pPr lvl="0" algn="l">
              <a:defRPr sz="1800"/>
            </a:pPr>
            <a:r>
              <a:rPr sz="3200" b="1">
                <a:latin typeface="+mj-lt"/>
                <a:ea typeface="+mj-ea"/>
                <a:cs typeface="+mj-cs"/>
                <a:sym typeface="Arial"/>
              </a:rPr>
              <a:t>Sublime Text</a:t>
            </a:r>
          </a:p>
          <a:p>
            <a:pPr lvl="0" algn="l">
              <a:defRPr sz="1800"/>
            </a:pPr>
            <a:r>
              <a:rPr sz="3200">
                <a:latin typeface="Lucida Console"/>
                <a:ea typeface="Lucida Console"/>
                <a:cs typeface="Lucida Console"/>
                <a:sym typeface="Lucida Console"/>
              </a:rPr>
              <a:t>"C:\\progra~1\\sublim~1\\sublime_text.exe --wait"</a:t>
            </a:r>
          </a:p>
          <a:p>
            <a:pPr lvl="0" algn="l">
              <a:defRPr sz="1800"/>
            </a:pPr>
            <a:r>
              <a:rPr sz="3200">
                <a:latin typeface="Lucida Console"/>
                <a:ea typeface="Lucida Console"/>
                <a:cs typeface="Lucida Console"/>
                <a:sym typeface="Lucida Console"/>
              </a:rPr>
              <a:t>        </a:t>
            </a:r>
          </a:p>
          <a:p>
            <a:pPr lvl="0" algn="l">
              <a:defRPr sz="1800"/>
            </a:pPr>
            <a:r>
              <a:rPr sz="3200" b="1">
                <a:latin typeface="+mj-lt"/>
                <a:ea typeface="+mj-ea"/>
                <a:cs typeface="+mj-cs"/>
                <a:sym typeface="Arial"/>
              </a:rPr>
              <a:t>Textpad</a:t>
            </a:r>
          </a:p>
          <a:p>
            <a:pPr lvl="0" algn="l">
              <a:defRPr sz="1800"/>
            </a:pPr>
            <a:r>
              <a:rPr sz="3200">
                <a:latin typeface="Lucida Console"/>
                <a:ea typeface="Lucida Console"/>
                <a:cs typeface="Lucida Console"/>
                <a:sym typeface="Lucida Console"/>
              </a:rPr>
              <a:t>"C:\\progra~2\\textpa~1\\TextPad.exe"</a:t>
            </a:r>
          </a:p>
          <a:p>
            <a:pPr lvl="0" algn="l">
              <a:defRPr sz="1800"/>
            </a:pPr>
            <a:endParaRPr sz="3200">
              <a:latin typeface="Lucida Console"/>
              <a:ea typeface="Lucida Console"/>
              <a:cs typeface="Lucida Console"/>
              <a:sym typeface="Lucida Console"/>
            </a:endParaRPr>
          </a:p>
          <a:p>
            <a:pPr lvl="0" algn="l">
              <a:defRPr sz="1800"/>
            </a:pPr>
            <a:r>
              <a:rPr sz="3200" b="1">
                <a:latin typeface="+mj-lt"/>
                <a:ea typeface="+mj-ea"/>
                <a:cs typeface="+mj-cs"/>
                <a:sym typeface="Arial"/>
              </a:rPr>
              <a:t>Vim</a:t>
            </a:r>
          </a:p>
          <a:p>
            <a:pPr lvl="0" algn="l">
              <a:defRPr sz="1800"/>
            </a:pPr>
            <a:r>
              <a:rPr sz="3200">
                <a:latin typeface="Lucida Console"/>
                <a:ea typeface="Lucida Console"/>
                <a:cs typeface="Lucida Console"/>
                <a:sym typeface="Lucida Console"/>
              </a:rPr>
              <a:t>"C:\\progra~2\\vim\\vim74\\gvim.exe"</a:t>
            </a:r>
          </a:p>
          <a:p>
            <a:pPr lvl="0" algn="l">
              <a:defRPr sz="1800"/>
            </a:pPr>
            <a:endParaRPr sz="2400">
              <a:latin typeface="Lucida Console"/>
              <a:ea typeface="Lucida Console"/>
              <a:cs typeface="Lucida Console"/>
              <a:sym typeface="Lucida Console"/>
            </a:endParaRPr>
          </a:p>
        </p:txBody>
      </p:sp>
      <p:sp>
        <p:nvSpPr>
          <p:cNvPr id="1905" name="Shape 190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140</a:t>
            </a:fld>
            <a:endParaRPr sz="1000"/>
          </a:p>
        </p:txBody>
      </p:sp>
    </p:spTree>
  </p:cSld>
  <p:clrMapOvr>
    <a:masterClrMapping/>
  </p:clrMapOvr>
  <p:transition xmlns:p14="http://schemas.microsoft.com/office/powerpoint/2010/main" spd="med"/>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09" name="Shape 1909"/>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Using your favorite EDITOR</a:t>
            </a:r>
          </a:p>
        </p:txBody>
      </p:sp>
      <p:sp>
        <p:nvSpPr>
          <p:cNvPr id="1910" name="Shape 1910"/>
          <p:cNvSpPr/>
          <p:nvPr/>
        </p:nvSpPr>
        <p:spPr>
          <a:xfrm>
            <a:off x="241300" y="1587500"/>
            <a:ext cx="11569700" cy="6604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sz="4100" b="1">
                <a:latin typeface="+mj-lt"/>
                <a:ea typeface="+mj-ea"/>
                <a:cs typeface="+mj-cs"/>
                <a:sym typeface="Arial"/>
              </a:defRPr>
            </a:lvl1pPr>
          </a:lstStyle>
          <a:p>
            <a:pPr lvl="0">
              <a:defRPr sz="1800" b="0"/>
            </a:pPr>
            <a:r>
              <a:rPr sz="4100" b="1"/>
              <a:t>Linux/OSX/Unix</a:t>
            </a:r>
          </a:p>
        </p:txBody>
      </p:sp>
      <p:sp>
        <p:nvSpPr>
          <p:cNvPr id="1911" name="Shape 1911"/>
          <p:cNvSpPr/>
          <p:nvPr/>
        </p:nvSpPr>
        <p:spPr>
          <a:xfrm>
            <a:off x="203200" y="5937250"/>
            <a:ext cx="11569700" cy="7112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0" algn="l">
              <a:defRPr sz="1800"/>
            </a:pPr>
            <a:r>
              <a:rPr sz="4200" b="1">
                <a:latin typeface="+mj-lt"/>
                <a:ea typeface="+mj-ea"/>
                <a:cs typeface="+mj-cs"/>
                <a:sym typeface="Arial"/>
              </a:rPr>
              <a:t>Windows in </a:t>
            </a:r>
            <a:r>
              <a:rPr sz="4200" b="1">
                <a:latin typeface="+mn-lt"/>
                <a:ea typeface="+mn-ea"/>
                <a:cs typeface="+mn-cs"/>
                <a:sym typeface="Courier"/>
              </a:rPr>
              <a:t>cmd.exe</a:t>
            </a:r>
          </a:p>
        </p:txBody>
      </p:sp>
      <p:sp>
        <p:nvSpPr>
          <p:cNvPr id="1912" name="Shape 1912"/>
          <p:cNvSpPr/>
          <p:nvPr/>
        </p:nvSpPr>
        <p:spPr>
          <a:xfrm>
            <a:off x="825500" y="6699250"/>
            <a:ext cx="14605000" cy="838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defTabSz="457200">
              <a:defRPr sz="2300">
                <a:solidFill>
                  <a:srgbClr val="FFFFFF"/>
                </a:solidFill>
                <a:latin typeface="+mn-lt"/>
                <a:ea typeface="+mn-ea"/>
                <a:cs typeface="+mn-cs"/>
                <a:sym typeface="Courier"/>
              </a:defRPr>
            </a:lvl1pPr>
          </a:lstStyle>
          <a:p>
            <a:pPr lvl="0">
              <a:defRPr sz="1800">
                <a:solidFill>
                  <a:srgbClr val="000000"/>
                </a:solidFill>
              </a:defRPr>
            </a:pPr>
            <a:r>
              <a:rPr sz="2300">
                <a:solidFill>
                  <a:srgbClr val="FFFFFF"/>
                </a:solidFill>
              </a:rPr>
              <a:t>$ setx EDITOR "\"%ProgramFiles%\Sublime Text 2\sublime_text.exe\" --wait"</a:t>
            </a:r>
          </a:p>
        </p:txBody>
      </p:sp>
      <p:sp>
        <p:nvSpPr>
          <p:cNvPr id="1913" name="Shape 1913"/>
          <p:cNvSpPr/>
          <p:nvPr/>
        </p:nvSpPr>
        <p:spPr>
          <a:xfrm>
            <a:off x="838200" y="7556500"/>
            <a:ext cx="14630400" cy="6223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0" algn="l">
              <a:spcBef>
                <a:spcPts val="1200"/>
              </a:spcBef>
              <a:defRPr sz="1800"/>
            </a:pPr>
            <a:r>
              <a:rPr sz="3900">
                <a:latin typeface="+mj-lt"/>
                <a:ea typeface="+mj-ea"/>
                <a:cs typeface="+mj-cs"/>
                <a:sym typeface="Arial"/>
              </a:rPr>
              <a:t>close</a:t>
            </a:r>
            <a:r>
              <a:rPr sz="2800">
                <a:latin typeface="+mj-lt"/>
                <a:ea typeface="+mj-ea"/>
                <a:cs typeface="+mj-cs"/>
                <a:sym typeface="Arial"/>
              </a:rPr>
              <a:t> </a:t>
            </a:r>
            <a:r>
              <a:rPr sz="2700">
                <a:latin typeface="+mn-lt"/>
                <a:ea typeface="+mn-ea"/>
                <a:cs typeface="+mn-cs"/>
                <a:sym typeface="Courier"/>
              </a:rPr>
              <a:t>cmd.exe</a:t>
            </a:r>
            <a:r>
              <a:rPr sz="2800">
                <a:latin typeface="+mj-lt"/>
                <a:ea typeface="+mj-ea"/>
                <a:cs typeface="+mj-cs"/>
                <a:sym typeface="Arial"/>
              </a:rPr>
              <a:t> </a:t>
            </a:r>
            <a:r>
              <a:rPr sz="3900">
                <a:latin typeface="+mj-lt"/>
                <a:ea typeface="+mj-ea"/>
                <a:cs typeface="+mj-cs"/>
                <a:sym typeface="Arial"/>
              </a:rPr>
              <a:t>and start a new</a:t>
            </a:r>
            <a:r>
              <a:rPr sz="2800">
                <a:latin typeface="+mj-lt"/>
                <a:ea typeface="+mj-ea"/>
                <a:cs typeface="+mj-cs"/>
                <a:sym typeface="Arial"/>
              </a:rPr>
              <a:t> </a:t>
            </a:r>
            <a:r>
              <a:rPr sz="2700">
                <a:latin typeface="+mn-lt"/>
                <a:ea typeface="+mn-ea"/>
                <a:cs typeface="+mn-cs"/>
                <a:sym typeface="Courier"/>
              </a:rPr>
              <a:t>cmd.exe</a:t>
            </a:r>
            <a:r>
              <a:rPr sz="2800">
                <a:latin typeface="+mj-lt"/>
                <a:ea typeface="+mj-ea"/>
                <a:cs typeface="+mj-cs"/>
                <a:sym typeface="Arial"/>
              </a:rPr>
              <a:t> </a:t>
            </a:r>
            <a:r>
              <a:rPr sz="3900">
                <a:latin typeface="+mj-lt"/>
                <a:ea typeface="+mj-ea"/>
                <a:cs typeface="+mj-cs"/>
                <a:sym typeface="Arial"/>
              </a:rPr>
              <a:t>session</a:t>
            </a:r>
          </a:p>
        </p:txBody>
      </p:sp>
      <p:pic>
        <p:nvPicPr>
          <p:cNvPr id="1914" name="text-x-generic-icon.png"/>
          <p:cNvPicPr/>
          <p:nvPr/>
        </p:nvPicPr>
        <p:blipFill>
          <a:blip r:embed="rId3">
            <a:extLst/>
          </a:blip>
          <a:stretch>
            <a:fillRect/>
          </a:stretch>
        </p:blipFill>
        <p:spPr>
          <a:xfrm>
            <a:off x="698500" y="2197100"/>
            <a:ext cx="635000" cy="635000"/>
          </a:xfrm>
          <a:prstGeom prst="rect">
            <a:avLst/>
          </a:prstGeom>
          <a:ln w="12700">
            <a:miter lim="400000"/>
          </a:ln>
          <a:effectLst>
            <a:outerShdw blurRad="127000" dist="76200" dir="2700000" rotWithShape="0">
              <a:srgbClr val="000000">
                <a:alpha val="75000"/>
              </a:srgbClr>
            </a:outerShdw>
          </a:effectLst>
        </p:spPr>
      </p:pic>
      <p:sp>
        <p:nvSpPr>
          <p:cNvPr id="1915" name="Shape 1915"/>
          <p:cNvSpPr/>
          <p:nvPr/>
        </p:nvSpPr>
        <p:spPr>
          <a:xfrm>
            <a:off x="838200" y="2978150"/>
            <a:ext cx="14630400" cy="7239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lvl1pPr algn="l" defTabSz="457200">
              <a:defRPr sz="2100">
                <a:latin typeface="+mn-lt"/>
                <a:ea typeface="+mn-ea"/>
                <a:cs typeface="+mn-cs"/>
                <a:sym typeface="Courier"/>
              </a:defRPr>
            </a:lvl1pPr>
          </a:lstStyle>
          <a:p>
            <a:pPr lvl="0">
              <a:defRPr sz="1800"/>
            </a:pPr>
            <a:r>
              <a:rPr sz="2100"/>
              <a:t>export EDITOR='/Applications/Sublime\ Text\ 2.app/Contents/SharedSupport/bin/subl -w'</a:t>
            </a:r>
          </a:p>
        </p:txBody>
      </p:sp>
      <p:sp>
        <p:nvSpPr>
          <p:cNvPr id="1916" name="Shape 1916"/>
          <p:cNvSpPr/>
          <p:nvPr/>
        </p:nvSpPr>
        <p:spPr>
          <a:xfrm>
            <a:off x="1358304" y="2298700"/>
            <a:ext cx="6121401"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b="1">
                <a:latin typeface="+mn-lt"/>
                <a:ea typeface="+mn-ea"/>
                <a:cs typeface="+mn-cs"/>
                <a:sym typeface="Courier"/>
              </a:defRPr>
            </a:lvl1pPr>
          </a:lstStyle>
          <a:p>
            <a:pPr lvl="0">
              <a:defRPr sz="1800" b="0"/>
            </a:pPr>
            <a:r>
              <a:rPr sz="3200" b="1"/>
              <a:t>OPEN IN EDITOR:</a:t>
            </a:r>
          </a:p>
        </p:txBody>
      </p:sp>
      <p:sp>
        <p:nvSpPr>
          <p:cNvPr id="1917" name="Shape 1917"/>
          <p:cNvSpPr/>
          <p:nvPr/>
        </p:nvSpPr>
        <p:spPr>
          <a:xfrm>
            <a:off x="5048448" y="2222500"/>
            <a:ext cx="10642601" cy="7112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lgn="l">
              <a:defRPr>
                <a:latin typeface="+mn-lt"/>
                <a:ea typeface="+mn-ea"/>
                <a:cs typeface="+mn-cs"/>
                <a:sym typeface="Courier"/>
              </a:defRPr>
            </a:lvl1pPr>
          </a:lstStyle>
          <a:p>
            <a:pPr lvl="0">
              <a:defRPr sz="1800"/>
            </a:pPr>
            <a:r>
              <a:rPr sz="3200"/>
              <a:t>~/.bash_profile</a:t>
            </a:r>
          </a:p>
        </p:txBody>
      </p:sp>
      <p:sp>
        <p:nvSpPr>
          <p:cNvPr id="1918" name="Shape 1918"/>
          <p:cNvSpPr/>
          <p:nvPr/>
        </p:nvSpPr>
        <p:spPr>
          <a:xfrm>
            <a:off x="4648200" y="3708400"/>
            <a:ext cx="6946900"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defRPr b="1">
                <a:latin typeface="+mn-lt"/>
                <a:ea typeface="+mn-ea"/>
                <a:cs typeface="+mn-cs"/>
                <a:sym typeface="Courier"/>
              </a:defRPr>
            </a:lvl1pPr>
          </a:lstStyle>
          <a:p>
            <a:pPr lvl="0">
              <a:defRPr sz="1800" b="0"/>
            </a:pPr>
            <a:r>
              <a:rPr sz="3200" b="1"/>
              <a:t>SAVE FILE!</a:t>
            </a:r>
          </a:p>
        </p:txBody>
      </p:sp>
      <p:sp>
        <p:nvSpPr>
          <p:cNvPr id="1919" name="Shape 1919"/>
          <p:cNvSpPr/>
          <p:nvPr/>
        </p:nvSpPr>
        <p:spPr>
          <a:xfrm>
            <a:off x="825500" y="4305300"/>
            <a:ext cx="14605000" cy="838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defTabSz="457200">
              <a:defRPr sz="2300">
                <a:solidFill>
                  <a:srgbClr val="FFFFFF"/>
                </a:solidFill>
                <a:latin typeface="+mn-lt"/>
                <a:ea typeface="+mn-ea"/>
                <a:cs typeface="+mn-cs"/>
                <a:sym typeface="Courier"/>
              </a:defRPr>
            </a:lvl1pPr>
          </a:lstStyle>
          <a:p>
            <a:pPr lvl="0">
              <a:defRPr sz="1800">
                <a:solidFill>
                  <a:srgbClr val="000000"/>
                </a:solidFill>
              </a:defRPr>
            </a:pPr>
            <a:r>
              <a:rPr sz="2300">
                <a:solidFill>
                  <a:srgbClr val="FFFFFF"/>
                </a:solidFill>
              </a:rPr>
              <a:t>$ source ~/.bash_profile</a:t>
            </a:r>
          </a:p>
        </p:txBody>
      </p:sp>
      <p:sp>
        <p:nvSpPr>
          <p:cNvPr id="1920" name="Shape 192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141</a:t>
            </a:fld>
            <a:endParaRPr sz="1000"/>
          </a:p>
        </p:txBody>
      </p:sp>
    </p:spTree>
  </p:cSld>
  <p:clrMapOvr>
    <a:masterClrMapping/>
  </p:clrMapOvr>
  <p:transition xmlns:p14="http://schemas.microsoft.com/office/powerpoint/2010/main" spd="me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4" name="Shape 1924"/>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Checkpoint</a:t>
            </a:r>
          </a:p>
        </p:txBody>
      </p:sp>
      <p:pic>
        <p:nvPicPr>
          <p:cNvPr id="1925" name="droppedImage.png"/>
          <p:cNvPicPr/>
          <p:nvPr/>
        </p:nvPicPr>
        <p:blipFill>
          <a:blip r:embed="rId3">
            <a:extLst/>
          </a:blip>
          <a:stretch>
            <a:fillRect/>
          </a:stretch>
        </p:blipFill>
        <p:spPr>
          <a:xfrm>
            <a:off x="4660900" y="1638300"/>
            <a:ext cx="6921500" cy="7251700"/>
          </a:xfrm>
          <a:prstGeom prst="rect">
            <a:avLst/>
          </a:prstGeom>
          <a:ln w="12700">
            <a:miter lim="400000"/>
          </a:ln>
        </p:spPr>
      </p:pic>
      <p:sp>
        <p:nvSpPr>
          <p:cNvPr id="1926" name="Shape 1926"/>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142</a:t>
            </a:fld>
            <a:endParaRPr sz="1000"/>
          </a:p>
        </p:txBody>
      </p:sp>
    </p:spTree>
  </p:cSld>
  <p:clrMapOvr>
    <a:masterClrMapping/>
  </p:clrMapOvr>
  <p:transition xmlns:p14="http://schemas.microsoft.com/office/powerpoint/2010/main" spd="me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0" name="Shape 1930"/>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What’s Next?</a:t>
            </a:r>
          </a:p>
        </p:txBody>
      </p:sp>
      <p:pic>
        <p:nvPicPr>
          <p:cNvPr id="1931" name="droppedImage.png"/>
          <p:cNvPicPr/>
          <p:nvPr/>
        </p:nvPicPr>
        <p:blipFill>
          <a:blip r:embed="rId3">
            <a:extLst/>
          </a:blip>
          <a:stretch>
            <a:fillRect/>
          </a:stretch>
        </p:blipFill>
        <p:spPr>
          <a:xfrm>
            <a:off x="4660900" y="1638300"/>
            <a:ext cx="6921500" cy="7251700"/>
          </a:xfrm>
          <a:prstGeom prst="rect">
            <a:avLst/>
          </a:prstGeom>
          <a:ln w="12700">
            <a:miter lim="400000"/>
          </a:ln>
        </p:spPr>
      </p:pic>
      <p:sp>
        <p:nvSpPr>
          <p:cNvPr id="1932" name="Shape 1932"/>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143</a:t>
            </a:fld>
            <a:endParaRPr sz="1000"/>
          </a:p>
        </p:txBody>
      </p:sp>
    </p:spTree>
  </p:cSld>
  <p:clrMapOvr>
    <a:masterClrMapping/>
  </p:clrMapOvr>
  <p:transition xmlns:p14="http://schemas.microsoft.com/office/powerpoint/2010/main" spd="me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6" name="Shape 1936"/>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Source Code Repository</a:t>
            </a:r>
          </a:p>
        </p:txBody>
      </p:sp>
      <p:pic>
        <p:nvPicPr>
          <p:cNvPr id="1937" name="droppedImage.png"/>
          <p:cNvPicPr/>
          <p:nvPr/>
        </p:nvPicPr>
        <p:blipFill>
          <a:blip r:embed="rId3">
            <a:extLst/>
          </a:blip>
          <a:stretch>
            <a:fillRect/>
          </a:stretch>
        </p:blipFill>
        <p:spPr>
          <a:xfrm>
            <a:off x="4660900" y="1639490"/>
            <a:ext cx="6923227" cy="7251701"/>
          </a:xfrm>
          <a:prstGeom prst="rect">
            <a:avLst/>
          </a:prstGeom>
          <a:ln w="12700">
            <a:miter lim="400000"/>
          </a:ln>
        </p:spPr>
      </p:pic>
      <p:sp>
        <p:nvSpPr>
          <p:cNvPr id="1938" name="Shape 1938"/>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144</a:t>
            </a:fld>
            <a:endParaRPr sz="1000"/>
          </a:p>
        </p:txBody>
      </p:sp>
    </p:spTree>
  </p:cSld>
  <p:clrMapOvr>
    <a:masterClrMapping/>
  </p:clrMapOvr>
  <p:transition xmlns:p14="http://schemas.microsoft.com/office/powerpoint/2010/main" spd="med"/>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2" name="Shape 1942"/>
          <p:cNvSpPr/>
          <p:nvPr/>
        </p:nvSpPr>
        <p:spPr>
          <a:xfrm>
            <a:off x="8007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 git init</a:t>
            </a:r>
          </a:p>
        </p:txBody>
      </p:sp>
      <p:sp>
        <p:nvSpPr>
          <p:cNvPr id="1943" name="Shape 1943"/>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Initialize a git repository</a:t>
            </a:r>
          </a:p>
        </p:txBody>
      </p:sp>
      <p:sp>
        <p:nvSpPr>
          <p:cNvPr id="1944" name="Shape 1944"/>
          <p:cNvSpPr>
            <a:spLocks noGrp="1"/>
          </p:cNvSpPr>
          <p:nvPr>
            <p:ph type="body" idx="1"/>
          </p:nvPr>
        </p:nvSpPr>
        <p:spPr>
          <a:prstGeom prst="rect">
            <a:avLst/>
          </a:prstGeom>
        </p:spPr>
        <p:txBody>
          <a:bodyPr/>
          <a:lstStyle/>
          <a:p>
            <a:pPr lvl="0">
              <a:defRPr sz="1800">
                <a:solidFill>
                  <a:srgbClr val="000000"/>
                </a:solidFill>
              </a:defRPr>
            </a:pPr>
            <a:r>
              <a:rPr sz="4800">
                <a:solidFill>
                  <a:srgbClr val="FFFFFF"/>
                </a:solidFill>
              </a:rPr>
              <a:t>Initialized empty Git repository in /Users/opscode/chef-repo/.git/</a:t>
            </a:r>
          </a:p>
        </p:txBody>
      </p:sp>
      <p:sp>
        <p:nvSpPr>
          <p:cNvPr id="1945" name="Shape 194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145</a:t>
            </a:fld>
            <a:endParaRPr sz="1000"/>
          </a:p>
        </p:txBody>
      </p:sp>
    </p:spTree>
  </p:cSld>
  <p:clrMapOvr>
    <a:masterClrMapping/>
  </p:clrMapOvr>
  <p:transition xmlns:p14="http://schemas.microsoft.com/office/powerpoint/2010/main" spd="med"/>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9" name="Shape 1949"/>
          <p:cNvSpPr/>
          <p:nvPr/>
        </p:nvSpPr>
        <p:spPr>
          <a:xfrm>
            <a:off x="8007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 git status</a:t>
            </a:r>
          </a:p>
        </p:txBody>
      </p:sp>
      <p:sp>
        <p:nvSpPr>
          <p:cNvPr id="1950" name="Shape 1950"/>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Check git status</a:t>
            </a:r>
          </a:p>
        </p:txBody>
      </p:sp>
      <p:sp>
        <p:nvSpPr>
          <p:cNvPr id="1951" name="Shape 1951"/>
          <p:cNvSpPr>
            <a:spLocks noGrp="1"/>
          </p:cNvSpPr>
          <p:nvPr>
            <p:ph type="body" idx="1"/>
          </p:nvPr>
        </p:nvSpPr>
        <p:spPr>
          <a:prstGeom prst="rect">
            <a:avLst/>
          </a:prstGeom>
        </p:spPr>
        <p:txBody>
          <a:bodyPr/>
          <a:lstStyle/>
          <a:p>
            <a:pPr lvl="0" defTabSz="223520">
              <a:defRPr sz="1800">
                <a:solidFill>
                  <a:srgbClr val="000000"/>
                </a:solidFill>
              </a:defRPr>
            </a:pPr>
            <a:r>
              <a:rPr sz="1760">
                <a:solidFill>
                  <a:srgbClr val="FFFFFF"/>
                </a:solidFill>
              </a:rPr>
              <a:t># On branch master</a:t>
            </a:r>
          </a:p>
          <a:p>
            <a:pPr lvl="0" defTabSz="223520">
              <a:defRPr sz="1800">
                <a:solidFill>
                  <a:srgbClr val="000000"/>
                </a:solidFill>
              </a:defRPr>
            </a:pPr>
            <a:r>
              <a:rPr sz="1760">
                <a:solidFill>
                  <a:srgbClr val="FFFFFF"/>
                </a:solidFill>
              </a:rPr>
              <a:t>#</a:t>
            </a:r>
          </a:p>
          <a:p>
            <a:pPr lvl="0" defTabSz="223520">
              <a:defRPr sz="1800">
                <a:solidFill>
                  <a:srgbClr val="000000"/>
                </a:solidFill>
              </a:defRPr>
            </a:pPr>
            <a:r>
              <a:rPr sz="1760">
                <a:solidFill>
                  <a:srgbClr val="FFFFFF"/>
                </a:solidFill>
              </a:rPr>
              <a:t># Initial commit</a:t>
            </a:r>
          </a:p>
          <a:p>
            <a:pPr lvl="0" defTabSz="223520">
              <a:defRPr sz="1800">
                <a:solidFill>
                  <a:srgbClr val="000000"/>
                </a:solidFill>
              </a:defRPr>
            </a:pPr>
            <a:r>
              <a:rPr sz="1760">
                <a:solidFill>
                  <a:srgbClr val="FFFFFF"/>
                </a:solidFill>
              </a:rPr>
              <a:t>#</a:t>
            </a:r>
          </a:p>
          <a:p>
            <a:pPr lvl="0" defTabSz="223520">
              <a:defRPr sz="1800">
                <a:solidFill>
                  <a:srgbClr val="000000"/>
                </a:solidFill>
              </a:defRPr>
            </a:pPr>
            <a:r>
              <a:rPr sz="1760">
                <a:solidFill>
                  <a:srgbClr val="FFFFFF"/>
                </a:solidFill>
              </a:rPr>
              <a:t># Untracked files:</a:t>
            </a:r>
          </a:p>
          <a:p>
            <a:pPr lvl="0" defTabSz="223520">
              <a:defRPr sz="1800">
                <a:solidFill>
                  <a:srgbClr val="000000"/>
                </a:solidFill>
              </a:defRPr>
            </a:pPr>
            <a:r>
              <a:rPr sz="1760">
                <a:solidFill>
                  <a:srgbClr val="FFFFFF"/>
                </a:solidFill>
              </a:rPr>
              <a:t>#   (use "git add &lt;file&gt;..." to include in what will be committed)</a:t>
            </a:r>
          </a:p>
          <a:p>
            <a:pPr lvl="0" defTabSz="223520">
              <a:defRPr sz="1800">
                <a:solidFill>
                  <a:srgbClr val="000000"/>
                </a:solidFill>
              </a:defRPr>
            </a:pPr>
            <a:r>
              <a:rPr sz="1760">
                <a:solidFill>
                  <a:srgbClr val="FFFFFF"/>
                </a:solidFill>
              </a:rPr>
              <a:t>#</a:t>
            </a:r>
          </a:p>
          <a:p>
            <a:pPr lvl="0" defTabSz="223520">
              <a:defRPr sz="1800">
                <a:solidFill>
                  <a:srgbClr val="000000"/>
                </a:solidFill>
              </a:defRPr>
            </a:pPr>
            <a:r>
              <a:rPr sz="1760">
                <a:solidFill>
                  <a:srgbClr val="FFFFFF"/>
                </a:solidFill>
              </a:rPr>
              <a:t>#       .berkshelf/</a:t>
            </a:r>
          </a:p>
          <a:p>
            <a:pPr lvl="0" defTabSz="223520">
              <a:defRPr sz="1800">
                <a:solidFill>
                  <a:srgbClr val="000000"/>
                </a:solidFill>
              </a:defRPr>
            </a:pPr>
            <a:r>
              <a:rPr sz="1760">
                <a:solidFill>
                  <a:srgbClr val="FFFFFF"/>
                </a:solidFill>
              </a:rPr>
              <a:t>#       .chef/</a:t>
            </a:r>
          </a:p>
          <a:p>
            <a:pPr lvl="0" defTabSz="223520">
              <a:defRPr sz="1800">
                <a:solidFill>
                  <a:srgbClr val="000000"/>
                </a:solidFill>
              </a:defRPr>
            </a:pPr>
            <a:r>
              <a:rPr sz="1760">
                <a:solidFill>
                  <a:srgbClr val="FFFFFF"/>
                </a:solidFill>
              </a:rPr>
              <a:t>#       .gitignore</a:t>
            </a:r>
          </a:p>
          <a:p>
            <a:pPr lvl="0" defTabSz="223520">
              <a:defRPr sz="1800">
                <a:solidFill>
                  <a:srgbClr val="000000"/>
                </a:solidFill>
              </a:defRPr>
            </a:pPr>
            <a:r>
              <a:rPr sz="1760">
                <a:solidFill>
                  <a:srgbClr val="FFFFFF"/>
                </a:solidFill>
              </a:rPr>
              <a:t>#       Berksfile</a:t>
            </a:r>
          </a:p>
          <a:p>
            <a:pPr lvl="0" defTabSz="223520">
              <a:defRPr sz="1800">
                <a:solidFill>
                  <a:srgbClr val="000000"/>
                </a:solidFill>
              </a:defRPr>
            </a:pPr>
            <a:r>
              <a:rPr sz="1760">
                <a:solidFill>
                  <a:srgbClr val="FFFFFF"/>
                </a:solidFill>
              </a:rPr>
              <a:t>#       README.md</a:t>
            </a:r>
          </a:p>
          <a:p>
            <a:pPr lvl="0" defTabSz="223520">
              <a:defRPr sz="1800">
                <a:solidFill>
                  <a:srgbClr val="000000"/>
                </a:solidFill>
              </a:defRPr>
            </a:pPr>
            <a:r>
              <a:rPr sz="1760">
                <a:solidFill>
                  <a:srgbClr val="FFFFFF"/>
                </a:solidFill>
              </a:rPr>
              <a:t>#       Vagrantfile</a:t>
            </a:r>
          </a:p>
          <a:p>
            <a:pPr lvl="0" defTabSz="223520">
              <a:defRPr sz="1800">
                <a:solidFill>
                  <a:srgbClr val="000000"/>
                </a:solidFill>
              </a:defRPr>
            </a:pPr>
            <a:r>
              <a:rPr sz="1760">
                <a:solidFill>
                  <a:srgbClr val="FFFFFF"/>
                </a:solidFill>
              </a:rPr>
              <a:t>#       chefignore</a:t>
            </a:r>
          </a:p>
          <a:p>
            <a:pPr lvl="0" defTabSz="223520">
              <a:defRPr sz="1800">
                <a:solidFill>
                  <a:srgbClr val="000000"/>
                </a:solidFill>
              </a:defRPr>
            </a:pPr>
            <a:r>
              <a:rPr sz="1760">
                <a:solidFill>
                  <a:srgbClr val="FFFFFF"/>
                </a:solidFill>
              </a:rPr>
              <a:t>#       cookbooks/</a:t>
            </a:r>
          </a:p>
          <a:p>
            <a:pPr lvl="0" defTabSz="223520">
              <a:defRPr sz="1800">
                <a:solidFill>
                  <a:srgbClr val="000000"/>
                </a:solidFill>
              </a:defRPr>
            </a:pPr>
            <a:r>
              <a:rPr sz="1760">
                <a:solidFill>
                  <a:srgbClr val="FFFFFF"/>
                </a:solidFill>
              </a:rPr>
              <a:t>#       roles/</a:t>
            </a:r>
          </a:p>
          <a:p>
            <a:pPr lvl="0" defTabSz="223520">
              <a:defRPr sz="1800">
                <a:solidFill>
                  <a:srgbClr val="000000"/>
                </a:solidFill>
              </a:defRPr>
            </a:pPr>
            <a:r>
              <a:rPr sz="1760">
                <a:solidFill>
                  <a:srgbClr val="FFFFFF"/>
                </a:solidFill>
              </a:rPr>
              <a:t>nothing added to commit but untracked files present (use "git add" to track)</a:t>
            </a:r>
          </a:p>
        </p:txBody>
      </p:sp>
      <p:sp>
        <p:nvSpPr>
          <p:cNvPr id="1952" name="Shape 195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146</a:t>
            </a:fld>
            <a:endParaRPr sz="1000"/>
          </a:p>
        </p:txBody>
      </p:sp>
    </p:spTree>
  </p:cSld>
  <p:clrMapOvr>
    <a:masterClrMapping/>
  </p:clrMapOvr>
  <p:transition xmlns:p14="http://schemas.microsoft.com/office/powerpoint/2010/main" spd="med"/>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56" name="Shape 1956"/>
          <p:cNvSpPr/>
          <p:nvPr/>
        </p:nvSpPr>
        <p:spPr>
          <a:xfrm>
            <a:off x="8007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 git add .</a:t>
            </a:r>
          </a:p>
        </p:txBody>
      </p:sp>
      <p:sp>
        <p:nvSpPr>
          <p:cNvPr id="1957" name="Shape 1957"/>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Add all files to git</a:t>
            </a:r>
          </a:p>
        </p:txBody>
      </p:sp>
      <p:sp>
        <p:nvSpPr>
          <p:cNvPr id="1958" name="Shape 1958"/>
          <p:cNvSpPr>
            <a:spLocks noGrp="1"/>
          </p:cNvSpPr>
          <p:nvPr>
            <p:ph type="body" idx="1"/>
          </p:nvPr>
        </p:nvSpPr>
        <p:spPr>
          <a:prstGeom prst="rect">
            <a:avLst/>
          </a:prstGeom>
        </p:spPr>
        <p:txBody>
          <a:bodyPr/>
          <a:lstStyle/>
          <a:p>
            <a:pPr lvl="0">
              <a:defRPr sz="1800">
                <a:solidFill>
                  <a:srgbClr val="000000"/>
                </a:solidFill>
              </a:defRPr>
            </a:pPr>
            <a:r>
              <a:rPr sz="4800">
                <a:solidFill>
                  <a:srgbClr val="FFFFFF"/>
                </a:solidFill>
              </a:rPr>
              <a:t>[~/chef-repo]$</a:t>
            </a:r>
          </a:p>
        </p:txBody>
      </p:sp>
      <p:sp>
        <p:nvSpPr>
          <p:cNvPr id="1959" name="Shape 195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147</a:t>
            </a:fld>
            <a:endParaRPr sz="1000"/>
          </a:p>
        </p:txBody>
      </p:sp>
    </p:spTree>
  </p:cSld>
  <p:clrMapOvr>
    <a:masterClrMapping/>
  </p:clrMapOvr>
  <p:transition xmlns:p14="http://schemas.microsoft.com/office/powerpoint/2010/main" spd="med"/>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63" name="Shape 1963"/>
          <p:cNvSpPr/>
          <p:nvPr/>
        </p:nvSpPr>
        <p:spPr>
          <a:xfrm>
            <a:off x="800794" y="1924050"/>
            <a:ext cx="14655801" cy="10795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3900">
                <a:solidFill>
                  <a:srgbClr val="FFFFFF"/>
                </a:solidFill>
                <a:latin typeface="+mn-lt"/>
                <a:ea typeface="+mn-ea"/>
                <a:cs typeface="+mn-cs"/>
                <a:sym typeface="Courier"/>
              </a:defRPr>
            </a:lvl1pPr>
          </a:lstStyle>
          <a:p>
            <a:pPr lvl="0">
              <a:defRPr sz="1800">
                <a:solidFill>
                  <a:srgbClr val="000000"/>
                </a:solidFill>
              </a:defRPr>
            </a:pPr>
            <a:r>
              <a:rPr sz="3900">
                <a:solidFill>
                  <a:srgbClr val="FFFFFF"/>
                </a:solidFill>
              </a:rPr>
              <a:t>$ git commit -m "add the starter kit from Chef"</a:t>
            </a:r>
          </a:p>
        </p:txBody>
      </p:sp>
      <p:sp>
        <p:nvSpPr>
          <p:cNvPr id="1964" name="Shape 1964"/>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Add files to git</a:t>
            </a:r>
          </a:p>
        </p:txBody>
      </p:sp>
      <p:sp>
        <p:nvSpPr>
          <p:cNvPr id="1965" name="Shape 1965"/>
          <p:cNvSpPr>
            <a:spLocks noGrp="1"/>
          </p:cNvSpPr>
          <p:nvPr>
            <p:ph type="body" idx="1"/>
          </p:nvPr>
        </p:nvSpPr>
        <p:spPr>
          <a:prstGeom prst="rect">
            <a:avLst/>
          </a:prstGeom>
        </p:spPr>
        <p:txBody>
          <a:bodyPr/>
          <a:lstStyle/>
          <a:p>
            <a:pPr lvl="0" defTabSz="234695">
              <a:defRPr sz="1800">
                <a:solidFill>
                  <a:srgbClr val="000000"/>
                </a:solidFill>
              </a:defRPr>
            </a:pPr>
            <a:r>
              <a:rPr sz="2016">
                <a:solidFill>
                  <a:srgbClr val="FFFFFF"/>
                </a:solidFill>
              </a:rPr>
              <a:t>[master (root-commit) 2af68fb] add the starter kit from Chef</a:t>
            </a:r>
          </a:p>
          <a:p>
            <a:pPr lvl="0" defTabSz="234695">
              <a:defRPr sz="1800">
                <a:solidFill>
                  <a:srgbClr val="000000"/>
                </a:solidFill>
              </a:defRPr>
            </a:pPr>
            <a:r>
              <a:rPr sz="2016">
                <a:solidFill>
                  <a:srgbClr val="FFFFFF"/>
                </a:solidFill>
              </a:rPr>
              <a:t> 13 files changed, 360 insertions(+)</a:t>
            </a:r>
          </a:p>
          <a:p>
            <a:pPr lvl="0" defTabSz="234695">
              <a:defRPr sz="1800">
                <a:solidFill>
                  <a:srgbClr val="000000"/>
                </a:solidFill>
              </a:defRPr>
            </a:pPr>
            <a:r>
              <a:rPr sz="2016">
                <a:solidFill>
                  <a:srgbClr val="FFFFFF"/>
                </a:solidFill>
              </a:rPr>
              <a:t> create mode 100644 .berkshelf/config.json</a:t>
            </a:r>
          </a:p>
          <a:p>
            <a:pPr lvl="0" defTabSz="234695">
              <a:defRPr sz="1800">
                <a:solidFill>
                  <a:srgbClr val="000000"/>
                </a:solidFill>
              </a:defRPr>
            </a:pPr>
            <a:r>
              <a:rPr sz="2016">
                <a:solidFill>
                  <a:srgbClr val="FFFFFF"/>
                </a:solidFill>
              </a:rPr>
              <a:t> create mode 100644 .chef/knife.rb</a:t>
            </a:r>
          </a:p>
          <a:p>
            <a:pPr lvl="0" defTabSz="234695">
              <a:defRPr sz="1800">
                <a:solidFill>
                  <a:srgbClr val="000000"/>
                </a:solidFill>
              </a:defRPr>
            </a:pPr>
            <a:r>
              <a:rPr sz="2016">
                <a:solidFill>
                  <a:srgbClr val="FFFFFF"/>
                </a:solidFill>
              </a:rPr>
              <a:t> create mode 100644 .gitignore</a:t>
            </a:r>
          </a:p>
          <a:p>
            <a:pPr lvl="0" defTabSz="234695">
              <a:defRPr sz="1800">
                <a:solidFill>
                  <a:srgbClr val="000000"/>
                </a:solidFill>
              </a:defRPr>
            </a:pPr>
            <a:r>
              <a:rPr sz="2016">
                <a:solidFill>
                  <a:srgbClr val="FFFFFF"/>
                </a:solidFill>
              </a:rPr>
              <a:t> create mode 100644 Berksfile</a:t>
            </a:r>
          </a:p>
          <a:p>
            <a:pPr lvl="0" defTabSz="234695">
              <a:defRPr sz="1800">
                <a:solidFill>
                  <a:srgbClr val="000000"/>
                </a:solidFill>
              </a:defRPr>
            </a:pPr>
            <a:r>
              <a:rPr sz="2016">
                <a:solidFill>
                  <a:srgbClr val="FFFFFF"/>
                </a:solidFill>
              </a:rPr>
              <a:t> create mode 100644 README.md</a:t>
            </a:r>
          </a:p>
          <a:p>
            <a:pPr lvl="0" defTabSz="234695">
              <a:defRPr sz="1800">
                <a:solidFill>
                  <a:srgbClr val="000000"/>
                </a:solidFill>
              </a:defRPr>
            </a:pPr>
            <a:r>
              <a:rPr sz="2016">
                <a:solidFill>
                  <a:srgbClr val="FFFFFF"/>
                </a:solidFill>
              </a:rPr>
              <a:t> create mode 100644 Vagrantfile</a:t>
            </a:r>
          </a:p>
          <a:p>
            <a:pPr lvl="0" defTabSz="234695">
              <a:defRPr sz="1800">
                <a:solidFill>
                  <a:srgbClr val="000000"/>
                </a:solidFill>
              </a:defRPr>
            </a:pPr>
            <a:r>
              <a:rPr sz="2016">
                <a:solidFill>
                  <a:srgbClr val="FFFFFF"/>
                </a:solidFill>
              </a:rPr>
              <a:t> create mode 100644 chefignore</a:t>
            </a:r>
          </a:p>
          <a:p>
            <a:pPr lvl="0" defTabSz="234695">
              <a:defRPr sz="1800">
                <a:solidFill>
                  <a:srgbClr val="000000"/>
                </a:solidFill>
              </a:defRPr>
            </a:pPr>
            <a:r>
              <a:rPr sz="2016">
                <a:solidFill>
                  <a:srgbClr val="FFFFFF"/>
                </a:solidFill>
              </a:rPr>
              <a:t> create mode 100644 cookbooks/starter/attributes/default.rb</a:t>
            </a:r>
          </a:p>
          <a:p>
            <a:pPr lvl="0" defTabSz="234695">
              <a:defRPr sz="1800">
                <a:solidFill>
                  <a:srgbClr val="000000"/>
                </a:solidFill>
              </a:defRPr>
            </a:pPr>
            <a:r>
              <a:rPr sz="2016">
                <a:solidFill>
                  <a:srgbClr val="FFFFFF"/>
                </a:solidFill>
              </a:rPr>
              <a:t> create mode 100644 cookbooks/starter/files/default/sample.txt</a:t>
            </a:r>
          </a:p>
          <a:p>
            <a:pPr lvl="0" defTabSz="234695">
              <a:defRPr sz="1800">
                <a:solidFill>
                  <a:srgbClr val="000000"/>
                </a:solidFill>
              </a:defRPr>
            </a:pPr>
            <a:r>
              <a:rPr sz="2016">
                <a:solidFill>
                  <a:srgbClr val="FFFFFF"/>
                </a:solidFill>
              </a:rPr>
              <a:t> create mode 100644 cookbooks/starter/metadata.rb</a:t>
            </a:r>
          </a:p>
          <a:p>
            <a:pPr lvl="0" defTabSz="234695">
              <a:defRPr sz="1800">
                <a:solidFill>
                  <a:srgbClr val="000000"/>
                </a:solidFill>
              </a:defRPr>
            </a:pPr>
            <a:r>
              <a:rPr sz="2016">
                <a:solidFill>
                  <a:srgbClr val="FFFFFF"/>
                </a:solidFill>
              </a:rPr>
              <a:t> create mode 100644 cookbooks/starter/recipes/default.rb</a:t>
            </a:r>
          </a:p>
          <a:p>
            <a:pPr lvl="0" defTabSz="234695">
              <a:defRPr sz="1800">
                <a:solidFill>
                  <a:srgbClr val="000000"/>
                </a:solidFill>
              </a:defRPr>
            </a:pPr>
            <a:r>
              <a:rPr sz="2016">
                <a:solidFill>
                  <a:srgbClr val="FFFFFF"/>
                </a:solidFill>
              </a:rPr>
              <a:t> create mode 100644 cookbooks/starter/templates/default/sample.erb</a:t>
            </a:r>
          </a:p>
          <a:p>
            <a:pPr lvl="0" defTabSz="234695">
              <a:defRPr sz="1800">
                <a:solidFill>
                  <a:srgbClr val="000000"/>
                </a:solidFill>
              </a:defRPr>
            </a:pPr>
            <a:r>
              <a:rPr sz="2016">
                <a:solidFill>
                  <a:srgbClr val="FFFFFF"/>
                </a:solidFill>
              </a:rPr>
              <a:t> create mode 100644 roles/starter.rb</a:t>
            </a:r>
          </a:p>
        </p:txBody>
      </p:sp>
      <p:sp>
        <p:nvSpPr>
          <p:cNvPr id="1966" name="Shape 196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148</a:t>
            </a:fld>
            <a:endParaRPr sz="1000"/>
          </a:p>
        </p:txBody>
      </p:sp>
    </p:spTree>
  </p:cSld>
  <p:clrMapOvr>
    <a:masterClrMapping/>
  </p:clrMapOvr>
  <p:transition xmlns:p14="http://schemas.microsoft.com/office/powerpoint/2010/main" spd="med"/>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70" name="Shape 1970"/>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Checkpoint</a:t>
            </a:r>
          </a:p>
        </p:txBody>
      </p:sp>
      <p:pic>
        <p:nvPicPr>
          <p:cNvPr id="1971" name="droppedImage.png"/>
          <p:cNvPicPr/>
          <p:nvPr/>
        </p:nvPicPr>
        <p:blipFill>
          <a:blip r:embed="rId3">
            <a:extLst/>
          </a:blip>
          <a:stretch>
            <a:fillRect/>
          </a:stretch>
        </p:blipFill>
        <p:spPr>
          <a:xfrm>
            <a:off x="4660900" y="1639490"/>
            <a:ext cx="6923227" cy="7251701"/>
          </a:xfrm>
          <a:prstGeom prst="rect">
            <a:avLst/>
          </a:prstGeom>
          <a:ln w="12700">
            <a:miter lim="400000"/>
          </a:ln>
        </p:spPr>
      </p:pic>
      <p:sp>
        <p:nvSpPr>
          <p:cNvPr id="1972" name="Shape 197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149</a:t>
            </a:fld>
            <a:endParaRPr sz="1000"/>
          </a:p>
        </p:txBody>
      </p:sp>
    </p:spTree>
  </p:cSld>
  <p:clrMapOvr>
    <a:masterClrMapping/>
  </p:clrMapOvr>
  <p:transition xmlns:p14="http://schemas.microsoft.com/office/powerpoint/2010/main" spd="med"/>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2" name="Shape 472"/>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Instructor Introduction</a:t>
            </a:r>
          </a:p>
        </p:txBody>
      </p:sp>
      <p:sp>
        <p:nvSpPr>
          <p:cNvPr id="473" name="Shape 473"/>
          <p:cNvSpPr>
            <a:spLocks noGrp="1"/>
          </p:cNvSpPr>
          <p:nvPr>
            <p:ph type="body" idx="1"/>
          </p:nvPr>
        </p:nvSpPr>
        <p:spPr>
          <a:prstGeom prst="rect">
            <a:avLst/>
          </a:prstGeom>
        </p:spPr>
        <p:txBody>
          <a:bodyPr/>
          <a:lstStyle/>
          <a:p>
            <a:pPr marL="316229" lvl="0" indent="-316229" defTabSz="463804">
              <a:spcBef>
                <a:spcPts val="900"/>
              </a:spcBef>
              <a:defRPr sz="1800"/>
            </a:pPr>
            <a:r>
              <a:rPr sz="3984" b="1"/>
              <a:t>Name:</a:t>
            </a:r>
            <a:r>
              <a:rPr sz="3984"/>
              <a:t> Dan Robinson</a:t>
            </a:r>
          </a:p>
          <a:p>
            <a:pPr marL="316229" lvl="0" indent="-316229" defTabSz="463804">
              <a:spcBef>
                <a:spcPts val="900"/>
              </a:spcBef>
              <a:defRPr sz="1800"/>
            </a:pPr>
            <a:r>
              <a:rPr sz="3984" b="1"/>
              <a:t>Current job role:</a:t>
            </a:r>
            <a:r>
              <a:rPr sz="3984"/>
              <a:t> Solutions Engineer, Consulting</a:t>
            </a:r>
          </a:p>
          <a:p>
            <a:pPr marL="316229" lvl="0" indent="-316229" defTabSz="463804">
              <a:spcBef>
                <a:spcPts val="900"/>
              </a:spcBef>
              <a:defRPr sz="1800"/>
            </a:pPr>
            <a:r>
              <a:rPr sz="3984" b="1"/>
              <a:t>Previous job roles/background:</a:t>
            </a:r>
            <a:r>
              <a:rPr sz="3984"/>
              <a:t> Consulting Engineer with Opsware/HP for 5 years prior to joining Chef, working with HP Server Automation.  Background also includes various consulting and engineering roles in email security, interactive television, and Internet services</a:t>
            </a:r>
          </a:p>
          <a:p>
            <a:pPr marL="316229" lvl="0" indent="-316229" defTabSz="463804">
              <a:spcBef>
                <a:spcPts val="900"/>
              </a:spcBef>
              <a:defRPr sz="1800"/>
            </a:pPr>
            <a:r>
              <a:rPr sz="3984" b="1"/>
              <a:t>Experience with Chef/Config Management:</a:t>
            </a:r>
            <a:r>
              <a:rPr sz="3984"/>
              <a:t> 1.5 years working with (and working at) Chef</a:t>
            </a:r>
          </a:p>
          <a:p>
            <a:pPr marL="316229" lvl="0" indent="-316229" defTabSz="463804">
              <a:spcBef>
                <a:spcPts val="900"/>
              </a:spcBef>
              <a:defRPr sz="1800"/>
            </a:pPr>
            <a:r>
              <a:rPr sz="3984" b="1"/>
              <a:t>Favorite Text Editor:</a:t>
            </a:r>
            <a:r>
              <a:rPr sz="3984"/>
              <a:t> SublimeText</a:t>
            </a:r>
          </a:p>
        </p:txBody>
      </p:sp>
      <p:sp>
        <p:nvSpPr>
          <p:cNvPr id="474" name="Shape 47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15</a:t>
            </a:fld>
            <a:endParaRPr sz="1000"/>
          </a:p>
        </p:txBody>
      </p:sp>
    </p:spTree>
  </p:cSld>
  <p:clrMapOvr>
    <a:masterClrMapping/>
  </p:clrMapOvr>
  <p:transition xmlns:p14="http://schemas.microsoft.com/office/powerpoint/2010/main" spd="med"/>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 name="Shape 1976"/>
          <p:cNvSpPr>
            <a:spLocks noGrp="1"/>
          </p:cNvSpPr>
          <p:nvPr>
            <p:ph type="title"/>
          </p:nvPr>
        </p:nvSpPr>
        <p:spPr>
          <a:prstGeom prst="rect">
            <a:avLst/>
          </a:prstGeom>
        </p:spPr>
        <p:txBody>
          <a:bodyPr>
            <a:normAutofit fontScale="90000"/>
          </a:bodyPr>
          <a:lstStyle>
            <a:lvl1pPr defTabSz="491744">
              <a:defRPr sz="7304">
                <a:effectLst>
                  <a:outerShdw blurRad="44704" dist="22352" dir="2700000" rotWithShape="0">
                    <a:srgbClr val="000000">
                      <a:alpha val="75000"/>
                    </a:srgbClr>
                  </a:outerShdw>
                </a:effectLst>
              </a:defRPr>
            </a:lvl1pPr>
          </a:lstStyle>
          <a:p>
            <a:pPr lvl="0">
              <a:defRPr sz="1800" b="0">
                <a:solidFill>
                  <a:srgbClr val="000000"/>
                </a:solidFill>
                <a:effectLst/>
              </a:defRPr>
            </a:pPr>
            <a:r>
              <a:rPr sz="7304" b="1">
                <a:solidFill>
                  <a:srgbClr val="FFFFFF"/>
                </a:solidFill>
                <a:effectLst>
                  <a:outerShdw blurRad="44704" dist="22352" dir="2700000" rotWithShape="0">
                    <a:srgbClr val="000000">
                      <a:alpha val="75000"/>
                    </a:srgbClr>
                  </a:outerShdw>
                </a:effectLst>
              </a:rPr>
              <a:t>Review Questions</a:t>
            </a:r>
          </a:p>
        </p:txBody>
      </p:sp>
      <p:sp>
        <p:nvSpPr>
          <p:cNvPr id="1977" name="Shape 1977"/>
          <p:cNvSpPr>
            <a:spLocks noGrp="1"/>
          </p:cNvSpPr>
          <p:nvPr>
            <p:ph type="body" idx="1"/>
          </p:nvPr>
        </p:nvSpPr>
        <p:spPr>
          <a:prstGeom prst="rect">
            <a:avLst/>
          </a:prstGeom>
        </p:spPr>
        <p:txBody>
          <a:bodyPr/>
          <a:lstStyle/>
          <a:p>
            <a:pPr lvl="0">
              <a:defRPr sz="1800"/>
            </a:pPr>
            <a:r>
              <a:rPr sz="4800"/>
              <a:t>What is the chef-repo?</a:t>
            </a:r>
          </a:p>
          <a:p>
            <a:pPr lvl="0">
              <a:defRPr sz="1800"/>
            </a:pPr>
            <a:r>
              <a:rPr sz="4800"/>
              <a:t>What is knife?</a:t>
            </a:r>
          </a:p>
          <a:p>
            <a:pPr lvl="0">
              <a:defRPr sz="1800"/>
            </a:pPr>
            <a:r>
              <a:rPr sz="4800"/>
              <a:t>What is name of the knife configuration file?</a:t>
            </a:r>
          </a:p>
          <a:p>
            <a:pPr lvl="0">
              <a:defRPr sz="1800"/>
            </a:pPr>
            <a:r>
              <a:rPr sz="4800"/>
              <a:t>Where is the knife configuration file located?</a:t>
            </a:r>
          </a:p>
          <a:p>
            <a:pPr lvl="0">
              <a:defRPr sz="1800"/>
            </a:pPr>
            <a:r>
              <a:rPr sz="4800"/>
              <a:t>What is your favorite text editor? :)</a:t>
            </a:r>
          </a:p>
        </p:txBody>
      </p:sp>
      <p:sp>
        <p:nvSpPr>
          <p:cNvPr id="1978" name="Shape 1978"/>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150</a:t>
            </a:fld>
            <a:endParaRPr sz="1000"/>
          </a:p>
        </p:txBody>
      </p:sp>
    </p:spTree>
  </p:cSld>
  <p:clrMapOvr>
    <a:masterClrMapping/>
  </p:clrMapOvr>
  <p:transition xmlns:p14="http://schemas.microsoft.com/office/powerpoint/2010/main" spd="med"/>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2" name="Shape 1982"/>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Organization Setup</a:t>
            </a:r>
          </a:p>
        </p:txBody>
      </p:sp>
      <p:sp>
        <p:nvSpPr>
          <p:cNvPr id="1983" name="Shape 1983"/>
          <p:cNvSpPr>
            <a:spLocks noGrp="1"/>
          </p:cNvSpPr>
          <p:nvPr>
            <p:ph type="body" idx="1"/>
          </p:nvPr>
        </p:nvSpPr>
        <p:spPr>
          <a:prstGeom prst="rect">
            <a:avLst/>
          </a:prstGeom>
        </p:spPr>
        <p:txBody>
          <a:bodyPr/>
          <a:lstStyle/>
          <a:p>
            <a:pPr lvl="0">
              <a:defRPr sz="1800">
                <a:solidFill>
                  <a:srgbClr val="000000"/>
                </a:solidFill>
              </a:defRPr>
            </a:pPr>
            <a:r>
              <a:rPr sz="3600">
                <a:solidFill>
                  <a:srgbClr val="A1C3E5"/>
                </a:solidFill>
              </a:rPr>
              <a:t>Setup an Organization</a:t>
            </a:r>
          </a:p>
        </p:txBody>
      </p:sp>
      <p:sp>
        <p:nvSpPr>
          <p:cNvPr id="1984" name="Shape 1984"/>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151</a:t>
            </a:fld>
            <a:endParaRPr sz="1000"/>
          </a:p>
        </p:txBody>
      </p:sp>
    </p:spTree>
  </p:cSld>
  <p:clrMapOvr>
    <a:masterClrMapping/>
  </p:clrMapOvr>
  <p:transition xmlns:p14="http://schemas.microsoft.com/office/powerpoint/2010/main" spd="med"/>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 name="Shape 1986"/>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Lesson Objectives</a:t>
            </a:r>
          </a:p>
        </p:txBody>
      </p:sp>
      <p:sp>
        <p:nvSpPr>
          <p:cNvPr id="1987" name="Shape 1987"/>
          <p:cNvSpPr>
            <a:spLocks noGrp="1"/>
          </p:cNvSpPr>
          <p:nvPr>
            <p:ph type="body" idx="1"/>
          </p:nvPr>
        </p:nvSpPr>
        <p:spPr>
          <a:prstGeom prst="rect">
            <a:avLst/>
          </a:prstGeom>
        </p:spPr>
        <p:txBody>
          <a:bodyPr/>
          <a:lstStyle/>
          <a:p>
            <a:pPr lvl="0">
              <a:defRPr sz="1800"/>
            </a:pPr>
            <a:r>
              <a:rPr sz="4800"/>
              <a:t>After completing the lesson, you will be able to</a:t>
            </a:r>
          </a:p>
          <a:p>
            <a:pPr lvl="1">
              <a:defRPr sz="1800"/>
            </a:pPr>
            <a:r>
              <a:rPr sz="4800"/>
              <a:t>Explain the purpose of Organizations</a:t>
            </a:r>
          </a:p>
          <a:p>
            <a:pPr lvl="1">
              <a:defRPr sz="1800"/>
            </a:pPr>
            <a:r>
              <a:rPr sz="4800"/>
              <a:t>Manage your Chef Organization</a:t>
            </a:r>
          </a:p>
          <a:p>
            <a:pPr lvl="1">
              <a:defRPr sz="1800"/>
            </a:pPr>
            <a:r>
              <a:rPr sz="4800"/>
              <a:t>Invite users into your organization</a:t>
            </a:r>
          </a:p>
          <a:p>
            <a:pPr lvl="1">
              <a:defRPr sz="1800"/>
            </a:pPr>
            <a:r>
              <a:rPr sz="4800"/>
              <a:t>Accept invitations into other organizations</a:t>
            </a:r>
          </a:p>
        </p:txBody>
      </p:sp>
      <p:sp>
        <p:nvSpPr>
          <p:cNvPr id="1988" name="Shape 1988"/>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152</a:t>
            </a:fld>
            <a:endParaRPr sz="1000"/>
          </a:p>
        </p:txBody>
      </p:sp>
    </p:spTree>
  </p:cSld>
  <p:clrMapOvr>
    <a:masterClrMapping/>
  </p:clrMapOvr>
  <p:transition xmlns:p14="http://schemas.microsoft.com/office/powerpoint/2010/main" spd="med"/>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90" name="Shape 1990"/>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Checkpoint</a:t>
            </a:r>
          </a:p>
        </p:txBody>
      </p:sp>
      <p:pic>
        <p:nvPicPr>
          <p:cNvPr id="1991" name="droppedImage.png"/>
          <p:cNvPicPr/>
          <p:nvPr/>
        </p:nvPicPr>
        <p:blipFill>
          <a:blip r:embed="rId3">
            <a:extLst/>
          </a:blip>
          <a:stretch>
            <a:fillRect/>
          </a:stretch>
        </p:blipFill>
        <p:spPr>
          <a:xfrm>
            <a:off x="4648200" y="1619646"/>
            <a:ext cx="6959600" cy="7289801"/>
          </a:xfrm>
          <a:prstGeom prst="rect">
            <a:avLst/>
          </a:prstGeom>
          <a:ln w="12700">
            <a:miter lim="400000"/>
          </a:ln>
        </p:spPr>
      </p:pic>
      <p:sp>
        <p:nvSpPr>
          <p:cNvPr id="1992" name="Shape 199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153</a:t>
            </a:fld>
            <a:endParaRPr sz="1000"/>
          </a:p>
        </p:txBody>
      </p:sp>
    </p:spTree>
  </p:cSld>
  <p:clrMapOvr>
    <a:masterClrMapping/>
  </p:clrMapOvr>
  <p:transition xmlns:p14="http://schemas.microsoft.com/office/powerpoint/2010/main" spd="med"/>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317634" y="3140446"/>
            <a:ext cx="3622145" cy="4444137"/>
            <a:chOff x="11317634" y="3140446"/>
            <a:chExt cx="3622145" cy="4444137"/>
          </a:xfrm>
        </p:grpSpPr>
        <p:grpSp>
          <p:nvGrpSpPr>
            <p:cNvPr id="2018" name="Group 2018"/>
            <p:cNvGrpSpPr/>
            <p:nvPr/>
          </p:nvGrpSpPr>
          <p:grpSpPr>
            <a:xfrm rot="21599002">
              <a:off x="11317634" y="4152827"/>
              <a:ext cx="3454403" cy="3431756"/>
              <a:chOff x="0" y="0"/>
              <a:chExt cx="3454400" cy="3431752"/>
            </a:xfrm>
          </p:grpSpPr>
          <p:sp>
            <p:nvSpPr>
              <p:cNvPr id="1996" name="Shape 1996"/>
              <p:cNvSpPr/>
              <p:nvPr/>
            </p:nvSpPr>
            <p:spPr>
              <a:xfrm>
                <a:off x="1484863" y="0"/>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1997" name="Shape 1997"/>
              <p:cNvSpPr/>
              <p:nvPr/>
            </p:nvSpPr>
            <p:spPr>
              <a:xfrm>
                <a:off x="1484863" y="1171538"/>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1998" name="Shape 1998"/>
              <p:cNvSpPr/>
              <p:nvPr/>
            </p:nvSpPr>
            <p:spPr>
              <a:xfrm>
                <a:off x="985372" y="1171538"/>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1999" name="Shape 1999"/>
              <p:cNvSpPr/>
              <p:nvPr/>
            </p:nvSpPr>
            <p:spPr>
              <a:xfrm>
                <a:off x="2016841" y="1171538"/>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2000" name="Shape 2000"/>
              <p:cNvSpPr/>
              <p:nvPr/>
            </p:nvSpPr>
            <p:spPr>
              <a:xfrm>
                <a:off x="0" y="1793663"/>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2001" name="Shape 2001"/>
              <p:cNvSpPr/>
              <p:nvPr/>
            </p:nvSpPr>
            <p:spPr>
              <a:xfrm>
                <a:off x="499490" y="1793663"/>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2002" name="Shape 2002"/>
              <p:cNvSpPr/>
              <p:nvPr/>
            </p:nvSpPr>
            <p:spPr>
              <a:xfrm>
                <a:off x="2016841" y="0"/>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2003" name="Shape 2003"/>
              <p:cNvSpPr/>
              <p:nvPr/>
            </p:nvSpPr>
            <p:spPr>
              <a:xfrm>
                <a:off x="2548820" y="1171538"/>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2004" name="Shape 2004"/>
              <p:cNvSpPr/>
              <p:nvPr/>
            </p:nvSpPr>
            <p:spPr>
              <a:xfrm>
                <a:off x="3048309" y="1171538"/>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2005" name="Shape 2005"/>
              <p:cNvSpPr/>
              <p:nvPr/>
            </p:nvSpPr>
            <p:spPr>
              <a:xfrm>
                <a:off x="2022158" y="2345892"/>
                <a:ext cx="406092"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2006" name="Shape 2006"/>
              <p:cNvSpPr/>
              <p:nvPr/>
            </p:nvSpPr>
            <p:spPr>
              <a:xfrm>
                <a:off x="2564060" y="2362281"/>
                <a:ext cx="406092" cy="448229"/>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2007" name="Shape 2007"/>
              <p:cNvSpPr/>
              <p:nvPr/>
            </p:nvSpPr>
            <p:spPr>
              <a:xfrm>
                <a:off x="1489585" y="588895"/>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2008" name="Shape 2008"/>
              <p:cNvSpPr/>
              <p:nvPr/>
            </p:nvSpPr>
            <p:spPr>
              <a:xfrm>
                <a:off x="2022682" y="588895"/>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2009" name="Shape 2009"/>
              <p:cNvSpPr/>
              <p:nvPr/>
            </p:nvSpPr>
            <p:spPr>
              <a:xfrm>
                <a:off x="2555779" y="588895"/>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2010" name="Shape 2010"/>
              <p:cNvSpPr/>
              <p:nvPr/>
            </p:nvSpPr>
            <p:spPr>
              <a:xfrm>
                <a:off x="486727" y="1196584"/>
                <a:ext cx="406091" cy="448229"/>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2011" name="Shape 2011"/>
              <p:cNvSpPr/>
              <p:nvPr/>
            </p:nvSpPr>
            <p:spPr>
              <a:xfrm>
                <a:off x="956486" y="588895"/>
                <a:ext cx="406092"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2012" name="Shape 2012"/>
              <p:cNvSpPr/>
              <p:nvPr/>
            </p:nvSpPr>
            <p:spPr>
              <a:xfrm>
                <a:off x="2023090" y="1767133"/>
                <a:ext cx="406091" cy="448229"/>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2013" name="Shape 2013"/>
              <p:cNvSpPr/>
              <p:nvPr/>
            </p:nvSpPr>
            <p:spPr>
              <a:xfrm>
                <a:off x="2558996" y="1783524"/>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2014" name="Shape 2014"/>
              <p:cNvSpPr/>
              <p:nvPr/>
            </p:nvSpPr>
            <p:spPr>
              <a:xfrm>
                <a:off x="1486070" y="2983525"/>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2015" name="Shape 2015"/>
              <p:cNvSpPr/>
              <p:nvPr/>
            </p:nvSpPr>
            <p:spPr>
              <a:xfrm>
                <a:off x="2015918" y="2983525"/>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2016" name="Shape 2016"/>
              <p:cNvSpPr/>
              <p:nvPr/>
            </p:nvSpPr>
            <p:spPr>
              <a:xfrm>
                <a:off x="1484392" y="2368369"/>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2017" name="Shape 2017"/>
              <p:cNvSpPr/>
              <p:nvPr/>
            </p:nvSpPr>
            <p:spPr>
              <a:xfrm>
                <a:off x="987575" y="2368369"/>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grpSp>
        <p:sp>
          <p:nvSpPr>
            <p:cNvPr id="2019" name="Shape 2019"/>
            <p:cNvSpPr/>
            <p:nvPr/>
          </p:nvSpPr>
          <p:spPr>
            <a:xfrm rot="21597740">
              <a:off x="11485376" y="3140446"/>
              <a:ext cx="3454403" cy="533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p>
              <a:pPr lvl="0">
                <a:defRPr sz="1800"/>
              </a:pPr>
              <a:r>
                <a:rPr sz="3200"/>
                <a:t>Their Infrastructure</a:t>
              </a:r>
            </a:p>
          </p:txBody>
        </p:sp>
      </p:grpSp>
      <p:sp>
        <p:nvSpPr>
          <p:cNvPr id="2021" name="Shape 2021"/>
          <p:cNvSpPr>
            <a:spLocks noGrp="1"/>
          </p:cNvSpPr>
          <p:nvPr>
            <p:ph type="title"/>
          </p:nvPr>
        </p:nvSpPr>
        <p:spPr>
          <a:prstGeom prst="rect">
            <a:avLst/>
          </a:prstGeom>
        </p:spPr>
        <p:txBody>
          <a:bodyPr/>
          <a:lstStyle/>
          <a:p>
            <a:pPr lvl="0">
              <a:defRPr sz="1800" b="0">
                <a:solidFill>
                  <a:srgbClr val="000000"/>
                </a:solidFill>
                <a:effectLst/>
              </a:defRPr>
            </a:pPr>
            <a:r>
              <a:rPr sz="9600" b="1">
                <a:solidFill>
                  <a:srgbClr val="FFFFFF"/>
                </a:solidFill>
                <a:effectLst>
                  <a:outerShdw blurRad="50800" dist="25400" dir="2700000" rotWithShape="0">
                    <a:srgbClr val="000000">
                      <a:alpha val="75000"/>
                    </a:srgbClr>
                  </a:outerShdw>
                </a:effectLst>
              </a:rPr>
              <a:t>Organizations</a:t>
            </a:r>
          </a:p>
        </p:txBody>
      </p:sp>
      <p:grpSp>
        <p:nvGrpSpPr>
          <p:cNvPr id="2" name="Group 1"/>
          <p:cNvGrpSpPr/>
          <p:nvPr/>
        </p:nvGrpSpPr>
        <p:grpSpPr>
          <a:xfrm>
            <a:off x="820982" y="3178478"/>
            <a:ext cx="3021538" cy="4403184"/>
            <a:chOff x="820982" y="3178478"/>
            <a:chExt cx="3021538" cy="4403184"/>
          </a:xfrm>
        </p:grpSpPr>
        <p:grpSp>
          <p:nvGrpSpPr>
            <p:cNvPr id="2042" name="Group 2042"/>
            <p:cNvGrpSpPr/>
            <p:nvPr/>
          </p:nvGrpSpPr>
          <p:grpSpPr>
            <a:xfrm rot="9036">
              <a:off x="820982" y="4149906"/>
              <a:ext cx="2967676" cy="3431756"/>
              <a:chOff x="0" y="0"/>
              <a:chExt cx="2967672" cy="3431752"/>
            </a:xfrm>
          </p:grpSpPr>
          <p:sp>
            <p:nvSpPr>
              <p:cNvPr id="2022" name="Shape 2022"/>
              <p:cNvSpPr/>
              <p:nvPr/>
            </p:nvSpPr>
            <p:spPr>
              <a:xfrm>
                <a:off x="998135" y="0"/>
                <a:ext cx="406092"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2023" name="Shape 2023"/>
              <p:cNvSpPr/>
              <p:nvPr/>
            </p:nvSpPr>
            <p:spPr>
              <a:xfrm>
                <a:off x="998135" y="1171538"/>
                <a:ext cx="406092"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2024" name="Shape 2024"/>
              <p:cNvSpPr/>
              <p:nvPr/>
            </p:nvSpPr>
            <p:spPr>
              <a:xfrm>
                <a:off x="498644" y="1171538"/>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2025" name="Shape 2025"/>
              <p:cNvSpPr/>
              <p:nvPr/>
            </p:nvSpPr>
            <p:spPr>
              <a:xfrm>
                <a:off x="1530113" y="1171538"/>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2026" name="Shape 2026"/>
              <p:cNvSpPr/>
              <p:nvPr/>
            </p:nvSpPr>
            <p:spPr>
              <a:xfrm>
                <a:off x="1530113" y="0"/>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2027" name="Shape 2027"/>
              <p:cNvSpPr/>
              <p:nvPr/>
            </p:nvSpPr>
            <p:spPr>
              <a:xfrm>
                <a:off x="2062092" y="1171538"/>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2028" name="Shape 2028"/>
              <p:cNvSpPr/>
              <p:nvPr/>
            </p:nvSpPr>
            <p:spPr>
              <a:xfrm>
                <a:off x="2561582" y="1171538"/>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2029" name="Shape 2029"/>
              <p:cNvSpPr/>
              <p:nvPr/>
            </p:nvSpPr>
            <p:spPr>
              <a:xfrm>
                <a:off x="1535431" y="2345892"/>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2030" name="Shape 2030"/>
              <p:cNvSpPr/>
              <p:nvPr/>
            </p:nvSpPr>
            <p:spPr>
              <a:xfrm>
                <a:off x="2077333" y="2362281"/>
                <a:ext cx="406091" cy="448229"/>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2031" name="Shape 2031"/>
              <p:cNvSpPr/>
              <p:nvPr/>
            </p:nvSpPr>
            <p:spPr>
              <a:xfrm>
                <a:off x="1002857" y="588895"/>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2032" name="Shape 2032"/>
              <p:cNvSpPr/>
              <p:nvPr/>
            </p:nvSpPr>
            <p:spPr>
              <a:xfrm>
                <a:off x="1535954" y="588895"/>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2033" name="Shape 2033"/>
              <p:cNvSpPr/>
              <p:nvPr/>
            </p:nvSpPr>
            <p:spPr>
              <a:xfrm>
                <a:off x="2069052" y="588895"/>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2034" name="Shape 2034"/>
              <p:cNvSpPr/>
              <p:nvPr/>
            </p:nvSpPr>
            <p:spPr>
              <a:xfrm>
                <a:off x="0" y="1196584"/>
                <a:ext cx="406091" cy="448229"/>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2035" name="Shape 2035"/>
              <p:cNvSpPr/>
              <p:nvPr/>
            </p:nvSpPr>
            <p:spPr>
              <a:xfrm>
                <a:off x="469759" y="588895"/>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2036" name="Shape 2036"/>
              <p:cNvSpPr/>
              <p:nvPr/>
            </p:nvSpPr>
            <p:spPr>
              <a:xfrm>
                <a:off x="1536362" y="1767133"/>
                <a:ext cx="406092" cy="448229"/>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2037" name="Shape 2037"/>
              <p:cNvSpPr/>
              <p:nvPr/>
            </p:nvSpPr>
            <p:spPr>
              <a:xfrm>
                <a:off x="2072268" y="1783524"/>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2038" name="Shape 2038"/>
              <p:cNvSpPr/>
              <p:nvPr/>
            </p:nvSpPr>
            <p:spPr>
              <a:xfrm>
                <a:off x="999342" y="2983525"/>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2039" name="Shape 2039"/>
              <p:cNvSpPr/>
              <p:nvPr/>
            </p:nvSpPr>
            <p:spPr>
              <a:xfrm>
                <a:off x="1529190" y="2983525"/>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2040" name="Shape 2040"/>
              <p:cNvSpPr/>
              <p:nvPr/>
            </p:nvSpPr>
            <p:spPr>
              <a:xfrm>
                <a:off x="997664" y="2368369"/>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2041" name="Shape 2041"/>
              <p:cNvSpPr/>
              <p:nvPr/>
            </p:nvSpPr>
            <p:spPr>
              <a:xfrm>
                <a:off x="993163" y="1792331"/>
                <a:ext cx="406092"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grpSp>
        <p:sp>
          <p:nvSpPr>
            <p:cNvPr id="2043" name="Shape 2043"/>
            <p:cNvSpPr/>
            <p:nvPr/>
          </p:nvSpPr>
          <p:spPr>
            <a:xfrm rot="1955">
              <a:off x="870717" y="3178478"/>
              <a:ext cx="2971803" cy="533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p>
              <a:pPr lvl="0">
                <a:defRPr sz="1800"/>
              </a:pPr>
              <a:r>
                <a:rPr sz="3200"/>
                <a:t>My Infrastructure</a:t>
              </a:r>
            </a:p>
          </p:txBody>
        </p:sp>
      </p:grpSp>
      <p:grpSp>
        <p:nvGrpSpPr>
          <p:cNvPr id="3" name="Group 2"/>
          <p:cNvGrpSpPr/>
          <p:nvPr/>
        </p:nvGrpSpPr>
        <p:grpSpPr>
          <a:xfrm>
            <a:off x="6240311" y="3132106"/>
            <a:ext cx="3263903" cy="4444658"/>
            <a:chOff x="6240311" y="3132106"/>
            <a:chExt cx="3263903" cy="4444658"/>
          </a:xfrm>
        </p:grpSpPr>
        <p:grpSp>
          <p:nvGrpSpPr>
            <p:cNvPr id="2067" name="Group 2067"/>
            <p:cNvGrpSpPr/>
            <p:nvPr/>
          </p:nvGrpSpPr>
          <p:grpSpPr>
            <a:xfrm rot="2183">
              <a:off x="6254951" y="4145008"/>
              <a:ext cx="2967675" cy="3431756"/>
              <a:chOff x="0" y="0"/>
              <a:chExt cx="2967672" cy="3431752"/>
            </a:xfrm>
          </p:grpSpPr>
          <p:sp>
            <p:nvSpPr>
              <p:cNvPr id="2045" name="Shape 2045"/>
              <p:cNvSpPr/>
              <p:nvPr/>
            </p:nvSpPr>
            <p:spPr>
              <a:xfrm>
                <a:off x="998135" y="0"/>
                <a:ext cx="406092"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2046" name="Shape 2046"/>
              <p:cNvSpPr/>
              <p:nvPr/>
            </p:nvSpPr>
            <p:spPr>
              <a:xfrm>
                <a:off x="998135" y="1171538"/>
                <a:ext cx="406092"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2047" name="Shape 2047"/>
              <p:cNvSpPr/>
              <p:nvPr/>
            </p:nvSpPr>
            <p:spPr>
              <a:xfrm>
                <a:off x="498644" y="1171538"/>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2048" name="Shape 2048"/>
              <p:cNvSpPr/>
              <p:nvPr/>
            </p:nvSpPr>
            <p:spPr>
              <a:xfrm>
                <a:off x="1530113" y="1171538"/>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2049" name="Shape 2049"/>
              <p:cNvSpPr/>
              <p:nvPr/>
            </p:nvSpPr>
            <p:spPr>
              <a:xfrm>
                <a:off x="542039" y="1798188"/>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2050" name="Shape 2050"/>
              <p:cNvSpPr/>
              <p:nvPr/>
            </p:nvSpPr>
            <p:spPr>
              <a:xfrm>
                <a:off x="1041531" y="1798187"/>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2051" name="Shape 2051"/>
              <p:cNvSpPr/>
              <p:nvPr/>
            </p:nvSpPr>
            <p:spPr>
              <a:xfrm>
                <a:off x="1530113" y="0"/>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2052" name="Shape 2052"/>
              <p:cNvSpPr/>
              <p:nvPr/>
            </p:nvSpPr>
            <p:spPr>
              <a:xfrm>
                <a:off x="2062092" y="1171538"/>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2053" name="Shape 2053"/>
              <p:cNvSpPr/>
              <p:nvPr/>
            </p:nvSpPr>
            <p:spPr>
              <a:xfrm>
                <a:off x="2561582" y="1171538"/>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2054" name="Shape 2054"/>
              <p:cNvSpPr/>
              <p:nvPr/>
            </p:nvSpPr>
            <p:spPr>
              <a:xfrm>
                <a:off x="1535431" y="2345892"/>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2055" name="Shape 2055"/>
              <p:cNvSpPr/>
              <p:nvPr/>
            </p:nvSpPr>
            <p:spPr>
              <a:xfrm>
                <a:off x="2077333" y="2362281"/>
                <a:ext cx="406091" cy="448229"/>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2056" name="Shape 2056"/>
              <p:cNvSpPr/>
              <p:nvPr/>
            </p:nvSpPr>
            <p:spPr>
              <a:xfrm>
                <a:off x="1002857" y="588895"/>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2057" name="Shape 2057"/>
              <p:cNvSpPr/>
              <p:nvPr/>
            </p:nvSpPr>
            <p:spPr>
              <a:xfrm>
                <a:off x="1535954" y="588895"/>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2058" name="Shape 2058"/>
              <p:cNvSpPr/>
              <p:nvPr/>
            </p:nvSpPr>
            <p:spPr>
              <a:xfrm>
                <a:off x="2069052" y="588895"/>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2059" name="Shape 2059"/>
              <p:cNvSpPr/>
              <p:nvPr/>
            </p:nvSpPr>
            <p:spPr>
              <a:xfrm>
                <a:off x="0" y="1196584"/>
                <a:ext cx="406091" cy="448229"/>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2060" name="Shape 2060"/>
              <p:cNvSpPr/>
              <p:nvPr/>
            </p:nvSpPr>
            <p:spPr>
              <a:xfrm>
                <a:off x="469759" y="588895"/>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2061" name="Shape 2061"/>
              <p:cNvSpPr/>
              <p:nvPr/>
            </p:nvSpPr>
            <p:spPr>
              <a:xfrm>
                <a:off x="1536362" y="1767133"/>
                <a:ext cx="406092" cy="448229"/>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2062" name="Shape 2062"/>
              <p:cNvSpPr/>
              <p:nvPr/>
            </p:nvSpPr>
            <p:spPr>
              <a:xfrm>
                <a:off x="2072268" y="1783524"/>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2063" name="Shape 2063"/>
              <p:cNvSpPr/>
              <p:nvPr/>
            </p:nvSpPr>
            <p:spPr>
              <a:xfrm>
                <a:off x="999342" y="2983525"/>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2064" name="Shape 2064"/>
              <p:cNvSpPr/>
              <p:nvPr/>
            </p:nvSpPr>
            <p:spPr>
              <a:xfrm>
                <a:off x="1529190" y="2983525"/>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2065" name="Shape 2065"/>
              <p:cNvSpPr/>
              <p:nvPr/>
            </p:nvSpPr>
            <p:spPr>
              <a:xfrm>
                <a:off x="997664" y="2368369"/>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2066" name="Shape 2066"/>
              <p:cNvSpPr/>
              <p:nvPr/>
            </p:nvSpPr>
            <p:spPr>
              <a:xfrm>
                <a:off x="500847" y="2368369"/>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grpSp>
        <p:sp>
          <p:nvSpPr>
            <p:cNvPr id="2068" name="Shape 2068"/>
            <p:cNvSpPr/>
            <p:nvPr/>
          </p:nvSpPr>
          <p:spPr>
            <a:xfrm rot="654">
              <a:off x="6240311" y="3132106"/>
              <a:ext cx="3263903" cy="533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p>
              <a:pPr lvl="0">
                <a:defRPr sz="1800"/>
              </a:pPr>
              <a:r>
                <a:rPr sz="3200"/>
                <a:t>Your Infrastructure</a:t>
              </a:r>
            </a:p>
          </p:txBody>
        </p:sp>
      </p:grpSp>
      <p:sp>
        <p:nvSpPr>
          <p:cNvPr id="2070" name="Shape 2070"/>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154</a:t>
            </a:fld>
            <a:endParaRPr sz="1000"/>
          </a:p>
        </p:txBody>
      </p:sp>
    </p:spTree>
  </p:cSld>
  <p:clrMapOvr>
    <a:masterClrMapping/>
  </p:clrMapOvr>
  <p:transition xmlns:p14="http://schemas.microsoft.com/office/powerpoint/2010/main" spd="med"/>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2" name="Shape 2072"/>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Organizations</a:t>
            </a:r>
          </a:p>
        </p:txBody>
      </p:sp>
      <p:sp>
        <p:nvSpPr>
          <p:cNvPr id="2073" name="Shape 2073"/>
          <p:cNvSpPr>
            <a:spLocks noGrp="1"/>
          </p:cNvSpPr>
          <p:nvPr>
            <p:ph type="body" idx="1"/>
          </p:nvPr>
        </p:nvSpPr>
        <p:spPr>
          <a:prstGeom prst="rect">
            <a:avLst/>
          </a:prstGeom>
        </p:spPr>
        <p:txBody>
          <a:bodyPr/>
          <a:lstStyle/>
          <a:p>
            <a:pPr lvl="0">
              <a:defRPr sz="1800"/>
            </a:pPr>
            <a:r>
              <a:rPr sz="4800" dirty="0"/>
              <a:t>Provide multi-tenancy in </a:t>
            </a:r>
            <a:r>
              <a:rPr sz="4800" dirty="0" smtClean="0"/>
              <a:t>Chef</a:t>
            </a:r>
            <a:endParaRPr sz="4800" dirty="0"/>
          </a:p>
          <a:p>
            <a:pPr lvl="0">
              <a:defRPr sz="1800"/>
            </a:pPr>
            <a:r>
              <a:rPr sz="4800" dirty="0"/>
              <a:t>Nothing is shared between Organizations - they're completely independent</a:t>
            </a:r>
          </a:p>
          <a:p>
            <a:pPr lvl="0">
              <a:defRPr sz="1800"/>
            </a:pPr>
            <a:r>
              <a:rPr sz="4800" dirty="0"/>
              <a:t>May represent different</a:t>
            </a:r>
          </a:p>
          <a:p>
            <a:pPr lvl="1">
              <a:defRPr sz="1800"/>
            </a:pPr>
            <a:r>
              <a:rPr sz="4800" dirty="0"/>
              <a:t>Companies</a:t>
            </a:r>
          </a:p>
          <a:p>
            <a:pPr lvl="1">
              <a:defRPr sz="1800"/>
            </a:pPr>
            <a:r>
              <a:rPr sz="4800" dirty="0"/>
              <a:t>Business Units</a:t>
            </a:r>
          </a:p>
          <a:p>
            <a:pPr lvl="1">
              <a:defRPr sz="1800"/>
            </a:pPr>
            <a:r>
              <a:rPr sz="4800" dirty="0"/>
              <a:t>Departments</a:t>
            </a:r>
          </a:p>
        </p:txBody>
      </p:sp>
      <p:sp>
        <p:nvSpPr>
          <p:cNvPr id="2074" name="Shape 2074"/>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155</a:t>
            </a:fld>
            <a:endParaRPr sz="1000"/>
          </a:p>
        </p:txBody>
      </p:sp>
    </p:spTree>
  </p:cSld>
  <p:clrMapOvr>
    <a:masterClrMapping/>
  </p:clrMapOvr>
  <p:transition xmlns:p14="http://schemas.microsoft.com/office/powerpoint/2010/main" spd="med"/>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6" name="Shape 2076"/>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Manage Organizations</a:t>
            </a:r>
          </a:p>
        </p:txBody>
      </p:sp>
      <p:sp>
        <p:nvSpPr>
          <p:cNvPr id="2077" name="Shape 2077"/>
          <p:cNvSpPr>
            <a:spLocks noGrp="1"/>
          </p:cNvSpPr>
          <p:nvPr>
            <p:ph type="body" idx="1"/>
          </p:nvPr>
        </p:nvSpPr>
        <p:spPr>
          <a:prstGeom prst="rect">
            <a:avLst/>
          </a:prstGeom>
        </p:spPr>
        <p:txBody>
          <a:bodyPr/>
          <a:lstStyle/>
          <a:p>
            <a:pPr lvl="0">
              <a:defRPr sz="1800"/>
            </a:pPr>
            <a:r>
              <a:rPr sz="4800"/>
              <a:t>Login to your Hosted Enterprise Chef</a:t>
            </a:r>
          </a:p>
        </p:txBody>
      </p:sp>
      <p:pic>
        <p:nvPicPr>
          <p:cNvPr id="2078" name="Opscode - Code Can | Opscode-2.jpg"/>
          <p:cNvPicPr/>
          <p:nvPr/>
        </p:nvPicPr>
        <p:blipFill>
          <a:blip r:embed="rId3">
            <a:extLst/>
          </a:blip>
          <a:stretch>
            <a:fillRect/>
          </a:stretch>
        </p:blipFill>
        <p:spPr>
          <a:xfrm>
            <a:off x="1530089" y="3158235"/>
            <a:ext cx="5232401" cy="4787901"/>
          </a:xfrm>
          <a:prstGeom prst="rect">
            <a:avLst/>
          </a:prstGeom>
          <a:ln w="12700">
            <a:miter lim="400000"/>
          </a:ln>
        </p:spPr>
      </p:pic>
      <p:pic>
        <p:nvPicPr>
          <p:cNvPr id="2079" name="Sign in – Chef-2.jpg"/>
          <p:cNvPicPr/>
          <p:nvPr/>
        </p:nvPicPr>
        <p:blipFill>
          <a:blip r:embed="rId4">
            <a:extLst/>
          </a:blip>
          <a:stretch>
            <a:fillRect/>
          </a:stretch>
        </p:blipFill>
        <p:spPr>
          <a:xfrm>
            <a:off x="9822050" y="3162300"/>
            <a:ext cx="4178301" cy="4787900"/>
          </a:xfrm>
          <a:prstGeom prst="rect">
            <a:avLst/>
          </a:prstGeom>
          <a:ln w="12700">
            <a:miter lim="400000"/>
          </a:ln>
        </p:spPr>
      </p:pic>
      <p:sp>
        <p:nvSpPr>
          <p:cNvPr id="2080" name="Shape 2080"/>
          <p:cNvSpPr/>
          <p:nvPr/>
        </p:nvSpPr>
        <p:spPr>
          <a:xfrm flipH="1">
            <a:off x="6823537" y="5485209"/>
            <a:ext cx="3066588" cy="5897"/>
          </a:xfrm>
          <a:prstGeom prst="line">
            <a:avLst/>
          </a:prstGeom>
          <a:ln w="152400">
            <a:solidFill>
              <a:srgbClr val="FF9300"/>
            </a:solidFill>
            <a:miter lim="400000"/>
            <a:headEnd type="stealth"/>
          </a:ln>
        </p:spPr>
        <p:txBody>
          <a:bodyPr lIns="0" tIns="0" rIns="0" bIns="0"/>
          <a:lstStyle/>
          <a:p>
            <a:pPr lvl="0" algn="l" defTabSz="457200">
              <a:defRPr sz="1200">
                <a:latin typeface="Helvetica"/>
                <a:ea typeface="Helvetica"/>
                <a:cs typeface="Helvetica"/>
                <a:sym typeface="Helvetica"/>
              </a:defRPr>
            </a:pPr>
            <a:endParaRPr/>
          </a:p>
        </p:txBody>
      </p:sp>
      <p:sp>
        <p:nvSpPr>
          <p:cNvPr id="2081" name="Shape 2081"/>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156</a:t>
            </a:fld>
            <a:endParaRPr sz="1000"/>
          </a:p>
        </p:txBody>
      </p:sp>
    </p:spTree>
  </p:cSld>
  <p:clrMapOvr>
    <a:masterClrMapping/>
  </p:clrMapOvr>
  <p:transition xmlns:p14="http://schemas.microsoft.com/office/powerpoint/2010/main" spd="med"/>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5" name="Shape 2085"/>
          <p:cNvSpPr>
            <a:spLocks noGrp="1"/>
          </p:cNvSpPr>
          <p:nvPr>
            <p:ph type="title"/>
          </p:nvPr>
        </p:nvSpPr>
        <p:spPr>
          <a:prstGeom prst="rect">
            <a:avLst/>
          </a:prstGeom>
        </p:spPr>
        <p:txBody>
          <a:bodyPr/>
          <a:lstStyle/>
          <a:p>
            <a:pPr lvl="0">
              <a:defRPr sz="1800" b="0">
                <a:solidFill>
                  <a:srgbClr val="000000"/>
                </a:solidFill>
                <a:effectLst/>
              </a:defRPr>
            </a:pPr>
            <a:r>
              <a:rPr sz="9600" b="1">
                <a:solidFill>
                  <a:srgbClr val="FFFFFF"/>
                </a:solidFill>
                <a:effectLst>
                  <a:outerShdw blurRad="50800" dist="25400" dir="2700000" rotWithShape="0">
                    <a:srgbClr val="000000">
                      <a:alpha val="75000"/>
                    </a:srgbClr>
                  </a:outerShdw>
                </a:effectLst>
              </a:rPr>
              <a:t>Organizations</a:t>
            </a:r>
          </a:p>
        </p:txBody>
      </p:sp>
      <p:pic>
        <p:nvPicPr>
          <p:cNvPr id="2086" name="Opscode Manage-1-1.jpg"/>
          <p:cNvPicPr/>
          <p:nvPr/>
        </p:nvPicPr>
        <p:blipFill>
          <a:blip r:embed="rId3">
            <a:extLst/>
          </a:blip>
          <a:stretch>
            <a:fillRect/>
          </a:stretch>
        </p:blipFill>
        <p:spPr>
          <a:xfrm>
            <a:off x="2971052" y="2692400"/>
            <a:ext cx="10312401" cy="6261100"/>
          </a:xfrm>
          <a:prstGeom prst="rect">
            <a:avLst/>
          </a:prstGeom>
          <a:ln w="12700">
            <a:miter lim="400000"/>
          </a:ln>
        </p:spPr>
      </p:pic>
      <p:sp>
        <p:nvSpPr>
          <p:cNvPr id="2087" name="Shape 2087"/>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157</a:t>
            </a:fld>
            <a:endParaRPr sz="1000"/>
          </a:p>
        </p:txBody>
      </p:sp>
      <p:pic>
        <p:nvPicPr>
          <p:cNvPr id="2088" name="droppedImage.png"/>
          <p:cNvPicPr/>
          <p:nvPr/>
        </p:nvPicPr>
        <p:blipFill>
          <a:blip r:embed="rId4">
            <a:extLst/>
          </a:blip>
          <a:stretch>
            <a:fillRect/>
          </a:stretch>
        </p:blipFill>
        <p:spPr>
          <a:xfrm>
            <a:off x="3048000" y="2694785"/>
            <a:ext cx="3380946" cy="635001"/>
          </a:xfrm>
          <a:prstGeom prst="rect">
            <a:avLst/>
          </a:prstGeom>
          <a:ln w="12700">
            <a:miter lim="400000"/>
          </a:ln>
        </p:spPr>
      </p:pic>
    </p:spTree>
  </p:cSld>
  <p:clrMapOvr>
    <a:masterClrMapping/>
  </p:clrMapOvr>
  <p:transition xmlns:p14="http://schemas.microsoft.com/office/powerpoint/2010/main" spd="med"/>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2" name="Shape 2092"/>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Manage Organizations</a:t>
            </a:r>
          </a:p>
        </p:txBody>
      </p:sp>
      <p:pic>
        <p:nvPicPr>
          <p:cNvPr id="2093" name="Opscode Manage-2.jpg"/>
          <p:cNvPicPr/>
          <p:nvPr/>
        </p:nvPicPr>
        <p:blipFill>
          <a:blip r:embed="rId3">
            <a:extLst/>
          </a:blip>
          <a:stretch>
            <a:fillRect/>
          </a:stretch>
        </p:blipFill>
        <p:spPr>
          <a:xfrm>
            <a:off x="7366000" y="3648223"/>
            <a:ext cx="8877300" cy="2603501"/>
          </a:xfrm>
          <a:prstGeom prst="rect">
            <a:avLst/>
          </a:prstGeom>
          <a:ln w="12700">
            <a:miter lim="400000"/>
          </a:ln>
        </p:spPr>
      </p:pic>
      <p:sp>
        <p:nvSpPr>
          <p:cNvPr id="2094" name="Shape 2094"/>
          <p:cNvSpPr>
            <a:spLocks noGrp="1"/>
          </p:cNvSpPr>
          <p:nvPr>
            <p:ph type="body" idx="1"/>
          </p:nvPr>
        </p:nvSpPr>
        <p:spPr>
          <a:prstGeom prst="rect">
            <a:avLst/>
          </a:prstGeom>
        </p:spPr>
        <p:txBody>
          <a:bodyPr/>
          <a:lstStyle/>
          <a:p>
            <a:pPr lvl="0">
              <a:defRPr sz="1800"/>
            </a:pPr>
            <a:r>
              <a:rPr sz="4800"/>
              <a:t>Reset Validation Key</a:t>
            </a:r>
          </a:p>
          <a:p>
            <a:pPr lvl="0">
              <a:defRPr sz="1800"/>
            </a:pPr>
            <a:r>
              <a:rPr sz="4800"/>
              <a:t>Generate Knife Config</a:t>
            </a:r>
          </a:p>
          <a:p>
            <a:pPr lvl="0">
              <a:defRPr sz="1800"/>
            </a:pPr>
            <a:r>
              <a:rPr sz="4800"/>
              <a:t>Leave Organization</a:t>
            </a:r>
          </a:p>
          <a:p>
            <a:pPr lvl="0">
              <a:defRPr sz="1800"/>
            </a:pPr>
            <a:r>
              <a:rPr sz="4800"/>
              <a:t>Download the 'Starter Kit'</a:t>
            </a:r>
          </a:p>
        </p:txBody>
      </p:sp>
      <p:sp>
        <p:nvSpPr>
          <p:cNvPr id="2095" name="Shape 2095"/>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158</a:t>
            </a:fld>
            <a:endParaRPr sz="1000"/>
          </a:p>
        </p:txBody>
      </p:sp>
      <p:pic>
        <p:nvPicPr>
          <p:cNvPr id="2096" name="droppedImage.tiff"/>
          <p:cNvPicPr/>
          <p:nvPr/>
        </p:nvPicPr>
        <p:blipFill>
          <a:blip r:embed="rId4">
            <a:extLst/>
          </a:blip>
          <a:stretch>
            <a:fillRect/>
          </a:stretch>
        </p:blipFill>
        <p:spPr>
          <a:xfrm>
            <a:off x="7366000" y="3643868"/>
            <a:ext cx="2096187" cy="393701"/>
          </a:xfrm>
          <a:prstGeom prst="rect">
            <a:avLst/>
          </a:prstGeom>
          <a:ln w="12700">
            <a:miter lim="400000"/>
          </a:ln>
        </p:spPr>
      </p:pic>
    </p:spTree>
  </p:cSld>
  <p:clrMapOvr>
    <a:masterClrMapping/>
  </p:clrMapOvr>
  <p:transition xmlns:p14="http://schemas.microsoft.com/office/powerpoint/2010/main" spd="med"/>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0" name="Shape 2100"/>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Manage Organizations</a:t>
            </a:r>
          </a:p>
        </p:txBody>
      </p:sp>
      <p:sp>
        <p:nvSpPr>
          <p:cNvPr id="2101" name="Shape 2101"/>
          <p:cNvSpPr>
            <a:spLocks noGrp="1"/>
          </p:cNvSpPr>
          <p:nvPr>
            <p:ph type="body" idx="1"/>
          </p:nvPr>
        </p:nvSpPr>
        <p:spPr>
          <a:prstGeom prst="rect">
            <a:avLst/>
          </a:prstGeom>
        </p:spPr>
        <p:txBody>
          <a:bodyPr/>
          <a:lstStyle/>
          <a:p>
            <a:pPr lvl="0">
              <a:defRPr sz="1800"/>
            </a:pPr>
            <a:r>
              <a:rPr sz="4800" dirty="0"/>
              <a:t>Each Organization may have multiple Users</a:t>
            </a:r>
          </a:p>
          <a:p>
            <a:pPr lvl="0">
              <a:defRPr sz="1800"/>
            </a:pPr>
            <a:r>
              <a:rPr sz="4800" dirty="0"/>
              <a:t>Manage an Organization’s Users via the Enterprise Server interface</a:t>
            </a:r>
          </a:p>
          <a:p>
            <a:pPr lvl="1">
              <a:defRPr sz="1800"/>
            </a:pPr>
            <a:r>
              <a:rPr sz="4800" u="sng" dirty="0" smtClean="0">
                <a:hlinkClick r:id="rId3"/>
              </a:rPr>
              <a:t>http</a:t>
            </a:r>
            <a:r>
              <a:rPr lang="en-US" sz="4800" u="sng" dirty="0" smtClean="0">
                <a:hlinkClick r:id="rId3"/>
              </a:rPr>
              <a:t>s</a:t>
            </a:r>
            <a:r>
              <a:rPr sz="4800" u="sng" dirty="0" smtClean="0">
                <a:hlinkClick r:id="rId3"/>
              </a:rPr>
              <a:t>:</a:t>
            </a:r>
            <a:r>
              <a:rPr sz="4800" u="sng" dirty="0">
                <a:hlinkClick r:id="rId3"/>
              </a:rPr>
              <a:t>//</a:t>
            </a:r>
            <a:r>
              <a:rPr sz="4800" u="sng" dirty="0" smtClean="0">
                <a:hlinkClick r:id="rId3"/>
              </a:rPr>
              <a:t>manage.</a:t>
            </a:r>
            <a:r>
              <a:rPr lang="en-US" sz="4800" u="sng" dirty="0" smtClean="0">
                <a:hlinkClick r:id="rId3"/>
              </a:rPr>
              <a:t>chef.io</a:t>
            </a:r>
            <a:r>
              <a:rPr sz="4800" dirty="0" smtClean="0">
                <a:hlinkClick r:id="rId3"/>
              </a:rPr>
              <a:t> </a:t>
            </a:r>
            <a:endParaRPr sz="4800" dirty="0"/>
          </a:p>
        </p:txBody>
      </p:sp>
      <p:sp>
        <p:nvSpPr>
          <p:cNvPr id="2102" name="Shape 2102"/>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159</a:t>
            </a:fld>
            <a:endParaRPr sz="1000"/>
          </a:p>
        </p:txBody>
      </p:sp>
    </p:spTree>
  </p:cSld>
  <p:clrMapOvr>
    <a:masterClrMapping/>
  </p:clrMapOvr>
  <p:transition xmlns:p14="http://schemas.microsoft.com/office/powerpoint/2010/main" spd="med"/>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8" name="Shape 478"/>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Instructor Introduction</a:t>
            </a:r>
          </a:p>
        </p:txBody>
      </p:sp>
      <p:sp>
        <p:nvSpPr>
          <p:cNvPr id="479" name="Shape 479"/>
          <p:cNvSpPr>
            <a:spLocks noGrp="1"/>
          </p:cNvSpPr>
          <p:nvPr>
            <p:ph type="body" idx="1"/>
          </p:nvPr>
        </p:nvSpPr>
        <p:spPr>
          <a:prstGeom prst="rect">
            <a:avLst/>
          </a:prstGeom>
        </p:spPr>
        <p:txBody>
          <a:bodyPr/>
          <a:lstStyle/>
          <a:p>
            <a:pPr marL="361950" lvl="0" indent="-361950" defTabSz="530859">
              <a:spcBef>
                <a:spcPts val="1100"/>
              </a:spcBef>
              <a:defRPr sz="1800"/>
            </a:pPr>
            <a:r>
              <a:rPr sz="4560" b="1"/>
              <a:t>Name: </a:t>
            </a:r>
            <a:r>
              <a:rPr sz="4560"/>
              <a:t>Larry Eichenbaum</a:t>
            </a:r>
          </a:p>
          <a:p>
            <a:pPr marL="361950" lvl="0" indent="-361950" defTabSz="530859">
              <a:spcBef>
                <a:spcPts val="1100"/>
              </a:spcBef>
              <a:defRPr sz="1800"/>
            </a:pPr>
            <a:r>
              <a:rPr sz="4560" b="1"/>
              <a:t>Current job role: </a:t>
            </a:r>
            <a:r>
              <a:rPr sz="4560"/>
              <a:t>Automation Engineer</a:t>
            </a:r>
          </a:p>
          <a:p>
            <a:pPr marL="361950" lvl="0" indent="-361950" defTabSz="530859">
              <a:spcBef>
                <a:spcPts val="1100"/>
              </a:spcBef>
              <a:defRPr sz="1800"/>
            </a:pPr>
            <a:r>
              <a:rPr sz="4560" b="1"/>
              <a:t>Previous job roles/background: </a:t>
            </a:r>
            <a:r>
              <a:rPr sz="4560"/>
              <a:t>Automation Engineer for ‘other’ automation tools, Change/Release Mgr., QA Mgr., Technical Project Mgr., SysAdmin, farmer…</a:t>
            </a:r>
          </a:p>
          <a:p>
            <a:pPr marL="361950" lvl="0" indent="-361950" defTabSz="530859">
              <a:spcBef>
                <a:spcPts val="1100"/>
              </a:spcBef>
              <a:defRPr sz="1800"/>
            </a:pPr>
            <a:r>
              <a:rPr sz="4560" b="1"/>
              <a:t>Experience with Chef/Config Management: </a:t>
            </a:r>
            <a:r>
              <a:rPr sz="4560"/>
              <a:t>Well versed with variety of CM tools, process definition, etc.</a:t>
            </a:r>
          </a:p>
          <a:p>
            <a:pPr marL="361950" lvl="0" indent="-361950" defTabSz="530859">
              <a:spcBef>
                <a:spcPts val="1100"/>
              </a:spcBef>
              <a:defRPr sz="1800"/>
            </a:pPr>
            <a:r>
              <a:rPr sz="4560" b="1"/>
              <a:t>Favorite Text Editor: </a:t>
            </a:r>
            <a:r>
              <a:rPr sz="4560"/>
              <a:t>Sublime Text 2 and vi</a:t>
            </a:r>
          </a:p>
        </p:txBody>
      </p:sp>
      <p:sp>
        <p:nvSpPr>
          <p:cNvPr id="480" name="Shape 48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16</a:t>
            </a:fld>
            <a:endParaRPr sz="1000"/>
          </a:p>
        </p:txBody>
      </p:sp>
    </p:spTree>
  </p:cSld>
  <p:clrMapOvr>
    <a:masterClrMapping/>
  </p:clrMapOvr>
  <p:transition xmlns:p14="http://schemas.microsoft.com/office/powerpoint/2010/main" spd="med"/>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6" name="Shape 2106"/>
          <p:cNvSpPr>
            <a:spLocks noGrp="1"/>
          </p:cNvSpPr>
          <p:nvPr>
            <p:ph type="title"/>
          </p:nvPr>
        </p:nvSpPr>
        <p:spPr>
          <a:prstGeom prst="rect">
            <a:avLst/>
          </a:prstGeom>
        </p:spPr>
        <p:txBody>
          <a:bodyPr>
            <a:normAutofit fontScale="90000"/>
          </a:bodyPr>
          <a:lstStyle>
            <a:lvl1pPr defTabSz="530859">
              <a:defRPr sz="6840">
                <a:effectLst>
                  <a:outerShdw blurRad="48260" dist="24130" dir="2700000" rotWithShape="0">
                    <a:srgbClr val="000000">
                      <a:alpha val="75000"/>
                    </a:srgbClr>
                  </a:outerShdw>
                </a:effectLst>
              </a:defRPr>
            </a:lvl1pPr>
          </a:lstStyle>
          <a:p>
            <a:pPr lvl="0">
              <a:defRPr sz="1800" b="0">
                <a:solidFill>
                  <a:srgbClr val="000000"/>
                </a:solidFill>
                <a:effectLst/>
              </a:defRPr>
            </a:pPr>
            <a:r>
              <a:rPr sz="6840" b="1">
                <a:solidFill>
                  <a:srgbClr val="FFFFFF"/>
                </a:solidFill>
                <a:effectLst>
                  <a:outerShdw blurRad="48260" dist="24130" dir="2700000" rotWithShape="0">
                    <a:srgbClr val="000000">
                      <a:alpha val="75000"/>
                    </a:srgbClr>
                  </a:outerShdw>
                </a:effectLst>
              </a:rPr>
              <a:t>Exercise: Invite users into your org</a:t>
            </a:r>
          </a:p>
        </p:txBody>
      </p:sp>
      <p:sp>
        <p:nvSpPr>
          <p:cNvPr id="2107" name="Shape 2107"/>
          <p:cNvSpPr>
            <a:spLocks noGrp="1"/>
          </p:cNvSpPr>
          <p:nvPr>
            <p:ph type="body" idx="1"/>
          </p:nvPr>
        </p:nvSpPr>
        <p:spPr>
          <a:xfrm>
            <a:off x="800100" y="1879600"/>
            <a:ext cx="14973300" cy="6731000"/>
          </a:xfrm>
          <a:prstGeom prst="rect">
            <a:avLst/>
          </a:prstGeom>
        </p:spPr>
        <p:txBody>
          <a:bodyPr/>
          <a:lstStyle/>
          <a:p>
            <a:pPr lvl="0">
              <a:defRPr sz="1800"/>
            </a:pPr>
            <a:r>
              <a:rPr sz="4800" b="1"/>
              <a:t>The Problem:</a:t>
            </a:r>
            <a:r>
              <a:rPr sz="4800"/>
              <a:t> You need assistance from a colleague on one of your chef projects</a:t>
            </a:r>
          </a:p>
          <a:p>
            <a:pPr lvl="0">
              <a:defRPr sz="1800"/>
            </a:pPr>
            <a:r>
              <a:rPr sz="4800" b="1"/>
              <a:t>Proposed Solution:</a:t>
            </a:r>
            <a:r>
              <a:rPr sz="4800"/>
              <a:t> Invite the colleague into your organization so they can log into the chef server with </a:t>
            </a:r>
            <a:r>
              <a:rPr sz="4800" b="1"/>
              <a:t>their own</a:t>
            </a:r>
            <a:r>
              <a:rPr sz="4800"/>
              <a:t> credentials, but can see </a:t>
            </a:r>
            <a:r>
              <a:rPr sz="4800" b="1"/>
              <a:t>your</a:t>
            </a:r>
            <a:r>
              <a:rPr sz="4800"/>
              <a:t> organization</a:t>
            </a:r>
          </a:p>
        </p:txBody>
      </p:sp>
      <p:sp>
        <p:nvSpPr>
          <p:cNvPr id="2108" name="Shape 2108"/>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160</a:t>
            </a:fld>
            <a:endParaRPr sz="1000"/>
          </a:p>
        </p:txBody>
      </p:sp>
    </p:spTree>
  </p:cSld>
  <p:clrMapOvr>
    <a:masterClrMapping/>
  </p:clrMapOvr>
  <p:transition xmlns:p14="http://schemas.microsoft.com/office/powerpoint/2010/main" spd="med"/>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2" name="Shape 2112"/>
          <p:cNvSpPr>
            <a:spLocks noGrp="1"/>
          </p:cNvSpPr>
          <p:nvPr>
            <p:ph type="title"/>
          </p:nvPr>
        </p:nvSpPr>
        <p:spPr>
          <a:prstGeom prst="rect">
            <a:avLst/>
          </a:prstGeom>
        </p:spPr>
        <p:txBody>
          <a:bodyPr/>
          <a:lstStyle>
            <a:lvl1pPr defTabSz="519684">
              <a:defRPr sz="6696">
                <a:effectLst>
                  <a:outerShdw blurRad="47244" dist="23622" dir="2700000" rotWithShape="0">
                    <a:srgbClr val="000000">
                      <a:alpha val="75000"/>
                    </a:srgbClr>
                  </a:outerShdw>
                </a:effectLst>
              </a:defRPr>
            </a:lvl1pPr>
          </a:lstStyle>
          <a:p>
            <a:pPr lvl="0">
              <a:defRPr sz="1800" b="0">
                <a:solidFill>
                  <a:srgbClr val="000000"/>
                </a:solidFill>
                <a:effectLst/>
              </a:defRPr>
            </a:pPr>
            <a:r>
              <a:rPr sz="6696" b="1">
                <a:solidFill>
                  <a:srgbClr val="FFFFFF"/>
                </a:solidFill>
                <a:effectLst>
                  <a:outerShdw blurRad="47244" dist="23622" dir="2700000" rotWithShape="0">
                    <a:srgbClr val="000000">
                      <a:alpha val="75000"/>
                    </a:srgbClr>
                  </a:outerShdw>
                </a:effectLst>
              </a:rPr>
              <a:t>Exercise: Invite Users into your Org</a:t>
            </a:r>
          </a:p>
        </p:txBody>
      </p:sp>
      <p:sp>
        <p:nvSpPr>
          <p:cNvPr id="2113" name="Shape 2113"/>
          <p:cNvSpPr>
            <a:spLocks noGrp="1"/>
          </p:cNvSpPr>
          <p:nvPr>
            <p:ph type="body" idx="1"/>
          </p:nvPr>
        </p:nvSpPr>
        <p:spPr>
          <a:prstGeom prst="rect">
            <a:avLst/>
          </a:prstGeom>
        </p:spPr>
        <p:txBody>
          <a:bodyPr/>
          <a:lstStyle/>
          <a:p>
            <a:pPr lvl="0">
              <a:defRPr sz="1800"/>
            </a:pPr>
            <a:r>
              <a:rPr sz="4800"/>
              <a:t>For the Lab Exercise you can team up with one other person in the class, then you will</a:t>
            </a:r>
          </a:p>
          <a:p>
            <a:pPr marL="1003299" lvl="1" indent="-584200">
              <a:buClrTx/>
              <a:buAutoNum type="arabicPeriod"/>
              <a:defRPr sz="1800"/>
            </a:pPr>
            <a:r>
              <a:rPr sz="4800"/>
              <a:t>Invite your classmate into your organization</a:t>
            </a:r>
          </a:p>
          <a:p>
            <a:pPr marL="1003299" lvl="1" indent="-584200">
              <a:buClrTx/>
              <a:buAutoNum type="arabicPeriod"/>
              <a:defRPr sz="1800"/>
            </a:pPr>
            <a:r>
              <a:rPr sz="4800"/>
              <a:t>Accept your classmate's invite into their org</a:t>
            </a:r>
          </a:p>
          <a:p>
            <a:pPr marL="1003299" lvl="1" indent="-584200">
              <a:buClrTx/>
              <a:buAutoNum type="arabicPeriod"/>
              <a:defRPr sz="1800"/>
            </a:pPr>
            <a:r>
              <a:rPr sz="4800"/>
              <a:t>Look around your classmate's organization while they look around yours</a:t>
            </a:r>
          </a:p>
          <a:p>
            <a:pPr marL="1003299" lvl="1" indent="-584200">
              <a:buClrTx/>
              <a:buAutoNum type="arabicPeriod"/>
              <a:defRPr sz="1800"/>
            </a:pPr>
            <a:r>
              <a:rPr sz="4800"/>
              <a:t>Finally remove your classmate's access from your account</a:t>
            </a:r>
          </a:p>
        </p:txBody>
      </p:sp>
      <p:sp>
        <p:nvSpPr>
          <p:cNvPr id="2114" name="Shape 2114"/>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161</a:t>
            </a:fld>
            <a:endParaRPr sz="1000"/>
          </a:p>
        </p:txBody>
      </p:sp>
    </p:spTree>
  </p:cSld>
  <p:clrMapOvr>
    <a:masterClrMapping/>
  </p:clrMapOvr>
  <p:transition xmlns:p14="http://schemas.microsoft.com/office/powerpoint/2010/main" spd="med"/>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6" name="Shape 2116"/>
          <p:cNvSpPr>
            <a:spLocks noGrp="1"/>
          </p:cNvSpPr>
          <p:nvPr>
            <p:ph type="title"/>
          </p:nvPr>
        </p:nvSpPr>
        <p:spPr>
          <a:prstGeom prst="rect">
            <a:avLst/>
          </a:prstGeom>
        </p:spPr>
        <p:txBody>
          <a:bodyPr/>
          <a:lstStyle>
            <a:lvl1pPr defTabSz="447040">
              <a:defRPr sz="5760">
                <a:effectLst>
                  <a:outerShdw blurRad="40640" dist="20320" dir="2700000" rotWithShape="0">
                    <a:srgbClr val="000000">
                      <a:alpha val="75000"/>
                    </a:srgbClr>
                  </a:outerShdw>
                </a:effectLst>
              </a:defRPr>
            </a:lvl1pPr>
          </a:lstStyle>
          <a:p>
            <a:pPr lvl="0">
              <a:defRPr sz="1800" b="0">
                <a:solidFill>
                  <a:srgbClr val="000000"/>
                </a:solidFill>
                <a:effectLst/>
              </a:defRPr>
            </a:pPr>
            <a:r>
              <a:rPr sz="5760" b="1">
                <a:solidFill>
                  <a:srgbClr val="FFFFFF"/>
                </a:solidFill>
                <a:effectLst>
                  <a:outerShdw blurRad="40640" dist="20320" dir="2700000" rotWithShape="0">
                    <a:srgbClr val="000000">
                      <a:alpha val="75000"/>
                    </a:srgbClr>
                  </a:outerShdw>
                </a:effectLst>
              </a:rPr>
              <a:t>Exercise: Invite a classmate into your org</a:t>
            </a:r>
          </a:p>
        </p:txBody>
      </p:sp>
      <p:sp>
        <p:nvSpPr>
          <p:cNvPr id="2117" name="Shape 2117"/>
          <p:cNvSpPr>
            <a:spLocks noGrp="1"/>
          </p:cNvSpPr>
          <p:nvPr>
            <p:ph type="body" idx="1"/>
          </p:nvPr>
        </p:nvSpPr>
        <p:spPr>
          <a:xfrm>
            <a:off x="800100" y="1689100"/>
            <a:ext cx="11620500" cy="1117600"/>
          </a:xfrm>
          <a:prstGeom prst="rect">
            <a:avLst/>
          </a:prstGeom>
        </p:spPr>
        <p:txBody>
          <a:bodyPr/>
          <a:lstStyle/>
          <a:p>
            <a:pPr lvl="0">
              <a:defRPr sz="1800"/>
            </a:pPr>
            <a:r>
              <a:rPr sz="4800" dirty="0"/>
              <a:t>Navigate to </a:t>
            </a:r>
            <a:r>
              <a:rPr lang="en-US" sz="4800" u="sng" dirty="0" smtClean="0">
                <a:hlinkClick r:id="rId3"/>
              </a:rPr>
              <a:t>http://manage.chef.io</a:t>
            </a:r>
            <a:endParaRPr sz="4800" u="sng" dirty="0">
              <a:hlinkClick r:id="rId4"/>
            </a:endParaRPr>
          </a:p>
        </p:txBody>
      </p:sp>
      <p:sp>
        <p:nvSpPr>
          <p:cNvPr id="2118" name="Shape 2118"/>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162</a:t>
            </a:fld>
            <a:endParaRPr sz="1000"/>
          </a:p>
        </p:txBody>
      </p:sp>
      <p:sp>
        <p:nvSpPr>
          <p:cNvPr id="2119" name="Shape 2119"/>
          <p:cNvSpPr/>
          <p:nvPr/>
        </p:nvSpPr>
        <p:spPr>
          <a:xfrm>
            <a:off x="800100" y="2946400"/>
            <a:ext cx="7112000" cy="56896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lnSpcReduction="10000"/>
          </a:bodyPr>
          <a:lstStyle/>
          <a:p>
            <a:pPr marL="361950" lvl="0" indent="-361950" algn="l" defTabSz="530859">
              <a:spcBef>
                <a:spcPts val="1100"/>
              </a:spcBef>
              <a:buClr>
                <a:srgbClr val="F38C24"/>
              </a:buClr>
              <a:buSzPct val="100000"/>
              <a:buChar char="•"/>
              <a:defRPr sz="1800"/>
            </a:pPr>
            <a:r>
              <a:rPr sz="4560">
                <a:latin typeface="+mj-lt"/>
                <a:ea typeface="+mj-ea"/>
                <a:cs typeface="+mj-cs"/>
                <a:sym typeface="Arial"/>
              </a:rPr>
              <a:t>Click the "Administration" tab, </a:t>
            </a:r>
          </a:p>
          <a:p>
            <a:pPr marL="361950" lvl="0" indent="-361950" algn="l" defTabSz="530859">
              <a:spcBef>
                <a:spcPts val="1100"/>
              </a:spcBef>
              <a:buClr>
                <a:srgbClr val="F38C24"/>
              </a:buClr>
              <a:buSzPct val="100000"/>
              <a:buChar char="•"/>
              <a:defRPr sz="1800"/>
            </a:pPr>
            <a:r>
              <a:rPr sz="4560">
                <a:latin typeface="+mj-lt"/>
                <a:ea typeface="+mj-ea"/>
                <a:cs typeface="+mj-cs"/>
                <a:sym typeface="Arial"/>
              </a:rPr>
              <a:t>Select the appropriate Organization</a:t>
            </a:r>
          </a:p>
          <a:p>
            <a:pPr marL="331787" lvl="0" indent="-331787" algn="l" defTabSz="530859">
              <a:spcBef>
                <a:spcPts val="1100"/>
              </a:spcBef>
              <a:buClr>
                <a:srgbClr val="F38C24"/>
              </a:buClr>
              <a:buSzPct val="100000"/>
              <a:buChar char="•"/>
              <a:defRPr sz="1800"/>
            </a:pPr>
            <a:r>
              <a:rPr sz="4180">
                <a:latin typeface="+mj-lt"/>
                <a:ea typeface="+mj-ea"/>
                <a:cs typeface="+mj-cs"/>
                <a:sym typeface="Arial"/>
              </a:rPr>
              <a:t>Click "Invite User" from the left menu</a:t>
            </a:r>
          </a:p>
          <a:p>
            <a:pPr marL="331787" lvl="0" indent="-331787" algn="l" defTabSz="530859">
              <a:spcBef>
                <a:spcPts val="1100"/>
              </a:spcBef>
              <a:buClr>
                <a:srgbClr val="F38C24"/>
              </a:buClr>
              <a:buSzPct val="100000"/>
              <a:buChar char="•"/>
              <a:defRPr sz="1800"/>
            </a:pPr>
            <a:r>
              <a:rPr sz="4180">
                <a:latin typeface="+mj-lt"/>
                <a:ea typeface="+mj-ea"/>
                <a:cs typeface="+mj-cs"/>
                <a:sym typeface="Arial"/>
              </a:rPr>
              <a:t>Enter your classmate's 'Chef Username' and click Invite</a:t>
            </a:r>
          </a:p>
        </p:txBody>
      </p:sp>
      <p:grpSp>
        <p:nvGrpSpPr>
          <p:cNvPr id="2125" name="Group 2125"/>
          <p:cNvGrpSpPr/>
          <p:nvPr/>
        </p:nvGrpSpPr>
        <p:grpSpPr>
          <a:xfrm>
            <a:off x="7988300" y="3300729"/>
            <a:ext cx="8153400" cy="4699001"/>
            <a:chOff x="0" y="0"/>
            <a:chExt cx="8153400" cy="4699000"/>
          </a:xfrm>
        </p:grpSpPr>
        <p:pic>
          <p:nvPicPr>
            <p:cNvPr id="2120" name="droppedImage.png"/>
            <p:cNvPicPr/>
            <p:nvPr/>
          </p:nvPicPr>
          <p:blipFill>
            <a:blip r:embed="rId5">
              <a:extLst/>
            </a:blip>
            <a:stretch>
              <a:fillRect/>
            </a:stretch>
          </p:blipFill>
          <p:spPr>
            <a:xfrm>
              <a:off x="0" y="0"/>
              <a:ext cx="8153400" cy="4699001"/>
            </a:xfrm>
            <a:prstGeom prst="rect">
              <a:avLst/>
            </a:prstGeom>
            <a:ln w="12700" cap="flat">
              <a:noFill/>
              <a:miter lim="400000"/>
            </a:ln>
            <a:effectLst/>
          </p:spPr>
        </p:pic>
        <p:sp>
          <p:nvSpPr>
            <p:cNvPr id="2121" name="Shape 2121"/>
            <p:cNvSpPr/>
            <p:nvPr/>
          </p:nvSpPr>
          <p:spPr>
            <a:xfrm>
              <a:off x="1405747" y="761024"/>
              <a:ext cx="1006692" cy="37750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7"/>
                  </a:cubicBezTo>
                  <a:cubicBezTo>
                    <a:pt x="12954" y="20639"/>
                    <a:pt x="6724" y="20639"/>
                    <a:pt x="2882" y="16797"/>
                  </a:cubicBezTo>
                  <a:cubicBezTo>
                    <a:pt x="-961" y="12954"/>
                    <a:pt x="-961" y="6724"/>
                    <a:pt x="2882" y="2882"/>
                  </a:cubicBezTo>
                  <a:cubicBezTo>
                    <a:pt x="6724" y="-961"/>
                    <a:pt x="12954" y="-961"/>
                    <a:pt x="16796" y="2882"/>
                  </a:cubicBezTo>
                </a:path>
              </a:pathLst>
            </a:custGeom>
            <a:noFill/>
            <a:ln w="50800" cap="flat">
              <a:solidFill>
                <a:srgbClr val="FF9300"/>
              </a:solidFill>
              <a:prstDash val="solid"/>
              <a:miter lim="400000"/>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defRPr>
              </a:pPr>
              <a:endParaRPr/>
            </a:p>
          </p:txBody>
        </p:sp>
        <p:sp>
          <p:nvSpPr>
            <p:cNvPr id="2122" name="Shape 2122"/>
            <p:cNvSpPr/>
            <p:nvPr/>
          </p:nvSpPr>
          <p:spPr>
            <a:xfrm>
              <a:off x="3634549" y="13972"/>
              <a:ext cx="1007437" cy="3194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50800" cap="flat">
              <a:solidFill>
                <a:srgbClr val="FF9300"/>
              </a:solidFill>
              <a:prstDash val="solid"/>
              <a:miter lim="400000"/>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defRPr>
              </a:pPr>
              <a:endParaRPr/>
            </a:p>
          </p:txBody>
        </p:sp>
        <p:sp>
          <p:nvSpPr>
            <p:cNvPr id="2123" name="Shape 2123"/>
            <p:cNvSpPr/>
            <p:nvPr/>
          </p:nvSpPr>
          <p:spPr>
            <a:xfrm>
              <a:off x="51927" y="1175908"/>
              <a:ext cx="905368" cy="2535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50800" cap="flat">
              <a:solidFill>
                <a:srgbClr val="FF9300"/>
              </a:solidFill>
              <a:prstDash val="solid"/>
              <a:miter lim="400000"/>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defRPr>
              </a:pPr>
              <a:endParaRPr/>
            </a:p>
          </p:txBody>
        </p:sp>
        <p:pic>
          <p:nvPicPr>
            <p:cNvPr id="2124" name="droppedImage.png"/>
            <p:cNvPicPr/>
            <p:nvPr/>
          </p:nvPicPr>
          <p:blipFill>
            <a:blip r:embed="rId6">
              <a:extLst/>
            </a:blip>
            <a:stretch>
              <a:fillRect/>
            </a:stretch>
          </p:blipFill>
          <p:spPr>
            <a:xfrm>
              <a:off x="2770872" y="1055370"/>
              <a:ext cx="3987801" cy="1816101"/>
            </a:xfrm>
            <a:prstGeom prst="rect">
              <a:avLst/>
            </a:prstGeom>
            <a:ln w="12700" cap="flat">
              <a:noFill/>
              <a:miter lim="400000"/>
            </a:ln>
            <a:effectLst/>
          </p:spPr>
        </p:pic>
      </p:grpSp>
      <p:pic>
        <p:nvPicPr>
          <p:cNvPr id="2126" name="droppedImage.tiff"/>
          <p:cNvPicPr/>
          <p:nvPr/>
        </p:nvPicPr>
        <p:blipFill>
          <a:blip r:embed="rId7">
            <a:extLst/>
          </a:blip>
          <a:stretch>
            <a:fillRect/>
          </a:stretch>
        </p:blipFill>
        <p:spPr>
          <a:xfrm>
            <a:off x="7991045" y="3300968"/>
            <a:ext cx="1536701" cy="288620"/>
          </a:xfrm>
          <a:prstGeom prst="rect">
            <a:avLst/>
          </a:prstGeom>
          <a:ln w="12700">
            <a:miter lim="400000"/>
          </a:ln>
        </p:spPr>
      </p:pic>
    </p:spTree>
  </p:cSld>
  <p:clrMapOvr>
    <a:masterClrMapping/>
  </p:clrMapOvr>
  <p:transition xmlns:p14="http://schemas.microsoft.com/office/powerpoint/2010/main" spd="med"/>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0" name="Shape 2130"/>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Exercise: Accept an invite</a:t>
            </a:r>
          </a:p>
        </p:txBody>
      </p:sp>
      <p:sp>
        <p:nvSpPr>
          <p:cNvPr id="2131" name="Shape 2131"/>
          <p:cNvSpPr>
            <a:spLocks noGrp="1"/>
          </p:cNvSpPr>
          <p:nvPr>
            <p:ph type="body" idx="1"/>
          </p:nvPr>
        </p:nvSpPr>
        <p:spPr>
          <a:xfrm>
            <a:off x="800100" y="1905000"/>
            <a:ext cx="14655800" cy="6731000"/>
          </a:xfrm>
          <a:prstGeom prst="rect">
            <a:avLst/>
          </a:prstGeom>
        </p:spPr>
        <p:txBody>
          <a:bodyPr/>
          <a:lstStyle/>
          <a:p>
            <a:pPr lvl="0">
              <a:defRPr sz="1800"/>
            </a:pPr>
            <a:r>
              <a:rPr sz="4800"/>
              <a:t>You will get a notification once your classmate has invited you into their account</a:t>
            </a:r>
          </a:p>
          <a:p>
            <a:pPr lvl="0">
              <a:defRPr sz="1800"/>
            </a:pPr>
            <a:endParaRPr sz="4800"/>
          </a:p>
          <a:p>
            <a:pPr lvl="0">
              <a:defRPr sz="1800"/>
            </a:pPr>
            <a:endParaRPr sz="4800"/>
          </a:p>
          <a:p>
            <a:pPr lvl="0">
              <a:defRPr sz="1800"/>
            </a:pPr>
            <a:r>
              <a:rPr sz="4800"/>
              <a:t>Click the notification, select the Organization and click 'Accept'</a:t>
            </a:r>
          </a:p>
        </p:txBody>
      </p:sp>
      <p:sp>
        <p:nvSpPr>
          <p:cNvPr id="2132" name="Shape 2132"/>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163</a:t>
            </a:fld>
            <a:endParaRPr sz="1000"/>
          </a:p>
        </p:txBody>
      </p:sp>
      <p:pic>
        <p:nvPicPr>
          <p:cNvPr id="2133" name="droppedImage.png"/>
          <p:cNvPicPr/>
          <p:nvPr/>
        </p:nvPicPr>
        <p:blipFill>
          <a:blip r:embed="rId3">
            <a:extLst/>
          </a:blip>
          <a:stretch>
            <a:fillRect/>
          </a:stretch>
        </p:blipFill>
        <p:spPr>
          <a:xfrm>
            <a:off x="5321300" y="3530600"/>
            <a:ext cx="5588000" cy="1282700"/>
          </a:xfrm>
          <a:prstGeom prst="rect">
            <a:avLst/>
          </a:prstGeom>
          <a:ln w="12700">
            <a:miter lim="400000"/>
          </a:ln>
        </p:spPr>
      </p:pic>
      <p:pic>
        <p:nvPicPr>
          <p:cNvPr id="2134" name="droppedImage.png"/>
          <p:cNvPicPr/>
          <p:nvPr/>
        </p:nvPicPr>
        <p:blipFill>
          <a:blip r:embed="rId4">
            <a:extLst/>
          </a:blip>
          <a:stretch>
            <a:fillRect/>
          </a:stretch>
        </p:blipFill>
        <p:spPr>
          <a:xfrm>
            <a:off x="4533900" y="6502400"/>
            <a:ext cx="7150100" cy="2133600"/>
          </a:xfrm>
          <a:prstGeom prst="rect">
            <a:avLst/>
          </a:prstGeom>
          <a:ln w="12700">
            <a:miter lim="400000"/>
          </a:ln>
        </p:spPr>
      </p:pic>
    </p:spTree>
  </p:cSld>
  <p:clrMapOvr>
    <a:masterClrMapping/>
  </p:clrMapOvr>
  <p:transition xmlns:p14="http://schemas.microsoft.com/office/powerpoint/2010/main" spd="med"/>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8" name="Shape 2138"/>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Exercise: View classmate's org</a:t>
            </a:r>
          </a:p>
        </p:txBody>
      </p:sp>
      <p:sp>
        <p:nvSpPr>
          <p:cNvPr id="2139" name="Shape 2139"/>
          <p:cNvSpPr>
            <a:spLocks noGrp="1"/>
          </p:cNvSpPr>
          <p:nvPr>
            <p:ph type="body" idx="1"/>
          </p:nvPr>
        </p:nvSpPr>
        <p:spPr>
          <a:prstGeom prst="rect">
            <a:avLst/>
          </a:prstGeom>
        </p:spPr>
        <p:txBody>
          <a:bodyPr/>
          <a:lstStyle/>
          <a:p>
            <a:pPr lvl="0">
              <a:defRPr sz="1800"/>
            </a:pPr>
            <a:r>
              <a:rPr sz="4800"/>
              <a:t>Select your classmate's organization from the drop down list and peruse their org</a:t>
            </a:r>
          </a:p>
        </p:txBody>
      </p:sp>
      <p:sp>
        <p:nvSpPr>
          <p:cNvPr id="2140" name="Shape 2140"/>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164</a:t>
            </a:fld>
            <a:endParaRPr sz="1000"/>
          </a:p>
        </p:txBody>
      </p:sp>
      <p:grpSp>
        <p:nvGrpSpPr>
          <p:cNvPr id="2143" name="Group 2143"/>
          <p:cNvGrpSpPr/>
          <p:nvPr/>
        </p:nvGrpSpPr>
        <p:grpSpPr>
          <a:xfrm>
            <a:off x="2501900" y="3200400"/>
            <a:ext cx="11247021" cy="5408199"/>
            <a:chOff x="0" y="0"/>
            <a:chExt cx="11247019" cy="5408198"/>
          </a:xfrm>
        </p:grpSpPr>
        <p:pic>
          <p:nvPicPr>
            <p:cNvPr id="2141" name="droppedImage.png"/>
            <p:cNvPicPr/>
            <p:nvPr/>
          </p:nvPicPr>
          <p:blipFill>
            <a:blip r:embed="rId3">
              <a:extLst/>
            </a:blip>
            <a:stretch>
              <a:fillRect/>
            </a:stretch>
          </p:blipFill>
          <p:spPr>
            <a:xfrm>
              <a:off x="0" y="74198"/>
              <a:ext cx="11247020" cy="5334001"/>
            </a:xfrm>
            <a:prstGeom prst="rect">
              <a:avLst/>
            </a:prstGeom>
            <a:ln w="12700" cap="flat">
              <a:noFill/>
              <a:miter lim="400000"/>
            </a:ln>
            <a:effectLst/>
          </p:spPr>
        </p:pic>
        <p:sp>
          <p:nvSpPr>
            <p:cNvPr id="2142" name="Shape 2142"/>
            <p:cNvSpPr/>
            <p:nvPr/>
          </p:nvSpPr>
          <p:spPr>
            <a:xfrm>
              <a:off x="8039099" y="0"/>
              <a:ext cx="1676401" cy="5334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50800" cap="flat">
              <a:solidFill>
                <a:srgbClr val="FF9300"/>
              </a:solidFill>
              <a:prstDash val="solid"/>
              <a:miter lim="400000"/>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defRPr>
              </a:pPr>
              <a:endParaRPr/>
            </a:p>
          </p:txBody>
        </p:sp>
      </p:grpSp>
      <p:pic>
        <p:nvPicPr>
          <p:cNvPr id="2144" name="droppedImage.tiff"/>
          <p:cNvPicPr/>
          <p:nvPr/>
        </p:nvPicPr>
        <p:blipFill>
          <a:blip r:embed="rId4">
            <a:extLst/>
          </a:blip>
          <a:stretch>
            <a:fillRect/>
          </a:stretch>
        </p:blipFill>
        <p:spPr>
          <a:xfrm>
            <a:off x="2530045" y="3300968"/>
            <a:ext cx="1758093" cy="330201"/>
          </a:xfrm>
          <a:prstGeom prst="rect">
            <a:avLst/>
          </a:prstGeom>
          <a:ln w="12700">
            <a:miter lim="400000"/>
          </a:ln>
        </p:spPr>
      </p:pic>
    </p:spTree>
  </p:cSld>
  <p:clrMapOvr>
    <a:masterClrMapping/>
  </p:clrMapOvr>
  <p:transition xmlns:p14="http://schemas.microsoft.com/office/powerpoint/2010/main" spd="med"/>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8" name="Shape 2148"/>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Exercise: Revoke access</a:t>
            </a:r>
          </a:p>
        </p:txBody>
      </p:sp>
      <p:sp>
        <p:nvSpPr>
          <p:cNvPr id="2149" name="Shape 2149"/>
          <p:cNvSpPr>
            <a:spLocks noGrp="1"/>
          </p:cNvSpPr>
          <p:nvPr>
            <p:ph type="body" idx="1"/>
          </p:nvPr>
        </p:nvSpPr>
        <p:spPr>
          <a:xfrm>
            <a:off x="800100" y="1879600"/>
            <a:ext cx="15151100" cy="6731000"/>
          </a:xfrm>
          <a:prstGeom prst="rect">
            <a:avLst/>
          </a:prstGeom>
        </p:spPr>
        <p:txBody>
          <a:bodyPr/>
          <a:lstStyle/>
          <a:p>
            <a:pPr lvl="0">
              <a:defRPr sz="1800"/>
            </a:pPr>
            <a:r>
              <a:rPr sz="4800"/>
              <a:t>Now either 'Leave Organization' you've been invited into, or remove your classmate from your organization</a:t>
            </a:r>
          </a:p>
        </p:txBody>
      </p:sp>
      <p:sp>
        <p:nvSpPr>
          <p:cNvPr id="2150" name="Shape 2150"/>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165</a:t>
            </a:fld>
            <a:endParaRPr sz="1000"/>
          </a:p>
        </p:txBody>
      </p:sp>
      <p:grpSp>
        <p:nvGrpSpPr>
          <p:cNvPr id="2155" name="Group 2155"/>
          <p:cNvGrpSpPr/>
          <p:nvPr/>
        </p:nvGrpSpPr>
        <p:grpSpPr>
          <a:xfrm>
            <a:off x="2501900" y="3274598"/>
            <a:ext cx="11247021" cy="5334001"/>
            <a:chOff x="0" y="0"/>
            <a:chExt cx="11247019" cy="5334000"/>
          </a:xfrm>
        </p:grpSpPr>
        <p:pic>
          <p:nvPicPr>
            <p:cNvPr id="2151" name="droppedImage.png"/>
            <p:cNvPicPr/>
            <p:nvPr/>
          </p:nvPicPr>
          <p:blipFill>
            <a:blip r:embed="rId3">
              <a:extLst/>
            </a:blip>
            <a:stretch>
              <a:fillRect/>
            </a:stretch>
          </p:blipFill>
          <p:spPr>
            <a:xfrm>
              <a:off x="0" y="0"/>
              <a:ext cx="11247020" cy="5334000"/>
            </a:xfrm>
            <a:prstGeom prst="rect">
              <a:avLst/>
            </a:prstGeom>
            <a:ln w="12700" cap="flat">
              <a:noFill/>
              <a:miter lim="400000"/>
            </a:ln>
            <a:effectLst/>
          </p:spPr>
        </p:pic>
        <p:sp>
          <p:nvSpPr>
            <p:cNvPr id="2152" name="Shape 2152"/>
            <p:cNvSpPr/>
            <p:nvPr/>
          </p:nvSpPr>
          <p:spPr>
            <a:xfrm>
              <a:off x="1724122" y="1208983"/>
              <a:ext cx="980035" cy="3675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7"/>
                  </a:cubicBezTo>
                  <a:cubicBezTo>
                    <a:pt x="12954" y="20639"/>
                    <a:pt x="6724" y="20639"/>
                    <a:pt x="2882" y="16797"/>
                  </a:cubicBezTo>
                  <a:cubicBezTo>
                    <a:pt x="-961" y="12954"/>
                    <a:pt x="-961" y="6724"/>
                    <a:pt x="2882" y="2882"/>
                  </a:cubicBezTo>
                  <a:cubicBezTo>
                    <a:pt x="6724" y="-961"/>
                    <a:pt x="12954" y="-961"/>
                    <a:pt x="16796" y="2882"/>
                  </a:cubicBezTo>
                </a:path>
              </a:pathLst>
            </a:custGeom>
            <a:noFill/>
            <a:ln w="38100" cap="flat">
              <a:solidFill>
                <a:srgbClr val="FF9300"/>
              </a:solidFill>
              <a:prstDash val="solid"/>
              <a:miter lim="400000"/>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defRPr>
              </a:pPr>
              <a:endParaRPr/>
            </a:p>
          </p:txBody>
        </p:sp>
        <p:sp>
          <p:nvSpPr>
            <p:cNvPr id="2153" name="Shape 2153"/>
            <p:cNvSpPr/>
            <p:nvPr/>
          </p:nvSpPr>
          <p:spPr>
            <a:xfrm>
              <a:off x="202951" y="1587481"/>
              <a:ext cx="1219201" cy="254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38100" cap="flat">
              <a:solidFill>
                <a:srgbClr val="FF9300"/>
              </a:solidFill>
              <a:prstDash val="solid"/>
              <a:miter lim="400000"/>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defRPr>
              </a:pPr>
              <a:endParaRPr/>
            </a:p>
          </p:txBody>
        </p:sp>
        <p:sp>
          <p:nvSpPr>
            <p:cNvPr id="2154" name="Shape 2154"/>
            <p:cNvSpPr/>
            <p:nvPr/>
          </p:nvSpPr>
          <p:spPr>
            <a:xfrm>
              <a:off x="5791199" y="3964401"/>
              <a:ext cx="800101" cy="254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38100" cap="flat">
              <a:solidFill>
                <a:srgbClr val="FF9300"/>
              </a:solidFill>
              <a:prstDash val="solid"/>
              <a:miter lim="400000"/>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defRPr>
              </a:pPr>
              <a:endParaRPr/>
            </a:p>
          </p:txBody>
        </p:sp>
      </p:grpSp>
      <p:pic>
        <p:nvPicPr>
          <p:cNvPr id="2156" name="droppedImage.tiff"/>
          <p:cNvPicPr/>
          <p:nvPr/>
        </p:nvPicPr>
        <p:blipFill>
          <a:blip r:embed="rId4">
            <a:extLst/>
          </a:blip>
          <a:stretch>
            <a:fillRect/>
          </a:stretch>
        </p:blipFill>
        <p:spPr>
          <a:xfrm>
            <a:off x="2530045" y="3300968"/>
            <a:ext cx="1752601" cy="329170"/>
          </a:xfrm>
          <a:prstGeom prst="rect">
            <a:avLst/>
          </a:prstGeom>
          <a:ln w="12700">
            <a:miter lim="400000"/>
          </a:ln>
        </p:spPr>
      </p:pic>
    </p:spTree>
  </p:cSld>
  <p:clrMapOvr>
    <a:masterClrMapping/>
  </p:clrMapOvr>
  <p:transition xmlns:p14="http://schemas.microsoft.com/office/powerpoint/2010/main" spd="med"/>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 name="Shape 2160"/>
          <p:cNvSpPr>
            <a:spLocks noGrp="1"/>
          </p:cNvSpPr>
          <p:nvPr>
            <p:ph type="title"/>
          </p:nvPr>
        </p:nvSpPr>
        <p:spPr>
          <a:prstGeom prst="rect">
            <a:avLst/>
          </a:prstGeom>
        </p:spPr>
        <p:txBody>
          <a:bodyPr>
            <a:normAutofit fontScale="90000"/>
          </a:bodyPr>
          <a:lstStyle>
            <a:lvl1pPr defTabSz="491744">
              <a:defRPr sz="7304">
                <a:effectLst>
                  <a:outerShdw blurRad="44704" dist="22352" dir="2700000" rotWithShape="0">
                    <a:srgbClr val="000000">
                      <a:alpha val="75000"/>
                    </a:srgbClr>
                  </a:outerShdw>
                </a:effectLst>
              </a:defRPr>
            </a:lvl1pPr>
          </a:lstStyle>
          <a:p>
            <a:pPr lvl="0">
              <a:defRPr sz="1800" b="0">
                <a:solidFill>
                  <a:srgbClr val="000000"/>
                </a:solidFill>
                <a:effectLst/>
              </a:defRPr>
            </a:pPr>
            <a:r>
              <a:rPr sz="7304" b="1">
                <a:solidFill>
                  <a:srgbClr val="FFFFFF"/>
                </a:solidFill>
                <a:effectLst>
                  <a:outerShdw blurRad="44704" dist="22352" dir="2700000" rotWithShape="0">
                    <a:srgbClr val="000000">
                      <a:alpha val="75000"/>
                    </a:srgbClr>
                  </a:outerShdw>
                </a:effectLst>
              </a:rPr>
              <a:t>Review Questions</a:t>
            </a:r>
          </a:p>
        </p:txBody>
      </p:sp>
      <p:sp>
        <p:nvSpPr>
          <p:cNvPr id="2161" name="Shape 2161"/>
          <p:cNvSpPr>
            <a:spLocks noGrp="1"/>
          </p:cNvSpPr>
          <p:nvPr>
            <p:ph type="body" idx="1"/>
          </p:nvPr>
        </p:nvSpPr>
        <p:spPr>
          <a:prstGeom prst="rect">
            <a:avLst/>
          </a:prstGeom>
        </p:spPr>
        <p:txBody>
          <a:bodyPr/>
          <a:lstStyle/>
          <a:p>
            <a:pPr lvl="0">
              <a:defRPr sz="1800"/>
            </a:pPr>
            <a:r>
              <a:rPr sz="4800"/>
              <a:t>What is an Organization?</a:t>
            </a:r>
          </a:p>
          <a:p>
            <a:pPr lvl="0">
              <a:defRPr sz="1800"/>
            </a:pPr>
            <a:r>
              <a:rPr sz="4800"/>
              <a:t>How do you regenerate the Starter Kit for your Organization?</a:t>
            </a:r>
          </a:p>
        </p:txBody>
      </p:sp>
      <p:sp>
        <p:nvSpPr>
          <p:cNvPr id="2162" name="Shape 2162"/>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166</a:t>
            </a:fld>
            <a:endParaRPr sz="1000"/>
          </a:p>
        </p:txBody>
      </p:sp>
    </p:spTree>
  </p:cSld>
  <p:clrMapOvr>
    <a:masterClrMapping/>
  </p:clrMapOvr>
  <p:transition xmlns:p14="http://schemas.microsoft.com/office/powerpoint/2010/main" spd="med"/>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4" name="Shape 2164"/>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Node Setup</a:t>
            </a:r>
          </a:p>
        </p:txBody>
      </p:sp>
      <p:sp>
        <p:nvSpPr>
          <p:cNvPr id="2165" name="Shape 2165"/>
          <p:cNvSpPr>
            <a:spLocks noGrp="1"/>
          </p:cNvSpPr>
          <p:nvPr>
            <p:ph type="body" idx="1"/>
          </p:nvPr>
        </p:nvSpPr>
        <p:spPr>
          <a:prstGeom prst="rect">
            <a:avLst/>
          </a:prstGeom>
        </p:spPr>
        <p:txBody>
          <a:bodyPr/>
          <a:lstStyle/>
          <a:p>
            <a:pPr lvl="0">
              <a:defRPr sz="1800">
                <a:solidFill>
                  <a:srgbClr val="000000"/>
                </a:solidFill>
              </a:defRPr>
            </a:pPr>
            <a:r>
              <a:rPr sz="3600">
                <a:solidFill>
                  <a:srgbClr val="A1C3E5"/>
                </a:solidFill>
              </a:rPr>
              <a:t>Setup a Node to manage</a:t>
            </a:r>
          </a:p>
        </p:txBody>
      </p:sp>
      <p:sp>
        <p:nvSpPr>
          <p:cNvPr id="2166" name="Shape 2166"/>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167</a:t>
            </a:fld>
            <a:endParaRPr sz="1000"/>
          </a:p>
        </p:txBody>
      </p:sp>
    </p:spTree>
  </p:cSld>
  <p:clrMapOvr>
    <a:masterClrMapping/>
  </p:clrMapOvr>
  <p:transition xmlns:p14="http://schemas.microsoft.com/office/powerpoint/2010/main" spd="med"/>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8" name="Shape 2168"/>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Lesson Objectives</a:t>
            </a:r>
          </a:p>
        </p:txBody>
      </p:sp>
      <p:sp>
        <p:nvSpPr>
          <p:cNvPr id="2169" name="Shape 2169"/>
          <p:cNvSpPr>
            <a:spLocks noGrp="1"/>
          </p:cNvSpPr>
          <p:nvPr>
            <p:ph type="body" idx="1"/>
          </p:nvPr>
        </p:nvSpPr>
        <p:spPr>
          <a:prstGeom prst="rect">
            <a:avLst/>
          </a:prstGeom>
        </p:spPr>
        <p:txBody>
          <a:bodyPr/>
          <a:lstStyle/>
          <a:p>
            <a:pPr lvl="0">
              <a:defRPr sz="1800"/>
            </a:pPr>
            <a:r>
              <a:rPr sz="4800"/>
              <a:t>After completing the lesson, you will be able to</a:t>
            </a:r>
          </a:p>
          <a:p>
            <a:pPr lvl="1">
              <a:defRPr sz="1800"/>
            </a:pPr>
            <a:r>
              <a:rPr sz="4800"/>
              <a:t>Install Chef nodes using "knife bootstrap"</a:t>
            </a:r>
          </a:p>
          <a:p>
            <a:pPr lvl="1">
              <a:defRPr sz="1800"/>
            </a:pPr>
            <a:r>
              <a:rPr sz="4800"/>
              <a:t>Explain how knife bootstrap configures a node to use the Organization created in the previous section</a:t>
            </a:r>
          </a:p>
          <a:p>
            <a:pPr lvl="1">
              <a:defRPr sz="1800"/>
            </a:pPr>
            <a:r>
              <a:rPr sz="4800"/>
              <a:t>Explain the basic configuration needed to run chef-client</a:t>
            </a:r>
          </a:p>
        </p:txBody>
      </p:sp>
      <p:sp>
        <p:nvSpPr>
          <p:cNvPr id="2170" name="Shape 2170"/>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168</a:t>
            </a:fld>
            <a:endParaRPr sz="1000"/>
          </a:p>
        </p:txBody>
      </p:sp>
    </p:spTree>
  </p:cSld>
  <p:clrMapOvr>
    <a:masterClrMapping/>
  </p:clrMapOvr>
  <p:transition xmlns:p14="http://schemas.microsoft.com/office/powerpoint/2010/main" spd="med"/>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2" name="Shape 2172"/>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Nodes</a:t>
            </a:r>
          </a:p>
        </p:txBody>
      </p:sp>
      <p:pic>
        <p:nvPicPr>
          <p:cNvPr id="2173" name="droppedImage.png"/>
          <p:cNvPicPr/>
          <p:nvPr/>
        </p:nvPicPr>
        <p:blipFill>
          <a:blip r:embed="rId3">
            <a:extLst/>
          </a:blip>
          <a:stretch>
            <a:fillRect/>
          </a:stretch>
        </p:blipFill>
        <p:spPr>
          <a:xfrm>
            <a:off x="4686300" y="1673423"/>
            <a:ext cx="6870700" cy="7188201"/>
          </a:xfrm>
          <a:prstGeom prst="rect">
            <a:avLst/>
          </a:prstGeom>
          <a:ln w="12700">
            <a:miter lim="400000"/>
          </a:ln>
        </p:spPr>
      </p:pic>
      <p:sp>
        <p:nvSpPr>
          <p:cNvPr id="2174" name="Shape 2174"/>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169</a:t>
            </a:fld>
            <a:endParaRPr sz="1000"/>
          </a:p>
        </p:txBody>
      </p:sp>
    </p:spTree>
  </p:cSld>
  <p:clrMapOvr>
    <a:masterClrMapping/>
  </p:clrMapOvr>
  <p:transition xmlns:p14="http://schemas.microsoft.com/office/powerpoint/2010/mai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 name="Shape 488"/>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Introduce Yourselves</a:t>
            </a:r>
          </a:p>
        </p:txBody>
      </p:sp>
      <p:sp>
        <p:nvSpPr>
          <p:cNvPr id="489" name="Shape 489"/>
          <p:cNvSpPr>
            <a:spLocks noGrp="1"/>
          </p:cNvSpPr>
          <p:nvPr>
            <p:ph type="body" idx="1"/>
          </p:nvPr>
        </p:nvSpPr>
        <p:spPr>
          <a:prstGeom prst="rect">
            <a:avLst/>
          </a:prstGeom>
        </p:spPr>
        <p:txBody>
          <a:bodyPr/>
          <a:lstStyle/>
          <a:p>
            <a:pPr lvl="0">
              <a:defRPr sz="1800"/>
            </a:pPr>
            <a:r>
              <a:rPr sz="4800" dirty="0"/>
              <a:t>Name</a:t>
            </a:r>
          </a:p>
          <a:p>
            <a:pPr lvl="0">
              <a:defRPr sz="1800"/>
            </a:pPr>
            <a:r>
              <a:rPr sz="4800" dirty="0"/>
              <a:t>Current job role</a:t>
            </a:r>
          </a:p>
          <a:p>
            <a:pPr lvl="0">
              <a:defRPr sz="1800"/>
            </a:pPr>
            <a:r>
              <a:rPr sz="4800" dirty="0"/>
              <a:t>Previous job roles/background</a:t>
            </a:r>
          </a:p>
          <a:p>
            <a:pPr lvl="0">
              <a:defRPr sz="1800"/>
            </a:pPr>
            <a:r>
              <a:rPr sz="4800" dirty="0"/>
              <a:t>Experience with Chef and/or config management</a:t>
            </a:r>
          </a:p>
          <a:p>
            <a:pPr lvl="0">
              <a:defRPr sz="1800"/>
            </a:pPr>
            <a:r>
              <a:rPr sz="4800" dirty="0"/>
              <a:t>Favorite Text Editor</a:t>
            </a:r>
          </a:p>
        </p:txBody>
      </p:sp>
      <p:sp>
        <p:nvSpPr>
          <p:cNvPr id="490" name="Shape 49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17</a:t>
            </a:fld>
            <a:endParaRPr sz="1000"/>
          </a:p>
        </p:txBody>
      </p:sp>
    </p:spTree>
  </p:cSld>
  <p:clrMapOvr>
    <a:masterClrMapping/>
  </p:clrMapOvr>
  <p:transition xmlns:p14="http://schemas.microsoft.com/office/powerpoint/2010/main" spd="med"/>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8" name="Shape 2178"/>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Nodes</a:t>
            </a:r>
          </a:p>
        </p:txBody>
      </p:sp>
      <p:sp>
        <p:nvSpPr>
          <p:cNvPr id="2179" name="Shape 2179"/>
          <p:cNvSpPr>
            <a:spLocks noGrp="1"/>
          </p:cNvSpPr>
          <p:nvPr>
            <p:ph type="body" idx="1"/>
          </p:nvPr>
        </p:nvSpPr>
        <p:spPr>
          <a:prstGeom prst="rect">
            <a:avLst/>
          </a:prstGeom>
        </p:spPr>
        <p:txBody>
          <a:bodyPr/>
          <a:lstStyle/>
          <a:p>
            <a:pPr lvl="0">
              <a:defRPr sz="1800"/>
            </a:pPr>
            <a:r>
              <a:rPr sz="4800"/>
              <a:t>Nodes represent the servers in your infrastructure these may be</a:t>
            </a:r>
          </a:p>
          <a:p>
            <a:pPr lvl="1">
              <a:defRPr sz="1800"/>
            </a:pPr>
            <a:r>
              <a:rPr sz="4800"/>
              <a:t>Physical or virtual servers</a:t>
            </a:r>
          </a:p>
          <a:p>
            <a:pPr lvl="1">
              <a:defRPr sz="1800"/>
            </a:pPr>
            <a:r>
              <a:rPr sz="4800"/>
              <a:t>Hardware that you own</a:t>
            </a:r>
          </a:p>
          <a:p>
            <a:pPr lvl="1">
              <a:defRPr sz="1800"/>
            </a:pPr>
            <a:r>
              <a:rPr sz="4800"/>
              <a:t>Compute instances in a public or private cloud</a:t>
            </a:r>
          </a:p>
          <a:p>
            <a:pPr marL="365125" lvl="0" indent="-365125">
              <a:defRPr sz="1800"/>
            </a:pPr>
            <a:r>
              <a:rPr sz="4600"/>
              <a:t>Could also be network hardware - switches, routers, etc</a:t>
            </a:r>
          </a:p>
        </p:txBody>
      </p:sp>
      <p:sp>
        <p:nvSpPr>
          <p:cNvPr id="2180" name="Shape 2180"/>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170</a:t>
            </a:fld>
            <a:endParaRPr sz="1000"/>
          </a:p>
        </p:txBody>
      </p:sp>
    </p:spTree>
  </p:cSld>
  <p:clrMapOvr>
    <a:masterClrMapping/>
  </p:clrMapOvr>
  <p:transition xmlns:p14="http://schemas.microsoft.com/office/powerpoint/2010/main" spd="med"/>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4" name="Shape 2184"/>
          <p:cNvSpPr>
            <a:spLocks noGrp="1"/>
          </p:cNvSpPr>
          <p:nvPr>
            <p:ph type="title"/>
          </p:nvPr>
        </p:nvSpPr>
        <p:spPr>
          <a:prstGeom prst="rect">
            <a:avLst/>
          </a:prstGeom>
        </p:spPr>
        <p:txBody>
          <a:bodyPr/>
          <a:lstStyle/>
          <a:p>
            <a:pPr lvl="0">
              <a:defRPr sz="1800" b="0">
                <a:solidFill>
                  <a:srgbClr val="000000"/>
                </a:solidFill>
                <a:effectLst/>
              </a:defRPr>
            </a:pPr>
            <a:r>
              <a:rPr sz="9600" b="1">
                <a:solidFill>
                  <a:srgbClr val="FFFFFF"/>
                </a:solidFill>
                <a:effectLst>
                  <a:outerShdw blurRad="50800" dist="25400" dir="2700000" rotWithShape="0">
                    <a:srgbClr val="000000">
                      <a:alpha val="75000"/>
                    </a:srgbClr>
                  </a:outerShdw>
                </a:effectLst>
              </a:rPr>
              <a:t>We Have No Nodes Yet</a:t>
            </a:r>
          </a:p>
        </p:txBody>
      </p:sp>
      <p:pic>
        <p:nvPicPr>
          <p:cNvPr id="2185" name="Opscode Manage.jpg"/>
          <p:cNvPicPr/>
          <p:nvPr/>
        </p:nvPicPr>
        <p:blipFill>
          <a:blip r:embed="rId3">
            <a:extLst/>
          </a:blip>
          <a:stretch>
            <a:fillRect/>
          </a:stretch>
        </p:blipFill>
        <p:spPr>
          <a:xfrm>
            <a:off x="2114550" y="2638988"/>
            <a:ext cx="12026900" cy="5969001"/>
          </a:xfrm>
          <a:prstGeom prst="rect">
            <a:avLst/>
          </a:prstGeom>
          <a:ln w="12700">
            <a:miter lim="400000"/>
          </a:ln>
        </p:spPr>
      </p:pic>
      <p:sp>
        <p:nvSpPr>
          <p:cNvPr id="2186" name="Shape 2186"/>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171</a:t>
            </a:fld>
            <a:endParaRPr sz="1000"/>
          </a:p>
        </p:txBody>
      </p:sp>
      <p:pic>
        <p:nvPicPr>
          <p:cNvPr id="2187" name="droppedImage.tiff"/>
          <p:cNvPicPr/>
          <p:nvPr/>
        </p:nvPicPr>
        <p:blipFill>
          <a:blip r:embed="rId4">
            <a:extLst/>
          </a:blip>
          <a:stretch>
            <a:fillRect/>
          </a:stretch>
        </p:blipFill>
        <p:spPr>
          <a:xfrm>
            <a:off x="2149045" y="2640568"/>
            <a:ext cx="3921898" cy="736601"/>
          </a:xfrm>
          <a:prstGeom prst="rect">
            <a:avLst/>
          </a:prstGeom>
          <a:ln w="12700">
            <a:miter lim="400000"/>
          </a:ln>
        </p:spPr>
      </p:pic>
    </p:spTree>
  </p:cSld>
  <p:clrMapOvr>
    <a:masterClrMapping/>
  </p:clrMapOvr>
  <p:transition xmlns:p14="http://schemas.microsoft.com/office/powerpoint/2010/main" spd="med"/>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 name="Shape 2191"/>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Training Node</a:t>
            </a:r>
          </a:p>
        </p:txBody>
      </p:sp>
      <p:sp>
        <p:nvSpPr>
          <p:cNvPr id="2192" name="Shape 2192"/>
          <p:cNvSpPr>
            <a:spLocks noGrp="1"/>
          </p:cNvSpPr>
          <p:nvPr>
            <p:ph type="body" idx="1"/>
          </p:nvPr>
        </p:nvSpPr>
        <p:spPr>
          <a:prstGeom prst="rect">
            <a:avLst/>
          </a:prstGeom>
        </p:spPr>
        <p:txBody>
          <a:bodyPr/>
          <a:lstStyle/>
          <a:p>
            <a:pPr lvl="0">
              <a:defRPr sz="1800"/>
            </a:pPr>
            <a:r>
              <a:rPr sz="4800"/>
              <a:t>The labs require a node to be managed</a:t>
            </a:r>
          </a:p>
          <a:p>
            <a:pPr lvl="0">
              <a:defRPr sz="1800"/>
            </a:pPr>
            <a:r>
              <a:rPr sz="4800"/>
              <a:t>We allow for two different options</a:t>
            </a:r>
          </a:p>
          <a:p>
            <a:pPr lvl="1">
              <a:defRPr sz="1800"/>
            </a:pPr>
            <a:r>
              <a:rPr sz="4800"/>
              <a:t>Bring your own Node</a:t>
            </a:r>
          </a:p>
          <a:p>
            <a:pPr lvl="1">
              <a:defRPr sz="1800"/>
            </a:pPr>
            <a:r>
              <a:rPr sz="4800"/>
              <a:t>Use the CloudShare training environment</a:t>
            </a:r>
          </a:p>
        </p:txBody>
      </p:sp>
      <p:sp>
        <p:nvSpPr>
          <p:cNvPr id="2193" name="Shape 2193"/>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172</a:t>
            </a:fld>
            <a:endParaRPr sz="1000"/>
          </a:p>
        </p:txBody>
      </p:sp>
    </p:spTree>
  </p:cSld>
  <p:clrMapOvr>
    <a:masterClrMapping/>
  </p:clrMapOvr>
  <p:transition xmlns:p14="http://schemas.microsoft.com/office/powerpoint/2010/main" spd="med"/>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7" name="Shape 2197"/>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Bring Your Own Node</a:t>
            </a:r>
          </a:p>
        </p:txBody>
      </p:sp>
      <p:sp>
        <p:nvSpPr>
          <p:cNvPr id="2198" name="Shape 2198"/>
          <p:cNvSpPr>
            <a:spLocks noGrp="1"/>
          </p:cNvSpPr>
          <p:nvPr>
            <p:ph type="body" idx="1"/>
          </p:nvPr>
        </p:nvSpPr>
        <p:spPr>
          <a:prstGeom prst="rect">
            <a:avLst/>
          </a:prstGeom>
        </p:spPr>
        <p:txBody>
          <a:bodyPr/>
          <a:lstStyle/>
          <a:p>
            <a:pPr lvl="0">
              <a:defRPr sz="1800"/>
            </a:pPr>
            <a:r>
              <a:rPr sz="4800"/>
              <a:t>Use your own Virtual Machine (VM) or Server</a:t>
            </a:r>
          </a:p>
          <a:p>
            <a:pPr lvl="0">
              <a:defRPr sz="1800"/>
            </a:pPr>
            <a:r>
              <a:rPr sz="4800"/>
              <a:t>Required for the labs:</a:t>
            </a:r>
          </a:p>
          <a:p>
            <a:pPr lvl="1">
              <a:defRPr sz="1800"/>
            </a:pPr>
            <a:r>
              <a:rPr sz="4800"/>
              <a:t>CentOS 6+</a:t>
            </a:r>
          </a:p>
          <a:p>
            <a:pPr lvl="1">
              <a:defRPr sz="1800"/>
            </a:pPr>
            <a:r>
              <a:rPr sz="4800"/>
              <a:t>512 MB RAM</a:t>
            </a:r>
          </a:p>
          <a:p>
            <a:pPr lvl="1">
              <a:defRPr sz="1800"/>
            </a:pPr>
            <a:r>
              <a:rPr sz="4800"/>
              <a:t>15 GB Disk</a:t>
            </a:r>
          </a:p>
          <a:p>
            <a:pPr lvl="1">
              <a:defRPr sz="1800"/>
            </a:pPr>
            <a:r>
              <a:rPr sz="4800"/>
              <a:t>sudo or root level permissions</a:t>
            </a:r>
          </a:p>
        </p:txBody>
      </p:sp>
      <p:sp>
        <p:nvSpPr>
          <p:cNvPr id="2199" name="Shape 2199"/>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173</a:t>
            </a:fld>
            <a:endParaRPr sz="1000"/>
          </a:p>
        </p:txBody>
      </p:sp>
    </p:spTree>
  </p:cSld>
  <p:clrMapOvr>
    <a:masterClrMapping/>
  </p:clrMapOvr>
  <p:transition xmlns:p14="http://schemas.microsoft.com/office/powerpoint/2010/main" spd="med"/>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01" name="Shape 2201"/>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EC2 Public AMI</a:t>
            </a:r>
          </a:p>
        </p:txBody>
      </p:sp>
      <p:sp>
        <p:nvSpPr>
          <p:cNvPr id="2202" name="Shape 2202"/>
          <p:cNvSpPr>
            <a:spLocks noGrp="1"/>
          </p:cNvSpPr>
          <p:nvPr>
            <p:ph type="body" idx="1"/>
          </p:nvPr>
        </p:nvSpPr>
        <p:spPr>
          <a:prstGeom prst="rect">
            <a:avLst/>
          </a:prstGeom>
        </p:spPr>
        <p:txBody>
          <a:bodyPr>
            <a:normAutofit lnSpcReduction="10000"/>
          </a:bodyPr>
          <a:lstStyle/>
          <a:p>
            <a:pPr lvl="0">
              <a:defRPr sz="1800"/>
            </a:pPr>
            <a:r>
              <a:rPr sz="4800"/>
              <a:t>Opscode publishes a public AMI on EC2 that may be used</a:t>
            </a:r>
          </a:p>
          <a:p>
            <a:pPr lvl="1">
              <a:defRPr sz="1800"/>
            </a:pPr>
            <a:r>
              <a:rPr sz="4800"/>
              <a:t>Search for ‘oc-training-public’</a:t>
            </a:r>
          </a:p>
          <a:p>
            <a:pPr lvl="1">
              <a:defRPr sz="1800"/>
            </a:pPr>
            <a:r>
              <a:rPr sz="4800"/>
              <a:t>m1.small should be sufficient</a:t>
            </a:r>
          </a:p>
          <a:p>
            <a:pPr lvl="1">
              <a:defRPr sz="1800"/>
            </a:pPr>
            <a:r>
              <a:rPr sz="4800"/>
              <a:t>Open ports 22, 80-90 in security group</a:t>
            </a:r>
          </a:p>
          <a:p>
            <a:pPr lvl="0">
              <a:defRPr sz="1800"/>
            </a:pPr>
            <a:r>
              <a:rPr sz="4800"/>
              <a:t>SSH Credentials</a:t>
            </a:r>
          </a:p>
          <a:p>
            <a:pPr lvl="1">
              <a:defRPr sz="1800"/>
            </a:pPr>
            <a:r>
              <a:rPr sz="4800"/>
              <a:t>Login:  </a:t>
            </a:r>
            <a:r>
              <a:rPr sz="4800" b="1"/>
              <a:t>opscode</a:t>
            </a:r>
            <a:endParaRPr sz="4800"/>
          </a:p>
          <a:p>
            <a:pPr lvl="1">
              <a:defRPr sz="1800"/>
            </a:pPr>
            <a:r>
              <a:rPr sz="4800"/>
              <a:t>Password:  </a:t>
            </a:r>
            <a:r>
              <a:rPr sz="4800" b="1"/>
              <a:t>opscode</a:t>
            </a:r>
          </a:p>
        </p:txBody>
      </p:sp>
      <p:grpSp>
        <p:nvGrpSpPr>
          <p:cNvPr id="2205" name="Group 2205"/>
          <p:cNvGrpSpPr/>
          <p:nvPr/>
        </p:nvGrpSpPr>
        <p:grpSpPr>
          <a:xfrm rot="2224265">
            <a:off x="11169870" y="3849894"/>
            <a:ext cx="4927601" cy="2603501"/>
            <a:chOff x="-215900" y="-139699"/>
            <a:chExt cx="4927600" cy="2603500"/>
          </a:xfrm>
        </p:grpSpPr>
        <p:sp>
          <p:nvSpPr>
            <p:cNvPr id="2204" name="Shape 2204"/>
            <p:cNvSpPr/>
            <p:nvPr/>
          </p:nvSpPr>
          <p:spPr>
            <a:xfrm>
              <a:off x="-1" y="0"/>
              <a:ext cx="4495802" cy="2044701"/>
            </a:xfrm>
            <a:prstGeom prst="rect">
              <a:avLst/>
            </a:prstGeom>
            <a:solidFill>
              <a:srgbClr val="FF2600"/>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a:defRPr sz="4500">
                  <a:solidFill>
                    <a:srgbClr val="FFFFFF"/>
                  </a:solidFill>
                </a:defRPr>
              </a:lvl1pPr>
            </a:lstStyle>
            <a:p>
              <a:pPr lvl="0">
                <a:defRPr sz="1800">
                  <a:solidFill>
                    <a:srgbClr val="000000"/>
                  </a:solidFill>
                </a:defRPr>
              </a:pPr>
              <a:r>
                <a:rPr sz="4500">
                  <a:solidFill>
                    <a:srgbClr val="FFFFFF"/>
                  </a:solidFill>
                </a:rPr>
                <a:t>Never use this for anything other than this class!</a:t>
              </a:r>
            </a:p>
          </p:txBody>
        </p:sp>
        <p:pic>
          <p:nvPicPr>
            <p:cNvPr id="2203" name="Picture 2202"/>
            <p:cNvPicPr/>
            <p:nvPr/>
          </p:nvPicPr>
          <p:blipFill>
            <a:blip r:embed="rId3">
              <a:extLst/>
            </a:blip>
            <a:stretch>
              <a:fillRect/>
            </a:stretch>
          </p:blipFill>
          <p:spPr>
            <a:xfrm>
              <a:off x="-215900" y="-139700"/>
              <a:ext cx="4927600" cy="2603501"/>
            </a:xfrm>
            <a:prstGeom prst="rect">
              <a:avLst/>
            </a:prstGeom>
            <a:effectLst/>
          </p:spPr>
        </p:pic>
      </p:grpSp>
      <p:sp>
        <p:nvSpPr>
          <p:cNvPr id="2206" name="Shape 220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174</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2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5" grpId="1" animBg="1" advAuto="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0" name="Shape 2210"/>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CloudShare Node</a:t>
            </a:r>
          </a:p>
        </p:txBody>
      </p:sp>
      <p:sp>
        <p:nvSpPr>
          <p:cNvPr id="2211" name="Shape 2211"/>
          <p:cNvSpPr>
            <a:spLocks noGrp="1"/>
          </p:cNvSpPr>
          <p:nvPr>
            <p:ph type="body" idx="1"/>
          </p:nvPr>
        </p:nvSpPr>
        <p:spPr>
          <a:prstGeom prst="rect">
            <a:avLst/>
          </a:prstGeom>
        </p:spPr>
        <p:txBody>
          <a:bodyPr/>
          <a:lstStyle/>
          <a:p>
            <a:pPr lvl="0">
              <a:defRPr sz="1800"/>
            </a:pPr>
            <a:r>
              <a:rPr sz="4800"/>
              <a:t>Register and login to CloudShare (see invite)</a:t>
            </a:r>
          </a:p>
          <a:p>
            <a:pPr lvl="0">
              <a:defRPr sz="1800"/>
            </a:pPr>
            <a:r>
              <a:rPr sz="4800"/>
              <a:t>Start Using This Environment</a:t>
            </a:r>
          </a:p>
        </p:txBody>
      </p:sp>
      <p:pic>
        <p:nvPicPr>
          <p:cNvPr id="2212" name="Overview - Chef Fundamentals Webinar.jpg"/>
          <p:cNvPicPr/>
          <p:nvPr/>
        </p:nvPicPr>
        <p:blipFill>
          <a:blip r:embed="rId2">
            <a:extLst/>
          </a:blip>
          <a:stretch>
            <a:fillRect/>
          </a:stretch>
        </p:blipFill>
        <p:spPr>
          <a:xfrm>
            <a:off x="934377" y="3708400"/>
            <a:ext cx="14389101" cy="5080000"/>
          </a:xfrm>
          <a:prstGeom prst="rect">
            <a:avLst/>
          </a:prstGeom>
          <a:ln w="12700">
            <a:miter lim="400000"/>
          </a:ln>
        </p:spPr>
      </p:pic>
      <p:sp>
        <p:nvSpPr>
          <p:cNvPr id="2213" name="Shape 2213"/>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175</a:t>
            </a:fld>
            <a:endParaRPr sz="1000"/>
          </a:p>
        </p:txBody>
      </p:sp>
    </p:spTree>
  </p:cSld>
  <p:clrMapOvr>
    <a:masterClrMapping/>
  </p:clrMapOvr>
  <p:transition xmlns:p14="http://schemas.microsoft.com/office/powerpoint/2010/main" spd="med"/>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5" name="Shape 2215"/>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CloudShare Node</a:t>
            </a:r>
          </a:p>
        </p:txBody>
      </p:sp>
      <p:sp>
        <p:nvSpPr>
          <p:cNvPr id="2216" name="Shape 2216"/>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176</a:t>
            </a:fld>
            <a:endParaRPr sz="1000"/>
          </a:p>
        </p:txBody>
      </p:sp>
      <p:pic>
        <p:nvPicPr>
          <p:cNvPr id="2217" name="droppedImage.png"/>
          <p:cNvPicPr/>
          <p:nvPr/>
        </p:nvPicPr>
        <p:blipFill>
          <a:blip r:embed="rId2">
            <a:extLst/>
          </a:blip>
          <a:stretch>
            <a:fillRect/>
          </a:stretch>
        </p:blipFill>
        <p:spPr>
          <a:xfrm>
            <a:off x="50800" y="2664986"/>
            <a:ext cx="15557500" cy="4370814"/>
          </a:xfrm>
          <a:prstGeom prst="rect">
            <a:avLst/>
          </a:prstGeom>
          <a:ln w="12700">
            <a:miter lim="400000"/>
          </a:ln>
        </p:spPr>
      </p:pic>
      <p:sp>
        <p:nvSpPr>
          <p:cNvPr id="2218" name="Shape 2218"/>
          <p:cNvSpPr/>
          <p:nvPr/>
        </p:nvSpPr>
        <p:spPr>
          <a:xfrm>
            <a:off x="1701799" y="5791199"/>
            <a:ext cx="2832101" cy="5207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63500">
            <a:solidFill>
              <a:srgbClr val="FF93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xmlns:p14="http://schemas.microsoft.com/office/powerpoint/2010/main" spd="med"/>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20" name="droppedImage.tiff"/>
          <p:cNvPicPr/>
          <p:nvPr/>
        </p:nvPicPr>
        <p:blipFill>
          <a:blip r:embed="rId3">
            <a:extLst/>
          </a:blip>
          <a:stretch>
            <a:fillRect/>
          </a:stretch>
        </p:blipFill>
        <p:spPr>
          <a:xfrm>
            <a:off x="2425700" y="1836340"/>
            <a:ext cx="10693400" cy="6845301"/>
          </a:xfrm>
          <a:prstGeom prst="rect">
            <a:avLst/>
          </a:prstGeom>
          <a:ln w="12700">
            <a:miter lim="400000"/>
          </a:ln>
        </p:spPr>
      </p:pic>
      <p:sp>
        <p:nvSpPr>
          <p:cNvPr id="2221" name="Shape 2221"/>
          <p:cNvSpPr/>
          <p:nvPr/>
        </p:nvSpPr>
        <p:spPr>
          <a:xfrm>
            <a:off x="3251199" y="4622799"/>
            <a:ext cx="6223001" cy="5207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63500">
            <a:solidFill>
              <a:srgbClr val="FF93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222" name="Shape 2222"/>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CloudShare Node</a:t>
            </a:r>
          </a:p>
        </p:txBody>
      </p:sp>
      <p:sp>
        <p:nvSpPr>
          <p:cNvPr id="2223" name="Shape 2223"/>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177</a:t>
            </a:fld>
            <a:endParaRPr sz="1000"/>
          </a:p>
        </p:txBody>
      </p:sp>
    </p:spTree>
  </p:cSld>
  <p:clrMapOvr>
    <a:masterClrMapping/>
  </p:clrMapOvr>
  <p:transition xmlns:p14="http://schemas.microsoft.com/office/powerpoint/2010/main" spd="med"/>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7" name="Shape 2227"/>
          <p:cNvSpPr/>
          <p:nvPr/>
        </p:nvSpPr>
        <p:spPr>
          <a:xfrm>
            <a:off x="8007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 ssh chef@&lt;EXTERNAL_ADDRESS&gt;</a:t>
            </a:r>
          </a:p>
        </p:txBody>
      </p:sp>
      <p:sp>
        <p:nvSpPr>
          <p:cNvPr id="2228" name="Shape 2228"/>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Lab - Login</a:t>
            </a:r>
          </a:p>
        </p:txBody>
      </p:sp>
      <p:sp>
        <p:nvSpPr>
          <p:cNvPr id="2229" name="Shape 2229"/>
          <p:cNvSpPr>
            <a:spLocks noGrp="1"/>
          </p:cNvSpPr>
          <p:nvPr>
            <p:ph type="body" idx="1"/>
          </p:nvPr>
        </p:nvSpPr>
        <p:spPr>
          <a:prstGeom prst="rect">
            <a:avLst/>
          </a:prstGeom>
        </p:spPr>
        <p:txBody>
          <a:bodyPr/>
          <a:lstStyle/>
          <a:p>
            <a:pPr lvl="0" defTabSz="312927">
              <a:defRPr sz="1800">
                <a:solidFill>
                  <a:srgbClr val="000000"/>
                </a:solidFill>
              </a:defRPr>
            </a:pPr>
            <a:r>
              <a:rPr sz="2688" dirty="0">
                <a:solidFill>
                  <a:srgbClr val="FFFFFF"/>
                </a:solidFill>
              </a:rPr>
              <a:t>The authenticity of host 'uvo1qrwls0jdgs3blvt.vm.cld.sr (69.195.232.110)' can't be established.</a:t>
            </a:r>
          </a:p>
          <a:p>
            <a:pPr lvl="0" defTabSz="312927">
              <a:defRPr sz="1800">
                <a:solidFill>
                  <a:srgbClr val="000000"/>
                </a:solidFill>
              </a:defRPr>
            </a:pPr>
            <a:r>
              <a:rPr sz="2688" dirty="0">
                <a:solidFill>
                  <a:srgbClr val="FFFFFF"/>
                </a:solidFill>
              </a:rPr>
              <a:t>RSA key fingerprint is d9:95:a3:b9:02:27:e9:cd:74:e4:a2:34:23:f5:a6:8b.</a:t>
            </a:r>
          </a:p>
          <a:p>
            <a:pPr lvl="0" defTabSz="312927">
              <a:defRPr sz="1800">
                <a:solidFill>
                  <a:srgbClr val="000000"/>
                </a:solidFill>
              </a:defRPr>
            </a:pPr>
            <a:r>
              <a:rPr sz="2688" dirty="0">
                <a:solidFill>
                  <a:srgbClr val="FFFFFF"/>
                </a:solidFill>
              </a:rPr>
              <a:t>Are you sure you want to continue connecting (yes/no)? </a:t>
            </a:r>
            <a:r>
              <a:rPr sz="2688" b="1" dirty="0">
                <a:solidFill>
                  <a:srgbClr val="FFFFFF"/>
                </a:solidFill>
              </a:rPr>
              <a:t>yes</a:t>
            </a:r>
            <a:endParaRPr sz="2688" dirty="0">
              <a:solidFill>
                <a:srgbClr val="FFFFFF"/>
              </a:solidFill>
            </a:endParaRPr>
          </a:p>
          <a:p>
            <a:pPr lvl="0" defTabSz="312927">
              <a:defRPr sz="1800">
                <a:solidFill>
                  <a:srgbClr val="000000"/>
                </a:solidFill>
              </a:defRPr>
            </a:pPr>
            <a:r>
              <a:rPr sz="2688" dirty="0">
                <a:solidFill>
                  <a:srgbClr val="FFFFFF"/>
                </a:solidFill>
              </a:rPr>
              <a:t>Warning: Permanently added 'uvo1qrwls0jdgs3blvt.vm.cld.sr,69.195.232.110' (RSA) to the list of known hosts.</a:t>
            </a:r>
          </a:p>
          <a:p>
            <a:pPr lvl="0" defTabSz="312927">
              <a:defRPr sz="1800">
                <a:solidFill>
                  <a:srgbClr val="000000"/>
                </a:solidFill>
              </a:defRPr>
            </a:pPr>
            <a:r>
              <a:rPr sz="2688" dirty="0">
                <a:solidFill>
                  <a:srgbClr val="FFFFFF"/>
                </a:solidFill>
              </a:rPr>
              <a:t>chef@uvo1qrwls0jdgs3blvt.vm.cld.sr's password: </a:t>
            </a:r>
          </a:p>
          <a:p>
            <a:pPr lvl="0" defTabSz="312927">
              <a:defRPr sz="1800">
                <a:solidFill>
                  <a:srgbClr val="000000"/>
                </a:solidFill>
              </a:defRPr>
            </a:pPr>
            <a:r>
              <a:rPr sz="2688" dirty="0">
                <a:solidFill>
                  <a:srgbClr val="FFFFFF"/>
                </a:solidFill>
              </a:rPr>
              <a:t>Last login: Mon Jan  6 16:26:24 2014 from host86-145-117-53.range86-145.btcentralplus.com</a:t>
            </a:r>
          </a:p>
          <a:p>
            <a:pPr lvl="0" defTabSz="312927">
              <a:defRPr sz="1800">
                <a:solidFill>
                  <a:srgbClr val="000000"/>
                </a:solidFill>
              </a:defRPr>
            </a:pPr>
            <a:r>
              <a:rPr sz="2688" dirty="0">
                <a:solidFill>
                  <a:srgbClr val="FFFFFF"/>
                </a:solidFill>
              </a:rPr>
              <a:t>[chef@CentOS63 ~]$ </a:t>
            </a:r>
          </a:p>
        </p:txBody>
      </p:sp>
      <p:sp>
        <p:nvSpPr>
          <p:cNvPr id="2230" name="Shape 2230"/>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178</a:t>
            </a:fld>
            <a:endParaRPr sz="1000"/>
          </a:p>
        </p:txBody>
      </p:sp>
    </p:spTree>
  </p:cSld>
  <p:clrMapOvr>
    <a:masterClrMapping/>
  </p:clrMapOvr>
  <p:transition xmlns:p14="http://schemas.microsoft.com/office/powerpoint/2010/main" spd="med"/>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4" name="Shape 2234"/>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Checkpoint	</a:t>
            </a:r>
          </a:p>
        </p:txBody>
      </p:sp>
      <p:sp>
        <p:nvSpPr>
          <p:cNvPr id="2235" name="Shape 2235"/>
          <p:cNvSpPr>
            <a:spLocks noGrp="1"/>
          </p:cNvSpPr>
          <p:nvPr>
            <p:ph type="body" idx="1"/>
          </p:nvPr>
        </p:nvSpPr>
        <p:spPr>
          <a:prstGeom prst="rect">
            <a:avLst/>
          </a:prstGeom>
        </p:spPr>
        <p:txBody>
          <a:bodyPr/>
          <a:lstStyle/>
          <a:p>
            <a:pPr lvl="0">
              <a:defRPr sz="1800"/>
            </a:pPr>
            <a:r>
              <a:rPr sz="4800"/>
              <a:t>At this point you should have</a:t>
            </a:r>
          </a:p>
          <a:p>
            <a:pPr lvl="1">
              <a:defRPr sz="1800"/>
            </a:pPr>
            <a:r>
              <a:rPr sz="4800"/>
              <a:t>One virtual machine (VM) or server that you’ll use for the lab exercises</a:t>
            </a:r>
          </a:p>
          <a:p>
            <a:pPr lvl="1">
              <a:defRPr sz="1800"/>
            </a:pPr>
            <a:r>
              <a:rPr sz="4800"/>
              <a:t>The IP address or public hostname</a:t>
            </a:r>
          </a:p>
          <a:p>
            <a:pPr lvl="1">
              <a:defRPr sz="1800"/>
            </a:pPr>
            <a:r>
              <a:rPr sz="4800"/>
              <a:t>An application for establishing an ssh connection</a:t>
            </a:r>
          </a:p>
          <a:p>
            <a:pPr lvl="1">
              <a:defRPr sz="1800"/>
            </a:pPr>
            <a:r>
              <a:rPr sz="4800"/>
              <a:t>'sudo' or 'root' permissions on the VM</a:t>
            </a:r>
          </a:p>
        </p:txBody>
      </p:sp>
      <p:sp>
        <p:nvSpPr>
          <p:cNvPr id="2236" name="Shape 2236"/>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179</a:t>
            </a:fld>
            <a:endParaRPr sz="1000"/>
          </a:p>
        </p:txBody>
      </p:sp>
    </p:spTree>
  </p:cSld>
  <p:clrMapOvr>
    <a:masterClrMapping/>
  </p:clrMapOvr>
  <p:transition xmlns:p14="http://schemas.microsoft.com/office/powerpoint/2010/mai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 name="Shape 494"/>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Course Objectives and Style</a:t>
            </a:r>
          </a:p>
        </p:txBody>
      </p:sp>
      <p:sp>
        <p:nvSpPr>
          <p:cNvPr id="495" name="Shape 495"/>
          <p:cNvSpPr>
            <a:spLocks noGrp="1"/>
          </p:cNvSpPr>
          <p:nvPr>
            <p:ph type="body" idx="1"/>
          </p:nvPr>
        </p:nvSpPr>
        <p:spPr>
          <a:prstGeom prst="rect">
            <a:avLst/>
          </a:prstGeom>
        </p:spPr>
        <p:txBody>
          <a:bodyPr/>
          <a:lstStyle/>
          <a:p>
            <a:pPr lvl="0"/>
            <a:endParaRPr/>
          </a:p>
        </p:txBody>
      </p:sp>
      <p:sp>
        <p:nvSpPr>
          <p:cNvPr id="496" name="Shape 49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18</a:t>
            </a:fld>
            <a:endParaRPr sz="1000"/>
          </a:p>
        </p:txBody>
      </p:sp>
    </p:spTree>
  </p:cSld>
  <p:clrMapOvr>
    <a:masterClrMapping/>
  </p:clrMapOvr>
  <p:transition xmlns:p14="http://schemas.microsoft.com/office/powerpoint/2010/main" spd="med"/>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8" name="droppedImage.png"/>
          <p:cNvPicPr/>
          <p:nvPr/>
        </p:nvPicPr>
        <p:blipFill>
          <a:blip r:embed="rId3">
            <a:extLst/>
          </a:blip>
          <a:stretch>
            <a:fillRect/>
          </a:stretch>
        </p:blipFill>
        <p:spPr>
          <a:xfrm>
            <a:off x="4699000" y="1668859"/>
            <a:ext cx="6934201" cy="7264401"/>
          </a:xfrm>
          <a:prstGeom prst="rect">
            <a:avLst/>
          </a:prstGeom>
          <a:ln w="12700">
            <a:miter lim="400000"/>
          </a:ln>
        </p:spPr>
      </p:pic>
      <p:sp>
        <p:nvSpPr>
          <p:cNvPr id="2239" name="Shape 2239"/>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Checkpoint</a:t>
            </a:r>
          </a:p>
        </p:txBody>
      </p:sp>
      <p:sp>
        <p:nvSpPr>
          <p:cNvPr id="2240" name="Shape 2240"/>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180</a:t>
            </a:fld>
            <a:endParaRPr sz="1000"/>
          </a:p>
        </p:txBody>
      </p:sp>
    </p:spTree>
  </p:cSld>
  <p:clrMapOvr>
    <a:masterClrMapping/>
  </p:clrMapOvr>
  <p:transition xmlns:p14="http://schemas.microsoft.com/office/powerpoint/2010/main" spd="med"/>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44" name="Shape 2244"/>
          <p:cNvSpPr/>
          <p:nvPr/>
        </p:nvSpPr>
        <p:spPr>
          <a:xfrm>
            <a:off x="800794" y="2025650"/>
            <a:ext cx="14655801" cy="8763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p>
            <a:pPr lvl="0" algn="l">
              <a:defRPr sz="1800"/>
            </a:pPr>
            <a:r>
              <a:rPr sz="2600">
                <a:solidFill>
                  <a:srgbClr val="FFFFFF"/>
                </a:solidFill>
                <a:latin typeface="+mn-lt"/>
                <a:ea typeface="+mn-ea"/>
                <a:cs typeface="+mn-cs"/>
                <a:sym typeface="Courier"/>
              </a:rPr>
              <a:t>$ knife bootstrap </a:t>
            </a:r>
            <a:r>
              <a:rPr sz="2600" b="1">
                <a:solidFill>
                  <a:srgbClr val="FFFFFF"/>
                </a:solidFill>
                <a:latin typeface="+mn-lt"/>
                <a:ea typeface="+mn-ea"/>
                <a:cs typeface="+mn-cs"/>
                <a:sym typeface="Courier"/>
              </a:rPr>
              <a:t>&lt;EXTERNAL_ADDRESS&gt;</a:t>
            </a:r>
            <a:r>
              <a:rPr sz="2600">
                <a:solidFill>
                  <a:srgbClr val="FFFFFF"/>
                </a:solidFill>
                <a:latin typeface="+mn-lt"/>
                <a:ea typeface="+mn-ea"/>
                <a:cs typeface="+mn-cs"/>
                <a:sym typeface="Courier"/>
              </a:rPr>
              <a:t> -x </a:t>
            </a:r>
            <a:r>
              <a:rPr sz="2600" b="1">
                <a:solidFill>
                  <a:srgbClr val="FFFFFF"/>
                </a:solidFill>
                <a:latin typeface="+mn-lt"/>
                <a:ea typeface="+mn-ea"/>
                <a:cs typeface="+mn-cs"/>
                <a:sym typeface="Courier"/>
              </a:rPr>
              <a:t>root</a:t>
            </a:r>
            <a:r>
              <a:rPr sz="2600">
                <a:solidFill>
                  <a:srgbClr val="FFFFFF"/>
                </a:solidFill>
                <a:latin typeface="+mn-lt"/>
                <a:ea typeface="+mn-ea"/>
                <a:cs typeface="+mn-cs"/>
                <a:sym typeface="Courier"/>
              </a:rPr>
              <a:t> -P </a:t>
            </a:r>
            <a:r>
              <a:rPr sz="2600" b="1">
                <a:solidFill>
                  <a:srgbClr val="FFFFFF"/>
                </a:solidFill>
                <a:latin typeface="+mn-lt"/>
                <a:ea typeface="+mn-ea"/>
                <a:cs typeface="+mn-cs"/>
                <a:sym typeface="Courier"/>
              </a:rPr>
              <a:t>&lt;PASSWORD&gt;</a:t>
            </a:r>
            <a:r>
              <a:rPr sz="2600">
                <a:solidFill>
                  <a:srgbClr val="FFFFFF"/>
                </a:solidFill>
                <a:latin typeface="+mn-lt"/>
                <a:ea typeface="+mn-ea"/>
                <a:cs typeface="+mn-cs"/>
                <a:sym typeface="Courier"/>
              </a:rPr>
              <a:t> -N "node1"</a:t>
            </a:r>
          </a:p>
        </p:txBody>
      </p:sp>
      <p:sp>
        <p:nvSpPr>
          <p:cNvPr id="2245" name="Shape 2245"/>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"Bootstrap" the Target Instance</a:t>
            </a:r>
          </a:p>
        </p:txBody>
      </p:sp>
      <p:sp>
        <p:nvSpPr>
          <p:cNvPr id="2246" name="Shape 2246"/>
          <p:cNvSpPr/>
          <p:nvPr/>
        </p:nvSpPr>
        <p:spPr>
          <a:xfrm>
            <a:off x="825500" y="3657600"/>
            <a:ext cx="14605000" cy="51689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lstStyle/>
          <a:p>
            <a:pPr lvl="0" algn="l" defTabSz="457200">
              <a:defRPr sz="1800"/>
            </a:pPr>
            <a:r>
              <a:rPr sz="2000" dirty="0">
                <a:solidFill>
                  <a:srgbClr val="FFFFFF"/>
                </a:solidFill>
                <a:latin typeface="+mn-lt"/>
                <a:ea typeface="+mn-ea"/>
                <a:cs typeface="+mn-cs"/>
                <a:sym typeface="Courier"/>
              </a:rPr>
              <a:t>Bootstrapping Chef on uvo1qrwls0jdgs3blvt.vm.cld.sr</a:t>
            </a:r>
          </a:p>
          <a:p>
            <a:pPr lvl="0" algn="l" defTabSz="457200">
              <a:defRPr sz="1800"/>
            </a:pPr>
            <a:r>
              <a:rPr sz="2000" dirty="0">
                <a:solidFill>
                  <a:srgbClr val="FFFFFF"/>
                </a:solidFill>
                <a:latin typeface="+mn-lt"/>
                <a:ea typeface="+mn-ea"/>
                <a:cs typeface="+mn-cs"/>
                <a:sym typeface="Courier"/>
              </a:rPr>
              <a:t>...</a:t>
            </a:r>
          </a:p>
          <a:p>
            <a:pPr lvl="0" algn="l" defTabSz="457200">
              <a:defRPr sz="1800"/>
            </a:pPr>
            <a:r>
              <a:rPr sz="2000" dirty="0">
                <a:solidFill>
                  <a:srgbClr val="FFFFFF"/>
                </a:solidFill>
                <a:latin typeface="+mn-lt"/>
                <a:ea typeface="+mn-ea"/>
                <a:cs typeface="+mn-cs"/>
                <a:sym typeface="Courier"/>
              </a:rPr>
              <a:t>...</a:t>
            </a:r>
          </a:p>
          <a:p>
            <a:pPr lvl="0" algn="l" defTabSz="457200">
              <a:defRPr sz="1800"/>
            </a:pPr>
            <a:r>
              <a:rPr sz="2000" dirty="0">
                <a:solidFill>
                  <a:srgbClr val="FFFFFF"/>
                </a:solidFill>
                <a:latin typeface="+mn-lt"/>
                <a:ea typeface="+mn-ea"/>
                <a:cs typeface="+mn-cs"/>
                <a:sym typeface="Courier"/>
              </a:rPr>
              <a:t>uvo1qrwls0jdgs3blvt.vm.cld.sr Creating a new client identity for node1 using the validator key.</a:t>
            </a:r>
          </a:p>
          <a:p>
            <a:pPr lvl="0" algn="l" defTabSz="457200">
              <a:defRPr sz="1800"/>
            </a:pPr>
            <a:r>
              <a:rPr sz="2000" dirty="0">
                <a:solidFill>
                  <a:srgbClr val="FFFFFF"/>
                </a:solidFill>
                <a:latin typeface="+mn-lt"/>
                <a:ea typeface="+mn-ea"/>
                <a:cs typeface="+mn-cs"/>
                <a:sym typeface="Courier"/>
              </a:rPr>
              <a:t>uvo1qrwls0jdgs3blvt.vm.cld.sr resolving cookbooks for run list: []</a:t>
            </a:r>
          </a:p>
          <a:p>
            <a:pPr lvl="0" algn="l" defTabSz="457200">
              <a:defRPr sz="1800"/>
            </a:pPr>
            <a:r>
              <a:rPr sz="2000" dirty="0">
                <a:solidFill>
                  <a:srgbClr val="FFFFFF"/>
                </a:solidFill>
                <a:latin typeface="+mn-lt"/>
                <a:ea typeface="+mn-ea"/>
                <a:cs typeface="+mn-cs"/>
                <a:sym typeface="Courier"/>
              </a:rPr>
              <a:t>uvo1qrwls0jdgs3blvt.vm.cld.sr Synchronizing Cookbooks:</a:t>
            </a:r>
          </a:p>
          <a:p>
            <a:pPr lvl="0" algn="l" defTabSz="457200">
              <a:defRPr sz="1800"/>
            </a:pPr>
            <a:r>
              <a:rPr sz="2000" dirty="0">
                <a:solidFill>
                  <a:srgbClr val="FFFFFF"/>
                </a:solidFill>
                <a:latin typeface="+mn-lt"/>
                <a:ea typeface="+mn-ea"/>
                <a:cs typeface="+mn-cs"/>
                <a:sym typeface="Courier"/>
              </a:rPr>
              <a:t>uvo1qrwls0jdgs3blvt.vm.cld.sr Compiling Cookbooks...</a:t>
            </a:r>
          </a:p>
          <a:p>
            <a:pPr lvl="0" algn="l" defTabSz="457200">
              <a:defRPr sz="1800"/>
            </a:pPr>
            <a:r>
              <a:rPr sz="2000" dirty="0">
                <a:solidFill>
                  <a:srgbClr val="FFFFFF"/>
                </a:solidFill>
                <a:latin typeface="+mn-lt"/>
                <a:ea typeface="+mn-ea"/>
                <a:cs typeface="+mn-cs"/>
                <a:sym typeface="Courier"/>
              </a:rPr>
              <a:t>uvo1qrwls0jdgs3blvt.vm.cld.sr [2014-01-28T11:03:14-05:00] WARN: Node node2 has an empty run list.</a:t>
            </a:r>
          </a:p>
          <a:p>
            <a:pPr lvl="0" algn="l" defTabSz="457200">
              <a:defRPr sz="1800"/>
            </a:pPr>
            <a:r>
              <a:rPr sz="2000" dirty="0">
                <a:solidFill>
                  <a:srgbClr val="FFFFFF"/>
                </a:solidFill>
                <a:latin typeface="+mn-lt"/>
                <a:ea typeface="+mn-ea"/>
                <a:cs typeface="+mn-cs"/>
                <a:sym typeface="Courier"/>
              </a:rPr>
              <a:t>uvo1qrwls0jdgs3blvt.vm.cld.sr Converging 0 resources</a:t>
            </a:r>
          </a:p>
          <a:p>
            <a:pPr lvl="0" algn="l" defTabSz="457200">
              <a:defRPr sz="1800"/>
            </a:pPr>
            <a:r>
              <a:rPr sz="2000" dirty="0">
                <a:solidFill>
                  <a:srgbClr val="FFFFFF"/>
                </a:solidFill>
                <a:latin typeface="+mn-lt"/>
                <a:ea typeface="+mn-ea"/>
                <a:cs typeface="+mn-cs"/>
                <a:sym typeface="Courier"/>
              </a:rPr>
              <a:t>uvo1qrwls0jdgs3blvt.vm.cld.sr Chef Client finished, 0 resources updated</a:t>
            </a:r>
          </a:p>
        </p:txBody>
      </p:sp>
      <p:sp>
        <p:nvSpPr>
          <p:cNvPr id="2247" name="Shape 2247"/>
          <p:cNvSpPr>
            <a:spLocks noGrp="1"/>
          </p:cNvSpPr>
          <p:nvPr>
            <p:ph type="sldNum" sz="quarter" idx="2"/>
          </p:nvPr>
        </p:nvSpPr>
        <p:spPr>
          <a:xfrm>
            <a:off x="8020241" y="8826500"/>
            <a:ext cx="178818"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181</a:t>
            </a:fld>
            <a:endParaRPr sz="1000"/>
          </a:p>
        </p:txBody>
      </p:sp>
    </p:spTree>
  </p:cSld>
  <p:clrMapOvr>
    <a:masterClrMapping/>
  </p:clrMapOvr>
  <p:transition xmlns:p14="http://schemas.microsoft.com/office/powerpoint/2010/main" spd="med"/>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253" name="Group 2253"/>
          <p:cNvGrpSpPr/>
          <p:nvPr/>
        </p:nvGrpSpPr>
        <p:grpSpPr>
          <a:xfrm>
            <a:off x="1168400" y="1371600"/>
            <a:ext cx="3149600" cy="1879600"/>
            <a:chOff x="-50800" y="-50800"/>
            <a:chExt cx="3149600" cy="1879600"/>
          </a:xfrm>
        </p:grpSpPr>
        <p:sp>
          <p:nvSpPr>
            <p:cNvPr id="2252" name="Shape 2252"/>
            <p:cNvSpPr/>
            <p:nvPr/>
          </p:nvSpPr>
          <p:spPr>
            <a:xfrm>
              <a:off x="0" y="0"/>
              <a:ext cx="3048000" cy="1778000"/>
            </a:xfrm>
            <a:prstGeom prst="roundRect">
              <a:avLst>
                <a:gd name="adj" fmla="val 10714"/>
              </a:avLst>
            </a:pr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local workstation</a:t>
              </a:r>
            </a:p>
          </p:txBody>
        </p:sp>
        <p:pic>
          <p:nvPicPr>
            <p:cNvPr id="2251" name="Picture 2250"/>
            <p:cNvPicPr/>
            <p:nvPr/>
          </p:nvPicPr>
          <p:blipFill>
            <a:blip r:embed="rId3">
              <a:extLst/>
            </a:blip>
            <a:stretch>
              <a:fillRect/>
            </a:stretch>
          </p:blipFill>
          <p:spPr>
            <a:xfrm>
              <a:off x="-50800" y="-50801"/>
              <a:ext cx="3149600" cy="1879602"/>
            </a:xfrm>
            <a:prstGeom prst="rect">
              <a:avLst/>
            </a:prstGeom>
            <a:effectLst/>
          </p:spPr>
        </p:pic>
      </p:grpSp>
      <p:grpSp>
        <p:nvGrpSpPr>
          <p:cNvPr id="2256" name="Group 2256"/>
          <p:cNvGrpSpPr/>
          <p:nvPr/>
        </p:nvGrpSpPr>
        <p:grpSpPr>
          <a:xfrm>
            <a:off x="11925300" y="1371600"/>
            <a:ext cx="3149600" cy="1879600"/>
            <a:chOff x="-50800" y="-50800"/>
            <a:chExt cx="3149600" cy="1879600"/>
          </a:xfrm>
        </p:grpSpPr>
        <p:sp>
          <p:nvSpPr>
            <p:cNvPr id="2255" name="Shape 2255"/>
            <p:cNvSpPr/>
            <p:nvPr/>
          </p:nvSpPr>
          <p:spPr>
            <a:xfrm>
              <a:off x="0" y="0"/>
              <a:ext cx="3048000" cy="1778000"/>
            </a:xfrm>
            <a:prstGeom prst="roundRect">
              <a:avLst>
                <a:gd name="adj" fmla="val 10714"/>
              </a:avLst>
            </a:pr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managed node (VM)</a:t>
              </a:r>
            </a:p>
          </p:txBody>
        </p:sp>
        <p:pic>
          <p:nvPicPr>
            <p:cNvPr id="2254" name="Picture 2253"/>
            <p:cNvPicPr/>
            <p:nvPr/>
          </p:nvPicPr>
          <p:blipFill>
            <a:blip r:embed="rId3">
              <a:extLst/>
            </a:blip>
            <a:stretch>
              <a:fillRect/>
            </a:stretch>
          </p:blipFill>
          <p:spPr>
            <a:xfrm>
              <a:off x="-50800" y="-50801"/>
              <a:ext cx="3149600" cy="1879602"/>
            </a:xfrm>
            <a:prstGeom prst="rect">
              <a:avLst/>
            </a:prstGeom>
            <a:effectLst/>
          </p:spPr>
        </p:pic>
      </p:grpSp>
      <p:grpSp>
        <p:nvGrpSpPr>
          <p:cNvPr id="2259" name="Group 2259"/>
          <p:cNvGrpSpPr/>
          <p:nvPr/>
        </p:nvGrpSpPr>
        <p:grpSpPr>
          <a:xfrm>
            <a:off x="6108699" y="1541776"/>
            <a:ext cx="4042771" cy="1539248"/>
            <a:chOff x="-50800" y="-134623"/>
            <a:chExt cx="4042769" cy="1539247"/>
          </a:xfrm>
        </p:grpSpPr>
        <p:sp>
          <p:nvSpPr>
            <p:cNvPr id="2258" name="Shape 2258"/>
            <p:cNvSpPr/>
            <p:nvPr/>
          </p:nvSpPr>
          <p:spPr>
            <a:xfrm>
              <a:off x="0" y="0"/>
              <a:ext cx="3924300" cy="1270000"/>
            </a:xfrm>
            <a:prstGeom prst="rightArrow">
              <a:avLst>
                <a:gd name="adj1" fmla="val 32000"/>
                <a:gd name="adj2" fmla="val 44000"/>
              </a:avLst>
            </a:prstGeom>
            <a:solidFill>
              <a:srgbClr val="F7681A"/>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defRPr>
              </a:pPr>
              <a:endParaRPr/>
            </a:p>
          </p:txBody>
        </p:sp>
        <p:pic>
          <p:nvPicPr>
            <p:cNvPr id="2257" name="Picture 2256"/>
            <p:cNvPicPr/>
            <p:nvPr/>
          </p:nvPicPr>
          <p:blipFill>
            <a:blip r:embed="rId4">
              <a:extLst/>
            </a:blip>
            <a:stretch>
              <a:fillRect/>
            </a:stretch>
          </p:blipFill>
          <p:spPr>
            <a:xfrm>
              <a:off x="-50800" y="-134624"/>
              <a:ext cx="4042769" cy="1539248"/>
            </a:xfrm>
            <a:prstGeom prst="rect">
              <a:avLst/>
            </a:prstGeom>
            <a:effectLst/>
          </p:spPr>
        </p:pic>
      </p:grpSp>
      <p:grpSp>
        <p:nvGrpSpPr>
          <p:cNvPr id="2262" name="Group 2262"/>
          <p:cNvGrpSpPr/>
          <p:nvPr/>
        </p:nvGrpSpPr>
        <p:grpSpPr>
          <a:xfrm rot="8345513">
            <a:off x="10716692" y="4404799"/>
            <a:ext cx="1388470" cy="1539249"/>
            <a:chOff x="-50799" y="-134623"/>
            <a:chExt cx="1388468" cy="1539247"/>
          </a:xfrm>
        </p:grpSpPr>
        <p:sp>
          <p:nvSpPr>
            <p:cNvPr id="2261" name="Shape 2261"/>
            <p:cNvSpPr/>
            <p:nvPr/>
          </p:nvSpPr>
          <p:spPr>
            <a:xfrm>
              <a:off x="0" y="-1"/>
              <a:ext cx="1270001" cy="1270001"/>
            </a:xfrm>
            <a:prstGeom prst="rightArrow">
              <a:avLst>
                <a:gd name="adj1" fmla="val 32000"/>
                <a:gd name="adj2" fmla="val 44000"/>
              </a:avLst>
            </a:prstGeom>
            <a:solidFill>
              <a:srgbClr val="F7681A"/>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defRPr>
              </a:pPr>
              <a:endParaRPr/>
            </a:p>
          </p:txBody>
        </p:sp>
        <p:pic>
          <p:nvPicPr>
            <p:cNvPr id="2260" name="Picture 2259"/>
            <p:cNvPicPr/>
            <p:nvPr/>
          </p:nvPicPr>
          <p:blipFill>
            <a:blip r:embed="rId5">
              <a:extLst/>
            </a:blip>
            <a:stretch>
              <a:fillRect/>
            </a:stretch>
          </p:blipFill>
          <p:spPr>
            <a:xfrm>
              <a:off x="-50801" y="-134624"/>
              <a:ext cx="1388470" cy="1539248"/>
            </a:xfrm>
            <a:prstGeom prst="rect">
              <a:avLst/>
            </a:prstGeom>
            <a:effectLst/>
          </p:spPr>
        </p:pic>
      </p:grpSp>
      <p:grpSp>
        <p:nvGrpSpPr>
          <p:cNvPr id="2265" name="Group 2265"/>
          <p:cNvGrpSpPr/>
          <p:nvPr/>
        </p:nvGrpSpPr>
        <p:grpSpPr>
          <a:xfrm>
            <a:off x="11938000" y="3378200"/>
            <a:ext cx="3124200" cy="1371600"/>
            <a:chOff x="-50800" y="-50800"/>
            <a:chExt cx="3124200" cy="1371600"/>
          </a:xfrm>
        </p:grpSpPr>
        <p:sp>
          <p:nvSpPr>
            <p:cNvPr id="2264" name="Shape 2264"/>
            <p:cNvSpPr/>
            <p:nvPr/>
          </p:nvSpPr>
          <p:spPr>
            <a:xfrm>
              <a:off x="0" y="0"/>
              <a:ext cx="3022600" cy="1270000"/>
            </a:xfrm>
            <a:prstGeom prst="roundRect">
              <a:avLst>
                <a:gd name="adj" fmla="val 15000"/>
              </a:avLst>
            </a:prstGeom>
            <a:solidFill>
              <a:srgbClr val="F2F1F0"/>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chef-client</a:t>
              </a:r>
            </a:p>
          </p:txBody>
        </p:sp>
        <p:pic>
          <p:nvPicPr>
            <p:cNvPr id="2263" name="Picture 2262"/>
            <p:cNvPicPr/>
            <p:nvPr/>
          </p:nvPicPr>
          <p:blipFill>
            <a:blip r:embed="rId6">
              <a:extLst/>
            </a:blip>
            <a:stretch>
              <a:fillRect/>
            </a:stretch>
          </p:blipFill>
          <p:spPr>
            <a:xfrm>
              <a:off x="-50800" y="-50801"/>
              <a:ext cx="3124200" cy="1371602"/>
            </a:xfrm>
            <a:prstGeom prst="rect">
              <a:avLst/>
            </a:prstGeom>
            <a:effectLst/>
          </p:spPr>
        </p:pic>
      </p:grpSp>
      <p:sp>
        <p:nvSpPr>
          <p:cNvPr id="2266" name="Shape 2266"/>
          <p:cNvSpPr/>
          <p:nvPr/>
        </p:nvSpPr>
        <p:spPr>
          <a:xfrm>
            <a:off x="1760041" y="146050"/>
            <a:ext cx="12729965" cy="647700"/>
          </a:xfrm>
          <a:prstGeom prst="rect">
            <a:avLst/>
          </a:prstGeom>
          <a:solidFill/>
          <a:ln w="12700">
            <a:solidFill>
              <a:srgbClr val="2E2F2C"/>
            </a:solidFill>
            <a:custDash>
              <a:ds d="200000" sp="200000"/>
            </a:custDash>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p>
            <a:pPr lvl="1" indent="0">
              <a:buClr>
                <a:srgbClr val="DE5F31"/>
              </a:buClr>
              <a:defRPr sz="1800"/>
            </a:pPr>
            <a:r>
              <a:rPr sz="2400">
                <a:solidFill>
                  <a:srgbClr val="FFFFFF"/>
                </a:solidFill>
                <a:latin typeface="+mn-lt"/>
                <a:ea typeface="+mn-ea"/>
                <a:cs typeface="+mn-cs"/>
                <a:sym typeface="Courier"/>
              </a:rPr>
              <a:t> $ knife bootstrap </a:t>
            </a:r>
            <a:r>
              <a:rPr sz="2400" b="1">
                <a:solidFill>
                  <a:srgbClr val="FFFFFF"/>
                </a:solidFill>
                <a:latin typeface="+mn-lt"/>
                <a:ea typeface="+mn-ea"/>
                <a:cs typeface="+mn-cs"/>
                <a:sym typeface="Courier"/>
              </a:rPr>
              <a:t>IPADDRESS</a:t>
            </a:r>
            <a:r>
              <a:rPr sz="2400">
                <a:solidFill>
                  <a:srgbClr val="FFFFFF"/>
                </a:solidFill>
                <a:latin typeface="+mn-lt"/>
                <a:ea typeface="+mn-ea"/>
                <a:cs typeface="+mn-cs"/>
                <a:sym typeface="Courier"/>
              </a:rPr>
              <a:t> --sudo -x </a:t>
            </a:r>
            <a:r>
              <a:rPr sz="2400" b="1">
                <a:solidFill>
                  <a:srgbClr val="FFFFFF"/>
                </a:solidFill>
                <a:latin typeface="+mn-lt"/>
                <a:ea typeface="+mn-ea"/>
                <a:cs typeface="+mn-cs"/>
                <a:sym typeface="Courier"/>
              </a:rPr>
              <a:t>USERNAME</a:t>
            </a:r>
            <a:r>
              <a:rPr sz="2400">
                <a:solidFill>
                  <a:srgbClr val="FFFFFF"/>
                </a:solidFill>
                <a:latin typeface="+mn-lt"/>
                <a:ea typeface="+mn-ea"/>
                <a:cs typeface="+mn-cs"/>
                <a:sym typeface="Courier"/>
              </a:rPr>
              <a:t> -P </a:t>
            </a:r>
            <a:r>
              <a:rPr sz="2400" b="1">
                <a:solidFill>
                  <a:srgbClr val="FFFFFF"/>
                </a:solidFill>
                <a:latin typeface="+mn-lt"/>
                <a:ea typeface="+mn-ea"/>
                <a:cs typeface="+mn-cs"/>
                <a:sym typeface="Courier"/>
              </a:rPr>
              <a:t>PASSWORD -N node1</a:t>
            </a:r>
          </a:p>
        </p:txBody>
      </p:sp>
      <p:grpSp>
        <p:nvGrpSpPr>
          <p:cNvPr id="2271" name="Group 2271"/>
          <p:cNvGrpSpPr/>
          <p:nvPr/>
        </p:nvGrpSpPr>
        <p:grpSpPr>
          <a:xfrm>
            <a:off x="5537200" y="4572000"/>
            <a:ext cx="5168900" cy="4127500"/>
            <a:chOff x="-50800" y="-50799"/>
            <a:chExt cx="5168900" cy="4127500"/>
          </a:xfrm>
        </p:grpSpPr>
        <p:grpSp>
          <p:nvGrpSpPr>
            <p:cNvPr id="2269" name="Group 2269"/>
            <p:cNvGrpSpPr/>
            <p:nvPr/>
          </p:nvGrpSpPr>
          <p:grpSpPr>
            <a:xfrm>
              <a:off x="-50800" y="-50800"/>
              <a:ext cx="5168900" cy="3987801"/>
              <a:chOff x="-50800" y="-50799"/>
              <a:chExt cx="5168900" cy="3987800"/>
            </a:xfrm>
          </p:grpSpPr>
          <p:sp>
            <p:nvSpPr>
              <p:cNvPr id="2268" name="Shape 2268"/>
              <p:cNvSpPr/>
              <p:nvPr/>
            </p:nvSpPr>
            <p:spPr>
              <a:xfrm>
                <a:off x="0" y="0"/>
                <a:ext cx="5067300" cy="3886200"/>
              </a:xfrm>
              <a:prstGeom prst="roundRect">
                <a:avLst>
                  <a:gd name="adj" fmla="val 4902"/>
                </a:avLst>
              </a:pr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a:solidFill>
                      <a:srgbClr val="646464"/>
                    </a:solidFill>
                    <a:effectLst>
                      <a:outerShdw blurRad="38100" dist="12700" dir="5400000" rotWithShape="0">
                        <a:srgbClr val="000000">
                          <a:alpha val="50000"/>
                        </a:srgbClr>
                      </a:outerShdw>
                    </a:effectLst>
                  </a:defRPr>
                </a:lvl1pPr>
              </a:lstStyle>
              <a:p>
                <a:pPr lvl="0">
                  <a:defRPr sz="1800">
                    <a:solidFill>
                      <a:srgbClr val="000000"/>
                    </a:solidFill>
                    <a:effectLst/>
                  </a:defRPr>
                </a:pPr>
                <a:r>
                  <a:rPr sz="3200">
                    <a:solidFill>
                      <a:srgbClr val="646464"/>
                    </a:solidFill>
                    <a:effectLst>
                      <a:outerShdw blurRad="38100" dist="12700" dir="5400000" rotWithShape="0">
                        <a:srgbClr val="000000">
                          <a:alpha val="50000"/>
                        </a:srgbClr>
                      </a:outerShdw>
                    </a:effectLst>
                  </a:rPr>
                  <a:t>Opscode Hosted Chef</a:t>
                </a:r>
              </a:p>
            </p:txBody>
          </p:sp>
          <p:pic>
            <p:nvPicPr>
              <p:cNvPr id="2267" name="Picture 2266"/>
              <p:cNvPicPr/>
              <p:nvPr/>
            </p:nvPicPr>
            <p:blipFill>
              <a:blip r:embed="rId7">
                <a:extLst/>
              </a:blip>
              <a:stretch>
                <a:fillRect/>
              </a:stretch>
            </p:blipFill>
            <p:spPr>
              <a:xfrm>
                <a:off x="-50800" y="-50800"/>
                <a:ext cx="5168900" cy="3987801"/>
              </a:xfrm>
              <a:prstGeom prst="rect">
                <a:avLst/>
              </a:prstGeom>
              <a:effectLst/>
            </p:spPr>
          </p:pic>
        </p:grpSp>
        <p:pic>
          <p:nvPicPr>
            <p:cNvPr id="2270" name="OpscodeLogo_FINAL_300dpi_transparent.png"/>
            <p:cNvPicPr/>
            <p:nvPr/>
          </p:nvPicPr>
          <p:blipFill>
            <a:blip r:embed="rId8">
              <a:extLst/>
            </a:blip>
            <a:srcRect l="31651" r="31009" b="41085"/>
            <a:stretch>
              <a:fillRect/>
            </a:stretch>
          </p:blipFill>
          <p:spPr>
            <a:xfrm>
              <a:off x="228600" y="841974"/>
              <a:ext cx="4330700" cy="3234726"/>
            </a:xfrm>
            <a:prstGeom prst="rect">
              <a:avLst/>
            </a:prstGeom>
            <a:ln w="12700" cap="flat">
              <a:noFill/>
              <a:miter lim="400000"/>
            </a:ln>
            <a:effectLst/>
          </p:spPr>
        </p:pic>
      </p:grpSp>
      <p:grpSp>
        <p:nvGrpSpPr>
          <p:cNvPr id="2274" name="Group 2274"/>
          <p:cNvGrpSpPr/>
          <p:nvPr/>
        </p:nvGrpSpPr>
        <p:grpSpPr>
          <a:xfrm>
            <a:off x="4175429" y="3128573"/>
            <a:ext cx="6530672" cy="3450027"/>
            <a:chOff x="-30254" y="-49601"/>
            <a:chExt cx="6530670" cy="3450026"/>
          </a:xfrm>
        </p:grpSpPr>
        <p:sp>
          <p:nvSpPr>
            <p:cNvPr id="2273" name="Shape 2273"/>
            <p:cNvSpPr/>
            <p:nvPr/>
          </p:nvSpPr>
          <p:spPr>
            <a:xfrm>
              <a:off x="0" y="0"/>
              <a:ext cx="6449616" cy="33496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37" y="2480"/>
                  </a:lnTo>
                  <a:lnTo>
                    <a:pt x="1737" y="19962"/>
                  </a:lnTo>
                  <a:cubicBezTo>
                    <a:pt x="1737" y="20867"/>
                    <a:pt x="2118" y="21600"/>
                    <a:pt x="2588" y="21600"/>
                  </a:cubicBezTo>
                  <a:lnTo>
                    <a:pt x="20749" y="21600"/>
                  </a:lnTo>
                  <a:cubicBezTo>
                    <a:pt x="21219" y="21600"/>
                    <a:pt x="21600" y="20867"/>
                    <a:pt x="21600" y="19962"/>
                  </a:cubicBezTo>
                  <a:lnTo>
                    <a:pt x="21600" y="2273"/>
                  </a:lnTo>
                  <a:cubicBezTo>
                    <a:pt x="21600" y="1368"/>
                    <a:pt x="21219" y="635"/>
                    <a:pt x="20749" y="635"/>
                  </a:cubicBezTo>
                  <a:lnTo>
                    <a:pt x="2588" y="635"/>
                  </a:lnTo>
                  <a:cubicBezTo>
                    <a:pt x="2415" y="635"/>
                    <a:pt x="2255" y="734"/>
                    <a:pt x="2121" y="903"/>
                  </a:cubicBezTo>
                  <a:lnTo>
                    <a:pt x="0" y="0"/>
                  </a:lnTo>
                  <a:close/>
                </a:path>
              </a:pathLst>
            </a:custGeom>
            <a:solidFill>
              <a:srgbClr val="9ABF12"/>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p>
              <a:pPr lvl="0">
                <a:defRPr sz="1800"/>
              </a:pPr>
              <a:r>
                <a:rPr sz="3200">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rPr>
                <a:t>chef_server_url</a:t>
              </a:r>
            </a:p>
            <a:p>
              <a:pPr lvl="0">
                <a:defRPr sz="1800"/>
              </a:pPr>
              <a:r>
                <a:rPr sz="3200">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rPr>
                <a:t>validation_client_name</a:t>
              </a:r>
            </a:p>
            <a:p>
              <a:pPr lvl="0">
                <a:defRPr sz="1800"/>
              </a:pPr>
              <a:r>
                <a:rPr sz="3200">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rPr>
                <a:t>validation_key</a:t>
              </a:r>
            </a:p>
          </p:txBody>
        </p:sp>
        <p:pic>
          <p:nvPicPr>
            <p:cNvPr id="2272" name="Picture 2271"/>
            <p:cNvPicPr/>
            <p:nvPr/>
          </p:nvPicPr>
          <p:blipFill>
            <a:blip r:embed="rId9">
              <a:extLst/>
            </a:blip>
            <a:stretch>
              <a:fillRect/>
            </a:stretch>
          </p:blipFill>
          <p:spPr>
            <a:xfrm>
              <a:off x="-30255" y="-49602"/>
              <a:ext cx="6530671" cy="3450027"/>
            </a:xfrm>
            <a:prstGeom prst="rect">
              <a:avLst/>
            </a:prstGeom>
            <a:effectLst/>
          </p:spPr>
        </p:pic>
      </p:grpSp>
      <p:sp>
        <p:nvSpPr>
          <p:cNvPr id="2275" name="Shape 2275"/>
          <p:cNvSpPr/>
          <p:nvPr/>
        </p:nvSpPr>
        <p:spPr>
          <a:xfrm>
            <a:off x="7611847" y="1332839"/>
            <a:ext cx="1014273" cy="54742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a:latin typeface="Helvetica Neue"/>
                <a:ea typeface="Helvetica Neue"/>
                <a:cs typeface="Helvetica Neue"/>
                <a:sym typeface="Helvetica Neue"/>
              </a:defRPr>
            </a:lvl1pPr>
          </a:lstStyle>
          <a:p>
            <a:pPr lvl="0">
              <a:defRPr sz="1800"/>
            </a:pPr>
            <a:r>
              <a:rPr sz="3200"/>
              <a:t>SSH!</a:t>
            </a:r>
          </a:p>
        </p:txBody>
      </p:sp>
      <p:grpSp>
        <p:nvGrpSpPr>
          <p:cNvPr id="2278" name="Group 2278"/>
          <p:cNvGrpSpPr/>
          <p:nvPr/>
        </p:nvGrpSpPr>
        <p:grpSpPr>
          <a:xfrm>
            <a:off x="11010900" y="3254424"/>
            <a:ext cx="4419600" cy="3717876"/>
            <a:chOff x="-50800" y="-126553"/>
            <a:chExt cx="4419600" cy="3717875"/>
          </a:xfrm>
        </p:grpSpPr>
        <p:sp>
          <p:nvSpPr>
            <p:cNvPr id="2277" name="Shape 2277"/>
            <p:cNvSpPr/>
            <p:nvPr/>
          </p:nvSpPr>
          <p:spPr>
            <a:xfrm>
              <a:off x="0" y="0"/>
              <a:ext cx="4318000" cy="3540522"/>
            </a:xfrm>
            <a:custGeom>
              <a:avLst/>
              <a:gdLst/>
              <a:ahLst/>
              <a:cxnLst>
                <a:cxn ang="0">
                  <a:pos x="wd2" y="hd2"/>
                </a:cxn>
                <a:cxn ang="5400000">
                  <a:pos x="wd2" y="hd2"/>
                </a:cxn>
                <a:cxn ang="10800000">
                  <a:pos x="wd2" y="hd2"/>
                </a:cxn>
                <a:cxn ang="16200000">
                  <a:pos x="wd2" y="hd2"/>
                </a:cxn>
              </a:cxnLst>
              <a:rect l="0" t="0" r="r" b="b"/>
              <a:pathLst>
                <a:path w="21600" h="21600" extrusionOk="0">
                  <a:moveTo>
                    <a:pt x="7395" y="0"/>
                  </a:moveTo>
                  <a:lnTo>
                    <a:pt x="6760" y="1765"/>
                  </a:lnTo>
                  <a:lnTo>
                    <a:pt x="1271" y="1765"/>
                  </a:lnTo>
                  <a:cubicBezTo>
                    <a:pt x="569" y="1765"/>
                    <a:pt x="0" y="2459"/>
                    <a:pt x="0" y="3315"/>
                  </a:cubicBezTo>
                  <a:lnTo>
                    <a:pt x="0" y="20050"/>
                  </a:lnTo>
                  <a:cubicBezTo>
                    <a:pt x="0" y="20906"/>
                    <a:pt x="569" y="21600"/>
                    <a:pt x="1271" y="21600"/>
                  </a:cubicBezTo>
                  <a:lnTo>
                    <a:pt x="20329" y="21600"/>
                  </a:lnTo>
                  <a:cubicBezTo>
                    <a:pt x="21031" y="21600"/>
                    <a:pt x="21600" y="20906"/>
                    <a:pt x="21600" y="20050"/>
                  </a:cubicBezTo>
                  <a:lnTo>
                    <a:pt x="21600" y="3315"/>
                  </a:lnTo>
                  <a:cubicBezTo>
                    <a:pt x="21600" y="2459"/>
                    <a:pt x="21031" y="1765"/>
                    <a:pt x="20329" y="1765"/>
                  </a:cubicBezTo>
                  <a:lnTo>
                    <a:pt x="8029" y="1765"/>
                  </a:lnTo>
                  <a:lnTo>
                    <a:pt x="7395" y="0"/>
                  </a:lnTo>
                  <a:close/>
                </a:path>
              </a:pathLst>
            </a:custGeom>
            <a:solidFill>
              <a:srgbClr val="9ABF12"/>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p>
              <a:pPr lvl="0">
                <a:defRPr sz="1800"/>
              </a:pPr>
              <a:r>
                <a:rPr sz="3200">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rPr>
                <a:t>bash -c '</a:t>
              </a:r>
            </a:p>
            <a:p>
              <a:pPr lvl="0">
                <a:defRPr sz="1800"/>
              </a:pPr>
              <a:r>
                <a:rPr sz="3200">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rPr>
                <a:t>install chef</a:t>
              </a:r>
            </a:p>
            <a:p>
              <a:pPr lvl="0">
                <a:defRPr sz="1800"/>
              </a:pPr>
              <a:r>
                <a:rPr sz="3200">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rPr>
                <a:t>configure client</a:t>
              </a:r>
            </a:p>
            <a:p>
              <a:pPr lvl="0">
                <a:defRPr sz="1800"/>
              </a:pPr>
              <a:r>
                <a:rPr sz="3200">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rPr>
                <a:t>run chef'</a:t>
              </a:r>
            </a:p>
          </p:txBody>
        </p:sp>
        <p:pic>
          <p:nvPicPr>
            <p:cNvPr id="2276" name="Picture 2275"/>
            <p:cNvPicPr/>
            <p:nvPr/>
          </p:nvPicPr>
          <p:blipFill>
            <a:blip r:embed="rId10">
              <a:extLst/>
            </a:blip>
            <a:stretch>
              <a:fillRect/>
            </a:stretch>
          </p:blipFill>
          <p:spPr>
            <a:xfrm>
              <a:off x="-50800" y="-126554"/>
              <a:ext cx="4419600" cy="3717876"/>
            </a:xfrm>
            <a:prstGeom prst="rect">
              <a:avLst/>
            </a:prstGeom>
            <a:effectLst/>
          </p:spPr>
        </p:pic>
      </p:grpSp>
      <p:sp>
        <p:nvSpPr>
          <p:cNvPr id="2279" name="Shape 227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182</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259"/>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3" nodeType="afterEffect">
                                  <p:stCondLst>
                                    <p:cond delay="0"/>
                                  </p:stCondLst>
                                  <p:iterate>
                                    <p:tmAbs val="0"/>
                                  </p:iterate>
                                  <p:childTnLst>
                                    <p:set>
                                      <p:cBhvr>
                                        <p:cTn id="13" fill="hold"/>
                                        <p:tgtEl>
                                          <p:spTgt spid="227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4" nodeType="clickEffect">
                                  <p:stCondLst>
                                    <p:cond delay="0"/>
                                  </p:stCondLst>
                                  <p:iterate>
                                    <p:tmAbs val="0"/>
                                  </p:iterate>
                                  <p:childTnLst>
                                    <p:set>
                                      <p:cBhvr>
                                        <p:cTn id="17" fill="hold"/>
                                        <p:tgtEl>
                                          <p:spTgt spid="227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5" nodeType="clickEffect">
                                  <p:stCondLst>
                                    <p:cond delay="0"/>
                                  </p:stCondLst>
                                  <p:iterate>
                                    <p:tmAbs val="0"/>
                                  </p:iterate>
                                  <p:childTnLst>
                                    <p:set>
                                      <p:cBhvr>
                                        <p:cTn id="21" fill="hold">
                                          <p:stCondLst>
                                            <p:cond delay="0"/>
                                          </p:stCondLst>
                                        </p:cTn>
                                        <p:tgtEl>
                                          <p:spTgt spid="2274"/>
                                        </p:tgtEl>
                                        <p:attrNameLst>
                                          <p:attrName>style.visibility</p:attrName>
                                        </p:attrNameLst>
                                      </p:cBhvr>
                                      <p:to>
                                        <p:strVal val="hidden"/>
                                      </p:to>
                                    </p:set>
                                  </p:childTnLst>
                                </p:cTn>
                              </p:par>
                            </p:childTnLst>
                          </p:cTn>
                        </p:par>
                        <p:par>
                          <p:cTn id="22" fill="hold">
                            <p:stCondLst>
                              <p:cond delay="0"/>
                            </p:stCondLst>
                            <p:childTnLst>
                              <p:par>
                                <p:cTn id="23" presetID="1" presetClass="entr" presetSubtype="0" fill="hold" grpId="6" nodeType="afterEffect">
                                  <p:stCondLst>
                                    <p:cond delay="0"/>
                                  </p:stCondLst>
                                  <p:iterate>
                                    <p:tmAbs val="0"/>
                                  </p:iterate>
                                  <p:childTnLst>
                                    <p:set>
                                      <p:cBhvr>
                                        <p:cTn id="24" fill="hold"/>
                                        <p:tgtEl>
                                          <p:spTgt spid="227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7" nodeType="clickEffect">
                                  <p:stCondLst>
                                    <p:cond delay="0"/>
                                  </p:stCondLst>
                                  <p:iterate>
                                    <p:tmAbs val="0"/>
                                  </p:iterate>
                                  <p:childTnLst>
                                    <p:set>
                                      <p:cBhvr>
                                        <p:cTn id="28" fill="hold"/>
                                        <p:tgtEl>
                                          <p:spTgt spid="227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8" nodeType="clickEffect">
                                  <p:stCondLst>
                                    <p:cond delay="0"/>
                                  </p:stCondLst>
                                  <p:iterate>
                                    <p:tmAbs val="0"/>
                                  </p:iterate>
                                  <p:childTnLst>
                                    <p:set>
                                      <p:cBhvr>
                                        <p:cTn id="32" fill="hold"/>
                                        <p:tgtEl>
                                          <p:spTgt spid="2265"/>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9" nodeType="afterEffect">
                                  <p:stCondLst>
                                    <p:cond delay="0"/>
                                  </p:stCondLst>
                                  <p:iterate>
                                    <p:tmAbs val="0"/>
                                  </p:iterate>
                                  <p:childTnLst>
                                    <p:set>
                                      <p:cBhvr>
                                        <p:cTn id="35" fill="hold"/>
                                        <p:tgtEl>
                                          <p:spTgt spid="2262"/>
                                        </p:tgtEl>
                                        <p:attrNameLst>
                                          <p:attrName>style.visibility</p:attrName>
                                        </p:attrNameLst>
                                      </p:cBhvr>
                                      <p:to>
                                        <p:strVal val="visible"/>
                                      </p:to>
                                    </p:set>
                                  </p:childTnLst>
                                </p:cTn>
                              </p:par>
                            </p:childTnLst>
                          </p:cTn>
                        </p:par>
                        <p:par>
                          <p:cTn id="36" fill="hold">
                            <p:stCondLst>
                              <p:cond delay="0"/>
                            </p:stCondLst>
                            <p:childTnLst>
                              <p:par>
                                <p:cTn id="37" presetID="1" presetClass="exit" presetSubtype="0" fill="hold" grpId="10" nodeType="afterEffect">
                                  <p:stCondLst>
                                    <p:cond delay="0"/>
                                  </p:stCondLst>
                                  <p:iterate>
                                    <p:tmAbs val="0"/>
                                  </p:iterate>
                                  <p:childTnLst>
                                    <p:set>
                                      <p:cBhvr>
                                        <p:cTn id="38" fill="hold">
                                          <p:stCondLst>
                                            <p:cond delay="0"/>
                                          </p:stCondLst>
                                        </p:cTn>
                                        <p:tgtEl>
                                          <p:spTgt spid="227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9" grpId="2" animBg="1" advAuto="0"/>
      <p:bldP spid="2262" grpId="9" animBg="1" advAuto="0"/>
      <p:bldP spid="2265" grpId="8" animBg="1" advAuto="0"/>
      <p:bldP spid="2266" grpId="1" animBg="1" advAuto="0"/>
      <p:bldP spid="2271" grpId="6" animBg="1" advAuto="0"/>
      <p:bldP spid="2274" grpId="4" animBg="1" advAuto="0"/>
      <p:bldP spid="2274" grpId="5" animBg="1" advAuto="0"/>
      <p:bldP spid="2275" grpId="3" animBg="1" advAuto="0"/>
      <p:bldP spid="2278" grpId="7" animBg="1" advAuto="0"/>
      <p:bldP spid="2278" grpId="10" animBg="1" advAuto="0"/>
    </p:bldLst>
  </p:timing>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83" name="Shape 2283"/>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What just happened?</a:t>
            </a:r>
          </a:p>
        </p:txBody>
      </p:sp>
      <p:sp>
        <p:nvSpPr>
          <p:cNvPr id="2284" name="Shape 2284"/>
          <p:cNvSpPr>
            <a:spLocks noGrp="1"/>
          </p:cNvSpPr>
          <p:nvPr>
            <p:ph type="body" idx="1"/>
          </p:nvPr>
        </p:nvSpPr>
        <p:spPr>
          <a:prstGeom prst="rect">
            <a:avLst/>
          </a:prstGeom>
        </p:spPr>
        <p:txBody>
          <a:bodyPr/>
          <a:lstStyle/>
          <a:p>
            <a:pPr marL="361950" lvl="0" indent="-361950" defTabSz="530859">
              <a:spcBef>
                <a:spcPts val="1100"/>
              </a:spcBef>
              <a:defRPr sz="1800"/>
            </a:pPr>
            <a:r>
              <a:rPr sz="4560"/>
              <a:t>Chef and all of its dependencies installed via an operating system-specific package ("omnibus installer")</a:t>
            </a:r>
          </a:p>
          <a:p>
            <a:pPr marL="361950" lvl="0" indent="-361950" defTabSz="530859">
              <a:spcBef>
                <a:spcPts val="1100"/>
              </a:spcBef>
              <a:defRPr sz="1800"/>
            </a:pPr>
            <a:r>
              <a:rPr sz="4560"/>
              <a:t>Installation includes</a:t>
            </a:r>
          </a:p>
          <a:p>
            <a:pPr marL="760094" lvl="1" indent="-361950" defTabSz="530859">
              <a:spcBef>
                <a:spcPts val="1100"/>
              </a:spcBef>
              <a:defRPr sz="1800"/>
            </a:pPr>
            <a:r>
              <a:rPr sz="4560"/>
              <a:t>The Ruby language - used by Chef</a:t>
            </a:r>
          </a:p>
          <a:p>
            <a:pPr marL="760094" lvl="1" indent="-361950" defTabSz="530859">
              <a:spcBef>
                <a:spcPts val="1100"/>
              </a:spcBef>
              <a:defRPr sz="1800"/>
            </a:pPr>
            <a:r>
              <a:rPr sz="4560"/>
              <a:t>knife - Command line tool for administrators</a:t>
            </a:r>
          </a:p>
          <a:p>
            <a:pPr marL="760094" lvl="1" indent="-361950" defTabSz="530859">
              <a:spcBef>
                <a:spcPts val="1100"/>
              </a:spcBef>
              <a:defRPr sz="1800"/>
            </a:pPr>
            <a:r>
              <a:rPr sz="4560"/>
              <a:t>chef-client - Client application</a:t>
            </a:r>
          </a:p>
          <a:p>
            <a:pPr marL="760094" lvl="1" indent="-361950" defTabSz="530859">
              <a:spcBef>
                <a:spcPts val="1100"/>
              </a:spcBef>
              <a:defRPr sz="1800"/>
            </a:pPr>
            <a:r>
              <a:rPr sz="4560"/>
              <a:t>ohai - System profiler</a:t>
            </a:r>
          </a:p>
          <a:p>
            <a:pPr marL="760094" lvl="1" indent="-361950" defTabSz="530859">
              <a:spcBef>
                <a:spcPts val="1100"/>
              </a:spcBef>
              <a:defRPr sz="1800"/>
            </a:pPr>
            <a:r>
              <a:rPr sz="4560"/>
              <a:t>...and more</a:t>
            </a:r>
          </a:p>
        </p:txBody>
      </p:sp>
      <p:sp>
        <p:nvSpPr>
          <p:cNvPr id="2285" name="Shape 228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183</a:t>
            </a:fld>
            <a:endParaRPr sz="1000"/>
          </a:p>
        </p:txBody>
      </p:sp>
    </p:spTree>
  </p:cSld>
  <p:clrMapOvr>
    <a:masterClrMapping/>
  </p:clrMapOvr>
  <p:transition xmlns:p14="http://schemas.microsoft.com/office/powerpoint/2010/main" spd="med"/>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89" name="Shape 2289"/>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Workstation or Node?</a:t>
            </a:r>
          </a:p>
        </p:txBody>
      </p:sp>
      <p:pic>
        <p:nvPicPr>
          <p:cNvPr id="2290" name="droppedImage.png"/>
          <p:cNvPicPr/>
          <p:nvPr/>
        </p:nvPicPr>
        <p:blipFill>
          <a:blip r:embed="rId3">
            <a:extLst/>
          </a:blip>
          <a:stretch>
            <a:fillRect/>
          </a:stretch>
        </p:blipFill>
        <p:spPr>
          <a:xfrm>
            <a:off x="4203700" y="1536700"/>
            <a:ext cx="7254241" cy="7467600"/>
          </a:xfrm>
          <a:prstGeom prst="rect">
            <a:avLst/>
          </a:prstGeom>
          <a:ln w="12700">
            <a:miter lim="400000"/>
          </a:ln>
        </p:spPr>
      </p:pic>
      <p:sp>
        <p:nvSpPr>
          <p:cNvPr id="2291" name="Shape 2291"/>
          <p:cNvSpPr/>
          <p:nvPr/>
        </p:nvSpPr>
        <p:spPr>
          <a:xfrm>
            <a:off x="8204200" y="1638300"/>
            <a:ext cx="3162300" cy="4178300"/>
          </a:xfrm>
          <a:prstGeom prst="rect">
            <a:avLst/>
          </a:prstGeom>
          <a:solidFill>
            <a:srgbClr val="FFFFFF"/>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292" name="Shape 2292"/>
          <p:cNvSpPr/>
          <p:nvPr/>
        </p:nvSpPr>
        <p:spPr>
          <a:xfrm>
            <a:off x="4419600" y="2133600"/>
            <a:ext cx="2705100" cy="3403600"/>
          </a:xfrm>
          <a:prstGeom prst="rect">
            <a:avLst/>
          </a:prstGeom>
          <a:solidFill>
            <a:srgbClr val="FFFFFF"/>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293" name="Shape 2293"/>
          <p:cNvSpPr/>
          <p:nvPr/>
        </p:nvSpPr>
        <p:spPr>
          <a:xfrm>
            <a:off x="8255936" y="1638300"/>
            <a:ext cx="677777" cy="2794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sz="1400">
                <a:solidFill>
                  <a:srgbClr val="2E2E2E"/>
                </a:solidFill>
              </a:defRPr>
            </a:lvl1pPr>
          </a:lstStyle>
          <a:p>
            <a:pPr lvl="0">
              <a:defRPr sz="1800">
                <a:solidFill>
                  <a:srgbClr val="000000"/>
                </a:solidFill>
              </a:defRPr>
            </a:pPr>
            <a:r>
              <a:rPr sz="1400">
                <a:solidFill>
                  <a:srgbClr val="2E2E2E"/>
                </a:solidFill>
              </a:rPr>
              <a:t>NODES</a:t>
            </a:r>
          </a:p>
        </p:txBody>
      </p:sp>
      <p:sp>
        <p:nvSpPr>
          <p:cNvPr id="2294" name="Shape 2294"/>
          <p:cNvSpPr/>
          <p:nvPr/>
        </p:nvSpPr>
        <p:spPr>
          <a:xfrm>
            <a:off x="6311900" y="6794500"/>
            <a:ext cx="3162300" cy="1981200"/>
          </a:xfrm>
          <a:prstGeom prst="rect">
            <a:avLst/>
          </a:prstGeom>
          <a:solidFill>
            <a:srgbClr val="FFFFFF"/>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295" name="Shape 2295"/>
          <p:cNvSpPr/>
          <p:nvPr/>
        </p:nvSpPr>
        <p:spPr>
          <a:xfrm>
            <a:off x="9499600" y="6375400"/>
            <a:ext cx="2705100" cy="2590800"/>
          </a:xfrm>
          <a:prstGeom prst="rect">
            <a:avLst/>
          </a:prstGeom>
          <a:solidFill>
            <a:srgbClr val="FFFFFF"/>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296" name="Shape 2296"/>
          <p:cNvSpPr/>
          <p:nvPr/>
        </p:nvSpPr>
        <p:spPr>
          <a:xfrm>
            <a:off x="7462242" y="7518400"/>
            <a:ext cx="868165" cy="5334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defRPr sz="1800"/>
            </a:pPr>
            <a:r>
              <a:rPr sz="3200"/>
              <a:t>knife</a:t>
            </a:r>
          </a:p>
        </p:txBody>
      </p:sp>
      <p:sp>
        <p:nvSpPr>
          <p:cNvPr id="2297" name="Shape 2297"/>
          <p:cNvSpPr/>
          <p:nvPr/>
        </p:nvSpPr>
        <p:spPr>
          <a:xfrm>
            <a:off x="7340600" y="2273300"/>
            <a:ext cx="774700" cy="3403600"/>
          </a:xfrm>
          <a:prstGeom prst="rect">
            <a:avLst/>
          </a:prstGeom>
          <a:solidFill>
            <a:srgbClr val="FFFFFF"/>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298" name="Shape 2298"/>
          <p:cNvSpPr/>
          <p:nvPr/>
        </p:nvSpPr>
        <p:spPr>
          <a:xfrm>
            <a:off x="5448300" y="6045200"/>
            <a:ext cx="774700" cy="2590800"/>
          </a:xfrm>
          <a:prstGeom prst="rect">
            <a:avLst/>
          </a:prstGeom>
          <a:solidFill>
            <a:srgbClr val="FFFFFF"/>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299" name="Shape 2299"/>
          <p:cNvSpPr/>
          <p:nvPr/>
        </p:nvSpPr>
        <p:spPr>
          <a:xfrm>
            <a:off x="8843962" y="3238500"/>
            <a:ext cx="1900040" cy="9906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defRPr sz="1800"/>
            </a:pPr>
            <a:r>
              <a:rPr sz="3200"/>
              <a:t>chef-client</a:t>
            </a:r>
          </a:p>
          <a:p>
            <a:pPr lvl="0">
              <a:defRPr sz="1800"/>
            </a:pPr>
            <a:r>
              <a:rPr sz="3200"/>
              <a:t>ohai</a:t>
            </a:r>
          </a:p>
        </p:txBody>
      </p:sp>
      <p:sp>
        <p:nvSpPr>
          <p:cNvPr id="2300" name="Shape 230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184</a:t>
            </a:fld>
            <a:endParaRPr sz="1000"/>
          </a:p>
        </p:txBody>
      </p:sp>
    </p:spTree>
  </p:cSld>
  <p:clrMapOvr>
    <a:masterClrMapping/>
  </p:clrMapOvr>
  <p:transition xmlns:p14="http://schemas.microsoft.com/office/powerpoint/2010/main" spd="med"/>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04" name="Shape 2304"/>
          <p:cNvSpPr>
            <a:spLocks noGrp="1"/>
          </p:cNvSpPr>
          <p:nvPr>
            <p:ph type="title"/>
          </p:nvPr>
        </p:nvSpPr>
        <p:spPr>
          <a:prstGeom prst="rect">
            <a:avLst/>
          </a:prstGeom>
        </p:spPr>
        <p:txBody>
          <a:bodyPr/>
          <a:lstStyle>
            <a:lvl1pPr defTabSz="290575">
              <a:defRPr sz="3743">
                <a:effectLst>
                  <a:outerShdw blurRad="26416" dist="13208" dir="2700000" rotWithShape="0">
                    <a:srgbClr val="000000">
                      <a:alpha val="75000"/>
                    </a:srgbClr>
                  </a:outerShdw>
                </a:effectLst>
              </a:defRPr>
            </a:lvl1pPr>
          </a:lstStyle>
          <a:p>
            <a:pPr lvl="0">
              <a:defRPr sz="1800" b="0">
                <a:solidFill>
                  <a:srgbClr val="000000"/>
                </a:solidFill>
                <a:effectLst/>
              </a:defRPr>
            </a:pPr>
            <a:r>
              <a:rPr sz="3743" b="1">
                <a:solidFill>
                  <a:srgbClr val="FFFFFF"/>
                </a:solidFill>
                <a:effectLst>
                  <a:outerShdw blurRad="26416" dist="13208" dir="2700000" rotWithShape="0">
                    <a:srgbClr val="000000">
                      <a:alpha val="75000"/>
                    </a:srgbClr>
                  </a:outerShdw>
                </a:effectLst>
              </a:rPr>
              <a:t>Verify Your Target Instance’s Chef-Client is Configured Properly</a:t>
            </a:r>
          </a:p>
        </p:txBody>
      </p:sp>
      <p:sp>
        <p:nvSpPr>
          <p:cNvPr id="2305" name="Shape 2305"/>
          <p:cNvSpPr>
            <a:spLocks noGrp="1"/>
          </p:cNvSpPr>
          <p:nvPr>
            <p:ph type="body" idx="1"/>
          </p:nvPr>
        </p:nvSpPr>
        <p:spPr>
          <a:xfrm>
            <a:off x="800100" y="1993900"/>
            <a:ext cx="14655800" cy="5143500"/>
          </a:xfrm>
          <a:prstGeom prst="rect">
            <a:avLst/>
          </a:prstGeom>
        </p:spPr>
        <p:txBody>
          <a:bodyPr/>
          <a:lstStyle/>
          <a:p>
            <a:pPr lvl="0">
              <a:defRPr sz="1800">
                <a:solidFill>
                  <a:srgbClr val="000000"/>
                </a:solidFill>
              </a:defRPr>
            </a:pPr>
            <a:r>
              <a:rPr sz="3400">
                <a:solidFill>
                  <a:srgbClr val="FFFFFF"/>
                </a:solidFill>
              </a:rPr>
              <a:t>$ ssh chef@</a:t>
            </a:r>
            <a:r>
              <a:rPr sz="3400" b="1">
                <a:solidFill>
                  <a:srgbClr val="FFFFFF"/>
                </a:solidFill>
              </a:rPr>
              <a:t>&lt;EXTERNAL_ADDRESS&gt;</a:t>
            </a:r>
            <a:endParaRPr sz="3400">
              <a:solidFill>
                <a:srgbClr val="FFFFFF"/>
              </a:solidFill>
            </a:endParaRPr>
          </a:p>
          <a:p>
            <a:pPr lvl="0">
              <a:defRPr sz="1800">
                <a:solidFill>
                  <a:srgbClr val="000000"/>
                </a:solidFill>
              </a:defRPr>
            </a:pPr>
            <a:endParaRPr sz="3400">
              <a:solidFill>
                <a:srgbClr val="FFFFFF"/>
              </a:solidFill>
            </a:endParaRPr>
          </a:p>
          <a:p>
            <a:pPr lvl="0">
              <a:defRPr sz="1800">
                <a:solidFill>
                  <a:srgbClr val="000000"/>
                </a:solidFill>
              </a:defRPr>
            </a:pPr>
            <a:r>
              <a:rPr sz="3400" b="1">
                <a:solidFill>
                  <a:srgbClr val="FFFFFF"/>
                </a:solidFill>
              </a:rPr>
              <a:t>chef@node1:~$</a:t>
            </a:r>
            <a:r>
              <a:rPr sz="3400">
                <a:solidFill>
                  <a:srgbClr val="FFFFFF"/>
                </a:solidFill>
              </a:rPr>
              <a:t> ls /etc/chef</a:t>
            </a:r>
          </a:p>
          <a:p>
            <a:pPr lvl="0">
              <a:defRPr sz="1800">
                <a:solidFill>
                  <a:srgbClr val="000000"/>
                </a:solidFill>
              </a:defRPr>
            </a:pPr>
            <a:r>
              <a:rPr sz="3400">
                <a:solidFill>
                  <a:srgbClr val="FFFFFF"/>
                </a:solidFill>
              </a:rPr>
              <a:t>client.pem  client.rb  first-boot.json validation.pem</a:t>
            </a:r>
          </a:p>
          <a:p>
            <a:pPr lvl="0">
              <a:defRPr sz="1800">
                <a:solidFill>
                  <a:srgbClr val="000000"/>
                </a:solidFill>
              </a:defRPr>
            </a:pPr>
            <a:endParaRPr sz="3400" b="1">
              <a:solidFill>
                <a:srgbClr val="FFFFFF"/>
              </a:solidFill>
            </a:endParaRPr>
          </a:p>
          <a:p>
            <a:pPr lvl="0">
              <a:defRPr sz="1800">
                <a:solidFill>
                  <a:srgbClr val="000000"/>
                </a:solidFill>
              </a:defRPr>
            </a:pPr>
            <a:r>
              <a:rPr sz="3400" b="1">
                <a:solidFill>
                  <a:srgbClr val="FFFFFF"/>
                </a:solidFill>
              </a:rPr>
              <a:t>chef@node1:~$</a:t>
            </a:r>
            <a:r>
              <a:rPr sz="3400">
                <a:solidFill>
                  <a:srgbClr val="FFFFFF"/>
                </a:solidFill>
              </a:rPr>
              <a:t> which chef-client</a:t>
            </a:r>
          </a:p>
          <a:p>
            <a:pPr lvl="0">
              <a:defRPr sz="1800">
                <a:solidFill>
                  <a:srgbClr val="000000"/>
                </a:solidFill>
              </a:defRPr>
            </a:pPr>
            <a:r>
              <a:rPr sz="3400">
                <a:solidFill>
                  <a:srgbClr val="FFFFFF"/>
                </a:solidFill>
              </a:rPr>
              <a:t>/usr/bin/chef-client</a:t>
            </a:r>
          </a:p>
        </p:txBody>
      </p:sp>
      <p:sp>
        <p:nvSpPr>
          <p:cNvPr id="2306" name="Shape 230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185</a:t>
            </a:fld>
            <a:endParaRPr sz="1000"/>
          </a:p>
        </p:txBody>
      </p:sp>
    </p:spTree>
  </p:cSld>
  <p:clrMapOvr>
    <a:masterClrMapping/>
  </p:clrMapOvr>
  <p:transition xmlns:p14="http://schemas.microsoft.com/office/powerpoint/2010/main" spd="med"/>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08" name="Shape 2308"/>
          <p:cNvSpPr/>
          <p:nvPr/>
        </p:nvSpPr>
        <p:spPr>
          <a:xfrm>
            <a:off x="800794" y="1949450"/>
            <a:ext cx="14655801" cy="10287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p>
            <a:pPr lvl="0" algn="l">
              <a:defRPr sz="1800"/>
            </a:pPr>
            <a:r>
              <a:rPr sz="3600" b="1">
                <a:solidFill>
                  <a:srgbClr val="FFFFFF"/>
                </a:solidFill>
                <a:latin typeface="+mn-lt"/>
                <a:ea typeface="+mn-ea"/>
                <a:cs typeface="+mn-cs"/>
                <a:sym typeface="Courier"/>
              </a:rPr>
              <a:t>chef@node1</a:t>
            </a:r>
            <a:r>
              <a:rPr sz="3600">
                <a:solidFill>
                  <a:srgbClr val="FFFFFF"/>
                </a:solidFill>
                <a:latin typeface="+mn-lt"/>
                <a:ea typeface="+mn-ea"/>
                <a:cs typeface="+mn-cs"/>
                <a:sym typeface="Courier"/>
              </a:rPr>
              <a:t>:~$ cat /etc/chef/client.rb</a:t>
            </a:r>
          </a:p>
        </p:txBody>
      </p:sp>
      <p:sp>
        <p:nvSpPr>
          <p:cNvPr id="2309" name="Shape 2309"/>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Examine /etc/chef/client.rb</a:t>
            </a:r>
          </a:p>
        </p:txBody>
      </p:sp>
      <p:sp>
        <p:nvSpPr>
          <p:cNvPr id="2310" name="Shape 2310"/>
          <p:cNvSpPr>
            <a:spLocks noGrp="1"/>
          </p:cNvSpPr>
          <p:nvPr>
            <p:ph type="body" idx="1"/>
          </p:nvPr>
        </p:nvSpPr>
        <p:spPr>
          <a:prstGeom prst="rect">
            <a:avLst/>
          </a:prstGeom>
        </p:spPr>
        <p:txBody>
          <a:bodyPr/>
          <a:lstStyle/>
          <a:p>
            <a:pPr lvl="0">
              <a:buClr>
                <a:srgbClr val="DE5F31"/>
              </a:buClr>
              <a:defRPr sz="1800">
                <a:solidFill>
                  <a:srgbClr val="000000"/>
                </a:solidFill>
              </a:defRPr>
            </a:pPr>
            <a:r>
              <a:rPr sz="2800">
                <a:solidFill>
                  <a:srgbClr val="FFFFFF"/>
                </a:solidFill>
              </a:rPr>
              <a:t>log_level        :auto</a:t>
            </a:r>
          </a:p>
          <a:p>
            <a:pPr lvl="0">
              <a:buClr>
                <a:srgbClr val="DE5F31"/>
              </a:buClr>
              <a:defRPr sz="1800">
                <a:solidFill>
                  <a:srgbClr val="000000"/>
                </a:solidFill>
              </a:defRPr>
            </a:pPr>
            <a:r>
              <a:rPr sz="2800">
                <a:solidFill>
                  <a:srgbClr val="FFFFFF"/>
                </a:solidFill>
              </a:rPr>
              <a:t>log_location     STDOUT</a:t>
            </a:r>
          </a:p>
          <a:p>
            <a:pPr lvl="0">
              <a:buClr>
                <a:srgbClr val="DE5F31"/>
              </a:buClr>
              <a:defRPr sz="1800">
                <a:solidFill>
                  <a:srgbClr val="000000"/>
                </a:solidFill>
              </a:defRPr>
            </a:pPr>
            <a:r>
              <a:rPr sz="2800">
                <a:solidFill>
                  <a:srgbClr val="FFFFFF"/>
                </a:solidFill>
              </a:rPr>
              <a:t>chef_server_url  "</a:t>
            </a:r>
            <a:r>
              <a:rPr sz="2800">
                <a:solidFill>
                  <a:srgbClr val="FFFFFF"/>
                </a:solidFill>
                <a:hlinkClick r:id="rId2"/>
              </a:rPr>
              <a:t>https://api.opscode.com/organizations/</a:t>
            </a:r>
            <a:r>
              <a:rPr sz="2800" b="1">
                <a:solidFill>
                  <a:srgbClr val="FFFFFF"/>
                </a:solidFill>
                <a:hlinkClick r:id="rId2"/>
              </a:rPr>
              <a:t>ORGNAME</a:t>
            </a:r>
            <a:r>
              <a:rPr sz="2800">
                <a:solidFill>
                  <a:srgbClr val="FFFFFF"/>
                </a:solidFill>
              </a:rPr>
              <a:t>"</a:t>
            </a:r>
          </a:p>
          <a:p>
            <a:pPr lvl="0">
              <a:buClr>
                <a:srgbClr val="DE5F31"/>
              </a:buClr>
              <a:defRPr sz="1800">
                <a:solidFill>
                  <a:srgbClr val="000000"/>
                </a:solidFill>
              </a:defRPr>
            </a:pPr>
            <a:r>
              <a:rPr sz="2800">
                <a:solidFill>
                  <a:srgbClr val="FFFFFF"/>
                </a:solidFill>
              </a:rPr>
              <a:t>validation_client_name "</a:t>
            </a:r>
            <a:r>
              <a:rPr sz="2800" b="1">
                <a:solidFill>
                  <a:srgbClr val="FFFFFF"/>
                </a:solidFill>
              </a:rPr>
              <a:t>ORGNAME</a:t>
            </a:r>
            <a:r>
              <a:rPr sz="2800">
                <a:solidFill>
                  <a:srgbClr val="FFFFFF"/>
                </a:solidFill>
              </a:rPr>
              <a:t>-validator"</a:t>
            </a:r>
          </a:p>
          <a:p>
            <a:pPr lvl="0">
              <a:buClr>
                <a:srgbClr val="DE5F31"/>
              </a:buClr>
              <a:defRPr sz="1800">
                <a:solidFill>
                  <a:srgbClr val="000000"/>
                </a:solidFill>
              </a:defRPr>
            </a:pPr>
            <a:r>
              <a:rPr sz="2800">
                <a:solidFill>
                  <a:srgbClr val="FFFFFF"/>
                </a:solidFill>
              </a:rPr>
              <a:t>node_name "node1"</a:t>
            </a:r>
          </a:p>
        </p:txBody>
      </p:sp>
      <p:sp>
        <p:nvSpPr>
          <p:cNvPr id="2311" name="Shape 231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186</a:t>
            </a:fld>
            <a:endParaRPr sz="1000"/>
          </a:p>
        </p:txBody>
      </p:sp>
    </p:spTree>
  </p:cSld>
  <p:clrMapOvr>
    <a:masterClrMapping/>
  </p:clrMapOvr>
  <p:transition xmlns:p14="http://schemas.microsoft.com/office/powerpoint/2010/main" spd="med"/>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13" name="Shape 2313"/>
          <p:cNvSpPr/>
          <p:nvPr/>
        </p:nvSpPr>
        <p:spPr>
          <a:xfrm>
            <a:off x="825500" y="3149600"/>
            <a:ext cx="14605000" cy="26543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normAutofit/>
          </a:bodyPr>
          <a:lstStyle/>
          <a:p>
            <a:pPr lvl="0" algn="l" defTabSz="457200">
              <a:defRPr sz="1800"/>
            </a:pPr>
            <a:r>
              <a:rPr sz="2800">
                <a:latin typeface="+mn-lt"/>
                <a:ea typeface="+mn-ea"/>
                <a:cs typeface="+mn-cs"/>
                <a:sym typeface="Courier"/>
              </a:rPr>
              <a:t>log_level        </a:t>
            </a:r>
            <a:r>
              <a:rPr sz="2800">
                <a:solidFill>
                  <a:srgbClr val="22288F"/>
                </a:solidFill>
                <a:latin typeface="+mn-lt"/>
                <a:ea typeface="+mn-ea"/>
                <a:cs typeface="+mn-cs"/>
                <a:sym typeface="Courier"/>
              </a:rPr>
              <a:t>:info</a:t>
            </a:r>
            <a:endParaRPr sz="2800">
              <a:latin typeface="+mn-lt"/>
              <a:ea typeface="+mn-ea"/>
              <a:cs typeface="+mn-cs"/>
              <a:sym typeface="Courier"/>
            </a:endParaRPr>
          </a:p>
          <a:p>
            <a:pPr lvl="0" algn="l" defTabSz="457200">
              <a:defRPr sz="1800"/>
            </a:pPr>
            <a:r>
              <a:rPr sz="2800">
                <a:latin typeface="+mn-lt"/>
                <a:ea typeface="+mn-ea"/>
                <a:cs typeface="+mn-cs"/>
                <a:sym typeface="Courier"/>
              </a:rPr>
              <a:t>log_location     </a:t>
            </a:r>
            <a:r>
              <a:rPr sz="2800">
                <a:solidFill>
                  <a:srgbClr val="9C1200"/>
                </a:solidFill>
                <a:latin typeface="+mn-lt"/>
                <a:ea typeface="+mn-ea"/>
                <a:cs typeface="+mn-cs"/>
                <a:sym typeface="Courier"/>
              </a:rPr>
              <a:t>STDOUT</a:t>
            </a:r>
            <a:endParaRPr sz="2800">
              <a:latin typeface="+mn-lt"/>
              <a:ea typeface="+mn-ea"/>
              <a:cs typeface="+mn-cs"/>
              <a:sym typeface="Courier"/>
            </a:endParaRPr>
          </a:p>
          <a:p>
            <a:pPr lvl="0" algn="l" defTabSz="457200">
              <a:defRPr sz="1800"/>
            </a:pPr>
            <a:r>
              <a:rPr sz="2800">
                <a:latin typeface="+mn-lt"/>
                <a:ea typeface="+mn-ea"/>
                <a:cs typeface="+mn-cs"/>
                <a:sym typeface="Courier"/>
              </a:rPr>
              <a:t>chef_server_url  </a:t>
            </a:r>
            <a:r>
              <a:rPr sz="2800">
                <a:solidFill>
                  <a:srgbClr val="C8352B"/>
                </a:solidFill>
                <a:latin typeface="+mn-lt"/>
                <a:ea typeface="+mn-ea"/>
                <a:cs typeface="+mn-cs"/>
                <a:sym typeface="Courier"/>
              </a:rPr>
              <a:t>"</a:t>
            </a:r>
            <a:r>
              <a:rPr sz="2800" u="sng">
                <a:solidFill>
                  <a:srgbClr val="C8352B"/>
                </a:solidFill>
                <a:latin typeface="+mn-lt"/>
                <a:ea typeface="+mn-ea"/>
                <a:cs typeface="+mn-cs"/>
                <a:sym typeface="Courier"/>
                <a:hlinkClick r:id="rId3"/>
              </a:rPr>
              <a:t>https://api.opscode.com/organizations/</a:t>
            </a:r>
            <a:r>
              <a:rPr sz="2800" b="1">
                <a:solidFill>
                  <a:srgbClr val="C8352B"/>
                </a:solidFill>
                <a:latin typeface="+mn-lt"/>
                <a:ea typeface="+mn-ea"/>
                <a:cs typeface="+mn-cs"/>
                <a:sym typeface="Courier"/>
                <a:hlinkClick r:id="rId3"/>
              </a:rPr>
              <a:t>ORGNAME</a:t>
            </a:r>
            <a:r>
              <a:rPr sz="2800">
                <a:solidFill>
                  <a:srgbClr val="C8352B"/>
                </a:solidFill>
                <a:latin typeface="+mn-lt"/>
                <a:ea typeface="+mn-ea"/>
                <a:cs typeface="+mn-cs"/>
                <a:sym typeface="Courier"/>
              </a:rPr>
              <a:t>"</a:t>
            </a:r>
            <a:endParaRPr sz="2800">
              <a:latin typeface="+mn-lt"/>
              <a:ea typeface="+mn-ea"/>
              <a:cs typeface="+mn-cs"/>
              <a:sym typeface="Courier"/>
            </a:endParaRPr>
          </a:p>
          <a:p>
            <a:pPr lvl="0" algn="l" defTabSz="457200">
              <a:defRPr sz="1800"/>
            </a:pPr>
            <a:r>
              <a:rPr sz="2800">
                <a:latin typeface="+mn-lt"/>
                <a:ea typeface="+mn-ea"/>
                <a:cs typeface="+mn-cs"/>
                <a:sym typeface="Courier"/>
              </a:rPr>
              <a:t>validation_client_name </a:t>
            </a:r>
            <a:r>
              <a:rPr sz="2800">
                <a:solidFill>
                  <a:srgbClr val="C8352B"/>
                </a:solidFill>
                <a:latin typeface="+mn-lt"/>
                <a:ea typeface="+mn-ea"/>
                <a:cs typeface="+mn-cs"/>
                <a:sym typeface="Courier"/>
              </a:rPr>
              <a:t>"</a:t>
            </a:r>
            <a:r>
              <a:rPr sz="2800" b="1">
                <a:solidFill>
                  <a:srgbClr val="C8352B"/>
                </a:solidFill>
                <a:latin typeface="+mn-lt"/>
                <a:ea typeface="+mn-ea"/>
                <a:cs typeface="+mn-cs"/>
                <a:sym typeface="Courier"/>
              </a:rPr>
              <a:t>ORGNAME</a:t>
            </a:r>
            <a:r>
              <a:rPr sz="2800">
                <a:solidFill>
                  <a:srgbClr val="C8352B"/>
                </a:solidFill>
                <a:latin typeface="+mn-lt"/>
                <a:ea typeface="+mn-ea"/>
                <a:cs typeface="+mn-cs"/>
                <a:sym typeface="Courier"/>
              </a:rPr>
              <a:t>-validator"</a:t>
            </a:r>
            <a:endParaRPr sz="2800">
              <a:latin typeface="+mn-lt"/>
              <a:ea typeface="+mn-ea"/>
              <a:cs typeface="+mn-cs"/>
              <a:sym typeface="Courier"/>
            </a:endParaRPr>
          </a:p>
          <a:p>
            <a:pPr lvl="0" algn="l" defTabSz="457200">
              <a:defRPr sz="1800"/>
            </a:pPr>
            <a:r>
              <a:rPr sz="2800">
                <a:latin typeface="+mn-lt"/>
                <a:ea typeface="+mn-ea"/>
                <a:cs typeface="+mn-cs"/>
                <a:sym typeface="Courier"/>
              </a:rPr>
              <a:t>node_name </a:t>
            </a:r>
            <a:r>
              <a:rPr sz="2800">
                <a:solidFill>
                  <a:srgbClr val="C8352B"/>
                </a:solidFill>
                <a:latin typeface="+mn-lt"/>
                <a:ea typeface="+mn-ea"/>
                <a:cs typeface="+mn-cs"/>
                <a:sym typeface="Courier"/>
              </a:rPr>
              <a:t>"node1"</a:t>
            </a:r>
          </a:p>
        </p:txBody>
      </p:sp>
      <p:sp>
        <p:nvSpPr>
          <p:cNvPr id="2314" name="Shape 2314"/>
          <p:cNvSpPr>
            <a:spLocks noGrp="1"/>
          </p:cNvSpPr>
          <p:nvPr>
            <p:ph type="title"/>
          </p:nvPr>
        </p:nvSpPr>
        <p:spPr>
          <a:prstGeom prst="rect">
            <a:avLst/>
          </a:prstGeom>
        </p:spPr>
        <p:txBody>
          <a:bodyPr/>
          <a:lstStyle>
            <a:lvl1pPr defTabSz="480568">
              <a:defRPr sz="6192">
                <a:effectLst>
                  <a:outerShdw blurRad="43688" dist="21844" dir="2700000" rotWithShape="0">
                    <a:srgbClr val="000000">
                      <a:alpha val="75000"/>
                    </a:srgbClr>
                  </a:outerShdw>
                </a:effectLst>
              </a:defRPr>
            </a:lvl1pPr>
          </a:lstStyle>
          <a:p>
            <a:pPr lvl="0">
              <a:defRPr sz="1800" b="0">
                <a:solidFill>
                  <a:srgbClr val="000000"/>
                </a:solidFill>
                <a:effectLst/>
              </a:defRPr>
            </a:pPr>
            <a:r>
              <a:rPr sz="6192" b="1">
                <a:solidFill>
                  <a:srgbClr val="FFFFFF"/>
                </a:solidFill>
                <a:effectLst>
                  <a:outerShdw blurRad="43688" dist="21844" dir="2700000" rotWithShape="0">
                    <a:srgbClr val="000000">
                      <a:alpha val="75000"/>
                    </a:srgbClr>
                  </a:outerShdw>
                </a:effectLst>
              </a:rPr>
              <a:t>Change the log level on your test node</a:t>
            </a:r>
          </a:p>
        </p:txBody>
      </p:sp>
      <p:sp>
        <p:nvSpPr>
          <p:cNvPr id="2315" name="Shape 2315"/>
          <p:cNvSpPr/>
          <p:nvPr/>
        </p:nvSpPr>
        <p:spPr>
          <a:xfrm>
            <a:off x="990600" y="3403600"/>
            <a:ext cx="4851400" cy="457200"/>
          </a:xfrm>
          <a:prstGeom prst="rect">
            <a:avLst/>
          </a:prstGeom>
          <a:ln w="63500">
            <a:solidFill>
              <a:srgbClr val="FFAA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316" name="Shape 2316"/>
          <p:cNvSpPr>
            <a:spLocks noGrp="1"/>
          </p:cNvSpPr>
          <p:nvPr>
            <p:ph type="body" idx="1"/>
          </p:nvPr>
        </p:nvSpPr>
        <p:spPr>
          <a:xfrm>
            <a:off x="800100" y="6375400"/>
            <a:ext cx="14655800" cy="2235200"/>
          </a:xfrm>
          <a:prstGeom prst="rect">
            <a:avLst/>
          </a:prstGeom>
        </p:spPr>
        <p:txBody>
          <a:bodyPr/>
          <a:lstStyle/>
          <a:p>
            <a:pPr marL="843279" lvl="2" indent="-381000">
              <a:defRPr sz="1800"/>
            </a:pPr>
            <a:r>
              <a:rPr sz="4100"/>
              <a:t>Set the default log level for chef-client to </a:t>
            </a:r>
            <a:r>
              <a:rPr sz="4100" b="1">
                <a:solidFill>
                  <a:srgbClr val="273197"/>
                </a:solidFill>
                <a:latin typeface="+mn-lt"/>
                <a:ea typeface="+mn-ea"/>
                <a:cs typeface="+mn-cs"/>
                <a:sym typeface="Courier"/>
              </a:rPr>
              <a:t>:info</a:t>
            </a:r>
            <a:endParaRPr sz="4100" b="1"/>
          </a:p>
          <a:p>
            <a:pPr marL="843279" lvl="2" indent="-381000">
              <a:defRPr sz="1800"/>
            </a:pPr>
            <a:r>
              <a:rPr sz="4100"/>
              <a:t>More configuration options can be found on the docs site: </a:t>
            </a:r>
            <a:r>
              <a:rPr sz="4100" u="sng">
                <a:hlinkClick r:id="rId4"/>
              </a:rPr>
              <a:t>http://docs.chef.io/config_rb_client.html</a:t>
            </a:r>
          </a:p>
        </p:txBody>
      </p:sp>
      <p:sp>
        <p:nvSpPr>
          <p:cNvPr id="2317" name="Shape 2317"/>
          <p:cNvSpPr/>
          <p:nvPr/>
        </p:nvSpPr>
        <p:spPr>
          <a:xfrm>
            <a:off x="826194" y="2006600"/>
            <a:ext cx="14605001" cy="9144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defTabSz="457200">
              <a:defRPr sz="2800" b="1">
                <a:solidFill>
                  <a:srgbClr val="FFFFFF"/>
                </a:solidFill>
                <a:latin typeface="+mn-lt"/>
                <a:ea typeface="+mn-ea"/>
                <a:cs typeface="+mn-cs"/>
                <a:sym typeface="Courier"/>
              </a:defRPr>
            </a:lvl1pPr>
          </a:lstStyle>
          <a:p>
            <a:pPr lvl="0">
              <a:defRPr sz="1800" b="0">
                <a:solidFill>
                  <a:srgbClr val="000000"/>
                </a:solidFill>
              </a:defRPr>
            </a:pPr>
            <a:r>
              <a:rPr sz="2800" b="1">
                <a:solidFill>
                  <a:srgbClr val="FFFFFF"/>
                </a:solidFill>
              </a:rPr>
              <a:t>chef@node1:~$ sudo vim /etc/chef/client.rb</a:t>
            </a:r>
          </a:p>
        </p:txBody>
      </p:sp>
      <p:sp>
        <p:nvSpPr>
          <p:cNvPr id="2318" name="Shape 231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187</a:t>
            </a:fld>
            <a:endParaRPr sz="1000"/>
          </a:p>
        </p:txBody>
      </p:sp>
    </p:spTree>
  </p:cSld>
  <p:clrMapOvr>
    <a:masterClrMapping/>
  </p:clrMapOvr>
  <p:transition xmlns:p14="http://schemas.microsoft.com/office/powerpoint/2010/main" spd="med"/>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2" name="Shape 2322"/>
          <p:cNvSpPr/>
          <p:nvPr/>
        </p:nvSpPr>
        <p:spPr>
          <a:xfrm>
            <a:off x="800794" y="2025650"/>
            <a:ext cx="14655801" cy="8763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p>
            <a:pPr lvl="0" algn="l">
              <a:defRPr sz="1800"/>
            </a:pPr>
            <a:r>
              <a:rPr sz="2600" dirty="0">
                <a:solidFill>
                  <a:srgbClr val="FFFFFF"/>
                </a:solidFill>
                <a:latin typeface="+mn-lt"/>
                <a:ea typeface="+mn-ea"/>
                <a:cs typeface="+mn-cs"/>
                <a:sym typeface="Courier"/>
              </a:rPr>
              <a:t>$ knife bootstrap </a:t>
            </a:r>
            <a:r>
              <a:rPr sz="2600" b="1" dirty="0">
                <a:solidFill>
                  <a:srgbClr val="FFFFFF"/>
                </a:solidFill>
                <a:latin typeface="+mn-lt"/>
                <a:ea typeface="+mn-ea"/>
                <a:cs typeface="+mn-cs"/>
                <a:sym typeface="Courier"/>
              </a:rPr>
              <a:t>&lt;EXTERNAL_ADDRESS&gt;</a:t>
            </a:r>
            <a:r>
              <a:rPr sz="2600" dirty="0">
                <a:solidFill>
                  <a:srgbClr val="FFFFFF"/>
                </a:solidFill>
                <a:latin typeface="+mn-lt"/>
                <a:ea typeface="+mn-ea"/>
                <a:cs typeface="+mn-cs"/>
                <a:sym typeface="Courier"/>
              </a:rPr>
              <a:t> --sudo -x </a:t>
            </a:r>
            <a:r>
              <a:rPr sz="2600" b="1" dirty="0">
                <a:solidFill>
                  <a:srgbClr val="FFFFFF"/>
                </a:solidFill>
                <a:latin typeface="+mn-lt"/>
                <a:ea typeface="+mn-ea"/>
                <a:cs typeface="+mn-cs"/>
                <a:sym typeface="Courier"/>
              </a:rPr>
              <a:t>chef</a:t>
            </a:r>
            <a:r>
              <a:rPr sz="2600" dirty="0">
                <a:solidFill>
                  <a:srgbClr val="FFFFFF"/>
                </a:solidFill>
                <a:latin typeface="+mn-lt"/>
                <a:ea typeface="+mn-ea"/>
                <a:cs typeface="+mn-cs"/>
                <a:sym typeface="Courier"/>
              </a:rPr>
              <a:t> -P </a:t>
            </a:r>
            <a:r>
              <a:rPr sz="2600" b="1" dirty="0">
                <a:solidFill>
                  <a:srgbClr val="FFFFFF"/>
                </a:solidFill>
                <a:latin typeface="+mn-lt"/>
                <a:ea typeface="+mn-ea"/>
                <a:cs typeface="+mn-cs"/>
                <a:sym typeface="Courier"/>
              </a:rPr>
              <a:t>chef</a:t>
            </a:r>
            <a:r>
              <a:rPr sz="2600" dirty="0">
                <a:solidFill>
                  <a:srgbClr val="FFFFFF"/>
                </a:solidFill>
                <a:latin typeface="+mn-lt"/>
                <a:ea typeface="+mn-ea"/>
                <a:cs typeface="+mn-cs"/>
                <a:sym typeface="Courier"/>
              </a:rPr>
              <a:t> -N "node1"</a:t>
            </a:r>
          </a:p>
        </p:txBody>
      </p:sp>
      <p:sp>
        <p:nvSpPr>
          <p:cNvPr id="2323" name="Shape 2323"/>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"Bootstrap" the Target Instance</a:t>
            </a:r>
          </a:p>
        </p:txBody>
      </p:sp>
      <p:sp>
        <p:nvSpPr>
          <p:cNvPr id="2324" name="Shape 2324"/>
          <p:cNvSpPr/>
          <p:nvPr/>
        </p:nvSpPr>
        <p:spPr>
          <a:xfrm>
            <a:off x="825500" y="3657600"/>
            <a:ext cx="14605000" cy="51689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normAutofit lnSpcReduction="10000"/>
          </a:bodyPr>
          <a:lstStyle/>
          <a:p>
            <a:pPr lvl="0" algn="l" defTabSz="361188">
              <a:defRPr sz="1800"/>
            </a:pPr>
            <a:r>
              <a:rPr sz="2212" dirty="0">
                <a:solidFill>
                  <a:srgbClr val="FFFFFF"/>
                </a:solidFill>
                <a:latin typeface="+mn-lt"/>
                <a:ea typeface="+mn-ea"/>
                <a:cs typeface="+mn-cs"/>
                <a:sym typeface="Courier"/>
              </a:rPr>
              <a:t>Bootstrapping Chef on uvo1qrwls0jdgs3blvt.vm.cld.sr</a:t>
            </a:r>
          </a:p>
          <a:p>
            <a:pPr lvl="0" algn="l" defTabSz="361188">
              <a:defRPr sz="1800"/>
            </a:pPr>
            <a:r>
              <a:rPr sz="2212" dirty="0">
                <a:solidFill>
                  <a:srgbClr val="FFFFFF"/>
                </a:solidFill>
                <a:latin typeface="+mn-lt"/>
                <a:ea typeface="+mn-ea"/>
                <a:cs typeface="+mn-cs"/>
                <a:sym typeface="Courier"/>
              </a:rPr>
              <a:t>uvo1qrwls0jdgs3blvt.vm.cld.sr knife sudo password: </a:t>
            </a:r>
          </a:p>
          <a:p>
            <a:pPr lvl="0" algn="l" defTabSz="361188">
              <a:defRPr sz="1800"/>
            </a:pPr>
            <a:r>
              <a:rPr sz="2212" dirty="0">
                <a:solidFill>
                  <a:srgbClr val="FFFFFF"/>
                </a:solidFill>
                <a:latin typeface="+mn-lt"/>
                <a:ea typeface="+mn-ea"/>
                <a:cs typeface="+mn-cs"/>
                <a:sym typeface="Courier"/>
              </a:rPr>
              <a:t>Enter your password: </a:t>
            </a:r>
          </a:p>
          <a:p>
            <a:pPr lvl="0" algn="l" defTabSz="361188">
              <a:defRPr sz="1800"/>
            </a:pPr>
            <a:r>
              <a:rPr sz="2212" dirty="0">
                <a:solidFill>
                  <a:srgbClr val="FFFFFF"/>
                </a:solidFill>
                <a:latin typeface="+mn-lt"/>
                <a:ea typeface="+mn-ea"/>
                <a:cs typeface="+mn-cs"/>
                <a:sym typeface="Courier"/>
              </a:rPr>
              <a:t>...</a:t>
            </a:r>
          </a:p>
          <a:p>
            <a:pPr lvl="0" algn="l" defTabSz="361188">
              <a:defRPr sz="1800"/>
            </a:pPr>
            <a:r>
              <a:rPr sz="2212" dirty="0">
                <a:solidFill>
                  <a:srgbClr val="FFFFFF"/>
                </a:solidFill>
                <a:latin typeface="+mn-lt"/>
                <a:ea typeface="+mn-ea"/>
                <a:cs typeface="+mn-cs"/>
                <a:sym typeface="Courier"/>
              </a:rPr>
              <a:t>...</a:t>
            </a:r>
          </a:p>
          <a:p>
            <a:pPr lvl="0" algn="l" defTabSz="361188">
              <a:defRPr sz="1800"/>
            </a:pPr>
            <a:r>
              <a:rPr sz="2212" dirty="0">
                <a:solidFill>
                  <a:srgbClr val="FFFFFF"/>
                </a:solidFill>
                <a:latin typeface="+mn-lt"/>
                <a:ea typeface="+mn-ea"/>
                <a:cs typeface="+mn-cs"/>
                <a:sym typeface="Courier"/>
              </a:rPr>
              <a:t>uvo1qrwls0jdgs3blvt.vm.cld.sr Creating a new client identity for node1 using the validator key.</a:t>
            </a:r>
          </a:p>
          <a:p>
            <a:pPr lvl="0" algn="l" defTabSz="361188">
              <a:defRPr sz="1800"/>
            </a:pPr>
            <a:r>
              <a:rPr sz="2212" dirty="0">
                <a:solidFill>
                  <a:srgbClr val="FFFFFF"/>
                </a:solidFill>
                <a:latin typeface="+mn-lt"/>
                <a:ea typeface="+mn-ea"/>
                <a:cs typeface="+mn-cs"/>
                <a:sym typeface="Courier"/>
              </a:rPr>
              <a:t>uvo1qrwls0jdgs3blvt.vm.cld.sr resolving cookbooks for run list: []</a:t>
            </a:r>
          </a:p>
          <a:p>
            <a:pPr lvl="0" algn="l" defTabSz="361188">
              <a:defRPr sz="1800"/>
            </a:pPr>
            <a:r>
              <a:rPr sz="2212" dirty="0">
                <a:solidFill>
                  <a:srgbClr val="FFFFFF"/>
                </a:solidFill>
                <a:latin typeface="+mn-lt"/>
                <a:ea typeface="+mn-ea"/>
                <a:cs typeface="+mn-cs"/>
                <a:sym typeface="Courier"/>
              </a:rPr>
              <a:t>uvo1qrwls0jdgs3blvt.vm.cld.sr Synchronizing Cookbooks:</a:t>
            </a:r>
          </a:p>
          <a:p>
            <a:pPr lvl="0" algn="l" defTabSz="361188">
              <a:defRPr sz="1800"/>
            </a:pPr>
            <a:r>
              <a:rPr sz="2212" dirty="0">
                <a:solidFill>
                  <a:srgbClr val="FFFFFF"/>
                </a:solidFill>
                <a:latin typeface="+mn-lt"/>
                <a:ea typeface="+mn-ea"/>
                <a:cs typeface="+mn-cs"/>
                <a:sym typeface="Courier"/>
              </a:rPr>
              <a:t>uvo1qrwls0jdgs3blvt.vm.cld.sr Compiling Cookbooks...</a:t>
            </a:r>
          </a:p>
          <a:p>
            <a:pPr lvl="0" algn="l" defTabSz="361188">
              <a:defRPr sz="1800"/>
            </a:pPr>
            <a:r>
              <a:rPr sz="2212" dirty="0">
                <a:solidFill>
                  <a:srgbClr val="FFFFFF"/>
                </a:solidFill>
                <a:latin typeface="+mn-lt"/>
                <a:ea typeface="+mn-ea"/>
                <a:cs typeface="+mn-cs"/>
                <a:sym typeface="Courier"/>
              </a:rPr>
              <a:t>uvo1qrwls0jdgs3blvt.vm.cld.sr [2014-01-28T11:03:14-05:00] WARN: Node node2 has an empty run list.</a:t>
            </a:r>
          </a:p>
          <a:p>
            <a:pPr lvl="0" algn="l" defTabSz="361188">
              <a:defRPr sz="1800"/>
            </a:pPr>
            <a:r>
              <a:rPr sz="2212" dirty="0">
                <a:solidFill>
                  <a:srgbClr val="FFFFFF"/>
                </a:solidFill>
                <a:latin typeface="+mn-lt"/>
                <a:ea typeface="+mn-ea"/>
                <a:cs typeface="+mn-cs"/>
                <a:sym typeface="Courier"/>
              </a:rPr>
              <a:t>uvo1qrwls0jdgs3blvt.vm.cld.sr Converging 0 resources</a:t>
            </a:r>
          </a:p>
          <a:p>
            <a:pPr lvl="0" algn="l" defTabSz="361188">
              <a:defRPr sz="1800"/>
            </a:pPr>
            <a:r>
              <a:rPr sz="2212" dirty="0">
                <a:solidFill>
                  <a:srgbClr val="FFFFFF"/>
                </a:solidFill>
                <a:latin typeface="+mn-lt"/>
                <a:ea typeface="+mn-ea"/>
                <a:cs typeface="+mn-cs"/>
                <a:sym typeface="Courier"/>
              </a:rPr>
              <a:t>uvo1qrwls0jdgs3blvt.vm.cld.sr Chef Client finished, 0 resources updated</a:t>
            </a:r>
          </a:p>
        </p:txBody>
      </p:sp>
      <p:sp>
        <p:nvSpPr>
          <p:cNvPr id="2325" name="Shape 2325"/>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188</a:t>
            </a:fld>
            <a:endParaRPr sz="1000"/>
          </a:p>
        </p:txBody>
      </p:sp>
    </p:spTree>
  </p:cSld>
  <p:clrMapOvr>
    <a:masterClrMapping/>
  </p:clrMapOvr>
  <p:transition xmlns:p14="http://schemas.microsoft.com/office/powerpoint/2010/main" spd="med"/>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9" name="Shape 2329"/>
          <p:cNvSpPr/>
          <p:nvPr/>
        </p:nvSpPr>
        <p:spPr>
          <a:xfrm>
            <a:off x="10149177" y="7598654"/>
            <a:ext cx="3034321" cy="519913"/>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Node</a:t>
            </a:r>
          </a:p>
        </p:txBody>
      </p:sp>
      <p:sp>
        <p:nvSpPr>
          <p:cNvPr id="2330" name="Shape 2330"/>
          <p:cNvSpPr/>
          <p:nvPr/>
        </p:nvSpPr>
        <p:spPr>
          <a:xfrm>
            <a:off x="9409191" y="3797300"/>
            <a:ext cx="851225" cy="694625"/>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331" name="Shape 2331"/>
          <p:cNvSpPr/>
          <p:nvPr/>
        </p:nvSpPr>
        <p:spPr>
          <a:xfrm>
            <a:off x="9412298" y="7467052"/>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332" name="Shape 2332"/>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knife bootstrap</a:t>
            </a:r>
          </a:p>
        </p:txBody>
      </p:sp>
      <p:sp>
        <p:nvSpPr>
          <p:cNvPr id="2333" name="Shape 2333"/>
          <p:cNvSpPr>
            <a:spLocks noGrp="1"/>
          </p:cNvSpPr>
          <p:nvPr>
            <p:ph type="sldNum" sz="quarter" idx="2"/>
          </p:nvPr>
        </p:nvSpPr>
        <p:spPr>
          <a:xfrm>
            <a:off x="7981591" y="8851900"/>
            <a:ext cx="260351" cy="2032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900"/>
              <a:t>189</a:t>
            </a:fld>
            <a:endParaRPr sz="900"/>
          </a:p>
        </p:txBody>
      </p:sp>
      <p:sp>
        <p:nvSpPr>
          <p:cNvPr id="2334" name="Shape 2334"/>
          <p:cNvSpPr/>
          <p:nvPr/>
        </p:nvSpPr>
        <p:spPr>
          <a:xfrm>
            <a:off x="10388600" y="3886200"/>
            <a:ext cx="3034320" cy="519913"/>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Workstation</a:t>
            </a:r>
          </a:p>
        </p:txBody>
      </p:sp>
      <p:sp>
        <p:nvSpPr>
          <p:cNvPr id="2335" name="Shape 2335"/>
          <p:cNvSpPr/>
          <p:nvPr/>
        </p:nvSpPr>
        <p:spPr>
          <a:xfrm>
            <a:off x="2082800" y="3022600"/>
            <a:ext cx="2362200" cy="2209800"/>
          </a:xfrm>
          <a:prstGeom prst="roundRect">
            <a:avLst>
              <a:gd name="adj" fmla="val 8621"/>
            </a:avLst>
          </a:prstGeom>
          <a:solidFill>
            <a:srgbClr val="EAAF29"/>
          </a:solidFill>
          <a:ln w="25400">
            <a:solidFill/>
            <a:miter lim="400000"/>
          </a:ln>
          <a:extLst>
            <a:ext uri="{C572A759-6A51-4108-AA02-DFA0A04FC94B}">
              <ma14:wrappingTextBoxFlag xmlns:ma14="http://schemas.microsoft.com/office/mac/drawingml/2011/main" val="1"/>
            </a:ext>
          </a:extLst>
        </p:spPr>
        <p:txBody>
          <a:bodyPr lIns="0" tIns="0" rIns="0" bIns="0" anchor="ctr"/>
          <a:lstStyle>
            <a:lvl1pPr>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lvl1pPr>
          </a:lstStyle>
          <a:p>
            <a:pPr lvl="0">
              <a:defRPr sz="1800">
                <a:solidFill>
                  <a:srgbClr val="000000"/>
                </a:solidFill>
                <a:effectLst/>
              </a:defRPr>
            </a:pPr>
            <a:r>
              <a:rPr sz="3200">
                <a:solidFill>
                  <a:srgbClr val="FFFFFF"/>
                </a:solidFill>
                <a:effectLst>
                  <a:outerShdw blurRad="38100" dist="12700" dir="5400000" rotWithShape="0">
                    <a:srgbClr val="000000">
                      <a:alpha val="50000"/>
                    </a:srgbClr>
                  </a:outerShdw>
                </a:effectLst>
              </a:rPr>
              <a:t>Chef Server</a:t>
            </a:r>
          </a:p>
        </p:txBody>
      </p:sp>
    </p:spTree>
  </p:cSld>
  <p:clrMapOvr>
    <a:masterClrMapping/>
  </p:clrMapOvr>
  <p:transition xmlns:p14="http://schemas.microsoft.com/office/powerpoint/2010/mai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Shape 498"/>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Course Objectives</a:t>
            </a:r>
          </a:p>
        </p:txBody>
      </p:sp>
      <p:sp>
        <p:nvSpPr>
          <p:cNvPr id="499" name="Shape 499"/>
          <p:cNvSpPr>
            <a:spLocks noGrp="1"/>
          </p:cNvSpPr>
          <p:nvPr>
            <p:ph type="body" idx="1"/>
          </p:nvPr>
        </p:nvSpPr>
        <p:spPr>
          <a:prstGeom prst="rect">
            <a:avLst/>
          </a:prstGeom>
        </p:spPr>
        <p:txBody>
          <a:bodyPr/>
          <a:lstStyle/>
          <a:p>
            <a:pPr lvl="0">
              <a:defRPr sz="1800"/>
            </a:pPr>
            <a:r>
              <a:rPr sz="4800"/>
              <a:t>Upon completion of this course you will be able to</a:t>
            </a:r>
          </a:p>
          <a:p>
            <a:pPr lvl="1">
              <a:defRPr sz="1800"/>
            </a:pPr>
            <a:r>
              <a:rPr sz="4800"/>
              <a:t>Automate common infrastructure tasks with Chef</a:t>
            </a:r>
          </a:p>
          <a:p>
            <a:pPr lvl="1">
              <a:defRPr sz="1800"/>
            </a:pPr>
            <a:r>
              <a:rPr sz="4800"/>
              <a:t>Describe Chef’s architecture</a:t>
            </a:r>
          </a:p>
          <a:p>
            <a:pPr lvl="1">
              <a:defRPr sz="1800"/>
            </a:pPr>
            <a:r>
              <a:rPr sz="4800"/>
              <a:t>Describe Chef’s various tools</a:t>
            </a:r>
          </a:p>
          <a:p>
            <a:pPr lvl="1">
              <a:defRPr sz="1800"/>
            </a:pPr>
            <a:r>
              <a:rPr sz="4800"/>
              <a:t>Apply Chef’s primitives to solve your problems</a:t>
            </a:r>
          </a:p>
        </p:txBody>
      </p:sp>
      <p:sp>
        <p:nvSpPr>
          <p:cNvPr id="500" name="Shape 50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19</a:t>
            </a:fld>
            <a:endParaRPr sz="1000"/>
          </a:p>
        </p:txBody>
      </p:sp>
    </p:spTree>
  </p:cSld>
  <p:clrMapOvr>
    <a:masterClrMapping/>
  </p:clrMapOvr>
  <p:transition xmlns:p14="http://schemas.microsoft.com/office/powerpoint/2010/main" spd="med"/>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7" name="Shape 2337"/>
          <p:cNvSpPr/>
          <p:nvPr/>
        </p:nvSpPr>
        <p:spPr>
          <a:xfrm>
            <a:off x="10149177" y="7598654"/>
            <a:ext cx="3034321" cy="519913"/>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Node</a:t>
            </a:r>
          </a:p>
        </p:txBody>
      </p:sp>
      <p:sp>
        <p:nvSpPr>
          <p:cNvPr id="2338" name="Shape 2338"/>
          <p:cNvSpPr/>
          <p:nvPr/>
        </p:nvSpPr>
        <p:spPr>
          <a:xfrm>
            <a:off x="9409191" y="3797300"/>
            <a:ext cx="851225" cy="694625"/>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339" name="Shape 2339"/>
          <p:cNvSpPr/>
          <p:nvPr/>
        </p:nvSpPr>
        <p:spPr>
          <a:xfrm>
            <a:off x="9412298" y="7467052"/>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340" name="Shape 2340"/>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knife bootstrap</a:t>
            </a:r>
          </a:p>
        </p:txBody>
      </p:sp>
      <p:sp>
        <p:nvSpPr>
          <p:cNvPr id="2341" name="Shape 2341"/>
          <p:cNvSpPr>
            <a:spLocks noGrp="1"/>
          </p:cNvSpPr>
          <p:nvPr>
            <p:ph type="sldNum" sz="quarter" idx="2"/>
          </p:nvPr>
        </p:nvSpPr>
        <p:spPr>
          <a:xfrm>
            <a:off x="7981591" y="8851900"/>
            <a:ext cx="260351" cy="2032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900"/>
              <a:t>190</a:t>
            </a:fld>
            <a:endParaRPr sz="900"/>
          </a:p>
        </p:txBody>
      </p:sp>
      <p:sp>
        <p:nvSpPr>
          <p:cNvPr id="2342" name="Shape 2342"/>
          <p:cNvSpPr/>
          <p:nvPr/>
        </p:nvSpPr>
        <p:spPr>
          <a:xfrm>
            <a:off x="10388600" y="3886200"/>
            <a:ext cx="3034320" cy="519913"/>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Workstation</a:t>
            </a:r>
          </a:p>
        </p:txBody>
      </p:sp>
      <p:sp>
        <p:nvSpPr>
          <p:cNvPr id="2343" name="Shape 2343"/>
          <p:cNvSpPr/>
          <p:nvPr/>
        </p:nvSpPr>
        <p:spPr>
          <a:xfrm>
            <a:off x="787400" y="1701800"/>
            <a:ext cx="14655800" cy="10922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lstStyle>
            <a:lvl1pPr algn="l">
              <a:spcBef>
                <a:spcPts val="1200"/>
              </a:spcBef>
              <a:defRPr sz="4000">
                <a:latin typeface="+mn-lt"/>
                <a:ea typeface="+mn-ea"/>
                <a:cs typeface="+mn-cs"/>
                <a:sym typeface="Courier"/>
              </a:defRPr>
            </a:lvl1pPr>
          </a:lstStyle>
          <a:p>
            <a:pPr lvl="0">
              <a:defRPr sz="1800"/>
            </a:pPr>
            <a:r>
              <a:rPr sz="3200" dirty="0"/>
              <a:t>knife bootstrap HOSTNAME --sudo -x chef -P chef -N "node1"</a:t>
            </a:r>
          </a:p>
        </p:txBody>
      </p:sp>
      <p:sp>
        <p:nvSpPr>
          <p:cNvPr id="2344" name="Shape 2344"/>
          <p:cNvSpPr/>
          <p:nvPr/>
        </p:nvSpPr>
        <p:spPr>
          <a:xfrm>
            <a:off x="2082800" y="3022600"/>
            <a:ext cx="2362200" cy="2209800"/>
          </a:xfrm>
          <a:prstGeom prst="roundRect">
            <a:avLst>
              <a:gd name="adj" fmla="val 8621"/>
            </a:avLst>
          </a:prstGeom>
          <a:solidFill>
            <a:srgbClr val="EAAF29"/>
          </a:solidFill>
          <a:ln w="25400">
            <a:solidFill/>
            <a:miter lim="400000"/>
          </a:ln>
          <a:extLst>
            <a:ext uri="{C572A759-6A51-4108-AA02-DFA0A04FC94B}">
              <ma14:wrappingTextBoxFlag xmlns:ma14="http://schemas.microsoft.com/office/mac/drawingml/2011/main" val="1"/>
            </a:ext>
          </a:extLst>
        </p:spPr>
        <p:txBody>
          <a:bodyPr lIns="0" tIns="0" rIns="0" bIns="0" anchor="ctr"/>
          <a:lstStyle>
            <a:lvl1pPr>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lvl1pPr>
          </a:lstStyle>
          <a:p>
            <a:pPr lvl="0">
              <a:defRPr sz="1800">
                <a:solidFill>
                  <a:srgbClr val="000000"/>
                </a:solidFill>
                <a:effectLst/>
              </a:defRPr>
            </a:pPr>
            <a:r>
              <a:rPr sz="3200">
                <a:solidFill>
                  <a:srgbClr val="FFFFFF"/>
                </a:solidFill>
                <a:effectLst>
                  <a:outerShdw blurRad="38100" dist="12700" dir="5400000" rotWithShape="0">
                    <a:srgbClr val="000000">
                      <a:alpha val="50000"/>
                    </a:srgbClr>
                  </a:outerShdw>
                </a:effectLst>
              </a:rPr>
              <a:t>Chef Server</a:t>
            </a:r>
          </a:p>
        </p:txBody>
      </p:sp>
    </p:spTree>
  </p:cSld>
  <p:clrMapOvr>
    <a:masterClrMapping/>
  </p:clrMapOvr>
  <p:transition xmlns:p14="http://schemas.microsoft.com/office/powerpoint/2010/main" spd="med"/>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6" name="Shape 2346"/>
          <p:cNvSpPr/>
          <p:nvPr/>
        </p:nvSpPr>
        <p:spPr>
          <a:xfrm>
            <a:off x="10149177" y="7598654"/>
            <a:ext cx="3034321" cy="519913"/>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Node</a:t>
            </a:r>
          </a:p>
        </p:txBody>
      </p:sp>
      <p:sp>
        <p:nvSpPr>
          <p:cNvPr id="2347" name="Shape 2347"/>
          <p:cNvSpPr/>
          <p:nvPr/>
        </p:nvSpPr>
        <p:spPr>
          <a:xfrm>
            <a:off x="9409191" y="3797300"/>
            <a:ext cx="851225" cy="694625"/>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348" name="Shape 2348"/>
          <p:cNvSpPr/>
          <p:nvPr/>
        </p:nvSpPr>
        <p:spPr>
          <a:xfrm>
            <a:off x="9412298" y="7467052"/>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349" name="Shape 2349"/>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knife bootstrap</a:t>
            </a:r>
          </a:p>
        </p:txBody>
      </p:sp>
      <p:sp>
        <p:nvSpPr>
          <p:cNvPr id="2350" name="Shape 2350"/>
          <p:cNvSpPr>
            <a:spLocks noGrp="1"/>
          </p:cNvSpPr>
          <p:nvPr>
            <p:ph type="sldNum" sz="quarter" idx="2"/>
          </p:nvPr>
        </p:nvSpPr>
        <p:spPr>
          <a:xfrm>
            <a:off x="7981591" y="8851900"/>
            <a:ext cx="260351" cy="2032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900"/>
              <a:t>191</a:t>
            </a:fld>
            <a:endParaRPr sz="900"/>
          </a:p>
        </p:txBody>
      </p:sp>
      <p:sp>
        <p:nvSpPr>
          <p:cNvPr id="2351" name="Shape 2351"/>
          <p:cNvSpPr/>
          <p:nvPr/>
        </p:nvSpPr>
        <p:spPr>
          <a:xfrm>
            <a:off x="10388600" y="3886200"/>
            <a:ext cx="3034320" cy="519913"/>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Workstation</a:t>
            </a:r>
          </a:p>
        </p:txBody>
      </p:sp>
      <p:sp>
        <p:nvSpPr>
          <p:cNvPr id="2353" name="Shape 2353"/>
          <p:cNvSpPr/>
          <p:nvPr/>
        </p:nvSpPr>
        <p:spPr>
          <a:xfrm flipV="1">
            <a:off x="9869090" y="4478437"/>
            <a:ext cx="13098" cy="2983111"/>
          </a:xfrm>
          <a:prstGeom prst="line">
            <a:avLst/>
          </a:prstGeom>
          <a:ln w="152400">
            <a:solidFill/>
            <a:miter lim="400000"/>
            <a:headEnd type="stealth"/>
          </a:ln>
        </p:spPr>
        <p:txBody>
          <a:bodyPr lIns="0" tIns="0" rIns="0" bIns="0"/>
          <a:lstStyle/>
          <a:p>
            <a:pPr lvl="0" algn="l" defTabSz="457200">
              <a:defRPr sz="1200">
                <a:latin typeface="Helvetica"/>
                <a:ea typeface="Helvetica"/>
                <a:cs typeface="Helvetica"/>
                <a:sym typeface="Helvetica"/>
              </a:defRPr>
            </a:pPr>
            <a:endParaRPr/>
          </a:p>
        </p:txBody>
      </p:sp>
      <p:sp>
        <p:nvSpPr>
          <p:cNvPr id="2354" name="Shape 2354"/>
          <p:cNvSpPr/>
          <p:nvPr/>
        </p:nvSpPr>
        <p:spPr>
          <a:xfrm rot="5451260">
            <a:off x="8437971" y="5591920"/>
            <a:ext cx="3441701" cy="3683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defTabSz="368300">
              <a:defRPr sz="2000"/>
            </a:lvl1pPr>
          </a:lstStyle>
          <a:p>
            <a:pPr lvl="0">
              <a:defRPr sz="1800"/>
            </a:pPr>
            <a:r>
              <a:rPr sz="2000"/>
              <a:t>ssh / scp</a:t>
            </a:r>
          </a:p>
        </p:txBody>
      </p:sp>
      <p:grpSp>
        <p:nvGrpSpPr>
          <p:cNvPr id="2357" name="Group 2357"/>
          <p:cNvGrpSpPr/>
          <p:nvPr/>
        </p:nvGrpSpPr>
        <p:grpSpPr>
          <a:xfrm>
            <a:off x="10377800" y="5251450"/>
            <a:ext cx="2860248" cy="1460500"/>
            <a:chOff x="-215900" y="-139700"/>
            <a:chExt cx="2860247" cy="1460500"/>
          </a:xfrm>
        </p:grpSpPr>
        <p:sp>
          <p:nvSpPr>
            <p:cNvPr id="2356" name="Shape 2356"/>
            <p:cNvSpPr/>
            <p:nvPr/>
          </p:nvSpPr>
          <p:spPr>
            <a:xfrm>
              <a:off x="0" y="0"/>
              <a:ext cx="2428448" cy="901700"/>
            </a:xfrm>
            <a:prstGeom prst="rect">
              <a:avLst/>
            </a:prstGeom>
            <a:noFill/>
            <a:ln>
              <a:noFill/>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lvl="0">
                <a:defRPr sz="1800"/>
              </a:pPr>
              <a:r>
                <a:rPr sz="1900"/>
                <a:t>chef_server_url</a:t>
              </a:r>
            </a:p>
            <a:p>
              <a:pPr lvl="0">
                <a:defRPr sz="1800"/>
              </a:pPr>
              <a:r>
                <a:rPr sz="1900"/>
                <a:t>validation_client_name</a:t>
              </a:r>
            </a:p>
            <a:p>
              <a:pPr lvl="0">
                <a:defRPr sz="1800"/>
              </a:pPr>
              <a:r>
                <a:rPr sz="1900"/>
                <a:t>validation_client_key</a:t>
              </a:r>
            </a:p>
          </p:txBody>
        </p:sp>
        <p:pic>
          <p:nvPicPr>
            <p:cNvPr id="2355" name="Picture 2354"/>
            <p:cNvPicPr/>
            <p:nvPr/>
          </p:nvPicPr>
          <p:blipFill>
            <a:blip r:embed="rId2">
              <a:extLst/>
            </a:blip>
            <a:stretch>
              <a:fillRect/>
            </a:stretch>
          </p:blipFill>
          <p:spPr>
            <a:xfrm>
              <a:off x="-215900" y="-139700"/>
              <a:ext cx="2860248" cy="1460500"/>
            </a:xfrm>
            <a:prstGeom prst="rect">
              <a:avLst/>
            </a:prstGeom>
            <a:effectLst/>
          </p:spPr>
        </p:pic>
      </p:grpSp>
      <p:sp>
        <p:nvSpPr>
          <p:cNvPr id="2358" name="Shape 2358"/>
          <p:cNvSpPr/>
          <p:nvPr/>
        </p:nvSpPr>
        <p:spPr>
          <a:xfrm>
            <a:off x="2082800" y="3022600"/>
            <a:ext cx="2362200" cy="2209800"/>
          </a:xfrm>
          <a:prstGeom prst="roundRect">
            <a:avLst>
              <a:gd name="adj" fmla="val 8621"/>
            </a:avLst>
          </a:prstGeom>
          <a:solidFill>
            <a:srgbClr val="EAAF29"/>
          </a:solidFill>
          <a:ln w="25400">
            <a:solidFill/>
            <a:miter lim="400000"/>
          </a:ln>
          <a:extLst>
            <a:ext uri="{C572A759-6A51-4108-AA02-DFA0A04FC94B}">
              <ma14:wrappingTextBoxFlag xmlns:ma14="http://schemas.microsoft.com/office/mac/drawingml/2011/main" val="1"/>
            </a:ext>
          </a:extLst>
        </p:spPr>
        <p:txBody>
          <a:bodyPr lIns="0" tIns="0" rIns="0" bIns="0" anchor="ctr"/>
          <a:lstStyle>
            <a:lvl1pPr>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lvl1pPr>
          </a:lstStyle>
          <a:p>
            <a:pPr lvl="0">
              <a:defRPr sz="1800">
                <a:solidFill>
                  <a:srgbClr val="000000"/>
                </a:solidFill>
                <a:effectLst/>
              </a:defRPr>
            </a:pPr>
            <a:r>
              <a:rPr sz="3200">
                <a:solidFill>
                  <a:srgbClr val="FFFFFF"/>
                </a:solidFill>
                <a:effectLst>
                  <a:outerShdw blurRad="38100" dist="12700" dir="5400000" rotWithShape="0">
                    <a:srgbClr val="000000">
                      <a:alpha val="50000"/>
                    </a:srgbClr>
                  </a:outerShdw>
                </a:effectLst>
              </a:rPr>
              <a:t>Chef Server</a:t>
            </a:r>
          </a:p>
        </p:txBody>
      </p:sp>
      <p:sp>
        <p:nvSpPr>
          <p:cNvPr id="15" name="Shape 2343"/>
          <p:cNvSpPr/>
          <p:nvPr/>
        </p:nvSpPr>
        <p:spPr>
          <a:xfrm>
            <a:off x="787400" y="1701800"/>
            <a:ext cx="14655800" cy="10922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lstStyle>
            <a:lvl1pPr algn="l">
              <a:spcBef>
                <a:spcPts val="1200"/>
              </a:spcBef>
              <a:defRPr sz="4000">
                <a:latin typeface="+mn-lt"/>
                <a:ea typeface="+mn-ea"/>
                <a:cs typeface="+mn-cs"/>
                <a:sym typeface="Courier"/>
              </a:defRPr>
            </a:lvl1pPr>
          </a:lstStyle>
          <a:p>
            <a:pPr lvl="0">
              <a:defRPr sz="1800"/>
            </a:pPr>
            <a:r>
              <a:rPr sz="3200" dirty="0"/>
              <a:t>knife bootstrap HOSTNAME --sudo -x chef -P chef -N "node1"</a:t>
            </a:r>
          </a:p>
        </p:txBody>
      </p:sp>
    </p:spTree>
  </p:cSld>
  <p:clrMapOvr>
    <a:masterClrMapping/>
  </p:clrMapOvr>
  <p:transition xmlns:p14="http://schemas.microsoft.com/office/powerpoint/2010/main" spd="med"/>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0" name="Shape 2360"/>
          <p:cNvSpPr/>
          <p:nvPr/>
        </p:nvSpPr>
        <p:spPr>
          <a:xfrm>
            <a:off x="10149177" y="7598654"/>
            <a:ext cx="3034321" cy="519913"/>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Node</a:t>
            </a:r>
          </a:p>
        </p:txBody>
      </p:sp>
      <p:sp>
        <p:nvSpPr>
          <p:cNvPr id="2361" name="Shape 2361"/>
          <p:cNvSpPr/>
          <p:nvPr/>
        </p:nvSpPr>
        <p:spPr>
          <a:xfrm>
            <a:off x="9409191" y="3797300"/>
            <a:ext cx="851225" cy="694625"/>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362" name="Shape 2362"/>
          <p:cNvSpPr/>
          <p:nvPr/>
        </p:nvSpPr>
        <p:spPr>
          <a:xfrm>
            <a:off x="9412298" y="7467052"/>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363" name="Shape 2363"/>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knife bootstrap</a:t>
            </a:r>
          </a:p>
        </p:txBody>
      </p:sp>
      <p:sp>
        <p:nvSpPr>
          <p:cNvPr id="2364" name="Shape 2364"/>
          <p:cNvSpPr>
            <a:spLocks noGrp="1"/>
          </p:cNvSpPr>
          <p:nvPr>
            <p:ph type="sldNum" sz="quarter" idx="2"/>
          </p:nvPr>
        </p:nvSpPr>
        <p:spPr>
          <a:xfrm>
            <a:off x="7981591" y="8851900"/>
            <a:ext cx="260351" cy="2032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900"/>
              <a:t>192</a:t>
            </a:fld>
            <a:endParaRPr sz="900"/>
          </a:p>
        </p:txBody>
      </p:sp>
      <p:sp>
        <p:nvSpPr>
          <p:cNvPr id="2365" name="Shape 2365"/>
          <p:cNvSpPr/>
          <p:nvPr/>
        </p:nvSpPr>
        <p:spPr>
          <a:xfrm>
            <a:off x="10388600" y="3886200"/>
            <a:ext cx="3034320" cy="519913"/>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Workstation</a:t>
            </a:r>
          </a:p>
        </p:txBody>
      </p:sp>
      <p:sp>
        <p:nvSpPr>
          <p:cNvPr id="2367" name="Shape 2367"/>
          <p:cNvSpPr/>
          <p:nvPr/>
        </p:nvSpPr>
        <p:spPr>
          <a:xfrm flipV="1">
            <a:off x="9869090" y="4478437"/>
            <a:ext cx="13098" cy="2983111"/>
          </a:xfrm>
          <a:prstGeom prst="line">
            <a:avLst/>
          </a:prstGeom>
          <a:ln w="152400">
            <a:solidFill/>
            <a:miter lim="400000"/>
            <a:headEnd type="stealth"/>
          </a:ln>
        </p:spPr>
        <p:txBody>
          <a:bodyPr lIns="0" tIns="0" rIns="0" bIns="0"/>
          <a:lstStyle/>
          <a:p>
            <a:pPr lvl="0" algn="l" defTabSz="457200">
              <a:defRPr sz="1200">
                <a:latin typeface="Helvetica"/>
                <a:ea typeface="Helvetica"/>
                <a:cs typeface="Helvetica"/>
                <a:sym typeface="Helvetica"/>
              </a:defRPr>
            </a:pPr>
            <a:endParaRPr/>
          </a:p>
        </p:txBody>
      </p:sp>
      <p:sp>
        <p:nvSpPr>
          <p:cNvPr id="2368" name="Shape 2368"/>
          <p:cNvSpPr/>
          <p:nvPr/>
        </p:nvSpPr>
        <p:spPr>
          <a:xfrm rot="5451260">
            <a:off x="8437971" y="5591920"/>
            <a:ext cx="3441701" cy="3683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defTabSz="368300">
              <a:defRPr sz="2000"/>
            </a:lvl1pPr>
          </a:lstStyle>
          <a:p>
            <a:pPr lvl="0">
              <a:defRPr sz="1800"/>
            </a:pPr>
            <a:r>
              <a:rPr sz="2000"/>
              <a:t>ssh / scp</a:t>
            </a:r>
          </a:p>
        </p:txBody>
      </p:sp>
      <p:grpSp>
        <p:nvGrpSpPr>
          <p:cNvPr id="2371" name="Group 2371"/>
          <p:cNvGrpSpPr/>
          <p:nvPr/>
        </p:nvGrpSpPr>
        <p:grpSpPr>
          <a:xfrm>
            <a:off x="10377800" y="5251450"/>
            <a:ext cx="2860248" cy="1460500"/>
            <a:chOff x="-215900" y="-139700"/>
            <a:chExt cx="2860247" cy="1460500"/>
          </a:xfrm>
        </p:grpSpPr>
        <p:sp>
          <p:nvSpPr>
            <p:cNvPr id="2370" name="Shape 2370"/>
            <p:cNvSpPr/>
            <p:nvPr/>
          </p:nvSpPr>
          <p:spPr>
            <a:xfrm>
              <a:off x="0" y="0"/>
              <a:ext cx="2428448" cy="901700"/>
            </a:xfrm>
            <a:prstGeom prst="rect">
              <a:avLst/>
            </a:prstGeom>
            <a:noFill/>
            <a:ln>
              <a:noFill/>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lvl="0">
                <a:defRPr sz="1800"/>
              </a:pPr>
              <a:r>
                <a:rPr sz="1900"/>
                <a:t>chef_server_url</a:t>
              </a:r>
            </a:p>
            <a:p>
              <a:pPr lvl="0">
                <a:defRPr sz="1800"/>
              </a:pPr>
              <a:r>
                <a:rPr sz="1900"/>
                <a:t>validation_client_name</a:t>
              </a:r>
            </a:p>
            <a:p>
              <a:pPr lvl="0">
                <a:defRPr sz="1800"/>
              </a:pPr>
              <a:r>
                <a:rPr sz="1900"/>
                <a:t>validation_client_key</a:t>
              </a:r>
            </a:p>
          </p:txBody>
        </p:sp>
        <p:pic>
          <p:nvPicPr>
            <p:cNvPr id="2369" name="Picture 2368"/>
            <p:cNvPicPr/>
            <p:nvPr/>
          </p:nvPicPr>
          <p:blipFill>
            <a:blip r:embed="rId2">
              <a:extLst/>
            </a:blip>
            <a:stretch>
              <a:fillRect/>
            </a:stretch>
          </p:blipFill>
          <p:spPr>
            <a:xfrm>
              <a:off x="-215900" y="-139700"/>
              <a:ext cx="2860248" cy="1460500"/>
            </a:xfrm>
            <a:prstGeom prst="rect">
              <a:avLst/>
            </a:prstGeom>
            <a:effectLst/>
          </p:spPr>
        </p:pic>
      </p:grpSp>
      <p:grpSp>
        <p:nvGrpSpPr>
          <p:cNvPr id="2374" name="Group 2374"/>
          <p:cNvGrpSpPr/>
          <p:nvPr/>
        </p:nvGrpSpPr>
        <p:grpSpPr>
          <a:xfrm>
            <a:off x="6773679" y="7594600"/>
            <a:ext cx="2598565" cy="1460500"/>
            <a:chOff x="-215900" y="-139700"/>
            <a:chExt cx="2598563" cy="1460500"/>
          </a:xfrm>
        </p:grpSpPr>
        <p:sp>
          <p:nvSpPr>
            <p:cNvPr id="2373" name="Shape 2373"/>
            <p:cNvSpPr/>
            <p:nvPr/>
          </p:nvSpPr>
          <p:spPr>
            <a:xfrm>
              <a:off x="0" y="0"/>
              <a:ext cx="2166764" cy="901700"/>
            </a:xfrm>
            <a:prstGeom prst="rect">
              <a:avLst/>
            </a:prstGeom>
            <a:noFill/>
            <a:ln>
              <a:noFill/>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lvl="0">
                <a:defRPr sz="1800"/>
              </a:pPr>
              <a:r>
                <a:rPr sz="1900"/>
                <a:t>install chef-client</a:t>
              </a:r>
            </a:p>
            <a:p>
              <a:pPr lvl="0">
                <a:defRPr sz="1800"/>
              </a:pPr>
              <a:r>
                <a:rPr sz="1900"/>
                <a:t>configure chef-client</a:t>
              </a:r>
            </a:p>
            <a:p>
              <a:pPr lvl="0">
                <a:defRPr sz="1800"/>
              </a:pPr>
              <a:r>
                <a:rPr sz="1900"/>
                <a:t>run chef-client</a:t>
              </a:r>
            </a:p>
          </p:txBody>
        </p:sp>
        <p:pic>
          <p:nvPicPr>
            <p:cNvPr id="2372" name="Picture 2371"/>
            <p:cNvPicPr/>
            <p:nvPr/>
          </p:nvPicPr>
          <p:blipFill>
            <a:blip r:embed="rId3">
              <a:extLst/>
            </a:blip>
            <a:stretch>
              <a:fillRect/>
            </a:stretch>
          </p:blipFill>
          <p:spPr>
            <a:xfrm>
              <a:off x="-215900" y="-139700"/>
              <a:ext cx="2598564" cy="1460500"/>
            </a:xfrm>
            <a:prstGeom prst="rect">
              <a:avLst/>
            </a:prstGeom>
            <a:effectLst/>
          </p:spPr>
        </p:pic>
      </p:grpSp>
      <p:sp>
        <p:nvSpPr>
          <p:cNvPr id="2375" name="Shape 2375"/>
          <p:cNvSpPr/>
          <p:nvPr/>
        </p:nvSpPr>
        <p:spPr>
          <a:xfrm>
            <a:off x="2082800" y="3022600"/>
            <a:ext cx="2362200" cy="2209800"/>
          </a:xfrm>
          <a:prstGeom prst="roundRect">
            <a:avLst>
              <a:gd name="adj" fmla="val 8621"/>
            </a:avLst>
          </a:prstGeom>
          <a:solidFill>
            <a:srgbClr val="EAAF29"/>
          </a:solidFill>
          <a:ln w="25400">
            <a:solidFill/>
            <a:miter lim="400000"/>
          </a:ln>
          <a:extLst>
            <a:ext uri="{C572A759-6A51-4108-AA02-DFA0A04FC94B}">
              <ma14:wrappingTextBoxFlag xmlns:ma14="http://schemas.microsoft.com/office/mac/drawingml/2011/main" val="1"/>
            </a:ext>
          </a:extLst>
        </p:spPr>
        <p:txBody>
          <a:bodyPr lIns="0" tIns="0" rIns="0" bIns="0" anchor="ctr"/>
          <a:lstStyle>
            <a:lvl1pPr>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lvl1pPr>
          </a:lstStyle>
          <a:p>
            <a:pPr lvl="0">
              <a:defRPr sz="1800">
                <a:solidFill>
                  <a:srgbClr val="000000"/>
                </a:solidFill>
                <a:effectLst/>
              </a:defRPr>
            </a:pPr>
            <a:r>
              <a:rPr sz="3200">
                <a:solidFill>
                  <a:srgbClr val="FFFFFF"/>
                </a:solidFill>
                <a:effectLst>
                  <a:outerShdw blurRad="38100" dist="12700" dir="5400000" rotWithShape="0">
                    <a:srgbClr val="000000">
                      <a:alpha val="50000"/>
                    </a:srgbClr>
                  </a:outerShdw>
                </a:effectLst>
              </a:rPr>
              <a:t>Chef Server</a:t>
            </a:r>
          </a:p>
        </p:txBody>
      </p:sp>
      <p:sp>
        <p:nvSpPr>
          <p:cNvPr id="20" name="Shape 2343"/>
          <p:cNvSpPr/>
          <p:nvPr/>
        </p:nvSpPr>
        <p:spPr>
          <a:xfrm>
            <a:off x="787400" y="1701800"/>
            <a:ext cx="14655800" cy="10922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lstStyle>
            <a:lvl1pPr algn="l">
              <a:spcBef>
                <a:spcPts val="1200"/>
              </a:spcBef>
              <a:defRPr sz="4000">
                <a:latin typeface="+mn-lt"/>
                <a:ea typeface="+mn-ea"/>
                <a:cs typeface="+mn-cs"/>
                <a:sym typeface="Courier"/>
              </a:defRPr>
            </a:lvl1pPr>
          </a:lstStyle>
          <a:p>
            <a:pPr lvl="0">
              <a:defRPr sz="1800"/>
            </a:pPr>
            <a:r>
              <a:rPr sz="3200" dirty="0"/>
              <a:t>knife bootstrap HOSTNAME --sudo -x chef -P chef -N "node1"</a:t>
            </a:r>
          </a:p>
        </p:txBody>
      </p:sp>
    </p:spTree>
  </p:cSld>
  <p:clrMapOvr>
    <a:masterClrMapping/>
  </p:clrMapOvr>
  <p:transition xmlns:p14="http://schemas.microsoft.com/office/powerpoint/2010/main" spd="med"/>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7" name="Shape 2377"/>
          <p:cNvSpPr/>
          <p:nvPr/>
        </p:nvSpPr>
        <p:spPr>
          <a:xfrm>
            <a:off x="10149177" y="7598654"/>
            <a:ext cx="3034321" cy="519913"/>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Node</a:t>
            </a:r>
          </a:p>
        </p:txBody>
      </p:sp>
      <p:sp>
        <p:nvSpPr>
          <p:cNvPr id="2378" name="Shape 2378"/>
          <p:cNvSpPr/>
          <p:nvPr/>
        </p:nvSpPr>
        <p:spPr>
          <a:xfrm>
            <a:off x="9409191" y="3797300"/>
            <a:ext cx="851225" cy="694625"/>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379" name="Shape 2379"/>
          <p:cNvSpPr/>
          <p:nvPr/>
        </p:nvSpPr>
        <p:spPr>
          <a:xfrm>
            <a:off x="9412298" y="7467052"/>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380" name="Shape 2380"/>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knife bootstrap</a:t>
            </a:r>
          </a:p>
        </p:txBody>
      </p:sp>
      <p:sp>
        <p:nvSpPr>
          <p:cNvPr id="2381" name="Shape 2381"/>
          <p:cNvSpPr>
            <a:spLocks noGrp="1"/>
          </p:cNvSpPr>
          <p:nvPr>
            <p:ph type="sldNum" sz="quarter" idx="2"/>
          </p:nvPr>
        </p:nvSpPr>
        <p:spPr>
          <a:xfrm>
            <a:off x="7981591" y="8851900"/>
            <a:ext cx="260351" cy="2032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900"/>
              <a:t>193</a:t>
            </a:fld>
            <a:endParaRPr sz="900"/>
          </a:p>
        </p:txBody>
      </p:sp>
      <p:sp>
        <p:nvSpPr>
          <p:cNvPr id="2382" name="Shape 2382"/>
          <p:cNvSpPr/>
          <p:nvPr/>
        </p:nvSpPr>
        <p:spPr>
          <a:xfrm>
            <a:off x="10388600" y="3886200"/>
            <a:ext cx="3034320" cy="519913"/>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Workstation</a:t>
            </a:r>
          </a:p>
        </p:txBody>
      </p:sp>
      <p:sp>
        <p:nvSpPr>
          <p:cNvPr id="2384" name="Shape 2384"/>
          <p:cNvSpPr/>
          <p:nvPr/>
        </p:nvSpPr>
        <p:spPr>
          <a:xfrm flipV="1">
            <a:off x="9869090" y="4478437"/>
            <a:ext cx="13098" cy="2983111"/>
          </a:xfrm>
          <a:prstGeom prst="line">
            <a:avLst/>
          </a:prstGeom>
          <a:ln w="152400">
            <a:solidFill/>
            <a:miter lim="400000"/>
            <a:headEnd type="stealth"/>
          </a:ln>
        </p:spPr>
        <p:txBody>
          <a:bodyPr lIns="0" tIns="0" rIns="0" bIns="0"/>
          <a:lstStyle/>
          <a:p>
            <a:pPr lvl="0" algn="l" defTabSz="457200">
              <a:defRPr sz="1200">
                <a:latin typeface="Helvetica"/>
                <a:ea typeface="Helvetica"/>
                <a:cs typeface="Helvetica"/>
                <a:sym typeface="Helvetica"/>
              </a:defRPr>
            </a:pPr>
            <a:endParaRPr/>
          </a:p>
        </p:txBody>
      </p:sp>
      <p:sp>
        <p:nvSpPr>
          <p:cNvPr id="2385" name="Shape 2385"/>
          <p:cNvSpPr/>
          <p:nvPr/>
        </p:nvSpPr>
        <p:spPr>
          <a:xfrm rot="5451260">
            <a:off x="8437971" y="5591920"/>
            <a:ext cx="3441701" cy="3683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defTabSz="368300">
              <a:defRPr sz="2000"/>
            </a:lvl1pPr>
          </a:lstStyle>
          <a:p>
            <a:pPr lvl="0">
              <a:defRPr sz="1800"/>
            </a:pPr>
            <a:r>
              <a:rPr sz="2000"/>
              <a:t>ssh / scp</a:t>
            </a:r>
          </a:p>
        </p:txBody>
      </p:sp>
      <p:grpSp>
        <p:nvGrpSpPr>
          <p:cNvPr id="2388" name="Group 2388"/>
          <p:cNvGrpSpPr/>
          <p:nvPr/>
        </p:nvGrpSpPr>
        <p:grpSpPr>
          <a:xfrm>
            <a:off x="10377800" y="5251450"/>
            <a:ext cx="2860248" cy="1460500"/>
            <a:chOff x="-215900" y="-139700"/>
            <a:chExt cx="2860247" cy="1460500"/>
          </a:xfrm>
        </p:grpSpPr>
        <p:sp>
          <p:nvSpPr>
            <p:cNvPr id="2387" name="Shape 2387"/>
            <p:cNvSpPr/>
            <p:nvPr/>
          </p:nvSpPr>
          <p:spPr>
            <a:xfrm>
              <a:off x="0" y="0"/>
              <a:ext cx="2428448" cy="901700"/>
            </a:xfrm>
            <a:prstGeom prst="rect">
              <a:avLst/>
            </a:prstGeom>
            <a:noFill/>
            <a:ln>
              <a:noFill/>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lvl="0">
                <a:defRPr sz="1800"/>
              </a:pPr>
              <a:r>
                <a:rPr sz="1900"/>
                <a:t>chef_server_url</a:t>
              </a:r>
            </a:p>
            <a:p>
              <a:pPr lvl="0">
                <a:defRPr sz="1800"/>
              </a:pPr>
              <a:r>
                <a:rPr sz="1900"/>
                <a:t>validation_client_name</a:t>
              </a:r>
            </a:p>
            <a:p>
              <a:pPr lvl="0">
                <a:defRPr sz="1800"/>
              </a:pPr>
              <a:r>
                <a:rPr sz="1900"/>
                <a:t>validation_client_key</a:t>
              </a:r>
            </a:p>
          </p:txBody>
        </p:sp>
        <p:pic>
          <p:nvPicPr>
            <p:cNvPr id="2386" name="Picture 2385"/>
            <p:cNvPicPr/>
            <p:nvPr/>
          </p:nvPicPr>
          <p:blipFill>
            <a:blip r:embed="rId2">
              <a:extLst/>
            </a:blip>
            <a:stretch>
              <a:fillRect/>
            </a:stretch>
          </p:blipFill>
          <p:spPr>
            <a:xfrm>
              <a:off x="-215900" y="-139700"/>
              <a:ext cx="2860248" cy="1460500"/>
            </a:xfrm>
            <a:prstGeom prst="rect">
              <a:avLst/>
            </a:prstGeom>
            <a:effectLst/>
          </p:spPr>
        </p:pic>
      </p:grpSp>
      <p:grpSp>
        <p:nvGrpSpPr>
          <p:cNvPr id="2391" name="Group 2391"/>
          <p:cNvGrpSpPr/>
          <p:nvPr/>
        </p:nvGrpSpPr>
        <p:grpSpPr>
          <a:xfrm>
            <a:off x="6800549" y="4730750"/>
            <a:ext cx="2196909" cy="1193800"/>
            <a:chOff x="-215900" y="-139700"/>
            <a:chExt cx="2196907" cy="1193800"/>
          </a:xfrm>
        </p:grpSpPr>
        <p:sp>
          <p:nvSpPr>
            <p:cNvPr id="2390" name="Shape 2390"/>
            <p:cNvSpPr/>
            <p:nvPr/>
          </p:nvSpPr>
          <p:spPr>
            <a:xfrm>
              <a:off x="0" y="0"/>
              <a:ext cx="1765108" cy="635000"/>
            </a:xfrm>
            <a:prstGeom prst="rect">
              <a:avLst/>
            </a:prstGeom>
            <a:noFill/>
            <a:ln>
              <a:noFill/>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lvl="0">
                <a:defRPr sz="1800"/>
              </a:pPr>
              <a:r>
                <a:rPr sz="1900"/>
                <a:t>register node</a:t>
              </a:r>
            </a:p>
            <a:p>
              <a:pPr lvl="0">
                <a:defRPr sz="1800"/>
              </a:pPr>
              <a:r>
                <a:rPr sz="1900"/>
                <a:t>save node details</a:t>
              </a:r>
            </a:p>
          </p:txBody>
        </p:sp>
        <p:pic>
          <p:nvPicPr>
            <p:cNvPr id="2389" name="Picture 2388"/>
            <p:cNvPicPr/>
            <p:nvPr/>
          </p:nvPicPr>
          <p:blipFill>
            <a:blip r:embed="rId3">
              <a:extLst/>
            </a:blip>
            <a:stretch>
              <a:fillRect/>
            </a:stretch>
          </p:blipFill>
          <p:spPr>
            <a:xfrm>
              <a:off x="-215900" y="-139700"/>
              <a:ext cx="2196908" cy="1193800"/>
            </a:xfrm>
            <a:prstGeom prst="rect">
              <a:avLst/>
            </a:prstGeom>
            <a:effectLst/>
          </p:spPr>
        </p:pic>
      </p:grpSp>
      <p:sp>
        <p:nvSpPr>
          <p:cNvPr id="2392" name="Shape 2392"/>
          <p:cNvSpPr/>
          <p:nvPr/>
        </p:nvSpPr>
        <p:spPr>
          <a:xfrm>
            <a:off x="4507904" y="4476551"/>
            <a:ext cx="4913513" cy="3137397"/>
          </a:xfrm>
          <a:prstGeom prst="line">
            <a:avLst/>
          </a:prstGeom>
          <a:ln w="152400">
            <a:solidFill/>
            <a:miter lim="400000"/>
            <a:headEnd type="stealth"/>
          </a:ln>
        </p:spPr>
        <p:txBody>
          <a:bodyPr lIns="0" tIns="0" rIns="0" bIns="0"/>
          <a:lstStyle/>
          <a:p>
            <a:pPr lvl="0" algn="l" defTabSz="457200">
              <a:defRPr sz="1200">
                <a:latin typeface="Helvetica"/>
                <a:ea typeface="Helvetica"/>
                <a:cs typeface="Helvetica"/>
                <a:sym typeface="Helvetica"/>
              </a:defRPr>
            </a:pPr>
            <a:endParaRPr/>
          </a:p>
        </p:txBody>
      </p:sp>
      <p:sp>
        <p:nvSpPr>
          <p:cNvPr id="2393" name="Shape 2393"/>
          <p:cNvSpPr/>
          <p:nvPr/>
        </p:nvSpPr>
        <p:spPr>
          <a:xfrm>
            <a:off x="7581900" y="5524500"/>
            <a:ext cx="622300" cy="508000"/>
          </a:xfrm>
          <a:prstGeom prst="roundRect">
            <a:avLst>
              <a:gd name="adj" fmla="val 375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grpSp>
        <p:nvGrpSpPr>
          <p:cNvPr id="2396" name="Group 2396"/>
          <p:cNvGrpSpPr/>
          <p:nvPr/>
        </p:nvGrpSpPr>
        <p:grpSpPr>
          <a:xfrm>
            <a:off x="6773679" y="7594600"/>
            <a:ext cx="2598565" cy="1460500"/>
            <a:chOff x="-215900" y="-139700"/>
            <a:chExt cx="2598563" cy="1460500"/>
          </a:xfrm>
        </p:grpSpPr>
        <p:sp>
          <p:nvSpPr>
            <p:cNvPr id="2395" name="Shape 2395"/>
            <p:cNvSpPr/>
            <p:nvPr/>
          </p:nvSpPr>
          <p:spPr>
            <a:xfrm>
              <a:off x="0" y="0"/>
              <a:ext cx="2166764" cy="901700"/>
            </a:xfrm>
            <a:prstGeom prst="rect">
              <a:avLst/>
            </a:prstGeom>
            <a:noFill/>
            <a:ln>
              <a:noFill/>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lvl="0">
                <a:defRPr sz="1800"/>
              </a:pPr>
              <a:r>
                <a:rPr sz="1900"/>
                <a:t>install chef-client</a:t>
              </a:r>
            </a:p>
            <a:p>
              <a:pPr lvl="0">
                <a:defRPr sz="1800"/>
              </a:pPr>
              <a:r>
                <a:rPr sz="1900"/>
                <a:t>configure chef-client</a:t>
              </a:r>
            </a:p>
            <a:p>
              <a:pPr lvl="0">
                <a:defRPr sz="1800"/>
              </a:pPr>
              <a:r>
                <a:rPr sz="1900"/>
                <a:t>run chef-client</a:t>
              </a:r>
            </a:p>
          </p:txBody>
        </p:sp>
        <p:pic>
          <p:nvPicPr>
            <p:cNvPr id="2394" name="Picture 2393"/>
            <p:cNvPicPr/>
            <p:nvPr/>
          </p:nvPicPr>
          <p:blipFill>
            <a:blip r:embed="rId4">
              <a:extLst/>
            </a:blip>
            <a:stretch>
              <a:fillRect/>
            </a:stretch>
          </p:blipFill>
          <p:spPr>
            <a:xfrm>
              <a:off x="-215900" y="-139700"/>
              <a:ext cx="2598564" cy="1460500"/>
            </a:xfrm>
            <a:prstGeom prst="rect">
              <a:avLst/>
            </a:prstGeom>
            <a:effectLst/>
          </p:spPr>
        </p:pic>
      </p:grpSp>
      <p:sp>
        <p:nvSpPr>
          <p:cNvPr id="2397" name="Shape 2397"/>
          <p:cNvSpPr/>
          <p:nvPr/>
        </p:nvSpPr>
        <p:spPr>
          <a:xfrm>
            <a:off x="2082800" y="3022600"/>
            <a:ext cx="2362200" cy="2209800"/>
          </a:xfrm>
          <a:prstGeom prst="roundRect">
            <a:avLst>
              <a:gd name="adj" fmla="val 8621"/>
            </a:avLst>
          </a:prstGeom>
          <a:solidFill>
            <a:srgbClr val="EAAF29"/>
          </a:solidFill>
          <a:ln w="25400">
            <a:solidFill/>
            <a:miter lim="400000"/>
          </a:ln>
          <a:extLst>
            <a:ext uri="{C572A759-6A51-4108-AA02-DFA0A04FC94B}">
              <ma14:wrappingTextBoxFlag xmlns:ma14="http://schemas.microsoft.com/office/mac/drawingml/2011/main" val="1"/>
            </a:ext>
          </a:extLst>
        </p:spPr>
        <p:txBody>
          <a:bodyPr lIns="0" tIns="0" rIns="0" bIns="0" anchor="ctr"/>
          <a:lstStyle>
            <a:lvl1pPr>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lvl1pPr>
          </a:lstStyle>
          <a:p>
            <a:pPr lvl="0">
              <a:defRPr sz="1800">
                <a:solidFill>
                  <a:srgbClr val="000000"/>
                </a:solidFill>
                <a:effectLst/>
              </a:defRPr>
            </a:pPr>
            <a:r>
              <a:rPr sz="3200">
                <a:solidFill>
                  <a:srgbClr val="FFFFFF"/>
                </a:solidFill>
                <a:effectLst>
                  <a:outerShdw blurRad="38100" dist="12700" dir="5400000" rotWithShape="0">
                    <a:srgbClr val="000000">
                      <a:alpha val="50000"/>
                    </a:srgbClr>
                  </a:outerShdw>
                </a:effectLst>
              </a:rPr>
              <a:t>Chef Server</a:t>
            </a:r>
          </a:p>
        </p:txBody>
      </p:sp>
      <p:sp>
        <p:nvSpPr>
          <p:cNvPr id="23" name="Shape 2343"/>
          <p:cNvSpPr/>
          <p:nvPr/>
        </p:nvSpPr>
        <p:spPr>
          <a:xfrm>
            <a:off x="787400" y="1701800"/>
            <a:ext cx="14655800" cy="10922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lstStyle>
            <a:lvl1pPr algn="l">
              <a:spcBef>
                <a:spcPts val="1200"/>
              </a:spcBef>
              <a:defRPr sz="4000">
                <a:latin typeface="+mn-lt"/>
                <a:ea typeface="+mn-ea"/>
                <a:cs typeface="+mn-cs"/>
                <a:sym typeface="Courier"/>
              </a:defRPr>
            </a:lvl1pPr>
          </a:lstStyle>
          <a:p>
            <a:pPr lvl="0">
              <a:defRPr sz="1800"/>
            </a:pPr>
            <a:r>
              <a:rPr sz="3200" dirty="0"/>
              <a:t>knife bootstrap HOSTNAME --sudo -x chef -P chef -N "node1"</a:t>
            </a:r>
          </a:p>
        </p:txBody>
      </p:sp>
    </p:spTree>
  </p:cSld>
  <p:clrMapOvr>
    <a:masterClrMapping/>
  </p:clrMapOvr>
  <p:transition xmlns:p14="http://schemas.microsoft.com/office/powerpoint/2010/main" spd="med"/>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9" name="Shape 2399"/>
          <p:cNvSpPr/>
          <p:nvPr/>
        </p:nvSpPr>
        <p:spPr>
          <a:xfrm>
            <a:off x="10149177" y="7598654"/>
            <a:ext cx="3034321" cy="519913"/>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Node</a:t>
            </a:r>
          </a:p>
        </p:txBody>
      </p:sp>
      <p:sp>
        <p:nvSpPr>
          <p:cNvPr id="2400" name="Shape 2400"/>
          <p:cNvSpPr/>
          <p:nvPr/>
        </p:nvSpPr>
        <p:spPr>
          <a:xfrm>
            <a:off x="9409191" y="3797300"/>
            <a:ext cx="851225" cy="694625"/>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401" name="Shape 2401"/>
          <p:cNvSpPr/>
          <p:nvPr/>
        </p:nvSpPr>
        <p:spPr>
          <a:xfrm>
            <a:off x="9412298" y="7467052"/>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402" name="Shape 2402"/>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knife bootstrap</a:t>
            </a:r>
          </a:p>
        </p:txBody>
      </p:sp>
      <p:sp>
        <p:nvSpPr>
          <p:cNvPr id="2403" name="Shape 2403"/>
          <p:cNvSpPr>
            <a:spLocks noGrp="1"/>
          </p:cNvSpPr>
          <p:nvPr>
            <p:ph type="sldNum" sz="quarter" idx="2"/>
          </p:nvPr>
        </p:nvSpPr>
        <p:spPr>
          <a:xfrm>
            <a:off x="7981591" y="8851900"/>
            <a:ext cx="260351" cy="2032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900"/>
              <a:t>194</a:t>
            </a:fld>
            <a:endParaRPr sz="900"/>
          </a:p>
        </p:txBody>
      </p:sp>
      <p:sp>
        <p:nvSpPr>
          <p:cNvPr id="2404" name="Shape 2404"/>
          <p:cNvSpPr/>
          <p:nvPr/>
        </p:nvSpPr>
        <p:spPr>
          <a:xfrm>
            <a:off x="10388600" y="3886200"/>
            <a:ext cx="3034320" cy="519913"/>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Workstation</a:t>
            </a:r>
          </a:p>
        </p:txBody>
      </p:sp>
      <p:sp>
        <p:nvSpPr>
          <p:cNvPr id="2406" name="Shape 2406"/>
          <p:cNvSpPr/>
          <p:nvPr/>
        </p:nvSpPr>
        <p:spPr>
          <a:xfrm flipV="1">
            <a:off x="9869090" y="4478437"/>
            <a:ext cx="13098" cy="2983111"/>
          </a:xfrm>
          <a:prstGeom prst="line">
            <a:avLst/>
          </a:prstGeom>
          <a:ln w="152400">
            <a:solidFill/>
            <a:miter lim="400000"/>
            <a:headEnd type="stealth"/>
          </a:ln>
        </p:spPr>
        <p:txBody>
          <a:bodyPr lIns="0" tIns="0" rIns="0" bIns="0"/>
          <a:lstStyle/>
          <a:p>
            <a:pPr lvl="0" algn="l" defTabSz="457200">
              <a:defRPr sz="1200">
                <a:latin typeface="Helvetica"/>
                <a:ea typeface="Helvetica"/>
                <a:cs typeface="Helvetica"/>
                <a:sym typeface="Helvetica"/>
              </a:defRPr>
            </a:pPr>
            <a:endParaRPr/>
          </a:p>
        </p:txBody>
      </p:sp>
      <p:sp>
        <p:nvSpPr>
          <p:cNvPr id="2407" name="Shape 2407"/>
          <p:cNvSpPr/>
          <p:nvPr/>
        </p:nvSpPr>
        <p:spPr>
          <a:xfrm rot="5451260">
            <a:off x="8437971" y="5591920"/>
            <a:ext cx="3441701" cy="3683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defTabSz="368300">
              <a:defRPr sz="2000"/>
            </a:lvl1pPr>
          </a:lstStyle>
          <a:p>
            <a:pPr lvl="0">
              <a:defRPr sz="1800"/>
            </a:pPr>
            <a:r>
              <a:rPr sz="2000"/>
              <a:t>ssh / scp</a:t>
            </a:r>
          </a:p>
        </p:txBody>
      </p:sp>
      <p:grpSp>
        <p:nvGrpSpPr>
          <p:cNvPr id="2410" name="Group 2410"/>
          <p:cNvGrpSpPr/>
          <p:nvPr/>
        </p:nvGrpSpPr>
        <p:grpSpPr>
          <a:xfrm>
            <a:off x="10377800" y="5251450"/>
            <a:ext cx="2860248" cy="1460500"/>
            <a:chOff x="-215900" y="-139700"/>
            <a:chExt cx="2860247" cy="1460500"/>
          </a:xfrm>
        </p:grpSpPr>
        <p:sp>
          <p:nvSpPr>
            <p:cNvPr id="2409" name="Shape 2409"/>
            <p:cNvSpPr/>
            <p:nvPr/>
          </p:nvSpPr>
          <p:spPr>
            <a:xfrm>
              <a:off x="0" y="0"/>
              <a:ext cx="2428448" cy="901700"/>
            </a:xfrm>
            <a:prstGeom prst="rect">
              <a:avLst/>
            </a:prstGeom>
            <a:noFill/>
            <a:ln>
              <a:noFill/>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lvl="0">
                <a:defRPr sz="1800"/>
              </a:pPr>
              <a:r>
                <a:rPr sz="1900"/>
                <a:t>chef_server_url</a:t>
              </a:r>
            </a:p>
            <a:p>
              <a:pPr lvl="0">
                <a:defRPr sz="1800"/>
              </a:pPr>
              <a:r>
                <a:rPr sz="1900"/>
                <a:t>validation_client_name</a:t>
              </a:r>
            </a:p>
            <a:p>
              <a:pPr lvl="0">
                <a:defRPr sz="1800"/>
              </a:pPr>
              <a:r>
                <a:rPr sz="1900"/>
                <a:t>validation_client_key</a:t>
              </a:r>
            </a:p>
          </p:txBody>
        </p:sp>
        <p:pic>
          <p:nvPicPr>
            <p:cNvPr id="2408" name="Picture 2407"/>
            <p:cNvPicPr/>
            <p:nvPr/>
          </p:nvPicPr>
          <p:blipFill>
            <a:blip r:embed="rId2">
              <a:extLst/>
            </a:blip>
            <a:stretch>
              <a:fillRect/>
            </a:stretch>
          </p:blipFill>
          <p:spPr>
            <a:xfrm>
              <a:off x="-215900" y="-139700"/>
              <a:ext cx="2860248" cy="1460500"/>
            </a:xfrm>
            <a:prstGeom prst="rect">
              <a:avLst/>
            </a:prstGeom>
            <a:effectLst/>
          </p:spPr>
        </p:pic>
      </p:grpSp>
      <p:grpSp>
        <p:nvGrpSpPr>
          <p:cNvPr id="2413" name="Group 2413"/>
          <p:cNvGrpSpPr/>
          <p:nvPr/>
        </p:nvGrpSpPr>
        <p:grpSpPr>
          <a:xfrm>
            <a:off x="6800549" y="4730750"/>
            <a:ext cx="2196909" cy="1193800"/>
            <a:chOff x="-215900" y="-139700"/>
            <a:chExt cx="2196907" cy="1193800"/>
          </a:xfrm>
        </p:grpSpPr>
        <p:sp>
          <p:nvSpPr>
            <p:cNvPr id="2412" name="Shape 2412"/>
            <p:cNvSpPr/>
            <p:nvPr/>
          </p:nvSpPr>
          <p:spPr>
            <a:xfrm>
              <a:off x="0" y="0"/>
              <a:ext cx="1765108" cy="635000"/>
            </a:xfrm>
            <a:prstGeom prst="rect">
              <a:avLst/>
            </a:prstGeom>
            <a:noFill/>
            <a:ln>
              <a:noFill/>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lvl="0">
                <a:defRPr sz="1800"/>
              </a:pPr>
              <a:r>
                <a:rPr sz="1900"/>
                <a:t>register node</a:t>
              </a:r>
            </a:p>
            <a:p>
              <a:pPr lvl="0">
                <a:defRPr sz="1800"/>
              </a:pPr>
              <a:r>
                <a:rPr sz="1900"/>
                <a:t>save node details</a:t>
              </a:r>
            </a:p>
          </p:txBody>
        </p:sp>
        <p:pic>
          <p:nvPicPr>
            <p:cNvPr id="2411" name="Picture 2410"/>
            <p:cNvPicPr/>
            <p:nvPr/>
          </p:nvPicPr>
          <p:blipFill>
            <a:blip r:embed="rId3">
              <a:extLst/>
            </a:blip>
            <a:stretch>
              <a:fillRect/>
            </a:stretch>
          </p:blipFill>
          <p:spPr>
            <a:xfrm>
              <a:off x="-215900" y="-139700"/>
              <a:ext cx="2196908" cy="1193800"/>
            </a:xfrm>
            <a:prstGeom prst="rect">
              <a:avLst/>
            </a:prstGeom>
            <a:effectLst/>
          </p:spPr>
        </p:pic>
      </p:grpSp>
      <p:sp>
        <p:nvSpPr>
          <p:cNvPr id="2414" name="Shape 2414"/>
          <p:cNvSpPr/>
          <p:nvPr/>
        </p:nvSpPr>
        <p:spPr>
          <a:xfrm>
            <a:off x="4507904" y="4476551"/>
            <a:ext cx="4913513" cy="3137397"/>
          </a:xfrm>
          <a:prstGeom prst="line">
            <a:avLst/>
          </a:prstGeom>
          <a:ln w="152400">
            <a:solidFill/>
            <a:miter lim="400000"/>
            <a:headEnd type="stealth"/>
          </a:ln>
        </p:spPr>
        <p:txBody>
          <a:bodyPr lIns="0" tIns="0" rIns="0" bIns="0"/>
          <a:lstStyle/>
          <a:p>
            <a:pPr lvl="0" algn="l" defTabSz="457200">
              <a:defRPr sz="1200">
                <a:latin typeface="Helvetica"/>
                <a:ea typeface="Helvetica"/>
                <a:cs typeface="Helvetica"/>
                <a:sym typeface="Helvetica"/>
              </a:defRPr>
            </a:pPr>
            <a:endParaRPr/>
          </a:p>
        </p:txBody>
      </p:sp>
      <p:pic>
        <p:nvPicPr>
          <p:cNvPr id="2415" name="About the Server — Chef Docs.png"/>
          <p:cNvPicPr/>
          <p:nvPr/>
        </p:nvPicPr>
        <p:blipFill>
          <a:blip r:embed="rId4">
            <a:extLst/>
          </a:blip>
          <a:stretch>
            <a:fillRect/>
          </a:stretch>
        </p:blipFill>
        <p:spPr>
          <a:xfrm>
            <a:off x="3220750" y="6362700"/>
            <a:ext cx="2374901" cy="2565400"/>
          </a:xfrm>
          <a:prstGeom prst="rect">
            <a:avLst/>
          </a:prstGeom>
          <a:ln w="12700">
            <a:miter lim="400000"/>
          </a:ln>
        </p:spPr>
      </p:pic>
      <p:sp>
        <p:nvSpPr>
          <p:cNvPr id="2416" name="Shape 2416"/>
          <p:cNvSpPr/>
          <p:nvPr/>
        </p:nvSpPr>
        <p:spPr>
          <a:xfrm>
            <a:off x="4051300" y="7251700"/>
            <a:ext cx="622300" cy="508000"/>
          </a:xfrm>
          <a:prstGeom prst="roundRect">
            <a:avLst>
              <a:gd name="adj" fmla="val 375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417" name="Shape 2417"/>
          <p:cNvSpPr/>
          <p:nvPr/>
        </p:nvSpPr>
        <p:spPr>
          <a:xfrm>
            <a:off x="7581900" y="5524500"/>
            <a:ext cx="622300" cy="508000"/>
          </a:xfrm>
          <a:prstGeom prst="roundRect">
            <a:avLst>
              <a:gd name="adj" fmla="val 375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418" name="Shape 2418"/>
          <p:cNvSpPr/>
          <p:nvPr/>
        </p:nvSpPr>
        <p:spPr>
          <a:xfrm flipH="1" flipV="1">
            <a:off x="3178175" y="5279924"/>
            <a:ext cx="1229519" cy="1848547"/>
          </a:xfrm>
          <a:prstGeom prst="line">
            <a:avLst/>
          </a:prstGeom>
          <a:ln w="152400">
            <a:solidFill/>
            <a:miter lim="400000"/>
            <a:headEnd type="stealth"/>
          </a:ln>
        </p:spPr>
        <p:txBody>
          <a:bodyPr lIns="0" tIns="0" rIns="0" bIns="0"/>
          <a:lstStyle/>
          <a:p>
            <a:pPr lvl="0" algn="l" defTabSz="457200">
              <a:defRPr sz="1200">
                <a:latin typeface="Helvetica"/>
                <a:ea typeface="Helvetica"/>
                <a:cs typeface="Helvetica"/>
                <a:sym typeface="Helvetica"/>
              </a:defRPr>
            </a:pPr>
            <a:endParaRPr/>
          </a:p>
        </p:txBody>
      </p:sp>
      <p:sp>
        <p:nvSpPr>
          <p:cNvPr id="2419" name="Shape 2419"/>
          <p:cNvSpPr/>
          <p:nvPr/>
        </p:nvSpPr>
        <p:spPr>
          <a:xfrm>
            <a:off x="2755900" y="5651500"/>
            <a:ext cx="622300" cy="508000"/>
          </a:xfrm>
          <a:prstGeom prst="roundRect">
            <a:avLst>
              <a:gd name="adj" fmla="val 375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grpSp>
        <p:nvGrpSpPr>
          <p:cNvPr id="2422" name="Group 2422"/>
          <p:cNvGrpSpPr/>
          <p:nvPr/>
        </p:nvGrpSpPr>
        <p:grpSpPr>
          <a:xfrm>
            <a:off x="6773679" y="7594600"/>
            <a:ext cx="2598565" cy="1460500"/>
            <a:chOff x="-215900" y="-139700"/>
            <a:chExt cx="2598563" cy="1460500"/>
          </a:xfrm>
        </p:grpSpPr>
        <p:sp>
          <p:nvSpPr>
            <p:cNvPr id="2421" name="Shape 2421"/>
            <p:cNvSpPr/>
            <p:nvPr/>
          </p:nvSpPr>
          <p:spPr>
            <a:xfrm>
              <a:off x="0" y="0"/>
              <a:ext cx="2166764" cy="901700"/>
            </a:xfrm>
            <a:prstGeom prst="rect">
              <a:avLst/>
            </a:prstGeom>
            <a:noFill/>
            <a:ln>
              <a:noFill/>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lvl="0">
                <a:defRPr sz="1800"/>
              </a:pPr>
              <a:r>
                <a:rPr sz="1900"/>
                <a:t>install chef-client</a:t>
              </a:r>
            </a:p>
            <a:p>
              <a:pPr lvl="0">
                <a:defRPr sz="1800"/>
              </a:pPr>
              <a:r>
                <a:rPr sz="1900"/>
                <a:t>configure chef-client</a:t>
              </a:r>
            </a:p>
            <a:p>
              <a:pPr lvl="0">
                <a:defRPr sz="1800"/>
              </a:pPr>
              <a:r>
                <a:rPr sz="1900"/>
                <a:t>run chef-client</a:t>
              </a:r>
            </a:p>
          </p:txBody>
        </p:sp>
        <p:pic>
          <p:nvPicPr>
            <p:cNvPr id="2420" name="Picture 2419"/>
            <p:cNvPicPr/>
            <p:nvPr/>
          </p:nvPicPr>
          <p:blipFill>
            <a:blip r:embed="rId5">
              <a:extLst/>
            </a:blip>
            <a:stretch>
              <a:fillRect/>
            </a:stretch>
          </p:blipFill>
          <p:spPr>
            <a:xfrm>
              <a:off x="-215900" y="-139700"/>
              <a:ext cx="2598564" cy="1460500"/>
            </a:xfrm>
            <a:prstGeom prst="rect">
              <a:avLst/>
            </a:prstGeom>
            <a:effectLst/>
          </p:spPr>
        </p:pic>
      </p:grpSp>
      <p:sp>
        <p:nvSpPr>
          <p:cNvPr id="2423" name="Shape 2423"/>
          <p:cNvSpPr/>
          <p:nvPr/>
        </p:nvSpPr>
        <p:spPr>
          <a:xfrm>
            <a:off x="2082800" y="3022600"/>
            <a:ext cx="2362200" cy="2209800"/>
          </a:xfrm>
          <a:prstGeom prst="roundRect">
            <a:avLst>
              <a:gd name="adj" fmla="val 8621"/>
            </a:avLst>
          </a:prstGeom>
          <a:solidFill>
            <a:srgbClr val="EAAF29"/>
          </a:solidFill>
          <a:ln w="25400">
            <a:solidFill/>
            <a:miter lim="400000"/>
          </a:ln>
          <a:extLst>
            <a:ext uri="{C572A759-6A51-4108-AA02-DFA0A04FC94B}">
              <ma14:wrappingTextBoxFlag xmlns:ma14="http://schemas.microsoft.com/office/mac/drawingml/2011/main" val="1"/>
            </a:ext>
          </a:extLst>
        </p:spPr>
        <p:txBody>
          <a:bodyPr lIns="0" tIns="0" rIns="0" bIns="0" anchor="ctr"/>
          <a:lstStyle>
            <a:lvl1pPr>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lvl1pPr>
          </a:lstStyle>
          <a:p>
            <a:pPr lvl="0">
              <a:defRPr sz="1800">
                <a:solidFill>
                  <a:srgbClr val="000000"/>
                </a:solidFill>
                <a:effectLst/>
              </a:defRPr>
            </a:pPr>
            <a:r>
              <a:rPr sz="3200">
                <a:solidFill>
                  <a:srgbClr val="FFFFFF"/>
                </a:solidFill>
                <a:effectLst>
                  <a:outerShdw blurRad="38100" dist="12700" dir="5400000" rotWithShape="0">
                    <a:srgbClr val="000000">
                      <a:alpha val="50000"/>
                    </a:srgbClr>
                  </a:outerShdw>
                </a:effectLst>
              </a:rPr>
              <a:t>Chef Server</a:t>
            </a:r>
          </a:p>
        </p:txBody>
      </p:sp>
      <p:sp>
        <p:nvSpPr>
          <p:cNvPr id="27" name="Shape 2343"/>
          <p:cNvSpPr/>
          <p:nvPr/>
        </p:nvSpPr>
        <p:spPr>
          <a:xfrm>
            <a:off x="787400" y="1701800"/>
            <a:ext cx="14655800" cy="10922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lstStyle>
            <a:lvl1pPr algn="l">
              <a:spcBef>
                <a:spcPts val="1200"/>
              </a:spcBef>
              <a:defRPr sz="4000">
                <a:latin typeface="+mn-lt"/>
                <a:ea typeface="+mn-ea"/>
                <a:cs typeface="+mn-cs"/>
                <a:sym typeface="Courier"/>
              </a:defRPr>
            </a:lvl1pPr>
          </a:lstStyle>
          <a:p>
            <a:pPr lvl="0">
              <a:defRPr sz="1800"/>
            </a:pPr>
            <a:r>
              <a:rPr sz="3200" dirty="0"/>
              <a:t>knife bootstrap HOSTNAME --sudo -x chef -P chef -N "node1"</a:t>
            </a:r>
          </a:p>
        </p:txBody>
      </p:sp>
    </p:spTree>
  </p:cSld>
  <p:clrMapOvr>
    <a:masterClrMapping/>
  </p:clrMapOvr>
  <p:transition xmlns:p14="http://schemas.microsoft.com/office/powerpoint/2010/main" spd="med"/>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5" name="Shape 2425"/>
          <p:cNvSpPr/>
          <p:nvPr/>
        </p:nvSpPr>
        <p:spPr>
          <a:xfrm>
            <a:off x="10149177" y="7598654"/>
            <a:ext cx="3034321" cy="519913"/>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Node</a:t>
            </a:r>
          </a:p>
        </p:txBody>
      </p:sp>
      <p:sp>
        <p:nvSpPr>
          <p:cNvPr id="2426" name="Shape 2426"/>
          <p:cNvSpPr/>
          <p:nvPr/>
        </p:nvSpPr>
        <p:spPr>
          <a:xfrm>
            <a:off x="9409191" y="3797300"/>
            <a:ext cx="851225" cy="694625"/>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427" name="Shape 2427"/>
          <p:cNvSpPr/>
          <p:nvPr/>
        </p:nvSpPr>
        <p:spPr>
          <a:xfrm>
            <a:off x="9412298" y="7467052"/>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428" name="Shape 2428"/>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knife bootstrap</a:t>
            </a:r>
          </a:p>
        </p:txBody>
      </p:sp>
      <p:sp>
        <p:nvSpPr>
          <p:cNvPr id="2429" name="Shape 2429"/>
          <p:cNvSpPr>
            <a:spLocks noGrp="1"/>
          </p:cNvSpPr>
          <p:nvPr>
            <p:ph type="sldNum" sz="quarter" idx="2"/>
          </p:nvPr>
        </p:nvSpPr>
        <p:spPr>
          <a:xfrm>
            <a:off x="7981591" y="8851900"/>
            <a:ext cx="260351" cy="2032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900"/>
              <a:t>195</a:t>
            </a:fld>
            <a:endParaRPr sz="900"/>
          </a:p>
        </p:txBody>
      </p:sp>
      <p:sp>
        <p:nvSpPr>
          <p:cNvPr id="2430" name="Shape 2430"/>
          <p:cNvSpPr/>
          <p:nvPr/>
        </p:nvSpPr>
        <p:spPr>
          <a:xfrm>
            <a:off x="10388600" y="3886200"/>
            <a:ext cx="3034320" cy="519913"/>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Workstation</a:t>
            </a:r>
          </a:p>
        </p:txBody>
      </p:sp>
      <p:pic>
        <p:nvPicPr>
          <p:cNvPr id="2431" name="server_components.png (440×520).png"/>
          <p:cNvPicPr/>
          <p:nvPr/>
        </p:nvPicPr>
        <p:blipFill>
          <a:blip r:embed="rId2">
            <a:extLst/>
          </a:blip>
          <a:stretch>
            <a:fillRect/>
          </a:stretch>
        </p:blipFill>
        <p:spPr>
          <a:xfrm>
            <a:off x="482600" y="6406314"/>
            <a:ext cx="2260600" cy="2489201"/>
          </a:xfrm>
          <a:prstGeom prst="rect">
            <a:avLst/>
          </a:prstGeom>
          <a:ln w="12700">
            <a:miter lim="400000"/>
          </a:ln>
        </p:spPr>
      </p:pic>
      <p:sp>
        <p:nvSpPr>
          <p:cNvPr id="2433" name="Shape 2433"/>
          <p:cNvSpPr/>
          <p:nvPr/>
        </p:nvSpPr>
        <p:spPr>
          <a:xfrm flipV="1">
            <a:off x="9869090" y="4478437"/>
            <a:ext cx="13098" cy="2983111"/>
          </a:xfrm>
          <a:prstGeom prst="line">
            <a:avLst/>
          </a:prstGeom>
          <a:ln w="152400">
            <a:solidFill/>
            <a:miter lim="400000"/>
            <a:headEnd type="stealth"/>
          </a:ln>
        </p:spPr>
        <p:txBody>
          <a:bodyPr lIns="0" tIns="0" rIns="0" bIns="0"/>
          <a:lstStyle/>
          <a:p>
            <a:pPr lvl="0" algn="l" defTabSz="457200">
              <a:defRPr sz="1200">
                <a:latin typeface="Helvetica"/>
                <a:ea typeface="Helvetica"/>
                <a:cs typeface="Helvetica"/>
                <a:sym typeface="Helvetica"/>
              </a:defRPr>
            </a:pPr>
            <a:endParaRPr/>
          </a:p>
        </p:txBody>
      </p:sp>
      <p:sp>
        <p:nvSpPr>
          <p:cNvPr id="2434" name="Shape 2434"/>
          <p:cNvSpPr/>
          <p:nvPr/>
        </p:nvSpPr>
        <p:spPr>
          <a:xfrm rot="5451260">
            <a:off x="8437971" y="5591920"/>
            <a:ext cx="3441701" cy="3683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defTabSz="368300">
              <a:defRPr sz="2000"/>
            </a:lvl1pPr>
          </a:lstStyle>
          <a:p>
            <a:pPr lvl="0">
              <a:defRPr sz="1800"/>
            </a:pPr>
            <a:r>
              <a:rPr sz="2000"/>
              <a:t>ssh / scp</a:t>
            </a:r>
          </a:p>
        </p:txBody>
      </p:sp>
      <p:grpSp>
        <p:nvGrpSpPr>
          <p:cNvPr id="2437" name="Group 2437"/>
          <p:cNvGrpSpPr/>
          <p:nvPr/>
        </p:nvGrpSpPr>
        <p:grpSpPr>
          <a:xfrm>
            <a:off x="10377800" y="5251450"/>
            <a:ext cx="2860248" cy="1460500"/>
            <a:chOff x="-215900" y="-139700"/>
            <a:chExt cx="2860247" cy="1460500"/>
          </a:xfrm>
        </p:grpSpPr>
        <p:sp>
          <p:nvSpPr>
            <p:cNvPr id="2436" name="Shape 2436"/>
            <p:cNvSpPr/>
            <p:nvPr/>
          </p:nvSpPr>
          <p:spPr>
            <a:xfrm>
              <a:off x="0" y="0"/>
              <a:ext cx="2428448" cy="901700"/>
            </a:xfrm>
            <a:prstGeom prst="rect">
              <a:avLst/>
            </a:prstGeom>
            <a:noFill/>
            <a:ln>
              <a:noFill/>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lvl="0">
                <a:defRPr sz="1800"/>
              </a:pPr>
              <a:r>
                <a:rPr sz="1900"/>
                <a:t>chef_server_url</a:t>
              </a:r>
            </a:p>
            <a:p>
              <a:pPr lvl="0">
                <a:defRPr sz="1800"/>
              </a:pPr>
              <a:r>
                <a:rPr sz="1900"/>
                <a:t>validation_client_name</a:t>
              </a:r>
            </a:p>
            <a:p>
              <a:pPr lvl="0">
                <a:defRPr sz="1800"/>
              </a:pPr>
              <a:r>
                <a:rPr sz="1900"/>
                <a:t>validation_client_key</a:t>
              </a:r>
            </a:p>
          </p:txBody>
        </p:sp>
        <p:pic>
          <p:nvPicPr>
            <p:cNvPr id="2435" name="Picture 2434"/>
            <p:cNvPicPr/>
            <p:nvPr/>
          </p:nvPicPr>
          <p:blipFill>
            <a:blip r:embed="rId3">
              <a:extLst/>
            </a:blip>
            <a:stretch>
              <a:fillRect/>
            </a:stretch>
          </p:blipFill>
          <p:spPr>
            <a:xfrm>
              <a:off x="-215900" y="-139700"/>
              <a:ext cx="2860248" cy="1460500"/>
            </a:xfrm>
            <a:prstGeom prst="rect">
              <a:avLst/>
            </a:prstGeom>
            <a:effectLst/>
          </p:spPr>
        </p:pic>
      </p:grpSp>
      <p:grpSp>
        <p:nvGrpSpPr>
          <p:cNvPr id="2440" name="Group 2440"/>
          <p:cNvGrpSpPr/>
          <p:nvPr/>
        </p:nvGrpSpPr>
        <p:grpSpPr>
          <a:xfrm>
            <a:off x="6800549" y="4730750"/>
            <a:ext cx="2196909" cy="1193800"/>
            <a:chOff x="-215900" y="-139700"/>
            <a:chExt cx="2196907" cy="1193800"/>
          </a:xfrm>
        </p:grpSpPr>
        <p:sp>
          <p:nvSpPr>
            <p:cNvPr id="2439" name="Shape 2439"/>
            <p:cNvSpPr/>
            <p:nvPr/>
          </p:nvSpPr>
          <p:spPr>
            <a:xfrm>
              <a:off x="0" y="0"/>
              <a:ext cx="1765108" cy="635000"/>
            </a:xfrm>
            <a:prstGeom prst="rect">
              <a:avLst/>
            </a:prstGeom>
            <a:noFill/>
            <a:ln>
              <a:noFill/>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lvl="0">
                <a:defRPr sz="1800"/>
              </a:pPr>
              <a:r>
                <a:rPr sz="1900"/>
                <a:t>register node</a:t>
              </a:r>
            </a:p>
            <a:p>
              <a:pPr lvl="0">
                <a:defRPr sz="1800"/>
              </a:pPr>
              <a:r>
                <a:rPr sz="1900"/>
                <a:t>save node details</a:t>
              </a:r>
            </a:p>
          </p:txBody>
        </p:sp>
        <p:pic>
          <p:nvPicPr>
            <p:cNvPr id="2438" name="Picture 2437"/>
            <p:cNvPicPr/>
            <p:nvPr/>
          </p:nvPicPr>
          <p:blipFill>
            <a:blip r:embed="rId4">
              <a:extLst/>
            </a:blip>
            <a:stretch>
              <a:fillRect/>
            </a:stretch>
          </p:blipFill>
          <p:spPr>
            <a:xfrm>
              <a:off x="-215900" y="-139700"/>
              <a:ext cx="2196908" cy="1193800"/>
            </a:xfrm>
            <a:prstGeom prst="rect">
              <a:avLst/>
            </a:prstGeom>
            <a:effectLst/>
          </p:spPr>
        </p:pic>
      </p:grpSp>
      <p:sp>
        <p:nvSpPr>
          <p:cNvPr id="2441" name="Shape 2441"/>
          <p:cNvSpPr/>
          <p:nvPr/>
        </p:nvSpPr>
        <p:spPr>
          <a:xfrm>
            <a:off x="4507904" y="4476551"/>
            <a:ext cx="4913513" cy="3137397"/>
          </a:xfrm>
          <a:prstGeom prst="line">
            <a:avLst/>
          </a:prstGeom>
          <a:ln w="152400">
            <a:solidFill/>
            <a:miter lim="400000"/>
            <a:headEnd type="stealth"/>
          </a:ln>
        </p:spPr>
        <p:txBody>
          <a:bodyPr lIns="0" tIns="0" rIns="0" bIns="0"/>
          <a:lstStyle/>
          <a:p>
            <a:pPr lvl="0" algn="l" defTabSz="457200">
              <a:defRPr sz="1200">
                <a:latin typeface="Helvetica"/>
                <a:ea typeface="Helvetica"/>
                <a:cs typeface="Helvetica"/>
                <a:sym typeface="Helvetica"/>
              </a:defRPr>
            </a:pPr>
            <a:endParaRPr/>
          </a:p>
        </p:txBody>
      </p:sp>
      <p:sp>
        <p:nvSpPr>
          <p:cNvPr id="2442" name="Shape 2442"/>
          <p:cNvSpPr/>
          <p:nvPr/>
        </p:nvSpPr>
        <p:spPr>
          <a:xfrm>
            <a:off x="1295400" y="7251700"/>
            <a:ext cx="622300" cy="508000"/>
          </a:xfrm>
          <a:prstGeom prst="roundRect">
            <a:avLst>
              <a:gd name="adj" fmla="val 375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pic>
        <p:nvPicPr>
          <p:cNvPr id="2443" name="About the Server — Chef Docs.png"/>
          <p:cNvPicPr/>
          <p:nvPr/>
        </p:nvPicPr>
        <p:blipFill>
          <a:blip r:embed="rId5">
            <a:extLst/>
          </a:blip>
          <a:stretch>
            <a:fillRect/>
          </a:stretch>
        </p:blipFill>
        <p:spPr>
          <a:xfrm>
            <a:off x="3220750" y="6362700"/>
            <a:ext cx="2374901" cy="2565400"/>
          </a:xfrm>
          <a:prstGeom prst="rect">
            <a:avLst/>
          </a:prstGeom>
          <a:ln w="12700">
            <a:miter lim="400000"/>
          </a:ln>
        </p:spPr>
      </p:pic>
      <p:sp>
        <p:nvSpPr>
          <p:cNvPr id="2444" name="Shape 2444"/>
          <p:cNvSpPr/>
          <p:nvPr/>
        </p:nvSpPr>
        <p:spPr>
          <a:xfrm>
            <a:off x="4051300" y="7251700"/>
            <a:ext cx="622300" cy="508000"/>
          </a:xfrm>
          <a:prstGeom prst="roundRect">
            <a:avLst>
              <a:gd name="adj" fmla="val 375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445" name="Shape 2445"/>
          <p:cNvSpPr/>
          <p:nvPr/>
        </p:nvSpPr>
        <p:spPr>
          <a:xfrm>
            <a:off x="7581900" y="5524500"/>
            <a:ext cx="622300" cy="508000"/>
          </a:xfrm>
          <a:prstGeom prst="roundRect">
            <a:avLst>
              <a:gd name="adj" fmla="val 375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446" name="Shape 2446"/>
          <p:cNvSpPr/>
          <p:nvPr/>
        </p:nvSpPr>
        <p:spPr>
          <a:xfrm flipV="1">
            <a:off x="1523404" y="5232400"/>
            <a:ext cx="1677393" cy="1799134"/>
          </a:xfrm>
          <a:prstGeom prst="line">
            <a:avLst/>
          </a:prstGeom>
          <a:ln w="152400">
            <a:solidFill/>
            <a:miter lim="400000"/>
            <a:headEnd type="stealth"/>
          </a:ln>
        </p:spPr>
        <p:txBody>
          <a:bodyPr lIns="0" tIns="0" rIns="0" bIns="0"/>
          <a:lstStyle/>
          <a:p>
            <a:pPr lvl="0" algn="l" defTabSz="457200">
              <a:defRPr sz="1200">
                <a:latin typeface="Helvetica"/>
                <a:ea typeface="Helvetica"/>
                <a:cs typeface="Helvetica"/>
                <a:sym typeface="Helvetica"/>
              </a:defRPr>
            </a:pPr>
            <a:endParaRPr/>
          </a:p>
        </p:txBody>
      </p:sp>
      <p:sp>
        <p:nvSpPr>
          <p:cNvPr id="2447" name="Shape 2447"/>
          <p:cNvSpPr/>
          <p:nvPr/>
        </p:nvSpPr>
        <p:spPr>
          <a:xfrm flipH="1" flipV="1">
            <a:off x="3178175" y="5279924"/>
            <a:ext cx="1229519" cy="1848547"/>
          </a:xfrm>
          <a:prstGeom prst="line">
            <a:avLst/>
          </a:prstGeom>
          <a:ln w="152400">
            <a:solidFill/>
            <a:miter lim="400000"/>
            <a:headEnd type="stealth"/>
          </a:ln>
        </p:spPr>
        <p:txBody>
          <a:bodyPr lIns="0" tIns="0" rIns="0" bIns="0"/>
          <a:lstStyle/>
          <a:p>
            <a:pPr lvl="0" algn="l" defTabSz="457200">
              <a:defRPr sz="1200">
                <a:latin typeface="Helvetica"/>
                <a:ea typeface="Helvetica"/>
                <a:cs typeface="Helvetica"/>
                <a:sym typeface="Helvetica"/>
              </a:defRPr>
            </a:pPr>
            <a:endParaRPr/>
          </a:p>
        </p:txBody>
      </p:sp>
      <p:sp>
        <p:nvSpPr>
          <p:cNvPr id="2448" name="Shape 2448"/>
          <p:cNvSpPr/>
          <p:nvPr/>
        </p:nvSpPr>
        <p:spPr>
          <a:xfrm>
            <a:off x="2755900" y="5651500"/>
            <a:ext cx="622300" cy="508000"/>
          </a:xfrm>
          <a:prstGeom prst="roundRect">
            <a:avLst>
              <a:gd name="adj" fmla="val 375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grpSp>
        <p:nvGrpSpPr>
          <p:cNvPr id="2451" name="Group 2451"/>
          <p:cNvGrpSpPr/>
          <p:nvPr/>
        </p:nvGrpSpPr>
        <p:grpSpPr>
          <a:xfrm>
            <a:off x="6773679" y="7594600"/>
            <a:ext cx="2598565" cy="1460500"/>
            <a:chOff x="-215900" y="-139700"/>
            <a:chExt cx="2598563" cy="1460500"/>
          </a:xfrm>
        </p:grpSpPr>
        <p:sp>
          <p:nvSpPr>
            <p:cNvPr id="2450" name="Shape 2450"/>
            <p:cNvSpPr/>
            <p:nvPr/>
          </p:nvSpPr>
          <p:spPr>
            <a:xfrm>
              <a:off x="0" y="0"/>
              <a:ext cx="2166764" cy="901700"/>
            </a:xfrm>
            <a:prstGeom prst="rect">
              <a:avLst/>
            </a:prstGeom>
            <a:noFill/>
            <a:ln>
              <a:noFill/>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lvl="0">
                <a:defRPr sz="1800"/>
              </a:pPr>
              <a:r>
                <a:rPr sz="1900"/>
                <a:t>install chef-client</a:t>
              </a:r>
            </a:p>
            <a:p>
              <a:pPr lvl="0">
                <a:defRPr sz="1800"/>
              </a:pPr>
              <a:r>
                <a:rPr sz="1900"/>
                <a:t>configure chef-client</a:t>
              </a:r>
            </a:p>
            <a:p>
              <a:pPr lvl="0">
                <a:defRPr sz="1800"/>
              </a:pPr>
              <a:r>
                <a:rPr sz="1900"/>
                <a:t>run chef-client</a:t>
              </a:r>
            </a:p>
          </p:txBody>
        </p:sp>
        <p:pic>
          <p:nvPicPr>
            <p:cNvPr id="2449" name="Picture 2448"/>
            <p:cNvPicPr/>
            <p:nvPr/>
          </p:nvPicPr>
          <p:blipFill>
            <a:blip r:embed="rId6">
              <a:extLst/>
            </a:blip>
            <a:stretch>
              <a:fillRect/>
            </a:stretch>
          </p:blipFill>
          <p:spPr>
            <a:xfrm>
              <a:off x="-215900" y="-139700"/>
              <a:ext cx="2598564" cy="1460500"/>
            </a:xfrm>
            <a:prstGeom prst="rect">
              <a:avLst/>
            </a:prstGeom>
            <a:effectLst/>
          </p:spPr>
        </p:pic>
      </p:grpSp>
      <p:sp>
        <p:nvSpPr>
          <p:cNvPr id="2452" name="Shape 2452"/>
          <p:cNvSpPr/>
          <p:nvPr/>
        </p:nvSpPr>
        <p:spPr>
          <a:xfrm>
            <a:off x="2082800" y="3022600"/>
            <a:ext cx="2362200" cy="2209800"/>
          </a:xfrm>
          <a:prstGeom prst="roundRect">
            <a:avLst>
              <a:gd name="adj" fmla="val 8621"/>
            </a:avLst>
          </a:prstGeom>
          <a:solidFill>
            <a:srgbClr val="EAAF29"/>
          </a:solidFill>
          <a:ln w="25400">
            <a:solidFill/>
            <a:miter lim="400000"/>
          </a:ln>
          <a:extLst>
            <a:ext uri="{C572A759-6A51-4108-AA02-DFA0A04FC94B}">
              <ma14:wrappingTextBoxFlag xmlns:ma14="http://schemas.microsoft.com/office/mac/drawingml/2011/main" val="1"/>
            </a:ext>
          </a:extLst>
        </p:spPr>
        <p:txBody>
          <a:bodyPr lIns="0" tIns="0" rIns="0" bIns="0" anchor="ctr"/>
          <a:lstStyle>
            <a:lvl1pPr>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lvl1pPr>
          </a:lstStyle>
          <a:p>
            <a:pPr lvl="0">
              <a:defRPr sz="1800">
                <a:solidFill>
                  <a:srgbClr val="000000"/>
                </a:solidFill>
                <a:effectLst/>
              </a:defRPr>
            </a:pPr>
            <a:r>
              <a:rPr sz="3200">
                <a:solidFill>
                  <a:srgbClr val="FFFFFF"/>
                </a:solidFill>
                <a:effectLst>
                  <a:outerShdw blurRad="38100" dist="12700" dir="5400000" rotWithShape="0">
                    <a:srgbClr val="000000">
                      <a:alpha val="50000"/>
                    </a:srgbClr>
                  </a:outerShdw>
                </a:effectLst>
              </a:rPr>
              <a:t>Chef Server</a:t>
            </a:r>
          </a:p>
        </p:txBody>
      </p:sp>
      <p:sp>
        <p:nvSpPr>
          <p:cNvPr id="30" name="Shape 2343"/>
          <p:cNvSpPr/>
          <p:nvPr/>
        </p:nvSpPr>
        <p:spPr>
          <a:xfrm>
            <a:off x="787400" y="1701800"/>
            <a:ext cx="14655800" cy="10922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lstStyle>
            <a:lvl1pPr algn="l">
              <a:spcBef>
                <a:spcPts val="1200"/>
              </a:spcBef>
              <a:defRPr sz="4000">
                <a:latin typeface="+mn-lt"/>
                <a:ea typeface="+mn-ea"/>
                <a:cs typeface="+mn-cs"/>
                <a:sym typeface="Courier"/>
              </a:defRPr>
            </a:lvl1pPr>
          </a:lstStyle>
          <a:p>
            <a:pPr lvl="0">
              <a:defRPr sz="1800"/>
            </a:pPr>
            <a:r>
              <a:rPr sz="3200" dirty="0"/>
              <a:t>knife bootstrap HOSTNAME --sudo -x chef -P chef -N "node1"</a:t>
            </a:r>
          </a:p>
        </p:txBody>
      </p:sp>
    </p:spTree>
  </p:cSld>
  <p:clrMapOvr>
    <a:masterClrMapping/>
  </p:clrMapOvr>
  <p:transition xmlns:p14="http://schemas.microsoft.com/office/powerpoint/2010/main" spd="med"/>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4" name="Shape 2454"/>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What just happened?</a:t>
            </a:r>
          </a:p>
        </p:txBody>
      </p:sp>
      <p:sp>
        <p:nvSpPr>
          <p:cNvPr id="2455" name="Shape 2455"/>
          <p:cNvSpPr>
            <a:spLocks noGrp="1"/>
          </p:cNvSpPr>
          <p:nvPr>
            <p:ph type="body" idx="1"/>
          </p:nvPr>
        </p:nvSpPr>
        <p:spPr>
          <a:prstGeom prst="rect">
            <a:avLst/>
          </a:prstGeom>
        </p:spPr>
        <p:txBody>
          <a:bodyPr/>
          <a:lstStyle/>
          <a:p>
            <a:pPr marL="361950" lvl="0" indent="-361950" defTabSz="530859">
              <a:spcBef>
                <a:spcPts val="1100"/>
              </a:spcBef>
              <a:defRPr sz="1800"/>
            </a:pPr>
            <a:r>
              <a:rPr sz="4560"/>
              <a:t>Chef and all of its dependencies installed via an operating system-specific package ("omnibus installer")</a:t>
            </a:r>
          </a:p>
          <a:p>
            <a:pPr marL="361950" lvl="0" indent="-361950" defTabSz="530859">
              <a:spcBef>
                <a:spcPts val="1100"/>
              </a:spcBef>
              <a:defRPr sz="1800"/>
            </a:pPr>
            <a:r>
              <a:rPr sz="4560"/>
              <a:t>Installation includes</a:t>
            </a:r>
          </a:p>
          <a:p>
            <a:pPr marL="760094" lvl="1" indent="-361950" defTabSz="530859">
              <a:spcBef>
                <a:spcPts val="1100"/>
              </a:spcBef>
              <a:defRPr sz="1800"/>
            </a:pPr>
            <a:r>
              <a:rPr sz="4560"/>
              <a:t>The Ruby language - used by Chef</a:t>
            </a:r>
          </a:p>
          <a:p>
            <a:pPr marL="760094" lvl="1" indent="-361950" defTabSz="530859">
              <a:spcBef>
                <a:spcPts val="1100"/>
              </a:spcBef>
              <a:defRPr sz="1800"/>
            </a:pPr>
            <a:r>
              <a:rPr sz="4560"/>
              <a:t>knife - Command line tool for administrators</a:t>
            </a:r>
          </a:p>
          <a:p>
            <a:pPr marL="760094" lvl="1" indent="-361950" defTabSz="530859">
              <a:spcBef>
                <a:spcPts val="1100"/>
              </a:spcBef>
              <a:defRPr sz="1800"/>
            </a:pPr>
            <a:r>
              <a:rPr sz="4560"/>
              <a:t>chef-client - Client application</a:t>
            </a:r>
          </a:p>
          <a:p>
            <a:pPr marL="760094" lvl="1" indent="-361950" defTabSz="530859">
              <a:spcBef>
                <a:spcPts val="1100"/>
              </a:spcBef>
              <a:defRPr sz="1800"/>
            </a:pPr>
            <a:r>
              <a:rPr sz="4560"/>
              <a:t>ohai - System profiler</a:t>
            </a:r>
          </a:p>
          <a:p>
            <a:pPr marL="760094" lvl="1" indent="-361950" defTabSz="530859">
              <a:spcBef>
                <a:spcPts val="1100"/>
              </a:spcBef>
              <a:defRPr sz="1800"/>
            </a:pPr>
            <a:r>
              <a:rPr sz="4560"/>
              <a:t>...and more</a:t>
            </a:r>
          </a:p>
        </p:txBody>
      </p:sp>
      <p:sp>
        <p:nvSpPr>
          <p:cNvPr id="2456" name="Shape 2456"/>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196</a:t>
            </a:fld>
            <a:endParaRPr sz="1000"/>
          </a:p>
        </p:txBody>
      </p:sp>
    </p:spTree>
  </p:cSld>
  <p:clrMapOvr>
    <a:masterClrMapping/>
  </p:clrMapOvr>
  <p:transition xmlns:p14="http://schemas.microsoft.com/office/powerpoint/2010/main" spd="med"/>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0" name="Shape 2460"/>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Workstation or Node?</a:t>
            </a:r>
          </a:p>
        </p:txBody>
      </p:sp>
      <p:pic>
        <p:nvPicPr>
          <p:cNvPr id="2461" name="droppedImage.png"/>
          <p:cNvPicPr/>
          <p:nvPr/>
        </p:nvPicPr>
        <p:blipFill>
          <a:blip r:embed="rId3">
            <a:extLst/>
          </a:blip>
          <a:stretch>
            <a:fillRect/>
          </a:stretch>
        </p:blipFill>
        <p:spPr>
          <a:xfrm>
            <a:off x="4203700" y="1536700"/>
            <a:ext cx="7254241" cy="7467600"/>
          </a:xfrm>
          <a:prstGeom prst="rect">
            <a:avLst/>
          </a:prstGeom>
          <a:ln w="12700">
            <a:miter lim="400000"/>
          </a:ln>
        </p:spPr>
      </p:pic>
      <p:sp>
        <p:nvSpPr>
          <p:cNvPr id="2462" name="Shape 2462"/>
          <p:cNvSpPr/>
          <p:nvPr/>
        </p:nvSpPr>
        <p:spPr>
          <a:xfrm>
            <a:off x="8204200" y="1638300"/>
            <a:ext cx="3162300" cy="4178300"/>
          </a:xfrm>
          <a:prstGeom prst="rect">
            <a:avLst/>
          </a:prstGeom>
          <a:solidFill>
            <a:srgbClr val="FFFFFF"/>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463" name="Shape 2463"/>
          <p:cNvSpPr/>
          <p:nvPr/>
        </p:nvSpPr>
        <p:spPr>
          <a:xfrm>
            <a:off x="4419600" y="2133600"/>
            <a:ext cx="2705100" cy="3403600"/>
          </a:xfrm>
          <a:prstGeom prst="rect">
            <a:avLst/>
          </a:prstGeom>
          <a:solidFill>
            <a:srgbClr val="FFFFFF"/>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464" name="Shape 2464"/>
          <p:cNvSpPr/>
          <p:nvPr/>
        </p:nvSpPr>
        <p:spPr>
          <a:xfrm>
            <a:off x="8255936" y="1638300"/>
            <a:ext cx="677777" cy="2794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sz="1400">
                <a:solidFill>
                  <a:srgbClr val="2E2E2E"/>
                </a:solidFill>
              </a:defRPr>
            </a:lvl1pPr>
          </a:lstStyle>
          <a:p>
            <a:pPr lvl="0">
              <a:defRPr sz="1800">
                <a:solidFill>
                  <a:srgbClr val="000000"/>
                </a:solidFill>
              </a:defRPr>
            </a:pPr>
            <a:r>
              <a:rPr sz="1400">
                <a:solidFill>
                  <a:srgbClr val="2E2E2E"/>
                </a:solidFill>
              </a:rPr>
              <a:t>NODES</a:t>
            </a:r>
          </a:p>
        </p:txBody>
      </p:sp>
      <p:sp>
        <p:nvSpPr>
          <p:cNvPr id="2465" name="Shape 2465"/>
          <p:cNvSpPr/>
          <p:nvPr/>
        </p:nvSpPr>
        <p:spPr>
          <a:xfrm>
            <a:off x="6311900" y="6794500"/>
            <a:ext cx="3162300" cy="1981200"/>
          </a:xfrm>
          <a:prstGeom prst="rect">
            <a:avLst/>
          </a:prstGeom>
          <a:solidFill>
            <a:srgbClr val="FFFFFF"/>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466" name="Shape 2466"/>
          <p:cNvSpPr/>
          <p:nvPr/>
        </p:nvSpPr>
        <p:spPr>
          <a:xfrm>
            <a:off x="9499600" y="6375400"/>
            <a:ext cx="2705100" cy="2590800"/>
          </a:xfrm>
          <a:prstGeom prst="rect">
            <a:avLst/>
          </a:prstGeom>
          <a:solidFill>
            <a:srgbClr val="FFFFFF"/>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467" name="Shape 2467"/>
          <p:cNvSpPr/>
          <p:nvPr/>
        </p:nvSpPr>
        <p:spPr>
          <a:xfrm>
            <a:off x="7462242" y="7518400"/>
            <a:ext cx="868165" cy="5334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defRPr sz="1800"/>
            </a:pPr>
            <a:r>
              <a:rPr sz="3200"/>
              <a:t>knife</a:t>
            </a:r>
          </a:p>
        </p:txBody>
      </p:sp>
      <p:sp>
        <p:nvSpPr>
          <p:cNvPr id="2468" name="Shape 2468"/>
          <p:cNvSpPr/>
          <p:nvPr/>
        </p:nvSpPr>
        <p:spPr>
          <a:xfrm>
            <a:off x="7340600" y="2273300"/>
            <a:ext cx="774700" cy="3403600"/>
          </a:xfrm>
          <a:prstGeom prst="rect">
            <a:avLst/>
          </a:prstGeom>
          <a:solidFill>
            <a:srgbClr val="FFFFFF"/>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469" name="Shape 2469"/>
          <p:cNvSpPr/>
          <p:nvPr/>
        </p:nvSpPr>
        <p:spPr>
          <a:xfrm>
            <a:off x="5448300" y="6045200"/>
            <a:ext cx="774700" cy="2590800"/>
          </a:xfrm>
          <a:prstGeom prst="rect">
            <a:avLst/>
          </a:prstGeom>
          <a:solidFill>
            <a:srgbClr val="FFFFFF"/>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470" name="Shape 2470"/>
          <p:cNvSpPr/>
          <p:nvPr/>
        </p:nvSpPr>
        <p:spPr>
          <a:xfrm>
            <a:off x="8843962" y="3238500"/>
            <a:ext cx="1900040" cy="9906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defRPr sz="1800"/>
            </a:pPr>
            <a:r>
              <a:rPr sz="3200"/>
              <a:t>chef-client</a:t>
            </a:r>
          </a:p>
          <a:p>
            <a:pPr lvl="0">
              <a:defRPr sz="1800"/>
            </a:pPr>
            <a:r>
              <a:rPr sz="3200"/>
              <a:t>ohai</a:t>
            </a:r>
          </a:p>
        </p:txBody>
      </p:sp>
      <p:sp>
        <p:nvSpPr>
          <p:cNvPr id="2471" name="Shape 2471"/>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197</a:t>
            </a:fld>
            <a:endParaRPr sz="1000"/>
          </a:p>
        </p:txBody>
      </p:sp>
    </p:spTree>
  </p:cSld>
  <p:clrMapOvr>
    <a:masterClrMapping/>
  </p:clrMapOvr>
  <p:transition xmlns:p14="http://schemas.microsoft.com/office/powerpoint/2010/main" spd="med"/>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5" name="Shape 2475"/>
          <p:cNvSpPr>
            <a:spLocks noGrp="1"/>
          </p:cNvSpPr>
          <p:nvPr>
            <p:ph type="title"/>
          </p:nvPr>
        </p:nvSpPr>
        <p:spPr>
          <a:prstGeom prst="rect">
            <a:avLst/>
          </a:prstGeom>
        </p:spPr>
        <p:txBody>
          <a:bodyPr/>
          <a:lstStyle>
            <a:lvl1pPr defTabSz="290575">
              <a:defRPr sz="3743">
                <a:effectLst>
                  <a:outerShdw blurRad="26416" dist="13208" dir="2700000" rotWithShape="0">
                    <a:srgbClr val="000000">
                      <a:alpha val="75000"/>
                    </a:srgbClr>
                  </a:outerShdw>
                </a:effectLst>
              </a:defRPr>
            </a:lvl1pPr>
          </a:lstStyle>
          <a:p>
            <a:pPr lvl="0">
              <a:defRPr sz="1800" b="0">
                <a:solidFill>
                  <a:srgbClr val="000000"/>
                </a:solidFill>
                <a:effectLst/>
              </a:defRPr>
            </a:pPr>
            <a:r>
              <a:rPr sz="3743" b="1">
                <a:solidFill>
                  <a:srgbClr val="FFFFFF"/>
                </a:solidFill>
                <a:effectLst>
                  <a:outerShdw blurRad="26416" dist="13208" dir="2700000" rotWithShape="0">
                    <a:srgbClr val="000000">
                      <a:alpha val="75000"/>
                    </a:srgbClr>
                  </a:outerShdw>
                </a:effectLst>
              </a:rPr>
              <a:t>Verify Your Target Instance’s Chef-Client is Configured Properly</a:t>
            </a:r>
          </a:p>
        </p:txBody>
      </p:sp>
      <p:sp>
        <p:nvSpPr>
          <p:cNvPr id="2476" name="Shape 2476"/>
          <p:cNvSpPr>
            <a:spLocks noGrp="1"/>
          </p:cNvSpPr>
          <p:nvPr>
            <p:ph type="body" idx="1"/>
          </p:nvPr>
        </p:nvSpPr>
        <p:spPr>
          <a:xfrm>
            <a:off x="800100" y="1993900"/>
            <a:ext cx="14655800" cy="5143500"/>
          </a:xfrm>
          <a:prstGeom prst="rect">
            <a:avLst/>
          </a:prstGeom>
        </p:spPr>
        <p:txBody>
          <a:bodyPr/>
          <a:lstStyle/>
          <a:p>
            <a:pPr lvl="0">
              <a:defRPr sz="1800">
                <a:solidFill>
                  <a:srgbClr val="000000"/>
                </a:solidFill>
              </a:defRPr>
            </a:pPr>
            <a:r>
              <a:rPr sz="3400">
                <a:solidFill>
                  <a:srgbClr val="FFFFFF"/>
                </a:solidFill>
              </a:rPr>
              <a:t>$ </a:t>
            </a:r>
            <a:r>
              <a:rPr sz="3400" b="1">
                <a:solidFill>
                  <a:srgbClr val="FFFFFF"/>
                </a:solidFill>
              </a:rPr>
              <a:t>ssh chef@&lt;EXTERNAL_ADDRESS&gt;</a:t>
            </a:r>
            <a:endParaRPr sz="3400">
              <a:solidFill>
                <a:srgbClr val="FFFFFF"/>
              </a:solidFill>
            </a:endParaRPr>
          </a:p>
          <a:p>
            <a:pPr lvl="0">
              <a:defRPr sz="1800">
                <a:solidFill>
                  <a:srgbClr val="000000"/>
                </a:solidFill>
              </a:defRPr>
            </a:pPr>
            <a:endParaRPr sz="3400">
              <a:solidFill>
                <a:srgbClr val="FFFFFF"/>
              </a:solidFill>
            </a:endParaRPr>
          </a:p>
          <a:p>
            <a:pPr lvl="0">
              <a:defRPr sz="1800">
                <a:solidFill>
                  <a:srgbClr val="000000"/>
                </a:solidFill>
              </a:defRPr>
            </a:pPr>
            <a:r>
              <a:rPr sz="3400" b="1">
                <a:solidFill>
                  <a:srgbClr val="FFFFFF"/>
                </a:solidFill>
              </a:rPr>
              <a:t>chef@node1:~$</a:t>
            </a:r>
            <a:r>
              <a:rPr sz="3400">
                <a:solidFill>
                  <a:srgbClr val="FFFFFF"/>
                </a:solidFill>
              </a:rPr>
              <a:t> ls /etc/chef</a:t>
            </a:r>
          </a:p>
          <a:p>
            <a:pPr lvl="0">
              <a:defRPr sz="1800">
                <a:solidFill>
                  <a:srgbClr val="000000"/>
                </a:solidFill>
              </a:defRPr>
            </a:pPr>
            <a:r>
              <a:rPr sz="3400">
                <a:solidFill>
                  <a:srgbClr val="FFFFFF"/>
                </a:solidFill>
              </a:rPr>
              <a:t>client.pem  client.rb  first-boot.json validation.pem</a:t>
            </a:r>
          </a:p>
          <a:p>
            <a:pPr lvl="0">
              <a:defRPr sz="1800">
                <a:solidFill>
                  <a:srgbClr val="000000"/>
                </a:solidFill>
              </a:defRPr>
            </a:pPr>
            <a:endParaRPr sz="3400" b="1">
              <a:solidFill>
                <a:srgbClr val="FFFFFF"/>
              </a:solidFill>
            </a:endParaRPr>
          </a:p>
          <a:p>
            <a:pPr lvl="0">
              <a:defRPr sz="1800">
                <a:solidFill>
                  <a:srgbClr val="000000"/>
                </a:solidFill>
              </a:defRPr>
            </a:pPr>
            <a:r>
              <a:rPr sz="3400" b="1">
                <a:solidFill>
                  <a:srgbClr val="FFFFFF"/>
                </a:solidFill>
              </a:rPr>
              <a:t>chef@node1:~$</a:t>
            </a:r>
            <a:r>
              <a:rPr sz="3400">
                <a:solidFill>
                  <a:srgbClr val="FFFFFF"/>
                </a:solidFill>
              </a:rPr>
              <a:t> which chef-client</a:t>
            </a:r>
          </a:p>
          <a:p>
            <a:pPr lvl="0">
              <a:defRPr sz="1800">
                <a:solidFill>
                  <a:srgbClr val="000000"/>
                </a:solidFill>
              </a:defRPr>
            </a:pPr>
            <a:r>
              <a:rPr sz="3400">
                <a:solidFill>
                  <a:srgbClr val="FFFFFF"/>
                </a:solidFill>
              </a:rPr>
              <a:t>/usr/bin/chef-client</a:t>
            </a:r>
          </a:p>
        </p:txBody>
      </p:sp>
      <p:sp>
        <p:nvSpPr>
          <p:cNvPr id="2477" name="Shape 2477"/>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198</a:t>
            </a:fld>
            <a:endParaRPr sz="1000"/>
          </a:p>
        </p:txBody>
      </p:sp>
    </p:spTree>
  </p:cSld>
  <p:clrMapOvr>
    <a:masterClrMapping/>
  </p:clrMapOvr>
  <p:transition xmlns:p14="http://schemas.microsoft.com/office/powerpoint/2010/main" spd="med"/>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9" name="Shape 2479"/>
          <p:cNvSpPr/>
          <p:nvPr/>
        </p:nvSpPr>
        <p:spPr>
          <a:xfrm>
            <a:off x="800794" y="1949450"/>
            <a:ext cx="14655801" cy="10287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p>
            <a:pPr lvl="0" algn="l">
              <a:defRPr sz="1800"/>
            </a:pPr>
            <a:r>
              <a:rPr sz="3600" b="1">
                <a:solidFill>
                  <a:srgbClr val="FFFFFF"/>
                </a:solidFill>
                <a:latin typeface="+mn-lt"/>
                <a:ea typeface="+mn-ea"/>
                <a:cs typeface="+mn-cs"/>
                <a:sym typeface="Courier"/>
              </a:rPr>
              <a:t>chef@node1</a:t>
            </a:r>
            <a:r>
              <a:rPr sz="3600">
                <a:solidFill>
                  <a:srgbClr val="FFFFFF"/>
                </a:solidFill>
                <a:latin typeface="+mn-lt"/>
                <a:ea typeface="+mn-ea"/>
                <a:cs typeface="+mn-cs"/>
                <a:sym typeface="Courier"/>
              </a:rPr>
              <a:t>:~$ cat /etc/chef/client.rb</a:t>
            </a:r>
          </a:p>
        </p:txBody>
      </p:sp>
      <p:sp>
        <p:nvSpPr>
          <p:cNvPr id="2480" name="Shape 2480"/>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Examine /etc/chef/client.rb</a:t>
            </a:r>
          </a:p>
        </p:txBody>
      </p:sp>
      <p:sp>
        <p:nvSpPr>
          <p:cNvPr id="2481" name="Shape 2481"/>
          <p:cNvSpPr>
            <a:spLocks noGrp="1"/>
          </p:cNvSpPr>
          <p:nvPr>
            <p:ph type="body" idx="1"/>
          </p:nvPr>
        </p:nvSpPr>
        <p:spPr>
          <a:prstGeom prst="rect">
            <a:avLst/>
          </a:prstGeom>
        </p:spPr>
        <p:txBody>
          <a:bodyPr/>
          <a:lstStyle/>
          <a:p>
            <a:pPr lvl="0">
              <a:buClr>
                <a:srgbClr val="DE5F31"/>
              </a:buClr>
              <a:defRPr sz="1800">
                <a:solidFill>
                  <a:srgbClr val="000000"/>
                </a:solidFill>
              </a:defRPr>
            </a:pPr>
            <a:r>
              <a:rPr sz="2800" dirty="0">
                <a:solidFill>
                  <a:srgbClr val="FFFFFF"/>
                </a:solidFill>
              </a:rPr>
              <a:t>log_location     STDOUT</a:t>
            </a:r>
          </a:p>
          <a:p>
            <a:pPr lvl="0">
              <a:buClr>
                <a:srgbClr val="DE5F31"/>
              </a:buClr>
              <a:defRPr sz="1800">
                <a:solidFill>
                  <a:srgbClr val="000000"/>
                </a:solidFill>
              </a:defRPr>
            </a:pPr>
            <a:r>
              <a:rPr sz="2800" dirty="0">
                <a:solidFill>
                  <a:srgbClr val="FFFFFF"/>
                </a:solidFill>
              </a:rPr>
              <a:t>chef_server_url  "https://api.opscode.com/organizations/</a:t>
            </a:r>
            <a:r>
              <a:rPr sz="2800" b="1" dirty="0">
                <a:solidFill>
                  <a:srgbClr val="FFFFFF"/>
                </a:solidFill>
              </a:rPr>
              <a:t>ORGNAME</a:t>
            </a:r>
            <a:r>
              <a:rPr sz="2800" dirty="0">
                <a:solidFill>
                  <a:srgbClr val="FFFFFF"/>
                </a:solidFill>
              </a:rPr>
              <a:t>"</a:t>
            </a:r>
          </a:p>
          <a:p>
            <a:pPr lvl="0">
              <a:buClr>
                <a:srgbClr val="DE5F31"/>
              </a:buClr>
              <a:defRPr sz="1800">
                <a:solidFill>
                  <a:srgbClr val="000000"/>
                </a:solidFill>
              </a:defRPr>
            </a:pPr>
            <a:r>
              <a:rPr sz="2800" dirty="0">
                <a:solidFill>
                  <a:srgbClr val="FFFFFF"/>
                </a:solidFill>
              </a:rPr>
              <a:t>validation_client_name "</a:t>
            </a:r>
            <a:r>
              <a:rPr sz="2800" b="1" dirty="0">
                <a:solidFill>
                  <a:srgbClr val="FFFFFF"/>
                </a:solidFill>
              </a:rPr>
              <a:t>ORGNAME</a:t>
            </a:r>
            <a:r>
              <a:rPr sz="2800" dirty="0">
                <a:solidFill>
                  <a:srgbClr val="FFFFFF"/>
                </a:solidFill>
              </a:rPr>
              <a:t>-validator"</a:t>
            </a:r>
          </a:p>
          <a:p>
            <a:pPr lvl="0">
              <a:buClr>
                <a:srgbClr val="DE5F31"/>
              </a:buClr>
              <a:defRPr sz="1800">
                <a:solidFill>
                  <a:srgbClr val="000000"/>
                </a:solidFill>
              </a:defRPr>
            </a:pPr>
            <a:r>
              <a:rPr sz="2800" dirty="0">
                <a:solidFill>
                  <a:srgbClr val="FFFFFF"/>
                </a:solidFill>
              </a:rPr>
              <a:t>node_name "node1"</a:t>
            </a:r>
          </a:p>
        </p:txBody>
      </p:sp>
      <p:sp>
        <p:nvSpPr>
          <p:cNvPr id="2482" name="Shape 2482"/>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199</a:t>
            </a:fld>
            <a:endParaRPr sz="1000"/>
          </a:p>
        </p:txBody>
      </p:sp>
    </p:spTree>
  </p:cSld>
  <p:clrMapOvr>
    <a:masterClrMapping/>
  </p:clrMapOvr>
  <p:transition xmlns:p14="http://schemas.microsoft.com/office/powerpoint/2010/mai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Shape 399"/>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Introductions</a:t>
            </a:r>
          </a:p>
        </p:txBody>
      </p:sp>
      <p:sp>
        <p:nvSpPr>
          <p:cNvPr id="400" name="Shape 400"/>
          <p:cNvSpPr>
            <a:spLocks noGrp="1"/>
          </p:cNvSpPr>
          <p:nvPr>
            <p:ph type="body" idx="1"/>
          </p:nvPr>
        </p:nvSpPr>
        <p:spPr>
          <a:prstGeom prst="rect">
            <a:avLst/>
          </a:prstGeom>
        </p:spPr>
        <p:txBody>
          <a:bodyPr/>
          <a:lstStyle/>
          <a:p>
            <a:pPr lvl="0"/>
            <a:endParaRPr/>
          </a:p>
        </p:txBody>
      </p:sp>
      <p:sp>
        <p:nvSpPr>
          <p:cNvPr id="401" name="Shape 40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a:t>
            </a:fld>
            <a:endParaRPr sz="1000"/>
          </a:p>
        </p:txBody>
      </p:sp>
    </p:spTree>
  </p:cSld>
  <p:clrMapOvr>
    <a:masterClrMapping/>
  </p:clrMapOvr>
  <p:transition xmlns:p14="http://schemas.microsoft.com/office/powerpoint/2010/mai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Shape 502"/>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How to learn Chef</a:t>
            </a:r>
          </a:p>
        </p:txBody>
      </p:sp>
      <p:sp>
        <p:nvSpPr>
          <p:cNvPr id="503" name="Shape 503"/>
          <p:cNvSpPr>
            <a:spLocks noGrp="1"/>
          </p:cNvSpPr>
          <p:nvPr>
            <p:ph type="body" idx="1"/>
          </p:nvPr>
        </p:nvSpPr>
        <p:spPr>
          <a:prstGeom prst="rect">
            <a:avLst/>
          </a:prstGeom>
        </p:spPr>
        <p:txBody>
          <a:bodyPr/>
          <a:lstStyle/>
          <a:p>
            <a:pPr lvl="0">
              <a:defRPr sz="1800"/>
            </a:pPr>
            <a:r>
              <a:rPr sz="4800"/>
              <a:t>You bring the domain expertise about your business and problems</a:t>
            </a:r>
          </a:p>
          <a:p>
            <a:pPr lvl="0">
              <a:defRPr sz="1800"/>
            </a:pPr>
            <a:r>
              <a:rPr sz="4800"/>
              <a:t>Chef provides a framework for solving those problems</a:t>
            </a:r>
          </a:p>
          <a:p>
            <a:pPr lvl="0">
              <a:defRPr sz="1800"/>
            </a:pPr>
            <a:r>
              <a:rPr sz="4800"/>
              <a:t>Our job is to work together to teach you how to express solutions to your problems with Chef</a:t>
            </a:r>
          </a:p>
        </p:txBody>
      </p:sp>
      <p:sp>
        <p:nvSpPr>
          <p:cNvPr id="504" name="Shape 50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20</a:t>
            </a:fld>
            <a:endParaRPr sz="1000"/>
          </a:p>
        </p:txBody>
      </p:sp>
    </p:spTree>
  </p:cSld>
  <p:clrMapOvr>
    <a:masterClrMapping/>
  </p:clrMapOvr>
  <p:transition xmlns:p14="http://schemas.microsoft.com/office/powerpoint/2010/main" spd="med"/>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4" name="Shape 2484"/>
          <p:cNvSpPr/>
          <p:nvPr/>
        </p:nvSpPr>
        <p:spPr>
          <a:xfrm>
            <a:off x="825500" y="3149600"/>
            <a:ext cx="14605000" cy="26543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lstStyle/>
          <a:p>
            <a:pPr lvl="0" algn="l" defTabSz="457200">
              <a:defRPr sz="1800"/>
            </a:pPr>
            <a:r>
              <a:rPr sz="2800" dirty="0">
                <a:latin typeface="+mn-lt"/>
                <a:ea typeface="+mn-ea"/>
                <a:cs typeface="+mn-cs"/>
                <a:sym typeface="Courier"/>
              </a:rPr>
              <a:t>log_level        </a:t>
            </a:r>
            <a:r>
              <a:rPr sz="2800" dirty="0">
                <a:solidFill>
                  <a:srgbClr val="22288F"/>
                </a:solidFill>
                <a:latin typeface="+mn-lt"/>
                <a:ea typeface="+mn-ea"/>
                <a:cs typeface="+mn-cs"/>
                <a:sym typeface="Courier"/>
              </a:rPr>
              <a:t>:info</a:t>
            </a:r>
            <a:endParaRPr sz="2800" dirty="0">
              <a:latin typeface="+mn-lt"/>
              <a:ea typeface="+mn-ea"/>
              <a:cs typeface="+mn-cs"/>
              <a:sym typeface="Courier"/>
            </a:endParaRPr>
          </a:p>
          <a:p>
            <a:pPr lvl="0" algn="l" defTabSz="457200">
              <a:defRPr sz="1800"/>
            </a:pPr>
            <a:r>
              <a:rPr sz="2800" dirty="0">
                <a:latin typeface="+mn-lt"/>
                <a:ea typeface="+mn-ea"/>
                <a:cs typeface="+mn-cs"/>
                <a:sym typeface="Courier"/>
              </a:rPr>
              <a:t>log_location     </a:t>
            </a:r>
            <a:r>
              <a:rPr sz="2800" dirty="0">
                <a:solidFill>
                  <a:srgbClr val="9C1300"/>
                </a:solidFill>
                <a:latin typeface="+mn-lt"/>
                <a:ea typeface="+mn-ea"/>
                <a:cs typeface="+mn-cs"/>
                <a:sym typeface="Courier"/>
              </a:rPr>
              <a:t>STDOUT</a:t>
            </a:r>
            <a:endParaRPr sz="2800" dirty="0">
              <a:latin typeface="+mn-lt"/>
              <a:ea typeface="+mn-ea"/>
              <a:cs typeface="+mn-cs"/>
              <a:sym typeface="Courier"/>
            </a:endParaRPr>
          </a:p>
          <a:p>
            <a:pPr lvl="0" algn="l" defTabSz="457200">
              <a:defRPr sz="1800"/>
            </a:pPr>
            <a:r>
              <a:rPr sz="2800" dirty="0">
                <a:latin typeface="+mn-lt"/>
                <a:ea typeface="+mn-ea"/>
                <a:cs typeface="+mn-cs"/>
                <a:sym typeface="Courier"/>
              </a:rPr>
              <a:t>chef_server_url  </a:t>
            </a:r>
            <a:r>
              <a:rPr sz="2800" dirty="0">
                <a:solidFill>
                  <a:srgbClr val="C8352B"/>
                </a:solidFill>
                <a:latin typeface="+mn-lt"/>
                <a:ea typeface="+mn-ea"/>
                <a:cs typeface="+mn-cs"/>
                <a:sym typeface="Courier"/>
              </a:rPr>
              <a:t>"https://api.opscode.com/organizations/</a:t>
            </a:r>
            <a:r>
              <a:rPr sz="2800" b="1" dirty="0">
                <a:solidFill>
                  <a:srgbClr val="C8352B"/>
                </a:solidFill>
                <a:latin typeface="+mn-lt"/>
                <a:ea typeface="+mn-ea"/>
                <a:cs typeface="+mn-cs"/>
                <a:sym typeface="Courier"/>
              </a:rPr>
              <a:t>ORGNAME</a:t>
            </a:r>
            <a:r>
              <a:rPr sz="2800" dirty="0">
                <a:solidFill>
                  <a:srgbClr val="C8352B"/>
                </a:solidFill>
                <a:latin typeface="+mn-lt"/>
                <a:ea typeface="+mn-ea"/>
                <a:cs typeface="+mn-cs"/>
                <a:sym typeface="Courier"/>
              </a:rPr>
              <a:t>"</a:t>
            </a:r>
            <a:endParaRPr sz="2800" dirty="0">
              <a:latin typeface="+mn-lt"/>
              <a:ea typeface="+mn-ea"/>
              <a:cs typeface="+mn-cs"/>
              <a:sym typeface="Courier"/>
            </a:endParaRPr>
          </a:p>
          <a:p>
            <a:pPr lvl="0" algn="l" defTabSz="457200">
              <a:defRPr sz="1800"/>
            </a:pPr>
            <a:r>
              <a:rPr sz="2800" dirty="0">
                <a:latin typeface="+mn-lt"/>
                <a:ea typeface="+mn-ea"/>
                <a:cs typeface="+mn-cs"/>
                <a:sym typeface="Courier"/>
              </a:rPr>
              <a:t>validation_client_name </a:t>
            </a:r>
            <a:r>
              <a:rPr sz="2800" dirty="0">
                <a:solidFill>
                  <a:srgbClr val="C8352B"/>
                </a:solidFill>
                <a:latin typeface="+mn-lt"/>
                <a:ea typeface="+mn-ea"/>
                <a:cs typeface="+mn-cs"/>
                <a:sym typeface="Courier"/>
              </a:rPr>
              <a:t>"</a:t>
            </a:r>
            <a:r>
              <a:rPr sz="2800" b="1" dirty="0">
                <a:solidFill>
                  <a:srgbClr val="C8352B"/>
                </a:solidFill>
                <a:latin typeface="+mn-lt"/>
                <a:ea typeface="+mn-ea"/>
                <a:cs typeface="+mn-cs"/>
                <a:sym typeface="Courier"/>
              </a:rPr>
              <a:t>ORGNAME</a:t>
            </a:r>
            <a:r>
              <a:rPr sz="2800" dirty="0">
                <a:solidFill>
                  <a:srgbClr val="C8352B"/>
                </a:solidFill>
                <a:latin typeface="+mn-lt"/>
                <a:ea typeface="+mn-ea"/>
                <a:cs typeface="+mn-cs"/>
                <a:sym typeface="Courier"/>
              </a:rPr>
              <a:t>-validator"</a:t>
            </a:r>
            <a:endParaRPr sz="2800" dirty="0">
              <a:latin typeface="+mn-lt"/>
              <a:ea typeface="+mn-ea"/>
              <a:cs typeface="+mn-cs"/>
              <a:sym typeface="Courier"/>
            </a:endParaRPr>
          </a:p>
          <a:p>
            <a:pPr lvl="0" algn="l" defTabSz="457200">
              <a:defRPr sz="1800"/>
            </a:pPr>
            <a:r>
              <a:rPr sz="2800" dirty="0">
                <a:latin typeface="+mn-lt"/>
                <a:ea typeface="+mn-ea"/>
                <a:cs typeface="+mn-cs"/>
                <a:sym typeface="Courier"/>
              </a:rPr>
              <a:t>node_name </a:t>
            </a:r>
            <a:r>
              <a:rPr sz="2800" dirty="0">
                <a:solidFill>
                  <a:srgbClr val="C8352B"/>
                </a:solidFill>
                <a:latin typeface="+mn-lt"/>
                <a:ea typeface="+mn-ea"/>
                <a:cs typeface="+mn-cs"/>
                <a:sym typeface="Courier"/>
              </a:rPr>
              <a:t>"node1"</a:t>
            </a:r>
          </a:p>
        </p:txBody>
      </p:sp>
      <p:sp>
        <p:nvSpPr>
          <p:cNvPr id="2485" name="Shape 2485"/>
          <p:cNvSpPr>
            <a:spLocks noGrp="1"/>
          </p:cNvSpPr>
          <p:nvPr>
            <p:ph type="title"/>
          </p:nvPr>
        </p:nvSpPr>
        <p:spPr>
          <a:prstGeom prst="rect">
            <a:avLst/>
          </a:prstGeom>
        </p:spPr>
        <p:txBody>
          <a:bodyPr/>
          <a:lstStyle>
            <a:lvl1pPr defTabSz="379984">
              <a:defRPr sz="4896">
                <a:effectLst>
                  <a:outerShdw blurRad="34544" dist="17272" dir="2700000" rotWithShape="0">
                    <a:srgbClr val="000000">
                      <a:alpha val="75000"/>
                    </a:srgbClr>
                  </a:outerShdw>
                </a:effectLst>
              </a:defRPr>
            </a:lvl1pPr>
          </a:lstStyle>
          <a:p>
            <a:pPr lvl="0">
              <a:defRPr sz="1800" b="0">
                <a:solidFill>
                  <a:srgbClr val="000000"/>
                </a:solidFill>
                <a:effectLst/>
              </a:defRPr>
            </a:pPr>
            <a:r>
              <a:rPr sz="4896" b="1">
                <a:solidFill>
                  <a:srgbClr val="FFFFFF"/>
                </a:solidFill>
                <a:effectLst>
                  <a:outerShdw blurRad="34544" dist="17272" dir="2700000" rotWithShape="0">
                    <a:srgbClr val="000000">
                      <a:alpha val="75000"/>
                    </a:srgbClr>
                  </a:outerShdw>
                </a:effectLst>
              </a:rPr>
              <a:t>Exercise: Change the log level on your test node</a:t>
            </a:r>
          </a:p>
        </p:txBody>
      </p:sp>
      <p:sp>
        <p:nvSpPr>
          <p:cNvPr id="2486" name="Shape 2486"/>
          <p:cNvSpPr/>
          <p:nvPr/>
        </p:nvSpPr>
        <p:spPr>
          <a:xfrm>
            <a:off x="990600" y="3442676"/>
            <a:ext cx="4851400" cy="457200"/>
          </a:xfrm>
          <a:prstGeom prst="rect">
            <a:avLst/>
          </a:prstGeom>
          <a:ln w="63500">
            <a:solidFill>
              <a:srgbClr val="FFAA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487" name="Shape 2487"/>
          <p:cNvSpPr>
            <a:spLocks noGrp="1"/>
          </p:cNvSpPr>
          <p:nvPr>
            <p:ph type="body" idx="1"/>
          </p:nvPr>
        </p:nvSpPr>
        <p:spPr>
          <a:xfrm>
            <a:off x="800100" y="6375400"/>
            <a:ext cx="14655800" cy="2235200"/>
          </a:xfrm>
          <a:prstGeom prst="rect">
            <a:avLst/>
          </a:prstGeom>
        </p:spPr>
        <p:txBody>
          <a:bodyPr/>
          <a:lstStyle/>
          <a:p>
            <a:pPr marL="843279" lvl="2" indent="-381000">
              <a:defRPr sz="1800"/>
            </a:pPr>
            <a:r>
              <a:rPr sz="4100"/>
              <a:t>Set the default log level for chef-client to </a:t>
            </a:r>
            <a:r>
              <a:rPr sz="4100" b="1">
                <a:solidFill>
                  <a:srgbClr val="273197"/>
                </a:solidFill>
                <a:latin typeface="+mn-lt"/>
                <a:ea typeface="+mn-ea"/>
                <a:cs typeface="+mn-cs"/>
                <a:sym typeface="Courier"/>
              </a:rPr>
              <a:t>:info</a:t>
            </a:r>
            <a:endParaRPr sz="4100" b="1"/>
          </a:p>
          <a:p>
            <a:pPr marL="843279" lvl="2" indent="-381000">
              <a:defRPr sz="1800"/>
            </a:pPr>
            <a:r>
              <a:rPr sz="4100"/>
              <a:t>More configuration options can be found on the docs site: </a:t>
            </a:r>
            <a:r>
              <a:rPr sz="4100" u="sng">
                <a:hlinkClick r:id="rId3"/>
              </a:rPr>
              <a:t>http://docs.chef.io/config_rb_client.html</a:t>
            </a:r>
          </a:p>
        </p:txBody>
      </p:sp>
      <p:sp>
        <p:nvSpPr>
          <p:cNvPr id="2488" name="Shape 2488"/>
          <p:cNvSpPr/>
          <p:nvPr/>
        </p:nvSpPr>
        <p:spPr>
          <a:xfrm>
            <a:off x="826194" y="2006600"/>
            <a:ext cx="14605001" cy="9144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defTabSz="457200">
              <a:defRPr sz="2800" b="1">
                <a:solidFill>
                  <a:srgbClr val="FFFFFF"/>
                </a:solidFill>
                <a:latin typeface="+mn-lt"/>
                <a:ea typeface="+mn-ea"/>
                <a:cs typeface="+mn-cs"/>
                <a:sym typeface="Courier"/>
              </a:defRPr>
            </a:lvl1pPr>
          </a:lstStyle>
          <a:p>
            <a:pPr lvl="0">
              <a:defRPr sz="1800" b="0">
                <a:solidFill>
                  <a:srgbClr val="000000"/>
                </a:solidFill>
              </a:defRPr>
            </a:pPr>
            <a:r>
              <a:rPr sz="2800" b="1">
                <a:solidFill>
                  <a:srgbClr val="FFFFFF"/>
                </a:solidFill>
              </a:rPr>
              <a:t>chef@node1:~$ sudo vim /etc/chef/client.rb</a:t>
            </a:r>
          </a:p>
        </p:txBody>
      </p:sp>
      <p:sp>
        <p:nvSpPr>
          <p:cNvPr id="2489" name="Shape 2489"/>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200</a:t>
            </a:fld>
            <a:endParaRPr sz="1000"/>
          </a:p>
        </p:txBody>
      </p:sp>
    </p:spTree>
  </p:cSld>
  <p:clrMapOvr>
    <a:masterClrMapping/>
  </p:clrMapOvr>
  <p:transition xmlns:p14="http://schemas.microsoft.com/office/powerpoint/2010/main" spd="med"/>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3" name="Shape 2493"/>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View Node on Chef Server</a:t>
            </a:r>
          </a:p>
        </p:txBody>
      </p:sp>
      <p:sp>
        <p:nvSpPr>
          <p:cNvPr id="2494" name="Shape 2494"/>
          <p:cNvSpPr>
            <a:spLocks noGrp="1"/>
          </p:cNvSpPr>
          <p:nvPr>
            <p:ph type="body" idx="1"/>
          </p:nvPr>
        </p:nvSpPr>
        <p:spPr>
          <a:prstGeom prst="rect">
            <a:avLst/>
          </a:prstGeom>
        </p:spPr>
        <p:txBody>
          <a:bodyPr/>
          <a:lstStyle/>
          <a:p>
            <a:pPr lvl="0">
              <a:defRPr sz="1800"/>
            </a:pPr>
            <a:r>
              <a:rPr sz="4800"/>
              <a:t>Login to your Hosted Enterprise Chef</a:t>
            </a:r>
          </a:p>
        </p:txBody>
      </p:sp>
      <p:pic>
        <p:nvPicPr>
          <p:cNvPr id="2495" name="Opscode - Code Can | Opscode-2.jpg"/>
          <p:cNvPicPr/>
          <p:nvPr/>
        </p:nvPicPr>
        <p:blipFill>
          <a:blip r:embed="rId3">
            <a:extLst/>
          </a:blip>
          <a:stretch>
            <a:fillRect/>
          </a:stretch>
        </p:blipFill>
        <p:spPr>
          <a:xfrm>
            <a:off x="1530089" y="3158235"/>
            <a:ext cx="5232401" cy="4787901"/>
          </a:xfrm>
          <a:prstGeom prst="rect">
            <a:avLst/>
          </a:prstGeom>
          <a:ln w="12700">
            <a:miter lim="400000"/>
          </a:ln>
        </p:spPr>
      </p:pic>
      <p:pic>
        <p:nvPicPr>
          <p:cNvPr id="2496" name="Sign in – Chef-2.jpg"/>
          <p:cNvPicPr/>
          <p:nvPr/>
        </p:nvPicPr>
        <p:blipFill>
          <a:blip r:embed="rId4">
            <a:extLst/>
          </a:blip>
          <a:stretch>
            <a:fillRect/>
          </a:stretch>
        </p:blipFill>
        <p:spPr>
          <a:xfrm>
            <a:off x="9822050" y="3162300"/>
            <a:ext cx="4178301" cy="4787900"/>
          </a:xfrm>
          <a:prstGeom prst="rect">
            <a:avLst/>
          </a:prstGeom>
          <a:ln w="12700">
            <a:miter lim="400000"/>
          </a:ln>
        </p:spPr>
      </p:pic>
      <p:sp>
        <p:nvSpPr>
          <p:cNvPr id="2497" name="Shape 2497"/>
          <p:cNvSpPr/>
          <p:nvPr/>
        </p:nvSpPr>
        <p:spPr>
          <a:xfrm flipH="1">
            <a:off x="6823537" y="5485209"/>
            <a:ext cx="3066588" cy="5897"/>
          </a:xfrm>
          <a:prstGeom prst="line">
            <a:avLst/>
          </a:prstGeom>
          <a:ln w="152400">
            <a:solidFill>
              <a:srgbClr val="FF9300"/>
            </a:solidFill>
            <a:miter lim="400000"/>
            <a:headEnd type="stealth"/>
          </a:ln>
        </p:spPr>
        <p:txBody>
          <a:bodyPr lIns="0" tIns="0" rIns="0" bIns="0"/>
          <a:lstStyle/>
          <a:p>
            <a:pPr lvl="0" algn="l" defTabSz="457200">
              <a:defRPr sz="1200">
                <a:latin typeface="Helvetica"/>
                <a:ea typeface="Helvetica"/>
                <a:cs typeface="Helvetica"/>
                <a:sym typeface="Helvetica"/>
              </a:defRPr>
            </a:pPr>
            <a:endParaRPr/>
          </a:p>
        </p:txBody>
      </p:sp>
      <p:sp>
        <p:nvSpPr>
          <p:cNvPr id="2498" name="Shape 2498"/>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201</a:t>
            </a:fld>
            <a:endParaRPr sz="1000"/>
          </a:p>
        </p:txBody>
      </p:sp>
    </p:spTree>
  </p:cSld>
  <p:clrMapOvr>
    <a:masterClrMapping/>
  </p:clrMapOvr>
  <p:transition xmlns:p14="http://schemas.microsoft.com/office/powerpoint/2010/main" spd="med"/>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2" name="Shape 2502"/>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View Node on Chef Server</a:t>
            </a:r>
          </a:p>
        </p:txBody>
      </p:sp>
      <p:sp>
        <p:nvSpPr>
          <p:cNvPr id="2503" name="Shape 2503"/>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202</a:t>
            </a:fld>
            <a:endParaRPr sz="1000"/>
          </a:p>
        </p:txBody>
      </p:sp>
      <p:pic>
        <p:nvPicPr>
          <p:cNvPr id="2504" name="droppedImage.png"/>
          <p:cNvPicPr/>
          <p:nvPr/>
        </p:nvPicPr>
        <p:blipFill>
          <a:blip r:embed="rId2">
            <a:extLst/>
          </a:blip>
          <a:stretch>
            <a:fillRect/>
          </a:stretch>
        </p:blipFill>
        <p:spPr>
          <a:xfrm>
            <a:off x="8001000" y="1689065"/>
            <a:ext cx="8229600" cy="6822641"/>
          </a:xfrm>
          <a:prstGeom prst="rect">
            <a:avLst/>
          </a:prstGeom>
          <a:ln w="12700">
            <a:miter lim="400000"/>
          </a:ln>
        </p:spPr>
      </p:pic>
      <p:sp>
        <p:nvSpPr>
          <p:cNvPr id="2505" name="Shape 2505"/>
          <p:cNvSpPr/>
          <p:nvPr/>
        </p:nvSpPr>
        <p:spPr>
          <a:xfrm>
            <a:off x="800100" y="1879600"/>
            <a:ext cx="8890000" cy="67310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marL="381000" indent="-381000" algn="l">
              <a:spcBef>
                <a:spcPts val="1200"/>
              </a:spcBef>
              <a:buClr>
                <a:srgbClr val="F38C24"/>
              </a:buClr>
              <a:buSzPct val="100000"/>
              <a:buChar char="•"/>
              <a:defRPr sz="4800">
                <a:latin typeface="+mj-lt"/>
                <a:ea typeface="+mj-ea"/>
                <a:cs typeface="+mj-cs"/>
                <a:sym typeface="Arial"/>
              </a:defRPr>
            </a:lvl1pPr>
          </a:lstStyle>
          <a:p>
            <a:pPr lvl="0">
              <a:defRPr sz="1800"/>
            </a:pPr>
            <a:r>
              <a:rPr sz="4800"/>
              <a:t>Click the 'Details' tab</a:t>
            </a:r>
          </a:p>
        </p:txBody>
      </p:sp>
      <p:sp>
        <p:nvSpPr>
          <p:cNvPr id="2506" name="Shape 2506"/>
          <p:cNvSpPr/>
          <p:nvPr/>
        </p:nvSpPr>
        <p:spPr>
          <a:xfrm>
            <a:off x="10261600" y="4140199"/>
            <a:ext cx="1866900" cy="736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93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pic>
        <p:nvPicPr>
          <p:cNvPr id="2507" name="droppedImage.tiff"/>
          <p:cNvPicPr/>
          <p:nvPr/>
        </p:nvPicPr>
        <p:blipFill>
          <a:blip r:embed="rId3">
            <a:extLst/>
          </a:blip>
          <a:stretch>
            <a:fillRect/>
          </a:stretch>
        </p:blipFill>
        <p:spPr>
          <a:xfrm>
            <a:off x="8029145" y="1688068"/>
            <a:ext cx="2163806" cy="406401"/>
          </a:xfrm>
          <a:prstGeom prst="rect">
            <a:avLst/>
          </a:prstGeom>
          <a:ln w="12700">
            <a:miter lim="400000"/>
          </a:ln>
        </p:spPr>
      </p:pic>
      <p:pic>
        <p:nvPicPr>
          <p:cNvPr id="2508" name="droppedImage.tiff"/>
          <p:cNvPicPr/>
          <p:nvPr/>
        </p:nvPicPr>
        <p:blipFill>
          <a:blip r:embed="rId3">
            <a:extLst/>
          </a:blip>
          <a:stretch>
            <a:fillRect/>
          </a:stretch>
        </p:blipFill>
        <p:spPr>
          <a:xfrm>
            <a:off x="8067245" y="1726168"/>
            <a:ext cx="1981201" cy="372105"/>
          </a:xfrm>
          <a:prstGeom prst="rect">
            <a:avLst/>
          </a:prstGeom>
          <a:ln w="12700">
            <a:miter lim="400000"/>
          </a:ln>
        </p:spPr>
      </p:pic>
    </p:spTree>
  </p:cSld>
  <p:clrMapOvr>
    <a:masterClrMapping/>
  </p:clrMapOvr>
  <p:transition xmlns:p14="http://schemas.microsoft.com/office/powerpoint/2010/main" spd="med"/>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0" name="Shape 2510"/>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View Node on Chef Server</a:t>
            </a:r>
          </a:p>
        </p:txBody>
      </p:sp>
      <p:sp>
        <p:nvSpPr>
          <p:cNvPr id="2511" name="Shape 2511"/>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203</a:t>
            </a:fld>
            <a:endParaRPr sz="1000"/>
          </a:p>
        </p:txBody>
      </p:sp>
      <p:pic>
        <p:nvPicPr>
          <p:cNvPr id="2512" name="droppedImage.png"/>
          <p:cNvPicPr/>
          <p:nvPr/>
        </p:nvPicPr>
        <p:blipFill>
          <a:blip r:embed="rId2">
            <a:extLst/>
          </a:blip>
          <a:srcRect l="446" t="290" r="161" b="424"/>
          <a:stretch>
            <a:fillRect/>
          </a:stretch>
        </p:blipFill>
        <p:spPr>
          <a:xfrm>
            <a:off x="8013700" y="1689100"/>
            <a:ext cx="8205960" cy="6819900"/>
          </a:xfrm>
          <a:prstGeom prst="rect">
            <a:avLst/>
          </a:prstGeom>
          <a:ln w="12700">
            <a:miter lim="400000"/>
          </a:ln>
        </p:spPr>
      </p:pic>
      <p:sp>
        <p:nvSpPr>
          <p:cNvPr id="2513" name="Shape 2513"/>
          <p:cNvSpPr>
            <a:spLocks noGrp="1"/>
          </p:cNvSpPr>
          <p:nvPr>
            <p:ph type="body" idx="1"/>
          </p:nvPr>
        </p:nvSpPr>
        <p:spPr>
          <a:xfrm>
            <a:off x="800100" y="1879600"/>
            <a:ext cx="7061200" cy="6731000"/>
          </a:xfrm>
          <a:prstGeom prst="rect">
            <a:avLst/>
          </a:prstGeom>
        </p:spPr>
        <p:txBody>
          <a:bodyPr/>
          <a:lstStyle/>
          <a:p>
            <a:pPr lvl="0">
              <a:defRPr sz="1800"/>
            </a:pPr>
            <a:r>
              <a:rPr sz="4800"/>
              <a:t>Click the 'Attributes' tab</a:t>
            </a:r>
          </a:p>
        </p:txBody>
      </p:sp>
      <p:sp>
        <p:nvSpPr>
          <p:cNvPr id="2514" name="Shape 2514"/>
          <p:cNvSpPr/>
          <p:nvPr/>
        </p:nvSpPr>
        <p:spPr>
          <a:xfrm>
            <a:off x="11658600" y="4089399"/>
            <a:ext cx="1866900" cy="736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93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pic>
        <p:nvPicPr>
          <p:cNvPr id="2515" name="droppedImage.tiff"/>
          <p:cNvPicPr/>
          <p:nvPr/>
        </p:nvPicPr>
        <p:blipFill>
          <a:blip r:embed="rId3">
            <a:extLst/>
          </a:blip>
          <a:stretch>
            <a:fillRect/>
          </a:stretch>
        </p:blipFill>
        <p:spPr>
          <a:xfrm>
            <a:off x="8067245" y="1700768"/>
            <a:ext cx="2163806" cy="406401"/>
          </a:xfrm>
          <a:prstGeom prst="rect">
            <a:avLst/>
          </a:prstGeom>
          <a:ln w="12700">
            <a:miter lim="400000"/>
          </a:ln>
        </p:spPr>
      </p:pic>
    </p:spTree>
  </p:cSld>
  <p:clrMapOvr>
    <a:masterClrMapping/>
  </p:clrMapOvr>
  <p:transition xmlns:p14="http://schemas.microsoft.com/office/powerpoint/2010/main" spd="med"/>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7" name="Shape 2517"/>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Node</a:t>
            </a:r>
          </a:p>
        </p:txBody>
      </p:sp>
      <p:sp>
        <p:nvSpPr>
          <p:cNvPr id="2518" name="Shape 2518"/>
          <p:cNvSpPr>
            <a:spLocks noGrp="1"/>
          </p:cNvSpPr>
          <p:nvPr>
            <p:ph type="body" idx="1"/>
          </p:nvPr>
        </p:nvSpPr>
        <p:spPr>
          <a:prstGeom prst="rect">
            <a:avLst/>
          </a:prstGeom>
        </p:spPr>
        <p:txBody>
          <a:bodyPr/>
          <a:lstStyle/>
          <a:p>
            <a:pPr lvl="0">
              <a:defRPr sz="1800"/>
            </a:pPr>
            <a:r>
              <a:rPr sz="4800"/>
              <a:t>The node is registered with Chef Server</a:t>
            </a:r>
          </a:p>
          <a:p>
            <a:pPr lvl="0">
              <a:defRPr sz="1800"/>
            </a:pPr>
            <a:r>
              <a:rPr sz="4800"/>
              <a:t>The Chef Server displays information about the node</a:t>
            </a:r>
          </a:p>
          <a:p>
            <a:pPr lvl="0">
              <a:defRPr sz="1800"/>
            </a:pPr>
            <a:r>
              <a:rPr sz="4800"/>
              <a:t>This information comes from Ohai - we'll see Ohai later.....</a:t>
            </a:r>
          </a:p>
        </p:txBody>
      </p:sp>
      <p:sp>
        <p:nvSpPr>
          <p:cNvPr id="2519" name="Shape 2519"/>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204</a:t>
            </a:fld>
            <a:endParaRPr sz="1000"/>
          </a:p>
        </p:txBody>
      </p:sp>
    </p:spTree>
  </p:cSld>
  <p:clrMapOvr>
    <a:masterClrMapping/>
  </p:clrMapOvr>
  <p:transition xmlns:p14="http://schemas.microsoft.com/office/powerpoint/2010/main" spd="med"/>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3" name="Shape 2523"/>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Checkpoint</a:t>
            </a:r>
          </a:p>
        </p:txBody>
      </p:sp>
      <p:pic>
        <p:nvPicPr>
          <p:cNvPr id="2524" name="droppedImage.png"/>
          <p:cNvPicPr/>
          <p:nvPr/>
        </p:nvPicPr>
        <p:blipFill>
          <a:blip r:embed="rId3">
            <a:extLst/>
          </a:blip>
          <a:stretch>
            <a:fillRect/>
          </a:stretch>
        </p:blipFill>
        <p:spPr>
          <a:xfrm>
            <a:off x="4635500" y="1557734"/>
            <a:ext cx="7048500" cy="7378701"/>
          </a:xfrm>
          <a:prstGeom prst="rect">
            <a:avLst/>
          </a:prstGeom>
          <a:ln w="12700">
            <a:miter lim="400000"/>
          </a:ln>
        </p:spPr>
      </p:pic>
      <p:sp>
        <p:nvSpPr>
          <p:cNvPr id="2525" name="Shape 2525"/>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205</a:t>
            </a:fld>
            <a:endParaRPr sz="1000"/>
          </a:p>
        </p:txBody>
      </p:sp>
    </p:spTree>
  </p:cSld>
  <p:clrMapOvr>
    <a:masterClrMapping/>
  </p:clrMapOvr>
  <p:transition xmlns:p14="http://schemas.microsoft.com/office/powerpoint/2010/main" spd="med"/>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 name="Shape 2529"/>
          <p:cNvSpPr>
            <a:spLocks noGrp="1"/>
          </p:cNvSpPr>
          <p:nvPr>
            <p:ph type="title"/>
          </p:nvPr>
        </p:nvSpPr>
        <p:spPr>
          <a:prstGeom prst="rect">
            <a:avLst/>
          </a:prstGeom>
        </p:spPr>
        <p:txBody>
          <a:bodyPr>
            <a:normAutofit fontScale="90000"/>
          </a:bodyPr>
          <a:lstStyle>
            <a:lvl1pPr defTabSz="491744">
              <a:defRPr sz="7304">
                <a:effectLst>
                  <a:outerShdw blurRad="44704" dist="22352" dir="2700000" rotWithShape="0">
                    <a:srgbClr val="000000">
                      <a:alpha val="75000"/>
                    </a:srgbClr>
                  </a:outerShdw>
                </a:effectLst>
              </a:defRPr>
            </a:lvl1pPr>
          </a:lstStyle>
          <a:p>
            <a:pPr lvl="0">
              <a:defRPr sz="1800" b="0">
                <a:solidFill>
                  <a:srgbClr val="000000"/>
                </a:solidFill>
                <a:effectLst/>
              </a:defRPr>
            </a:pPr>
            <a:r>
              <a:rPr sz="7304" b="1">
                <a:solidFill>
                  <a:srgbClr val="FFFFFF"/>
                </a:solidFill>
                <a:effectLst>
                  <a:outerShdw blurRad="44704" dist="22352" dir="2700000" rotWithShape="0">
                    <a:srgbClr val="000000">
                      <a:alpha val="75000"/>
                    </a:srgbClr>
                  </a:outerShdw>
                </a:effectLst>
              </a:rPr>
              <a:t>Review Questions</a:t>
            </a:r>
          </a:p>
        </p:txBody>
      </p:sp>
      <p:sp>
        <p:nvSpPr>
          <p:cNvPr id="2530" name="Shape 2530"/>
          <p:cNvSpPr>
            <a:spLocks noGrp="1"/>
          </p:cNvSpPr>
          <p:nvPr>
            <p:ph type="body" idx="1"/>
          </p:nvPr>
        </p:nvSpPr>
        <p:spPr>
          <a:prstGeom prst="rect">
            <a:avLst/>
          </a:prstGeom>
        </p:spPr>
        <p:txBody>
          <a:bodyPr/>
          <a:lstStyle/>
          <a:p>
            <a:pPr lvl="0">
              <a:defRPr sz="1800"/>
            </a:pPr>
            <a:r>
              <a:rPr sz="4800"/>
              <a:t>Where is the chef-client configuration file?</a:t>
            </a:r>
          </a:p>
          <a:p>
            <a:pPr lvl="0">
              <a:defRPr sz="1800"/>
            </a:pPr>
            <a:r>
              <a:rPr sz="4800"/>
              <a:t>What is the command to run chef?</a:t>
            </a:r>
          </a:p>
          <a:p>
            <a:pPr lvl="0">
              <a:defRPr sz="1800"/>
            </a:pPr>
            <a:r>
              <a:rPr sz="4800"/>
              <a:t>What does a knife bootstrap do?</a:t>
            </a:r>
          </a:p>
        </p:txBody>
      </p:sp>
      <p:sp>
        <p:nvSpPr>
          <p:cNvPr id="2531" name="Shape 2531"/>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206</a:t>
            </a:fld>
            <a:endParaRPr sz="1000"/>
          </a:p>
        </p:txBody>
      </p:sp>
    </p:spTree>
  </p:cSld>
  <p:clrMapOvr>
    <a:masterClrMapping/>
  </p:clrMapOvr>
  <p:transition xmlns:p14="http://schemas.microsoft.com/office/powerpoint/2010/main" spd="med"/>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5" name="Shape 2535"/>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Chef Resources and Recipes</a:t>
            </a:r>
          </a:p>
        </p:txBody>
      </p:sp>
      <p:sp>
        <p:nvSpPr>
          <p:cNvPr id="2536" name="Shape 2536"/>
          <p:cNvSpPr>
            <a:spLocks noGrp="1"/>
          </p:cNvSpPr>
          <p:nvPr>
            <p:ph type="body" idx="1"/>
          </p:nvPr>
        </p:nvSpPr>
        <p:spPr>
          <a:prstGeom prst="rect">
            <a:avLst/>
          </a:prstGeom>
        </p:spPr>
        <p:txBody>
          <a:bodyPr/>
          <a:lstStyle/>
          <a:p>
            <a:pPr lvl="0">
              <a:defRPr sz="1800">
                <a:solidFill>
                  <a:srgbClr val="000000"/>
                </a:solidFill>
              </a:defRPr>
            </a:pPr>
            <a:r>
              <a:rPr sz="3600">
                <a:solidFill>
                  <a:srgbClr val="A1C3E5"/>
                </a:solidFill>
              </a:rPr>
              <a:t>Writing an Apache cookbook</a:t>
            </a:r>
          </a:p>
        </p:txBody>
      </p:sp>
      <p:sp>
        <p:nvSpPr>
          <p:cNvPr id="2537" name="Shape 2537"/>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207</a:t>
            </a:fld>
            <a:endParaRPr sz="1000"/>
          </a:p>
        </p:txBody>
      </p:sp>
    </p:spTree>
  </p:cSld>
  <p:clrMapOvr>
    <a:masterClrMapping/>
  </p:clrMapOvr>
  <p:transition xmlns:p14="http://schemas.microsoft.com/office/powerpoint/2010/main" spd="med"/>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 name="Shape 2539"/>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Lesson Objectives</a:t>
            </a:r>
          </a:p>
        </p:txBody>
      </p:sp>
      <p:sp>
        <p:nvSpPr>
          <p:cNvPr id="2540" name="Shape 2540"/>
          <p:cNvSpPr>
            <a:spLocks noGrp="1"/>
          </p:cNvSpPr>
          <p:nvPr>
            <p:ph type="body" idx="1"/>
          </p:nvPr>
        </p:nvSpPr>
        <p:spPr>
          <a:xfrm>
            <a:off x="368300" y="1651000"/>
            <a:ext cx="15074900" cy="7239000"/>
          </a:xfrm>
          <a:prstGeom prst="rect">
            <a:avLst/>
          </a:prstGeom>
        </p:spPr>
        <p:txBody>
          <a:bodyPr>
            <a:normAutofit lnSpcReduction="10000"/>
          </a:bodyPr>
          <a:lstStyle/>
          <a:p>
            <a:pPr marL="342900" lvl="0" indent="-342900" defTabSz="502919">
              <a:spcBef>
                <a:spcPts val="1000"/>
              </a:spcBef>
              <a:defRPr sz="1800"/>
            </a:pPr>
            <a:r>
              <a:rPr sz="4319"/>
              <a:t>After completing the lesson, you will be able to</a:t>
            </a:r>
          </a:p>
          <a:p>
            <a:pPr marL="720089" lvl="1" indent="-342900" defTabSz="502919">
              <a:spcBef>
                <a:spcPts val="1000"/>
              </a:spcBef>
              <a:defRPr sz="1800"/>
            </a:pPr>
            <a:r>
              <a:rPr sz="4319"/>
              <a:t>Describe in detail what a </a:t>
            </a:r>
            <a:r>
              <a:rPr sz="4319" b="1"/>
              <a:t>cookbook</a:t>
            </a:r>
            <a:r>
              <a:rPr sz="4319"/>
              <a:t> is</a:t>
            </a:r>
          </a:p>
          <a:p>
            <a:pPr marL="720089" lvl="1" indent="-342900" defTabSz="502919">
              <a:spcBef>
                <a:spcPts val="1000"/>
              </a:spcBef>
              <a:defRPr sz="1800"/>
            </a:pPr>
            <a:r>
              <a:rPr sz="4319"/>
              <a:t>Create a new cookbook</a:t>
            </a:r>
            <a:endParaRPr sz="4319" b="1"/>
          </a:p>
          <a:p>
            <a:pPr marL="720089" lvl="1" indent="-342900" defTabSz="502919">
              <a:spcBef>
                <a:spcPts val="1000"/>
              </a:spcBef>
              <a:defRPr sz="1800"/>
            </a:pPr>
            <a:r>
              <a:rPr sz="4319"/>
              <a:t>Explain what a </a:t>
            </a:r>
            <a:r>
              <a:rPr sz="4319" b="1"/>
              <a:t>recipe</a:t>
            </a:r>
            <a:r>
              <a:rPr sz="4319"/>
              <a:t> is</a:t>
            </a:r>
          </a:p>
          <a:p>
            <a:pPr marL="720089" lvl="1" indent="-342900" defTabSz="502919">
              <a:spcBef>
                <a:spcPts val="1000"/>
              </a:spcBef>
              <a:defRPr sz="1800"/>
            </a:pPr>
            <a:r>
              <a:rPr sz="4319"/>
              <a:t>Describe how to use the </a:t>
            </a:r>
            <a:r>
              <a:rPr sz="4319" b="1"/>
              <a:t>package</a:t>
            </a:r>
            <a:r>
              <a:rPr sz="4319"/>
              <a:t>, </a:t>
            </a:r>
            <a:r>
              <a:rPr sz="4319" b="1"/>
              <a:t>service</a:t>
            </a:r>
            <a:r>
              <a:rPr sz="4319"/>
              <a:t>, and </a:t>
            </a:r>
            <a:r>
              <a:rPr sz="4319" b="1"/>
              <a:t>cookbook_file</a:t>
            </a:r>
            <a:r>
              <a:rPr sz="4319"/>
              <a:t> resources</a:t>
            </a:r>
          </a:p>
          <a:p>
            <a:pPr marL="720089" lvl="1" indent="-342900" defTabSz="502919">
              <a:spcBef>
                <a:spcPts val="1000"/>
              </a:spcBef>
              <a:defRPr sz="1800"/>
            </a:pPr>
            <a:r>
              <a:rPr sz="4319" b="1"/>
              <a:t>Upload a cookbook</a:t>
            </a:r>
            <a:r>
              <a:rPr sz="4319"/>
              <a:t> to the Chef Server</a:t>
            </a:r>
          </a:p>
          <a:p>
            <a:pPr marL="720089" lvl="1" indent="-342900" defTabSz="502919">
              <a:spcBef>
                <a:spcPts val="1000"/>
              </a:spcBef>
              <a:defRPr sz="1800"/>
            </a:pPr>
            <a:r>
              <a:rPr sz="4319"/>
              <a:t>Explain what a </a:t>
            </a:r>
            <a:r>
              <a:rPr sz="4319" b="1"/>
              <a:t>run list </a:t>
            </a:r>
            <a:r>
              <a:rPr sz="4319"/>
              <a:t>is, and how to set it for a node via knife</a:t>
            </a:r>
          </a:p>
          <a:p>
            <a:pPr marL="720089" lvl="1" indent="-342900" defTabSz="502919">
              <a:spcBef>
                <a:spcPts val="1000"/>
              </a:spcBef>
              <a:defRPr sz="1800"/>
            </a:pPr>
            <a:r>
              <a:rPr sz="4319"/>
              <a:t>Explain the output of a chef-client run </a:t>
            </a:r>
          </a:p>
        </p:txBody>
      </p:sp>
      <p:sp>
        <p:nvSpPr>
          <p:cNvPr id="2541" name="Shape 2541"/>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208</a:t>
            </a:fld>
            <a:endParaRPr sz="1000"/>
          </a:p>
        </p:txBody>
      </p:sp>
    </p:spTree>
  </p:cSld>
  <p:clrMapOvr>
    <a:masterClrMapping/>
  </p:clrMapOvr>
  <p:transition xmlns:p14="http://schemas.microsoft.com/office/powerpoint/2010/main" spd="med"/>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3" name="Shape 2543"/>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What is a cookbook?</a:t>
            </a:r>
          </a:p>
        </p:txBody>
      </p:sp>
      <p:sp>
        <p:nvSpPr>
          <p:cNvPr id="2544" name="Shape 2544"/>
          <p:cNvSpPr>
            <a:spLocks noGrp="1"/>
          </p:cNvSpPr>
          <p:nvPr>
            <p:ph type="body" idx="1"/>
          </p:nvPr>
        </p:nvSpPr>
        <p:spPr>
          <a:prstGeom prst="rect">
            <a:avLst/>
          </a:prstGeom>
        </p:spPr>
        <p:txBody>
          <a:bodyPr/>
          <a:lstStyle/>
          <a:p>
            <a:pPr lvl="0">
              <a:defRPr sz="1800"/>
            </a:pPr>
            <a:r>
              <a:rPr sz="4800" dirty="0"/>
              <a:t>A cookbook is like a “package” for Chef recipes.</a:t>
            </a:r>
          </a:p>
          <a:p>
            <a:pPr lvl="1">
              <a:defRPr sz="1800"/>
            </a:pPr>
            <a:r>
              <a:rPr sz="4800" dirty="0"/>
              <a:t>It contains all the recipes, files, templates, libraries, etc. required to configure a portion of your infrastructure</a:t>
            </a:r>
          </a:p>
          <a:p>
            <a:pPr lvl="0">
              <a:defRPr sz="1800"/>
            </a:pPr>
            <a:r>
              <a:rPr sz="4800" dirty="0"/>
              <a:t>Typically they map 1:1 to a piece of software or functionality.</a:t>
            </a:r>
          </a:p>
        </p:txBody>
      </p:sp>
      <p:sp>
        <p:nvSpPr>
          <p:cNvPr id="2545" name="Shape 2545"/>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209</a:t>
            </a:fld>
            <a:endParaRPr sz="1000"/>
          </a:p>
        </p:txBody>
      </p:sp>
    </p:spTree>
  </p:cSld>
  <p:clrMapOvr>
    <a:masterClrMapping/>
  </p:clrMapOvr>
  <p:transition xmlns:p14="http://schemas.microsoft.com/office/powerpoint/2010/mai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Shape 508"/>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Chef is a Language</a:t>
            </a:r>
          </a:p>
        </p:txBody>
      </p:sp>
      <p:sp>
        <p:nvSpPr>
          <p:cNvPr id="509" name="Shape 509"/>
          <p:cNvSpPr>
            <a:spLocks noGrp="1"/>
          </p:cNvSpPr>
          <p:nvPr>
            <p:ph type="body" idx="1"/>
          </p:nvPr>
        </p:nvSpPr>
        <p:spPr>
          <a:prstGeom prst="rect">
            <a:avLst/>
          </a:prstGeom>
        </p:spPr>
        <p:txBody>
          <a:bodyPr/>
          <a:lstStyle/>
          <a:p>
            <a:pPr lvl="0">
              <a:defRPr sz="1800"/>
            </a:pPr>
            <a:r>
              <a:rPr sz="4800"/>
              <a:t>Learning Chef is like learning the basics of a language</a:t>
            </a:r>
          </a:p>
          <a:p>
            <a:pPr lvl="0">
              <a:defRPr sz="1800"/>
            </a:pPr>
            <a:r>
              <a:rPr sz="4800"/>
              <a:t>80% fluency will be reached very quickly</a:t>
            </a:r>
          </a:p>
          <a:p>
            <a:pPr lvl="0">
              <a:defRPr sz="1800"/>
            </a:pPr>
            <a:r>
              <a:rPr sz="4800"/>
              <a:t>The remaining 20% just takes practice</a:t>
            </a:r>
          </a:p>
          <a:p>
            <a:pPr lvl="0">
              <a:defRPr sz="1800"/>
            </a:pPr>
            <a:r>
              <a:rPr sz="4800"/>
              <a:t>The best way to </a:t>
            </a:r>
            <a:r>
              <a:rPr sz="4800" b="1"/>
              <a:t>learn</a:t>
            </a:r>
            <a:r>
              <a:rPr sz="4800"/>
              <a:t> Chef is to </a:t>
            </a:r>
            <a:r>
              <a:rPr sz="4800" b="1" i="1"/>
              <a:t>use</a:t>
            </a:r>
            <a:r>
              <a:rPr sz="4800"/>
              <a:t> Chef</a:t>
            </a:r>
          </a:p>
        </p:txBody>
      </p:sp>
      <p:sp>
        <p:nvSpPr>
          <p:cNvPr id="510" name="Shape 51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21</a:t>
            </a:fld>
            <a:endParaRPr sz="1000"/>
          </a:p>
        </p:txBody>
      </p:sp>
    </p:spTree>
  </p:cSld>
  <p:clrMapOvr>
    <a:masterClrMapping/>
  </p:clrMapOvr>
  <p:transition xmlns:p14="http://schemas.microsoft.com/office/powerpoint/2010/main" spd="med"/>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 name="Shape 2549"/>
          <p:cNvSpPr>
            <a:spLocks noGrp="1"/>
          </p:cNvSpPr>
          <p:nvPr>
            <p:ph type="title"/>
          </p:nvPr>
        </p:nvSpPr>
        <p:spPr>
          <a:prstGeom prst="rect">
            <a:avLst/>
          </a:prstGeom>
        </p:spPr>
        <p:txBody>
          <a:bodyPr/>
          <a:lstStyle>
            <a:lvl1pPr defTabSz="491744">
              <a:defRPr sz="6336">
                <a:effectLst>
                  <a:outerShdw blurRad="44704" dist="22352" dir="2700000" rotWithShape="0">
                    <a:srgbClr val="000000">
                      <a:alpha val="75000"/>
                    </a:srgbClr>
                  </a:outerShdw>
                </a:effectLst>
              </a:defRPr>
            </a:lvl1pPr>
          </a:lstStyle>
          <a:p>
            <a:pPr lvl="0">
              <a:defRPr sz="1800" b="0">
                <a:solidFill>
                  <a:srgbClr val="000000"/>
                </a:solidFill>
                <a:effectLst/>
              </a:defRPr>
            </a:pPr>
            <a:r>
              <a:rPr sz="6336" b="1">
                <a:solidFill>
                  <a:srgbClr val="FFFFFF"/>
                </a:solidFill>
                <a:effectLst>
                  <a:outerShdw blurRad="44704" dist="22352" dir="2700000" rotWithShape="0">
                    <a:srgbClr val="000000">
                      <a:alpha val="75000"/>
                    </a:srgbClr>
                  </a:outerShdw>
                </a:effectLst>
              </a:rPr>
              <a:t>The Problem and the Success Criteria</a:t>
            </a:r>
          </a:p>
        </p:txBody>
      </p:sp>
      <p:sp>
        <p:nvSpPr>
          <p:cNvPr id="2550" name="Shape 2550"/>
          <p:cNvSpPr>
            <a:spLocks noGrp="1"/>
          </p:cNvSpPr>
          <p:nvPr>
            <p:ph type="body" idx="1"/>
          </p:nvPr>
        </p:nvSpPr>
        <p:spPr>
          <a:prstGeom prst="rect">
            <a:avLst/>
          </a:prstGeom>
        </p:spPr>
        <p:txBody>
          <a:bodyPr/>
          <a:lstStyle/>
          <a:p>
            <a:pPr lvl="0">
              <a:defRPr sz="1800"/>
            </a:pPr>
            <a:r>
              <a:rPr sz="4800" b="1"/>
              <a:t>The Problem:</a:t>
            </a:r>
            <a:r>
              <a:rPr sz="4800"/>
              <a:t> We need a web server configured to serve up our home page.</a:t>
            </a:r>
          </a:p>
          <a:p>
            <a:pPr lvl="0">
              <a:defRPr sz="1800"/>
            </a:pPr>
            <a:r>
              <a:rPr sz="4800" b="1"/>
              <a:t>Success Criteria:</a:t>
            </a:r>
            <a:r>
              <a:rPr sz="4800"/>
              <a:t> We can see the homepage in a web browser.</a:t>
            </a:r>
          </a:p>
        </p:txBody>
      </p:sp>
      <p:sp>
        <p:nvSpPr>
          <p:cNvPr id="2551" name="Shape 2551"/>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210</a:t>
            </a:fld>
            <a:endParaRPr sz="1000"/>
          </a:p>
        </p:txBody>
      </p:sp>
    </p:spTree>
  </p:cSld>
  <p:clrMapOvr>
    <a:masterClrMapping/>
  </p:clrMapOvr>
  <p:transition xmlns:p14="http://schemas.microsoft.com/office/powerpoint/2010/main" spd="med"/>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3" name="Shape 2553"/>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Required steps</a:t>
            </a:r>
          </a:p>
        </p:txBody>
      </p:sp>
      <p:sp>
        <p:nvSpPr>
          <p:cNvPr id="2554" name="Shape 2554"/>
          <p:cNvSpPr>
            <a:spLocks noGrp="1"/>
          </p:cNvSpPr>
          <p:nvPr>
            <p:ph type="body" idx="1"/>
          </p:nvPr>
        </p:nvSpPr>
        <p:spPr>
          <a:prstGeom prst="rect">
            <a:avLst/>
          </a:prstGeom>
        </p:spPr>
        <p:txBody>
          <a:bodyPr>
            <a:normAutofit lnSpcReduction="10000"/>
          </a:bodyPr>
          <a:lstStyle/>
          <a:p>
            <a:pPr marL="361950" lvl="0" indent="-361950" defTabSz="530859">
              <a:spcBef>
                <a:spcPts val="1100"/>
              </a:spcBef>
              <a:defRPr sz="1800"/>
            </a:pPr>
            <a:r>
              <a:rPr sz="4560" dirty="0"/>
              <a:t>Install Apache</a:t>
            </a:r>
          </a:p>
          <a:p>
            <a:pPr marL="361950" lvl="0" indent="-361950" defTabSz="530859">
              <a:spcBef>
                <a:spcPts val="1100"/>
              </a:spcBef>
              <a:defRPr sz="1800"/>
            </a:pPr>
            <a:r>
              <a:rPr sz="4560" dirty="0"/>
              <a:t>Start the service, and make sure it will start when the machine boots</a:t>
            </a:r>
          </a:p>
          <a:p>
            <a:pPr marL="361950" lvl="0" indent="-361950" defTabSz="530859">
              <a:spcBef>
                <a:spcPts val="1100"/>
              </a:spcBef>
              <a:defRPr sz="1800"/>
            </a:pPr>
            <a:r>
              <a:rPr sz="4560" dirty="0"/>
              <a:t>Write out the home page</a:t>
            </a:r>
          </a:p>
          <a:p>
            <a:pPr marL="361950" lvl="0" indent="-361950" defTabSz="530859">
              <a:spcBef>
                <a:spcPts val="1100"/>
              </a:spcBef>
              <a:defRPr sz="1800"/>
            </a:pPr>
            <a:endParaRPr sz="4560" dirty="0"/>
          </a:p>
          <a:p>
            <a:pPr marL="361950" lvl="0" indent="-361950" defTabSz="530859">
              <a:spcBef>
                <a:spcPts val="1100"/>
              </a:spcBef>
              <a:defRPr sz="1800"/>
            </a:pPr>
            <a:r>
              <a:rPr sz="4560" dirty="0"/>
              <a:t>Please note in this course we're teaching Chef primitives, not web server management</a:t>
            </a:r>
          </a:p>
          <a:p>
            <a:pPr marL="361950" lvl="0" indent="-361950" defTabSz="530859">
              <a:spcBef>
                <a:spcPts val="1100"/>
              </a:spcBef>
              <a:defRPr sz="1800"/>
            </a:pPr>
            <a:r>
              <a:rPr sz="4560" dirty="0"/>
              <a:t>This is probably not the Apache HTTP server configuration you would use in production</a:t>
            </a:r>
          </a:p>
        </p:txBody>
      </p:sp>
      <p:sp>
        <p:nvSpPr>
          <p:cNvPr id="2555" name="Shape 2555"/>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211</a:t>
            </a:fld>
            <a:endParaRPr sz="1000"/>
          </a:p>
        </p:txBody>
      </p:sp>
    </p:spTree>
  </p:cSld>
  <p:clrMapOvr>
    <a:masterClrMapping/>
  </p:clrMapOvr>
  <p:transition xmlns:p14="http://schemas.microsoft.com/office/powerpoint/2010/main" spd="med"/>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9" name="Shape 2559"/>
          <p:cNvSpPr/>
          <p:nvPr/>
        </p:nvSpPr>
        <p:spPr>
          <a:xfrm>
            <a:off x="8134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 knife cookbook create apache</a:t>
            </a:r>
          </a:p>
        </p:txBody>
      </p:sp>
      <p:sp>
        <p:nvSpPr>
          <p:cNvPr id="2560" name="Shape 2560"/>
          <p:cNvSpPr>
            <a:spLocks noGrp="1"/>
          </p:cNvSpPr>
          <p:nvPr>
            <p:ph type="title"/>
          </p:nvPr>
        </p:nvSpPr>
        <p:spPr>
          <a:prstGeom prst="rect">
            <a:avLst/>
          </a:prstGeom>
        </p:spPr>
        <p:txBody>
          <a:bodyPr>
            <a:normAutofit fontScale="90000"/>
          </a:bodyPr>
          <a:lstStyle>
            <a:lvl1pPr defTabSz="542036">
              <a:defRPr sz="6984">
                <a:effectLst>
                  <a:outerShdw blurRad="49276" dist="24638" dir="2700000" rotWithShape="0">
                    <a:srgbClr val="000000">
                      <a:alpha val="75000"/>
                    </a:srgbClr>
                  </a:outerShdw>
                </a:effectLst>
              </a:defRPr>
            </a:lvl1pPr>
          </a:lstStyle>
          <a:p>
            <a:pPr lvl="0">
              <a:defRPr sz="1800" b="0">
                <a:solidFill>
                  <a:srgbClr val="000000"/>
                </a:solidFill>
                <a:effectLst/>
              </a:defRPr>
            </a:pPr>
            <a:r>
              <a:rPr sz="6984" b="1">
                <a:solidFill>
                  <a:srgbClr val="FFFFFF"/>
                </a:solidFill>
                <a:effectLst>
                  <a:outerShdw blurRad="49276" dist="24638" dir="2700000" rotWithShape="0">
                    <a:srgbClr val="000000">
                      <a:alpha val="75000"/>
                    </a:srgbClr>
                  </a:outerShdw>
                </a:effectLst>
              </a:rPr>
              <a:t>Exercise:  Create a new Cookbook</a:t>
            </a:r>
          </a:p>
        </p:txBody>
      </p:sp>
      <p:sp>
        <p:nvSpPr>
          <p:cNvPr id="2561" name="Shape 2561"/>
          <p:cNvSpPr>
            <a:spLocks noGrp="1"/>
          </p:cNvSpPr>
          <p:nvPr>
            <p:ph type="body" idx="1"/>
          </p:nvPr>
        </p:nvSpPr>
        <p:spPr>
          <a:prstGeom prst="rect">
            <a:avLst/>
          </a:prstGeom>
        </p:spPr>
        <p:txBody>
          <a:bodyPr/>
          <a:lstStyle/>
          <a:p>
            <a:pPr lvl="0">
              <a:defRPr sz="1800">
                <a:solidFill>
                  <a:srgbClr val="000000"/>
                </a:solidFill>
              </a:defRPr>
            </a:pPr>
            <a:r>
              <a:rPr sz="4300">
                <a:solidFill>
                  <a:srgbClr val="FFFFFF"/>
                </a:solidFill>
              </a:rPr>
              <a:t>** Creating cookbook apache</a:t>
            </a:r>
          </a:p>
          <a:p>
            <a:pPr lvl="0">
              <a:defRPr sz="1800">
                <a:solidFill>
                  <a:srgbClr val="000000"/>
                </a:solidFill>
              </a:defRPr>
            </a:pPr>
            <a:r>
              <a:rPr sz="4300">
                <a:solidFill>
                  <a:srgbClr val="FFFFFF"/>
                </a:solidFill>
              </a:rPr>
              <a:t>** Creating README for cookbook: apache</a:t>
            </a:r>
          </a:p>
          <a:p>
            <a:pPr lvl="0">
              <a:defRPr sz="1800">
                <a:solidFill>
                  <a:srgbClr val="000000"/>
                </a:solidFill>
              </a:defRPr>
            </a:pPr>
            <a:r>
              <a:rPr sz="4300">
                <a:solidFill>
                  <a:srgbClr val="FFFFFF"/>
                </a:solidFill>
              </a:rPr>
              <a:t>** Creating CHANGELOG for cookbook: apache</a:t>
            </a:r>
          </a:p>
          <a:p>
            <a:pPr lvl="0">
              <a:defRPr sz="1800">
                <a:solidFill>
                  <a:srgbClr val="000000"/>
                </a:solidFill>
              </a:defRPr>
            </a:pPr>
            <a:r>
              <a:rPr sz="4300">
                <a:solidFill>
                  <a:srgbClr val="FFFFFF"/>
                </a:solidFill>
              </a:rPr>
              <a:t>** Creating metadata for cookbook: apache</a:t>
            </a:r>
          </a:p>
        </p:txBody>
      </p:sp>
      <p:sp>
        <p:nvSpPr>
          <p:cNvPr id="2562" name="Shape 2562"/>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212</a:t>
            </a:fld>
            <a:endParaRPr sz="1000"/>
          </a:p>
        </p:txBody>
      </p:sp>
    </p:spTree>
  </p:cSld>
  <p:clrMapOvr>
    <a:masterClrMapping/>
  </p:clrMapOvr>
  <p:transition xmlns:p14="http://schemas.microsoft.com/office/powerpoint/2010/main" spd="med"/>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4" name="Shape 2564"/>
          <p:cNvSpPr/>
          <p:nvPr/>
        </p:nvSpPr>
        <p:spPr>
          <a:xfrm>
            <a:off x="8134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 ls -la cookbooks/apache</a:t>
            </a:r>
          </a:p>
        </p:txBody>
      </p:sp>
      <p:sp>
        <p:nvSpPr>
          <p:cNvPr id="2565" name="Shape 2565"/>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Exercise:  Explore the cookbook</a:t>
            </a:r>
          </a:p>
        </p:txBody>
      </p:sp>
      <p:sp>
        <p:nvSpPr>
          <p:cNvPr id="2566" name="Shape 2566"/>
          <p:cNvSpPr>
            <a:spLocks noGrp="1"/>
          </p:cNvSpPr>
          <p:nvPr>
            <p:ph type="body" idx="1"/>
          </p:nvPr>
        </p:nvSpPr>
        <p:spPr>
          <a:prstGeom prst="rect">
            <a:avLst/>
          </a:prstGeom>
        </p:spPr>
        <p:txBody>
          <a:bodyPr>
            <a:normAutofit lnSpcReduction="10000"/>
          </a:bodyPr>
          <a:lstStyle/>
          <a:p>
            <a:pPr lvl="0" defTabSz="257047">
              <a:defRPr sz="1800">
                <a:solidFill>
                  <a:srgbClr val="000000"/>
                </a:solidFill>
              </a:defRPr>
            </a:pPr>
            <a:r>
              <a:rPr sz="2208">
                <a:solidFill>
                  <a:srgbClr val="FFFFFF"/>
                </a:solidFill>
              </a:rPr>
              <a:t>total 24</a:t>
            </a:r>
          </a:p>
          <a:p>
            <a:pPr lvl="0" defTabSz="257047">
              <a:defRPr sz="1800">
                <a:solidFill>
                  <a:srgbClr val="000000"/>
                </a:solidFill>
              </a:defRPr>
            </a:pPr>
            <a:r>
              <a:rPr sz="2208">
                <a:solidFill>
                  <a:srgbClr val="FFFFFF"/>
                </a:solidFill>
              </a:rPr>
              <a:t>drwxr-xr-x  13 opscode  opscode   442 Jan 24 21:25 .</a:t>
            </a:r>
          </a:p>
          <a:p>
            <a:pPr lvl="0" defTabSz="257047">
              <a:defRPr sz="1800">
                <a:solidFill>
                  <a:srgbClr val="000000"/>
                </a:solidFill>
              </a:defRPr>
            </a:pPr>
            <a:r>
              <a:rPr sz="2208">
                <a:solidFill>
                  <a:srgbClr val="FFFFFF"/>
                </a:solidFill>
              </a:rPr>
              <a:t>drwxr-xr-x   5 opscode  opscode   170 Jan 24 21:25 ..</a:t>
            </a:r>
          </a:p>
          <a:p>
            <a:pPr lvl="0" defTabSz="257047">
              <a:defRPr sz="1800">
                <a:solidFill>
                  <a:srgbClr val="000000"/>
                </a:solidFill>
              </a:defRPr>
            </a:pPr>
            <a:r>
              <a:rPr sz="2208">
                <a:solidFill>
                  <a:srgbClr val="FFFFFF"/>
                </a:solidFill>
              </a:rPr>
              <a:t>-rw-r--r--   1 opscode  opscode   412 Jan 24 21:25 CHANGELOG.md</a:t>
            </a:r>
          </a:p>
          <a:p>
            <a:pPr lvl="0" defTabSz="257047">
              <a:defRPr sz="1800">
                <a:solidFill>
                  <a:srgbClr val="000000"/>
                </a:solidFill>
              </a:defRPr>
            </a:pPr>
            <a:r>
              <a:rPr sz="2208">
                <a:solidFill>
                  <a:srgbClr val="FFFFFF"/>
                </a:solidFill>
              </a:rPr>
              <a:t>-rw-r--r--   1 opscode  opscode  1447 Jan 24 21:25 README.md</a:t>
            </a:r>
          </a:p>
          <a:p>
            <a:pPr lvl="0" defTabSz="257047">
              <a:defRPr sz="1800">
                <a:solidFill>
                  <a:srgbClr val="000000"/>
                </a:solidFill>
              </a:defRPr>
            </a:pPr>
            <a:r>
              <a:rPr sz="2208">
                <a:solidFill>
                  <a:srgbClr val="FFFFFF"/>
                </a:solidFill>
              </a:rPr>
              <a:t>drwxr-xr-x   2 opscode  opscode    68 Jan 24 21:25 attributes</a:t>
            </a:r>
          </a:p>
          <a:p>
            <a:pPr lvl="0" defTabSz="257047">
              <a:defRPr sz="1800">
                <a:solidFill>
                  <a:srgbClr val="000000"/>
                </a:solidFill>
              </a:defRPr>
            </a:pPr>
            <a:r>
              <a:rPr sz="2208">
                <a:solidFill>
                  <a:srgbClr val="FFFFFF"/>
                </a:solidFill>
              </a:rPr>
              <a:t>drwxr-xr-x   2 opscode  opscode    68 Jan 24 21:25 definitions</a:t>
            </a:r>
          </a:p>
          <a:p>
            <a:pPr lvl="0" defTabSz="257047">
              <a:defRPr sz="1800">
                <a:solidFill>
                  <a:srgbClr val="000000"/>
                </a:solidFill>
              </a:defRPr>
            </a:pPr>
            <a:r>
              <a:rPr sz="2208">
                <a:solidFill>
                  <a:srgbClr val="FFFFFF"/>
                </a:solidFill>
              </a:rPr>
              <a:t>drwxr-xr-x   3 opscode  opscode   102 Jan 24 21:25 files</a:t>
            </a:r>
          </a:p>
          <a:p>
            <a:pPr lvl="0" defTabSz="257047">
              <a:defRPr sz="1800">
                <a:solidFill>
                  <a:srgbClr val="000000"/>
                </a:solidFill>
              </a:defRPr>
            </a:pPr>
            <a:r>
              <a:rPr sz="2208">
                <a:solidFill>
                  <a:srgbClr val="FFFFFF"/>
                </a:solidFill>
              </a:rPr>
              <a:t>drwxr-xr-x   2 opscode  opscode    68 Jan 24 21:25 libraries</a:t>
            </a:r>
          </a:p>
          <a:p>
            <a:pPr lvl="0" defTabSz="257047">
              <a:defRPr sz="1800">
                <a:solidFill>
                  <a:srgbClr val="000000"/>
                </a:solidFill>
              </a:defRPr>
            </a:pPr>
            <a:r>
              <a:rPr sz="2208">
                <a:solidFill>
                  <a:srgbClr val="FFFFFF"/>
                </a:solidFill>
              </a:rPr>
              <a:t>-rw-r--r--   1 opscode  opscode   276 Jan 24 21:25 metadata.rb</a:t>
            </a:r>
          </a:p>
          <a:p>
            <a:pPr lvl="0" defTabSz="257047">
              <a:defRPr sz="1800">
                <a:solidFill>
                  <a:srgbClr val="000000"/>
                </a:solidFill>
              </a:defRPr>
            </a:pPr>
            <a:r>
              <a:rPr sz="2208">
                <a:solidFill>
                  <a:srgbClr val="FFFFFF"/>
                </a:solidFill>
              </a:rPr>
              <a:t>drwxr-xr-x   2 opscode  opscode    68 Jan 24 21:25 providers</a:t>
            </a:r>
          </a:p>
          <a:p>
            <a:pPr lvl="0" defTabSz="257047">
              <a:defRPr sz="1800">
                <a:solidFill>
                  <a:srgbClr val="000000"/>
                </a:solidFill>
              </a:defRPr>
            </a:pPr>
            <a:r>
              <a:rPr sz="2208">
                <a:solidFill>
                  <a:srgbClr val="FFFFFF"/>
                </a:solidFill>
              </a:rPr>
              <a:t>drwxr-xr-x   3 opscode  opscode   102 Jan 24 21:25 recipes</a:t>
            </a:r>
          </a:p>
          <a:p>
            <a:pPr lvl="0" defTabSz="257047">
              <a:defRPr sz="1800">
                <a:solidFill>
                  <a:srgbClr val="000000"/>
                </a:solidFill>
              </a:defRPr>
            </a:pPr>
            <a:r>
              <a:rPr sz="2208">
                <a:solidFill>
                  <a:srgbClr val="FFFFFF"/>
                </a:solidFill>
              </a:rPr>
              <a:t>drwxr-xr-x   2 opscode  opscode    68 Jan 24 21:25 resources</a:t>
            </a:r>
          </a:p>
          <a:p>
            <a:pPr lvl="0" defTabSz="257047">
              <a:defRPr sz="1800">
                <a:solidFill>
                  <a:srgbClr val="000000"/>
                </a:solidFill>
              </a:defRPr>
            </a:pPr>
            <a:r>
              <a:rPr sz="2208">
                <a:solidFill>
                  <a:srgbClr val="FFFFFF"/>
                </a:solidFill>
              </a:rPr>
              <a:t>drwxr-xr-x   3 opscode  opscode   102 Jan 24 21:25 templates</a:t>
            </a:r>
          </a:p>
        </p:txBody>
      </p:sp>
      <p:sp>
        <p:nvSpPr>
          <p:cNvPr id="2567" name="Shape 2567"/>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213</a:t>
            </a:fld>
            <a:endParaRPr sz="1000"/>
          </a:p>
        </p:txBody>
      </p:sp>
    </p:spTree>
  </p:cSld>
  <p:clrMapOvr>
    <a:masterClrMapping/>
  </p:clrMapOvr>
  <p:transition xmlns:p14="http://schemas.microsoft.com/office/powerpoint/2010/main" spd="med"/>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9" name="Shape 2569"/>
          <p:cNvSpPr>
            <a:spLocks noGrp="1"/>
          </p:cNvSpPr>
          <p:nvPr>
            <p:ph type="title"/>
          </p:nvPr>
        </p:nvSpPr>
        <p:spPr>
          <a:prstGeom prst="rect">
            <a:avLst/>
          </a:prstGeom>
        </p:spPr>
        <p:txBody>
          <a:bodyPr/>
          <a:lstStyle>
            <a:lvl1pPr defTabSz="307340">
              <a:defRPr sz="3960">
                <a:effectLst>
                  <a:outerShdw blurRad="27940" dist="13970" dir="2700000" rotWithShape="0">
                    <a:srgbClr val="000000">
                      <a:alpha val="75000"/>
                    </a:srgbClr>
                  </a:outerShdw>
                </a:effectLst>
              </a:defRPr>
            </a:lvl1pPr>
          </a:lstStyle>
          <a:p>
            <a:pPr lvl="0">
              <a:defRPr sz="1800" b="0">
                <a:solidFill>
                  <a:srgbClr val="000000"/>
                </a:solidFill>
                <a:effectLst/>
              </a:defRPr>
            </a:pPr>
            <a:r>
              <a:rPr sz="3960" b="1">
                <a:solidFill>
                  <a:srgbClr val="FFFFFF"/>
                </a:solidFill>
                <a:effectLst>
                  <a:outerShdw blurRad="27940" dist="13970" dir="2700000" rotWithShape="0">
                    <a:srgbClr val="000000">
                      <a:alpha val="75000"/>
                    </a:srgbClr>
                  </a:outerShdw>
                </a:effectLst>
              </a:rPr>
              <a:t>Exercise: Open a project drawer if you're using Sublime Text</a:t>
            </a:r>
          </a:p>
        </p:txBody>
      </p:sp>
      <p:sp>
        <p:nvSpPr>
          <p:cNvPr id="2570" name="Shape 2570"/>
          <p:cNvSpPr>
            <a:spLocks noGrp="1"/>
          </p:cNvSpPr>
          <p:nvPr>
            <p:ph type="body" idx="1"/>
          </p:nvPr>
        </p:nvSpPr>
        <p:spPr>
          <a:xfrm>
            <a:off x="800100" y="1879600"/>
            <a:ext cx="15113000" cy="1473200"/>
          </a:xfrm>
          <a:prstGeom prst="rect">
            <a:avLst/>
          </a:prstGeom>
        </p:spPr>
        <p:txBody>
          <a:bodyPr/>
          <a:lstStyle/>
          <a:p>
            <a:pPr lvl="0">
              <a:defRPr sz="1800"/>
            </a:pPr>
            <a:r>
              <a:rPr sz="4800"/>
              <a:t>If you're using Sublime, then File&gt;Open the chef-repo directory you created earlier</a:t>
            </a:r>
          </a:p>
        </p:txBody>
      </p:sp>
      <p:sp>
        <p:nvSpPr>
          <p:cNvPr id="2571" name="Shape 257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214</a:t>
            </a:fld>
            <a:endParaRPr sz="1000"/>
          </a:p>
        </p:txBody>
      </p:sp>
      <p:pic>
        <p:nvPicPr>
          <p:cNvPr id="2572" name="droppedImage.png"/>
          <p:cNvPicPr/>
          <p:nvPr/>
        </p:nvPicPr>
        <p:blipFill>
          <a:blip r:embed="rId3">
            <a:extLst/>
          </a:blip>
          <a:stretch>
            <a:fillRect/>
          </a:stretch>
        </p:blipFill>
        <p:spPr>
          <a:xfrm>
            <a:off x="3274007" y="3365499"/>
            <a:ext cx="10160001" cy="5448301"/>
          </a:xfrm>
          <a:prstGeom prst="rect">
            <a:avLst/>
          </a:prstGeom>
          <a:ln w="12700">
            <a:miter lim="400000"/>
          </a:ln>
        </p:spPr>
      </p:pic>
      <p:sp>
        <p:nvSpPr>
          <p:cNvPr id="2573" name="Shape 2573"/>
          <p:cNvSpPr/>
          <p:nvPr/>
        </p:nvSpPr>
        <p:spPr>
          <a:xfrm>
            <a:off x="2997200" y="3670299"/>
            <a:ext cx="1651000" cy="21082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93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574" name="Shape 2574"/>
          <p:cNvSpPr/>
          <p:nvPr/>
        </p:nvSpPr>
        <p:spPr>
          <a:xfrm>
            <a:off x="558800" y="3937000"/>
            <a:ext cx="2425700" cy="15621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pPr lvl="1" indent="0" algn="l">
              <a:spcBef>
                <a:spcPts val="1200"/>
              </a:spcBef>
              <a:buClr>
                <a:srgbClr val="DE5F31"/>
              </a:buClr>
              <a:defRPr sz="1800"/>
            </a:pPr>
            <a:r>
              <a:rPr sz="2400">
                <a:latin typeface="+mj-lt"/>
                <a:ea typeface="+mj-ea"/>
                <a:cs typeface="+mj-cs"/>
                <a:sym typeface="Arial"/>
              </a:rPr>
              <a:t>Access the cookbook files from the left menu</a:t>
            </a:r>
          </a:p>
        </p:txBody>
      </p:sp>
    </p:spTree>
  </p:cSld>
  <p:clrMapOvr>
    <a:masterClrMapping/>
  </p:clrMapOvr>
  <p:transition xmlns:p14="http://schemas.microsoft.com/office/powerpoint/2010/main" spd="med"/>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8" name="Shape 2578"/>
          <p:cNvSpPr/>
          <p:nvPr/>
        </p:nvSpPr>
        <p:spPr>
          <a:xfrm>
            <a:off x="1358304" y="1701800"/>
            <a:ext cx="6121401"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b="1">
                <a:latin typeface="+mn-lt"/>
                <a:ea typeface="+mn-ea"/>
                <a:cs typeface="+mn-cs"/>
                <a:sym typeface="Courier"/>
              </a:defRPr>
            </a:lvl1pPr>
          </a:lstStyle>
          <a:p>
            <a:pPr lvl="0">
              <a:defRPr sz="1800" b="0"/>
            </a:pPr>
            <a:r>
              <a:rPr sz="3200" b="1"/>
              <a:t>OPEN IN EDITOR:</a:t>
            </a:r>
          </a:p>
        </p:txBody>
      </p:sp>
      <p:sp>
        <p:nvSpPr>
          <p:cNvPr id="2579" name="Shape 2579"/>
          <p:cNvSpPr/>
          <p:nvPr/>
        </p:nvSpPr>
        <p:spPr>
          <a:xfrm>
            <a:off x="5048448" y="1639957"/>
            <a:ext cx="11038219" cy="707886"/>
          </a:xfrm>
          <a:prstGeom prst="rect">
            <a:avLst/>
          </a:prstGeom>
          <a:ln w="12700">
            <a:miter lim="400000"/>
          </a:ln>
          <a:extLst>
            <a:ext uri="{C572A759-6A51-4108-AA02-DFA0A04FC94B}">
              <ma14:wrappingTextBoxFlag xmlns:ma14="http://schemas.microsoft.com/office/mac/drawingml/2011/main" val="1"/>
            </a:ext>
          </a:extLst>
        </p:spPr>
        <p:txBody>
          <a:bodyPr wrap="square" lIns="114300" tIns="114300" rIns="114300" bIns="114300" anchor="ctr">
            <a:spAutoFit/>
          </a:bodyPr>
          <a:lstStyle>
            <a:lvl1pPr algn="l">
              <a:defRPr sz="3100">
                <a:latin typeface="+mn-lt"/>
                <a:ea typeface="+mn-ea"/>
                <a:cs typeface="+mn-cs"/>
                <a:sym typeface="Courier"/>
              </a:defRPr>
            </a:lvl1pPr>
          </a:lstStyle>
          <a:p>
            <a:pPr lvl="0">
              <a:defRPr sz="1800"/>
            </a:pPr>
            <a:r>
              <a:rPr sz="3100" dirty="0"/>
              <a:t>cookbooks/apache/recipes/default.rb</a:t>
            </a:r>
          </a:p>
        </p:txBody>
      </p:sp>
      <p:sp>
        <p:nvSpPr>
          <p:cNvPr id="2580" name="Shape 2580"/>
          <p:cNvSpPr/>
          <p:nvPr/>
        </p:nvSpPr>
        <p:spPr>
          <a:xfrm>
            <a:off x="838200" y="2381250"/>
            <a:ext cx="14630400" cy="48768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p>
            <a:pPr lvl="1" indent="0" algn="l" defTabSz="457200">
              <a:defRPr sz="1800"/>
            </a:pPr>
            <a:r>
              <a:rPr sz="3700" i="1">
                <a:solidFill>
                  <a:srgbClr val="4F9192"/>
                </a:solidFill>
                <a:latin typeface="+mn-lt"/>
                <a:ea typeface="+mn-ea"/>
                <a:cs typeface="+mn-cs"/>
                <a:sym typeface="Courier"/>
              </a:rPr>
              <a:t>#</a:t>
            </a:r>
            <a:endParaRPr sz="3700">
              <a:latin typeface="+mn-lt"/>
              <a:ea typeface="+mn-ea"/>
              <a:cs typeface="+mn-cs"/>
              <a:sym typeface="Courier"/>
            </a:endParaRPr>
          </a:p>
          <a:p>
            <a:pPr lvl="0" algn="l" defTabSz="457200">
              <a:defRPr sz="1800"/>
            </a:pPr>
            <a:r>
              <a:rPr sz="3700" i="1">
                <a:solidFill>
                  <a:srgbClr val="4F9192"/>
                </a:solidFill>
                <a:latin typeface="+mn-lt"/>
                <a:ea typeface="+mn-ea"/>
                <a:cs typeface="+mn-cs"/>
                <a:sym typeface="Courier"/>
              </a:rPr>
              <a:t># Cookbook Name:: apache</a:t>
            </a:r>
            <a:endParaRPr sz="3700">
              <a:latin typeface="+mn-lt"/>
              <a:ea typeface="+mn-ea"/>
              <a:cs typeface="+mn-cs"/>
              <a:sym typeface="Courier"/>
            </a:endParaRPr>
          </a:p>
          <a:p>
            <a:pPr lvl="0" algn="l" defTabSz="457200">
              <a:defRPr sz="1800"/>
            </a:pPr>
            <a:r>
              <a:rPr sz="3700" i="1">
                <a:solidFill>
                  <a:srgbClr val="4F9192"/>
                </a:solidFill>
                <a:latin typeface="+mn-lt"/>
                <a:ea typeface="+mn-ea"/>
                <a:cs typeface="+mn-cs"/>
                <a:sym typeface="Courier"/>
              </a:rPr>
              <a:t># Recipe:: default</a:t>
            </a:r>
            <a:endParaRPr sz="3700">
              <a:latin typeface="+mn-lt"/>
              <a:ea typeface="+mn-ea"/>
              <a:cs typeface="+mn-cs"/>
              <a:sym typeface="Courier"/>
            </a:endParaRPr>
          </a:p>
          <a:p>
            <a:pPr lvl="0" algn="l" defTabSz="457200">
              <a:defRPr sz="1800"/>
            </a:pPr>
            <a:r>
              <a:rPr sz="3700" i="1">
                <a:solidFill>
                  <a:srgbClr val="4F9192"/>
                </a:solidFill>
                <a:latin typeface="+mn-lt"/>
                <a:ea typeface="+mn-ea"/>
                <a:cs typeface="+mn-cs"/>
                <a:sym typeface="Courier"/>
              </a:rPr>
              <a:t>#</a:t>
            </a:r>
            <a:endParaRPr sz="3700">
              <a:latin typeface="+mn-lt"/>
              <a:ea typeface="+mn-ea"/>
              <a:cs typeface="+mn-cs"/>
              <a:sym typeface="Courier"/>
            </a:endParaRPr>
          </a:p>
          <a:p>
            <a:pPr lvl="0" algn="l" defTabSz="457200">
              <a:defRPr sz="1800"/>
            </a:pPr>
            <a:r>
              <a:rPr sz="3700" i="1">
                <a:solidFill>
                  <a:srgbClr val="4F9192"/>
                </a:solidFill>
                <a:latin typeface="+mn-lt"/>
                <a:ea typeface="+mn-ea"/>
                <a:cs typeface="+mn-cs"/>
                <a:sym typeface="Courier"/>
              </a:rPr>
              <a:t># Copyright 2013, YOUR_COMPANY_NAME</a:t>
            </a:r>
            <a:endParaRPr sz="3700">
              <a:latin typeface="+mn-lt"/>
              <a:ea typeface="+mn-ea"/>
              <a:cs typeface="+mn-cs"/>
              <a:sym typeface="Courier"/>
            </a:endParaRPr>
          </a:p>
          <a:p>
            <a:pPr lvl="0" algn="l" defTabSz="457200">
              <a:defRPr sz="1800"/>
            </a:pPr>
            <a:r>
              <a:rPr sz="3700" i="1">
                <a:solidFill>
                  <a:srgbClr val="4F9192"/>
                </a:solidFill>
                <a:latin typeface="+mn-lt"/>
                <a:ea typeface="+mn-ea"/>
                <a:cs typeface="+mn-cs"/>
                <a:sym typeface="Courier"/>
              </a:rPr>
              <a:t>#</a:t>
            </a:r>
            <a:endParaRPr sz="3700">
              <a:latin typeface="+mn-lt"/>
              <a:ea typeface="+mn-ea"/>
              <a:cs typeface="+mn-cs"/>
              <a:sym typeface="Courier"/>
            </a:endParaRPr>
          </a:p>
          <a:p>
            <a:pPr lvl="0" algn="l" defTabSz="457200">
              <a:defRPr sz="1800"/>
            </a:pPr>
            <a:r>
              <a:rPr sz="3700" i="1">
                <a:solidFill>
                  <a:srgbClr val="4F9192"/>
                </a:solidFill>
                <a:latin typeface="+mn-lt"/>
                <a:ea typeface="+mn-ea"/>
                <a:cs typeface="+mn-cs"/>
                <a:sym typeface="Courier"/>
              </a:rPr>
              <a:t># All rights reserved - Do Not Redistribute</a:t>
            </a:r>
            <a:endParaRPr sz="3700">
              <a:latin typeface="+mn-lt"/>
              <a:ea typeface="+mn-ea"/>
              <a:cs typeface="+mn-cs"/>
              <a:sym typeface="Courier"/>
            </a:endParaRPr>
          </a:p>
          <a:p>
            <a:pPr lvl="0" algn="l" defTabSz="457200">
              <a:defRPr sz="1800"/>
            </a:pPr>
            <a:r>
              <a:rPr sz="3700" i="1">
                <a:solidFill>
                  <a:srgbClr val="4F9192"/>
                </a:solidFill>
                <a:latin typeface="+mn-lt"/>
                <a:ea typeface="+mn-ea"/>
                <a:cs typeface="+mn-cs"/>
                <a:sym typeface="Courier"/>
              </a:rPr>
              <a:t>#</a:t>
            </a:r>
          </a:p>
        </p:txBody>
      </p:sp>
      <p:sp>
        <p:nvSpPr>
          <p:cNvPr id="2581" name="Shape 2581"/>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Exercise: Edit the default recipe</a:t>
            </a:r>
          </a:p>
        </p:txBody>
      </p:sp>
      <p:sp>
        <p:nvSpPr>
          <p:cNvPr id="2582" name="Shape 2582"/>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215</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4" name="Shape 2584"/>
          <p:cNvSpPr/>
          <p:nvPr/>
        </p:nvSpPr>
        <p:spPr>
          <a:xfrm>
            <a:off x="7772400" y="1974850"/>
            <a:ext cx="8102600" cy="65786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p>
            <a:pPr lvl="0" algn="l" defTabSz="457200">
              <a:defRPr sz="1800"/>
            </a:pPr>
            <a:r>
              <a:rPr sz="2500">
                <a:latin typeface="+mn-lt"/>
                <a:ea typeface="+mn-ea"/>
                <a:cs typeface="+mn-cs"/>
                <a:sym typeface="Courier"/>
              </a:rPr>
              <a:t>package </a:t>
            </a:r>
            <a:r>
              <a:rPr sz="2500">
                <a:solidFill>
                  <a:srgbClr val="C8352B"/>
                </a:solidFill>
                <a:latin typeface="+mn-lt"/>
                <a:ea typeface="+mn-ea"/>
                <a:cs typeface="+mn-cs"/>
                <a:sym typeface="Courier"/>
              </a:rPr>
              <a:t>"haproxy"</a:t>
            </a:r>
            <a:r>
              <a:rPr sz="2500">
                <a:latin typeface="+mn-lt"/>
                <a:ea typeface="+mn-ea"/>
                <a:cs typeface="+mn-cs"/>
                <a:sym typeface="Courier"/>
              </a:rPr>
              <a:t> </a:t>
            </a:r>
            <a:r>
              <a:rPr sz="2500" b="1">
                <a:solidFill>
                  <a:srgbClr val="008F00"/>
                </a:solidFill>
                <a:latin typeface="+mn-lt"/>
                <a:ea typeface="+mn-ea"/>
                <a:cs typeface="+mn-cs"/>
                <a:sym typeface="Courier"/>
              </a:rPr>
              <a:t>do</a:t>
            </a:r>
            <a:endParaRPr sz="2500">
              <a:latin typeface="+mn-lt"/>
              <a:ea typeface="+mn-ea"/>
              <a:cs typeface="+mn-cs"/>
              <a:sym typeface="Courier"/>
            </a:endParaRPr>
          </a:p>
          <a:p>
            <a:pPr lvl="0" algn="l" defTabSz="457200">
              <a:defRPr sz="1800"/>
            </a:pPr>
            <a:r>
              <a:rPr sz="2500">
                <a:latin typeface="+mn-lt"/>
                <a:ea typeface="+mn-ea"/>
                <a:cs typeface="+mn-cs"/>
                <a:sym typeface="Courier"/>
              </a:rPr>
              <a:t>  action </a:t>
            </a:r>
            <a:r>
              <a:rPr sz="2500">
                <a:solidFill>
                  <a:srgbClr val="22288F"/>
                </a:solidFill>
                <a:latin typeface="+mn-lt"/>
                <a:ea typeface="+mn-ea"/>
                <a:cs typeface="+mn-cs"/>
                <a:sym typeface="Courier"/>
              </a:rPr>
              <a:t>:install</a:t>
            </a:r>
            <a:endParaRPr sz="2500">
              <a:latin typeface="+mn-lt"/>
              <a:ea typeface="+mn-ea"/>
              <a:cs typeface="+mn-cs"/>
              <a:sym typeface="Courier"/>
            </a:endParaRPr>
          </a:p>
          <a:p>
            <a:pPr lvl="0" algn="l" defTabSz="457200">
              <a:defRPr sz="1800"/>
            </a:pPr>
            <a:r>
              <a:rPr sz="2500" b="1">
                <a:solidFill>
                  <a:srgbClr val="008F00"/>
                </a:solidFill>
                <a:latin typeface="+mn-lt"/>
                <a:ea typeface="+mn-ea"/>
                <a:cs typeface="+mn-cs"/>
                <a:sym typeface="Courier"/>
              </a:rPr>
              <a:t>end</a:t>
            </a:r>
            <a:endParaRPr sz="2500">
              <a:latin typeface="+mn-lt"/>
              <a:ea typeface="+mn-ea"/>
              <a:cs typeface="+mn-cs"/>
              <a:sym typeface="Courier"/>
            </a:endParaRPr>
          </a:p>
          <a:p>
            <a:pPr lvl="0" algn="l" defTabSz="457200">
              <a:defRPr sz="1800"/>
            </a:pPr>
            <a:endParaRPr sz="2500">
              <a:latin typeface="+mn-lt"/>
              <a:ea typeface="+mn-ea"/>
              <a:cs typeface="+mn-cs"/>
              <a:sym typeface="Courier"/>
            </a:endParaRPr>
          </a:p>
          <a:p>
            <a:pPr lvl="0" algn="l" defTabSz="457200">
              <a:defRPr sz="1800"/>
            </a:pPr>
            <a:r>
              <a:rPr sz="2500">
                <a:latin typeface="+mn-lt"/>
                <a:ea typeface="+mn-ea"/>
                <a:cs typeface="+mn-cs"/>
                <a:sym typeface="Courier"/>
              </a:rPr>
              <a:t>template </a:t>
            </a:r>
            <a:r>
              <a:rPr sz="2500">
                <a:solidFill>
                  <a:srgbClr val="C8352B"/>
                </a:solidFill>
                <a:latin typeface="+mn-lt"/>
                <a:ea typeface="+mn-ea"/>
                <a:cs typeface="+mn-cs"/>
                <a:sym typeface="Courier"/>
              </a:rPr>
              <a:t>"/etc/haproxy/haproxy.cfg"</a:t>
            </a:r>
            <a:r>
              <a:rPr sz="2500">
                <a:latin typeface="+mn-lt"/>
                <a:ea typeface="+mn-ea"/>
                <a:cs typeface="+mn-cs"/>
                <a:sym typeface="Courier"/>
              </a:rPr>
              <a:t> </a:t>
            </a:r>
            <a:r>
              <a:rPr sz="2500" b="1">
                <a:solidFill>
                  <a:srgbClr val="008F00"/>
                </a:solidFill>
                <a:latin typeface="+mn-lt"/>
                <a:ea typeface="+mn-ea"/>
                <a:cs typeface="+mn-cs"/>
                <a:sym typeface="Courier"/>
              </a:rPr>
              <a:t>do</a:t>
            </a:r>
            <a:endParaRPr sz="2500">
              <a:latin typeface="+mn-lt"/>
              <a:ea typeface="+mn-ea"/>
              <a:cs typeface="+mn-cs"/>
              <a:sym typeface="Courier"/>
            </a:endParaRPr>
          </a:p>
          <a:p>
            <a:pPr lvl="0" algn="l" defTabSz="457200">
              <a:defRPr sz="1800"/>
            </a:pPr>
            <a:r>
              <a:rPr sz="2500">
                <a:latin typeface="+mn-lt"/>
                <a:ea typeface="+mn-ea"/>
                <a:cs typeface="+mn-cs"/>
                <a:sym typeface="Courier"/>
              </a:rPr>
              <a:t>  source </a:t>
            </a:r>
            <a:r>
              <a:rPr sz="2500">
                <a:solidFill>
                  <a:srgbClr val="C8352B"/>
                </a:solidFill>
                <a:latin typeface="+mn-lt"/>
                <a:ea typeface="+mn-ea"/>
                <a:cs typeface="+mn-cs"/>
                <a:sym typeface="Courier"/>
              </a:rPr>
              <a:t>"haproxy.cfg.erb"</a:t>
            </a:r>
            <a:endParaRPr sz="2500">
              <a:latin typeface="+mn-lt"/>
              <a:ea typeface="+mn-ea"/>
              <a:cs typeface="+mn-cs"/>
              <a:sym typeface="Courier"/>
            </a:endParaRPr>
          </a:p>
          <a:p>
            <a:pPr lvl="0" algn="l" defTabSz="457200">
              <a:defRPr sz="1800"/>
            </a:pPr>
            <a:r>
              <a:rPr sz="2500">
                <a:latin typeface="+mn-lt"/>
                <a:ea typeface="+mn-ea"/>
                <a:cs typeface="+mn-cs"/>
                <a:sym typeface="Courier"/>
              </a:rPr>
              <a:t>  owner </a:t>
            </a:r>
            <a:r>
              <a:rPr sz="2500">
                <a:solidFill>
                  <a:srgbClr val="C8352B"/>
                </a:solidFill>
                <a:latin typeface="+mn-lt"/>
                <a:ea typeface="+mn-ea"/>
                <a:cs typeface="+mn-cs"/>
                <a:sym typeface="Courier"/>
              </a:rPr>
              <a:t>"root"</a:t>
            </a:r>
            <a:endParaRPr sz="2500">
              <a:latin typeface="+mn-lt"/>
              <a:ea typeface="+mn-ea"/>
              <a:cs typeface="+mn-cs"/>
              <a:sym typeface="Courier"/>
            </a:endParaRPr>
          </a:p>
          <a:p>
            <a:pPr lvl="0" algn="l" defTabSz="457200">
              <a:defRPr sz="1800"/>
            </a:pPr>
            <a:r>
              <a:rPr sz="2500">
                <a:latin typeface="+mn-lt"/>
                <a:ea typeface="+mn-ea"/>
                <a:cs typeface="+mn-cs"/>
                <a:sym typeface="Courier"/>
              </a:rPr>
              <a:t>  group </a:t>
            </a:r>
            <a:r>
              <a:rPr sz="2500">
                <a:solidFill>
                  <a:srgbClr val="C8352B"/>
                </a:solidFill>
                <a:latin typeface="+mn-lt"/>
                <a:ea typeface="+mn-ea"/>
                <a:cs typeface="+mn-cs"/>
                <a:sym typeface="Courier"/>
              </a:rPr>
              <a:t>"root"</a:t>
            </a:r>
            <a:endParaRPr sz="2500">
              <a:latin typeface="+mn-lt"/>
              <a:ea typeface="+mn-ea"/>
              <a:cs typeface="+mn-cs"/>
              <a:sym typeface="Courier"/>
            </a:endParaRPr>
          </a:p>
          <a:p>
            <a:pPr lvl="0" algn="l" defTabSz="457200">
              <a:defRPr sz="1800"/>
            </a:pPr>
            <a:r>
              <a:rPr sz="2500">
                <a:latin typeface="+mn-lt"/>
                <a:ea typeface="+mn-ea"/>
                <a:cs typeface="+mn-cs"/>
                <a:sym typeface="Courier"/>
              </a:rPr>
              <a:t>  mode </a:t>
            </a:r>
            <a:r>
              <a:rPr sz="2500">
                <a:solidFill>
                  <a:srgbClr val="C8352B"/>
                </a:solidFill>
                <a:latin typeface="+mn-lt"/>
                <a:ea typeface="+mn-ea"/>
                <a:cs typeface="+mn-cs"/>
                <a:sym typeface="Courier"/>
              </a:rPr>
              <a:t>"0644"</a:t>
            </a:r>
            <a:endParaRPr sz="2500">
              <a:latin typeface="+mn-lt"/>
              <a:ea typeface="+mn-ea"/>
              <a:cs typeface="+mn-cs"/>
              <a:sym typeface="Courier"/>
            </a:endParaRPr>
          </a:p>
          <a:p>
            <a:pPr lvl="0" algn="l" defTabSz="457200">
              <a:defRPr sz="1800"/>
            </a:pPr>
            <a:r>
              <a:rPr sz="2500">
                <a:latin typeface="+mn-lt"/>
                <a:ea typeface="+mn-ea"/>
                <a:cs typeface="+mn-cs"/>
                <a:sym typeface="Courier"/>
              </a:rPr>
              <a:t>  notifies </a:t>
            </a:r>
            <a:r>
              <a:rPr sz="2500">
                <a:solidFill>
                  <a:srgbClr val="22288F"/>
                </a:solidFill>
                <a:latin typeface="+mn-lt"/>
                <a:ea typeface="+mn-ea"/>
                <a:cs typeface="+mn-cs"/>
                <a:sym typeface="Courier"/>
              </a:rPr>
              <a:t>:restart</a:t>
            </a:r>
            <a:r>
              <a:rPr sz="2500">
                <a:latin typeface="+mn-lt"/>
                <a:ea typeface="+mn-ea"/>
                <a:cs typeface="+mn-cs"/>
                <a:sym typeface="Courier"/>
              </a:rPr>
              <a:t>, </a:t>
            </a:r>
            <a:r>
              <a:rPr sz="2500">
                <a:solidFill>
                  <a:srgbClr val="C8352B"/>
                </a:solidFill>
                <a:latin typeface="+mn-lt"/>
                <a:ea typeface="+mn-ea"/>
                <a:cs typeface="+mn-cs"/>
                <a:sym typeface="Courier"/>
              </a:rPr>
              <a:t>"service[haproxy]"</a:t>
            </a:r>
            <a:endParaRPr sz="2500">
              <a:latin typeface="+mn-lt"/>
              <a:ea typeface="+mn-ea"/>
              <a:cs typeface="+mn-cs"/>
              <a:sym typeface="Courier"/>
            </a:endParaRPr>
          </a:p>
          <a:p>
            <a:pPr lvl="0" algn="l" defTabSz="457200">
              <a:defRPr sz="1800"/>
            </a:pPr>
            <a:r>
              <a:rPr sz="2500" b="1">
                <a:solidFill>
                  <a:srgbClr val="008F00"/>
                </a:solidFill>
                <a:latin typeface="+mn-lt"/>
                <a:ea typeface="+mn-ea"/>
                <a:cs typeface="+mn-cs"/>
                <a:sym typeface="Courier"/>
              </a:rPr>
              <a:t>end</a:t>
            </a:r>
            <a:endParaRPr sz="2500">
              <a:latin typeface="+mn-lt"/>
              <a:ea typeface="+mn-ea"/>
              <a:cs typeface="+mn-cs"/>
              <a:sym typeface="Courier"/>
            </a:endParaRPr>
          </a:p>
          <a:p>
            <a:pPr lvl="0" algn="l" defTabSz="457200">
              <a:defRPr sz="1800"/>
            </a:pPr>
            <a:endParaRPr sz="2500">
              <a:latin typeface="+mn-lt"/>
              <a:ea typeface="+mn-ea"/>
              <a:cs typeface="+mn-cs"/>
              <a:sym typeface="Courier"/>
            </a:endParaRPr>
          </a:p>
          <a:p>
            <a:pPr lvl="0" algn="l" defTabSz="457200">
              <a:defRPr sz="1800"/>
            </a:pPr>
            <a:r>
              <a:rPr sz="2500">
                <a:latin typeface="+mn-lt"/>
                <a:ea typeface="+mn-ea"/>
                <a:cs typeface="+mn-cs"/>
                <a:sym typeface="Courier"/>
              </a:rPr>
              <a:t>service </a:t>
            </a:r>
            <a:r>
              <a:rPr sz="2500">
                <a:solidFill>
                  <a:srgbClr val="C8352B"/>
                </a:solidFill>
                <a:latin typeface="+mn-lt"/>
                <a:ea typeface="+mn-ea"/>
                <a:cs typeface="+mn-cs"/>
                <a:sym typeface="Courier"/>
              </a:rPr>
              <a:t>"haproxy"</a:t>
            </a:r>
            <a:r>
              <a:rPr sz="2500">
                <a:latin typeface="+mn-lt"/>
                <a:ea typeface="+mn-ea"/>
                <a:cs typeface="+mn-cs"/>
                <a:sym typeface="Courier"/>
              </a:rPr>
              <a:t> </a:t>
            </a:r>
            <a:r>
              <a:rPr sz="2500" b="1">
                <a:solidFill>
                  <a:srgbClr val="008F00"/>
                </a:solidFill>
                <a:latin typeface="+mn-lt"/>
                <a:ea typeface="+mn-ea"/>
                <a:cs typeface="+mn-cs"/>
                <a:sym typeface="Courier"/>
              </a:rPr>
              <a:t>do</a:t>
            </a:r>
            <a:endParaRPr sz="2500">
              <a:latin typeface="+mn-lt"/>
              <a:ea typeface="+mn-ea"/>
              <a:cs typeface="+mn-cs"/>
              <a:sym typeface="Courier"/>
            </a:endParaRPr>
          </a:p>
          <a:p>
            <a:pPr lvl="0" algn="l" defTabSz="457200">
              <a:defRPr sz="1800"/>
            </a:pPr>
            <a:r>
              <a:rPr sz="2500">
                <a:latin typeface="+mn-lt"/>
                <a:ea typeface="+mn-ea"/>
                <a:cs typeface="+mn-cs"/>
                <a:sym typeface="Courier"/>
              </a:rPr>
              <a:t>  supports </a:t>
            </a:r>
            <a:r>
              <a:rPr sz="2500">
                <a:solidFill>
                  <a:srgbClr val="22288F"/>
                </a:solidFill>
                <a:latin typeface="+mn-lt"/>
                <a:ea typeface="+mn-ea"/>
                <a:cs typeface="+mn-cs"/>
                <a:sym typeface="Courier"/>
              </a:rPr>
              <a:t>:restart =&gt; true</a:t>
            </a:r>
            <a:endParaRPr sz="2500">
              <a:latin typeface="+mn-lt"/>
              <a:ea typeface="+mn-ea"/>
              <a:cs typeface="+mn-cs"/>
              <a:sym typeface="Courier"/>
            </a:endParaRPr>
          </a:p>
          <a:p>
            <a:pPr lvl="0" algn="l" defTabSz="457200">
              <a:defRPr sz="1800"/>
            </a:pPr>
            <a:r>
              <a:rPr sz="2500">
                <a:latin typeface="+mn-lt"/>
                <a:ea typeface="+mn-ea"/>
                <a:cs typeface="+mn-cs"/>
                <a:sym typeface="Courier"/>
              </a:rPr>
              <a:t>  action </a:t>
            </a:r>
            <a:r>
              <a:rPr sz="2500">
                <a:solidFill>
                  <a:srgbClr val="797979"/>
                </a:solidFill>
                <a:latin typeface="+mn-lt"/>
                <a:ea typeface="+mn-ea"/>
                <a:cs typeface="+mn-cs"/>
                <a:sym typeface="Courier"/>
              </a:rPr>
              <a:t>[</a:t>
            </a:r>
            <a:r>
              <a:rPr sz="2500">
                <a:solidFill>
                  <a:srgbClr val="22288F"/>
                </a:solidFill>
                <a:latin typeface="+mn-lt"/>
                <a:ea typeface="+mn-ea"/>
                <a:cs typeface="+mn-cs"/>
                <a:sym typeface="Courier"/>
              </a:rPr>
              <a:t>:enable</a:t>
            </a:r>
            <a:r>
              <a:rPr sz="2500">
                <a:latin typeface="+mn-lt"/>
                <a:ea typeface="+mn-ea"/>
                <a:cs typeface="+mn-cs"/>
                <a:sym typeface="Courier"/>
              </a:rPr>
              <a:t>, </a:t>
            </a:r>
            <a:r>
              <a:rPr sz="2500">
                <a:solidFill>
                  <a:srgbClr val="22288F"/>
                </a:solidFill>
                <a:latin typeface="+mn-lt"/>
                <a:ea typeface="+mn-ea"/>
                <a:cs typeface="+mn-cs"/>
                <a:sym typeface="Courier"/>
              </a:rPr>
              <a:t>:start</a:t>
            </a:r>
            <a:r>
              <a:rPr sz="2500">
                <a:solidFill>
                  <a:srgbClr val="797979"/>
                </a:solidFill>
                <a:latin typeface="+mn-lt"/>
                <a:ea typeface="+mn-ea"/>
                <a:cs typeface="+mn-cs"/>
                <a:sym typeface="Courier"/>
              </a:rPr>
              <a:t>]</a:t>
            </a:r>
            <a:endParaRPr sz="2500">
              <a:latin typeface="+mn-lt"/>
              <a:ea typeface="+mn-ea"/>
              <a:cs typeface="+mn-cs"/>
              <a:sym typeface="Courier"/>
            </a:endParaRPr>
          </a:p>
          <a:p>
            <a:pPr lvl="0" algn="l" defTabSz="457200">
              <a:defRPr sz="1800"/>
            </a:pPr>
            <a:r>
              <a:rPr sz="2500" b="1">
                <a:solidFill>
                  <a:srgbClr val="008F00"/>
                </a:solidFill>
                <a:latin typeface="+mn-lt"/>
                <a:ea typeface="+mn-ea"/>
                <a:cs typeface="+mn-cs"/>
                <a:sym typeface="Courier"/>
              </a:rPr>
              <a:t>end</a:t>
            </a:r>
          </a:p>
        </p:txBody>
      </p:sp>
      <p:sp>
        <p:nvSpPr>
          <p:cNvPr id="2585" name="Shape 2585"/>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Chef Resources</a:t>
            </a:r>
          </a:p>
        </p:txBody>
      </p:sp>
      <p:sp>
        <p:nvSpPr>
          <p:cNvPr id="2586" name="Shape 2586"/>
          <p:cNvSpPr>
            <a:spLocks noGrp="1"/>
          </p:cNvSpPr>
          <p:nvPr>
            <p:ph type="body" idx="1"/>
          </p:nvPr>
        </p:nvSpPr>
        <p:spPr>
          <a:prstGeom prst="rect">
            <a:avLst/>
          </a:prstGeom>
        </p:spPr>
        <p:txBody>
          <a:bodyPr/>
          <a:lstStyle/>
          <a:p>
            <a:pPr lvl="0"/>
            <a:endParaRPr/>
          </a:p>
        </p:txBody>
      </p:sp>
      <p:sp>
        <p:nvSpPr>
          <p:cNvPr id="2587" name="Shape 2587"/>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216</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1" name="Shape 2591"/>
          <p:cNvSpPr/>
          <p:nvPr/>
        </p:nvSpPr>
        <p:spPr>
          <a:xfrm>
            <a:off x="7772400" y="1974850"/>
            <a:ext cx="8102600" cy="6578600"/>
          </a:xfrm>
          <a:prstGeom prst="rect">
            <a:avLst/>
          </a:prstGeom>
          <a:solidFill>
            <a:srgbClr val="FFFFFF"/>
          </a:solidFill>
          <a:ln w="25400">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p>
            <a:pPr lvl="0" algn="l" defTabSz="457200">
              <a:defRPr sz="1800"/>
            </a:pPr>
            <a:r>
              <a:rPr sz="2500">
                <a:latin typeface="+mn-lt"/>
                <a:ea typeface="+mn-ea"/>
                <a:cs typeface="+mn-cs"/>
                <a:sym typeface="Courier"/>
              </a:rPr>
              <a:t>package </a:t>
            </a:r>
            <a:r>
              <a:rPr sz="2500">
                <a:solidFill>
                  <a:srgbClr val="C8352B"/>
                </a:solidFill>
                <a:latin typeface="+mn-lt"/>
                <a:ea typeface="+mn-ea"/>
                <a:cs typeface="+mn-cs"/>
                <a:sym typeface="Courier"/>
              </a:rPr>
              <a:t>"haproxy"</a:t>
            </a:r>
            <a:r>
              <a:rPr sz="2500">
                <a:latin typeface="+mn-lt"/>
                <a:ea typeface="+mn-ea"/>
                <a:cs typeface="+mn-cs"/>
                <a:sym typeface="Courier"/>
              </a:rPr>
              <a:t> </a:t>
            </a:r>
            <a:r>
              <a:rPr sz="2500" b="1">
                <a:solidFill>
                  <a:srgbClr val="008F00"/>
                </a:solidFill>
                <a:latin typeface="+mn-lt"/>
                <a:ea typeface="+mn-ea"/>
                <a:cs typeface="+mn-cs"/>
                <a:sym typeface="Courier"/>
              </a:rPr>
              <a:t>do</a:t>
            </a:r>
            <a:endParaRPr sz="2500">
              <a:latin typeface="+mn-lt"/>
              <a:ea typeface="+mn-ea"/>
              <a:cs typeface="+mn-cs"/>
              <a:sym typeface="Courier"/>
            </a:endParaRPr>
          </a:p>
          <a:p>
            <a:pPr lvl="0" algn="l" defTabSz="457200">
              <a:defRPr sz="1800"/>
            </a:pPr>
            <a:r>
              <a:rPr sz="2500">
                <a:latin typeface="+mn-lt"/>
                <a:ea typeface="+mn-ea"/>
                <a:cs typeface="+mn-cs"/>
                <a:sym typeface="Courier"/>
              </a:rPr>
              <a:t>  action </a:t>
            </a:r>
            <a:r>
              <a:rPr sz="2500">
                <a:solidFill>
                  <a:srgbClr val="22288F"/>
                </a:solidFill>
                <a:latin typeface="+mn-lt"/>
                <a:ea typeface="+mn-ea"/>
                <a:cs typeface="+mn-cs"/>
                <a:sym typeface="Courier"/>
              </a:rPr>
              <a:t>:install</a:t>
            </a:r>
            <a:endParaRPr sz="2500">
              <a:latin typeface="+mn-lt"/>
              <a:ea typeface="+mn-ea"/>
              <a:cs typeface="+mn-cs"/>
              <a:sym typeface="Courier"/>
            </a:endParaRPr>
          </a:p>
          <a:p>
            <a:pPr lvl="0" algn="l" defTabSz="457200">
              <a:defRPr sz="1800"/>
            </a:pPr>
            <a:r>
              <a:rPr sz="2500" b="1">
                <a:solidFill>
                  <a:srgbClr val="008F00"/>
                </a:solidFill>
                <a:latin typeface="+mn-lt"/>
                <a:ea typeface="+mn-ea"/>
                <a:cs typeface="+mn-cs"/>
                <a:sym typeface="Courier"/>
              </a:rPr>
              <a:t>end</a:t>
            </a:r>
            <a:endParaRPr sz="2500">
              <a:latin typeface="+mn-lt"/>
              <a:ea typeface="+mn-ea"/>
              <a:cs typeface="+mn-cs"/>
              <a:sym typeface="Courier"/>
            </a:endParaRPr>
          </a:p>
          <a:p>
            <a:pPr lvl="0" algn="l" defTabSz="457200">
              <a:defRPr sz="1800"/>
            </a:pPr>
            <a:endParaRPr sz="2500">
              <a:latin typeface="+mn-lt"/>
              <a:ea typeface="+mn-ea"/>
              <a:cs typeface="+mn-cs"/>
              <a:sym typeface="Courier"/>
            </a:endParaRPr>
          </a:p>
          <a:p>
            <a:pPr lvl="0" algn="l" defTabSz="457200">
              <a:defRPr sz="1800"/>
            </a:pPr>
            <a:r>
              <a:rPr sz="2500">
                <a:latin typeface="+mn-lt"/>
                <a:ea typeface="+mn-ea"/>
                <a:cs typeface="+mn-cs"/>
                <a:sym typeface="Courier"/>
              </a:rPr>
              <a:t>template </a:t>
            </a:r>
            <a:r>
              <a:rPr sz="2500">
                <a:solidFill>
                  <a:srgbClr val="C8352B"/>
                </a:solidFill>
                <a:latin typeface="+mn-lt"/>
                <a:ea typeface="+mn-ea"/>
                <a:cs typeface="+mn-cs"/>
                <a:sym typeface="Courier"/>
              </a:rPr>
              <a:t>"/etc/haproxy/haproxy.cfg"</a:t>
            </a:r>
            <a:r>
              <a:rPr sz="2500">
                <a:latin typeface="+mn-lt"/>
                <a:ea typeface="+mn-ea"/>
                <a:cs typeface="+mn-cs"/>
                <a:sym typeface="Courier"/>
              </a:rPr>
              <a:t> </a:t>
            </a:r>
            <a:r>
              <a:rPr sz="2500" b="1">
                <a:solidFill>
                  <a:srgbClr val="008F00"/>
                </a:solidFill>
                <a:latin typeface="+mn-lt"/>
                <a:ea typeface="+mn-ea"/>
                <a:cs typeface="+mn-cs"/>
                <a:sym typeface="Courier"/>
              </a:rPr>
              <a:t>do</a:t>
            </a:r>
            <a:endParaRPr sz="2500">
              <a:latin typeface="+mn-lt"/>
              <a:ea typeface="+mn-ea"/>
              <a:cs typeface="+mn-cs"/>
              <a:sym typeface="Courier"/>
            </a:endParaRPr>
          </a:p>
          <a:p>
            <a:pPr lvl="0" algn="l" defTabSz="457200">
              <a:defRPr sz="1800"/>
            </a:pPr>
            <a:r>
              <a:rPr sz="2500">
                <a:latin typeface="+mn-lt"/>
                <a:ea typeface="+mn-ea"/>
                <a:cs typeface="+mn-cs"/>
                <a:sym typeface="Courier"/>
              </a:rPr>
              <a:t>  source </a:t>
            </a:r>
            <a:r>
              <a:rPr sz="2500">
                <a:solidFill>
                  <a:srgbClr val="C8352B"/>
                </a:solidFill>
                <a:latin typeface="+mn-lt"/>
                <a:ea typeface="+mn-ea"/>
                <a:cs typeface="+mn-cs"/>
                <a:sym typeface="Courier"/>
              </a:rPr>
              <a:t>"haproxy.cfg.erb"</a:t>
            </a:r>
            <a:endParaRPr sz="2500">
              <a:latin typeface="+mn-lt"/>
              <a:ea typeface="+mn-ea"/>
              <a:cs typeface="+mn-cs"/>
              <a:sym typeface="Courier"/>
            </a:endParaRPr>
          </a:p>
          <a:p>
            <a:pPr lvl="0" algn="l" defTabSz="457200">
              <a:defRPr sz="1800"/>
            </a:pPr>
            <a:r>
              <a:rPr sz="2500">
                <a:latin typeface="+mn-lt"/>
                <a:ea typeface="+mn-ea"/>
                <a:cs typeface="+mn-cs"/>
                <a:sym typeface="Courier"/>
              </a:rPr>
              <a:t>  owner </a:t>
            </a:r>
            <a:r>
              <a:rPr sz="2500">
                <a:solidFill>
                  <a:srgbClr val="C8352B"/>
                </a:solidFill>
                <a:latin typeface="+mn-lt"/>
                <a:ea typeface="+mn-ea"/>
                <a:cs typeface="+mn-cs"/>
                <a:sym typeface="Courier"/>
              </a:rPr>
              <a:t>"root"</a:t>
            </a:r>
            <a:endParaRPr sz="2500">
              <a:latin typeface="+mn-lt"/>
              <a:ea typeface="+mn-ea"/>
              <a:cs typeface="+mn-cs"/>
              <a:sym typeface="Courier"/>
            </a:endParaRPr>
          </a:p>
          <a:p>
            <a:pPr lvl="0" algn="l" defTabSz="457200">
              <a:defRPr sz="1800"/>
            </a:pPr>
            <a:r>
              <a:rPr sz="2500">
                <a:latin typeface="+mn-lt"/>
                <a:ea typeface="+mn-ea"/>
                <a:cs typeface="+mn-cs"/>
                <a:sym typeface="Courier"/>
              </a:rPr>
              <a:t>  group </a:t>
            </a:r>
            <a:r>
              <a:rPr sz="2500">
                <a:solidFill>
                  <a:srgbClr val="C8352B"/>
                </a:solidFill>
                <a:latin typeface="+mn-lt"/>
                <a:ea typeface="+mn-ea"/>
                <a:cs typeface="+mn-cs"/>
                <a:sym typeface="Courier"/>
              </a:rPr>
              <a:t>"root"</a:t>
            </a:r>
            <a:endParaRPr sz="2500">
              <a:latin typeface="+mn-lt"/>
              <a:ea typeface="+mn-ea"/>
              <a:cs typeface="+mn-cs"/>
              <a:sym typeface="Courier"/>
            </a:endParaRPr>
          </a:p>
          <a:p>
            <a:pPr lvl="0" algn="l" defTabSz="457200">
              <a:defRPr sz="1800"/>
            </a:pPr>
            <a:r>
              <a:rPr sz="2500">
                <a:latin typeface="+mn-lt"/>
                <a:ea typeface="+mn-ea"/>
                <a:cs typeface="+mn-cs"/>
                <a:sym typeface="Courier"/>
              </a:rPr>
              <a:t>  mode </a:t>
            </a:r>
            <a:r>
              <a:rPr sz="2500">
                <a:solidFill>
                  <a:srgbClr val="C8352B"/>
                </a:solidFill>
                <a:latin typeface="+mn-lt"/>
                <a:ea typeface="+mn-ea"/>
                <a:cs typeface="+mn-cs"/>
                <a:sym typeface="Courier"/>
              </a:rPr>
              <a:t>"0644"</a:t>
            </a:r>
            <a:endParaRPr sz="2500">
              <a:latin typeface="+mn-lt"/>
              <a:ea typeface="+mn-ea"/>
              <a:cs typeface="+mn-cs"/>
              <a:sym typeface="Courier"/>
            </a:endParaRPr>
          </a:p>
          <a:p>
            <a:pPr lvl="0" algn="l" defTabSz="457200">
              <a:defRPr sz="1800"/>
            </a:pPr>
            <a:r>
              <a:rPr sz="2500">
                <a:latin typeface="+mn-lt"/>
                <a:ea typeface="+mn-ea"/>
                <a:cs typeface="+mn-cs"/>
                <a:sym typeface="Courier"/>
              </a:rPr>
              <a:t>  notifies </a:t>
            </a:r>
            <a:r>
              <a:rPr sz="2500">
                <a:solidFill>
                  <a:srgbClr val="22288F"/>
                </a:solidFill>
                <a:latin typeface="+mn-lt"/>
                <a:ea typeface="+mn-ea"/>
                <a:cs typeface="+mn-cs"/>
                <a:sym typeface="Courier"/>
              </a:rPr>
              <a:t>:restart</a:t>
            </a:r>
            <a:r>
              <a:rPr sz="2500">
                <a:latin typeface="+mn-lt"/>
                <a:ea typeface="+mn-ea"/>
                <a:cs typeface="+mn-cs"/>
                <a:sym typeface="Courier"/>
              </a:rPr>
              <a:t>, </a:t>
            </a:r>
            <a:r>
              <a:rPr sz="2500">
                <a:solidFill>
                  <a:srgbClr val="C8352B"/>
                </a:solidFill>
                <a:latin typeface="+mn-lt"/>
                <a:ea typeface="+mn-ea"/>
                <a:cs typeface="+mn-cs"/>
                <a:sym typeface="Courier"/>
              </a:rPr>
              <a:t>"service[haproxy]"</a:t>
            </a:r>
            <a:endParaRPr sz="2500">
              <a:latin typeface="+mn-lt"/>
              <a:ea typeface="+mn-ea"/>
              <a:cs typeface="+mn-cs"/>
              <a:sym typeface="Courier"/>
            </a:endParaRPr>
          </a:p>
          <a:p>
            <a:pPr lvl="0" algn="l" defTabSz="457200">
              <a:defRPr sz="1800"/>
            </a:pPr>
            <a:r>
              <a:rPr sz="2500" b="1">
                <a:solidFill>
                  <a:srgbClr val="008F00"/>
                </a:solidFill>
                <a:latin typeface="+mn-lt"/>
                <a:ea typeface="+mn-ea"/>
                <a:cs typeface="+mn-cs"/>
                <a:sym typeface="Courier"/>
              </a:rPr>
              <a:t>end</a:t>
            </a:r>
            <a:endParaRPr sz="2500">
              <a:latin typeface="+mn-lt"/>
              <a:ea typeface="+mn-ea"/>
              <a:cs typeface="+mn-cs"/>
              <a:sym typeface="Courier"/>
            </a:endParaRPr>
          </a:p>
          <a:p>
            <a:pPr lvl="0" algn="l" defTabSz="457200">
              <a:defRPr sz="1800"/>
            </a:pPr>
            <a:endParaRPr sz="2500">
              <a:latin typeface="+mn-lt"/>
              <a:ea typeface="+mn-ea"/>
              <a:cs typeface="+mn-cs"/>
              <a:sym typeface="Courier"/>
            </a:endParaRPr>
          </a:p>
          <a:p>
            <a:pPr lvl="0" algn="l" defTabSz="457200">
              <a:defRPr sz="1800"/>
            </a:pPr>
            <a:r>
              <a:rPr sz="2500">
                <a:latin typeface="+mn-lt"/>
                <a:ea typeface="+mn-ea"/>
                <a:cs typeface="+mn-cs"/>
                <a:sym typeface="Courier"/>
              </a:rPr>
              <a:t>service </a:t>
            </a:r>
            <a:r>
              <a:rPr sz="2500">
                <a:solidFill>
                  <a:srgbClr val="C8352B"/>
                </a:solidFill>
                <a:latin typeface="+mn-lt"/>
                <a:ea typeface="+mn-ea"/>
                <a:cs typeface="+mn-cs"/>
                <a:sym typeface="Courier"/>
              </a:rPr>
              <a:t>"haproxy"</a:t>
            </a:r>
            <a:r>
              <a:rPr sz="2500">
                <a:latin typeface="+mn-lt"/>
                <a:ea typeface="+mn-ea"/>
                <a:cs typeface="+mn-cs"/>
                <a:sym typeface="Courier"/>
              </a:rPr>
              <a:t> </a:t>
            </a:r>
            <a:r>
              <a:rPr sz="2500" b="1">
                <a:solidFill>
                  <a:srgbClr val="008F00"/>
                </a:solidFill>
                <a:latin typeface="+mn-lt"/>
                <a:ea typeface="+mn-ea"/>
                <a:cs typeface="+mn-cs"/>
                <a:sym typeface="Courier"/>
              </a:rPr>
              <a:t>do</a:t>
            </a:r>
            <a:endParaRPr sz="2500">
              <a:latin typeface="+mn-lt"/>
              <a:ea typeface="+mn-ea"/>
              <a:cs typeface="+mn-cs"/>
              <a:sym typeface="Courier"/>
            </a:endParaRPr>
          </a:p>
          <a:p>
            <a:pPr lvl="0" algn="l" defTabSz="457200">
              <a:defRPr sz="1800"/>
            </a:pPr>
            <a:r>
              <a:rPr sz="2500">
                <a:latin typeface="+mn-lt"/>
                <a:ea typeface="+mn-ea"/>
                <a:cs typeface="+mn-cs"/>
                <a:sym typeface="Courier"/>
              </a:rPr>
              <a:t>  supports </a:t>
            </a:r>
            <a:r>
              <a:rPr sz="2500">
                <a:solidFill>
                  <a:srgbClr val="22288F"/>
                </a:solidFill>
                <a:latin typeface="+mn-lt"/>
                <a:ea typeface="+mn-ea"/>
                <a:cs typeface="+mn-cs"/>
                <a:sym typeface="Courier"/>
              </a:rPr>
              <a:t>:restart =&gt; true</a:t>
            </a:r>
            <a:endParaRPr sz="2500">
              <a:latin typeface="+mn-lt"/>
              <a:ea typeface="+mn-ea"/>
              <a:cs typeface="+mn-cs"/>
              <a:sym typeface="Courier"/>
            </a:endParaRPr>
          </a:p>
          <a:p>
            <a:pPr lvl="0" algn="l" defTabSz="457200">
              <a:defRPr sz="1800"/>
            </a:pPr>
            <a:r>
              <a:rPr sz="2500">
                <a:latin typeface="+mn-lt"/>
                <a:ea typeface="+mn-ea"/>
                <a:cs typeface="+mn-cs"/>
                <a:sym typeface="Courier"/>
              </a:rPr>
              <a:t>  action </a:t>
            </a:r>
            <a:r>
              <a:rPr sz="2500">
                <a:solidFill>
                  <a:srgbClr val="797979"/>
                </a:solidFill>
                <a:latin typeface="+mn-lt"/>
                <a:ea typeface="+mn-ea"/>
                <a:cs typeface="+mn-cs"/>
                <a:sym typeface="Courier"/>
              </a:rPr>
              <a:t>[</a:t>
            </a:r>
            <a:r>
              <a:rPr sz="2500">
                <a:solidFill>
                  <a:srgbClr val="22288F"/>
                </a:solidFill>
                <a:latin typeface="+mn-lt"/>
                <a:ea typeface="+mn-ea"/>
                <a:cs typeface="+mn-cs"/>
                <a:sym typeface="Courier"/>
              </a:rPr>
              <a:t>:enable</a:t>
            </a:r>
            <a:r>
              <a:rPr sz="2500">
                <a:latin typeface="+mn-lt"/>
                <a:ea typeface="+mn-ea"/>
                <a:cs typeface="+mn-cs"/>
                <a:sym typeface="Courier"/>
              </a:rPr>
              <a:t>, </a:t>
            </a:r>
            <a:r>
              <a:rPr sz="2500">
                <a:solidFill>
                  <a:srgbClr val="22288F"/>
                </a:solidFill>
                <a:latin typeface="+mn-lt"/>
                <a:ea typeface="+mn-ea"/>
                <a:cs typeface="+mn-cs"/>
                <a:sym typeface="Courier"/>
              </a:rPr>
              <a:t>:start</a:t>
            </a:r>
            <a:r>
              <a:rPr sz="2500">
                <a:solidFill>
                  <a:srgbClr val="797979"/>
                </a:solidFill>
                <a:latin typeface="+mn-lt"/>
                <a:ea typeface="+mn-ea"/>
                <a:cs typeface="+mn-cs"/>
                <a:sym typeface="Courier"/>
              </a:rPr>
              <a:t>]</a:t>
            </a:r>
            <a:endParaRPr sz="2500">
              <a:latin typeface="+mn-lt"/>
              <a:ea typeface="+mn-ea"/>
              <a:cs typeface="+mn-cs"/>
              <a:sym typeface="Courier"/>
            </a:endParaRPr>
          </a:p>
          <a:p>
            <a:pPr lvl="0" algn="l" defTabSz="457200">
              <a:defRPr sz="1800"/>
            </a:pPr>
            <a:r>
              <a:rPr sz="2500" b="1">
                <a:solidFill>
                  <a:srgbClr val="008F00"/>
                </a:solidFill>
                <a:latin typeface="+mn-lt"/>
                <a:ea typeface="+mn-ea"/>
                <a:cs typeface="+mn-cs"/>
                <a:sym typeface="Courier"/>
              </a:rPr>
              <a:t>end</a:t>
            </a:r>
          </a:p>
        </p:txBody>
      </p:sp>
      <p:sp>
        <p:nvSpPr>
          <p:cNvPr id="2592" name="Shape 2592"/>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Chef Resources</a:t>
            </a:r>
          </a:p>
        </p:txBody>
      </p:sp>
      <p:sp>
        <p:nvSpPr>
          <p:cNvPr id="2593" name="Shape 2593"/>
          <p:cNvSpPr>
            <a:spLocks noGrp="1"/>
          </p:cNvSpPr>
          <p:nvPr>
            <p:ph type="body" idx="1"/>
          </p:nvPr>
        </p:nvSpPr>
        <p:spPr>
          <a:prstGeom prst="rect">
            <a:avLst/>
          </a:prstGeom>
        </p:spPr>
        <p:txBody>
          <a:bodyPr/>
          <a:lstStyle/>
          <a:p>
            <a:pPr lvl="0">
              <a:defRPr sz="1800"/>
            </a:pPr>
            <a:r>
              <a:rPr sz="4800"/>
              <a:t>Have a </a:t>
            </a:r>
            <a:r>
              <a:rPr sz="4800" b="1"/>
              <a:t>type</a:t>
            </a:r>
          </a:p>
        </p:txBody>
      </p:sp>
      <p:sp>
        <p:nvSpPr>
          <p:cNvPr id="2594" name="Shape 2594"/>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217</a:t>
            </a:fld>
            <a:endParaRPr sz="1000"/>
          </a:p>
        </p:txBody>
      </p:sp>
      <p:sp>
        <p:nvSpPr>
          <p:cNvPr id="2595" name="Shape 2595"/>
          <p:cNvSpPr/>
          <p:nvPr/>
        </p:nvSpPr>
        <p:spPr>
          <a:xfrm>
            <a:off x="9690100" y="3797300"/>
            <a:ext cx="57277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596" name="Shape 2596"/>
          <p:cNvSpPr/>
          <p:nvPr/>
        </p:nvSpPr>
        <p:spPr>
          <a:xfrm>
            <a:off x="9436100" y="2235200"/>
            <a:ext cx="24257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597" name="Shape 2597"/>
          <p:cNvSpPr/>
          <p:nvPr/>
        </p:nvSpPr>
        <p:spPr>
          <a:xfrm>
            <a:off x="7937500" y="2692400"/>
            <a:ext cx="3340100" cy="8509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598" name="Shape 2598"/>
          <p:cNvSpPr/>
          <p:nvPr/>
        </p:nvSpPr>
        <p:spPr>
          <a:xfrm>
            <a:off x="7988300" y="4216400"/>
            <a:ext cx="7620000" cy="21971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599" name="Shape 2599"/>
          <p:cNvSpPr/>
          <p:nvPr/>
        </p:nvSpPr>
        <p:spPr>
          <a:xfrm>
            <a:off x="6489700" y="6502400"/>
            <a:ext cx="24257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600" name="Shape 2600"/>
          <p:cNvSpPr/>
          <p:nvPr/>
        </p:nvSpPr>
        <p:spPr>
          <a:xfrm>
            <a:off x="9563100" y="6819900"/>
            <a:ext cx="24257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601" name="Shape 2601"/>
          <p:cNvSpPr/>
          <p:nvPr/>
        </p:nvSpPr>
        <p:spPr>
          <a:xfrm>
            <a:off x="7962900" y="7277100"/>
            <a:ext cx="5511800" cy="11176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5" name="Shape 2605"/>
          <p:cNvSpPr/>
          <p:nvPr/>
        </p:nvSpPr>
        <p:spPr>
          <a:xfrm>
            <a:off x="7772400" y="1974850"/>
            <a:ext cx="8102600" cy="6578600"/>
          </a:xfrm>
          <a:prstGeom prst="rect">
            <a:avLst/>
          </a:prstGeom>
          <a:solidFill>
            <a:srgbClr val="FFFFFF"/>
          </a:solidFill>
          <a:ln w="25400">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p>
            <a:pPr lvl="0" algn="l" defTabSz="457200">
              <a:defRPr sz="1800"/>
            </a:pPr>
            <a:r>
              <a:rPr sz="2500">
                <a:latin typeface="+mn-lt"/>
                <a:ea typeface="+mn-ea"/>
                <a:cs typeface="+mn-cs"/>
                <a:sym typeface="Courier"/>
              </a:rPr>
              <a:t>package </a:t>
            </a:r>
            <a:r>
              <a:rPr sz="2500">
                <a:solidFill>
                  <a:srgbClr val="C8352B"/>
                </a:solidFill>
                <a:latin typeface="+mn-lt"/>
                <a:ea typeface="+mn-ea"/>
                <a:cs typeface="+mn-cs"/>
                <a:sym typeface="Courier"/>
              </a:rPr>
              <a:t>"haproxy"</a:t>
            </a:r>
            <a:r>
              <a:rPr sz="2500">
                <a:latin typeface="+mn-lt"/>
                <a:ea typeface="+mn-ea"/>
                <a:cs typeface="+mn-cs"/>
                <a:sym typeface="Courier"/>
              </a:rPr>
              <a:t> </a:t>
            </a:r>
            <a:r>
              <a:rPr sz="2500" b="1">
                <a:solidFill>
                  <a:srgbClr val="008F00"/>
                </a:solidFill>
                <a:latin typeface="+mn-lt"/>
                <a:ea typeface="+mn-ea"/>
                <a:cs typeface="+mn-cs"/>
                <a:sym typeface="Courier"/>
              </a:rPr>
              <a:t>do</a:t>
            </a:r>
            <a:endParaRPr sz="2500">
              <a:latin typeface="+mn-lt"/>
              <a:ea typeface="+mn-ea"/>
              <a:cs typeface="+mn-cs"/>
              <a:sym typeface="Courier"/>
            </a:endParaRPr>
          </a:p>
          <a:p>
            <a:pPr lvl="0" algn="l" defTabSz="457200">
              <a:defRPr sz="1800"/>
            </a:pPr>
            <a:r>
              <a:rPr sz="2500">
                <a:latin typeface="+mn-lt"/>
                <a:ea typeface="+mn-ea"/>
                <a:cs typeface="+mn-cs"/>
                <a:sym typeface="Courier"/>
              </a:rPr>
              <a:t>  action </a:t>
            </a:r>
            <a:r>
              <a:rPr sz="2500">
                <a:solidFill>
                  <a:srgbClr val="22288F"/>
                </a:solidFill>
                <a:latin typeface="+mn-lt"/>
                <a:ea typeface="+mn-ea"/>
                <a:cs typeface="+mn-cs"/>
                <a:sym typeface="Courier"/>
              </a:rPr>
              <a:t>:install</a:t>
            </a:r>
            <a:endParaRPr sz="2500">
              <a:latin typeface="+mn-lt"/>
              <a:ea typeface="+mn-ea"/>
              <a:cs typeface="+mn-cs"/>
              <a:sym typeface="Courier"/>
            </a:endParaRPr>
          </a:p>
          <a:p>
            <a:pPr lvl="0" algn="l" defTabSz="457200">
              <a:defRPr sz="1800"/>
            </a:pPr>
            <a:r>
              <a:rPr sz="2500" b="1">
                <a:solidFill>
                  <a:srgbClr val="008F00"/>
                </a:solidFill>
                <a:latin typeface="+mn-lt"/>
                <a:ea typeface="+mn-ea"/>
                <a:cs typeface="+mn-cs"/>
                <a:sym typeface="Courier"/>
              </a:rPr>
              <a:t>end</a:t>
            </a:r>
            <a:endParaRPr sz="2500">
              <a:latin typeface="+mn-lt"/>
              <a:ea typeface="+mn-ea"/>
              <a:cs typeface="+mn-cs"/>
              <a:sym typeface="Courier"/>
            </a:endParaRPr>
          </a:p>
          <a:p>
            <a:pPr lvl="0" algn="l" defTabSz="457200">
              <a:defRPr sz="1800"/>
            </a:pPr>
            <a:endParaRPr sz="2500">
              <a:latin typeface="+mn-lt"/>
              <a:ea typeface="+mn-ea"/>
              <a:cs typeface="+mn-cs"/>
              <a:sym typeface="Courier"/>
            </a:endParaRPr>
          </a:p>
          <a:p>
            <a:pPr lvl="0" algn="l" defTabSz="457200">
              <a:defRPr sz="1800"/>
            </a:pPr>
            <a:r>
              <a:rPr sz="2500">
                <a:latin typeface="+mn-lt"/>
                <a:ea typeface="+mn-ea"/>
                <a:cs typeface="+mn-cs"/>
                <a:sym typeface="Courier"/>
              </a:rPr>
              <a:t>template </a:t>
            </a:r>
            <a:r>
              <a:rPr sz="2500">
                <a:solidFill>
                  <a:srgbClr val="C8352B"/>
                </a:solidFill>
                <a:latin typeface="+mn-lt"/>
                <a:ea typeface="+mn-ea"/>
                <a:cs typeface="+mn-cs"/>
                <a:sym typeface="Courier"/>
              </a:rPr>
              <a:t>"/etc/haproxy/haproxy.cfg"</a:t>
            </a:r>
            <a:r>
              <a:rPr sz="2500">
                <a:latin typeface="+mn-lt"/>
                <a:ea typeface="+mn-ea"/>
                <a:cs typeface="+mn-cs"/>
                <a:sym typeface="Courier"/>
              </a:rPr>
              <a:t> </a:t>
            </a:r>
            <a:r>
              <a:rPr sz="2500" b="1">
                <a:solidFill>
                  <a:srgbClr val="008F00"/>
                </a:solidFill>
                <a:latin typeface="+mn-lt"/>
                <a:ea typeface="+mn-ea"/>
                <a:cs typeface="+mn-cs"/>
                <a:sym typeface="Courier"/>
              </a:rPr>
              <a:t>do</a:t>
            </a:r>
            <a:endParaRPr sz="2500">
              <a:latin typeface="+mn-lt"/>
              <a:ea typeface="+mn-ea"/>
              <a:cs typeface="+mn-cs"/>
              <a:sym typeface="Courier"/>
            </a:endParaRPr>
          </a:p>
          <a:p>
            <a:pPr lvl="0" algn="l" defTabSz="457200">
              <a:defRPr sz="1800"/>
            </a:pPr>
            <a:r>
              <a:rPr sz="2500">
                <a:latin typeface="+mn-lt"/>
                <a:ea typeface="+mn-ea"/>
                <a:cs typeface="+mn-cs"/>
                <a:sym typeface="Courier"/>
              </a:rPr>
              <a:t>  source </a:t>
            </a:r>
            <a:r>
              <a:rPr sz="2500">
                <a:solidFill>
                  <a:srgbClr val="C8352B"/>
                </a:solidFill>
                <a:latin typeface="+mn-lt"/>
                <a:ea typeface="+mn-ea"/>
                <a:cs typeface="+mn-cs"/>
                <a:sym typeface="Courier"/>
              </a:rPr>
              <a:t>"haproxy.cfg.erb"</a:t>
            </a:r>
            <a:endParaRPr sz="2500">
              <a:latin typeface="+mn-lt"/>
              <a:ea typeface="+mn-ea"/>
              <a:cs typeface="+mn-cs"/>
              <a:sym typeface="Courier"/>
            </a:endParaRPr>
          </a:p>
          <a:p>
            <a:pPr lvl="0" algn="l" defTabSz="457200">
              <a:defRPr sz="1800"/>
            </a:pPr>
            <a:r>
              <a:rPr sz="2500">
                <a:latin typeface="+mn-lt"/>
                <a:ea typeface="+mn-ea"/>
                <a:cs typeface="+mn-cs"/>
                <a:sym typeface="Courier"/>
              </a:rPr>
              <a:t>  owner </a:t>
            </a:r>
            <a:r>
              <a:rPr sz="2500">
                <a:solidFill>
                  <a:srgbClr val="C8352B"/>
                </a:solidFill>
                <a:latin typeface="+mn-lt"/>
                <a:ea typeface="+mn-ea"/>
                <a:cs typeface="+mn-cs"/>
                <a:sym typeface="Courier"/>
              </a:rPr>
              <a:t>"root"</a:t>
            </a:r>
            <a:endParaRPr sz="2500">
              <a:latin typeface="+mn-lt"/>
              <a:ea typeface="+mn-ea"/>
              <a:cs typeface="+mn-cs"/>
              <a:sym typeface="Courier"/>
            </a:endParaRPr>
          </a:p>
          <a:p>
            <a:pPr lvl="0" algn="l" defTabSz="457200">
              <a:defRPr sz="1800"/>
            </a:pPr>
            <a:r>
              <a:rPr sz="2500">
                <a:latin typeface="+mn-lt"/>
                <a:ea typeface="+mn-ea"/>
                <a:cs typeface="+mn-cs"/>
                <a:sym typeface="Courier"/>
              </a:rPr>
              <a:t>  group </a:t>
            </a:r>
            <a:r>
              <a:rPr sz="2500">
                <a:solidFill>
                  <a:srgbClr val="C8352B"/>
                </a:solidFill>
                <a:latin typeface="+mn-lt"/>
                <a:ea typeface="+mn-ea"/>
                <a:cs typeface="+mn-cs"/>
                <a:sym typeface="Courier"/>
              </a:rPr>
              <a:t>"root"</a:t>
            </a:r>
            <a:endParaRPr sz="2500">
              <a:latin typeface="+mn-lt"/>
              <a:ea typeface="+mn-ea"/>
              <a:cs typeface="+mn-cs"/>
              <a:sym typeface="Courier"/>
            </a:endParaRPr>
          </a:p>
          <a:p>
            <a:pPr lvl="0" algn="l" defTabSz="457200">
              <a:defRPr sz="1800"/>
            </a:pPr>
            <a:r>
              <a:rPr sz="2500">
                <a:latin typeface="+mn-lt"/>
                <a:ea typeface="+mn-ea"/>
                <a:cs typeface="+mn-cs"/>
                <a:sym typeface="Courier"/>
              </a:rPr>
              <a:t>  mode </a:t>
            </a:r>
            <a:r>
              <a:rPr sz="2500">
                <a:solidFill>
                  <a:srgbClr val="C8352B"/>
                </a:solidFill>
                <a:latin typeface="+mn-lt"/>
                <a:ea typeface="+mn-ea"/>
                <a:cs typeface="+mn-cs"/>
                <a:sym typeface="Courier"/>
              </a:rPr>
              <a:t>"0644"</a:t>
            </a:r>
            <a:endParaRPr sz="2500">
              <a:latin typeface="+mn-lt"/>
              <a:ea typeface="+mn-ea"/>
              <a:cs typeface="+mn-cs"/>
              <a:sym typeface="Courier"/>
            </a:endParaRPr>
          </a:p>
          <a:p>
            <a:pPr lvl="0" algn="l" defTabSz="457200">
              <a:defRPr sz="1800"/>
            </a:pPr>
            <a:r>
              <a:rPr sz="2500">
                <a:latin typeface="+mn-lt"/>
                <a:ea typeface="+mn-ea"/>
                <a:cs typeface="+mn-cs"/>
                <a:sym typeface="Courier"/>
              </a:rPr>
              <a:t>  notifies </a:t>
            </a:r>
            <a:r>
              <a:rPr sz="2500">
                <a:solidFill>
                  <a:srgbClr val="22288F"/>
                </a:solidFill>
                <a:latin typeface="+mn-lt"/>
                <a:ea typeface="+mn-ea"/>
                <a:cs typeface="+mn-cs"/>
                <a:sym typeface="Courier"/>
              </a:rPr>
              <a:t>:restart</a:t>
            </a:r>
            <a:r>
              <a:rPr sz="2500">
                <a:latin typeface="+mn-lt"/>
                <a:ea typeface="+mn-ea"/>
                <a:cs typeface="+mn-cs"/>
                <a:sym typeface="Courier"/>
              </a:rPr>
              <a:t>, </a:t>
            </a:r>
            <a:r>
              <a:rPr sz="2500">
                <a:solidFill>
                  <a:srgbClr val="C8352B"/>
                </a:solidFill>
                <a:latin typeface="+mn-lt"/>
                <a:ea typeface="+mn-ea"/>
                <a:cs typeface="+mn-cs"/>
                <a:sym typeface="Courier"/>
              </a:rPr>
              <a:t>"service[haproxy]"</a:t>
            </a:r>
            <a:endParaRPr sz="2500">
              <a:latin typeface="+mn-lt"/>
              <a:ea typeface="+mn-ea"/>
              <a:cs typeface="+mn-cs"/>
              <a:sym typeface="Courier"/>
            </a:endParaRPr>
          </a:p>
          <a:p>
            <a:pPr lvl="0" algn="l" defTabSz="457200">
              <a:defRPr sz="1800"/>
            </a:pPr>
            <a:r>
              <a:rPr sz="2500" b="1">
                <a:solidFill>
                  <a:srgbClr val="008F00"/>
                </a:solidFill>
                <a:latin typeface="+mn-lt"/>
                <a:ea typeface="+mn-ea"/>
                <a:cs typeface="+mn-cs"/>
                <a:sym typeface="Courier"/>
              </a:rPr>
              <a:t>end</a:t>
            </a:r>
            <a:endParaRPr sz="2500">
              <a:latin typeface="+mn-lt"/>
              <a:ea typeface="+mn-ea"/>
              <a:cs typeface="+mn-cs"/>
              <a:sym typeface="Courier"/>
            </a:endParaRPr>
          </a:p>
          <a:p>
            <a:pPr lvl="0" algn="l" defTabSz="457200">
              <a:defRPr sz="1800"/>
            </a:pPr>
            <a:endParaRPr sz="2500">
              <a:latin typeface="+mn-lt"/>
              <a:ea typeface="+mn-ea"/>
              <a:cs typeface="+mn-cs"/>
              <a:sym typeface="Courier"/>
            </a:endParaRPr>
          </a:p>
          <a:p>
            <a:pPr lvl="0" algn="l" defTabSz="457200">
              <a:defRPr sz="1800"/>
            </a:pPr>
            <a:r>
              <a:rPr sz="2500">
                <a:latin typeface="+mn-lt"/>
                <a:ea typeface="+mn-ea"/>
                <a:cs typeface="+mn-cs"/>
                <a:sym typeface="Courier"/>
              </a:rPr>
              <a:t>service </a:t>
            </a:r>
            <a:r>
              <a:rPr sz="2500">
                <a:solidFill>
                  <a:srgbClr val="C8352B"/>
                </a:solidFill>
                <a:latin typeface="+mn-lt"/>
                <a:ea typeface="+mn-ea"/>
                <a:cs typeface="+mn-cs"/>
                <a:sym typeface="Courier"/>
              </a:rPr>
              <a:t>"haproxy"</a:t>
            </a:r>
            <a:r>
              <a:rPr sz="2500">
                <a:latin typeface="+mn-lt"/>
                <a:ea typeface="+mn-ea"/>
                <a:cs typeface="+mn-cs"/>
                <a:sym typeface="Courier"/>
              </a:rPr>
              <a:t> </a:t>
            </a:r>
            <a:r>
              <a:rPr sz="2500" b="1">
                <a:solidFill>
                  <a:srgbClr val="008F00"/>
                </a:solidFill>
                <a:latin typeface="+mn-lt"/>
                <a:ea typeface="+mn-ea"/>
                <a:cs typeface="+mn-cs"/>
                <a:sym typeface="Courier"/>
              </a:rPr>
              <a:t>do</a:t>
            </a:r>
            <a:endParaRPr sz="2500">
              <a:latin typeface="+mn-lt"/>
              <a:ea typeface="+mn-ea"/>
              <a:cs typeface="+mn-cs"/>
              <a:sym typeface="Courier"/>
            </a:endParaRPr>
          </a:p>
          <a:p>
            <a:pPr lvl="0" algn="l" defTabSz="457200">
              <a:defRPr sz="1800"/>
            </a:pPr>
            <a:r>
              <a:rPr sz="2500">
                <a:latin typeface="+mn-lt"/>
                <a:ea typeface="+mn-ea"/>
                <a:cs typeface="+mn-cs"/>
                <a:sym typeface="Courier"/>
              </a:rPr>
              <a:t>  supports </a:t>
            </a:r>
            <a:r>
              <a:rPr sz="2500">
                <a:solidFill>
                  <a:srgbClr val="22288F"/>
                </a:solidFill>
                <a:latin typeface="+mn-lt"/>
                <a:ea typeface="+mn-ea"/>
                <a:cs typeface="+mn-cs"/>
                <a:sym typeface="Courier"/>
              </a:rPr>
              <a:t>:restart =&gt; true</a:t>
            </a:r>
            <a:endParaRPr sz="2500">
              <a:latin typeface="+mn-lt"/>
              <a:ea typeface="+mn-ea"/>
              <a:cs typeface="+mn-cs"/>
              <a:sym typeface="Courier"/>
            </a:endParaRPr>
          </a:p>
          <a:p>
            <a:pPr lvl="0" algn="l" defTabSz="457200">
              <a:defRPr sz="1800"/>
            </a:pPr>
            <a:r>
              <a:rPr sz="2500">
                <a:latin typeface="+mn-lt"/>
                <a:ea typeface="+mn-ea"/>
                <a:cs typeface="+mn-cs"/>
                <a:sym typeface="Courier"/>
              </a:rPr>
              <a:t>  action </a:t>
            </a:r>
            <a:r>
              <a:rPr sz="2500">
                <a:solidFill>
                  <a:srgbClr val="797979"/>
                </a:solidFill>
                <a:latin typeface="+mn-lt"/>
                <a:ea typeface="+mn-ea"/>
                <a:cs typeface="+mn-cs"/>
                <a:sym typeface="Courier"/>
              </a:rPr>
              <a:t>[</a:t>
            </a:r>
            <a:r>
              <a:rPr sz="2500">
                <a:solidFill>
                  <a:srgbClr val="22288F"/>
                </a:solidFill>
                <a:latin typeface="+mn-lt"/>
                <a:ea typeface="+mn-ea"/>
                <a:cs typeface="+mn-cs"/>
                <a:sym typeface="Courier"/>
              </a:rPr>
              <a:t>:enable</a:t>
            </a:r>
            <a:r>
              <a:rPr sz="2500">
                <a:latin typeface="+mn-lt"/>
                <a:ea typeface="+mn-ea"/>
                <a:cs typeface="+mn-cs"/>
                <a:sym typeface="Courier"/>
              </a:rPr>
              <a:t>, </a:t>
            </a:r>
            <a:r>
              <a:rPr sz="2500">
                <a:solidFill>
                  <a:srgbClr val="22288F"/>
                </a:solidFill>
                <a:latin typeface="+mn-lt"/>
                <a:ea typeface="+mn-ea"/>
                <a:cs typeface="+mn-cs"/>
                <a:sym typeface="Courier"/>
              </a:rPr>
              <a:t>:start</a:t>
            </a:r>
            <a:r>
              <a:rPr sz="2500">
                <a:solidFill>
                  <a:srgbClr val="797979"/>
                </a:solidFill>
                <a:latin typeface="+mn-lt"/>
                <a:ea typeface="+mn-ea"/>
                <a:cs typeface="+mn-cs"/>
                <a:sym typeface="Courier"/>
              </a:rPr>
              <a:t>]</a:t>
            </a:r>
            <a:endParaRPr sz="2500">
              <a:latin typeface="+mn-lt"/>
              <a:ea typeface="+mn-ea"/>
              <a:cs typeface="+mn-cs"/>
              <a:sym typeface="Courier"/>
            </a:endParaRPr>
          </a:p>
          <a:p>
            <a:pPr lvl="0" algn="l" defTabSz="457200">
              <a:defRPr sz="1800"/>
            </a:pPr>
            <a:r>
              <a:rPr sz="2500" b="1">
                <a:solidFill>
                  <a:srgbClr val="008F00"/>
                </a:solidFill>
                <a:latin typeface="+mn-lt"/>
                <a:ea typeface="+mn-ea"/>
                <a:cs typeface="+mn-cs"/>
                <a:sym typeface="Courier"/>
              </a:rPr>
              <a:t>end</a:t>
            </a:r>
          </a:p>
        </p:txBody>
      </p:sp>
      <p:sp>
        <p:nvSpPr>
          <p:cNvPr id="2606" name="Shape 2606"/>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Chef Resources</a:t>
            </a:r>
          </a:p>
        </p:txBody>
      </p:sp>
      <p:sp>
        <p:nvSpPr>
          <p:cNvPr id="2607" name="Shape 2607"/>
          <p:cNvSpPr>
            <a:spLocks noGrp="1"/>
          </p:cNvSpPr>
          <p:nvPr>
            <p:ph type="body" idx="1"/>
          </p:nvPr>
        </p:nvSpPr>
        <p:spPr>
          <a:prstGeom prst="rect">
            <a:avLst/>
          </a:prstGeom>
        </p:spPr>
        <p:txBody>
          <a:bodyPr/>
          <a:lstStyle/>
          <a:p>
            <a:pPr lvl="0">
              <a:defRPr sz="1800"/>
            </a:pPr>
            <a:r>
              <a:rPr sz="4800"/>
              <a:t>Have a type</a:t>
            </a:r>
          </a:p>
          <a:p>
            <a:pPr lvl="0">
              <a:defRPr sz="1800"/>
            </a:pPr>
            <a:r>
              <a:rPr sz="4800"/>
              <a:t>Have a </a:t>
            </a:r>
            <a:r>
              <a:rPr sz="4800" b="1"/>
              <a:t>name</a:t>
            </a:r>
          </a:p>
        </p:txBody>
      </p:sp>
      <p:sp>
        <p:nvSpPr>
          <p:cNvPr id="2608" name="Shape 2608"/>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218</a:t>
            </a:fld>
            <a:endParaRPr sz="1000"/>
          </a:p>
        </p:txBody>
      </p:sp>
      <p:sp>
        <p:nvSpPr>
          <p:cNvPr id="2609" name="Shape 2609"/>
          <p:cNvSpPr/>
          <p:nvPr/>
        </p:nvSpPr>
        <p:spPr>
          <a:xfrm>
            <a:off x="7912100" y="3797300"/>
            <a:ext cx="17272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610" name="Shape 2610"/>
          <p:cNvSpPr/>
          <p:nvPr/>
        </p:nvSpPr>
        <p:spPr>
          <a:xfrm>
            <a:off x="7937500" y="2273300"/>
            <a:ext cx="15240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611" name="Shape 2611"/>
          <p:cNvSpPr/>
          <p:nvPr/>
        </p:nvSpPr>
        <p:spPr>
          <a:xfrm>
            <a:off x="7937500" y="2692400"/>
            <a:ext cx="3340100" cy="8509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612" name="Shape 2612"/>
          <p:cNvSpPr/>
          <p:nvPr/>
        </p:nvSpPr>
        <p:spPr>
          <a:xfrm>
            <a:off x="7988300" y="4216400"/>
            <a:ext cx="7620000" cy="21971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613" name="Shape 2613"/>
          <p:cNvSpPr/>
          <p:nvPr/>
        </p:nvSpPr>
        <p:spPr>
          <a:xfrm>
            <a:off x="6489700" y="6502400"/>
            <a:ext cx="24257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614" name="Shape 2614"/>
          <p:cNvSpPr/>
          <p:nvPr/>
        </p:nvSpPr>
        <p:spPr>
          <a:xfrm>
            <a:off x="7962900" y="6870700"/>
            <a:ext cx="15240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615" name="Shape 2615"/>
          <p:cNvSpPr/>
          <p:nvPr/>
        </p:nvSpPr>
        <p:spPr>
          <a:xfrm>
            <a:off x="7962900" y="7277100"/>
            <a:ext cx="5511800" cy="11176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616" name="Shape 2616"/>
          <p:cNvSpPr/>
          <p:nvPr/>
        </p:nvSpPr>
        <p:spPr>
          <a:xfrm>
            <a:off x="11391900" y="2273300"/>
            <a:ext cx="15240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617" name="Shape 2617"/>
          <p:cNvSpPr/>
          <p:nvPr/>
        </p:nvSpPr>
        <p:spPr>
          <a:xfrm>
            <a:off x="14795500" y="3797300"/>
            <a:ext cx="6858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618" name="Shape 2618"/>
          <p:cNvSpPr/>
          <p:nvPr/>
        </p:nvSpPr>
        <p:spPr>
          <a:xfrm>
            <a:off x="11264900" y="6870700"/>
            <a:ext cx="6858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2" name="Shape 2622"/>
          <p:cNvSpPr/>
          <p:nvPr/>
        </p:nvSpPr>
        <p:spPr>
          <a:xfrm>
            <a:off x="7772400" y="1974850"/>
            <a:ext cx="8102600" cy="6578600"/>
          </a:xfrm>
          <a:prstGeom prst="rect">
            <a:avLst/>
          </a:prstGeom>
          <a:solidFill>
            <a:srgbClr val="FFFFFF"/>
          </a:solidFill>
          <a:ln w="25400">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p>
            <a:pPr lvl="0" algn="l" defTabSz="457200">
              <a:defRPr sz="1800"/>
            </a:pPr>
            <a:r>
              <a:rPr sz="2500">
                <a:latin typeface="+mn-lt"/>
                <a:ea typeface="+mn-ea"/>
                <a:cs typeface="+mn-cs"/>
                <a:sym typeface="Courier"/>
              </a:rPr>
              <a:t>package </a:t>
            </a:r>
            <a:r>
              <a:rPr sz="2500">
                <a:solidFill>
                  <a:srgbClr val="C8352B"/>
                </a:solidFill>
                <a:latin typeface="+mn-lt"/>
                <a:ea typeface="+mn-ea"/>
                <a:cs typeface="+mn-cs"/>
                <a:sym typeface="Courier"/>
              </a:rPr>
              <a:t>"haproxy"</a:t>
            </a:r>
            <a:r>
              <a:rPr sz="2500">
                <a:latin typeface="+mn-lt"/>
                <a:ea typeface="+mn-ea"/>
                <a:cs typeface="+mn-cs"/>
                <a:sym typeface="Courier"/>
              </a:rPr>
              <a:t> </a:t>
            </a:r>
            <a:r>
              <a:rPr sz="2500" b="1">
                <a:solidFill>
                  <a:srgbClr val="008F00"/>
                </a:solidFill>
                <a:latin typeface="+mn-lt"/>
                <a:ea typeface="+mn-ea"/>
                <a:cs typeface="+mn-cs"/>
                <a:sym typeface="Courier"/>
              </a:rPr>
              <a:t>do</a:t>
            </a:r>
            <a:endParaRPr sz="2500">
              <a:latin typeface="+mn-lt"/>
              <a:ea typeface="+mn-ea"/>
              <a:cs typeface="+mn-cs"/>
              <a:sym typeface="Courier"/>
            </a:endParaRPr>
          </a:p>
          <a:p>
            <a:pPr lvl="0" algn="l" defTabSz="457200">
              <a:defRPr sz="1800"/>
            </a:pPr>
            <a:r>
              <a:rPr sz="2500">
                <a:latin typeface="+mn-lt"/>
                <a:ea typeface="+mn-ea"/>
                <a:cs typeface="+mn-cs"/>
                <a:sym typeface="Courier"/>
              </a:rPr>
              <a:t>  action </a:t>
            </a:r>
            <a:r>
              <a:rPr sz="2500">
                <a:solidFill>
                  <a:srgbClr val="22288F"/>
                </a:solidFill>
                <a:latin typeface="+mn-lt"/>
                <a:ea typeface="+mn-ea"/>
                <a:cs typeface="+mn-cs"/>
                <a:sym typeface="Courier"/>
              </a:rPr>
              <a:t>:install</a:t>
            </a:r>
            <a:endParaRPr sz="2500">
              <a:latin typeface="+mn-lt"/>
              <a:ea typeface="+mn-ea"/>
              <a:cs typeface="+mn-cs"/>
              <a:sym typeface="Courier"/>
            </a:endParaRPr>
          </a:p>
          <a:p>
            <a:pPr lvl="0" algn="l" defTabSz="457200">
              <a:defRPr sz="1800"/>
            </a:pPr>
            <a:r>
              <a:rPr sz="2500" b="1">
                <a:solidFill>
                  <a:srgbClr val="008F00"/>
                </a:solidFill>
                <a:latin typeface="+mn-lt"/>
                <a:ea typeface="+mn-ea"/>
                <a:cs typeface="+mn-cs"/>
                <a:sym typeface="Courier"/>
              </a:rPr>
              <a:t>end</a:t>
            </a:r>
            <a:endParaRPr sz="2500">
              <a:latin typeface="+mn-lt"/>
              <a:ea typeface="+mn-ea"/>
              <a:cs typeface="+mn-cs"/>
              <a:sym typeface="Courier"/>
            </a:endParaRPr>
          </a:p>
          <a:p>
            <a:pPr lvl="0" algn="l" defTabSz="457200">
              <a:defRPr sz="1800"/>
            </a:pPr>
            <a:endParaRPr sz="2500">
              <a:latin typeface="+mn-lt"/>
              <a:ea typeface="+mn-ea"/>
              <a:cs typeface="+mn-cs"/>
              <a:sym typeface="Courier"/>
            </a:endParaRPr>
          </a:p>
          <a:p>
            <a:pPr lvl="0" algn="l" defTabSz="457200">
              <a:defRPr sz="1800"/>
            </a:pPr>
            <a:r>
              <a:rPr sz="2500">
                <a:latin typeface="+mn-lt"/>
                <a:ea typeface="+mn-ea"/>
                <a:cs typeface="+mn-cs"/>
                <a:sym typeface="Courier"/>
              </a:rPr>
              <a:t>template </a:t>
            </a:r>
            <a:r>
              <a:rPr sz="2500">
                <a:solidFill>
                  <a:srgbClr val="C8352B"/>
                </a:solidFill>
                <a:latin typeface="+mn-lt"/>
                <a:ea typeface="+mn-ea"/>
                <a:cs typeface="+mn-cs"/>
                <a:sym typeface="Courier"/>
              </a:rPr>
              <a:t>"/etc/haproxy/haproxy.cfg"</a:t>
            </a:r>
            <a:r>
              <a:rPr sz="2500">
                <a:latin typeface="+mn-lt"/>
                <a:ea typeface="+mn-ea"/>
                <a:cs typeface="+mn-cs"/>
                <a:sym typeface="Courier"/>
              </a:rPr>
              <a:t> </a:t>
            </a:r>
            <a:r>
              <a:rPr sz="2500" b="1">
                <a:solidFill>
                  <a:srgbClr val="008F00"/>
                </a:solidFill>
                <a:latin typeface="+mn-lt"/>
                <a:ea typeface="+mn-ea"/>
                <a:cs typeface="+mn-cs"/>
                <a:sym typeface="Courier"/>
              </a:rPr>
              <a:t>do</a:t>
            </a:r>
            <a:endParaRPr sz="2500">
              <a:latin typeface="+mn-lt"/>
              <a:ea typeface="+mn-ea"/>
              <a:cs typeface="+mn-cs"/>
              <a:sym typeface="Courier"/>
            </a:endParaRPr>
          </a:p>
          <a:p>
            <a:pPr lvl="0" algn="l" defTabSz="457200">
              <a:defRPr sz="1800"/>
            </a:pPr>
            <a:r>
              <a:rPr sz="2500">
                <a:latin typeface="+mn-lt"/>
                <a:ea typeface="+mn-ea"/>
                <a:cs typeface="+mn-cs"/>
                <a:sym typeface="Courier"/>
              </a:rPr>
              <a:t>  source </a:t>
            </a:r>
            <a:r>
              <a:rPr sz="2500">
                <a:solidFill>
                  <a:srgbClr val="C8352B"/>
                </a:solidFill>
                <a:latin typeface="+mn-lt"/>
                <a:ea typeface="+mn-ea"/>
                <a:cs typeface="+mn-cs"/>
                <a:sym typeface="Courier"/>
              </a:rPr>
              <a:t>"haproxy.cfg.erb"</a:t>
            </a:r>
            <a:endParaRPr sz="2500">
              <a:latin typeface="+mn-lt"/>
              <a:ea typeface="+mn-ea"/>
              <a:cs typeface="+mn-cs"/>
              <a:sym typeface="Courier"/>
            </a:endParaRPr>
          </a:p>
          <a:p>
            <a:pPr lvl="0" algn="l" defTabSz="457200">
              <a:defRPr sz="1800"/>
            </a:pPr>
            <a:r>
              <a:rPr sz="2500">
                <a:latin typeface="+mn-lt"/>
                <a:ea typeface="+mn-ea"/>
                <a:cs typeface="+mn-cs"/>
                <a:sym typeface="Courier"/>
              </a:rPr>
              <a:t>  owner </a:t>
            </a:r>
            <a:r>
              <a:rPr sz="2500">
                <a:solidFill>
                  <a:srgbClr val="C8352B"/>
                </a:solidFill>
                <a:latin typeface="+mn-lt"/>
                <a:ea typeface="+mn-ea"/>
                <a:cs typeface="+mn-cs"/>
                <a:sym typeface="Courier"/>
              </a:rPr>
              <a:t>"root"</a:t>
            </a:r>
            <a:endParaRPr sz="2500">
              <a:latin typeface="+mn-lt"/>
              <a:ea typeface="+mn-ea"/>
              <a:cs typeface="+mn-cs"/>
              <a:sym typeface="Courier"/>
            </a:endParaRPr>
          </a:p>
          <a:p>
            <a:pPr lvl="0" algn="l" defTabSz="457200">
              <a:defRPr sz="1800"/>
            </a:pPr>
            <a:r>
              <a:rPr sz="2500">
                <a:latin typeface="+mn-lt"/>
                <a:ea typeface="+mn-ea"/>
                <a:cs typeface="+mn-cs"/>
                <a:sym typeface="Courier"/>
              </a:rPr>
              <a:t>  group </a:t>
            </a:r>
            <a:r>
              <a:rPr sz="2500">
                <a:solidFill>
                  <a:srgbClr val="C8352B"/>
                </a:solidFill>
                <a:latin typeface="+mn-lt"/>
                <a:ea typeface="+mn-ea"/>
                <a:cs typeface="+mn-cs"/>
                <a:sym typeface="Courier"/>
              </a:rPr>
              <a:t>"root"</a:t>
            </a:r>
            <a:endParaRPr sz="2500">
              <a:latin typeface="+mn-lt"/>
              <a:ea typeface="+mn-ea"/>
              <a:cs typeface="+mn-cs"/>
              <a:sym typeface="Courier"/>
            </a:endParaRPr>
          </a:p>
          <a:p>
            <a:pPr lvl="0" algn="l" defTabSz="457200">
              <a:defRPr sz="1800"/>
            </a:pPr>
            <a:r>
              <a:rPr sz="2500">
                <a:latin typeface="+mn-lt"/>
                <a:ea typeface="+mn-ea"/>
                <a:cs typeface="+mn-cs"/>
                <a:sym typeface="Courier"/>
              </a:rPr>
              <a:t>  mode </a:t>
            </a:r>
            <a:r>
              <a:rPr sz="2500">
                <a:solidFill>
                  <a:srgbClr val="C8352B"/>
                </a:solidFill>
                <a:latin typeface="+mn-lt"/>
                <a:ea typeface="+mn-ea"/>
                <a:cs typeface="+mn-cs"/>
                <a:sym typeface="Courier"/>
              </a:rPr>
              <a:t>"0644"</a:t>
            </a:r>
            <a:endParaRPr sz="2500">
              <a:latin typeface="+mn-lt"/>
              <a:ea typeface="+mn-ea"/>
              <a:cs typeface="+mn-cs"/>
              <a:sym typeface="Courier"/>
            </a:endParaRPr>
          </a:p>
          <a:p>
            <a:pPr lvl="0" algn="l" defTabSz="457200">
              <a:defRPr sz="1800"/>
            </a:pPr>
            <a:r>
              <a:rPr sz="2500">
                <a:latin typeface="+mn-lt"/>
                <a:ea typeface="+mn-ea"/>
                <a:cs typeface="+mn-cs"/>
                <a:sym typeface="Courier"/>
              </a:rPr>
              <a:t>  notifies </a:t>
            </a:r>
            <a:r>
              <a:rPr sz="2500">
                <a:solidFill>
                  <a:srgbClr val="22288F"/>
                </a:solidFill>
                <a:latin typeface="+mn-lt"/>
                <a:ea typeface="+mn-ea"/>
                <a:cs typeface="+mn-cs"/>
                <a:sym typeface="Courier"/>
              </a:rPr>
              <a:t>:restart</a:t>
            </a:r>
            <a:r>
              <a:rPr sz="2500">
                <a:latin typeface="+mn-lt"/>
                <a:ea typeface="+mn-ea"/>
                <a:cs typeface="+mn-cs"/>
                <a:sym typeface="Courier"/>
              </a:rPr>
              <a:t>, </a:t>
            </a:r>
            <a:r>
              <a:rPr sz="2500">
                <a:solidFill>
                  <a:srgbClr val="C8352B"/>
                </a:solidFill>
                <a:latin typeface="+mn-lt"/>
                <a:ea typeface="+mn-ea"/>
                <a:cs typeface="+mn-cs"/>
                <a:sym typeface="Courier"/>
              </a:rPr>
              <a:t>"service[haproxy]"</a:t>
            </a:r>
            <a:endParaRPr sz="2500">
              <a:latin typeface="+mn-lt"/>
              <a:ea typeface="+mn-ea"/>
              <a:cs typeface="+mn-cs"/>
              <a:sym typeface="Courier"/>
            </a:endParaRPr>
          </a:p>
          <a:p>
            <a:pPr lvl="0" algn="l" defTabSz="457200">
              <a:defRPr sz="1800"/>
            </a:pPr>
            <a:r>
              <a:rPr sz="2500" b="1">
                <a:solidFill>
                  <a:srgbClr val="008F00"/>
                </a:solidFill>
                <a:latin typeface="+mn-lt"/>
                <a:ea typeface="+mn-ea"/>
                <a:cs typeface="+mn-cs"/>
                <a:sym typeface="Courier"/>
              </a:rPr>
              <a:t>end</a:t>
            </a:r>
            <a:endParaRPr sz="2500">
              <a:latin typeface="+mn-lt"/>
              <a:ea typeface="+mn-ea"/>
              <a:cs typeface="+mn-cs"/>
              <a:sym typeface="Courier"/>
            </a:endParaRPr>
          </a:p>
          <a:p>
            <a:pPr lvl="0" algn="l" defTabSz="457200">
              <a:defRPr sz="1800"/>
            </a:pPr>
            <a:endParaRPr sz="2500">
              <a:latin typeface="+mn-lt"/>
              <a:ea typeface="+mn-ea"/>
              <a:cs typeface="+mn-cs"/>
              <a:sym typeface="Courier"/>
            </a:endParaRPr>
          </a:p>
          <a:p>
            <a:pPr lvl="0" algn="l" defTabSz="457200">
              <a:defRPr sz="1800"/>
            </a:pPr>
            <a:r>
              <a:rPr sz="2500">
                <a:latin typeface="+mn-lt"/>
                <a:ea typeface="+mn-ea"/>
                <a:cs typeface="+mn-cs"/>
                <a:sym typeface="Courier"/>
              </a:rPr>
              <a:t>service </a:t>
            </a:r>
            <a:r>
              <a:rPr sz="2500">
                <a:solidFill>
                  <a:srgbClr val="C8352B"/>
                </a:solidFill>
                <a:latin typeface="+mn-lt"/>
                <a:ea typeface="+mn-ea"/>
                <a:cs typeface="+mn-cs"/>
                <a:sym typeface="Courier"/>
              </a:rPr>
              <a:t>"haproxy"</a:t>
            </a:r>
            <a:r>
              <a:rPr sz="2500">
                <a:latin typeface="+mn-lt"/>
                <a:ea typeface="+mn-ea"/>
                <a:cs typeface="+mn-cs"/>
                <a:sym typeface="Courier"/>
              </a:rPr>
              <a:t> </a:t>
            </a:r>
            <a:r>
              <a:rPr sz="2500" b="1">
                <a:solidFill>
                  <a:srgbClr val="008F00"/>
                </a:solidFill>
                <a:latin typeface="+mn-lt"/>
                <a:ea typeface="+mn-ea"/>
                <a:cs typeface="+mn-cs"/>
                <a:sym typeface="Courier"/>
              </a:rPr>
              <a:t>do</a:t>
            </a:r>
            <a:endParaRPr sz="2500">
              <a:latin typeface="+mn-lt"/>
              <a:ea typeface="+mn-ea"/>
              <a:cs typeface="+mn-cs"/>
              <a:sym typeface="Courier"/>
            </a:endParaRPr>
          </a:p>
          <a:p>
            <a:pPr lvl="0" algn="l" defTabSz="457200">
              <a:defRPr sz="1800"/>
            </a:pPr>
            <a:r>
              <a:rPr sz="2500">
                <a:latin typeface="+mn-lt"/>
                <a:ea typeface="+mn-ea"/>
                <a:cs typeface="+mn-cs"/>
                <a:sym typeface="Courier"/>
              </a:rPr>
              <a:t>  supports </a:t>
            </a:r>
            <a:r>
              <a:rPr sz="2500">
                <a:solidFill>
                  <a:srgbClr val="22288F"/>
                </a:solidFill>
                <a:latin typeface="+mn-lt"/>
                <a:ea typeface="+mn-ea"/>
                <a:cs typeface="+mn-cs"/>
                <a:sym typeface="Courier"/>
              </a:rPr>
              <a:t>:restart =&gt; true</a:t>
            </a:r>
            <a:endParaRPr sz="2500">
              <a:latin typeface="+mn-lt"/>
              <a:ea typeface="+mn-ea"/>
              <a:cs typeface="+mn-cs"/>
              <a:sym typeface="Courier"/>
            </a:endParaRPr>
          </a:p>
          <a:p>
            <a:pPr lvl="0" algn="l" defTabSz="457200">
              <a:defRPr sz="1800"/>
            </a:pPr>
            <a:r>
              <a:rPr sz="2500">
                <a:latin typeface="+mn-lt"/>
                <a:ea typeface="+mn-ea"/>
                <a:cs typeface="+mn-cs"/>
                <a:sym typeface="Courier"/>
              </a:rPr>
              <a:t>  action </a:t>
            </a:r>
            <a:r>
              <a:rPr sz="2500">
                <a:solidFill>
                  <a:srgbClr val="797979"/>
                </a:solidFill>
                <a:latin typeface="+mn-lt"/>
                <a:ea typeface="+mn-ea"/>
                <a:cs typeface="+mn-cs"/>
                <a:sym typeface="Courier"/>
              </a:rPr>
              <a:t>[</a:t>
            </a:r>
            <a:r>
              <a:rPr sz="2500">
                <a:solidFill>
                  <a:srgbClr val="22288F"/>
                </a:solidFill>
                <a:latin typeface="+mn-lt"/>
                <a:ea typeface="+mn-ea"/>
                <a:cs typeface="+mn-cs"/>
                <a:sym typeface="Courier"/>
              </a:rPr>
              <a:t>:enable</a:t>
            </a:r>
            <a:r>
              <a:rPr sz="2500">
                <a:latin typeface="+mn-lt"/>
                <a:ea typeface="+mn-ea"/>
                <a:cs typeface="+mn-cs"/>
                <a:sym typeface="Courier"/>
              </a:rPr>
              <a:t>, </a:t>
            </a:r>
            <a:r>
              <a:rPr sz="2500">
                <a:solidFill>
                  <a:srgbClr val="22288F"/>
                </a:solidFill>
                <a:latin typeface="+mn-lt"/>
                <a:ea typeface="+mn-ea"/>
                <a:cs typeface="+mn-cs"/>
                <a:sym typeface="Courier"/>
              </a:rPr>
              <a:t>:start</a:t>
            </a:r>
            <a:r>
              <a:rPr sz="2500">
                <a:solidFill>
                  <a:srgbClr val="797979"/>
                </a:solidFill>
                <a:latin typeface="+mn-lt"/>
                <a:ea typeface="+mn-ea"/>
                <a:cs typeface="+mn-cs"/>
                <a:sym typeface="Courier"/>
              </a:rPr>
              <a:t>]</a:t>
            </a:r>
            <a:endParaRPr sz="2500">
              <a:latin typeface="+mn-lt"/>
              <a:ea typeface="+mn-ea"/>
              <a:cs typeface="+mn-cs"/>
              <a:sym typeface="Courier"/>
            </a:endParaRPr>
          </a:p>
          <a:p>
            <a:pPr lvl="0" algn="l" defTabSz="457200">
              <a:defRPr sz="1800"/>
            </a:pPr>
            <a:r>
              <a:rPr sz="2500" b="1">
                <a:solidFill>
                  <a:srgbClr val="008F00"/>
                </a:solidFill>
                <a:latin typeface="+mn-lt"/>
                <a:ea typeface="+mn-ea"/>
                <a:cs typeface="+mn-cs"/>
                <a:sym typeface="Courier"/>
              </a:rPr>
              <a:t>end</a:t>
            </a:r>
          </a:p>
        </p:txBody>
      </p:sp>
      <p:sp>
        <p:nvSpPr>
          <p:cNvPr id="2623" name="Shape 2623"/>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Chef Resources</a:t>
            </a:r>
          </a:p>
        </p:txBody>
      </p:sp>
      <p:sp>
        <p:nvSpPr>
          <p:cNvPr id="2624" name="Shape 2624"/>
          <p:cNvSpPr>
            <a:spLocks noGrp="1"/>
          </p:cNvSpPr>
          <p:nvPr>
            <p:ph type="body" idx="1"/>
          </p:nvPr>
        </p:nvSpPr>
        <p:spPr>
          <a:prstGeom prst="rect">
            <a:avLst/>
          </a:prstGeom>
        </p:spPr>
        <p:txBody>
          <a:bodyPr/>
          <a:lstStyle/>
          <a:p>
            <a:pPr lvl="0">
              <a:defRPr sz="1800"/>
            </a:pPr>
            <a:r>
              <a:rPr sz="4800"/>
              <a:t>Have a type</a:t>
            </a:r>
          </a:p>
          <a:p>
            <a:pPr lvl="0">
              <a:defRPr sz="1800"/>
            </a:pPr>
            <a:r>
              <a:rPr sz="4800"/>
              <a:t>Have a name</a:t>
            </a:r>
          </a:p>
          <a:p>
            <a:pPr lvl="0">
              <a:defRPr sz="1800"/>
            </a:pPr>
            <a:r>
              <a:rPr sz="4800"/>
              <a:t>Have </a:t>
            </a:r>
            <a:r>
              <a:rPr sz="4800" b="1"/>
              <a:t>parameters</a:t>
            </a:r>
          </a:p>
        </p:txBody>
      </p:sp>
      <p:sp>
        <p:nvSpPr>
          <p:cNvPr id="2625" name="Shape 2625"/>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219</a:t>
            </a:fld>
            <a:endParaRPr sz="1000"/>
          </a:p>
        </p:txBody>
      </p:sp>
      <p:sp>
        <p:nvSpPr>
          <p:cNvPr id="2626" name="Shape 2626"/>
          <p:cNvSpPr/>
          <p:nvPr/>
        </p:nvSpPr>
        <p:spPr>
          <a:xfrm>
            <a:off x="7912100" y="3797300"/>
            <a:ext cx="68961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627" name="Shape 2627"/>
          <p:cNvSpPr/>
          <p:nvPr/>
        </p:nvSpPr>
        <p:spPr>
          <a:xfrm>
            <a:off x="7937500" y="2273300"/>
            <a:ext cx="15240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628" name="Shape 2628"/>
          <p:cNvSpPr/>
          <p:nvPr/>
        </p:nvSpPr>
        <p:spPr>
          <a:xfrm>
            <a:off x="7937500" y="2324100"/>
            <a:ext cx="3340100" cy="12192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629" name="Shape 2629"/>
          <p:cNvSpPr/>
          <p:nvPr/>
        </p:nvSpPr>
        <p:spPr>
          <a:xfrm>
            <a:off x="7988300" y="5600700"/>
            <a:ext cx="7620000" cy="8128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630" name="Shape 2630"/>
          <p:cNvSpPr/>
          <p:nvPr/>
        </p:nvSpPr>
        <p:spPr>
          <a:xfrm>
            <a:off x="6489700" y="6502400"/>
            <a:ext cx="24257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631" name="Shape 2631"/>
          <p:cNvSpPr/>
          <p:nvPr/>
        </p:nvSpPr>
        <p:spPr>
          <a:xfrm>
            <a:off x="7962900" y="6870700"/>
            <a:ext cx="39751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632" name="Shape 2632"/>
          <p:cNvSpPr/>
          <p:nvPr/>
        </p:nvSpPr>
        <p:spPr>
          <a:xfrm>
            <a:off x="7962900" y="7581900"/>
            <a:ext cx="5511800" cy="8128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633" name="Shape 2633"/>
          <p:cNvSpPr/>
          <p:nvPr/>
        </p:nvSpPr>
        <p:spPr>
          <a:xfrm>
            <a:off x="11391900" y="2273300"/>
            <a:ext cx="15240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634" name="Shape 2634"/>
          <p:cNvSpPr/>
          <p:nvPr/>
        </p:nvSpPr>
        <p:spPr>
          <a:xfrm>
            <a:off x="14795500" y="3797300"/>
            <a:ext cx="6858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Shape 514"/>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Training is really a discussion</a:t>
            </a:r>
          </a:p>
        </p:txBody>
      </p:sp>
      <p:sp>
        <p:nvSpPr>
          <p:cNvPr id="515" name="Shape 515"/>
          <p:cNvSpPr>
            <a:spLocks noGrp="1"/>
          </p:cNvSpPr>
          <p:nvPr>
            <p:ph type="body" idx="1"/>
          </p:nvPr>
        </p:nvSpPr>
        <p:spPr>
          <a:prstGeom prst="rect">
            <a:avLst/>
          </a:prstGeom>
        </p:spPr>
        <p:txBody>
          <a:bodyPr>
            <a:normAutofit lnSpcReduction="10000"/>
          </a:bodyPr>
          <a:lstStyle/>
          <a:p>
            <a:pPr lvl="0">
              <a:defRPr sz="1800"/>
            </a:pPr>
            <a:r>
              <a:rPr sz="4800"/>
              <a:t>We will be doing things the </a:t>
            </a:r>
            <a:r>
              <a:rPr sz="4800" b="1"/>
              <a:t>hard way</a:t>
            </a:r>
            <a:endParaRPr sz="4800"/>
          </a:p>
          <a:p>
            <a:pPr lvl="0">
              <a:defRPr sz="1800"/>
            </a:pPr>
            <a:r>
              <a:rPr sz="4800"/>
              <a:t>We’re going to do </a:t>
            </a:r>
            <a:r>
              <a:rPr sz="4800" b="1"/>
              <a:t>a lot</a:t>
            </a:r>
            <a:r>
              <a:rPr sz="4800"/>
              <a:t> of typing</a:t>
            </a:r>
          </a:p>
          <a:p>
            <a:pPr lvl="0">
              <a:defRPr sz="1800"/>
            </a:pPr>
            <a:r>
              <a:rPr sz="4800"/>
              <a:t>You can’t be:</a:t>
            </a:r>
          </a:p>
          <a:p>
            <a:pPr lvl="1">
              <a:defRPr sz="1800"/>
            </a:pPr>
            <a:r>
              <a:rPr sz="4800"/>
              <a:t>Absent</a:t>
            </a:r>
          </a:p>
          <a:p>
            <a:pPr lvl="1">
              <a:defRPr sz="1800"/>
            </a:pPr>
            <a:r>
              <a:rPr sz="4800"/>
              <a:t>Late</a:t>
            </a:r>
          </a:p>
          <a:p>
            <a:pPr lvl="1">
              <a:defRPr sz="1800"/>
            </a:pPr>
            <a:r>
              <a:rPr sz="4800"/>
              <a:t>Left Behind</a:t>
            </a:r>
          </a:p>
          <a:p>
            <a:pPr lvl="0">
              <a:defRPr sz="1800"/>
            </a:pPr>
            <a:r>
              <a:rPr sz="4800"/>
              <a:t>We will troubleshoot and fix bugs on the spot</a:t>
            </a:r>
          </a:p>
          <a:p>
            <a:pPr lvl="0">
              <a:defRPr sz="1800"/>
            </a:pPr>
            <a:r>
              <a:rPr sz="4800"/>
              <a:t>The result is you reaching fluency fast</a:t>
            </a:r>
          </a:p>
        </p:txBody>
      </p:sp>
      <p:sp>
        <p:nvSpPr>
          <p:cNvPr id="516" name="Shape 51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22</a:t>
            </a:fld>
            <a:endParaRPr sz="1000"/>
          </a:p>
        </p:txBody>
      </p:sp>
    </p:spTree>
  </p:cSld>
  <p:clrMapOvr>
    <a:masterClrMapping/>
  </p:clrMapOvr>
  <p:transition xmlns:p14="http://schemas.microsoft.com/office/powerpoint/2010/main" spd="med"/>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9" name="Shape 2639"/>
          <p:cNvSpPr/>
          <p:nvPr/>
        </p:nvSpPr>
        <p:spPr>
          <a:xfrm>
            <a:off x="7772400" y="1974850"/>
            <a:ext cx="8102600" cy="6578600"/>
          </a:xfrm>
          <a:prstGeom prst="rect">
            <a:avLst/>
          </a:prstGeom>
          <a:solidFill>
            <a:srgbClr val="FFFFFF"/>
          </a:solidFill>
          <a:ln w="25400">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p>
            <a:pPr lvl="0" algn="l" defTabSz="457200">
              <a:defRPr sz="1800"/>
            </a:pPr>
            <a:r>
              <a:rPr sz="2500">
                <a:latin typeface="+mn-lt"/>
                <a:ea typeface="+mn-ea"/>
                <a:cs typeface="+mn-cs"/>
                <a:sym typeface="Courier"/>
              </a:rPr>
              <a:t>package </a:t>
            </a:r>
            <a:r>
              <a:rPr sz="2500">
                <a:solidFill>
                  <a:srgbClr val="C8352B"/>
                </a:solidFill>
                <a:latin typeface="+mn-lt"/>
                <a:ea typeface="+mn-ea"/>
                <a:cs typeface="+mn-cs"/>
                <a:sym typeface="Courier"/>
              </a:rPr>
              <a:t>"haproxy"</a:t>
            </a:r>
            <a:r>
              <a:rPr sz="2500">
                <a:latin typeface="+mn-lt"/>
                <a:ea typeface="+mn-ea"/>
                <a:cs typeface="+mn-cs"/>
                <a:sym typeface="Courier"/>
              </a:rPr>
              <a:t> </a:t>
            </a:r>
            <a:r>
              <a:rPr sz="2500" b="1">
                <a:solidFill>
                  <a:srgbClr val="008F00"/>
                </a:solidFill>
                <a:latin typeface="+mn-lt"/>
                <a:ea typeface="+mn-ea"/>
                <a:cs typeface="+mn-cs"/>
                <a:sym typeface="Courier"/>
              </a:rPr>
              <a:t>do</a:t>
            </a:r>
            <a:endParaRPr sz="2500">
              <a:latin typeface="+mn-lt"/>
              <a:ea typeface="+mn-ea"/>
              <a:cs typeface="+mn-cs"/>
              <a:sym typeface="Courier"/>
            </a:endParaRPr>
          </a:p>
          <a:p>
            <a:pPr lvl="0" algn="l" defTabSz="457200">
              <a:defRPr sz="1800"/>
            </a:pPr>
            <a:r>
              <a:rPr sz="2500">
                <a:latin typeface="+mn-lt"/>
                <a:ea typeface="+mn-ea"/>
                <a:cs typeface="+mn-cs"/>
                <a:sym typeface="Courier"/>
              </a:rPr>
              <a:t>  action </a:t>
            </a:r>
            <a:r>
              <a:rPr sz="2500">
                <a:solidFill>
                  <a:srgbClr val="22288F"/>
                </a:solidFill>
                <a:latin typeface="+mn-lt"/>
                <a:ea typeface="+mn-ea"/>
                <a:cs typeface="+mn-cs"/>
                <a:sym typeface="Courier"/>
              </a:rPr>
              <a:t>:install</a:t>
            </a:r>
            <a:endParaRPr sz="2500">
              <a:latin typeface="+mn-lt"/>
              <a:ea typeface="+mn-ea"/>
              <a:cs typeface="+mn-cs"/>
              <a:sym typeface="Courier"/>
            </a:endParaRPr>
          </a:p>
          <a:p>
            <a:pPr lvl="0" algn="l" defTabSz="457200">
              <a:defRPr sz="1800"/>
            </a:pPr>
            <a:r>
              <a:rPr sz="2500" b="1">
                <a:solidFill>
                  <a:srgbClr val="008F00"/>
                </a:solidFill>
                <a:latin typeface="+mn-lt"/>
                <a:ea typeface="+mn-ea"/>
                <a:cs typeface="+mn-cs"/>
                <a:sym typeface="Courier"/>
              </a:rPr>
              <a:t>end</a:t>
            </a:r>
            <a:endParaRPr sz="2500">
              <a:latin typeface="+mn-lt"/>
              <a:ea typeface="+mn-ea"/>
              <a:cs typeface="+mn-cs"/>
              <a:sym typeface="Courier"/>
            </a:endParaRPr>
          </a:p>
          <a:p>
            <a:pPr lvl="0" algn="l" defTabSz="457200">
              <a:defRPr sz="1800"/>
            </a:pPr>
            <a:endParaRPr sz="2500">
              <a:latin typeface="+mn-lt"/>
              <a:ea typeface="+mn-ea"/>
              <a:cs typeface="+mn-cs"/>
              <a:sym typeface="Courier"/>
            </a:endParaRPr>
          </a:p>
          <a:p>
            <a:pPr lvl="0" algn="l" defTabSz="457200">
              <a:defRPr sz="1800"/>
            </a:pPr>
            <a:r>
              <a:rPr sz="2500">
                <a:latin typeface="+mn-lt"/>
                <a:ea typeface="+mn-ea"/>
                <a:cs typeface="+mn-cs"/>
                <a:sym typeface="Courier"/>
              </a:rPr>
              <a:t>template </a:t>
            </a:r>
            <a:r>
              <a:rPr sz="2500">
                <a:solidFill>
                  <a:srgbClr val="C8352B"/>
                </a:solidFill>
                <a:latin typeface="+mn-lt"/>
                <a:ea typeface="+mn-ea"/>
                <a:cs typeface="+mn-cs"/>
                <a:sym typeface="Courier"/>
              </a:rPr>
              <a:t>"/etc/haproxy/haproxy.cfg"</a:t>
            </a:r>
            <a:r>
              <a:rPr sz="2500">
                <a:latin typeface="+mn-lt"/>
                <a:ea typeface="+mn-ea"/>
                <a:cs typeface="+mn-cs"/>
                <a:sym typeface="Courier"/>
              </a:rPr>
              <a:t> </a:t>
            </a:r>
            <a:r>
              <a:rPr sz="2500" b="1">
                <a:solidFill>
                  <a:srgbClr val="008F00"/>
                </a:solidFill>
                <a:latin typeface="+mn-lt"/>
                <a:ea typeface="+mn-ea"/>
                <a:cs typeface="+mn-cs"/>
                <a:sym typeface="Courier"/>
              </a:rPr>
              <a:t>do</a:t>
            </a:r>
            <a:endParaRPr sz="2500">
              <a:latin typeface="+mn-lt"/>
              <a:ea typeface="+mn-ea"/>
              <a:cs typeface="+mn-cs"/>
              <a:sym typeface="Courier"/>
            </a:endParaRPr>
          </a:p>
          <a:p>
            <a:pPr lvl="0" algn="l" defTabSz="457200">
              <a:defRPr sz="1800"/>
            </a:pPr>
            <a:r>
              <a:rPr sz="2500">
                <a:latin typeface="+mn-lt"/>
                <a:ea typeface="+mn-ea"/>
                <a:cs typeface="+mn-cs"/>
                <a:sym typeface="Courier"/>
              </a:rPr>
              <a:t>  source </a:t>
            </a:r>
            <a:r>
              <a:rPr sz="2500">
                <a:solidFill>
                  <a:srgbClr val="C8352B"/>
                </a:solidFill>
                <a:latin typeface="+mn-lt"/>
                <a:ea typeface="+mn-ea"/>
                <a:cs typeface="+mn-cs"/>
                <a:sym typeface="Courier"/>
              </a:rPr>
              <a:t>"haproxy.cfg.erb"</a:t>
            </a:r>
            <a:endParaRPr sz="2500">
              <a:latin typeface="+mn-lt"/>
              <a:ea typeface="+mn-ea"/>
              <a:cs typeface="+mn-cs"/>
              <a:sym typeface="Courier"/>
            </a:endParaRPr>
          </a:p>
          <a:p>
            <a:pPr lvl="0" algn="l" defTabSz="457200">
              <a:defRPr sz="1800"/>
            </a:pPr>
            <a:r>
              <a:rPr sz="2500">
                <a:latin typeface="+mn-lt"/>
                <a:ea typeface="+mn-ea"/>
                <a:cs typeface="+mn-cs"/>
                <a:sym typeface="Courier"/>
              </a:rPr>
              <a:t>  owner </a:t>
            </a:r>
            <a:r>
              <a:rPr sz="2500">
                <a:solidFill>
                  <a:srgbClr val="C8352B"/>
                </a:solidFill>
                <a:latin typeface="+mn-lt"/>
                <a:ea typeface="+mn-ea"/>
                <a:cs typeface="+mn-cs"/>
                <a:sym typeface="Courier"/>
              </a:rPr>
              <a:t>"root"</a:t>
            </a:r>
            <a:endParaRPr sz="2500">
              <a:latin typeface="+mn-lt"/>
              <a:ea typeface="+mn-ea"/>
              <a:cs typeface="+mn-cs"/>
              <a:sym typeface="Courier"/>
            </a:endParaRPr>
          </a:p>
          <a:p>
            <a:pPr lvl="0" algn="l" defTabSz="457200">
              <a:defRPr sz="1800"/>
            </a:pPr>
            <a:r>
              <a:rPr sz="2500">
                <a:latin typeface="+mn-lt"/>
                <a:ea typeface="+mn-ea"/>
                <a:cs typeface="+mn-cs"/>
                <a:sym typeface="Courier"/>
              </a:rPr>
              <a:t>  group </a:t>
            </a:r>
            <a:r>
              <a:rPr sz="2500">
                <a:solidFill>
                  <a:srgbClr val="C8352B"/>
                </a:solidFill>
                <a:latin typeface="+mn-lt"/>
                <a:ea typeface="+mn-ea"/>
                <a:cs typeface="+mn-cs"/>
                <a:sym typeface="Courier"/>
              </a:rPr>
              <a:t>"root"</a:t>
            </a:r>
            <a:endParaRPr sz="2500">
              <a:latin typeface="+mn-lt"/>
              <a:ea typeface="+mn-ea"/>
              <a:cs typeface="+mn-cs"/>
              <a:sym typeface="Courier"/>
            </a:endParaRPr>
          </a:p>
          <a:p>
            <a:pPr lvl="0" algn="l" defTabSz="457200">
              <a:defRPr sz="1800"/>
            </a:pPr>
            <a:r>
              <a:rPr sz="2500">
                <a:latin typeface="+mn-lt"/>
                <a:ea typeface="+mn-ea"/>
                <a:cs typeface="+mn-cs"/>
                <a:sym typeface="Courier"/>
              </a:rPr>
              <a:t>  mode </a:t>
            </a:r>
            <a:r>
              <a:rPr sz="2500">
                <a:solidFill>
                  <a:srgbClr val="C8352B"/>
                </a:solidFill>
                <a:latin typeface="+mn-lt"/>
                <a:ea typeface="+mn-ea"/>
                <a:cs typeface="+mn-cs"/>
                <a:sym typeface="Courier"/>
              </a:rPr>
              <a:t>"0644"</a:t>
            </a:r>
            <a:endParaRPr sz="2500">
              <a:latin typeface="+mn-lt"/>
              <a:ea typeface="+mn-ea"/>
              <a:cs typeface="+mn-cs"/>
              <a:sym typeface="Courier"/>
            </a:endParaRPr>
          </a:p>
          <a:p>
            <a:pPr lvl="0" algn="l" defTabSz="457200">
              <a:defRPr sz="1800"/>
            </a:pPr>
            <a:r>
              <a:rPr sz="2500">
                <a:latin typeface="+mn-lt"/>
                <a:ea typeface="+mn-ea"/>
                <a:cs typeface="+mn-cs"/>
                <a:sym typeface="Courier"/>
              </a:rPr>
              <a:t>  notifies </a:t>
            </a:r>
            <a:r>
              <a:rPr sz="2500">
                <a:solidFill>
                  <a:srgbClr val="22288F"/>
                </a:solidFill>
                <a:latin typeface="+mn-lt"/>
                <a:ea typeface="+mn-ea"/>
                <a:cs typeface="+mn-cs"/>
                <a:sym typeface="Courier"/>
              </a:rPr>
              <a:t>:restart</a:t>
            </a:r>
            <a:r>
              <a:rPr sz="2500">
                <a:latin typeface="+mn-lt"/>
                <a:ea typeface="+mn-ea"/>
                <a:cs typeface="+mn-cs"/>
                <a:sym typeface="Courier"/>
              </a:rPr>
              <a:t>, </a:t>
            </a:r>
            <a:r>
              <a:rPr sz="2500">
                <a:solidFill>
                  <a:srgbClr val="C8352B"/>
                </a:solidFill>
                <a:latin typeface="+mn-lt"/>
                <a:ea typeface="+mn-ea"/>
                <a:cs typeface="+mn-cs"/>
                <a:sym typeface="Courier"/>
              </a:rPr>
              <a:t>"service[haproxy]"</a:t>
            </a:r>
            <a:endParaRPr sz="2500">
              <a:latin typeface="+mn-lt"/>
              <a:ea typeface="+mn-ea"/>
              <a:cs typeface="+mn-cs"/>
              <a:sym typeface="Courier"/>
            </a:endParaRPr>
          </a:p>
          <a:p>
            <a:pPr lvl="0" algn="l" defTabSz="457200">
              <a:defRPr sz="1800"/>
            </a:pPr>
            <a:r>
              <a:rPr sz="2500" b="1">
                <a:solidFill>
                  <a:srgbClr val="008F00"/>
                </a:solidFill>
                <a:latin typeface="+mn-lt"/>
                <a:ea typeface="+mn-ea"/>
                <a:cs typeface="+mn-cs"/>
                <a:sym typeface="Courier"/>
              </a:rPr>
              <a:t>end</a:t>
            </a:r>
            <a:endParaRPr sz="2500">
              <a:latin typeface="+mn-lt"/>
              <a:ea typeface="+mn-ea"/>
              <a:cs typeface="+mn-cs"/>
              <a:sym typeface="Courier"/>
            </a:endParaRPr>
          </a:p>
          <a:p>
            <a:pPr lvl="0" algn="l" defTabSz="457200">
              <a:defRPr sz="1800"/>
            </a:pPr>
            <a:endParaRPr sz="2500">
              <a:latin typeface="+mn-lt"/>
              <a:ea typeface="+mn-ea"/>
              <a:cs typeface="+mn-cs"/>
              <a:sym typeface="Courier"/>
            </a:endParaRPr>
          </a:p>
          <a:p>
            <a:pPr lvl="0" algn="l" defTabSz="457200">
              <a:defRPr sz="1800"/>
            </a:pPr>
            <a:r>
              <a:rPr sz="2500">
                <a:latin typeface="+mn-lt"/>
                <a:ea typeface="+mn-ea"/>
                <a:cs typeface="+mn-cs"/>
                <a:sym typeface="Courier"/>
              </a:rPr>
              <a:t>service </a:t>
            </a:r>
            <a:r>
              <a:rPr sz="2500">
                <a:solidFill>
                  <a:srgbClr val="C8352B"/>
                </a:solidFill>
                <a:latin typeface="+mn-lt"/>
                <a:ea typeface="+mn-ea"/>
                <a:cs typeface="+mn-cs"/>
                <a:sym typeface="Courier"/>
              </a:rPr>
              <a:t>"haproxy"</a:t>
            </a:r>
            <a:r>
              <a:rPr sz="2500">
                <a:latin typeface="+mn-lt"/>
                <a:ea typeface="+mn-ea"/>
                <a:cs typeface="+mn-cs"/>
                <a:sym typeface="Courier"/>
              </a:rPr>
              <a:t> </a:t>
            </a:r>
            <a:r>
              <a:rPr sz="2500" b="1">
                <a:solidFill>
                  <a:srgbClr val="008F00"/>
                </a:solidFill>
                <a:latin typeface="+mn-lt"/>
                <a:ea typeface="+mn-ea"/>
                <a:cs typeface="+mn-cs"/>
                <a:sym typeface="Courier"/>
              </a:rPr>
              <a:t>do</a:t>
            </a:r>
            <a:endParaRPr sz="2500">
              <a:latin typeface="+mn-lt"/>
              <a:ea typeface="+mn-ea"/>
              <a:cs typeface="+mn-cs"/>
              <a:sym typeface="Courier"/>
            </a:endParaRPr>
          </a:p>
          <a:p>
            <a:pPr lvl="0" algn="l" defTabSz="457200">
              <a:defRPr sz="1800"/>
            </a:pPr>
            <a:r>
              <a:rPr sz="2500">
                <a:latin typeface="+mn-lt"/>
                <a:ea typeface="+mn-ea"/>
                <a:cs typeface="+mn-cs"/>
                <a:sym typeface="Courier"/>
              </a:rPr>
              <a:t>  supports </a:t>
            </a:r>
            <a:r>
              <a:rPr sz="2500">
                <a:solidFill>
                  <a:srgbClr val="22288F"/>
                </a:solidFill>
                <a:latin typeface="+mn-lt"/>
                <a:ea typeface="+mn-ea"/>
                <a:cs typeface="+mn-cs"/>
                <a:sym typeface="Courier"/>
              </a:rPr>
              <a:t>:restart =&gt; true</a:t>
            </a:r>
            <a:endParaRPr sz="2500">
              <a:latin typeface="+mn-lt"/>
              <a:ea typeface="+mn-ea"/>
              <a:cs typeface="+mn-cs"/>
              <a:sym typeface="Courier"/>
            </a:endParaRPr>
          </a:p>
          <a:p>
            <a:pPr lvl="0" algn="l" defTabSz="457200">
              <a:defRPr sz="1800"/>
            </a:pPr>
            <a:r>
              <a:rPr sz="2500">
                <a:latin typeface="+mn-lt"/>
                <a:ea typeface="+mn-ea"/>
                <a:cs typeface="+mn-cs"/>
                <a:sym typeface="Courier"/>
              </a:rPr>
              <a:t>  action </a:t>
            </a:r>
            <a:r>
              <a:rPr sz="2500">
                <a:solidFill>
                  <a:srgbClr val="797979"/>
                </a:solidFill>
                <a:latin typeface="+mn-lt"/>
                <a:ea typeface="+mn-ea"/>
                <a:cs typeface="+mn-cs"/>
                <a:sym typeface="Courier"/>
              </a:rPr>
              <a:t>[</a:t>
            </a:r>
            <a:r>
              <a:rPr sz="2500">
                <a:solidFill>
                  <a:srgbClr val="22288F"/>
                </a:solidFill>
                <a:latin typeface="+mn-lt"/>
                <a:ea typeface="+mn-ea"/>
                <a:cs typeface="+mn-cs"/>
                <a:sym typeface="Courier"/>
              </a:rPr>
              <a:t>:enable</a:t>
            </a:r>
            <a:r>
              <a:rPr sz="2500">
                <a:latin typeface="+mn-lt"/>
                <a:ea typeface="+mn-ea"/>
                <a:cs typeface="+mn-cs"/>
                <a:sym typeface="Courier"/>
              </a:rPr>
              <a:t>, </a:t>
            </a:r>
            <a:r>
              <a:rPr sz="2500">
                <a:solidFill>
                  <a:srgbClr val="22288F"/>
                </a:solidFill>
                <a:latin typeface="+mn-lt"/>
                <a:ea typeface="+mn-ea"/>
                <a:cs typeface="+mn-cs"/>
                <a:sym typeface="Courier"/>
              </a:rPr>
              <a:t>:start</a:t>
            </a:r>
            <a:r>
              <a:rPr sz="2500">
                <a:solidFill>
                  <a:srgbClr val="797979"/>
                </a:solidFill>
                <a:latin typeface="+mn-lt"/>
                <a:ea typeface="+mn-ea"/>
                <a:cs typeface="+mn-cs"/>
                <a:sym typeface="Courier"/>
              </a:rPr>
              <a:t>]</a:t>
            </a:r>
            <a:endParaRPr sz="2500">
              <a:latin typeface="+mn-lt"/>
              <a:ea typeface="+mn-ea"/>
              <a:cs typeface="+mn-cs"/>
              <a:sym typeface="Courier"/>
            </a:endParaRPr>
          </a:p>
          <a:p>
            <a:pPr lvl="0" algn="l" defTabSz="457200">
              <a:defRPr sz="1800"/>
            </a:pPr>
            <a:r>
              <a:rPr sz="2500" b="1">
                <a:solidFill>
                  <a:srgbClr val="008F00"/>
                </a:solidFill>
                <a:latin typeface="+mn-lt"/>
                <a:ea typeface="+mn-ea"/>
                <a:cs typeface="+mn-cs"/>
                <a:sym typeface="Courier"/>
              </a:rPr>
              <a:t>end</a:t>
            </a:r>
          </a:p>
        </p:txBody>
      </p:sp>
      <p:sp>
        <p:nvSpPr>
          <p:cNvPr id="2640" name="Shape 2640"/>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Chef Resources</a:t>
            </a:r>
          </a:p>
        </p:txBody>
      </p:sp>
      <p:sp>
        <p:nvSpPr>
          <p:cNvPr id="2641" name="Shape 2641"/>
          <p:cNvSpPr>
            <a:spLocks noGrp="1"/>
          </p:cNvSpPr>
          <p:nvPr>
            <p:ph type="body" idx="1"/>
          </p:nvPr>
        </p:nvSpPr>
        <p:spPr>
          <a:prstGeom prst="rect">
            <a:avLst/>
          </a:prstGeom>
        </p:spPr>
        <p:txBody>
          <a:bodyPr/>
          <a:lstStyle/>
          <a:p>
            <a:pPr lvl="0">
              <a:defRPr sz="1800"/>
            </a:pPr>
            <a:r>
              <a:rPr sz="4800"/>
              <a:t>Have a type</a:t>
            </a:r>
          </a:p>
          <a:p>
            <a:pPr lvl="0">
              <a:defRPr sz="1800"/>
            </a:pPr>
            <a:r>
              <a:rPr sz="4800"/>
              <a:t>Have a name</a:t>
            </a:r>
          </a:p>
          <a:p>
            <a:pPr lvl="0">
              <a:defRPr sz="1800"/>
            </a:pPr>
            <a:r>
              <a:rPr sz="4800"/>
              <a:t>Have parameters</a:t>
            </a:r>
            <a:endParaRPr sz="4800" b="1"/>
          </a:p>
          <a:p>
            <a:pPr lvl="0">
              <a:defRPr sz="1800"/>
            </a:pPr>
            <a:r>
              <a:rPr sz="4800"/>
              <a:t>Take </a:t>
            </a:r>
            <a:r>
              <a:rPr sz="4800" b="1"/>
              <a:t>action</a:t>
            </a:r>
            <a:r>
              <a:rPr sz="4800"/>
              <a:t> to put the resource into the desired state</a:t>
            </a:r>
          </a:p>
        </p:txBody>
      </p:sp>
      <p:sp>
        <p:nvSpPr>
          <p:cNvPr id="2642" name="Shape 2642"/>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220</a:t>
            </a:fld>
            <a:endParaRPr sz="1000"/>
          </a:p>
        </p:txBody>
      </p:sp>
      <p:sp>
        <p:nvSpPr>
          <p:cNvPr id="2643" name="Shape 2643"/>
          <p:cNvSpPr/>
          <p:nvPr/>
        </p:nvSpPr>
        <p:spPr>
          <a:xfrm>
            <a:off x="7912100" y="3797300"/>
            <a:ext cx="68961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644" name="Shape 2644"/>
          <p:cNvSpPr/>
          <p:nvPr/>
        </p:nvSpPr>
        <p:spPr>
          <a:xfrm>
            <a:off x="7937500" y="2273300"/>
            <a:ext cx="15240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645" name="Shape 2645"/>
          <p:cNvSpPr/>
          <p:nvPr/>
        </p:nvSpPr>
        <p:spPr>
          <a:xfrm>
            <a:off x="7937500" y="2324100"/>
            <a:ext cx="33401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646" name="Shape 2646"/>
          <p:cNvSpPr/>
          <p:nvPr/>
        </p:nvSpPr>
        <p:spPr>
          <a:xfrm>
            <a:off x="7988300" y="4140200"/>
            <a:ext cx="7620000" cy="2273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647" name="Shape 2647"/>
          <p:cNvSpPr/>
          <p:nvPr/>
        </p:nvSpPr>
        <p:spPr>
          <a:xfrm>
            <a:off x="6489700" y="6502400"/>
            <a:ext cx="24257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648" name="Shape 2648"/>
          <p:cNvSpPr/>
          <p:nvPr/>
        </p:nvSpPr>
        <p:spPr>
          <a:xfrm>
            <a:off x="7962900" y="6870700"/>
            <a:ext cx="39751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649" name="Shape 2649"/>
          <p:cNvSpPr/>
          <p:nvPr/>
        </p:nvSpPr>
        <p:spPr>
          <a:xfrm>
            <a:off x="7962900" y="7277100"/>
            <a:ext cx="55118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650" name="Shape 2650"/>
          <p:cNvSpPr/>
          <p:nvPr/>
        </p:nvSpPr>
        <p:spPr>
          <a:xfrm>
            <a:off x="11391900" y="2273300"/>
            <a:ext cx="15240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651" name="Shape 2651"/>
          <p:cNvSpPr/>
          <p:nvPr/>
        </p:nvSpPr>
        <p:spPr>
          <a:xfrm>
            <a:off x="14795500" y="3797300"/>
            <a:ext cx="6858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652" name="Shape 2652"/>
          <p:cNvSpPr/>
          <p:nvPr/>
        </p:nvSpPr>
        <p:spPr>
          <a:xfrm>
            <a:off x="11150600" y="6870700"/>
            <a:ext cx="6858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653" name="Shape 2653"/>
          <p:cNvSpPr/>
          <p:nvPr/>
        </p:nvSpPr>
        <p:spPr>
          <a:xfrm>
            <a:off x="7937500" y="3060700"/>
            <a:ext cx="15240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654" name="Shape 2654"/>
          <p:cNvSpPr/>
          <p:nvPr/>
        </p:nvSpPr>
        <p:spPr>
          <a:xfrm>
            <a:off x="7937500" y="8026400"/>
            <a:ext cx="15240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8" name="Shape 2658"/>
          <p:cNvSpPr/>
          <p:nvPr/>
        </p:nvSpPr>
        <p:spPr>
          <a:xfrm>
            <a:off x="7772400" y="1974850"/>
            <a:ext cx="8102600" cy="6578600"/>
          </a:xfrm>
          <a:prstGeom prst="rect">
            <a:avLst/>
          </a:prstGeom>
          <a:solidFill>
            <a:srgbClr val="FFFFFF"/>
          </a:solidFill>
          <a:ln w="25400">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p>
            <a:pPr lvl="0" algn="l" defTabSz="457200">
              <a:defRPr sz="1800"/>
            </a:pPr>
            <a:r>
              <a:rPr sz="2500">
                <a:latin typeface="+mn-lt"/>
                <a:ea typeface="+mn-ea"/>
                <a:cs typeface="+mn-cs"/>
                <a:sym typeface="Courier"/>
              </a:rPr>
              <a:t>package </a:t>
            </a:r>
            <a:r>
              <a:rPr sz="2500">
                <a:solidFill>
                  <a:srgbClr val="C8352B"/>
                </a:solidFill>
                <a:latin typeface="+mn-lt"/>
                <a:ea typeface="+mn-ea"/>
                <a:cs typeface="+mn-cs"/>
                <a:sym typeface="Courier"/>
              </a:rPr>
              <a:t>"haproxy"</a:t>
            </a:r>
            <a:r>
              <a:rPr sz="2500">
                <a:latin typeface="+mn-lt"/>
                <a:ea typeface="+mn-ea"/>
                <a:cs typeface="+mn-cs"/>
                <a:sym typeface="Courier"/>
              </a:rPr>
              <a:t> </a:t>
            </a:r>
            <a:r>
              <a:rPr sz="2500" b="1">
                <a:solidFill>
                  <a:srgbClr val="008F00"/>
                </a:solidFill>
                <a:latin typeface="+mn-lt"/>
                <a:ea typeface="+mn-ea"/>
                <a:cs typeface="+mn-cs"/>
                <a:sym typeface="Courier"/>
              </a:rPr>
              <a:t>do</a:t>
            </a:r>
            <a:endParaRPr sz="2500">
              <a:latin typeface="+mn-lt"/>
              <a:ea typeface="+mn-ea"/>
              <a:cs typeface="+mn-cs"/>
              <a:sym typeface="Courier"/>
            </a:endParaRPr>
          </a:p>
          <a:p>
            <a:pPr lvl="0" algn="l" defTabSz="457200">
              <a:defRPr sz="1800"/>
            </a:pPr>
            <a:r>
              <a:rPr sz="2500">
                <a:latin typeface="+mn-lt"/>
                <a:ea typeface="+mn-ea"/>
                <a:cs typeface="+mn-cs"/>
                <a:sym typeface="Courier"/>
              </a:rPr>
              <a:t>  action </a:t>
            </a:r>
            <a:r>
              <a:rPr sz="2500">
                <a:solidFill>
                  <a:srgbClr val="22288F"/>
                </a:solidFill>
                <a:latin typeface="+mn-lt"/>
                <a:ea typeface="+mn-ea"/>
                <a:cs typeface="+mn-cs"/>
                <a:sym typeface="Courier"/>
              </a:rPr>
              <a:t>:install</a:t>
            </a:r>
            <a:endParaRPr sz="2500">
              <a:latin typeface="+mn-lt"/>
              <a:ea typeface="+mn-ea"/>
              <a:cs typeface="+mn-cs"/>
              <a:sym typeface="Courier"/>
            </a:endParaRPr>
          </a:p>
          <a:p>
            <a:pPr lvl="0" algn="l" defTabSz="457200">
              <a:defRPr sz="1800"/>
            </a:pPr>
            <a:r>
              <a:rPr sz="2500" b="1">
                <a:solidFill>
                  <a:srgbClr val="008F00"/>
                </a:solidFill>
                <a:latin typeface="+mn-lt"/>
                <a:ea typeface="+mn-ea"/>
                <a:cs typeface="+mn-cs"/>
                <a:sym typeface="Courier"/>
              </a:rPr>
              <a:t>end</a:t>
            </a:r>
            <a:endParaRPr sz="2500">
              <a:latin typeface="+mn-lt"/>
              <a:ea typeface="+mn-ea"/>
              <a:cs typeface="+mn-cs"/>
              <a:sym typeface="Courier"/>
            </a:endParaRPr>
          </a:p>
          <a:p>
            <a:pPr lvl="0" algn="l" defTabSz="457200">
              <a:defRPr sz="1800"/>
            </a:pPr>
            <a:endParaRPr sz="2500">
              <a:latin typeface="+mn-lt"/>
              <a:ea typeface="+mn-ea"/>
              <a:cs typeface="+mn-cs"/>
              <a:sym typeface="Courier"/>
            </a:endParaRPr>
          </a:p>
          <a:p>
            <a:pPr lvl="0" algn="l" defTabSz="457200">
              <a:defRPr sz="1800"/>
            </a:pPr>
            <a:r>
              <a:rPr sz="2500">
                <a:latin typeface="+mn-lt"/>
                <a:ea typeface="+mn-ea"/>
                <a:cs typeface="+mn-cs"/>
                <a:sym typeface="Courier"/>
              </a:rPr>
              <a:t>template </a:t>
            </a:r>
            <a:r>
              <a:rPr sz="2500">
                <a:solidFill>
                  <a:srgbClr val="C8352B"/>
                </a:solidFill>
                <a:latin typeface="+mn-lt"/>
                <a:ea typeface="+mn-ea"/>
                <a:cs typeface="+mn-cs"/>
                <a:sym typeface="Courier"/>
              </a:rPr>
              <a:t>"/etc/haproxy/haproxy.cfg"</a:t>
            </a:r>
            <a:r>
              <a:rPr sz="2500">
                <a:latin typeface="+mn-lt"/>
                <a:ea typeface="+mn-ea"/>
                <a:cs typeface="+mn-cs"/>
                <a:sym typeface="Courier"/>
              </a:rPr>
              <a:t> </a:t>
            </a:r>
            <a:r>
              <a:rPr sz="2500" b="1">
                <a:solidFill>
                  <a:srgbClr val="008F00"/>
                </a:solidFill>
                <a:latin typeface="+mn-lt"/>
                <a:ea typeface="+mn-ea"/>
                <a:cs typeface="+mn-cs"/>
                <a:sym typeface="Courier"/>
              </a:rPr>
              <a:t>do</a:t>
            </a:r>
            <a:endParaRPr sz="2500">
              <a:latin typeface="+mn-lt"/>
              <a:ea typeface="+mn-ea"/>
              <a:cs typeface="+mn-cs"/>
              <a:sym typeface="Courier"/>
            </a:endParaRPr>
          </a:p>
          <a:p>
            <a:pPr lvl="0" algn="l" defTabSz="457200">
              <a:defRPr sz="1800"/>
            </a:pPr>
            <a:r>
              <a:rPr sz="2500">
                <a:latin typeface="+mn-lt"/>
                <a:ea typeface="+mn-ea"/>
                <a:cs typeface="+mn-cs"/>
                <a:sym typeface="Courier"/>
              </a:rPr>
              <a:t>  source </a:t>
            </a:r>
            <a:r>
              <a:rPr sz="2500">
                <a:solidFill>
                  <a:srgbClr val="C8352B"/>
                </a:solidFill>
                <a:latin typeface="+mn-lt"/>
                <a:ea typeface="+mn-ea"/>
                <a:cs typeface="+mn-cs"/>
                <a:sym typeface="Courier"/>
              </a:rPr>
              <a:t>"haproxy.cfg.erb"</a:t>
            </a:r>
            <a:endParaRPr sz="2500">
              <a:latin typeface="+mn-lt"/>
              <a:ea typeface="+mn-ea"/>
              <a:cs typeface="+mn-cs"/>
              <a:sym typeface="Courier"/>
            </a:endParaRPr>
          </a:p>
          <a:p>
            <a:pPr lvl="0" algn="l" defTabSz="457200">
              <a:defRPr sz="1800"/>
            </a:pPr>
            <a:r>
              <a:rPr sz="2500">
                <a:latin typeface="+mn-lt"/>
                <a:ea typeface="+mn-ea"/>
                <a:cs typeface="+mn-cs"/>
                <a:sym typeface="Courier"/>
              </a:rPr>
              <a:t>  owner </a:t>
            </a:r>
            <a:r>
              <a:rPr sz="2500">
                <a:solidFill>
                  <a:srgbClr val="C8352B"/>
                </a:solidFill>
                <a:latin typeface="+mn-lt"/>
                <a:ea typeface="+mn-ea"/>
                <a:cs typeface="+mn-cs"/>
                <a:sym typeface="Courier"/>
              </a:rPr>
              <a:t>"root"</a:t>
            </a:r>
            <a:endParaRPr sz="2500">
              <a:latin typeface="+mn-lt"/>
              <a:ea typeface="+mn-ea"/>
              <a:cs typeface="+mn-cs"/>
              <a:sym typeface="Courier"/>
            </a:endParaRPr>
          </a:p>
          <a:p>
            <a:pPr lvl="0" algn="l" defTabSz="457200">
              <a:defRPr sz="1800"/>
            </a:pPr>
            <a:r>
              <a:rPr sz="2500">
                <a:latin typeface="+mn-lt"/>
                <a:ea typeface="+mn-ea"/>
                <a:cs typeface="+mn-cs"/>
                <a:sym typeface="Courier"/>
              </a:rPr>
              <a:t>  group </a:t>
            </a:r>
            <a:r>
              <a:rPr sz="2500">
                <a:solidFill>
                  <a:srgbClr val="C8352B"/>
                </a:solidFill>
                <a:latin typeface="+mn-lt"/>
                <a:ea typeface="+mn-ea"/>
                <a:cs typeface="+mn-cs"/>
                <a:sym typeface="Courier"/>
              </a:rPr>
              <a:t>"root"</a:t>
            </a:r>
            <a:endParaRPr sz="2500">
              <a:latin typeface="+mn-lt"/>
              <a:ea typeface="+mn-ea"/>
              <a:cs typeface="+mn-cs"/>
              <a:sym typeface="Courier"/>
            </a:endParaRPr>
          </a:p>
          <a:p>
            <a:pPr lvl="0" algn="l" defTabSz="457200">
              <a:defRPr sz="1800"/>
            </a:pPr>
            <a:r>
              <a:rPr sz="2500">
                <a:latin typeface="+mn-lt"/>
                <a:ea typeface="+mn-ea"/>
                <a:cs typeface="+mn-cs"/>
                <a:sym typeface="Courier"/>
              </a:rPr>
              <a:t>  mode </a:t>
            </a:r>
            <a:r>
              <a:rPr sz="2500">
                <a:solidFill>
                  <a:srgbClr val="C8352B"/>
                </a:solidFill>
                <a:latin typeface="+mn-lt"/>
                <a:ea typeface="+mn-ea"/>
                <a:cs typeface="+mn-cs"/>
                <a:sym typeface="Courier"/>
              </a:rPr>
              <a:t>"0644"</a:t>
            </a:r>
            <a:endParaRPr sz="2500">
              <a:latin typeface="+mn-lt"/>
              <a:ea typeface="+mn-ea"/>
              <a:cs typeface="+mn-cs"/>
              <a:sym typeface="Courier"/>
            </a:endParaRPr>
          </a:p>
          <a:p>
            <a:pPr lvl="0" algn="l" defTabSz="457200">
              <a:defRPr sz="1800"/>
            </a:pPr>
            <a:r>
              <a:rPr sz="2500">
                <a:latin typeface="+mn-lt"/>
                <a:ea typeface="+mn-ea"/>
                <a:cs typeface="+mn-cs"/>
                <a:sym typeface="Courier"/>
              </a:rPr>
              <a:t>  notifies </a:t>
            </a:r>
            <a:r>
              <a:rPr sz="2500">
                <a:solidFill>
                  <a:srgbClr val="22288F"/>
                </a:solidFill>
                <a:latin typeface="+mn-lt"/>
                <a:ea typeface="+mn-ea"/>
                <a:cs typeface="+mn-cs"/>
                <a:sym typeface="Courier"/>
              </a:rPr>
              <a:t>:restart</a:t>
            </a:r>
            <a:r>
              <a:rPr sz="2500">
                <a:latin typeface="+mn-lt"/>
                <a:ea typeface="+mn-ea"/>
                <a:cs typeface="+mn-cs"/>
                <a:sym typeface="Courier"/>
              </a:rPr>
              <a:t>, </a:t>
            </a:r>
            <a:r>
              <a:rPr sz="2500">
                <a:solidFill>
                  <a:srgbClr val="C8352B"/>
                </a:solidFill>
                <a:latin typeface="+mn-lt"/>
                <a:ea typeface="+mn-ea"/>
                <a:cs typeface="+mn-cs"/>
                <a:sym typeface="Courier"/>
              </a:rPr>
              <a:t>"service[haproxy]"</a:t>
            </a:r>
            <a:endParaRPr sz="2500">
              <a:latin typeface="+mn-lt"/>
              <a:ea typeface="+mn-ea"/>
              <a:cs typeface="+mn-cs"/>
              <a:sym typeface="Courier"/>
            </a:endParaRPr>
          </a:p>
          <a:p>
            <a:pPr lvl="0" algn="l" defTabSz="457200">
              <a:defRPr sz="1800"/>
            </a:pPr>
            <a:r>
              <a:rPr sz="2500" b="1">
                <a:solidFill>
                  <a:srgbClr val="008F00"/>
                </a:solidFill>
                <a:latin typeface="+mn-lt"/>
                <a:ea typeface="+mn-ea"/>
                <a:cs typeface="+mn-cs"/>
                <a:sym typeface="Courier"/>
              </a:rPr>
              <a:t>end</a:t>
            </a:r>
            <a:endParaRPr sz="2500">
              <a:latin typeface="+mn-lt"/>
              <a:ea typeface="+mn-ea"/>
              <a:cs typeface="+mn-cs"/>
              <a:sym typeface="Courier"/>
            </a:endParaRPr>
          </a:p>
          <a:p>
            <a:pPr lvl="0" algn="l" defTabSz="457200">
              <a:defRPr sz="1800"/>
            </a:pPr>
            <a:endParaRPr sz="2500">
              <a:latin typeface="+mn-lt"/>
              <a:ea typeface="+mn-ea"/>
              <a:cs typeface="+mn-cs"/>
              <a:sym typeface="Courier"/>
            </a:endParaRPr>
          </a:p>
          <a:p>
            <a:pPr lvl="0" algn="l" defTabSz="457200">
              <a:defRPr sz="1800"/>
            </a:pPr>
            <a:r>
              <a:rPr sz="2500">
                <a:latin typeface="+mn-lt"/>
                <a:ea typeface="+mn-ea"/>
                <a:cs typeface="+mn-cs"/>
                <a:sym typeface="Courier"/>
              </a:rPr>
              <a:t>service </a:t>
            </a:r>
            <a:r>
              <a:rPr sz="2500">
                <a:solidFill>
                  <a:srgbClr val="C8352B"/>
                </a:solidFill>
                <a:latin typeface="+mn-lt"/>
                <a:ea typeface="+mn-ea"/>
                <a:cs typeface="+mn-cs"/>
                <a:sym typeface="Courier"/>
              </a:rPr>
              <a:t>"haproxy"</a:t>
            </a:r>
            <a:r>
              <a:rPr sz="2500">
                <a:latin typeface="+mn-lt"/>
                <a:ea typeface="+mn-ea"/>
                <a:cs typeface="+mn-cs"/>
                <a:sym typeface="Courier"/>
              </a:rPr>
              <a:t> </a:t>
            </a:r>
            <a:r>
              <a:rPr sz="2500" b="1">
                <a:solidFill>
                  <a:srgbClr val="008F00"/>
                </a:solidFill>
                <a:latin typeface="+mn-lt"/>
                <a:ea typeface="+mn-ea"/>
                <a:cs typeface="+mn-cs"/>
                <a:sym typeface="Courier"/>
              </a:rPr>
              <a:t>do</a:t>
            </a:r>
            <a:endParaRPr sz="2500">
              <a:latin typeface="+mn-lt"/>
              <a:ea typeface="+mn-ea"/>
              <a:cs typeface="+mn-cs"/>
              <a:sym typeface="Courier"/>
            </a:endParaRPr>
          </a:p>
          <a:p>
            <a:pPr lvl="0" algn="l" defTabSz="457200">
              <a:defRPr sz="1800"/>
            </a:pPr>
            <a:r>
              <a:rPr sz="2500">
                <a:latin typeface="+mn-lt"/>
                <a:ea typeface="+mn-ea"/>
                <a:cs typeface="+mn-cs"/>
                <a:sym typeface="Courier"/>
              </a:rPr>
              <a:t>  supports </a:t>
            </a:r>
            <a:r>
              <a:rPr sz="2500">
                <a:solidFill>
                  <a:srgbClr val="22288F"/>
                </a:solidFill>
                <a:latin typeface="+mn-lt"/>
                <a:ea typeface="+mn-ea"/>
                <a:cs typeface="+mn-cs"/>
                <a:sym typeface="Courier"/>
              </a:rPr>
              <a:t>:restart</a:t>
            </a:r>
            <a:r>
              <a:rPr sz="2500">
                <a:latin typeface="+mn-lt"/>
                <a:ea typeface="+mn-ea"/>
                <a:cs typeface="+mn-cs"/>
                <a:sym typeface="Courier"/>
              </a:rPr>
              <a:t> </a:t>
            </a:r>
            <a:r>
              <a:rPr sz="2500">
                <a:solidFill>
                  <a:srgbClr val="797979"/>
                </a:solidFill>
                <a:latin typeface="+mn-lt"/>
                <a:ea typeface="+mn-ea"/>
                <a:cs typeface="+mn-cs"/>
                <a:sym typeface="Courier"/>
              </a:rPr>
              <a:t>=&gt;</a:t>
            </a:r>
            <a:r>
              <a:rPr sz="2500">
                <a:latin typeface="+mn-lt"/>
                <a:ea typeface="+mn-ea"/>
                <a:cs typeface="+mn-cs"/>
                <a:sym typeface="Courier"/>
              </a:rPr>
              <a:t> </a:t>
            </a:r>
            <a:r>
              <a:rPr sz="2500">
                <a:solidFill>
                  <a:srgbClr val="22288F"/>
                </a:solidFill>
                <a:latin typeface="+mn-lt"/>
                <a:ea typeface="+mn-ea"/>
                <a:cs typeface="+mn-cs"/>
                <a:sym typeface="Courier"/>
              </a:rPr>
              <a:t>true</a:t>
            </a:r>
            <a:endParaRPr sz="2500">
              <a:latin typeface="+mn-lt"/>
              <a:ea typeface="+mn-ea"/>
              <a:cs typeface="+mn-cs"/>
              <a:sym typeface="Courier"/>
            </a:endParaRPr>
          </a:p>
          <a:p>
            <a:pPr lvl="0" algn="l" defTabSz="457200">
              <a:defRPr sz="1800"/>
            </a:pPr>
            <a:r>
              <a:rPr sz="2500">
                <a:latin typeface="+mn-lt"/>
                <a:ea typeface="+mn-ea"/>
                <a:cs typeface="+mn-cs"/>
                <a:sym typeface="Courier"/>
              </a:rPr>
              <a:t>  action </a:t>
            </a:r>
            <a:r>
              <a:rPr sz="2500">
                <a:solidFill>
                  <a:srgbClr val="797979"/>
                </a:solidFill>
                <a:latin typeface="+mn-lt"/>
                <a:ea typeface="+mn-ea"/>
                <a:cs typeface="+mn-cs"/>
                <a:sym typeface="Courier"/>
              </a:rPr>
              <a:t>[</a:t>
            </a:r>
            <a:r>
              <a:rPr sz="2500">
                <a:solidFill>
                  <a:srgbClr val="22288F"/>
                </a:solidFill>
                <a:latin typeface="+mn-lt"/>
                <a:ea typeface="+mn-ea"/>
                <a:cs typeface="+mn-cs"/>
                <a:sym typeface="Courier"/>
              </a:rPr>
              <a:t>:enable</a:t>
            </a:r>
            <a:r>
              <a:rPr sz="2500">
                <a:latin typeface="+mn-lt"/>
                <a:ea typeface="+mn-ea"/>
                <a:cs typeface="+mn-cs"/>
                <a:sym typeface="Courier"/>
              </a:rPr>
              <a:t>, </a:t>
            </a:r>
            <a:r>
              <a:rPr sz="2500">
                <a:solidFill>
                  <a:srgbClr val="22288F"/>
                </a:solidFill>
                <a:latin typeface="+mn-lt"/>
                <a:ea typeface="+mn-ea"/>
                <a:cs typeface="+mn-cs"/>
                <a:sym typeface="Courier"/>
              </a:rPr>
              <a:t>:start</a:t>
            </a:r>
            <a:r>
              <a:rPr sz="2500">
                <a:solidFill>
                  <a:srgbClr val="797979"/>
                </a:solidFill>
                <a:latin typeface="+mn-lt"/>
                <a:ea typeface="+mn-ea"/>
                <a:cs typeface="+mn-cs"/>
                <a:sym typeface="Courier"/>
              </a:rPr>
              <a:t>]</a:t>
            </a:r>
            <a:endParaRPr sz="2500">
              <a:latin typeface="+mn-lt"/>
              <a:ea typeface="+mn-ea"/>
              <a:cs typeface="+mn-cs"/>
              <a:sym typeface="Courier"/>
            </a:endParaRPr>
          </a:p>
          <a:p>
            <a:pPr lvl="0" algn="l" defTabSz="457200">
              <a:defRPr sz="1800"/>
            </a:pPr>
            <a:r>
              <a:rPr sz="2500" b="1">
                <a:solidFill>
                  <a:srgbClr val="008F00"/>
                </a:solidFill>
                <a:latin typeface="+mn-lt"/>
                <a:ea typeface="+mn-ea"/>
                <a:cs typeface="+mn-cs"/>
                <a:sym typeface="Courier"/>
              </a:rPr>
              <a:t>end</a:t>
            </a:r>
          </a:p>
        </p:txBody>
      </p:sp>
      <p:sp>
        <p:nvSpPr>
          <p:cNvPr id="2659" name="Shape 2659"/>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Chef Resources</a:t>
            </a:r>
          </a:p>
        </p:txBody>
      </p:sp>
      <p:sp>
        <p:nvSpPr>
          <p:cNvPr id="2660" name="Shape 2660"/>
          <p:cNvSpPr>
            <a:spLocks noGrp="1"/>
          </p:cNvSpPr>
          <p:nvPr>
            <p:ph type="body" idx="1"/>
          </p:nvPr>
        </p:nvSpPr>
        <p:spPr>
          <a:prstGeom prst="rect">
            <a:avLst/>
          </a:prstGeom>
        </p:spPr>
        <p:txBody>
          <a:bodyPr/>
          <a:lstStyle/>
          <a:p>
            <a:pPr marL="365759" lvl="0" indent="-365759" defTabSz="536447">
              <a:spcBef>
                <a:spcPts val="1100"/>
              </a:spcBef>
              <a:defRPr sz="1800"/>
            </a:pPr>
            <a:r>
              <a:rPr sz="4608"/>
              <a:t>Have a type</a:t>
            </a:r>
          </a:p>
          <a:p>
            <a:pPr marL="365759" lvl="0" indent="-365759" defTabSz="536447">
              <a:spcBef>
                <a:spcPts val="1100"/>
              </a:spcBef>
              <a:defRPr sz="1800"/>
            </a:pPr>
            <a:r>
              <a:rPr sz="4608"/>
              <a:t>Have a name</a:t>
            </a:r>
          </a:p>
          <a:p>
            <a:pPr marL="365759" lvl="0" indent="-365759" defTabSz="536447">
              <a:spcBef>
                <a:spcPts val="1100"/>
              </a:spcBef>
              <a:defRPr sz="1800"/>
            </a:pPr>
            <a:r>
              <a:rPr sz="4608"/>
              <a:t>Have parameters</a:t>
            </a:r>
            <a:endParaRPr sz="4608" b="1"/>
          </a:p>
          <a:p>
            <a:pPr marL="365759" lvl="0" indent="-365759" defTabSz="536447">
              <a:spcBef>
                <a:spcPts val="1100"/>
              </a:spcBef>
              <a:defRPr sz="1800"/>
            </a:pPr>
            <a:r>
              <a:rPr sz="4608"/>
              <a:t>Take action to put the resource into the desired state</a:t>
            </a:r>
          </a:p>
          <a:p>
            <a:pPr marL="365759" lvl="0" indent="-365759" defTabSz="536447">
              <a:spcBef>
                <a:spcPts val="1100"/>
              </a:spcBef>
              <a:defRPr sz="1800"/>
            </a:pPr>
            <a:r>
              <a:rPr sz="4608"/>
              <a:t>Can send </a:t>
            </a:r>
            <a:r>
              <a:rPr sz="4608" b="1"/>
              <a:t>notifications</a:t>
            </a:r>
            <a:r>
              <a:rPr sz="4608"/>
              <a:t> to other resources</a:t>
            </a:r>
          </a:p>
        </p:txBody>
      </p:sp>
      <p:sp>
        <p:nvSpPr>
          <p:cNvPr id="2661" name="Shape 2661"/>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221</a:t>
            </a:fld>
            <a:endParaRPr sz="1000"/>
          </a:p>
        </p:txBody>
      </p:sp>
      <p:sp>
        <p:nvSpPr>
          <p:cNvPr id="2662" name="Shape 2662"/>
          <p:cNvSpPr/>
          <p:nvPr/>
        </p:nvSpPr>
        <p:spPr>
          <a:xfrm>
            <a:off x="7912100" y="3797300"/>
            <a:ext cx="68961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663" name="Shape 2663"/>
          <p:cNvSpPr/>
          <p:nvPr/>
        </p:nvSpPr>
        <p:spPr>
          <a:xfrm>
            <a:off x="7937500" y="2273300"/>
            <a:ext cx="15240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664" name="Shape 2664"/>
          <p:cNvSpPr/>
          <p:nvPr/>
        </p:nvSpPr>
        <p:spPr>
          <a:xfrm>
            <a:off x="7937500" y="2324100"/>
            <a:ext cx="3340100" cy="8382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665" name="Shape 2665"/>
          <p:cNvSpPr/>
          <p:nvPr/>
        </p:nvSpPr>
        <p:spPr>
          <a:xfrm>
            <a:off x="7988300" y="4140200"/>
            <a:ext cx="7620000" cy="15494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666" name="Shape 2666"/>
          <p:cNvSpPr/>
          <p:nvPr/>
        </p:nvSpPr>
        <p:spPr>
          <a:xfrm>
            <a:off x="7962900" y="6870700"/>
            <a:ext cx="39751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667" name="Shape 2667"/>
          <p:cNvSpPr/>
          <p:nvPr/>
        </p:nvSpPr>
        <p:spPr>
          <a:xfrm>
            <a:off x="7962900" y="7277100"/>
            <a:ext cx="5511800" cy="8382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668" name="Shape 2668"/>
          <p:cNvSpPr/>
          <p:nvPr/>
        </p:nvSpPr>
        <p:spPr>
          <a:xfrm>
            <a:off x="11391900" y="2273300"/>
            <a:ext cx="15240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669" name="Shape 2669"/>
          <p:cNvSpPr/>
          <p:nvPr/>
        </p:nvSpPr>
        <p:spPr>
          <a:xfrm>
            <a:off x="14795500" y="3797300"/>
            <a:ext cx="6858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670" name="Shape 2670"/>
          <p:cNvSpPr/>
          <p:nvPr/>
        </p:nvSpPr>
        <p:spPr>
          <a:xfrm>
            <a:off x="11150600" y="6870700"/>
            <a:ext cx="6858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671" name="Shape 2671"/>
          <p:cNvSpPr/>
          <p:nvPr/>
        </p:nvSpPr>
        <p:spPr>
          <a:xfrm>
            <a:off x="7937500" y="3060700"/>
            <a:ext cx="15240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672" name="Shape 2672"/>
          <p:cNvSpPr/>
          <p:nvPr/>
        </p:nvSpPr>
        <p:spPr>
          <a:xfrm>
            <a:off x="7937500" y="8026400"/>
            <a:ext cx="15240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673" name="Shape 2673"/>
          <p:cNvSpPr/>
          <p:nvPr/>
        </p:nvSpPr>
        <p:spPr>
          <a:xfrm>
            <a:off x="7937500" y="6057900"/>
            <a:ext cx="15240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5" name="Shape 2675"/>
          <p:cNvSpPr/>
          <p:nvPr/>
        </p:nvSpPr>
        <p:spPr>
          <a:xfrm>
            <a:off x="6642100" y="8470900"/>
            <a:ext cx="3048000"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defRPr b="1">
                <a:latin typeface="+mn-lt"/>
                <a:ea typeface="+mn-ea"/>
                <a:cs typeface="+mn-cs"/>
                <a:sym typeface="Courier"/>
              </a:defRPr>
            </a:lvl1pPr>
          </a:lstStyle>
          <a:p>
            <a:pPr lvl="0">
              <a:defRPr sz="1800" b="0"/>
            </a:pPr>
            <a:r>
              <a:rPr sz="3200" b="1"/>
              <a:t>SAVE FILE!</a:t>
            </a:r>
          </a:p>
        </p:txBody>
      </p:sp>
      <p:sp>
        <p:nvSpPr>
          <p:cNvPr id="2676" name="Shape 2676"/>
          <p:cNvSpPr/>
          <p:nvPr/>
        </p:nvSpPr>
        <p:spPr>
          <a:xfrm>
            <a:off x="838200" y="2381250"/>
            <a:ext cx="14630400" cy="60452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p>
            <a:pPr lvl="1" indent="0" algn="l" defTabSz="457200">
              <a:defRPr sz="1800"/>
            </a:pPr>
            <a:r>
              <a:rPr sz="2900" i="1" dirty="0">
                <a:solidFill>
                  <a:srgbClr val="4F9192"/>
                </a:solidFill>
                <a:latin typeface="+mn-lt"/>
                <a:ea typeface="+mn-ea"/>
                <a:cs typeface="+mn-cs"/>
                <a:sym typeface="Courier"/>
              </a:rPr>
              <a:t>#</a:t>
            </a:r>
            <a:endParaRPr sz="2900" dirty="0">
              <a:latin typeface="+mn-lt"/>
              <a:ea typeface="+mn-ea"/>
              <a:cs typeface="+mn-cs"/>
              <a:sym typeface="Courier"/>
            </a:endParaRPr>
          </a:p>
          <a:p>
            <a:pPr lvl="0" algn="l" defTabSz="457200">
              <a:defRPr sz="1800"/>
            </a:pPr>
            <a:r>
              <a:rPr sz="2900" i="1" dirty="0">
                <a:solidFill>
                  <a:srgbClr val="4F9192"/>
                </a:solidFill>
                <a:latin typeface="+mn-lt"/>
                <a:ea typeface="+mn-ea"/>
                <a:cs typeface="+mn-cs"/>
                <a:sym typeface="Courier"/>
              </a:rPr>
              <a:t># Cookbook Name:: apache</a:t>
            </a:r>
            <a:endParaRPr sz="2900" dirty="0">
              <a:latin typeface="+mn-lt"/>
              <a:ea typeface="+mn-ea"/>
              <a:cs typeface="+mn-cs"/>
              <a:sym typeface="Courier"/>
            </a:endParaRPr>
          </a:p>
          <a:p>
            <a:pPr lvl="0" algn="l" defTabSz="457200">
              <a:defRPr sz="1800"/>
            </a:pPr>
            <a:r>
              <a:rPr sz="2900" i="1" dirty="0">
                <a:solidFill>
                  <a:srgbClr val="4F9192"/>
                </a:solidFill>
                <a:latin typeface="+mn-lt"/>
                <a:ea typeface="+mn-ea"/>
                <a:cs typeface="+mn-cs"/>
                <a:sym typeface="Courier"/>
              </a:rPr>
              <a:t># Recipe:: default</a:t>
            </a:r>
            <a:endParaRPr sz="2900" dirty="0">
              <a:latin typeface="+mn-lt"/>
              <a:ea typeface="+mn-ea"/>
              <a:cs typeface="+mn-cs"/>
              <a:sym typeface="Courier"/>
            </a:endParaRPr>
          </a:p>
          <a:p>
            <a:pPr lvl="0" algn="l" defTabSz="457200">
              <a:defRPr sz="1800"/>
            </a:pPr>
            <a:r>
              <a:rPr sz="2900" i="1" dirty="0">
                <a:solidFill>
                  <a:srgbClr val="4F9192"/>
                </a:solidFill>
                <a:latin typeface="+mn-lt"/>
                <a:ea typeface="+mn-ea"/>
                <a:cs typeface="+mn-cs"/>
                <a:sym typeface="Courier"/>
              </a:rPr>
              <a:t>#</a:t>
            </a:r>
            <a:endParaRPr sz="2900" dirty="0">
              <a:latin typeface="+mn-lt"/>
              <a:ea typeface="+mn-ea"/>
              <a:cs typeface="+mn-cs"/>
              <a:sym typeface="Courier"/>
            </a:endParaRPr>
          </a:p>
          <a:p>
            <a:pPr lvl="0" algn="l" defTabSz="457200">
              <a:defRPr sz="1800"/>
            </a:pPr>
            <a:r>
              <a:rPr sz="2900" i="1" dirty="0">
                <a:solidFill>
                  <a:srgbClr val="4F9192"/>
                </a:solidFill>
                <a:latin typeface="+mn-lt"/>
                <a:ea typeface="+mn-ea"/>
                <a:cs typeface="+mn-cs"/>
                <a:sym typeface="Courier"/>
              </a:rPr>
              <a:t># Copyright 2013, YOUR_COMPANY_NAME</a:t>
            </a:r>
            <a:endParaRPr sz="2900" dirty="0">
              <a:latin typeface="+mn-lt"/>
              <a:ea typeface="+mn-ea"/>
              <a:cs typeface="+mn-cs"/>
              <a:sym typeface="Courier"/>
            </a:endParaRPr>
          </a:p>
          <a:p>
            <a:pPr lvl="0" algn="l" defTabSz="457200">
              <a:defRPr sz="1800"/>
            </a:pPr>
            <a:r>
              <a:rPr sz="2900" i="1" dirty="0">
                <a:solidFill>
                  <a:srgbClr val="4F9192"/>
                </a:solidFill>
                <a:latin typeface="+mn-lt"/>
                <a:ea typeface="+mn-ea"/>
                <a:cs typeface="+mn-cs"/>
                <a:sym typeface="Courier"/>
              </a:rPr>
              <a:t>#</a:t>
            </a:r>
            <a:endParaRPr sz="2900" dirty="0">
              <a:latin typeface="+mn-lt"/>
              <a:ea typeface="+mn-ea"/>
              <a:cs typeface="+mn-cs"/>
              <a:sym typeface="Courier"/>
            </a:endParaRPr>
          </a:p>
          <a:p>
            <a:pPr lvl="0" algn="l" defTabSz="457200">
              <a:defRPr sz="1800"/>
            </a:pPr>
            <a:r>
              <a:rPr sz="2900" i="1" dirty="0">
                <a:solidFill>
                  <a:srgbClr val="4F9192"/>
                </a:solidFill>
                <a:latin typeface="+mn-lt"/>
                <a:ea typeface="+mn-ea"/>
                <a:cs typeface="+mn-cs"/>
                <a:sym typeface="Courier"/>
              </a:rPr>
              <a:t># All rights reserved - Do Not Redistribute</a:t>
            </a:r>
            <a:endParaRPr sz="2900" dirty="0">
              <a:latin typeface="+mn-lt"/>
              <a:ea typeface="+mn-ea"/>
              <a:cs typeface="+mn-cs"/>
              <a:sym typeface="Courier"/>
            </a:endParaRPr>
          </a:p>
          <a:p>
            <a:pPr lvl="0" algn="l" defTabSz="457200">
              <a:defRPr sz="1800"/>
            </a:pPr>
            <a:r>
              <a:rPr sz="2900" i="1" dirty="0">
                <a:solidFill>
                  <a:srgbClr val="4F9192"/>
                </a:solidFill>
                <a:latin typeface="+mn-lt"/>
                <a:ea typeface="+mn-ea"/>
                <a:cs typeface="+mn-cs"/>
                <a:sym typeface="Courier"/>
              </a:rPr>
              <a:t>#</a:t>
            </a:r>
          </a:p>
          <a:p>
            <a:pPr lvl="0" algn="l" defTabSz="457200">
              <a:defRPr sz="1800"/>
            </a:pPr>
            <a:endParaRPr sz="2900" i="1" dirty="0">
              <a:solidFill>
                <a:srgbClr val="4F9192"/>
              </a:solidFill>
              <a:latin typeface="+mn-lt"/>
              <a:ea typeface="+mn-ea"/>
              <a:cs typeface="+mn-cs"/>
              <a:sym typeface="Courier"/>
            </a:endParaRPr>
          </a:p>
          <a:p>
            <a:pPr lvl="1" indent="0" algn="l" defTabSz="457200">
              <a:defRPr sz="1800"/>
            </a:pPr>
            <a:r>
              <a:rPr sz="3600" dirty="0">
                <a:latin typeface="+mn-lt"/>
                <a:ea typeface="+mn-ea"/>
                <a:cs typeface="+mn-cs"/>
                <a:sym typeface="Courier"/>
              </a:rPr>
              <a:t>package </a:t>
            </a:r>
            <a:r>
              <a:rPr sz="3600" dirty="0">
                <a:solidFill>
                  <a:srgbClr val="C8352B"/>
                </a:solidFill>
                <a:latin typeface="+mn-lt"/>
                <a:ea typeface="+mn-ea"/>
                <a:cs typeface="+mn-cs"/>
                <a:sym typeface="Courier"/>
              </a:rPr>
              <a:t>"httpd"</a:t>
            </a:r>
            <a:r>
              <a:rPr sz="3600" dirty="0">
                <a:latin typeface="+mn-lt"/>
                <a:ea typeface="+mn-ea"/>
                <a:cs typeface="+mn-cs"/>
                <a:sym typeface="Courier"/>
              </a:rPr>
              <a:t> </a:t>
            </a:r>
            <a:r>
              <a:rPr sz="3600" b="1" dirty="0">
                <a:solidFill>
                  <a:srgbClr val="008F00"/>
                </a:solidFill>
                <a:latin typeface="+mn-lt"/>
                <a:ea typeface="+mn-ea"/>
                <a:cs typeface="+mn-cs"/>
                <a:sym typeface="Courier"/>
              </a:rPr>
              <a:t>do</a:t>
            </a:r>
            <a:endParaRPr sz="3600" dirty="0">
              <a:latin typeface="+mn-lt"/>
              <a:ea typeface="+mn-ea"/>
              <a:cs typeface="+mn-cs"/>
              <a:sym typeface="Courier"/>
            </a:endParaRPr>
          </a:p>
          <a:p>
            <a:pPr lvl="1" indent="0" algn="l" defTabSz="457200">
              <a:defRPr sz="1800"/>
            </a:pPr>
            <a:r>
              <a:rPr sz="3600" dirty="0">
                <a:latin typeface="+mn-lt"/>
                <a:ea typeface="+mn-ea"/>
                <a:cs typeface="+mn-cs"/>
                <a:sym typeface="Courier"/>
              </a:rPr>
              <a:t>  action </a:t>
            </a:r>
            <a:r>
              <a:rPr sz="3600" dirty="0">
                <a:solidFill>
                  <a:srgbClr val="22288F"/>
                </a:solidFill>
                <a:latin typeface="+mn-lt"/>
                <a:ea typeface="+mn-ea"/>
                <a:cs typeface="+mn-cs"/>
                <a:sym typeface="Courier"/>
              </a:rPr>
              <a:t>:install</a:t>
            </a:r>
            <a:endParaRPr sz="3600" dirty="0">
              <a:latin typeface="+mn-lt"/>
              <a:ea typeface="+mn-ea"/>
              <a:cs typeface="+mn-cs"/>
              <a:sym typeface="Courier"/>
            </a:endParaRPr>
          </a:p>
          <a:p>
            <a:pPr lvl="1" indent="0" algn="l" defTabSz="457200">
              <a:defRPr sz="1800"/>
            </a:pPr>
            <a:r>
              <a:rPr sz="3600" b="1" dirty="0">
                <a:solidFill>
                  <a:srgbClr val="008F00"/>
                </a:solidFill>
                <a:latin typeface="+mn-lt"/>
                <a:ea typeface="+mn-ea"/>
                <a:cs typeface="+mn-cs"/>
                <a:sym typeface="Courier"/>
              </a:rPr>
              <a:t>end</a:t>
            </a:r>
          </a:p>
        </p:txBody>
      </p:sp>
      <p:sp>
        <p:nvSpPr>
          <p:cNvPr id="2677" name="Shape 2677"/>
          <p:cNvSpPr>
            <a:spLocks noGrp="1"/>
          </p:cNvSpPr>
          <p:nvPr>
            <p:ph type="title"/>
          </p:nvPr>
        </p:nvSpPr>
        <p:spPr>
          <a:prstGeom prst="rect">
            <a:avLst/>
          </a:prstGeom>
        </p:spPr>
        <p:txBody>
          <a:bodyPr>
            <a:normAutofit fontScale="90000"/>
          </a:bodyPr>
          <a:lstStyle>
            <a:lvl1pPr defTabSz="273812">
              <a:defRPr sz="3528">
                <a:effectLst>
                  <a:outerShdw blurRad="24892" dist="12446" dir="2700000" rotWithShape="0">
                    <a:srgbClr val="000000">
                      <a:alpha val="75000"/>
                    </a:srgbClr>
                  </a:outerShdw>
                </a:effectLst>
              </a:defRPr>
            </a:lvl1pPr>
          </a:lstStyle>
          <a:p>
            <a:pPr lvl="0">
              <a:defRPr sz="1800" b="0">
                <a:solidFill>
                  <a:srgbClr val="000000"/>
                </a:solidFill>
                <a:effectLst/>
              </a:defRPr>
            </a:pPr>
            <a:r>
              <a:rPr sz="3528" b="1">
                <a:solidFill>
                  <a:srgbClr val="FFFFFF"/>
                </a:solidFill>
                <a:effectLst>
                  <a:outerShdw blurRad="24892" dist="12446" dir="2700000" rotWithShape="0">
                    <a:srgbClr val="000000">
                      <a:alpha val="75000"/>
                    </a:srgbClr>
                  </a:outerShdw>
                </a:effectLst>
              </a:rPr>
              <a:t>Exercise:  Add a package resource to install Apache to the default recipe</a:t>
            </a:r>
          </a:p>
        </p:txBody>
      </p:sp>
      <p:sp>
        <p:nvSpPr>
          <p:cNvPr id="2678" name="Shape 2678"/>
          <p:cNvSpPr/>
          <p:nvPr/>
        </p:nvSpPr>
        <p:spPr>
          <a:xfrm>
            <a:off x="914400" y="6565900"/>
            <a:ext cx="6515100" cy="1727200"/>
          </a:xfrm>
          <a:prstGeom prst="rect">
            <a:avLst/>
          </a:prstGeom>
          <a:ln w="50800">
            <a:solidFill>
              <a:srgbClr val="FF93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679" name="Shape 2679"/>
          <p:cNvSpPr/>
          <p:nvPr/>
        </p:nvSpPr>
        <p:spPr>
          <a:xfrm>
            <a:off x="990600" y="2603500"/>
            <a:ext cx="10515600" cy="3594100"/>
          </a:xfrm>
          <a:prstGeom prst="rect">
            <a:avLst/>
          </a:prstGeom>
          <a:solidFill>
            <a:srgbClr val="FFFFFF">
              <a:alpha val="60000"/>
            </a:srgbClr>
          </a:solidFill>
          <a:ln w="508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680" name="Shape 2680"/>
          <p:cNvSpPr/>
          <p:nvPr/>
        </p:nvSpPr>
        <p:spPr>
          <a:xfrm>
            <a:off x="1358304" y="1701800"/>
            <a:ext cx="6121401"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b="1">
                <a:latin typeface="+mn-lt"/>
                <a:ea typeface="+mn-ea"/>
                <a:cs typeface="+mn-cs"/>
                <a:sym typeface="Courier"/>
              </a:defRPr>
            </a:lvl1pPr>
          </a:lstStyle>
          <a:p>
            <a:pPr lvl="0">
              <a:defRPr sz="1800" b="0"/>
            </a:pPr>
            <a:r>
              <a:rPr sz="3200" b="1"/>
              <a:t>OPEN IN EDITOR:</a:t>
            </a:r>
          </a:p>
        </p:txBody>
      </p:sp>
      <p:sp>
        <p:nvSpPr>
          <p:cNvPr id="2681" name="Shape 2681"/>
          <p:cNvSpPr/>
          <p:nvPr/>
        </p:nvSpPr>
        <p:spPr>
          <a:xfrm>
            <a:off x="5048448" y="1644650"/>
            <a:ext cx="14655801" cy="6985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lgn="l">
              <a:defRPr sz="3100">
                <a:latin typeface="+mn-lt"/>
                <a:ea typeface="+mn-ea"/>
                <a:cs typeface="+mn-cs"/>
                <a:sym typeface="Courier"/>
              </a:defRPr>
            </a:lvl1pPr>
          </a:lstStyle>
          <a:p>
            <a:pPr lvl="0">
              <a:defRPr sz="1800"/>
            </a:pPr>
            <a:r>
              <a:rPr sz="3100"/>
              <a:t>cookbooks/apache/recipes/default.rb</a:t>
            </a:r>
          </a:p>
        </p:txBody>
      </p:sp>
      <p:sp>
        <p:nvSpPr>
          <p:cNvPr id="2682" name="Shape 2682"/>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222</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6" name="Shape 2686"/>
          <p:cNvSpPr/>
          <p:nvPr/>
        </p:nvSpPr>
        <p:spPr>
          <a:xfrm>
            <a:off x="7759700" y="2197100"/>
            <a:ext cx="8102600" cy="27305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p>
            <a:pPr lvl="0" algn="l" defTabSz="457200">
              <a:defRPr sz="1800"/>
            </a:pPr>
            <a:r>
              <a:rPr sz="4900">
                <a:latin typeface="+mn-lt"/>
                <a:ea typeface="+mn-ea"/>
                <a:cs typeface="+mn-cs"/>
                <a:sym typeface="Courier"/>
              </a:rPr>
              <a:t>package </a:t>
            </a:r>
            <a:r>
              <a:rPr sz="4900">
                <a:solidFill>
                  <a:srgbClr val="C8352B"/>
                </a:solidFill>
                <a:latin typeface="+mn-lt"/>
                <a:ea typeface="+mn-ea"/>
                <a:cs typeface="+mn-cs"/>
                <a:sym typeface="Courier"/>
              </a:rPr>
              <a:t>"httpd"</a:t>
            </a:r>
            <a:r>
              <a:rPr sz="4900">
                <a:latin typeface="+mn-lt"/>
                <a:ea typeface="+mn-ea"/>
                <a:cs typeface="+mn-cs"/>
                <a:sym typeface="Courier"/>
              </a:rPr>
              <a:t> </a:t>
            </a:r>
            <a:r>
              <a:rPr sz="4900" b="1">
                <a:solidFill>
                  <a:srgbClr val="008F00"/>
                </a:solidFill>
                <a:latin typeface="+mn-lt"/>
                <a:ea typeface="+mn-ea"/>
                <a:cs typeface="+mn-cs"/>
                <a:sym typeface="Courier"/>
              </a:rPr>
              <a:t>do</a:t>
            </a:r>
            <a:endParaRPr sz="4900">
              <a:latin typeface="+mn-lt"/>
              <a:ea typeface="+mn-ea"/>
              <a:cs typeface="+mn-cs"/>
              <a:sym typeface="Courier"/>
            </a:endParaRPr>
          </a:p>
          <a:p>
            <a:pPr lvl="0" algn="l" defTabSz="457200">
              <a:defRPr sz="1800"/>
            </a:pPr>
            <a:r>
              <a:rPr sz="4900">
                <a:latin typeface="+mn-lt"/>
                <a:ea typeface="+mn-ea"/>
                <a:cs typeface="+mn-cs"/>
                <a:sym typeface="Courier"/>
              </a:rPr>
              <a:t>  action </a:t>
            </a:r>
            <a:r>
              <a:rPr sz="4900">
                <a:solidFill>
                  <a:srgbClr val="22288F"/>
                </a:solidFill>
                <a:latin typeface="+mn-lt"/>
                <a:ea typeface="+mn-ea"/>
                <a:cs typeface="+mn-cs"/>
                <a:sym typeface="Courier"/>
              </a:rPr>
              <a:t>:install</a:t>
            </a:r>
            <a:endParaRPr sz="4900">
              <a:latin typeface="+mn-lt"/>
              <a:ea typeface="+mn-ea"/>
              <a:cs typeface="+mn-cs"/>
              <a:sym typeface="Courier"/>
            </a:endParaRPr>
          </a:p>
          <a:p>
            <a:pPr lvl="0" algn="l" defTabSz="457200">
              <a:defRPr sz="1800"/>
            </a:pPr>
            <a:r>
              <a:rPr sz="4900" b="1">
                <a:solidFill>
                  <a:srgbClr val="008F00"/>
                </a:solidFill>
                <a:latin typeface="+mn-lt"/>
                <a:ea typeface="+mn-ea"/>
                <a:cs typeface="+mn-cs"/>
                <a:sym typeface="Courier"/>
              </a:rPr>
              <a:t>end</a:t>
            </a:r>
          </a:p>
        </p:txBody>
      </p:sp>
      <p:sp>
        <p:nvSpPr>
          <p:cNvPr id="2687" name="Shape 2687"/>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So the resource we just wrote...</a:t>
            </a:r>
          </a:p>
        </p:txBody>
      </p:sp>
      <p:sp>
        <p:nvSpPr>
          <p:cNvPr id="2688" name="Shape 2688"/>
          <p:cNvSpPr>
            <a:spLocks noGrp="1"/>
          </p:cNvSpPr>
          <p:nvPr>
            <p:ph type="body" idx="1"/>
          </p:nvPr>
        </p:nvSpPr>
        <p:spPr>
          <a:prstGeom prst="rect">
            <a:avLst/>
          </a:prstGeom>
        </p:spPr>
        <p:txBody>
          <a:bodyPr/>
          <a:lstStyle/>
          <a:p>
            <a:pPr lvl="0"/>
            <a:endParaRPr/>
          </a:p>
        </p:txBody>
      </p:sp>
      <p:sp>
        <p:nvSpPr>
          <p:cNvPr id="2689" name="Shape 2689"/>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223</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1" name="Shape 2691"/>
          <p:cNvSpPr/>
          <p:nvPr/>
        </p:nvSpPr>
        <p:spPr>
          <a:xfrm>
            <a:off x="7759700" y="2197100"/>
            <a:ext cx="8102600" cy="27305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p>
            <a:pPr lvl="0" algn="l" defTabSz="457200">
              <a:defRPr sz="1800"/>
            </a:pPr>
            <a:r>
              <a:rPr sz="4900">
                <a:latin typeface="+mn-lt"/>
                <a:ea typeface="+mn-ea"/>
                <a:cs typeface="+mn-cs"/>
                <a:sym typeface="Courier"/>
              </a:rPr>
              <a:t>package </a:t>
            </a:r>
            <a:r>
              <a:rPr sz="4900">
                <a:solidFill>
                  <a:srgbClr val="C8352B"/>
                </a:solidFill>
                <a:latin typeface="+mn-lt"/>
                <a:ea typeface="+mn-ea"/>
                <a:cs typeface="+mn-cs"/>
                <a:sym typeface="Courier"/>
              </a:rPr>
              <a:t>"httpd"</a:t>
            </a:r>
            <a:r>
              <a:rPr sz="4900">
                <a:latin typeface="+mn-lt"/>
                <a:ea typeface="+mn-ea"/>
                <a:cs typeface="+mn-cs"/>
                <a:sym typeface="Courier"/>
              </a:rPr>
              <a:t> </a:t>
            </a:r>
            <a:r>
              <a:rPr sz="4900" b="1">
                <a:solidFill>
                  <a:srgbClr val="008F00"/>
                </a:solidFill>
                <a:latin typeface="+mn-lt"/>
                <a:ea typeface="+mn-ea"/>
                <a:cs typeface="+mn-cs"/>
                <a:sym typeface="Courier"/>
              </a:rPr>
              <a:t>do</a:t>
            </a:r>
            <a:endParaRPr sz="4900">
              <a:latin typeface="+mn-lt"/>
              <a:ea typeface="+mn-ea"/>
              <a:cs typeface="+mn-cs"/>
              <a:sym typeface="Courier"/>
            </a:endParaRPr>
          </a:p>
          <a:p>
            <a:pPr lvl="0" algn="l" defTabSz="457200">
              <a:defRPr sz="1800"/>
            </a:pPr>
            <a:r>
              <a:rPr sz="4900">
                <a:latin typeface="+mn-lt"/>
                <a:ea typeface="+mn-ea"/>
                <a:cs typeface="+mn-cs"/>
                <a:sym typeface="Courier"/>
              </a:rPr>
              <a:t>  action </a:t>
            </a:r>
            <a:r>
              <a:rPr sz="4900">
                <a:solidFill>
                  <a:srgbClr val="22288F"/>
                </a:solidFill>
                <a:latin typeface="+mn-lt"/>
                <a:ea typeface="+mn-ea"/>
                <a:cs typeface="+mn-cs"/>
                <a:sym typeface="Courier"/>
              </a:rPr>
              <a:t>:install</a:t>
            </a:r>
            <a:endParaRPr sz="4900">
              <a:latin typeface="+mn-lt"/>
              <a:ea typeface="+mn-ea"/>
              <a:cs typeface="+mn-cs"/>
              <a:sym typeface="Courier"/>
            </a:endParaRPr>
          </a:p>
          <a:p>
            <a:pPr lvl="0" algn="l" defTabSz="457200">
              <a:defRPr sz="1800"/>
            </a:pPr>
            <a:r>
              <a:rPr sz="4900" b="1">
                <a:solidFill>
                  <a:srgbClr val="008F00"/>
                </a:solidFill>
                <a:latin typeface="+mn-lt"/>
                <a:ea typeface="+mn-ea"/>
                <a:cs typeface="+mn-cs"/>
                <a:sym typeface="Courier"/>
              </a:rPr>
              <a:t>end</a:t>
            </a:r>
          </a:p>
        </p:txBody>
      </p:sp>
      <p:sp>
        <p:nvSpPr>
          <p:cNvPr id="2692" name="Shape 2692"/>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So the resource we just wrote...</a:t>
            </a:r>
          </a:p>
        </p:txBody>
      </p:sp>
      <p:sp>
        <p:nvSpPr>
          <p:cNvPr id="2693" name="Shape 2693"/>
          <p:cNvSpPr>
            <a:spLocks noGrp="1"/>
          </p:cNvSpPr>
          <p:nvPr>
            <p:ph type="body" idx="1"/>
          </p:nvPr>
        </p:nvSpPr>
        <p:spPr>
          <a:prstGeom prst="rect">
            <a:avLst/>
          </a:prstGeom>
        </p:spPr>
        <p:txBody>
          <a:bodyPr/>
          <a:lstStyle/>
          <a:p>
            <a:pPr lvl="0">
              <a:defRPr sz="1800"/>
            </a:pPr>
            <a:r>
              <a:rPr sz="4800"/>
              <a:t>Is a </a:t>
            </a:r>
            <a:r>
              <a:rPr sz="4800" b="1"/>
              <a:t>package</a:t>
            </a:r>
            <a:r>
              <a:rPr sz="4800"/>
              <a:t> resource</a:t>
            </a:r>
          </a:p>
        </p:txBody>
      </p:sp>
      <p:sp>
        <p:nvSpPr>
          <p:cNvPr id="2694" name="Shape 2694"/>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224</a:t>
            </a:fld>
            <a:endParaRPr sz="1000"/>
          </a:p>
        </p:txBody>
      </p:sp>
      <p:sp>
        <p:nvSpPr>
          <p:cNvPr id="2695" name="Shape 2695"/>
          <p:cNvSpPr/>
          <p:nvPr/>
        </p:nvSpPr>
        <p:spPr>
          <a:xfrm>
            <a:off x="7912100" y="3225800"/>
            <a:ext cx="7023100" cy="1460500"/>
          </a:xfrm>
          <a:prstGeom prst="rect">
            <a:avLst/>
          </a:prstGeom>
          <a:solidFill>
            <a:srgbClr val="FFFFFF">
              <a:alpha val="60000"/>
            </a:srgbClr>
          </a:solidFill>
          <a:ln w="508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696" name="Shape 2696"/>
          <p:cNvSpPr/>
          <p:nvPr/>
        </p:nvSpPr>
        <p:spPr>
          <a:xfrm>
            <a:off x="10845800" y="2425700"/>
            <a:ext cx="3962400" cy="825500"/>
          </a:xfrm>
          <a:prstGeom prst="rect">
            <a:avLst/>
          </a:prstGeom>
          <a:solidFill>
            <a:srgbClr val="FFFFFF">
              <a:alpha val="60000"/>
            </a:srgbClr>
          </a:solidFill>
          <a:ln w="508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8" name="Shape 2698"/>
          <p:cNvSpPr/>
          <p:nvPr/>
        </p:nvSpPr>
        <p:spPr>
          <a:xfrm>
            <a:off x="7759700" y="2197100"/>
            <a:ext cx="8102600" cy="27305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p>
            <a:pPr lvl="0" algn="l" defTabSz="457200">
              <a:defRPr sz="1800"/>
            </a:pPr>
            <a:r>
              <a:rPr sz="4900">
                <a:latin typeface="+mn-lt"/>
                <a:ea typeface="+mn-ea"/>
                <a:cs typeface="+mn-cs"/>
                <a:sym typeface="Courier"/>
              </a:rPr>
              <a:t>package </a:t>
            </a:r>
            <a:r>
              <a:rPr sz="4900">
                <a:solidFill>
                  <a:srgbClr val="C8352B"/>
                </a:solidFill>
                <a:latin typeface="+mn-lt"/>
                <a:ea typeface="+mn-ea"/>
                <a:cs typeface="+mn-cs"/>
                <a:sym typeface="Courier"/>
              </a:rPr>
              <a:t>"httpd"</a:t>
            </a:r>
            <a:r>
              <a:rPr sz="4900">
                <a:latin typeface="+mn-lt"/>
                <a:ea typeface="+mn-ea"/>
                <a:cs typeface="+mn-cs"/>
                <a:sym typeface="Courier"/>
              </a:rPr>
              <a:t> </a:t>
            </a:r>
            <a:r>
              <a:rPr sz="4900" b="1">
                <a:solidFill>
                  <a:srgbClr val="008F00"/>
                </a:solidFill>
                <a:latin typeface="+mn-lt"/>
                <a:ea typeface="+mn-ea"/>
                <a:cs typeface="+mn-cs"/>
                <a:sym typeface="Courier"/>
              </a:rPr>
              <a:t>do</a:t>
            </a:r>
            <a:endParaRPr sz="4900">
              <a:latin typeface="+mn-lt"/>
              <a:ea typeface="+mn-ea"/>
              <a:cs typeface="+mn-cs"/>
              <a:sym typeface="Courier"/>
            </a:endParaRPr>
          </a:p>
          <a:p>
            <a:pPr lvl="0" algn="l" defTabSz="457200">
              <a:defRPr sz="1800"/>
            </a:pPr>
            <a:r>
              <a:rPr sz="4900">
                <a:latin typeface="+mn-lt"/>
                <a:ea typeface="+mn-ea"/>
                <a:cs typeface="+mn-cs"/>
                <a:sym typeface="Courier"/>
              </a:rPr>
              <a:t>  action </a:t>
            </a:r>
            <a:r>
              <a:rPr sz="4900">
                <a:solidFill>
                  <a:srgbClr val="22288F"/>
                </a:solidFill>
                <a:latin typeface="+mn-lt"/>
                <a:ea typeface="+mn-ea"/>
                <a:cs typeface="+mn-cs"/>
                <a:sym typeface="Courier"/>
              </a:rPr>
              <a:t>:install</a:t>
            </a:r>
            <a:endParaRPr sz="4900">
              <a:latin typeface="+mn-lt"/>
              <a:ea typeface="+mn-ea"/>
              <a:cs typeface="+mn-cs"/>
              <a:sym typeface="Courier"/>
            </a:endParaRPr>
          </a:p>
          <a:p>
            <a:pPr lvl="0" algn="l" defTabSz="457200">
              <a:defRPr sz="1800"/>
            </a:pPr>
            <a:r>
              <a:rPr sz="4900" b="1">
                <a:solidFill>
                  <a:srgbClr val="008F00"/>
                </a:solidFill>
                <a:latin typeface="+mn-lt"/>
                <a:ea typeface="+mn-ea"/>
                <a:cs typeface="+mn-cs"/>
                <a:sym typeface="Courier"/>
              </a:rPr>
              <a:t>end</a:t>
            </a:r>
          </a:p>
        </p:txBody>
      </p:sp>
      <p:sp>
        <p:nvSpPr>
          <p:cNvPr id="2699" name="Shape 2699"/>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So the resource we just wrote...</a:t>
            </a:r>
          </a:p>
        </p:txBody>
      </p:sp>
      <p:sp>
        <p:nvSpPr>
          <p:cNvPr id="2700" name="Shape 2700"/>
          <p:cNvSpPr>
            <a:spLocks noGrp="1"/>
          </p:cNvSpPr>
          <p:nvPr>
            <p:ph type="body" idx="1"/>
          </p:nvPr>
        </p:nvSpPr>
        <p:spPr>
          <a:prstGeom prst="rect">
            <a:avLst/>
          </a:prstGeom>
        </p:spPr>
        <p:txBody>
          <a:bodyPr/>
          <a:lstStyle/>
          <a:p>
            <a:pPr lvl="0">
              <a:defRPr sz="1800"/>
            </a:pPr>
            <a:r>
              <a:rPr sz="4800"/>
              <a:t>Is a package resource</a:t>
            </a:r>
          </a:p>
          <a:p>
            <a:pPr lvl="0">
              <a:defRPr sz="1800"/>
            </a:pPr>
            <a:r>
              <a:rPr sz="4800"/>
              <a:t>Whose </a:t>
            </a:r>
            <a:r>
              <a:rPr sz="4800" b="1"/>
              <a:t>name</a:t>
            </a:r>
            <a:r>
              <a:rPr sz="4800"/>
              <a:t> is </a:t>
            </a:r>
            <a:r>
              <a:rPr sz="4800" i="1"/>
              <a:t>httpd</a:t>
            </a:r>
          </a:p>
        </p:txBody>
      </p:sp>
      <p:sp>
        <p:nvSpPr>
          <p:cNvPr id="2701" name="Shape 2701"/>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225</a:t>
            </a:fld>
            <a:endParaRPr sz="1000"/>
          </a:p>
        </p:txBody>
      </p:sp>
      <p:sp>
        <p:nvSpPr>
          <p:cNvPr id="2702" name="Shape 2702"/>
          <p:cNvSpPr/>
          <p:nvPr/>
        </p:nvSpPr>
        <p:spPr>
          <a:xfrm>
            <a:off x="7912100" y="3225800"/>
            <a:ext cx="7023100" cy="1460500"/>
          </a:xfrm>
          <a:prstGeom prst="rect">
            <a:avLst/>
          </a:prstGeom>
          <a:solidFill>
            <a:srgbClr val="FFFFFF">
              <a:alpha val="60000"/>
            </a:srgbClr>
          </a:solidFill>
          <a:ln w="508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703" name="Shape 2703"/>
          <p:cNvSpPr/>
          <p:nvPr/>
        </p:nvSpPr>
        <p:spPr>
          <a:xfrm>
            <a:off x="7912100" y="2425700"/>
            <a:ext cx="3035300" cy="825500"/>
          </a:xfrm>
          <a:prstGeom prst="rect">
            <a:avLst/>
          </a:prstGeom>
          <a:solidFill>
            <a:srgbClr val="FFFFFF">
              <a:alpha val="60000"/>
            </a:srgbClr>
          </a:solidFill>
          <a:ln w="508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704" name="Shape 2704"/>
          <p:cNvSpPr/>
          <p:nvPr/>
        </p:nvSpPr>
        <p:spPr>
          <a:xfrm>
            <a:off x="13754100" y="2425700"/>
            <a:ext cx="1409700" cy="825500"/>
          </a:xfrm>
          <a:prstGeom prst="rect">
            <a:avLst/>
          </a:prstGeom>
          <a:solidFill>
            <a:srgbClr val="FFFFFF">
              <a:alpha val="60000"/>
            </a:srgbClr>
          </a:solidFill>
          <a:ln w="508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6" name="Shape 2706"/>
          <p:cNvSpPr/>
          <p:nvPr/>
        </p:nvSpPr>
        <p:spPr>
          <a:xfrm>
            <a:off x="7759700" y="2197100"/>
            <a:ext cx="8102600" cy="27305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p>
            <a:pPr lvl="0" algn="l" defTabSz="457200">
              <a:defRPr sz="1800"/>
            </a:pPr>
            <a:r>
              <a:rPr sz="4900">
                <a:latin typeface="+mn-lt"/>
                <a:ea typeface="+mn-ea"/>
                <a:cs typeface="+mn-cs"/>
                <a:sym typeface="Courier"/>
              </a:rPr>
              <a:t>package </a:t>
            </a:r>
            <a:r>
              <a:rPr sz="4900">
                <a:solidFill>
                  <a:srgbClr val="C8352B"/>
                </a:solidFill>
                <a:latin typeface="+mn-lt"/>
                <a:ea typeface="+mn-ea"/>
                <a:cs typeface="+mn-cs"/>
                <a:sym typeface="Courier"/>
              </a:rPr>
              <a:t>"httpd"</a:t>
            </a:r>
            <a:r>
              <a:rPr sz="4900">
                <a:latin typeface="+mn-lt"/>
                <a:ea typeface="+mn-ea"/>
                <a:cs typeface="+mn-cs"/>
                <a:sym typeface="Courier"/>
              </a:rPr>
              <a:t> </a:t>
            </a:r>
            <a:r>
              <a:rPr sz="4900" b="1">
                <a:solidFill>
                  <a:srgbClr val="008F00"/>
                </a:solidFill>
                <a:latin typeface="+mn-lt"/>
                <a:ea typeface="+mn-ea"/>
                <a:cs typeface="+mn-cs"/>
                <a:sym typeface="Courier"/>
              </a:rPr>
              <a:t>do</a:t>
            </a:r>
            <a:endParaRPr sz="4900">
              <a:latin typeface="+mn-lt"/>
              <a:ea typeface="+mn-ea"/>
              <a:cs typeface="+mn-cs"/>
              <a:sym typeface="Courier"/>
            </a:endParaRPr>
          </a:p>
          <a:p>
            <a:pPr lvl="0" algn="l" defTabSz="457200">
              <a:defRPr sz="1800"/>
            </a:pPr>
            <a:r>
              <a:rPr sz="4900">
                <a:latin typeface="+mn-lt"/>
                <a:ea typeface="+mn-ea"/>
                <a:cs typeface="+mn-cs"/>
                <a:sym typeface="Courier"/>
              </a:rPr>
              <a:t>  action </a:t>
            </a:r>
            <a:r>
              <a:rPr sz="4900">
                <a:solidFill>
                  <a:srgbClr val="22288F"/>
                </a:solidFill>
                <a:latin typeface="+mn-lt"/>
                <a:ea typeface="+mn-ea"/>
                <a:cs typeface="+mn-cs"/>
                <a:sym typeface="Courier"/>
              </a:rPr>
              <a:t>:install</a:t>
            </a:r>
            <a:endParaRPr sz="4900">
              <a:latin typeface="+mn-lt"/>
              <a:ea typeface="+mn-ea"/>
              <a:cs typeface="+mn-cs"/>
              <a:sym typeface="Courier"/>
            </a:endParaRPr>
          </a:p>
          <a:p>
            <a:pPr lvl="0" algn="l" defTabSz="457200">
              <a:defRPr sz="1800"/>
            </a:pPr>
            <a:r>
              <a:rPr sz="4900" b="1">
                <a:solidFill>
                  <a:srgbClr val="008F00"/>
                </a:solidFill>
                <a:latin typeface="+mn-lt"/>
                <a:ea typeface="+mn-ea"/>
                <a:cs typeface="+mn-cs"/>
                <a:sym typeface="Courier"/>
              </a:rPr>
              <a:t>end</a:t>
            </a:r>
          </a:p>
        </p:txBody>
      </p:sp>
      <p:sp>
        <p:nvSpPr>
          <p:cNvPr id="2707" name="Shape 2707"/>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So the resource we just wrote...</a:t>
            </a:r>
          </a:p>
        </p:txBody>
      </p:sp>
      <p:sp>
        <p:nvSpPr>
          <p:cNvPr id="2708" name="Shape 2708"/>
          <p:cNvSpPr>
            <a:spLocks noGrp="1"/>
          </p:cNvSpPr>
          <p:nvPr>
            <p:ph type="body" idx="1"/>
          </p:nvPr>
        </p:nvSpPr>
        <p:spPr>
          <a:prstGeom prst="rect">
            <a:avLst/>
          </a:prstGeom>
        </p:spPr>
        <p:txBody>
          <a:bodyPr/>
          <a:lstStyle/>
          <a:p>
            <a:pPr lvl="0">
              <a:defRPr sz="1800"/>
            </a:pPr>
            <a:r>
              <a:rPr sz="4800"/>
              <a:t>Is a package resource</a:t>
            </a:r>
          </a:p>
          <a:p>
            <a:pPr lvl="0">
              <a:defRPr sz="1800"/>
            </a:pPr>
            <a:r>
              <a:rPr sz="4800"/>
              <a:t>Whose name is </a:t>
            </a:r>
            <a:r>
              <a:rPr sz="4800" i="1"/>
              <a:t>httpd</a:t>
            </a:r>
          </a:p>
          <a:p>
            <a:pPr lvl="0">
              <a:defRPr sz="1800"/>
            </a:pPr>
            <a:r>
              <a:rPr sz="4800"/>
              <a:t>With an install </a:t>
            </a:r>
            <a:r>
              <a:rPr sz="4800" b="1"/>
              <a:t>action</a:t>
            </a:r>
          </a:p>
        </p:txBody>
      </p:sp>
      <p:sp>
        <p:nvSpPr>
          <p:cNvPr id="2709" name="Shape 2709"/>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226</a:t>
            </a:fld>
            <a:endParaRPr sz="1000"/>
          </a:p>
        </p:txBody>
      </p:sp>
      <p:sp>
        <p:nvSpPr>
          <p:cNvPr id="2710" name="Shape 2710"/>
          <p:cNvSpPr/>
          <p:nvPr/>
        </p:nvSpPr>
        <p:spPr>
          <a:xfrm>
            <a:off x="7912100" y="3860800"/>
            <a:ext cx="7023100" cy="825500"/>
          </a:xfrm>
          <a:prstGeom prst="rect">
            <a:avLst/>
          </a:prstGeom>
          <a:solidFill>
            <a:srgbClr val="FFFFFF">
              <a:alpha val="60000"/>
            </a:srgbClr>
          </a:solidFill>
          <a:ln w="508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711" name="Shape 2711"/>
          <p:cNvSpPr/>
          <p:nvPr/>
        </p:nvSpPr>
        <p:spPr>
          <a:xfrm>
            <a:off x="7912100" y="2425700"/>
            <a:ext cx="5753100" cy="825500"/>
          </a:xfrm>
          <a:prstGeom prst="rect">
            <a:avLst/>
          </a:prstGeom>
          <a:solidFill>
            <a:srgbClr val="FFFFFF">
              <a:alpha val="60000"/>
            </a:srgbClr>
          </a:solidFill>
          <a:ln w="508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712" name="Shape 2712"/>
          <p:cNvSpPr/>
          <p:nvPr/>
        </p:nvSpPr>
        <p:spPr>
          <a:xfrm>
            <a:off x="13754100" y="2425700"/>
            <a:ext cx="1409700" cy="825500"/>
          </a:xfrm>
          <a:prstGeom prst="rect">
            <a:avLst/>
          </a:prstGeom>
          <a:solidFill>
            <a:srgbClr val="FFFFFF">
              <a:alpha val="60000"/>
            </a:srgbClr>
          </a:solidFill>
          <a:ln w="508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4" name="Shape 2714"/>
          <p:cNvSpPr>
            <a:spLocks noGrp="1"/>
          </p:cNvSpPr>
          <p:nvPr>
            <p:ph type="title"/>
          </p:nvPr>
        </p:nvSpPr>
        <p:spPr>
          <a:prstGeom prst="rect">
            <a:avLst/>
          </a:prstGeom>
        </p:spPr>
        <p:txBody>
          <a:bodyPr/>
          <a:lstStyle>
            <a:lvl1pPr defTabSz="396747">
              <a:defRPr sz="5112">
                <a:effectLst>
                  <a:outerShdw blurRad="36068" dist="18034" dir="2700000" rotWithShape="0">
                    <a:srgbClr val="000000">
                      <a:alpha val="75000"/>
                    </a:srgbClr>
                  </a:outerShdw>
                </a:effectLst>
              </a:defRPr>
            </a:lvl1pPr>
          </a:lstStyle>
          <a:p>
            <a:pPr lvl="0">
              <a:defRPr sz="1800" b="0">
                <a:solidFill>
                  <a:srgbClr val="000000"/>
                </a:solidFill>
                <a:effectLst/>
              </a:defRPr>
            </a:pPr>
            <a:r>
              <a:rPr sz="5112" b="1">
                <a:solidFill>
                  <a:srgbClr val="FFFFFF"/>
                </a:solidFill>
                <a:effectLst>
                  <a:outerShdw blurRad="36068" dist="18034" dir="2700000" rotWithShape="0">
                    <a:srgbClr val="000000">
                      <a:alpha val="75000"/>
                    </a:srgbClr>
                  </a:outerShdw>
                </a:effectLst>
              </a:rPr>
              <a:t>Notice we didn’t say how to install the package</a:t>
            </a:r>
          </a:p>
        </p:txBody>
      </p:sp>
      <p:sp>
        <p:nvSpPr>
          <p:cNvPr id="2715" name="Shape 2715"/>
          <p:cNvSpPr>
            <a:spLocks noGrp="1"/>
          </p:cNvSpPr>
          <p:nvPr>
            <p:ph type="body" idx="1"/>
          </p:nvPr>
        </p:nvSpPr>
        <p:spPr>
          <a:xfrm>
            <a:off x="800100" y="1879600"/>
            <a:ext cx="15087600" cy="6731000"/>
          </a:xfrm>
          <a:prstGeom prst="rect">
            <a:avLst/>
          </a:prstGeom>
        </p:spPr>
        <p:txBody>
          <a:bodyPr/>
          <a:lstStyle/>
          <a:p>
            <a:pPr lvl="0">
              <a:defRPr sz="1800"/>
            </a:pPr>
            <a:r>
              <a:rPr sz="4800"/>
              <a:t>Resources are </a:t>
            </a:r>
            <a:r>
              <a:rPr sz="4800" b="1"/>
              <a:t>declarative</a:t>
            </a:r>
            <a:r>
              <a:rPr sz="4800"/>
              <a:t> - that means we say </a:t>
            </a:r>
            <a:r>
              <a:rPr sz="4800" i="1"/>
              <a:t>what</a:t>
            </a:r>
            <a:r>
              <a:rPr sz="4800"/>
              <a:t> we want to have happen, rather than </a:t>
            </a:r>
            <a:r>
              <a:rPr sz="4800" i="1"/>
              <a:t>how</a:t>
            </a:r>
            <a:endParaRPr sz="4800"/>
          </a:p>
          <a:p>
            <a:pPr lvl="0">
              <a:defRPr sz="1800"/>
            </a:pPr>
            <a:endParaRPr sz="4800"/>
          </a:p>
          <a:p>
            <a:pPr lvl="0">
              <a:defRPr sz="1800"/>
            </a:pPr>
            <a:r>
              <a:rPr sz="4800"/>
              <a:t>Resources take action through </a:t>
            </a:r>
            <a:r>
              <a:rPr sz="4800" b="1"/>
              <a:t>Providers</a:t>
            </a:r>
            <a:r>
              <a:rPr sz="4800"/>
              <a:t> - providers perform the how </a:t>
            </a:r>
          </a:p>
          <a:p>
            <a:pPr lvl="0">
              <a:defRPr sz="1800"/>
            </a:pPr>
            <a:r>
              <a:rPr sz="4800"/>
              <a:t>Chef uses the </a:t>
            </a:r>
            <a:r>
              <a:rPr sz="4800" b="1"/>
              <a:t>platform</a:t>
            </a:r>
            <a:r>
              <a:rPr sz="4800"/>
              <a:t> the node is running to determine the correct </a:t>
            </a:r>
            <a:r>
              <a:rPr sz="4800" b="1"/>
              <a:t>provider</a:t>
            </a:r>
            <a:r>
              <a:rPr sz="4800"/>
              <a:t> for a resource</a:t>
            </a:r>
          </a:p>
        </p:txBody>
      </p:sp>
      <p:sp>
        <p:nvSpPr>
          <p:cNvPr id="2716" name="Shape 2716"/>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227</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20" name="Shape 2720"/>
          <p:cNvSpPr>
            <a:spLocks noGrp="1"/>
          </p:cNvSpPr>
          <p:nvPr>
            <p:ph type="body" idx="1"/>
          </p:nvPr>
        </p:nvSpPr>
        <p:spPr>
          <a:prstGeom prst="rect">
            <a:avLst/>
          </a:prstGeom>
        </p:spPr>
        <p:txBody>
          <a:bodyPr/>
          <a:lstStyle/>
          <a:p>
            <a:pPr lvl="0" defTabSz="324103">
              <a:spcBef>
                <a:spcPts val="600"/>
              </a:spcBef>
              <a:defRPr sz="1800"/>
            </a:pPr>
            <a:r>
              <a:rPr sz="2842" dirty="0">
                <a:latin typeface="+mn-lt"/>
                <a:ea typeface="+mn-ea"/>
                <a:cs typeface="+mn-cs"/>
                <a:sym typeface="Courier"/>
              </a:rPr>
              <a:t>def install_package(name, version)</a:t>
            </a:r>
          </a:p>
          <a:p>
            <a:pPr lvl="0" defTabSz="324103">
              <a:spcBef>
                <a:spcPts val="600"/>
              </a:spcBef>
              <a:defRPr sz="1800"/>
            </a:pPr>
            <a:r>
              <a:rPr sz="2842" dirty="0">
                <a:latin typeface="+mn-lt"/>
                <a:ea typeface="+mn-ea"/>
                <a:cs typeface="+mn-cs"/>
                <a:sym typeface="Courier"/>
              </a:rPr>
              <a:t>  package_name = "#{name</a:t>
            </a:r>
            <a:r>
              <a:rPr sz="2842" dirty="0" smtClean="0">
                <a:latin typeface="+mn-lt"/>
                <a:ea typeface="+mn-ea"/>
                <a:cs typeface="+mn-cs"/>
                <a:sym typeface="Courier"/>
              </a:rPr>
              <a:t>}</a:t>
            </a:r>
            <a:r>
              <a:rPr lang="en-US" sz="2842" dirty="0" smtClean="0">
                <a:latin typeface="+mn-lt"/>
                <a:ea typeface="+mn-ea"/>
                <a:cs typeface="+mn-cs"/>
                <a:sym typeface="Courier"/>
              </a:rPr>
              <a:t>-</a:t>
            </a:r>
            <a:r>
              <a:rPr sz="2842" dirty="0" smtClean="0">
                <a:latin typeface="+mn-lt"/>
                <a:ea typeface="+mn-ea"/>
                <a:cs typeface="+mn-cs"/>
                <a:sym typeface="Courier"/>
              </a:rPr>
              <a:t>#</a:t>
            </a:r>
            <a:r>
              <a:rPr sz="2842" dirty="0">
                <a:latin typeface="+mn-lt"/>
                <a:ea typeface="+mn-ea"/>
                <a:cs typeface="+mn-cs"/>
                <a:sym typeface="Courier"/>
              </a:rPr>
              <a:t>{version}"</a:t>
            </a:r>
          </a:p>
          <a:p>
            <a:pPr lvl="0" defTabSz="324103">
              <a:spcBef>
                <a:spcPts val="600"/>
              </a:spcBef>
              <a:defRPr sz="1800"/>
            </a:pPr>
            <a:r>
              <a:rPr sz="2842" dirty="0">
                <a:latin typeface="+mn-lt"/>
                <a:ea typeface="+mn-ea"/>
                <a:cs typeface="+mn-cs"/>
                <a:sym typeface="Courier"/>
              </a:rPr>
              <a:t>  package_name = name if @is_virtual_package</a:t>
            </a:r>
          </a:p>
          <a:p>
            <a:pPr lvl="0" defTabSz="324103">
              <a:spcBef>
                <a:spcPts val="600"/>
              </a:spcBef>
              <a:defRPr sz="1800"/>
            </a:pPr>
            <a:r>
              <a:rPr sz="2842" dirty="0">
                <a:latin typeface="+mn-lt"/>
                <a:ea typeface="+mn-ea"/>
                <a:cs typeface="+mn-cs"/>
                <a:sym typeface="Courier"/>
              </a:rPr>
              <a:t>  run_command_with_systems_locale(</a:t>
            </a:r>
          </a:p>
          <a:p>
            <a:pPr lvl="0" defTabSz="324103">
              <a:spcBef>
                <a:spcPts val="600"/>
              </a:spcBef>
              <a:defRPr sz="1800"/>
            </a:pPr>
            <a:r>
              <a:rPr sz="2842" dirty="0">
                <a:latin typeface="+mn-lt"/>
                <a:ea typeface="+mn-ea"/>
                <a:cs typeface="+mn-cs"/>
                <a:sym typeface="Courier"/>
              </a:rPr>
              <a:t>    :command =&gt; "apt-get -q -y </a:t>
            </a:r>
          </a:p>
          <a:p>
            <a:pPr lvl="0" defTabSz="324103">
              <a:spcBef>
                <a:spcPts val="600"/>
              </a:spcBef>
              <a:defRPr sz="1800"/>
            </a:pPr>
            <a:r>
              <a:rPr sz="2842" dirty="0">
                <a:latin typeface="+mn-lt"/>
                <a:ea typeface="+mn-ea"/>
                <a:cs typeface="+mn-cs"/>
                <a:sym typeface="Courier"/>
              </a:rPr>
              <a:t>      #{expand_options(@new_resource.options)} </a:t>
            </a:r>
          </a:p>
          <a:p>
            <a:pPr lvl="0" defTabSz="324103">
              <a:spcBef>
                <a:spcPts val="600"/>
              </a:spcBef>
              <a:defRPr sz="1800"/>
            </a:pPr>
            <a:r>
              <a:rPr sz="2842" dirty="0">
                <a:latin typeface="+mn-lt"/>
                <a:ea typeface="+mn-ea"/>
                <a:cs typeface="+mn-cs"/>
                <a:sym typeface="Courier"/>
              </a:rPr>
              <a:t>      install #{package_name}",</a:t>
            </a:r>
          </a:p>
          <a:p>
            <a:pPr lvl="0" defTabSz="324103">
              <a:spcBef>
                <a:spcPts val="600"/>
              </a:spcBef>
              <a:defRPr sz="1800"/>
            </a:pPr>
            <a:r>
              <a:rPr sz="2842" dirty="0">
                <a:latin typeface="+mn-lt"/>
                <a:ea typeface="+mn-ea"/>
                <a:cs typeface="+mn-cs"/>
                <a:sym typeface="Courier"/>
              </a:rPr>
              <a:t>    :environment =&gt; {</a:t>
            </a:r>
          </a:p>
          <a:p>
            <a:pPr lvl="0" defTabSz="324103">
              <a:spcBef>
                <a:spcPts val="600"/>
              </a:spcBef>
              <a:defRPr sz="1800"/>
            </a:pPr>
            <a:r>
              <a:rPr sz="2842" dirty="0">
                <a:latin typeface="+mn-lt"/>
                <a:ea typeface="+mn-ea"/>
                <a:cs typeface="+mn-cs"/>
                <a:sym typeface="Courier"/>
              </a:rPr>
              <a:t>      "DEBIAN_FRONTEND" =&gt; "noninteractive"</a:t>
            </a:r>
          </a:p>
          <a:p>
            <a:pPr lvl="0" defTabSz="324103">
              <a:spcBef>
                <a:spcPts val="600"/>
              </a:spcBef>
              <a:defRPr sz="1800"/>
            </a:pPr>
            <a:r>
              <a:rPr sz="2842" dirty="0">
                <a:latin typeface="+mn-lt"/>
                <a:ea typeface="+mn-ea"/>
                <a:cs typeface="+mn-cs"/>
                <a:sym typeface="Courier"/>
              </a:rPr>
              <a:t>    }</a:t>
            </a:r>
          </a:p>
          <a:p>
            <a:pPr lvl="0" defTabSz="324103">
              <a:spcBef>
                <a:spcPts val="600"/>
              </a:spcBef>
              <a:defRPr sz="1800"/>
            </a:pPr>
            <a:r>
              <a:rPr sz="2842" dirty="0">
                <a:latin typeface="+mn-lt"/>
                <a:ea typeface="+mn-ea"/>
                <a:cs typeface="+mn-cs"/>
                <a:sym typeface="Courier"/>
              </a:rPr>
              <a:t>  )</a:t>
            </a:r>
          </a:p>
          <a:p>
            <a:pPr lvl="0" defTabSz="324103">
              <a:spcBef>
                <a:spcPts val="600"/>
              </a:spcBef>
              <a:defRPr sz="1800"/>
            </a:pPr>
            <a:r>
              <a:rPr sz="2842" dirty="0">
                <a:latin typeface="+mn-lt"/>
                <a:ea typeface="+mn-ea"/>
                <a:cs typeface="+mn-cs"/>
                <a:sym typeface="Courier"/>
              </a:rPr>
              <a:t>end</a:t>
            </a:r>
          </a:p>
        </p:txBody>
      </p:sp>
      <p:sp>
        <p:nvSpPr>
          <p:cNvPr id="2721" name="Shape 2721"/>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Provider Example</a:t>
            </a:r>
          </a:p>
        </p:txBody>
      </p:sp>
      <p:sp>
        <p:nvSpPr>
          <p:cNvPr id="2722" name="Shape 2722"/>
          <p:cNvSpPr/>
          <p:nvPr/>
        </p:nvSpPr>
        <p:spPr>
          <a:xfrm>
            <a:off x="1536700" y="4216400"/>
            <a:ext cx="9791700" cy="1485900"/>
          </a:xfrm>
          <a:prstGeom prst="rect">
            <a:avLst/>
          </a:prstGeom>
          <a:solidFill>
            <a:srgbClr val="9F9F9F">
              <a:alpha val="30000"/>
            </a:srgbClr>
          </a:solidFill>
          <a:ln w="25400">
            <a:miter lim="400000"/>
          </a:ln>
        </p:spPr>
        <p:txBody>
          <a:bodyPr lIns="0" tIns="0" rIns="0" bIns="0" anchor="ctr"/>
          <a:lstStyle/>
          <a:p>
            <a:pPr lvl="0">
              <a:defRPr>
                <a:solidFill>
                  <a:srgbClr val="FF9300"/>
                </a:solidFill>
                <a:effectLst>
                  <a:outerShdw blurRad="38100" dist="12700" dir="5400000" rotWithShape="0">
                    <a:srgbClr val="000000">
                      <a:alpha val="50000"/>
                    </a:srgbClr>
                  </a:outerShdw>
                </a:effectLst>
              </a:defRPr>
            </a:pPr>
            <a:endParaRPr/>
          </a:p>
        </p:txBody>
      </p:sp>
      <p:sp>
        <p:nvSpPr>
          <p:cNvPr id="2723" name="Shape 272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228</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7" name="Shape 2727"/>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Package Resource</a:t>
            </a:r>
          </a:p>
        </p:txBody>
      </p:sp>
      <p:sp>
        <p:nvSpPr>
          <p:cNvPr id="2728" name="Shape 2728"/>
          <p:cNvSpPr>
            <a:spLocks noGrp="1"/>
          </p:cNvSpPr>
          <p:nvPr>
            <p:ph type="body" idx="1"/>
          </p:nvPr>
        </p:nvSpPr>
        <p:spPr>
          <a:prstGeom prst="rect">
            <a:avLst/>
          </a:prstGeom>
        </p:spPr>
        <p:txBody>
          <a:bodyPr/>
          <a:lstStyle/>
          <a:p>
            <a:pPr lvl="0">
              <a:defRPr sz="1800"/>
            </a:pPr>
            <a:r>
              <a:rPr sz="4800"/>
              <a:t>package "git"</a:t>
            </a:r>
          </a:p>
        </p:txBody>
      </p:sp>
      <p:sp>
        <p:nvSpPr>
          <p:cNvPr id="2729" name="Shape 2729"/>
          <p:cNvSpPr/>
          <p:nvPr/>
        </p:nvSpPr>
        <p:spPr>
          <a:xfrm rot="5401697">
            <a:off x="2378211" y="1847850"/>
            <a:ext cx="1087017" cy="3543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584200">
              <a:defRPr sz="23000">
                <a:solidFill>
                  <a:srgbClr val="3E4C56"/>
                </a:solidFill>
                <a:latin typeface="Rockwell"/>
                <a:ea typeface="Rockwell"/>
                <a:cs typeface="Rockwell"/>
                <a:sym typeface="Rockwell"/>
              </a:defRPr>
            </a:lvl1pPr>
          </a:lstStyle>
          <a:p>
            <a:pPr lvl="0">
              <a:defRPr sz="1800">
                <a:solidFill>
                  <a:srgbClr val="000000"/>
                </a:solidFill>
              </a:defRPr>
            </a:pPr>
            <a:r>
              <a:rPr sz="23000">
                <a:solidFill>
                  <a:srgbClr val="3E4C56"/>
                </a:solidFill>
              </a:rPr>
              <a:t>{</a:t>
            </a:r>
          </a:p>
        </p:txBody>
      </p:sp>
      <p:sp>
        <p:nvSpPr>
          <p:cNvPr id="2730" name="Shape 2730"/>
          <p:cNvSpPr/>
          <p:nvPr/>
        </p:nvSpPr>
        <p:spPr>
          <a:xfrm>
            <a:off x="1060127" y="4432300"/>
            <a:ext cx="7467601" cy="374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l" defTabSz="546100">
              <a:defRPr sz="1800"/>
            </a:pPr>
            <a:r>
              <a:rPr sz="3600">
                <a:solidFill>
                  <a:srgbClr val="2E2F2C"/>
                </a:solidFill>
                <a:latin typeface="Menlo"/>
                <a:ea typeface="Menlo"/>
                <a:cs typeface="Menlo"/>
                <a:sym typeface="Menlo"/>
              </a:rPr>
              <a:t>yum install git</a:t>
            </a:r>
          </a:p>
          <a:p>
            <a:pPr lvl="0" algn="l" defTabSz="546100">
              <a:defRPr sz="1800"/>
            </a:pPr>
            <a:endParaRPr sz="3600">
              <a:solidFill>
                <a:srgbClr val="2E2F2C"/>
              </a:solidFill>
              <a:latin typeface="Menlo"/>
              <a:ea typeface="Menlo"/>
              <a:cs typeface="Menlo"/>
              <a:sym typeface="Menlo"/>
            </a:endParaRPr>
          </a:p>
          <a:p>
            <a:pPr lvl="0" algn="l" defTabSz="546100">
              <a:defRPr sz="1800"/>
            </a:pPr>
            <a:r>
              <a:rPr sz="3600">
                <a:solidFill>
                  <a:srgbClr val="2E2F2C"/>
                </a:solidFill>
                <a:latin typeface="Menlo"/>
                <a:ea typeface="Menlo"/>
                <a:cs typeface="Menlo"/>
                <a:sym typeface="Menlo"/>
              </a:rPr>
              <a:t>apt-get install git</a:t>
            </a:r>
          </a:p>
          <a:p>
            <a:pPr lvl="0" algn="l" defTabSz="546100">
              <a:defRPr sz="1800"/>
            </a:pPr>
            <a:endParaRPr sz="3600">
              <a:solidFill>
                <a:srgbClr val="2E2F2C"/>
              </a:solidFill>
              <a:latin typeface="Menlo"/>
              <a:ea typeface="Menlo"/>
              <a:cs typeface="Menlo"/>
              <a:sym typeface="Menlo"/>
            </a:endParaRPr>
          </a:p>
          <a:p>
            <a:pPr lvl="0" algn="l" defTabSz="546100">
              <a:defRPr sz="1800"/>
            </a:pPr>
            <a:r>
              <a:rPr sz="3600">
                <a:solidFill>
                  <a:srgbClr val="2E2F2C"/>
                </a:solidFill>
                <a:latin typeface="Menlo"/>
                <a:ea typeface="Menlo"/>
                <a:cs typeface="Menlo"/>
                <a:sym typeface="Menlo"/>
              </a:rPr>
              <a:t>pacman sync git</a:t>
            </a:r>
          </a:p>
          <a:p>
            <a:pPr lvl="0" algn="l" defTabSz="546100">
              <a:defRPr sz="1800"/>
            </a:pPr>
            <a:endParaRPr sz="3600">
              <a:solidFill>
                <a:srgbClr val="2E2F2C"/>
              </a:solidFill>
              <a:latin typeface="Menlo"/>
              <a:ea typeface="Menlo"/>
              <a:cs typeface="Menlo"/>
              <a:sym typeface="Menlo"/>
            </a:endParaRPr>
          </a:p>
          <a:p>
            <a:pPr lvl="0" algn="l" defTabSz="546100">
              <a:defRPr sz="1800"/>
            </a:pPr>
            <a:r>
              <a:rPr sz="3600">
                <a:solidFill>
                  <a:srgbClr val="2E2F2C"/>
                </a:solidFill>
                <a:latin typeface="Menlo"/>
                <a:ea typeface="Menlo"/>
                <a:cs typeface="Menlo"/>
                <a:sym typeface="Menlo"/>
              </a:rPr>
              <a:t>pkg_add -r git</a:t>
            </a:r>
          </a:p>
        </p:txBody>
      </p:sp>
      <p:grpSp>
        <p:nvGrpSpPr>
          <p:cNvPr id="2733" name="Group 2733"/>
          <p:cNvGrpSpPr/>
          <p:nvPr/>
        </p:nvGrpSpPr>
        <p:grpSpPr>
          <a:xfrm rot="1065068">
            <a:off x="6724042" y="3035001"/>
            <a:ext cx="9245601" cy="3937001"/>
            <a:chOff x="-215900" y="-139699"/>
            <a:chExt cx="9245600" cy="3937000"/>
          </a:xfrm>
        </p:grpSpPr>
        <p:sp>
          <p:nvSpPr>
            <p:cNvPr id="2732" name="Shape 2732"/>
            <p:cNvSpPr/>
            <p:nvPr/>
          </p:nvSpPr>
          <p:spPr>
            <a:xfrm>
              <a:off x="-1" y="-1"/>
              <a:ext cx="8813802" cy="3378201"/>
            </a:xfrm>
            <a:prstGeom prst="rect">
              <a:avLst/>
            </a:prstGeom>
            <a:solidFill>
              <a:srgbClr val="F2B02A"/>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p>
              <a:pPr lvl="0">
                <a:defRPr sz="1800"/>
              </a:pPr>
              <a:r>
                <a:rPr sz="7200" b="1">
                  <a:latin typeface="Helvetica"/>
                  <a:ea typeface="Helvetica"/>
                  <a:cs typeface="Helvetica"/>
                  <a:sym typeface="Helvetica"/>
                </a:rPr>
                <a:t>Providers are determined</a:t>
              </a:r>
            </a:p>
            <a:p>
              <a:pPr lvl="0">
                <a:defRPr sz="1800"/>
              </a:pPr>
              <a:r>
                <a:rPr sz="7200" b="1">
                  <a:latin typeface="Helvetica"/>
                  <a:ea typeface="Helvetica"/>
                  <a:cs typeface="Helvetica"/>
                  <a:sym typeface="Helvetica"/>
                </a:rPr>
                <a:t>by node's platform</a:t>
              </a:r>
            </a:p>
          </p:txBody>
        </p:sp>
        <p:pic>
          <p:nvPicPr>
            <p:cNvPr id="2731" name="Picture 2730"/>
            <p:cNvPicPr/>
            <p:nvPr/>
          </p:nvPicPr>
          <p:blipFill>
            <a:blip r:embed="rId3">
              <a:extLst/>
            </a:blip>
            <a:stretch>
              <a:fillRect/>
            </a:stretch>
          </p:blipFill>
          <p:spPr>
            <a:xfrm>
              <a:off x="-215901" y="-139700"/>
              <a:ext cx="9245601" cy="3937001"/>
            </a:xfrm>
            <a:prstGeom prst="rect">
              <a:avLst/>
            </a:prstGeom>
            <a:effectLst/>
          </p:spPr>
        </p:pic>
      </p:grpSp>
      <p:sp>
        <p:nvSpPr>
          <p:cNvPr id="2734" name="Shape 2734"/>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229</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Shape 518"/>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Training is really a discussion</a:t>
            </a:r>
          </a:p>
        </p:txBody>
      </p:sp>
      <p:sp>
        <p:nvSpPr>
          <p:cNvPr id="519" name="Shape 519"/>
          <p:cNvSpPr>
            <a:spLocks noGrp="1"/>
          </p:cNvSpPr>
          <p:nvPr>
            <p:ph type="body" idx="1"/>
          </p:nvPr>
        </p:nvSpPr>
        <p:spPr>
          <a:prstGeom prst="rect">
            <a:avLst/>
          </a:prstGeom>
        </p:spPr>
        <p:txBody>
          <a:bodyPr/>
          <a:lstStyle/>
          <a:p>
            <a:pPr lvl="0">
              <a:defRPr sz="1800"/>
            </a:pPr>
            <a:r>
              <a:rPr sz="4800"/>
              <a:t>I’ll post objectives at the beginning of a section</a:t>
            </a:r>
          </a:p>
          <a:p>
            <a:pPr lvl="0">
              <a:defRPr sz="1800"/>
            </a:pPr>
            <a:r>
              <a:rPr sz="4800"/>
              <a:t>Ask questions when they come to you</a:t>
            </a:r>
          </a:p>
          <a:p>
            <a:pPr lvl="0">
              <a:defRPr sz="1800"/>
            </a:pPr>
            <a:r>
              <a:rPr sz="4800"/>
              <a:t>Ask for help when you need it</a:t>
            </a:r>
          </a:p>
          <a:p>
            <a:pPr lvl="0">
              <a:defRPr sz="1800"/>
            </a:pPr>
            <a:r>
              <a:rPr sz="4800"/>
              <a:t>You’ll get the slides </a:t>
            </a:r>
            <a:r>
              <a:rPr sz="4800" b="1"/>
              <a:t>after</a:t>
            </a:r>
            <a:r>
              <a:rPr sz="4800"/>
              <a:t> class</a:t>
            </a:r>
          </a:p>
        </p:txBody>
      </p:sp>
      <p:sp>
        <p:nvSpPr>
          <p:cNvPr id="520" name="Shape 52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23</a:t>
            </a:fld>
            <a:endParaRPr sz="1000"/>
          </a:p>
        </p:txBody>
      </p:sp>
    </p:spTree>
  </p:cSld>
  <p:clrMapOvr>
    <a:masterClrMapping/>
  </p:clrMapOvr>
  <p:transition xmlns:p14="http://schemas.microsoft.com/office/powerpoint/2010/main" spd="med"/>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8" name="Shape 2738"/>
          <p:cNvSpPr/>
          <p:nvPr/>
        </p:nvSpPr>
        <p:spPr>
          <a:xfrm>
            <a:off x="6642100" y="8394700"/>
            <a:ext cx="3048000"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defRPr b="1">
                <a:latin typeface="+mn-lt"/>
                <a:ea typeface="+mn-ea"/>
                <a:cs typeface="+mn-cs"/>
                <a:sym typeface="Courier"/>
              </a:defRPr>
            </a:lvl1pPr>
          </a:lstStyle>
          <a:p>
            <a:pPr lvl="0">
              <a:defRPr sz="1800" b="0"/>
            </a:pPr>
            <a:r>
              <a:rPr sz="3200" b="1"/>
              <a:t>SAVE FILE!</a:t>
            </a:r>
          </a:p>
        </p:txBody>
      </p:sp>
      <p:sp>
        <p:nvSpPr>
          <p:cNvPr id="2739" name="Shape 2739"/>
          <p:cNvSpPr/>
          <p:nvPr/>
        </p:nvSpPr>
        <p:spPr>
          <a:xfrm>
            <a:off x="825500" y="2381250"/>
            <a:ext cx="14630400" cy="59944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p>
            <a:pPr lvl="0" algn="l" defTabSz="457200">
              <a:defRPr sz="1800"/>
            </a:pPr>
            <a:r>
              <a:rPr sz="3300" i="1">
                <a:solidFill>
                  <a:srgbClr val="4F9192"/>
                </a:solidFill>
                <a:latin typeface="+mn-lt"/>
                <a:ea typeface="+mn-ea"/>
                <a:cs typeface="+mn-cs"/>
                <a:sym typeface="Courier"/>
              </a:rPr>
              <a:t>...</a:t>
            </a:r>
          </a:p>
          <a:p>
            <a:pPr lvl="0" algn="l" defTabSz="457200">
              <a:defRPr sz="1800"/>
            </a:pPr>
            <a:r>
              <a:rPr sz="3300" i="1">
                <a:solidFill>
                  <a:srgbClr val="4F9192"/>
                </a:solidFill>
                <a:latin typeface="+mn-lt"/>
                <a:ea typeface="+mn-ea"/>
                <a:cs typeface="+mn-cs"/>
                <a:sym typeface="Courier"/>
              </a:rPr>
              <a:t># All rights reserved - Do Not Redistribute</a:t>
            </a:r>
            <a:endParaRPr sz="3300">
              <a:latin typeface="+mn-lt"/>
              <a:ea typeface="+mn-ea"/>
              <a:cs typeface="+mn-cs"/>
              <a:sym typeface="Courier"/>
            </a:endParaRPr>
          </a:p>
          <a:p>
            <a:pPr lvl="0" algn="l" defTabSz="457200">
              <a:defRPr sz="1800"/>
            </a:pPr>
            <a:r>
              <a:rPr sz="3300" i="1">
                <a:solidFill>
                  <a:srgbClr val="4F9192"/>
                </a:solidFill>
                <a:latin typeface="+mn-lt"/>
                <a:ea typeface="+mn-ea"/>
                <a:cs typeface="+mn-cs"/>
                <a:sym typeface="Courier"/>
              </a:rPr>
              <a:t>#</a:t>
            </a:r>
          </a:p>
          <a:p>
            <a:pPr lvl="0" algn="l" defTabSz="457200">
              <a:defRPr sz="1800"/>
            </a:pPr>
            <a:endParaRPr sz="3300" i="1">
              <a:solidFill>
                <a:srgbClr val="4F9192"/>
              </a:solidFill>
              <a:latin typeface="+mn-lt"/>
              <a:ea typeface="+mn-ea"/>
              <a:cs typeface="+mn-cs"/>
              <a:sym typeface="Courier"/>
            </a:endParaRPr>
          </a:p>
          <a:p>
            <a:pPr lvl="1" indent="0" algn="l" defTabSz="457200">
              <a:defRPr sz="1800"/>
            </a:pPr>
            <a:r>
              <a:rPr sz="3300">
                <a:latin typeface="+mn-lt"/>
                <a:ea typeface="+mn-ea"/>
                <a:cs typeface="+mn-cs"/>
                <a:sym typeface="Courier"/>
              </a:rPr>
              <a:t>package </a:t>
            </a:r>
            <a:r>
              <a:rPr sz="3300">
                <a:solidFill>
                  <a:srgbClr val="C8352B"/>
                </a:solidFill>
                <a:latin typeface="+mn-lt"/>
                <a:ea typeface="+mn-ea"/>
                <a:cs typeface="+mn-cs"/>
                <a:sym typeface="Courier"/>
              </a:rPr>
              <a:t>"httpd"</a:t>
            </a:r>
            <a:r>
              <a:rPr sz="3300">
                <a:latin typeface="+mn-lt"/>
                <a:ea typeface="+mn-ea"/>
                <a:cs typeface="+mn-cs"/>
                <a:sym typeface="Courier"/>
              </a:rPr>
              <a:t> </a:t>
            </a:r>
            <a:r>
              <a:rPr sz="3300" b="1">
                <a:solidFill>
                  <a:srgbClr val="008F00"/>
                </a:solidFill>
                <a:latin typeface="+mn-lt"/>
                <a:ea typeface="+mn-ea"/>
                <a:cs typeface="+mn-cs"/>
                <a:sym typeface="Courier"/>
              </a:rPr>
              <a:t>do</a:t>
            </a:r>
            <a:endParaRPr sz="3300">
              <a:latin typeface="+mn-lt"/>
              <a:ea typeface="+mn-ea"/>
              <a:cs typeface="+mn-cs"/>
              <a:sym typeface="Courier"/>
            </a:endParaRPr>
          </a:p>
          <a:p>
            <a:pPr lvl="1" indent="0" algn="l" defTabSz="457200">
              <a:defRPr sz="1800"/>
            </a:pPr>
            <a:r>
              <a:rPr sz="3300">
                <a:latin typeface="+mn-lt"/>
                <a:ea typeface="+mn-ea"/>
                <a:cs typeface="+mn-cs"/>
                <a:sym typeface="Courier"/>
              </a:rPr>
              <a:t>  action </a:t>
            </a:r>
            <a:r>
              <a:rPr sz="3300">
                <a:solidFill>
                  <a:srgbClr val="22288F"/>
                </a:solidFill>
                <a:latin typeface="+mn-lt"/>
                <a:ea typeface="+mn-ea"/>
                <a:cs typeface="+mn-cs"/>
                <a:sym typeface="Courier"/>
              </a:rPr>
              <a:t>:install</a:t>
            </a:r>
            <a:endParaRPr sz="3300">
              <a:latin typeface="+mn-lt"/>
              <a:ea typeface="+mn-ea"/>
              <a:cs typeface="+mn-cs"/>
              <a:sym typeface="Courier"/>
            </a:endParaRPr>
          </a:p>
          <a:p>
            <a:pPr lvl="1" indent="0" algn="l" defTabSz="457200">
              <a:defRPr sz="1800"/>
            </a:pPr>
            <a:r>
              <a:rPr sz="3300" b="1">
                <a:solidFill>
                  <a:srgbClr val="008F00"/>
                </a:solidFill>
                <a:latin typeface="+mn-lt"/>
                <a:ea typeface="+mn-ea"/>
                <a:cs typeface="+mn-cs"/>
                <a:sym typeface="Courier"/>
              </a:rPr>
              <a:t>end</a:t>
            </a:r>
          </a:p>
          <a:p>
            <a:pPr lvl="1" indent="0" algn="l" defTabSz="457200">
              <a:defRPr sz="1800"/>
            </a:pPr>
            <a:endParaRPr sz="3300" b="1">
              <a:solidFill>
                <a:srgbClr val="008F00"/>
              </a:solidFill>
              <a:latin typeface="+mn-lt"/>
              <a:ea typeface="+mn-ea"/>
              <a:cs typeface="+mn-cs"/>
              <a:sym typeface="Courier"/>
            </a:endParaRPr>
          </a:p>
          <a:p>
            <a:pPr lvl="1" indent="0" algn="l" defTabSz="457200">
              <a:defRPr sz="1800"/>
            </a:pPr>
            <a:r>
              <a:rPr sz="3300">
                <a:latin typeface="+mn-lt"/>
                <a:ea typeface="+mn-ea"/>
                <a:cs typeface="+mn-cs"/>
                <a:sym typeface="Courier"/>
              </a:rPr>
              <a:t>service </a:t>
            </a:r>
            <a:r>
              <a:rPr sz="3300">
                <a:solidFill>
                  <a:srgbClr val="C8352B"/>
                </a:solidFill>
                <a:latin typeface="+mn-lt"/>
                <a:ea typeface="+mn-ea"/>
                <a:cs typeface="+mn-cs"/>
                <a:sym typeface="Courier"/>
              </a:rPr>
              <a:t>"httpd"</a:t>
            </a:r>
            <a:r>
              <a:rPr sz="3300">
                <a:latin typeface="+mn-lt"/>
                <a:ea typeface="+mn-ea"/>
                <a:cs typeface="+mn-cs"/>
                <a:sym typeface="Courier"/>
              </a:rPr>
              <a:t> </a:t>
            </a:r>
            <a:r>
              <a:rPr sz="3300" b="1">
                <a:solidFill>
                  <a:srgbClr val="008F00"/>
                </a:solidFill>
                <a:latin typeface="+mn-lt"/>
                <a:ea typeface="+mn-ea"/>
                <a:cs typeface="+mn-cs"/>
                <a:sym typeface="Courier"/>
              </a:rPr>
              <a:t>do</a:t>
            </a:r>
            <a:endParaRPr sz="3300">
              <a:latin typeface="+mn-lt"/>
              <a:ea typeface="+mn-ea"/>
              <a:cs typeface="+mn-cs"/>
              <a:sym typeface="Courier"/>
            </a:endParaRPr>
          </a:p>
          <a:p>
            <a:pPr lvl="0" algn="l" defTabSz="457200">
              <a:defRPr sz="1800"/>
            </a:pPr>
            <a:r>
              <a:rPr sz="3300">
                <a:latin typeface="+mn-lt"/>
                <a:ea typeface="+mn-ea"/>
                <a:cs typeface="+mn-cs"/>
                <a:sym typeface="Courier"/>
              </a:rPr>
              <a:t>  action </a:t>
            </a:r>
            <a:r>
              <a:rPr sz="3300">
                <a:solidFill>
                  <a:srgbClr val="797979"/>
                </a:solidFill>
                <a:latin typeface="+mn-lt"/>
                <a:ea typeface="+mn-ea"/>
                <a:cs typeface="+mn-cs"/>
                <a:sym typeface="Courier"/>
              </a:rPr>
              <a:t>[</a:t>
            </a:r>
            <a:r>
              <a:rPr sz="3300">
                <a:latin typeface="+mn-lt"/>
                <a:ea typeface="+mn-ea"/>
                <a:cs typeface="+mn-cs"/>
                <a:sym typeface="Courier"/>
              </a:rPr>
              <a:t> </a:t>
            </a:r>
            <a:r>
              <a:rPr sz="3300">
                <a:solidFill>
                  <a:srgbClr val="22288F"/>
                </a:solidFill>
                <a:latin typeface="+mn-lt"/>
                <a:ea typeface="+mn-ea"/>
                <a:cs typeface="+mn-cs"/>
                <a:sym typeface="Courier"/>
              </a:rPr>
              <a:t>:enable</a:t>
            </a:r>
            <a:r>
              <a:rPr sz="3300">
                <a:latin typeface="+mn-lt"/>
                <a:ea typeface="+mn-ea"/>
                <a:cs typeface="+mn-cs"/>
                <a:sym typeface="Courier"/>
              </a:rPr>
              <a:t>, </a:t>
            </a:r>
            <a:r>
              <a:rPr sz="3300">
                <a:solidFill>
                  <a:srgbClr val="22288F"/>
                </a:solidFill>
                <a:latin typeface="+mn-lt"/>
                <a:ea typeface="+mn-ea"/>
                <a:cs typeface="+mn-cs"/>
                <a:sym typeface="Courier"/>
              </a:rPr>
              <a:t>:start</a:t>
            </a:r>
            <a:r>
              <a:rPr sz="3300">
                <a:latin typeface="+mn-lt"/>
                <a:ea typeface="+mn-ea"/>
                <a:cs typeface="+mn-cs"/>
                <a:sym typeface="Courier"/>
              </a:rPr>
              <a:t> ]</a:t>
            </a:r>
          </a:p>
          <a:p>
            <a:pPr lvl="0" algn="l" defTabSz="457200">
              <a:defRPr sz="1800"/>
            </a:pPr>
            <a:r>
              <a:rPr sz="3300" b="1">
                <a:solidFill>
                  <a:srgbClr val="008F00"/>
                </a:solidFill>
                <a:latin typeface="+mn-lt"/>
                <a:ea typeface="+mn-ea"/>
                <a:cs typeface="+mn-cs"/>
                <a:sym typeface="Courier"/>
              </a:rPr>
              <a:t>end</a:t>
            </a:r>
          </a:p>
        </p:txBody>
      </p:sp>
      <p:sp>
        <p:nvSpPr>
          <p:cNvPr id="2740" name="Shape 2740"/>
          <p:cNvSpPr>
            <a:spLocks noGrp="1"/>
          </p:cNvSpPr>
          <p:nvPr>
            <p:ph type="title"/>
          </p:nvPr>
        </p:nvSpPr>
        <p:spPr>
          <a:prstGeom prst="rect">
            <a:avLst/>
          </a:prstGeom>
        </p:spPr>
        <p:txBody>
          <a:bodyPr>
            <a:normAutofit fontScale="90000"/>
          </a:bodyPr>
          <a:lstStyle>
            <a:lvl1pPr defTabSz="273812">
              <a:defRPr sz="3528">
                <a:effectLst>
                  <a:outerShdw blurRad="24892" dist="12446" dir="2700000" rotWithShape="0">
                    <a:srgbClr val="000000">
                      <a:alpha val="75000"/>
                    </a:srgbClr>
                  </a:outerShdw>
                </a:effectLst>
              </a:defRPr>
            </a:lvl1pPr>
          </a:lstStyle>
          <a:p>
            <a:pPr lvl="0">
              <a:defRPr sz="1800" b="0">
                <a:solidFill>
                  <a:srgbClr val="000000"/>
                </a:solidFill>
                <a:effectLst/>
              </a:defRPr>
            </a:pPr>
            <a:r>
              <a:rPr sz="3528" b="1">
                <a:solidFill>
                  <a:srgbClr val="FFFFFF"/>
                </a:solidFill>
                <a:effectLst>
                  <a:outerShdw blurRad="24892" dist="12446" dir="2700000" rotWithShape="0">
                    <a:srgbClr val="000000">
                      <a:alpha val="75000"/>
                    </a:srgbClr>
                  </a:outerShdw>
                </a:effectLst>
              </a:rPr>
              <a:t>Exercise:  Add a service resource to ensure the service is started and enabled at boot</a:t>
            </a:r>
          </a:p>
        </p:txBody>
      </p:sp>
      <p:sp>
        <p:nvSpPr>
          <p:cNvPr id="2741" name="Shape 2741"/>
          <p:cNvSpPr/>
          <p:nvPr/>
        </p:nvSpPr>
        <p:spPr>
          <a:xfrm>
            <a:off x="914400" y="6629400"/>
            <a:ext cx="7327900" cy="1689100"/>
          </a:xfrm>
          <a:prstGeom prst="rect">
            <a:avLst/>
          </a:prstGeom>
          <a:ln w="50800">
            <a:solidFill>
              <a:srgbClr val="FF93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742" name="Shape 2742"/>
          <p:cNvSpPr/>
          <p:nvPr/>
        </p:nvSpPr>
        <p:spPr>
          <a:xfrm>
            <a:off x="990600" y="2603500"/>
            <a:ext cx="11087100" cy="3746500"/>
          </a:xfrm>
          <a:prstGeom prst="rect">
            <a:avLst/>
          </a:prstGeom>
          <a:solidFill>
            <a:srgbClr val="FFFFFF">
              <a:alpha val="60000"/>
            </a:srgbClr>
          </a:solidFill>
          <a:ln w="508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743" name="Shape 2743"/>
          <p:cNvSpPr/>
          <p:nvPr/>
        </p:nvSpPr>
        <p:spPr>
          <a:xfrm>
            <a:off x="1358304" y="1701800"/>
            <a:ext cx="6121401"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b="1">
                <a:latin typeface="+mn-lt"/>
                <a:ea typeface="+mn-ea"/>
                <a:cs typeface="+mn-cs"/>
                <a:sym typeface="Courier"/>
              </a:defRPr>
            </a:lvl1pPr>
          </a:lstStyle>
          <a:p>
            <a:pPr lvl="0">
              <a:defRPr sz="1800" b="0"/>
            </a:pPr>
            <a:r>
              <a:rPr sz="3200" b="1"/>
              <a:t>OPEN IN EDITOR:</a:t>
            </a:r>
          </a:p>
        </p:txBody>
      </p:sp>
      <p:sp>
        <p:nvSpPr>
          <p:cNvPr id="2744" name="Shape 2744"/>
          <p:cNvSpPr/>
          <p:nvPr/>
        </p:nvSpPr>
        <p:spPr>
          <a:xfrm>
            <a:off x="5048448" y="1644650"/>
            <a:ext cx="14655801" cy="6985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lgn="l">
              <a:defRPr sz="3100">
                <a:latin typeface="+mn-lt"/>
                <a:ea typeface="+mn-ea"/>
                <a:cs typeface="+mn-cs"/>
                <a:sym typeface="Courier"/>
              </a:defRPr>
            </a:lvl1pPr>
          </a:lstStyle>
          <a:p>
            <a:pPr lvl="0">
              <a:defRPr sz="1800"/>
            </a:pPr>
            <a:r>
              <a:rPr sz="3100"/>
              <a:t>cookbooks/apache/recipes/default.rb</a:t>
            </a:r>
          </a:p>
        </p:txBody>
      </p:sp>
      <p:sp>
        <p:nvSpPr>
          <p:cNvPr id="2745" name="Shape 2745"/>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230</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7" name="Shape 2747"/>
          <p:cNvSpPr/>
          <p:nvPr/>
        </p:nvSpPr>
        <p:spPr>
          <a:xfrm>
            <a:off x="7759700" y="2520950"/>
            <a:ext cx="8102600" cy="20828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p>
            <a:pPr lvl="0" algn="l" defTabSz="457200">
              <a:defRPr sz="1800"/>
            </a:pPr>
            <a:r>
              <a:rPr sz="3500">
                <a:latin typeface="+mn-lt"/>
                <a:ea typeface="+mn-ea"/>
                <a:cs typeface="+mn-cs"/>
                <a:sym typeface="Courier"/>
              </a:rPr>
              <a:t>service </a:t>
            </a:r>
            <a:r>
              <a:rPr sz="3500">
                <a:solidFill>
                  <a:srgbClr val="C8352B"/>
                </a:solidFill>
                <a:latin typeface="+mn-lt"/>
                <a:ea typeface="+mn-ea"/>
                <a:cs typeface="+mn-cs"/>
                <a:sym typeface="Courier"/>
              </a:rPr>
              <a:t>"httpd"</a:t>
            </a:r>
            <a:r>
              <a:rPr sz="3500">
                <a:latin typeface="+mn-lt"/>
                <a:ea typeface="+mn-ea"/>
                <a:cs typeface="+mn-cs"/>
                <a:sym typeface="Courier"/>
              </a:rPr>
              <a:t> </a:t>
            </a:r>
            <a:r>
              <a:rPr sz="3500" b="1">
                <a:solidFill>
                  <a:srgbClr val="008F00"/>
                </a:solidFill>
                <a:latin typeface="+mn-lt"/>
                <a:ea typeface="+mn-ea"/>
                <a:cs typeface="+mn-cs"/>
                <a:sym typeface="Courier"/>
              </a:rPr>
              <a:t>do</a:t>
            </a:r>
            <a:endParaRPr sz="3500">
              <a:latin typeface="+mn-lt"/>
              <a:ea typeface="+mn-ea"/>
              <a:cs typeface="+mn-cs"/>
              <a:sym typeface="Courier"/>
            </a:endParaRPr>
          </a:p>
          <a:p>
            <a:pPr lvl="0" algn="l" defTabSz="457200">
              <a:defRPr sz="1800"/>
            </a:pPr>
            <a:r>
              <a:rPr sz="3500">
                <a:latin typeface="+mn-lt"/>
                <a:ea typeface="+mn-ea"/>
                <a:cs typeface="+mn-cs"/>
                <a:sym typeface="Courier"/>
              </a:rPr>
              <a:t>  action </a:t>
            </a:r>
            <a:r>
              <a:rPr sz="3500">
                <a:solidFill>
                  <a:srgbClr val="797979"/>
                </a:solidFill>
                <a:latin typeface="+mn-lt"/>
                <a:ea typeface="+mn-ea"/>
                <a:cs typeface="+mn-cs"/>
                <a:sym typeface="Courier"/>
              </a:rPr>
              <a:t>[</a:t>
            </a:r>
            <a:r>
              <a:rPr sz="3500">
                <a:latin typeface="+mn-lt"/>
                <a:ea typeface="+mn-ea"/>
                <a:cs typeface="+mn-cs"/>
                <a:sym typeface="Courier"/>
              </a:rPr>
              <a:t> </a:t>
            </a:r>
            <a:r>
              <a:rPr sz="3500">
                <a:solidFill>
                  <a:srgbClr val="22288F"/>
                </a:solidFill>
                <a:latin typeface="+mn-lt"/>
                <a:ea typeface="+mn-ea"/>
                <a:cs typeface="+mn-cs"/>
                <a:sym typeface="Courier"/>
              </a:rPr>
              <a:t>:enable</a:t>
            </a:r>
            <a:r>
              <a:rPr sz="3500">
                <a:latin typeface="+mn-lt"/>
                <a:ea typeface="+mn-ea"/>
                <a:cs typeface="+mn-cs"/>
                <a:sym typeface="Courier"/>
              </a:rPr>
              <a:t>, </a:t>
            </a:r>
            <a:r>
              <a:rPr sz="3500">
                <a:solidFill>
                  <a:srgbClr val="22288F"/>
                </a:solidFill>
                <a:latin typeface="+mn-lt"/>
                <a:ea typeface="+mn-ea"/>
                <a:cs typeface="+mn-cs"/>
                <a:sym typeface="Courier"/>
              </a:rPr>
              <a:t>:start</a:t>
            </a:r>
            <a:r>
              <a:rPr sz="3500">
                <a:latin typeface="+mn-lt"/>
                <a:ea typeface="+mn-ea"/>
                <a:cs typeface="+mn-cs"/>
                <a:sym typeface="Courier"/>
              </a:rPr>
              <a:t> </a:t>
            </a:r>
            <a:r>
              <a:rPr sz="3500">
                <a:solidFill>
                  <a:srgbClr val="797979"/>
                </a:solidFill>
                <a:latin typeface="+mn-lt"/>
                <a:ea typeface="+mn-ea"/>
                <a:cs typeface="+mn-cs"/>
                <a:sym typeface="Courier"/>
              </a:rPr>
              <a:t>]</a:t>
            </a:r>
            <a:endParaRPr sz="3500">
              <a:latin typeface="+mn-lt"/>
              <a:ea typeface="+mn-ea"/>
              <a:cs typeface="+mn-cs"/>
              <a:sym typeface="Courier"/>
            </a:endParaRPr>
          </a:p>
          <a:p>
            <a:pPr lvl="0" algn="l" defTabSz="457200">
              <a:defRPr sz="1800"/>
            </a:pPr>
            <a:r>
              <a:rPr sz="3500" b="1">
                <a:solidFill>
                  <a:srgbClr val="008F00"/>
                </a:solidFill>
                <a:latin typeface="+mn-lt"/>
                <a:ea typeface="+mn-ea"/>
                <a:cs typeface="+mn-cs"/>
                <a:sym typeface="Courier"/>
              </a:rPr>
              <a:t>end</a:t>
            </a:r>
          </a:p>
        </p:txBody>
      </p:sp>
      <p:sp>
        <p:nvSpPr>
          <p:cNvPr id="2748" name="Shape 2748"/>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So the resource we just wrote...</a:t>
            </a:r>
          </a:p>
        </p:txBody>
      </p:sp>
      <p:sp>
        <p:nvSpPr>
          <p:cNvPr id="2749" name="Shape 2749"/>
          <p:cNvSpPr>
            <a:spLocks noGrp="1"/>
          </p:cNvSpPr>
          <p:nvPr>
            <p:ph type="body" idx="1"/>
          </p:nvPr>
        </p:nvSpPr>
        <p:spPr>
          <a:prstGeom prst="rect">
            <a:avLst/>
          </a:prstGeom>
        </p:spPr>
        <p:txBody>
          <a:bodyPr/>
          <a:lstStyle/>
          <a:p>
            <a:pPr lvl="0"/>
            <a:endParaRPr/>
          </a:p>
        </p:txBody>
      </p:sp>
      <p:sp>
        <p:nvSpPr>
          <p:cNvPr id="2750" name="Shape 2750"/>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231</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 name="Shape 2754"/>
          <p:cNvSpPr/>
          <p:nvPr/>
        </p:nvSpPr>
        <p:spPr>
          <a:xfrm>
            <a:off x="7759700" y="2520950"/>
            <a:ext cx="8102600" cy="20828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p>
            <a:pPr lvl="0" algn="l" defTabSz="457200">
              <a:defRPr sz="1800"/>
            </a:pPr>
            <a:r>
              <a:rPr sz="3500">
                <a:latin typeface="+mn-lt"/>
                <a:ea typeface="+mn-ea"/>
                <a:cs typeface="+mn-cs"/>
                <a:sym typeface="Courier"/>
              </a:rPr>
              <a:t>service </a:t>
            </a:r>
            <a:r>
              <a:rPr sz="3500">
                <a:solidFill>
                  <a:srgbClr val="C8352B"/>
                </a:solidFill>
                <a:latin typeface="+mn-lt"/>
                <a:ea typeface="+mn-ea"/>
                <a:cs typeface="+mn-cs"/>
                <a:sym typeface="Courier"/>
              </a:rPr>
              <a:t>"httpd"</a:t>
            </a:r>
            <a:r>
              <a:rPr sz="3500">
                <a:latin typeface="+mn-lt"/>
                <a:ea typeface="+mn-ea"/>
                <a:cs typeface="+mn-cs"/>
                <a:sym typeface="Courier"/>
              </a:rPr>
              <a:t> </a:t>
            </a:r>
            <a:r>
              <a:rPr sz="3500" b="1">
                <a:solidFill>
                  <a:srgbClr val="008F00"/>
                </a:solidFill>
                <a:latin typeface="+mn-lt"/>
                <a:ea typeface="+mn-ea"/>
                <a:cs typeface="+mn-cs"/>
                <a:sym typeface="Courier"/>
              </a:rPr>
              <a:t>do</a:t>
            </a:r>
            <a:endParaRPr sz="3500">
              <a:latin typeface="+mn-lt"/>
              <a:ea typeface="+mn-ea"/>
              <a:cs typeface="+mn-cs"/>
              <a:sym typeface="Courier"/>
            </a:endParaRPr>
          </a:p>
          <a:p>
            <a:pPr lvl="0" algn="l" defTabSz="457200">
              <a:defRPr sz="1800"/>
            </a:pPr>
            <a:r>
              <a:rPr sz="3500">
                <a:latin typeface="+mn-lt"/>
                <a:ea typeface="+mn-ea"/>
                <a:cs typeface="+mn-cs"/>
                <a:sym typeface="Courier"/>
              </a:rPr>
              <a:t>  action </a:t>
            </a:r>
            <a:r>
              <a:rPr sz="3500">
                <a:solidFill>
                  <a:srgbClr val="797979"/>
                </a:solidFill>
                <a:latin typeface="+mn-lt"/>
                <a:ea typeface="+mn-ea"/>
                <a:cs typeface="+mn-cs"/>
                <a:sym typeface="Courier"/>
              </a:rPr>
              <a:t>[</a:t>
            </a:r>
            <a:r>
              <a:rPr sz="3500">
                <a:latin typeface="+mn-lt"/>
                <a:ea typeface="+mn-ea"/>
                <a:cs typeface="+mn-cs"/>
                <a:sym typeface="Courier"/>
              </a:rPr>
              <a:t> </a:t>
            </a:r>
            <a:r>
              <a:rPr sz="3500">
                <a:solidFill>
                  <a:srgbClr val="22288F"/>
                </a:solidFill>
                <a:latin typeface="+mn-lt"/>
                <a:ea typeface="+mn-ea"/>
                <a:cs typeface="+mn-cs"/>
                <a:sym typeface="Courier"/>
              </a:rPr>
              <a:t>:enable</a:t>
            </a:r>
            <a:r>
              <a:rPr sz="3500">
                <a:latin typeface="+mn-lt"/>
                <a:ea typeface="+mn-ea"/>
                <a:cs typeface="+mn-cs"/>
                <a:sym typeface="Courier"/>
              </a:rPr>
              <a:t>, </a:t>
            </a:r>
            <a:r>
              <a:rPr sz="3500">
                <a:solidFill>
                  <a:srgbClr val="22288F"/>
                </a:solidFill>
                <a:latin typeface="+mn-lt"/>
                <a:ea typeface="+mn-ea"/>
                <a:cs typeface="+mn-cs"/>
                <a:sym typeface="Courier"/>
              </a:rPr>
              <a:t>:start</a:t>
            </a:r>
            <a:r>
              <a:rPr sz="3500">
                <a:latin typeface="+mn-lt"/>
                <a:ea typeface="+mn-ea"/>
                <a:cs typeface="+mn-cs"/>
                <a:sym typeface="Courier"/>
              </a:rPr>
              <a:t> </a:t>
            </a:r>
            <a:r>
              <a:rPr sz="3500">
                <a:solidFill>
                  <a:srgbClr val="797979"/>
                </a:solidFill>
                <a:latin typeface="+mn-lt"/>
                <a:ea typeface="+mn-ea"/>
                <a:cs typeface="+mn-cs"/>
                <a:sym typeface="Courier"/>
              </a:rPr>
              <a:t>]</a:t>
            </a:r>
            <a:endParaRPr sz="3500">
              <a:latin typeface="+mn-lt"/>
              <a:ea typeface="+mn-ea"/>
              <a:cs typeface="+mn-cs"/>
              <a:sym typeface="Courier"/>
            </a:endParaRPr>
          </a:p>
          <a:p>
            <a:pPr lvl="0" algn="l" defTabSz="457200">
              <a:defRPr sz="1800"/>
            </a:pPr>
            <a:r>
              <a:rPr sz="3500" b="1">
                <a:solidFill>
                  <a:srgbClr val="008F00"/>
                </a:solidFill>
                <a:latin typeface="+mn-lt"/>
                <a:ea typeface="+mn-ea"/>
                <a:cs typeface="+mn-cs"/>
                <a:sym typeface="Courier"/>
              </a:rPr>
              <a:t>end</a:t>
            </a:r>
          </a:p>
        </p:txBody>
      </p:sp>
      <p:sp>
        <p:nvSpPr>
          <p:cNvPr id="2755" name="Shape 2755"/>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So the resource we just wrote...</a:t>
            </a:r>
          </a:p>
        </p:txBody>
      </p:sp>
      <p:sp>
        <p:nvSpPr>
          <p:cNvPr id="2756" name="Shape 2756"/>
          <p:cNvSpPr>
            <a:spLocks noGrp="1"/>
          </p:cNvSpPr>
          <p:nvPr>
            <p:ph type="body" idx="1"/>
          </p:nvPr>
        </p:nvSpPr>
        <p:spPr>
          <a:prstGeom prst="rect">
            <a:avLst/>
          </a:prstGeom>
        </p:spPr>
        <p:txBody>
          <a:bodyPr/>
          <a:lstStyle/>
          <a:p>
            <a:pPr lvl="0">
              <a:defRPr sz="1800"/>
            </a:pPr>
            <a:r>
              <a:rPr sz="4800"/>
              <a:t>Is a </a:t>
            </a:r>
            <a:r>
              <a:rPr sz="4800" b="1"/>
              <a:t>service</a:t>
            </a:r>
            <a:r>
              <a:rPr sz="4800"/>
              <a:t> resource</a:t>
            </a:r>
          </a:p>
        </p:txBody>
      </p:sp>
      <p:sp>
        <p:nvSpPr>
          <p:cNvPr id="2757" name="Shape 2757"/>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232</a:t>
            </a:fld>
            <a:endParaRPr sz="1000"/>
          </a:p>
        </p:txBody>
      </p:sp>
      <p:sp>
        <p:nvSpPr>
          <p:cNvPr id="2758" name="Shape 2758"/>
          <p:cNvSpPr/>
          <p:nvPr/>
        </p:nvSpPr>
        <p:spPr>
          <a:xfrm>
            <a:off x="7924800" y="3378200"/>
            <a:ext cx="7645400" cy="1117600"/>
          </a:xfrm>
          <a:prstGeom prst="rect">
            <a:avLst/>
          </a:prstGeom>
          <a:solidFill>
            <a:srgbClr val="FFFFFF">
              <a:alpha val="60000"/>
            </a:srgbClr>
          </a:solidFill>
          <a:ln w="508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759" name="Shape 2759"/>
          <p:cNvSpPr/>
          <p:nvPr/>
        </p:nvSpPr>
        <p:spPr>
          <a:xfrm>
            <a:off x="10033000" y="2730500"/>
            <a:ext cx="5537200" cy="635000"/>
          </a:xfrm>
          <a:prstGeom prst="rect">
            <a:avLst/>
          </a:prstGeom>
          <a:solidFill>
            <a:srgbClr val="FFFFFF">
              <a:alpha val="60000"/>
            </a:srgbClr>
          </a:solidFill>
          <a:ln w="508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xmlns:p14="http://schemas.microsoft.com/office/powerpoint/2010/main" spd="med"/>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1" name="Shape 2761"/>
          <p:cNvSpPr/>
          <p:nvPr/>
        </p:nvSpPr>
        <p:spPr>
          <a:xfrm>
            <a:off x="7759700" y="2520950"/>
            <a:ext cx="8102600" cy="20828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p>
            <a:pPr lvl="0" algn="l" defTabSz="457200">
              <a:defRPr sz="1800"/>
            </a:pPr>
            <a:r>
              <a:rPr sz="3500">
                <a:latin typeface="+mn-lt"/>
                <a:ea typeface="+mn-ea"/>
                <a:cs typeface="+mn-cs"/>
                <a:sym typeface="Courier"/>
              </a:rPr>
              <a:t>service </a:t>
            </a:r>
            <a:r>
              <a:rPr sz="3500">
                <a:solidFill>
                  <a:srgbClr val="C8352B"/>
                </a:solidFill>
                <a:latin typeface="+mn-lt"/>
                <a:ea typeface="+mn-ea"/>
                <a:cs typeface="+mn-cs"/>
                <a:sym typeface="Courier"/>
              </a:rPr>
              <a:t>"httpd"</a:t>
            </a:r>
            <a:r>
              <a:rPr sz="3500">
                <a:latin typeface="+mn-lt"/>
                <a:ea typeface="+mn-ea"/>
                <a:cs typeface="+mn-cs"/>
                <a:sym typeface="Courier"/>
              </a:rPr>
              <a:t> </a:t>
            </a:r>
            <a:r>
              <a:rPr sz="3500" b="1">
                <a:solidFill>
                  <a:srgbClr val="008F00"/>
                </a:solidFill>
                <a:latin typeface="+mn-lt"/>
                <a:ea typeface="+mn-ea"/>
                <a:cs typeface="+mn-cs"/>
                <a:sym typeface="Courier"/>
              </a:rPr>
              <a:t>do</a:t>
            </a:r>
            <a:endParaRPr sz="3500">
              <a:latin typeface="+mn-lt"/>
              <a:ea typeface="+mn-ea"/>
              <a:cs typeface="+mn-cs"/>
              <a:sym typeface="Courier"/>
            </a:endParaRPr>
          </a:p>
          <a:p>
            <a:pPr lvl="0" algn="l" defTabSz="457200">
              <a:defRPr sz="1800"/>
            </a:pPr>
            <a:r>
              <a:rPr sz="3500">
                <a:latin typeface="+mn-lt"/>
                <a:ea typeface="+mn-ea"/>
                <a:cs typeface="+mn-cs"/>
                <a:sym typeface="Courier"/>
              </a:rPr>
              <a:t>  action </a:t>
            </a:r>
            <a:r>
              <a:rPr sz="3500">
                <a:solidFill>
                  <a:srgbClr val="797979"/>
                </a:solidFill>
                <a:latin typeface="+mn-lt"/>
                <a:ea typeface="+mn-ea"/>
                <a:cs typeface="+mn-cs"/>
                <a:sym typeface="Courier"/>
              </a:rPr>
              <a:t>[</a:t>
            </a:r>
            <a:r>
              <a:rPr sz="3500">
                <a:latin typeface="+mn-lt"/>
                <a:ea typeface="+mn-ea"/>
                <a:cs typeface="+mn-cs"/>
                <a:sym typeface="Courier"/>
              </a:rPr>
              <a:t> </a:t>
            </a:r>
            <a:r>
              <a:rPr sz="3500">
                <a:solidFill>
                  <a:srgbClr val="22288F"/>
                </a:solidFill>
                <a:latin typeface="+mn-lt"/>
                <a:ea typeface="+mn-ea"/>
                <a:cs typeface="+mn-cs"/>
                <a:sym typeface="Courier"/>
              </a:rPr>
              <a:t>:enable</a:t>
            </a:r>
            <a:r>
              <a:rPr sz="3500">
                <a:latin typeface="+mn-lt"/>
                <a:ea typeface="+mn-ea"/>
                <a:cs typeface="+mn-cs"/>
                <a:sym typeface="Courier"/>
              </a:rPr>
              <a:t>, </a:t>
            </a:r>
            <a:r>
              <a:rPr sz="3500">
                <a:solidFill>
                  <a:srgbClr val="22288F"/>
                </a:solidFill>
                <a:latin typeface="+mn-lt"/>
                <a:ea typeface="+mn-ea"/>
                <a:cs typeface="+mn-cs"/>
                <a:sym typeface="Courier"/>
              </a:rPr>
              <a:t>:start</a:t>
            </a:r>
            <a:r>
              <a:rPr sz="3500">
                <a:latin typeface="+mn-lt"/>
                <a:ea typeface="+mn-ea"/>
                <a:cs typeface="+mn-cs"/>
                <a:sym typeface="Courier"/>
              </a:rPr>
              <a:t> </a:t>
            </a:r>
            <a:r>
              <a:rPr sz="3500">
                <a:solidFill>
                  <a:srgbClr val="797979"/>
                </a:solidFill>
                <a:latin typeface="+mn-lt"/>
                <a:ea typeface="+mn-ea"/>
                <a:cs typeface="+mn-cs"/>
                <a:sym typeface="Courier"/>
              </a:rPr>
              <a:t>]</a:t>
            </a:r>
            <a:endParaRPr sz="3500">
              <a:latin typeface="+mn-lt"/>
              <a:ea typeface="+mn-ea"/>
              <a:cs typeface="+mn-cs"/>
              <a:sym typeface="Courier"/>
            </a:endParaRPr>
          </a:p>
          <a:p>
            <a:pPr lvl="0" algn="l" defTabSz="457200">
              <a:defRPr sz="1800"/>
            </a:pPr>
            <a:r>
              <a:rPr sz="3500" b="1">
                <a:solidFill>
                  <a:srgbClr val="008F00"/>
                </a:solidFill>
                <a:latin typeface="+mn-lt"/>
                <a:ea typeface="+mn-ea"/>
                <a:cs typeface="+mn-cs"/>
                <a:sym typeface="Courier"/>
              </a:rPr>
              <a:t>end</a:t>
            </a:r>
          </a:p>
        </p:txBody>
      </p:sp>
      <p:sp>
        <p:nvSpPr>
          <p:cNvPr id="2762" name="Shape 2762"/>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So the resource we just wrote...</a:t>
            </a:r>
          </a:p>
        </p:txBody>
      </p:sp>
      <p:sp>
        <p:nvSpPr>
          <p:cNvPr id="2763" name="Shape 2763"/>
          <p:cNvSpPr>
            <a:spLocks noGrp="1"/>
          </p:cNvSpPr>
          <p:nvPr>
            <p:ph type="body" idx="1"/>
          </p:nvPr>
        </p:nvSpPr>
        <p:spPr>
          <a:prstGeom prst="rect">
            <a:avLst/>
          </a:prstGeom>
        </p:spPr>
        <p:txBody>
          <a:bodyPr/>
          <a:lstStyle/>
          <a:p>
            <a:pPr lvl="0">
              <a:defRPr sz="1800"/>
            </a:pPr>
            <a:r>
              <a:rPr sz="4800"/>
              <a:t>Is a service resource</a:t>
            </a:r>
          </a:p>
          <a:p>
            <a:pPr lvl="0">
              <a:defRPr sz="1800"/>
            </a:pPr>
            <a:r>
              <a:rPr sz="4800"/>
              <a:t>Whose </a:t>
            </a:r>
            <a:r>
              <a:rPr sz="4800" b="1"/>
              <a:t>name</a:t>
            </a:r>
            <a:r>
              <a:rPr sz="4800"/>
              <a:t> is </a:t>
            </a:r>
            <a:r>
              <a:rPr sz="4800" i="1"/>
              <a:t>httpd</a:t>
            </a:r>
          </a:p>
        </p:txBody>
      </p:sp>
      <p:sp>
        <p:nvSpPr>
          <p:cNvPr id="2764" name="Shape 2764"/>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233</a:t>
            </a:fld>
            <a:endParaRPr sz="1000"/>
          </a:p>
        </p:txBody>
      </p:sp>
      <p:sp>
        <p:nvSpPr>
          <p:cNvPr id="2765" name="Shape 2765"/>
          <p:cNvSpPr/>
          <p:nvPr/>
        </p:nvSpPr>
        <p:spPr>
          <a:xfrm>
            <a:off x="7924800" y="3378200"/>
            <a:ext cx="7645400" cy="1117600"/>
          </a:xfrm>
          <a:prstGeom prst="rect">
            <a:avLst/>
          </a:prstGeom>
          <a:solidFill>
            <a:srgbClr val="FFFFFF">
              <a:alpha val="60000"/>
            </a:srgbClr>
          </a:solidFill>
          <a:ln w="508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766" name="Shape 2766"/>
          <p:cNvSpPr/>
          <p:nvPr/>
        </p:nvSpPr>
        <p:spPr>
          <a:xfrm>
            <a:off x="12077700" y="2730500"/>
            <a:ext cx="3492500" cy="635000"/>
          </a:xfrm>
          <a:prstGeom prst="rect">
            <a:avLst/>
          </a:prstGeom>
          <a:solidFill>
            <a:srgbClr val="FFFFFF">
              <a:alpha val="60000"/>
            </a:srgbClr>
          </a:solidFill>
          <a:ln w="508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767" name="Shape 2767"/>
          <p:cNvSpPr/>
          <p:nvPr/>
        </p:nvSpPr>
        <p:spPr>
          <a:xfrm>
            <a:off x="7988300" y="2730500"/>
            <a:ext cx="2082800" cy="635000"/>
          </a:xfrm>
          <a:prstGeom prst="rect">
            <a:avLst/>
          </a:prstGeom>
          <a:solidFill>
            <a:srgbClr val="FFFFFF">
              <a:alpha val="60000"/>
            </a:srgbClr>
          </a:solidFill>
          <a:ln w="508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xmlns:p14="http://schemas.microsoft.com/office/powerpoint/2010/main" spd="med"/>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9" name="Shape 2769"/>
          <p:cNvSpPr/>
          <p:nvPr/>
        </p:nvSpPr>
        <p:spPr>
          <a:xfrm>
            <a:off x="7759700" y="2520950"/>
            <a:ext cx="8102600" cy="20828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p>
            <a:pPr lvl="0" algn="l" defTabSz="457200">
              <a:defRPr sz="1800"/>
            </a:pPr>
            <a:r>
              <a:rPr sz="3500">
                <a:latin typeface="+mn-lt"/>
                <a:ea typeface="+mn-ea"/>
                <a:cs typeface="+mn-cs"/>
                <a:sym typeface="Courier"/>
              </a:rPr>
              <a:t>service </a:t>
            </a:r>
            <a:r>
              <a:rPr sz="3500">
                <a:solidFill>
                  <a:srgbClr val="C8352B"/>
                </a:solidFill>
                <a:latin typeface="+mn-lt"/>
                <a:ea typeface="+mn-ea"/>
                <a:cs typeface="+mn-cs"/>
                <a:sym typeface="Courier"/>
              </a:rPr>
              <a:t>"httpd"</a:t>
            </a:r>
            <a:r>
              <a:rPr sz="3500">
                <a:latin typeface="+mn-lt"/>
                <a:ea typeface="+mn-ea"/>
                <a:cs typeface="+mn-cs"/>
                <a:sym typeface="Courier"/>
              </a:rPr>
              <a:t> </a:t>
            </a:r>
            <a:r>
              <a:rPr sz="3500" b="1">
                <a:solidFill>
                  <a:srgbClr val="008F00"/>
                </a:solidFill>
                <a:latin typeface="+mn-lt"/>
                <a:ea typeface="+mn-ea"/>
                <a:cs typeface="+mn-cs"/>
                <a:sym typeface="Courier"/>
              </a:rPr>
              <a:t>do</a:t>
            </a:r>
            <a:endParaRPr sz="3500">
              <a:latin typeface="+mn-lt"/>
              <a:ea typeface="+mn-ea"/>
              <a:cs typeface="+mn-cs"/>
              <a:sym typeface="Courier"/>
            </a:endParaRPr>
          </a:p>
          <a:p>
            <a:pPr lvl="0" algn="l" defTabSz="457200">
              <a:defRPr sz="1800"/>
            </a:pPr>
            <a:r>
              <a:rPr sz="3500">
                <a:latin typeface="+mn-lt"/>
                <a:ea typeface="+mn-ea"/>
                <a:cs typeface="+mn-cs"/>
                <a:sym typeface="Courier"/>
              </a:rPr>
              <a:t>  action </a:t>
            </a:r>
            <a:r>
              <a:rPr sz="3500">
                <a:solidFill>
                  <a:srgbClr val="797979"/>
                </a:solidFill>
                <a:latin typeface="+mn-lt"/>
                <a:ea typeface="+mn-ea"/>
                <a:cs typeface="+mn-cs"/>
                <a:sym typeface="Courier"/>
              </a:rPr>
              <a:t>[</a:t>
            </a:r>
            <a:r>
              <a:rPr sz="3500">
                <a:latin typeface="+mn-lt"/>
                <a:ea typeface="+mn-ea"/>
                <a:cs typeface="+mn-cs"/>
                <a:sym typeface="Courier"/>
              </a:rPr>
              <a:t> </a:t>
            </a:r>
            <a:r>
              <a:rPr sz="3500">
                <a:solidFill>
                  <a:srgbClr val="22288F"/>
                </a:solidFill>
                <a:latin typeface="+mn-lt"/>
                <a:ea typeface="+mn-ea"/>
                <a:cs typeface="+mn-cs"/>
                <a:sym typeface="Courier"/>
              </a:rPr>
              <a:t>:enable</a:t>
            </a:r>
            <a:r>
              <a:rPr sz="3500">
                <a:latin typeface="+mn-lt"/>
                <a:ea typeface="+mn-ea"/>
                <a:cs typeface="+mn-cs"/>
                <a:sym typeface="Courier"/>
              </a:rPr>
              <a:t>, </a:t>
            </a:r>
            <a:r>
              <a:rPr sz="3500">
                <a:solidFill>
                  <a:srgbClr val="22288F"/>
                </a:solidFill>
                <a:latin typeface="+mn-lt"/>
                <a:ea typeface="+mn-ea"/>
                <a:cs typeface="+mn-cs"/>
                <a:sym typeface="Courier"/>
              </a:rPr>
              <a:t>:start</a:t>
            </a:r>
            <a:r>
              <a:rPr sz="3500">
                <a:latin typeface="+mn-lt"/>
                <a:ea typeface="+mn-ea"/>
                <a:cs typeface="+mn-cs"/>
                <a:sym typeface="Courier"/>
              </a:rPr>
              <a:t> </a:t>
            </a:r>
            <a:r>
              <a:rPr sz="3500">
                <a:solidFill>
                  <a:srgbClr val="797979"/>
                </a:solidFill>
                <a:latin typeface="+mn-lt"/>
                <a:ea typeface="+mn-ea"/>
                <a:cs typeface="+mn-cs"/>
                <a:sym typeface="Courier"/>
              </a:rPr>
              <a:t>]</a:t>
            </a:r>
            <a:endParaRPr sz="3500">
              <a:latin typeface="+mn-lt"/>
              <a:ea typeface="+mn-ea"/>
              <a:cs typeface="+mn-cs"/>
              <a:sym typeface="Courier"/>
            </a:endParaRPr>
          </a:p>
          <a:p>
            <a:pPr lvl="0" algn="l" defTabSz="457200">
              <a:defRPr sz="1800"/>
            </a:pPr>
            <a:r>
              <a:rPr sz="3500" b="1">
                <a:solidFill>
                  <a:srgbClr val="008F00"/>
                </a:solidFill>
                <a:latin typeface="+mn-lt"/>
                <a:ea typeface="+mn-ea"/>
                <a:cs typeface="+mn-cs"/>
                <a:sym typeface="Courier"/>
              </a:rPr>
              <a:t>end</a:t>
            </a:r>
          </a:p>
        </p:txBody>
      </p:sp>
      <p:sp>
        <p:nvSpPr>
          <p:cNvPr id="2770" name="Shape 2770"/>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So the resource we just wrote...</a:t>
            </a:r>
          </a:p>
        </p:txBody>
      </p:sp>
      <p:sp>
        <p:nvSpPr>
          <p:cNvPr id="2771" name="Shape 2771"/>
          <p:cNvSpPr>
            <a:spLocks noGrp="1"/>
          </p:cNvSpPr>
          <p:nvPr>
            <p:ph type="body" idx="1"/>
          </p:nvPr>
        </p:nvSpPr>
        <p:spPr>
          <a:prstGeom prst="rect">
            <a:avLst/>
          </a:prstGeom>
        </p:spPr>
        <p:txBody>
          <a:bodyPr/>
          <a:lstStyle/>
          <a:p>
            <a:pPr lvl="0">
              <a:defRPr sz="1800"/>
            </a:pPr>
            <a:r>
              <a:rPr sz="4800"/>
              <a:t>Is a service resource</a:t>
            </a:r>
          </a:p>
          <a:p>
            <a:pPr lvl="0">
              <a:defRPr sz="1800"/>
            </a:pPr>
            <a:r>
              <a:rPr sz="4800"/>
              <a:t>Whose </a:t>
            </a:r>
            <a:r>
              <a:rPr sz="4800" b="1"/>
              <a:t>name</a:t>
            </a:r>
            <a:r>
              <a:rPr sz="4800"/>
              <a:t> is </a:t>
            </a:r>
            <a:r>
              <a:rPr sz="4800" i="1"/>
              <a:t>httpd</a:t>
            </a:r>
          </a:p>
          <a:p>
            <a:pPr lvl="0">
              <a:defRPr sz="1800"/>
            </a:pPr>
            <a:r>
              <a:rPr sz="4800"/>
              <a:t>With two </a:t>
            </a:r>
            <a:r>
              <a:rPr sz="4800" b="1"/>
              <a:t>actions</a:t>
            </a:r>
            <a:r>
              <a:rPr sz="4800"/>
              <a:t>: </a:t>
            </a:r>
          </a:p>
          <a:p>
            <a:pPr lvl="1">
              <a:defRPr sz="1800"/>
            </a:pPr>
            <a:r>
              <a:rPr sz="4800"/>
              <a:t>enable </a:t>
            </a:r>
          </a:p>
          <a:p>
            <a:pPr lvl="1">
              <a:defRPr sz="1800"/>
            </a:pPr>
            <a:r>
              <a:rPr sz="4800"/>
              <a:t>start</a:t>
            </a:r>
          </a:p>
        </p:txBody>
      </p:sp>
      <p:sp>
        <p:nvSpPr>
          <p:cNvPr id="2772" name="Shape 2772"/>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234</a:t>
            </a:fld>
            <a:endParaRPr sz="1000"/>
          </a:p>
        </p:txBody>
      </p:sp>
      <p:sp>
        <p:nvSpPr>
          <p:cNvPr id="2773" name="Shape 2773"/>
          <p:cNvSpPr/>
          <p:nvPr/>
        </p:nvSpPr>
        <p:spPr>
          <a:xfrm>
            <a:off x="7924800" y="3860800"/>
            <a:ext cx="7645400" cy="635000"/>
          </a:xfrm>
          <a:prstGeom prst="rect">
            <a:avLst/>
          </a:prstGeom>
          <a:solidFill>
            <a:srgbClr val="FFFFFF">
              <a:alpha val="60000"/>
            </a:srgbClr>
          </a:solidFill>
          <a:ln w="508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774" name="Shape 2774"/>
          <p:cNvSpPr/>
          <p:nvPr/>
        </p:nvSpPr>
        <p:spPr>
          <a:xfrm>
            <a:off x="10172700" y="2730500"/>
            <a:ext cx="5397500" cy="635000"/>
          </a:xfrm>
          <a:prstGeom prst="rect">
            <a:avLst/>
          </a:prstGeom>
          <a:solidFill>
            <a:srgbClr val="FFFFFF">
              <a:alpha val="60000"/>
            </a:srgbClr>
          </a:solidFill>
          <a:ln w="508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775" name="Shape 2775"/>
          <p:cNvSpPr/>
          <p:nvPr/>
        </p:nvSpPr>
        <p:spPr>
          <a:xfrm>
            <a:off x="7988300" y="2730500"/>
            <a:ext cx="2082800" cy="635000"/>
          </a:xfrm>
          <a:prstGeom prst="rect">
            <a:avLst/>
          </a:prstGeom>
          <a:solidFill>
            <a:srgbClr val="FFFFFF">
              <a:alpha val="60000"/>
            </a:srgbClr>
          </a:solidFill>
          <a:ln w="508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xmlns:p14="http://schemas.microsoft.com/office/powerpoint/2010/main" spd="med"/>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7" name="Shape 2777"/>
          <p:cNvSpPr/>
          <p:nvPr/>
        </p:nvSpPr>
        <p:spPr>
          <a:xfrm>
            <a:off x="8121749" y="1870521"/>
            <a:ext cx="7302501" cy="4158358"/>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marL="355600" lvl="1" indent="-355600" algn="l">
              <a:spcBef>
                <a:spcPts val="1200"/>
              </a:spcBef>
              <a:buClr>
                <a:srgbClr val="F38C24"/>
              </a:buClr>
              <a:buSzPct val="100000"/>
              <a:buChar char="•"/>
              <a:defRPr sz="1800"/>
            </a:pPr>
            <a:r>
              <a:rPr sz="4800">
                <a:latin typeface="+mj-lt"/>
                <a:ea typeface="+mj-ea"/>
                <a:cs typeface="+mj-cs"/>
                <a:sym typeface="Arial"/>
              </a:rPr>
              <a:t>Body Level One</a:t>
            </a:r>
          </a:p>
          <a:p>
            <a:pPr marL="800100" lvl="2" indent="-381000" algn="l">
              <a:spcBef>
                <a:spcPts val="1200"/>
              </a:spcBef>
              <a:buClr>
                <a:srgbClr val="F38C24"/>
              </a:buClr>
              <a:buSzPct val="100000"/>
              <a:buChar char="•"/>
              <a:defRPr sz="1800"/>
            </a:pPr>
            <a:r>
              <a:rPr sz="4800">
                <a:latin typeface="+mj-lt"/>
                <a:ea typeface="+mj-ea"/>
                <a:cs typeface="+mj-cs"/>
                <a:sym typeface="Arial"/>
              </a:rPr>
              <a:t>Body Level Two</a:t>
            </a:r>
          </a:p>
          <a:p>
            <a:pPr marL="1219200" lvl="3" indent="-381000" algn="l">
              <a:spcBef>
                <a:spcPts val="1200"/>
              </a:spcBef>
              <a:buClr>
                <a:srgbClr val="F38C24"/>
              </a:buClr>
              <a:buSzPct val="100000"/>
              <a:buChar char="•"/>
              <a:defRPr sz="1800"/>
            </a:pPr>
            <a:r>
              <a:rPr sz="4800">
                <a:latin typeface="+mj-lt"/>
                <a:ea typeface="+mj-ea"/>
                <a:cs typeface="+mj-cs"/>
                <a:sym typeface="Arial"/>
              </a:rPr>
              <a:t>Body Level Three</a:t>
            </a:r>
          </a:p>
          <a:p>
            <a:pPr marL="1638300" lvl="4" indent="-381000" algn="l">
              <a:spcBef>
                <a:spcPts val="1200"/>
              </a:spcBef>
              <a:buClr>
                <a:srgbClr val="F38C24"/>
              </a:buClr>
              <a:buSzPct val="100000"/>
              <a:buChar char="•"/>
              <a:defRPr sz="1800"/>
            </a:pPr>
            <a:r>
              <a:rPr sz="4800">
                <a:latin typeface="+mj-lt"/>
                <a:ea typeface="+mj-ea"/>
                <a:cs typeface="+mj-cs"/>
                <a:sym typeface="Arial"/>
              </a:rPr>
              <a:t>Body Level Four</a:t>
            </a:r>
          </a:p>
          <a:p>
            <a:pPr marL="1930400" lvl="5" indent="-381000" algn="l">
              <a:spcBef>
                <a:spcPts val="1200"/>
              </a:spcBef>
              <a:buClr>
                <a:srgbClr val="F38C24"/>
              </a:buClr>
              <a:buSzPct val="100000"/>
              <a:buChar char="•"/>
              <a:defRPr sz="1800"/>
            </a:pPr>
            <a:r>
              <a:rPr sz="4800">
                <a:latin typeface="+mj-lt"/>
                <a:ea typeface="+mj-ea"/>
                <a:cs typeface="+mj-cs"/>
                <a:sym typeface="Arial"/>
              </a:rPr>
              <a:t>Body Level Five</a:t>
            </a:r>
          </a:p>
        </p:txBody>
      </p:sp>
      <p:sp>
        <p:nvSpPr>
          <p:cNvPr id="2778" name="Shape 2778"/>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Order Matters</a:t>
            </a:r>
          </a:p>
        </p:txBody>
      </p:sp>
      <p:sp>
        <p:nvSpPr>
          <p:cNvPr id="2779" name="Shape 2779"/>
          <p:cNvSpPr/>
          <p:nvPr/>
        </p:nvSpPr>
        <p:spPr>
          <a:xfrm>
            <a:off x="7772400" y="1955552"/>
            <a:ext cx="8102600" cy="6617196"/>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p>
            <a:pPr lvl="0" algn="l" defTabSz="457200">
              <a:defRPr sz="1800"/>
            </a:pPr>
            <a:r>
              <a:rPr sz="2500" dirty="0">
                <a:latin typeface="+mn-lt"/>
                <a:ea typeface="+mn-ea"/>
                <a:cs typeface="+mn-cs"/>
                <a:sym typeface="Courier"/>
              </a:rPr>
              <a:t>package </a:t>
            </a:r>
            <a:r>
              <a:rPr sz="2500" dirty="0">
                <a:solidFill>
                  <a:srgbClr val="C8352B"/>
                </a:solidFill>
                <a:latin typeface="+mn-lt"/>
                <a:ea typeface="+mn-ea"/>
                <a:cs typeface="+mn-cs"/>
                <a:sym typeface="Courier"/>
              </a:rPr>
              <a:t>"haproxy"</a:t>
            </a:r>
            <a:r>
              <a:rPr sz="2500" dirty="0">
                <a:latin typeface="+mn-lt"/>
                <a:ea typeface="+mn-ea"/>
                <a:cs typeface="+mn-cs"/>
                <a:sym typeface="Courier"/>
              </a:rPr>
              <a:t> </a:t>
            </a:r>
            <a:r>
              <a:rPr sz="2500" b="1" dirty="0">
                <a:solidFill>
                  <a:srgbClr val="008F00"/>
                </a:solidFill>
                <a:latin typeface="+mn-lt"/>
                <a:ea typeface="+mn-ea"/>
                <a:cs typeface="+mn-cs"/>
                <a:sym typeface="Courier"/>
              </a:rPr>
              <a:t>do</a:t>
            </a:r>
            <a:endParaRPr sz="2500" dirty="0">
              <a:latin typeface="+mn-lt"/>
              <a:ea typeface="+mn-ea"/>
              <a:cs typeface="+mn-cs"/>
              <a:sym typeface="Courier"/>
            </a:endParaRPr>
          </a:p>
          <a:p>
            <a:pPr lvl="0" algn="l" defTabSz="457200">
              <a:defRPr sz="1800"/>
            </a:pPr>
            <a:r>
              <a:rPr sz="2500" dirty="0">
                <a:latin typeface="+mn-lt"/>
                <a:ea typeface="+mn-ea"/>
                <a:cs typeface="+mn-cs"/>
                <a:sym typeface="Courier"/>
              </a:rPr>
              <a:t>  action </a:t>
            </a:r>
            <a:r>
              <a:rPr sz="2500" dirty="0">
                <a:solidFill>
                  <a:srgbClr val="22288F"/>
                </a:solidFill>
                <a:latin typeface="+mn-lt"/>
                <a:ea typeface="+mn-ea"/>
                <a:cs typeface="+mn-cs"/>
                <a:sym typeface="Courier"/>
              </a:rPr>
              <a:t>:install</a:t>
            </a:r>
            <a:endParaRPr sz="2500" dirty="0">
              <a:latin typeface="+mn-lt"/>
              <a:ea typeface="+mn-ea"/>
              <a:cs typeface="+mn-cs"/>
              <a:sym typeface="Courier"/>
            </a:endParaRPr>
          </a:p>
          <a:p>
            <a:pPr lvl="0" algn="l" defTabSz="457200">
              <a:defRPr sz="1800"/>
            </a:pPr>
            <a:r>
              <a:rPr sz="2500" b="1" dirty="0">
                <a:solidFill>
                  <a:srgbClr val="008F00"/>
                </a:solidFill>
                <a:latin typeface="+mn-lt"/>
                <a:ea typeface="+mn-ea"/>
                <a:cs typeface="+mn-cs"/>
                <a:sym typeface="Courier"/>
              </a:rPr>
              <a:t>end</a:t>
            </a:r>
            <a:endParaRPr sz="2500" dirty="0">
              <a:latin typeface="+mn-lt"/>
              <a:ea typeface="+mn-ea"/>
              <a:cs typeface="+mn-cs"/>
              <a:sym typeface="Courier"/>
            </a:endParaRPr>
          </a:p>
          <a:p>
            <a:pPr lvl="0" algn="l" defTabSz="457200">
              <a:defRPr sz="1800"/>
            </a:pPr>
            <a:endParaRPr sz="2500" dirty="0">
              <a:latin typeface="+mn-lt"/>
              <a:ea typeface="+mn-ea"/>
              <a:cs typeface="+mn-cs"/>
              <a:sym typeface="Courier"/>
            </a:endParaRPr>
          </a:p>
          <a:p>
            <a:pPr lvl="0" algn="l" defTabSz="457200">
              <a:defRPr sz="1800"/>
            </a:pPr>
            <a:r>
              <a:rPr sz="2500" dirty="0">
                <a:latin typeface="+mn-lt"/>
                <a:ea typeface="+mn-ea"/>
                <a:cs typeface="+mn-cs"/>
                <a:sym typeface="Courier"/>
              </a:rPr>
              <a:t>template </a:t>
            </a:r>
            <a:r>
              <a:rPr sz="2500" dirty="0">
                <a:solidFill>
                  <a:srgbClr val="C8352B"/>
                </a:solidFill>
                <a:latin typeface="+mn-lt"/>
                <a:ea typeface="+mn-ea"/>
                <a:cs typeface="+mn-cs"/>
                <a:sym typeface="Courier"/>
              </a:rPr>
              <a:t>"/etc/haproxy/haproxy.cfg"</a:t>
            </a:r>
            <a:r>
              <a:rPr sz="2500" dirty="0">
                <a:latin typeface="+mn-lt"/>
                <a:ea typeface="+mn-ea"/>
                <a:cs typeface="+mn-cs"/>
                <a:sym typeface="Courier"/>
              </a:rPr>
              <a:t> </a:t>
            </a:r>
            <a:r>
              <a:rPr sz="2500" b="1" dirty="0">
                <a:solidFill>
                  <a:srgbClr val="008F00"/>
                </a:solidFill>
                <a:latin typeface="+mn-lt"/>
                <a:ea typeface="+mn-ea"/>
                <a:cs typeface="+mn-cs"/>
                <a:sym typeface="Courier"/>
              </a:rPr>
              <a:t>do</a:t>
            </a:r>
            <a:endParaRPr sz="2500" dirty="0">
              <a:latin typeface="+mn-lt"/>
              <a:ea typeface="+mn-ea"/>
              <a:cs typeface="+mn-cs"/>
              <a:sym typeface="Courier"/>
            </a:endParaRPr>
          </a:p>
          <a:p>
            <a:pPr lvl="0" algn="l" defTabSz="457200">
              <a:defRPr sz="1800"/>
            </a:pPr>
            <a:r>
              <a:rPr sz="2500" dirty="0">
                <a:latin typeface="+mn-lt"/>
                <a:ea typeface="+mn-ea"/>
                <a:cs typeface="+mn-cs"/>
                <a:sym typeface="Courier"/>
              </a:rPr>
              <a:t>  source </a:t>
            </a:r>
            <a:r>
              <a:rPr sz="2500" dirty="0">
                <a:solidFill>
                  <a:srgbClr val="C8352B"/>
                </a:solidFill>
                <a:latin typeface="+mn-lt"/>
                <a:ea typeface="+mn-ea"/>
                <a:cs typeface="+mn-cs"/>
                <a:sym typeface="Courier"/>
              </a:rPr>
              <a:t>"haproxy.cfg.erb"</a:t>
            </a:r>
            <a:endParaRPr sz="2500" dirty="0">
              <a:latin typeface="+mn-lt"/>
              <a:ea typeface="+mn-ea"/>
              <a:cs typeface="+mn-cs"/>
              <a:sym typeface="Courier"/>
            </a:endParaRPr>
          </a:p>
          <a:p>
            <a:pPr lvl="0" algn="l" defTabSz="457200">
              <a:defRPr sz="1800"/>
            </a:pPr>
            <a:r>
              <a:rPr sz="2500" dirty="0">
                <a:latin typeface="+mn-lt"/>
                <a:ea typeface="+mn-ea"/>
                <a:cs typeface="+mn-cs"/>
                <a:sym typeface="Courier"/>
              </a:rPr>
              <a:t>  owner </a:t>
            </a:r>
            <a:r>
              <a:rPr sz="2500" dirty="0">
                <a:solidFill>
                  <a:srgbClr val="C8352B"/>
                </a:solidFill>
                <a:latin typeface="+mn-lt"/>
                <a:ea typeface="+mn-ea"/>
                <a:cs typeface="+mn-cs"/>
                <a:sym typeface="Courier"/>
              </a:rPr>
              <a:t>"root</a:t>
            </a:r>
            <a:r>
              <a:rPr sz="2500" dirty="0" smtClean="0">
                <a:solidFill>
                  <a:srgbClr val="C8352B"/>
                </a:solidFill>
                <a:latin typeface="+mn-lt"/>
                <a:ea typeface="+mn-ea"/>
                <a:cs typeface="+mn-cs"/>
                <a:sym typeface="Courier"/>
              </a:rPr>
              <a:t>"</a:t>
            </a:r>
            <a:endParaRPr lang="en-US" sz="2500" dirty="0" smtClean="0">
              <a:solidFill>
                <a:srgbClr val="C8352B"/>
              </a:solidFill>
              <a:latin typeface="+mn-lt"/>
              <a:ea typeface="+mn-ea"/>
              <a:cs typeface="+mn-cs"/>
              <a:sym typeface="Courier"/>
            </a:endParaRPr>
          </a:p>
          <a:p>
            <a:pPr lvl="0" algn="l" defTabSz="457200">
              <a:defRPr sz="1800"/>
            </a:pPr>
            <a:r>
              <a:rPr lang="en-US" sz="2500" dirty="0" smtClean="0">
                <a:latin typeface="+mn-lt"/>
                <a:ea typeface="+mn-ea"/>
                <a:cs typeface="+mn-cs"/>
                <a:sym typeface="Courier"/>
              </a:rPr>
              <a:t>  </a:t>
            </a:r>
            <a:r>
              <a:rPr sz="2500" dirty="0" smtClean="0">
                <a:latin typeface="+mn-lt"/>
                <a:ea typeface="+mn-ea"/>
                <a:cs typeface="+mn-cs"/>
                <a:sym typeface="Courier"/>
              </a:rPr>
              <a:t>group </a:t>
            </a:r>
            <a:r>
              <a:rPr sz="2500" dirty="0">
                <a:solidFill>
                  <a:srgbClr val="C8352B"/>
                </a:solidFill>
                <a:latin typeface="+mn-lt"/>
                <a:ea typeface="+mn-ea"/>
                <a:cs typeface="+mn-cs"/>
                <a:sym typeface="Courier"/>
              </a:rPr>
              <a:t>"root"</a:t>
            </a:r>
            <a:endParaRPr sz="2500" dirty="0">
              <a:latin typeface="+mn-lt"/>
              <a:ea typeface="+mn-ea"/>
              <a:cs typeface="+mn-cs"/>
              <a:sym typeface="Courier"/>
            </a:endParaRPr>
          </a:p>
          <a:p>
            <a:pPr lvl="0" algn="l" defTabSz="457200">
              <a:defRPr sz="1800"/>
            </a:pPr>
            <a:r>
              <a:rPr sz="2500" dirty="0">
                <a:latin typeface="+mn-lt"/>
                <a:ea typeface="+mn-ea"/>
                <a:cs typeface="+mn-cs"/>
                <a:sym typeface="Courier"/>
              </a:rPr>
              <a:t>  mode </a:t>
            </a:r>
            <a:r>
              <a:rPr sz="2500" dirty="0">
                <a:solidFill>
                  <a:srgbClr val="C8352B"/>
                </a:solidFill>
                <a:latin typeface="+mn-lt"/>
                <a:ea typeface="+mn-ea"/>
                <a:cs typeface="+mn-cs"/>
                <a:sym typeface="Courier"/>
              </a:rPr>
              <a:t>"0644"</a:t>
            </a:r>
            <a:endParaRPr sz="2500" dirty="0">
              <a:latin typeface="+mn-lt"/>
              <a:ea typeface="+mn-ea"/>
              <a:cs typeface="+mn-cs"/>
              <a:sym typeface="Courier"/>
            </a:endParaRPr>
          </a:p>
          <a:p>
            <a:pPr lvl="0" algn="l" defTabSz="457200">
              <a:defRPr sz="1800"/>
            </a:pPr>
            <a:r>
              <a:rPr sz="2500" dirty="0">
                <a:latin typeface="+mn-lt"/>
                <a:ea typeface="+mn-ea"/>
                <a:cs typeface="+mn-cs"/>
                <a:sym typeface="Courier"/>
              </a:rPr>
              <a:t>  notifies </a:t>
            </a:r>
            <a:r>
              <a:rPr sz="2500" dirty="0">
                <a:solidFill>
                  <a:srgbClr val="22288F"/>
                </a:solidFill>
                <a:latin typeface="+mn-lt"/>
                <a:ea typeface="+mn-ea"/>
                <a:cs typeface="+mn-cs"/>
                <a:sym typeface="Courier"/>
              </a:rPr>
              <a:t>:restart</a:t>
            </a:r>
            <a:r>
              <a:rPr sz="2500" dirty="0">
                <a:latin typeface="+mn-lt"/>
                <a:ea typeface="+mn-ea"/>
                <a:cs typeface="+mn-cs"/>
                <a:sym typeface="Courier"/>
              </a:rPr>
              <a:t>, </a:t>
            </a:r>
            <a:r>
              <a:rPr sz="2500" dirty="0">
                <a:solidFill>
                  <a:srgbClr val="C8352B"/>
                </a:solidFill>
                <a:latin typeface="+mn-lt"/>
                <a:ea typeface="+mn-ea"/>
                <a:cs typeface="+mn-cs"/>
                <a:sym typeface="Courier"/>
              </a:rPr>
              <a:t>"service[haproxy]"</a:t>
            </a:r>
            <a:endParaRPr sz="2500" dirty="0">
              <a:latin typeface="+mn-lt"/>
              <a:ea typeface="+mn-ea"/>
              <a:cs typeface="+mn-cs"/>
              <a:sym typeface="Courier"/>
            </a:endParaRPr>
          </a:p>
          <a:p>
            <a:pPr lvl="0" algn="l" defTabSz="457200">
              <a:defRPr sz="1800"/>
            </a:pPr>
            <a:r>
              <a:rPr sz="2500" b="1" dirty="0">
                <a:solidFill>
                  <a:srgbClr val="008F00"/>
                </a:solidFill>
                <a:latin typeface="+mn-lt"/>
                <a:ea typeface="+mn-ea"/>
                <a:cs typeface="+mn-cs"/>
                <a:sym typeface="Courier"/>
              </a:rPr>
              <a:t>end</a:t>
            </a:r>
            <a:endParaRPr sz="2500" dirty="0">
              <a:latin typeface="+mn-lt"/>
              <a:ea typeface="+mn-ea"/>
              <a:cs typeface="+mn-cs"/>
              <a:sym typeface="Courier"/>
            </a:endParaRPr>
          </a:p>
          <a:p>
            <a:pPr lvl="0" algn="l" defTabSz="457200">
              <a:defRPr sz="1800"/>
            </a:pPr>
            <a:endParaRPr sz="2500" dirty="0">
              <a:latin typeface="+mn-lt"/>
              <a:ea typeface="+mn-ea"/>
              <a:cs typeface="+mn-cs"/>
              <a:sym typeface="Courier"/>
            </a:endParaRPr>
          </a:p>
          <a:p>
            <a:pPr lvl="0" algn="l" defTabSz="457200">
              <a:defRPr sz="1800"/>
            </a:pPr>
            <a:r>
              <a:rPr sz="2500" dirty="0">
                <a:latin typeface="+mn-lt"/>
                <a:ea typeface="+mn-ea"/>
                <a:cs typeface="+mn-cs"/>
                <a:sym typeface="Courier"/>
              </a:rPr>
              <a:t>service </a:t>
            </a:r>
            <a:r>
              <a:rPr sz="2500" dirty="0">
                <a:solidFill>
                  <a:srgbClr val="C8352B"/>
                </a:solidFill>
                <a:latin typeface="+mn-lt"/>
                <a:ea typeface="+mn-ea"/>
                <a:cs typeface="+mn-cs"/>
                <a:sym typeface="Courier"/>
              </a:rPr>
              <a:t>"haproxy"</a:t>
            </a:r>
            <a:r>
              <a:rPr sz="2500" dirty="0">
                <a:latin typeface="+mn-lt"/>
                <a:ea typeface="+mn-ea"/>
                <a:cs typeface="+mn-cs"/>
                <a:sym typeface="Courier"/>
              </a:rPr>
              <a:t> </a:t>
            </a:r>
            <a:r>
              <a:rPr sz="2500" b="1" dirty="0">
                <a:solidFill>
                  <a:srgbClr val="008F00"/>
                </a:solidFill>
                <a:latin typeface="+mn-lt"/>
                <a:ea typeface="+mn-ea"/>
                <a:cs typeface="+mn-cs"/>
                <a:sym typeface="Courier"/>
              </a:rPr>
              <a:t>do</a:t>
            </a:r>
            <a:endParaRPr sz="2500" dirty="0">
              <a:latin typeface="+mn-lt"/>
              <a:ea typeface="+mn-ea"/>
              <a:cs typeface="+mn-cs"/>
              <a:sym typeface="Courier"/>
            </a:endParaRPr>
          </a:p>
          <a:p>
            <a:pPr lvl="0" algn="l" defTabSz="457200">
              <a:defRPr sz="1800"/>
            </a:pPr>
            <a:r>
              <a:rPr sz="2500" dirty="0">
                <a:latin typeface="+mn-lt"/>
                <a:ea typeface="+mn-ea"/>
                <a:cs typeface="+mn-cs"/>
                <a:sym typeface="Courier"/>
              </a:rPr>
              <a:t>  supports </a:t>
            </a:r>
            <a:r>
              <a:rPr sz="2500" dirty="0">
                <a:solidFill>
                  <a:srgbClr val="22288F"/>
                </a:solidFill>
                <a:latin typeface="+mn-lt"/>
                <a:ea typeface="+mn-ea"/>
                <a:cs typeface="+mn-cs"/>
                <a:sym typeface="Courier"/>
              </a:rPr>
              <a:t>:restart</a:t>
            </a:r>
            <a:r>
              <a:rPr sz="2500" dirty="0">
                <a:latin typeface="+mn-lt"/>
                <a:ea typeface="+mn-ea"/>
                <a:cs typeface="+mn-cs"/>
                <a:sym typeface="Courier"/>
              </a:rPr>
              <a:t> </a:t>
            </a:r>
            <a:r>
              <a:rPr sz="2500" dirty="0">
                <a:solidFill>
                  <a:srgbClr val="797979"/>
                </a:solidFill>
                <a:latin typeface="+mn-lt"/>
                <a:ea typeface="+mn-ea"/>
                <a:cs typeface="+mn-cs"/>
                <a:sym typeface="Courier"/>
              </a:rPr>
              <a:t>=&gt;</a:t>
            </a:r>
            <a:r>
              <a:rPr sz="2500" dirty="0">
                <a:latin typeface="+mn-lt"/>
                <a:ea typeface="+mn-ea"/>
                <a:cs typeface="+mn-cs"/>
                <a:sym typeface="Courier"/>
              </a:rPr>
              <a:t> </a:t>
            </a:r>
            <a:r>
              <a:rPr sz="2500" dirty="0">
                <a:solidFill>
                  <a:srgbClr val="22288F"/>
                </a:solidFill>
                <a:latin typeface="+mn-lt"/>
                <a:ea typeface="+mn-ea"/>
                <a:cs typeface="+mn-cs"/>
                <a:sym typeface="Courier"/>
              </a:rPr>
              <a:t>true</a:t>
            </a:r>
            <a:endParaRPr sz="2500" dirty="0">
              <a:latin typeface="+mn-lt"/>
              <a:ea typeface="+mn-ea"/>
              <a:cs typeface="+mn-cs"/>
              <a:sym typeface="Courier"/>
            </a:endParaRPr>
          </a:p>
          <a:p>
            <a:pPr lvl="0" algn="l" defTabSz="457200">
              <a:defRPr sz="1800"/>
            </a:pPr>
            <a:r>
              <a:rPr sz="2500" dirty="0">
                <a:latin typeface="+mn-lt"/>
                <a:ea typeface="+mn-ea"/>
                <a:cs typeface="+mn-cs"/>
                <a:sym typeface="Courier"/>
              </a:rPr>
              <a:t>  action </a:t>
            </a:r>
            <a:r>
              <a:rPr sz="2500" dirty="0">
                <a:solidFill>
                  <a:srgbClr val="797979"/>
                </a:solidFill>
                <a:latin typeface="+mn-lt"/>
                <a:ea typeface="+mn-ea"/>
                <a:cs typeface="+mn-cs"/>
                <a:sym typeface="Courier"/>
              </a:rPr>
              <a:t>[</a:t>
            </a:r>
            <a:r>
              <a:rPr sz="2500" dirty="0">
                <a:solidFill>
                  <a:srgbClr val="22288F"/>
                </a:solidFill>
                <a:latin typeface="+mn-lt"/>
                <a:ea typeface="+mn-ea"/>
                <a:cs typeface="+mn-cs"/>
                <a:sym typeface="Courier"/>
              </a:rPr>
              <a:t>:enable</a:t>
            </a:r>
            <a:r>
              <a:rPr sz="2500" dirty="0">
                <a:latin typeface="+mn-lt"/>
                <a:ea typeface="+mn-ea"/>
                <a:cs typeface="+mn-cs"/>
                <a:sym typeface="Courier"/>
              </a:rPr>
              <a:t>, </a:t>
            </a:r>
            <a:r>
              <a:rPr sz="2500" dirty="0">
                <a:solidFill>
                  <a:srgbClr val="22288F"/>
                </a:solidFill>
                <a:latin typeface="+mn-lt"/>
                <a:ea typeface="+mn-ea"/>
                <a:cs typeface="+mn-cs"/>
                <a:sym typeface="Courier"/>
              </a:rPr>
              <a:t>:start</a:t>
            </a:r>
            <a:r>
              <a:rPr sz="2500" dirty="0">
                <a:solidFill>
                  <a:srgbClr val="797979"/>
                </a:solidFill>
                <a:latin typeface="+mn-lt"/>
                <a:ea typeface="+mn-ea"/>
                <a:cs typeface="+mn-cs"/>
                <a:sym typeface="Courier"/>
              </a:rPr>
              <a:t>]</a:t>
            </a:r>
            <a:endParaRPr sz="2500" dirty="0">
              <a:latin typeface="+mn-lt"/>
              <a:ea typeface="+mn-ea"/>
              <a:cs typeface="+mn-cs"/>
              <a:sym typeface="Courier"/>
            </a:endParaRPr>
          </a:p>
          <a:p>
            <a:pPr lvl="0" algn="l" defTabSz="457200">
              <a:defRPr sz="1800"/>
            </a:pPr>
            <a:r>
              <a:rPr sz="2500" b="1" dirty="0">
                <a:solidFill>
                  <a:srgbClr val="008F00"/>
                </a:solidFill>
                <a:latin typeface="+mn-lt"/>
                <a:ea typeface="+mn-ea"/>
                <a:cs typeface="+mn-cs"/>
                <a:sym typeface="Courier"/>
              </a:rPr>
              <a:t>end</a:t>
            </a:r>
          </a:p>
        </p:txBody>
      </p:sp>
      <p:sp>
        <p:nvSpPr>
          <p:cNvPr id="2780" name="Shape 2780"/>
          <p:cNvSpPr/>
          <p:nvPr/>
        </p:nvSpPr>
        <p:spPr>
          <a:xfrm>
            <a:off x="800100" y="1879600"/>
            <a:ext cx="5791200" cy="67310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marL="381000" indent="-381000" algn="l">
              <a:spcBef>
                <a:spcPts val="1200"/>
              </a:spcBef>
              <a:buClr>
                <a:srgbClr val="F38C24"/>
              </a:buClr>
              <a:buSzPct val="100000"/>
              <a:buChar char="•"/>
              <a:defRPr sz="4800">
                <a:latin typeface="+mj-lt"/>
                <a:ea typeface="+mj-ea"/>
                <a:cs typeface="+mj-cs"/>
                <a:sym typeface="Arial"/>
              </a:defRPr>
            </a:lvl1pPr>
          </a:lstStyle>
          <a:p>
            <a:pPr lvl="0">
              <a:defRPr sz="1800"/>
            </a:pPr>
            <a:r>
              <a:rPr sz="4800"/>
              <a:t>Resources are executed in order</a:t>
            </a:r>
          </a:p>
        </p:txBody>
      </p:sp>
      <p:sp>
        <p:nvSpPr>
          <p:cNvPr id="2781" name="Shape 2781"/>
          <p:cNvSpPr/>
          <p:nvPr/>
        </p:nvSpPr>
        <p:spPr>
          <a:xfrm>
            <a:off x="6746875" y="2430685"/>
            <a:ext cx="495499" cy="42183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sz="2400">
                <a:latin typeface="+mj-lt"/>
                <a:ea typeface="+mj-ea"/>
                <a:cs typeface="+mj-cs"/>
                <a:sym typeface="Arial"/>
              </a:defRPr>
            </a:lvl1pPr>
          </a:lstStyle>
          <a:p>
            <a:pPr lvl="0">
              <a:defRPr sz="1800"/>
            </a:pPr>
            <a:r>
              <a:rPr sz="2400"/>
              <a:t>1st</a:t>
            </a:r>
          </a:p>
        </p:txBody>
      </p:sp>
      <p:sp>
        <p:nvSpPr>
          <p:cNvPr id="2782" name="Shape 2782"/>
          <p:cNvSpPr/>
          <p:nvPr/>
        </p:nvSpPr>
        <p:spPr>
          <a:xfrm flipV="1">
            <a:off x="7495447" y="2396662"/>
            <a:ext cx="1" cy="5905023"/>
          </a:xfrm>
          <a:prstGeom prst="line">
            <a:avLst/>
          </a:prstGeom>
          <a:ln w="38100">
            <a:solidFill/>
            <a:miter lim="400000"/>
            <a:headEnd type="triangle"/>
          </a:ln>
        </p:spPr>
        <p:txBody>
          <a:bodyPr lIns="0" tIns="0" rIns="0" bIns="0"/>
          <a:lstStyle/>
          <a:p>
            <a:pPr lvl="0" algn="l" defTabSz="457200">
              <a:defRPr sz="1200">
                <a:latin typeface="Helvetica"/>
                <a:ea typeface="Helvetica"/>
                <a:cs typeface="Helvetica"/>
                <a:sym typeface="Helvetica"/>
              </a:defRPr>
            </a:pPr>
            <a:endParaRPr/>
          </a:p>
        </p:txBody>
      </p:sp>
      <p:sp>
        <p:nvSpPr>
          <p:cNvPr id="2783" name="Shape 2783"/>
          <p:cNvSpPr/>
          <p:nvPr/>
        </p:nvSpPr>
        <p:spPr>
          <a:xfrm>
            <a:off x="6629400" y="2273299"/>
            <a:ext cx="736600" cy="7493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9300">
              <a:alpha val="50000"/>
            </a:srgbClr>
          </a:solidFill>
          <a:ln w="6350">
            <a:solidFill>
              <a:srgbClr val="000000">
                <a:alpha val="50000"/>
              </a:srgbClr>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784" name="Shape 2784"/>
          <p:cNvSpPr/>
          <p:nvPr/>
        </p:nvSpPr>
        <p:spPr>
          <a:xfrm>
            <a:off x="6696992" y="3827685"/>
            <a:ext cx="597447" cy="42183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sz="2400">
                <a:latin typeface="+mj-lt"/>
                <a:ea typeface="+mj-ea"/>
                <a:cs typeface="+mj-cs"/>
                <a:sym typeface="Arial"/>
              </a:defRPr>
            </a:lvl1pPr>
          </a:lstStyle>
          <a:p>
            <a:pPr lvl="0">
              <a:defRPr sz="1800"/>
            </a:pPr>
            <a:r>
              <a:rPr sz="2400"/>
              <a:t>2nd</a:t>
            </a:r>
          </a:p>
        </p:txBody>
      </p:sp>
      <p:sp>
        <p:nvSpPr>
          <p:cNvPr id="2785" name="Shape 2785"/>
          <p:cNvSpPr/>
          <p:nvPr/>
        </p:nvSpPr>
        <p:spPr>
          <a:xfrm>
            <a:off x="6756400" y="6875685"/>
            <a:ext cx="529432" cy="42183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sz="2400">
                <a:latin typeface="+mj-lt"/>
                <a:ea typeface="+mj-ea"/>
                <a:cs typeface="+mj-cs"/>
                <a:sym typeface="Arial"/>
              </a:defRPr>
            </a:lvl1pPr>
          </a:lstStyle>
          <a:p>
            <a:pPr lvl="0">
              <a:defRPr sz="1800"/>
            </a:pPr>
            <a:r>
              <a:rPr sz="2400"/>
              <a:t>3rd</a:t>
            </a:r>
          </a:p>
        </p:txBody>
      </p:sp>
      <p:sp>
        <p:nvSpPr>
          <p:cNvPr id="2786" name="Shape 2786"/>
          <p:cNvSpPr/>
          <p:nvPr/>
        </p:nvSpPr>
        <p:spPr>
          <a:xfrm>
            <a:off x="6629400" y="6692899"/>
            <a:ext cx="736600" cy="7493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9300">
              <a:alpha val="50000"/>
            </a:srgbClr>
          </a:solidFill>
          <a:ln w="6350">
            <a:solidFill>
              <a:srgbClr val="000000">
                <a:alpha val="50000"/>
              </a:srgbClr>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787" name="Shape 2787"/>
          <p:cNvSpPr/>
          <p:nvPr/>
        </p:nvSpPr>
        <p:spPr>
          <a:xfrm>
            <a:off x="6629400" y="3695699"/>
            <a:ext cx="736600" cy="7493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9300">
              <a:alpha val="50000"/>
            </a:srgbClr>
          </a:solidFill>
          <a:ln w="6350">
            <a:solidFill>
              <a:srgbClr val="000000">
                <a:alpha val="50000"/>
              </a:srgbClr>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788" name="Shape 2788"/>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235</a:t>
            </a:fld>
            <a:endParaRPr sz="1000"/>
          </a:p>
        </p:txBody>
      </p:sp>
    </p:spTree>
  </p:cSld>
  <p:clrMapOvr>
    <a:masterClrMapping/>
  </p:clrMapOvr>
  <p:transition xmlns:p14="http://schemas.microsoft.com/office/powerpoint/2010/main" spd="med"/>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2" name="Shape 2792"/>
          <p:cNvSpPr/>
          <p:nvPr/>
        </p:nvSpPr>
        <p:spPr>
          <a:xfrm>
            <a:off x="6642100" y="8407400"/>
            <a:ext cx="3048000"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defRPr b="1">
                <a:latin typeface="+mn-lt"/>
                <a:ea typeface="+mn-ea"/>
                <a:cs typeface="+mn-cs"/>
                <a:sym typeface="Courier"/>
              </a:defRPr>
            </a:lvl1pPr>
          </a:lstStyle>
          <a:p>
            <a:pPr lvl="0">
              <a:defRPr sz="1800" b="0"/>
            </a:pPr>
            <a:r>
              <a:rPr sz="3200" b="1"/>
              <a:t>SAVE FILE!</a:t>
            </a:r>
          </a:p>
        </p:txBody>
      </p:sp>
      <p:sp>
        <p:nvSpPr>
          <p:cNvPr id="2793" name="Shape 2793"/>
          <p:cNvSpPr/>
          <p:nvPr/>
        </p:nvSpPr>
        <p:spPr>
          <a:xfrm>
            <a:off x="838200" y="2381250"/>
            <a:ext cx="14630400" cy="52959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p>
            <a:pPr lvl="1" indent="0" algn="l" defTabSz="457200">
              <a:defRPr sz="1800"/>
            </a:pPr>
            <a:r>
              <a:rPr sz="3300">
                <a:latin typeface="+mn-lt"/>
                <a:ea typeface="+mn-ea"/>
                <a:cs typeface="+mn-cs"/>
                <a:sym typeface="Courier"/>
              </a:rPr>
              <a:t>...</a:t>
            </a:r>
          </a:p>
          <a:p>
            <a:pPr lvl="1" indent="0" algn="l" defTabSz="457200">
              <a:defRPr sz="1800"/>
            </a:pPr>
            <a:endParaRPr sz="3300">
              <a:latin typeface="+mn-lt"/>
              <a:ea typeface="+mn-ea"/>
              <a:cs typeface="+mn-cs"/>
              <a:sym typeface="Courier"/>
            </a:endParaRPr>
          </a:p>
          <a:p>
            <a:pPr lvl="1" indent="0" algn="l" defTabSz="457200">
              <a:defRPr sz="1800"/>
            </a:pPr>
            <a:r>
              <a:rPr sz="3300">
                <a:latin typeface="+mn-lt"/>
                <a:ea typeface="+mn-ea"/>
                <a:cs typeface="+mn-cs"/>
                <a:sym typeface="Courier"/>
              </a:rPr>
              <a:t>service </a:t>
            </a:r>
            <a:r>
              <a:rPr sz="3300">
                <a:solidFill>
                  <a:srgbClr val="C8352B"/>
                </a:solidFill>
                <a:latin typeface="+mn-lt"/>
                <a:ea typeface="+mn-ea"/>
                <a:cs typeface="+mn-cs"/>
                <a:sym typeface="Courier"/>
              </a:rPr>
              <a:t>"httpd"</a:t>
            </a:r>
            <a:r>
              <a:rPr sz="3300">
                <a:latin typeface="+mn-lt"/>
                <a:ea typeface="+mn-ea"/>
                <a:cs typeface="+mn-cs"/>
                <a:sym typeface="Courier"/>
              </a:rPr>
              <a:t> </a:t>
            </a:r>
            <a:r>
              <a:rPr sz="3300" b="1">
                <a:solidFill>
                  <a:srgbClr val="008F00"/>
                </a:solidFill>
                <a:latin typeface="+mn-lt"/>
                <a:ea typeface="+mn-ea"/>
                <a:cs typeface="+mn-cs"/>
                <a:sym typeface="Courier"/>
              </a:rPr>
              <a:t>do</a:t>
            </a:r>
            <a:endParaRPr sz="3300">
              <a:latin typeface="+mn-lt"/>
              <a:ea typeface="+mn-ea"/>
              <a:cs typeface="+mn-cs"/>
              <a:sym typeface="Courier"/>
            </a:endParaRPr>
          </a:p>
          <a:p>
            <a:pPr lvl="0" algn="l" defTabSz="457200">
              <a:defRPr sz="1800"/>
            </a:pPr>
            <a:r>
              <a:rPr sz="3300">
                <a:latin typeface="+mn-lt"/>
                <a:ea typeface="+mn-ea"/>
                <a:cs typeface="+mn-cs"/>
                <a:sym typeface="Courier"/>
              </a:rPr>
              <a:t>  action </a:t>
            </a:r>
            <a:r>
              <a:rPr sz="3300">
                <a:solidFill>
                  <a:srgbClr val="797979"/>
                </a:solidFill>
                <a:latin typeface="+mn-lt"/>
                <a:ea typeface="+mn-ea"/>
                <a:cs typeface="+mn-cs"/>
                <a:sym typeface="Courier"/>
              </a:rPr>
              <a:t>[</a:t>
            </a:r>
            <a:r>
              <a:rPr sz="3300">
                <a:latin typeface="+mn-lt"/>
                <a:ea typeface="+mn-ea"/>
                <a:cs typeface="+mn-cs"/>
                <a:sym typeface="Courier"/>
              </a:rPr>
              <a:t> </a:t>
            </a:r>
            <a:r>
              <a:rPr sz="3300">
                <a:solidFill>
                  <a:srgbClr val="22288F"/>
                </a:solidFill>
                <a:latin typeface="+mn-lt"/>
                <a:ea typeface="+mn-ea"/>
                <a:cs typeface="+mn-cs"/>
                <a:sym typeface="Courier"/>
              </a:rPr>
              <a:t>:enable</a:t>
            </a:r>
            <a:r>
              <a:rPr sz="3300">
                <a:latin typeface="+mn-lt"/>
                <a:ea typeface="+mn-ea"/>
                <a:cs typeface="+mn-cs"/>
                <a:sym typeface="Courier"/>
              </a:rPr>
              <a:t>, </a:t>
            </a:r>
            <a:r>
              <a:rPr sz="3300">
                <a:solidFill>
                  <a:srgbClr val="22288F"/>
                </a:solidFill>
                <a:latin typeface="+mn-lt"/>
                <a:ea typeface="+mn-ea"/>
                <a:cs typeface="+mn-cs"/>
                <a:sym typeface="Courier"/>
              </a:rPr>
              <a:t>:start</a:t>
            </a:r>
            <a:r>
              <a:rPr sz="3300">
                <a:latin typeface="+mn-lt"/>
                <a:ea typeface="+mn-ea"/>
                <a:cs typeface="+mn-cs"/>
                <a:sym typeface="Courier"/>
              </a:rPr>
              <a:t> ]</a:t>
            </a:r>
          </a:p>
          <a:p>
            <a:pPr lvl="0" algn="l" defTabSz="457200">
              <a:defRPr sz="1800"/>
            </a:pPr>
            <a:r>
              <a:rPr sz="3300" b="1">
                <a:solidFill>
                  <a:srgbClr val="008F00"/>
                </a:solidFill>
                <a:latin typeface="+mn-lt"/>
                <a:ea typeface="+mn-ea"/>
                <a:cs typeface="+mn-cs"/>
                <a:sym typeface="Courier"/>
              </a:rPr>
              <a:t>end</a:t>
            </a:r>
          </a:p>
          <a:p>
            <a:pPr lvl="0" algn="l" defTabSz="457200">
              <a:defRPr sz="1800"/>
            </a:pPr>
            <a:endParaRPr sz="3100" b="1">
              <a:latin typeface="+mn-lt"/>
              <a:ea typeface="+mn-ea"/>
              <a:cs typeface="+mn-cs"/>
              <a:sym typeface="Courier"/>
            </a:endParaRPr>
          </a:p>
          <a:p>
            <a:pPr lvl="1" indent="0" algn="l" defTabSz="457200">
              <a:defRPr sz="1800"/>
            </a:pPr>
            <a:r>
              <a:rPr sz="3100">
                <a:latin typeface="+mn-lt"/>
                <a:ea typeface="+mn-ea"/>
                <a:cs typeface="+mn-cs"/>
                <a:sym typeface="Courier"/>
              </a:rPr>
              <a:t>cookbook_file </a:t>
            </a:r>
            <a:r>
              <a:rPr sz="3100">
                <a:solidFill>
                  <a:srgbClr val="C8352B"/>
                </a:solidFill>
                <a:latin typeface="+mn-lt"/>
                <a:ea typeface="+mn-ea"/>
                <a:cs typeface="+mn-cs"/>
                <a:sym typeface="Courier"/>
              </a:rPr>
              <a:t>"/var/www/html/index.html"</a:t>
            </a:r>
            <a:r>
              <a:rPr sz="3100">
                <a:latin typeface="+mn-lt"/>
                <a:ea typeface="+mn-ea"/>
                <a:cs typeface="+mn-cs"/>
                <a:sym typeface="Courier"/>
              </a:rPr>
              <a:t> </a:t>
            </a:r>
            <a:r>
              <a:rPr sz="3100" b="1">
                <a:solidFill>
                  <a:srgbClr val="008F00"/>
                </a:solidFill>
                <a:latin typeface="+mn-lt"/>
                <a:ea typeface="+mn-ea"/>
                <a:cs typeface="+mn-cs"/>
                <a:sym typeface="Courier"/>
              </a:rPr>
              <a:t>do</a:t>
            </a:r>
            <a:endParaRPr sz="3100">
              <a:latin typeface="+mn-lt"/>
              <a:ea typeface="+mn-ea"/>
              <a:cs typeface="+mn-cs"/>
              <a:sym typeface="Courier"/>
            </a:endParaRPr>
          </a:p>
          <a:p>
            <a:pPr lvl="0" algn="l" defTabSz="457200">
              <a:defRPr sz="1800"/>
            </a:pPr>
            <a:r>
              <a:rPr sz="3100">
                <a:latin typeface="+mn-lt"/>
                <a:ea typeface="+mn-ea"/>
                <a:cs typeface="+mn-cs"/>
                <a:sym typeface="Courier"/>
              </a:rPr>
              <a:t>  source </a:t>
            </a:r>
            <a:r>
              <a:rPr sz="3100">
                <a:solidFill>
                  <a:srgbClr val="C8352B"/>
                </a:solidFill>
                <a:latin typeface="+mn-lt"/>
                <a:ea typeface="+mn-ea"/>
                <a:cs typeface="+mn-cs"/>
                <a:sym typeface="Courier"/>
              </a:rPr>
              <a:t>"index.html"</a:t>
            </a:r>
            <a:endParaRPr sz="3100">
              <a:latin typeface="+mn-lt"/>
              <a:ea typeface="+mn-ea"/>
              <a:cs typeface="+mn-cs"/>
              <a:sym typeface="Courier"/>
            </a:endParaRPr>
          </a:p>
          <a:p>
            <a:pPr lvl="0" algn="l" defTabSz="457200">
              <a:defRPr sz="1800"/>
            </a:pPr>
            <a:r>
              <a:rPr sz="3100">
                <a:latin typeface="+mn-lt"/>
                <a:ea typeface="+mn-ea"/>
                <a:cs typeface="+mn-cs"/>
                <a:sym typeface="Courier"/>
              </a:rPr>
              <a:t>  mode </a:t>
            </a:r>
            <a:r>
              <a:rPr sz="3100">
                <a:solidFill>
                  <a:srgbClr val="C8352B"/>
                </a:solidFill>
                <a:latin typeface="+mn-lt"/>
                <a:ea typeface="+mn-ea"/>
                <a:cs typeface="+mn-cs"/>
                <a:sym typeface="Courier"/>
              </a:rPr>
              <a:t>"0644"</a:t>
            </a:r>
            <a:endParaRPr sz="3100">
              <a:latin typeface="+mn-lt"/>
              <a:ea typeface="+mn-ea"/>
              <a:cs typeface="+mn-cs"/>
              <a:sym typeface="Courier"/>
            </a:endParaRPr>
          </a:p>
          <a:p>
            <a:pPr lvl="0" algn="l" defTabSz="457200">
              <a:defRPr sz="1800"/>
            </a:pPr>
            <a:r>
              <a:rPr sz="3100" b="1">
                <a:solidFill>
                  <a:srgbClr val="008F00"/>
                </a:solidFill>
                <a:latin typeface="+mn-lt"/>
                <a:ea typeface="+mn-ea"/>
                <a:cs typeface="+mn-cs"/>
                <a:sym typeface="Courier"/>
              </a:rPr>
              <a:t>end</a:t>
            </a:r>
          </a:p>
        </p:txBody>
      </p:sp>
      <p:sp>
        <p:nvSpPr>
          <p:cNvPr id="2794" name="Shape 2794"/>
          <p:cNvSpPr>
            <a:spLocks noGrp="1"/>
          </p:cNvSpPr>
          <p:nvPr>
            <p:ph type="title"/>
          </p:nvPr>
        </p:nvSpPr>
        <p:spPr>
          <a:prstGeom prst="rect">
            <a:avLst/>
          </a:prstGeom>
        </p:spPr>
        <p:txBody>
          <a:bodyPr>
            <a:normAutofit fontScale="90000"/>
          </a:bodyPr>
          <a:lstStyle>
            <a:lvl1pPr defTabSz="273812">
              <a:defRPr sz="3528">
                <a:effectLst>
                  <a:outerShdw blurRad="24892" dist="12446" dir="2700000" rotWithShape="0">
                    <a:srgbClr val="000000">
                      <a:alpha val="75000"/>
                    </a:srgbClr>
                  </a:outerShdw>
                </a:effectLst>
              </a:defRPr>
            </a:lvl1pPr>
          </a:lstStyle>
          <a:p>
            <a:pPr lvl="0">
              <a:defRPr sz="1800" b="0">
                <a:solidFill>
                  <a:srgbClr val="000000"/>
                </a:solidFill>
                <a:effectLst/>
              </a:defRPr>
            </a:pPr>
            <a:r>
              <a:rPr sz="3528" b="1">
                <a:solidFill>
                  <a:srgbClr val="FFFFFF"/>
                </a:solidFill>
                <a:effectLst>
                  <a:outerShdw blurRad="24892" dist="12446" dir="2700000" rotWithShape="0">
                    <a:srgbClr val="000000">
                      <a:alpha val="75000"/>
                    </a:srgbClr>
                  </a:outerShdw>
                </a:effectLst>
              </a:rPr>
              <a:t>Exercise:  Add a cookbook_file resource to copy the home page in place</a:t>
            </a:r>
          </a:p>
        </p:txBody>
      </p:sp>
      <p:sp>
        <p:nvSpPr>
          <p:cNvPr id="2795" name="Shape 2795"/>
          <p:cNvSpPr/>
          <p:nvPr/>
        </p:nvSpPr>
        <p:spPr>
          <a:xfrm>
            <a:off x="914400" y="5524500"/>
            <a:ext cx="10871200" cy="1981200"/>
          </a:xfrm>
          <a:prstGeom prst="rect">
            <a:avLst/>
          </a:prstGeom>
          <a:ln w="50800">
            <a:solidFill>
              <a:srgbClr val="FF93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796" name="Shape 2796"/>
          <p:cNvSpPr/>
          <p:nvPr/>
        </p:nvSpPr>
        <p:spPr>
          <a:xfrm>
            <a:off x="990600" y="2603500"/>
            <a:ext cx="11087100" cy="2552700"/>
          </a:xfrm>
          <a:prstGeom prst="rect">
            <a:avLst/>
          </a:prstGeom>
          <a:solidFill>
            <a:srgbClr val="FFFFFF">
              <a:alpha val="60000"/>
            </a:srgbClr>
          </a:solidFill>
          <a:ln w="508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797" name="Shape 2797"/>
          <p:cNvSpPr/>
          <p:nvPr/>
        </p:nvSpPr>
        <p:spPr>
          <a:xfrm>
            <a:off x="1358304" y="1701800"/>
            <a:ext cx="6121401"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b="1">
                <a:latin typeface="+mn-lt"/>
                <a:ea typeface="+mn-ea"/>
                <a:cs typeface="+mn-cs"/>
                <a:sym typeface="Courier"/>
              </a:defRPr>
            </a:lvl1pPr>
          </a:lstStyle>
          <a:p>
            <a:pPr lvl="0">
              <a:defRPr sz="1800" b="0"/>
            </a:pPr>
            <a:r>
              <a:rPr sz="3200" b="1"/>
              <a:t>OPEN IN EDITOR:</a:t>
            </a:r>
          </a:p>
        </p:txBody>
      </p:sp>
      <p:sp>
        <p:nvSpPr>
          <p:cNvPr id="2798" name="Shape 2798"/>
          <p:cNvSpPr/>
          <p:nvPr/>
        </p:nvSpPr>
        <p:spPr>
          <a:xfrm>
            <a:off x="5048448" y="1644650"/>
            <a:ext cx="14655801" cy="6985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lgn="l">
              <a:defRPr sz="3100">
                <a:latin typeface="+mn-lt"/>
                <a:ea typeface="+mn-ea"/>
                <a:cs typeface="+mn-cs"/>
                <a:sym typeface="Courier"/>
              </a:defRPr>
            </a:lvl1pPr>
          </a:lstStyle>
          <a:p>
            <a:pPr lvl="0">
              <a:defRPr sz="1800"/>
            </a:pPr>
            <a:r>
              <a:rPr sz="3100"/>
              <a:t>cookbooks/apache/recipes/default.rb</a:t>
            </a:r>
          </a:p>
        </p:txBody>
      </p:sp>
      <p:sp>
        <p:nvSpPr>
          <p:cNvPr id="2799" name="Shape 2799"/>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236</a:t>
            </a:fld>
            <a:endParaRPr sz="1000"/>
          </a:p>
        </p:txBody>
      </p:sp>
    </p:spTree>
  </p:cSld>
  <p:clrMapOvr>
    <a:masterClrMapping/>
  </p:clrMapOvr>
  <p:transition xmlns:p14="http://schemas.microsoft.com/office/powerpoint/2010/main" spd="med"/>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3" name="Shape 2803"/>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So the resource we just wrote...</a:t>
            </a:r>
          </a:p>
        </p:txBody>
      </p:sp>
      <p:sp>
        <p:nvSpPr>
          <p:cNvPr id="2804" name="Shape 2804"/>
          <p:cNvSpPr>
            <a:spLocks noGrp="1"/>
          </p:cNvSpPr>
          <p:nvPr>
            <p:ph type="body" idx="1"/>
          </p:nvPr>
        </p:nvSpPr>
        <p:spPr>
          <a:prstGeom prst="rect">
            <a:avLst/>
          </a:prstGeom>
        </p:spPr>
        <p:txBody>
          <a:bodyPr/>
          <a:lstStyle/>
          <a:p>
            <a:pPr lvl="0"/>
            <a:endParaRPr/>
          </a:p>
        </p:txBody>
      </p:sp>
      <p:sp>
        <p:nvSpPr>
          <p:cNvPr id="2805" name="Shape 2805"/>
          <p:cNvSpPr/>
          <p:nvPr/>
        </p:nvSpPr>
        <p:spPr>
          <a:xfrm>
            <a:off x="7391400" y="2711450"/>
            <a:ext cx="8585200" cy="19558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p>
            <a:pPr lvl="0" algn="l" defTabSz="457200">
              <a:defRPr sz="1800"/>
            </a:pPr>
            <a:r>
              <a:rPr sz="2400">
                <a:latin typeface="+mn-lt"/>
                <a:ea typeface="+mn-ea"/>
                <a:cs typeface="+mn-cs"/>
                <a:sym typeface="Courier"/>
              </a:rPr>
              <a:t>cookbook_file </a:t>
            </a:r>
            <a:r>
              <a:rPr sz="2400">
                <a:solidFill>
                  <a:srgbClr val="C8352B"/>
                </a:solidFill>
                <a:latin typeface="+mn-lt"/>
                <a:ea typeface="+mn-ea"/>
                <a:cs typeface="+mn-cs"/>
                <a:sym typeface="Courier"/>
              </a:rPr>
              <a:t>"/var/www/html/index.html"</a:t>
            </a:r>
            <a:r>
              <a:rPr sz="2400">
                <a:latin typeface="+mn-lt"/>
                <a:ea typeface="+mn-ea"/>
                <a:cs typeface="+mn-cs"/>
                <a:sym typeface="Courier"/>
              </a:rPr>
              <a:t> </a:t>
            </a:r>
            <a:r>
              <a:rPr sz="2400" b="1">
                <a:solidFill>
                  <a:srgbClr val="008F00"/>
                </a:solidFill>
                <a:latin typeface="+mn-lt"/>
                <a:ea typeface="+mn-ea"/>
                <a:cs typeface="+mn-cs"/>
                <a:sym typeface="Courier"/>
              </a:rPr>
              <a:t>do</a:t>
            </a:r>
            <a:endParaRPr sz="2400">
              <a:latin typeface="+mn-lt"/>
              <a:ea typeface="+mn-ea"/>
              <a:cs typeface="+mn-cs"/>
              <a:sym typeface="Courier"/>
            </a:endParaRPr>
          </a:p>
          <a:p>
            <a:pPr lvl="0" algn="l" defTabSz="457200">
              <a:defRPr sz="1800"/>
            </a:pPr>
            <a:r>
              <a:rPr sz="2400">
                <a:latin typeface="+mn-lt"/>
                <a:ea typeface="+mn-ea"/>
                <a:cs typeface="+mn-cs"/>
                <a:sym typeface="Courier"/>
              </a:rPr>
              <a:t>  source </a:t>
            </a:r>
            <a:r>
              <a:rPr sz="2400">
                <a:solidFill>
                  <a:srgbClr val="C8352B"/>
                </a:solidFill>
                <a:latin typeface="+mn-lt"/>
                <a:ea typeface="+mn-ea"/>
                <a:cs typeface="+mn-cs"/>
                <a:sym typeface="Courier"/>
              </a:rPr>
              <a:t>"index.html"</a:t>
            </a:r>
            <a:endParaRPr sz="2400">
              <a:latin typeface="+mn-lt"/>
              <a:ea typeface="+mn-ea"/>
              <a:cs typeface="+mn-cs"/>
              <a:sym typeface="Courier"/>
            </a:endParaRPr>
          </a:p>
          <a:p>
            <a:pPr lvl="0" algn="l" defTabSz="457200">
              <a:defRPr sz="1800"/>
            </a:pPr>
            <a:r>
              <a:rPr sz="2400">
                <a:latin typeface="+mn-lt"/>
                <a:ea typeface="+mn-ea"/>
                <a:cs typeface="+mn-cs"/>
                <a:sym typeface="Courier"/>
              </a:rPr>
              <a:t>  mode </a:t>
            </a:r>
            <a:r>
              <a:rPr sz="2400">
                <a:solidFill>
                  <a:srgbClr val="C8352B"/>
                </a:solidFill>
                <a:latin typeface="+mn-lt"/>
                <a:ea typeface="+mn-ea"/>
                <a:cs typeface="+mn-cs"/>
                <a:sym typeface="Courier"/>
              </a:rPr>
              <a:t>"0644"</a:t>
            </a:r>
            <a:endParaRPr sz="2400">
              <a:latin typeface="+mn-lt"/>
              <a:ea typeface="+mn-ea"/>
              <a:cs typeface="+mn-cs"/>
              <a:sym typeface="Courier"/>
            </a:endParaRPr>
          </a:p>
          <a:p>
            <a:pPr lvl="0" algn="l" defTabSz="457200">
              <a:defRPr sz="1800"/>
            </a:pPr>
            <a:r>
              <a:rPr sz="2400" b="1">
                <a:solidFill>
                  <a:srgbClr val="008F00"/>
                </a:solidFill>
                <a:latin typeface="+mn-lt"/>
                <a:ea typeface="+mn-ea"/>
                <a:cs typeface="+mn-cs"/>
                <a:sym typeface="Courier"/>
              </a:rPr>
              <a:t>end</a:t>
            </a:r>
          </a:p>
        </p:txBody>
      </p:sp>
      <p:sp>
        <p:nvSpPr>
          <p:cNvPr id="2806" name="Shape 2806"/>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237</a:t>
            </a:fld>
            <a:endParaRPr sz="1000"/>
          </a:p>
        </p:txBody>
      </p:sp>
    </p:spTree>
  </p:cSld>
  <p:clrMapOvr>
    <a:masterClrMapping/>
  </p:clrMapOvr>
  <p:transition xmlns:p14="http://schemas.microsoft.com/office/powerpoint/2010/main" spd="med"/>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0" name="Shape 2810"/>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So the resource we just wrote...</a:t>
            </a:r>
          </a:p>
        </p:txBody>
      </p:sp>
      <p:sp>
        <p:nvSpPr>
          <p:cNvPr id="2811" name="Shape 2811"/>
          <p:cNvSpPr>
            <a:spLocks noGrp="1"/>
          </p:cNvSpPr>
          <p:nvPr>
            <p:ph type="body" idx="1"/>
          </p:nvPr>
        </p:nvSpPr>
        <p:spPr>
          <a:prstGeom prst="rect">
            <a:avLst/>
          </a:prstGeom>
        </p:spPr>
        <p:txBody>
          <a:bodyPr/>
          <a:lstStyle/>
          <a:p>
            <a:pPr lvl="0">
              <a:defRPr sz="1800"/>
            </a:pPr>
            <a:r>
              <a:rPr sz="4800"/>
              <a:t>Is a </a:t>
            </a:r>
            <a:r>
              <a:rPr sz="4800" b="1"/>
              <a:t>cookbook_file</a:t>
            </a:r>
            <a:r>
              <a:rPr sz="4800"/>
              <a:t> resource</a:t>
            </a:r>
          </a:p>
        </p:txBody>
      </p:sp>
      <p:sp>
        <p:nvSpPr>
          <p:cNvPr id="2812" name="Shape 2812"/>
          <p:cNvSpPr/>
          <p:nvPr/>
        </p:nvSpPr>
        <p:spPr>
          <a:xfrm>
            <a:off x="7391400" y="2711450"/>
            <a:ext cx="8585200" cy="19558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p>
            <a:pPr lvl="0" algn="l" defTabSz="457200">
              <a:defRPr sz="1800"/>
            </a:pPr>
            <a:r>
              <a:rPr sz="2400">
                <a:latin typeface="+mn-lt"/>
                <a:ea typeface="+mn-ea"/>
                <a:cs typeface="+mn-cs"/>
                <a:sym typeface="Courier"/>
              </a:rPr>
              <a:t>cookbook_file </a:t>
            </a:r>
            <a:r>
              <a:rPr sz="2400">
                <a:solidFill>
                  <a:srgbClr val="C8352B"/>
                </a:solidFill>
                <a:latin typeface="+mn-lt"/>
                <a:ea typeface="+mn-ea"/>
                <a:cs typeface="+mn-cs"/>
                <a:sym typeface="Courier"/>
              </a:rPr>
              <a:t>"/var/www/html/index.html"</a:t>
            </a:r>
            <a:r>
              <a:rPr sz="2400">
                <a:latin typeface="+mn-lt"/>
                <a:ea typeface="+mn-ea"/>
                <a:cs typeface="+mn-cs"/>
                <a:sym typeface="Courier"/>
              </a:rPr>
              <a:t> </a:t>
            </a:r>
            <a:r>
              <a:rPr sz="2400" b="1">
                <a:solidFill>
                  <a:srgbClr val="008F00"/>
                </a:solidFill>
                <a:latin typeface="+mn-lt"/>
                <a:ea typeface="+mn-ea"/>
                <a:cs typeface="+mn-cs"/>
                <a:sym typeface="Courier"/>
              </a:rPr>
              <a:t>do</a:t>
            </a:r>
            <a:endParaRPr sz="2400">
              <a:latin typeface="+mn-lt"/>
              <a:ea typeface="+mn-ea"/>
              <a:cs typeface="+mn-cs"/>
              <a:sym typeface="Courier"/>
            </a:endParaRPr>
          </a:p>
          <a:p>
            <a:pPr lvl="0" algn="l" defTabSz="457200">
              <a:defRPr sz="1800"/>
            </a:pPr>
            <a:r>
              <a:rPr sz="2400">
                <a:latin typeface="+mn-lt"/>
                <a:ea typeface="+mn-ea"/>
                <a:cs typeface="+mn-cs"/>
                <a:sym typeface="Courier"/>
              </a:rPr>
              <a:t>  source </a:t>
            </a:r>
            <a:r>
              <a:rPr sz="2400">
                <a:solidFill>
                  <a:srgbClr val="C8352B"/>
                </a:solidFill>
                <a:latin typeface="+mn-lt"/>
                <a:ea typeface="+mn-ea"/>
                <a:cs typeface="+mn-cs"/>
                <a:sym typeface="Courier"/>
              </a:rPr>
              <a:t>"index.html"</a:t>
            </a:r>
            <a:endParaRPr sz="2400">
              <a:latin typeface="+mn-lt"/>
              <a:ea typeface="+mn-ea"/>
              <a:cs typeface="+mn-cs"/>
              <a:sym typeface="Courier"/>
            </a:endParaRPr>
          </a:p>
          <a:p>
            <a:pPr lvl="0" algn="l" defTabSz="457200">
              <a:defRPr sz="1800"/>
            </a:pPr>
            <a:r>
              <a:rPr sz="2400">
                <a:latin typeface="+mn-lt"/>
                <a:ea typeface="+mn-ea"/>
                <a:cs typeface="+mn-cs"/>
                <a:sym typeface="Courier"/>
              </a:rPr>
              <a:t>  mode </a:t>
            </a:r>
            <a:r>
              <a:rPr sz="2400">
                <a:solidFill>
                  <a:srgbClr val="C8352B"/>
                </a:solidFill>
                <a:latin typeface="+mn-lt"/>
                <a:ea typeface="+mn-ea"/>
                <a:cs typeface="+mn-cs"/>
                <a:sym typeface="Courier"/>
              </a:rPr>
              <a:t>"0644"</a:t>
            </a:r>
            <a:endParaRPr sz="2400">
              <a:latin typeface="+mn-lt"/>
              <a:ea typeface="+mn-ea"/>
              <a:cs typeface="+mn-cs"/>
              <a:sym typeface="Courier"/>
            </a:endParaRPr>
          </a:p>
          <a:p>
            <a:pPr lvl="0" algn="l" defTabSz="457200">
              <a:defRPr sz="1800"/>
            </a:pPr>
            <a:r>
              <a:rPr sz="2400" b="1">
                <a:solidFill>
                  <a:srgbClr val="008F00"/>
                </a:solidFill>
                <a:latin typeface="+mn-lt"/>
                <a:ea typeface="+mn-ea"/>
                <a:cs typeface="+mn-cs"/>
                <a:sym typeface="Courier"/>
              </a:rPr>
              <a:t>end</a:t>
            </a:r>
          </a:p>
        </p:txBody>
      </p:sp>
      <p:sp>
        <p:nvSpPr>
          <p:cNvPr id="2813" name="Shape 2813"/>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238</a:t>
            </a:fld>
            <a:endParaRPr sz="1000"/>
          </a:p>
        </p:txBody>
      </p:sp>
      <p:sp>
        <p:nvSpPr>
          <p:cNvPr id="2814" name="Shape 2814"/>
          <p:cNvSpPr/>
          <p:nvPr/>
        </p:nvSpPr>
        <p:spPr>
          <a:xfrm>
            <a:off x="10172700" y="2959100"/>
            <a:ext cx="5397500" cy="393700"/>
          </a:xfrm>
          <a:prstGeom prst="rect">
            <a:avLst/>
          </a:prstGeom>
          <a:solidFill>
            <a:srgbClr val="FFFFFF">
              <a:alpha val="60000"/>
            </a:srgbClr>
          </a:solidFill>
          <a:ln w="508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815" name="Shape 2815"/>
          <p:cNvSpPr/>
          <p:nvPr/>
        </p:nvSpPr>
        <p:spPr>
          <a:xfrm>
            <a:off x="7594600" y="3314700"/>
            <a:ext cx="5397500" cy="1117600"/>
          </a:xfrm>
          <a:prstGeom prst="rect">
            <a:avLst/>
          </a:prstGeom>
          <a:solidFill>
            <a:srgbClr val="FFFFFF">
              <a:alpha val="60000"/>
            </a:srgbClr>
          </a:solidFill>
          <a:ln w="508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xmlns:p14="http://schemas.microsoft.com/office/powerpoint/2010/main" spd="med"/>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9" name="Shape 2819"/>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So the resource we just wrote...</a:t>
            </a:r>
          </a:p>
        </p:txBody>
      </p:sp>
      <p:sp>
        <p:nvSpPr>
          <p:cNvPr id="2820" name="Shape 2820"/>
          <p:cNvSpPr>
            <a:spLocks noGrp="1"/>
          </p:cNvSpPr>
          <p:nvPr>
            <p:ph type="body" idx="1"/>
          </p:nvPr>
        </p:nvSpPr>
        <p:spPr>
          <a:prstGeom prst="rect">
            <a:avLst/>
          </a:prstGeom>
        </p:spPr>
        <p:txBody>
          <a:bodyPr/>
          <a:lstStyle/>
          <a:p>
            <a:pPr lvl="0">
              <a:defRPr sz="1800"/>
            </a:pPr>
            <a:r>
              <a:rPr sz="4800"/>
              <a:t>Is a cookbook_file resource</a:t>
            </a:r>
          </a:p>
          <a:p>
            <a:pPr lvl="0">
              <a:defRPr sz="1800"/>
            </a:pPr>
            <a:r>
              <a:rPr sz="4800"/>
              <a:t>Whose </a:t>
            </a:r>
            <a:r>
              <a:rPr sz="4800" b="1"/>
              <a:t>name</a:t>
            </a:r>
            <a:r>
              <a:rPr sz="4800"/>
              <a:t> is: </a:t>
            </a:r>
            <a:br>
              <a:rPr sz="4800"/>
            </a:br>
            <a:r>
              <a:rPr sz="3600" i="1"/>
              <a:t>/var/www/html/index.html</a:t>
            </a:r>
          </a:p>
        </p:txBody>
      </p:sp>
      <p:sp>
        <p:nvSpPr>
          <p:cNvPr id="2821" name="Shape 2821"/>
          <p:cNvSpPr/>
          <p:nvPr/>
        </p:nvSpPr>
        <p:spPr>
          <a:xfrm>
            <a:off x="7391400" y="2711450"/>
            <a:ext cx="8585200" cy="19558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p>
            <a:pPr lvl="0" algn="l" defTabSz="457200">
              <a:defRPr sz="1800"/>
            </a:pPr>
            <a:r>
              <a:rPr sz="2400">
                <a:latin typeface="+mn-lt"/>
                <a:ea typeface="+mn-ea"/>
                <a:cs typeface="+mn-cs"/>
                <a:sym typeface="Courier"/>
              </a:rPr>
              <a:t>cookbook_file </a:t>
            </a:r>
            <a:r>
              <a:rPr sz="2400">
                <a:solidFill>
                  <a:srgbClr val="C8352B"/>
                </a:solidFill>
                <a:latin typeface="+mn-lt"/>
                <a:ea typeface="+mn-ea"/>
                <a:cs typeface="+mn-cs"/>
                <a:sym typeface="Courier"/>
              </a:rPr>
              <a:t>"/var/www/html/index.html"</a:t>
            </a:r>
            <a:r>
              <a:rPr sz="2400">
                <a:latin typeface="+mn-lt"/>
                <a:ea typeface="+mn-ea"/>
                <a:cs typeface="+mn-cs"/>
                <a:sym typeface="Courier"/>
              </a:rPr>
              <a:t> </a:t>
            </a:r>
            <a:r>
              <a:rPr sz="2400" b="1">
                <a:solidFill>
                  <a:srgbClr val="008F00"/>
                </a:solidFill>
                <a:latin typeface="+mn-lt"/>
                <a:ea typeface="+mn-ea"/>
                <a:cs typeface="+mn-cs"/>
                <a:sym typeface="Courier"/>
              </a:rPr>
              <a:t>do</a:t>
            </a:r>
            <a:endParaRPr sz="2400">
              <a:latin typeface="+mn-lt"/>
              <a:ea typeface="+mn-ea"/>
              <a:cs typeface="+mn-cs"/>
              <a:sym typeface="Courier"/>
            </a:endParaRPr>
          </a:p>
          <a:p>
            <a:pPr lvl="0" algn="l" defTabSz="457200">
              <a:defRPr sz="1800"/>
            </a:pPr>
            <a:r>
              <a:rPr sz="2400">
                <a:latin typeface="+mn-lt"/>
                <a:ea typeface="+mn-ea"/>
                <a:cs typeface="+mn-cs"/>
                <a:sym typeface="Courier"/>
              </a:rPr>
              <a:t>  source </a:t>
            </a:r>
            <a:r>
              <a:rPr sz="2400">
                <a:solidFill>
                  <a:srgbClr val="C8352B"/>
                </a:solidFill>
                <a:latin typeface="+mn-lt"/>
                <a:ea typeface="+mn-ea"/>
                <a:cs typeface="+mn-cs"/>
                <a:sym typeface="Courier"/>
              </a:rPr>
              <a:t>"index.html"</a:t>
            </a:r>
            <a:endParaRPr sz="2400">
              <a:latin typeface="+mn-lt"/>
              <a:ea typeface="+mn-ea"/>
              <a:cs typeface="+mn-cs"/>
              <a:sym typeface="Courier"/>
            </a:endParaRPr>
          </a:p>
          <a:p>
            <a:pPr lvl="0" algn="l" defTabSz="457200">
              <a:defRPr sz="1800"/>
            </a:pPr>
            <a:r>
              <a:rPr sz="2400">
                <a:latin typeface="+mn-lt"/>
                <a:ea typeface="+mn-ea"/>
                <a:cs typeface="+mn-cs"/>
                <a:sym typeface="Courier"/>
              </a:rPr>
              <a:t>  mode </a:t>
            </a:r>
            <a:r>
              <a:rPr sz="2400">
                <a:solidFill>
                  <a:srgbClr val="C8352B"/>
                </a:solidFill>
                <a:latin typeface="+mn-lt"/>
                <a:ea typeface="+mn-ea"/>
                <a:cs typeface="+mn-cs"/>
                <a:sym typeface="Courier"/>
              </a:rPr>
              <a:t>"0644"</a:t>
            </a:r>
            <a:endParaRPr sz="2400">
              <a:latin typeface="+mn-lt"/>
              <a:ea typeface="+mn-ea"/>
              <a:cs typeface="+mn-cs"/>
              <a:sym typeface="Courier"/>
            </a:endParaRPr>
          </a:p>
          <a:p>
            <a:pPr lvl="0" algn="l" defTabSz="457200">
              <a:defRPr sz="1800"/>
            </a:pPr>
            <a:r>
              <a:rPr sz="2400" b="1">
                <a:solidFill>
                  <a:srgbClr val="008F00"/>
                </a:solidFill>
                <a:latin typeface="+mn-lt"/>
                <a:ea typeface="+mn-ea"/>
                <a:cs typeface="+mn-cs"/>
                <a:sym typeface="Courier"/>
              </a:rPr>
              <a:t>end</a:t>
            </a:r>
          </a:p>
        </p:txBody>
      </p:sp>
      <p:sp>
        <p:nvSpPr>
          <p:cNvPr id="2822" name="Shape 2822"/>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239</a:t>
            </a:fld>
            <a:endParaRPr sz="1000"/>
          </a:p>
        </p:txBody>
      </p:sp>
      <p:sp>
        <p:nvSpPr>
          <p:cNvPr id="2823" name="Shape 2823"/>
          <p:cNvSpPr/>
          <p:nvPr/>
        </p:nvSpPr>
        <p:spPr>
          <a:xfrm>
            <a:off x="7594600" y="2959100"/>
            <a:ext cx="2590800" cy="393700"/>
          </a:xfrm>
          <a:prstGeom prst="rect">
            <a:avLst/>
          </a:prstGeom>
          <a:solidFill>
            <a:srgbClr val="FFFFFF">
              <a:alpha val="60000"/>
            </a:srgbClr>
          </a:solidFill>
          <a:ln w="508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824" name="Shape 2824"/>
          <p:cNvSpPr/>
          <p:nvPr/>
        </p:nvSpPr>
        <p:spPr>
          <a:xfrm>
            <a:off x="7594600" y="3314700"/>
            <a:ext cx="5397500" cy="1117600"/>
          </a:xfrm>
          <a:prstGeom prst="rect">
            <a:avLst/>
          </a:prstGeom>
          <a:solidFill>
            <a:srgbClr val="FFFFFF">
              <a:alpha val="60000"/>
            </a:srgbClr>
          </a:solidFill>
          <a:ln w="508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825" name="Shape 2825"/>
          <p:cNvSpPr/>
          <p:nvPr/>
        </p:nvSpPr>
        <p:spPr>
          <a:xfrm>
            <a:off x="14998700" y="2959100"/>
            <a:ext cx="647700" cy="393700"/>
          </a:xfrm>
          <a:prstGeom prst="rect">
            <a:avLst/>
          </a:prstGeom>
          <a:solidFill>
            <a:srgbClr val="FFFFFF">
              <a:alpha val="60000"/>
            </a:srgbClr>
          </a:solidFill>
          <a:ln w="508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xmlns:p14="http://schemas.microsoft.com/office/powerpoint/2010/mai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Fundamentals</a:t>
            </a:r>
          </a:p>
        </p:txBody>
      </p:sp>
      <p:sp>
        <p:nvSpPr>
          <p:cNvPr id="525" name="Shape 525"/>
          <p:cNvSpPr>
            <a:spLocks noGrp="1"/>
          </p:cNvSpPr>
          <p:nvPr>
            <p:ph type="body" idx="1"/>
          </p:nvPr>
        </p:nvSpPr>
        <p:spPr>
          <a:prstGeom prst="rect">
            <a:avLst/>
          </a:prstGeom>
        </p:spPr>
        <p:txBody>
          <a:bodyPr/>
          <a:lstStyle/>
          <a:p>
            <a:pPr lvl="0">
              <a:defRPr sz="1800"/>
            </a:pPr>
            <a:r>
              <a:rPr sz="4800" dirty="0"/>
              <a:t>This course covers the fundamentals of Chef</a:t>
            </a:r>
          </a:p>
          <a:p>
            <a:pPr lvl="0">
              <a:defRPr sz="1800"/>
            </a:pPr>
            <a:r>
              <a:rPr sz="4800" dirty="0"/>
              <a:t>We likely will not have time to discuss the latest trends in the Chef ecosystem</a:t>
            </a:r>
          </a:p>
          <a:p>
            <a:pPr lvl="0">
              <a:defRPr sz="1800"/>
            </a:pPr>
            <a:r>
              <a:rPr sz="4800" dirty="0"/>
              <a:t>Any discussion items that are too far off topic will be captured</a:t>
            </a:r>
          </a:p>
          <a:p>
            <a:pPr lvl="1">
              <a:defRPr sz="1800"/>
            </a:pPr>
            <a:r>
              <a:rPr sz="4800" dirty="0"/>
              <a:t>We'll return to these items as time permits</a:t>
            </a:r>
          </a:p>
        </p:txBody>
      </p:sp>
      <p:sp>
        <p:nvSpPr>
          <p:cNvPr id="526" name="Shape 52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24</a:t>
            </a:fld>
            <a:endParaRPr sz="1000"/>
          </a:p>
        </p:txBody>
      </p:sp>
    </p:spTree>
  </p:cSld>
  <p:clrMapOvr>
    <a:masterClrMapping/>
  </p:clrMapOvr>
  <p:transition xmlns:p14="http://schemas.microsoft.com/office/powerpoint/2010/main" spd="med"/>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9" name="Shape 2829"/>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So the resource we just wrote...</a:t>
            </a:r>
          </a:p>
        </p:txBody>
      </p:sp>
      <p:sp>
        <p:nvSpPr>
          <p:cNvPr id="2830" name="Shape 2830"/>
          <p:cNvSpPr>
            <a:spLocks noGrp="1"/>
          </p:cNvSpPr>
          <p:nvPr>
            <p:ph type="body" idx="1"/>
          </p:nvPr>
        </p:nvSpPr>
        <p:spPr>
          <a:prstGeom prst="rect">
            <a:avLst/>
          </a:prstGeom>
        </p:spPr>
        <p:txBody>
          <a:bodyPr/>
          <a:lstStyle/>
          <a:p>
            <a:pPr lvl="0">
              <a:defRPr sz="1800"/>
            </a:pPr>
            <a:r>
              <a:rPr sz="4800"/>
              <a:t>Is a cookbook_file resource</a:t>
            </a:r>
          </a:p>
          <a:p>
            <a:pPr lvl="0">
              <a:defRPr sz="1800"/>
            </a:pPr>
            <a:r>
              <a:rPr sz="4800"/>
              <a:t>Whose </a:t>
            </a:r>
            <a:r>
              <a:rPr sz="4800" b="1"/>
              <a:t>name</a:t>
            </a:r>
            <a:r>
              <a:rPr sz="4800"/>
              <a:t> is: </a:t>
            </a:r>
            <a:br>
              <a:rPr sz="4800"/>
            </a:br>
            <a:r>
              <a:rPr sz="3600" i="1"/>
              <a:t>/var/www/html/index.html</a:t>
            </a:r>
          </a:p>
          <a:p>
            <a:pPr lvl="0">
              <a:defRPr sz="1800"/>
            </a:pPr>
            <a:r>
              <a:rPr sz="4800"/>
              <a:t>With two </a:t>
            </a:r>
            <a:r>
              <a:rPr sz="4800" b="1"/>
              <a:t>parameters</a:t>
            </a:r>
            <a:r>
              <a:rPr sz="4800"/>
              <a:t>:</a:t>
            </a:r>
          </a:p>
          <a:p>
            <a:pPr lvl="1">
              <a:defRPr sz="1800"/>
            </a:pPr>
            <a:r>
              <a:rPr sz="4800" b="1"/>
              <a:t>source</a:t>
            </a:r>
            <a:r>
              <a:rPr sz="4800"/>
              <a:t> of </a:t>
            </a:r>
            <a:r>
              <a:rPr sz="4800" i="1"/>
              <a:t>index.html</a:t>
            </a:r>
            <a:endParaRPr sz="4800"/>
          </a:p>
          <a:p>
            <a:pPr lvl="1">
              <a:defRPr sz="1800"/>
            </a:pPr>
            <a:r>
              <a:rPr sz="4800" b="1"/>
              <a:t>mode </a:t>
            </a:r>
            <a:r>
              <a:rPr sz="4800"/>
              <a:t>of </a:t>
            </a:r>
            <a:r>
              <a:rPr sz="4800" i="1"/>
              <a:t>“0644”</a:t>
            </a:r>
          </a:p>
        </p:txBody>
      </p:sp>
      <p:sp>
        <p:nvSpPr>
          <p:cNvPr id="2831" name="Shape 2831"/>
          <p:cNvSpPr/>
          <p:nvPr/>
        </p:nvSpPr>
        <p:spPr>
          <a:xfrm>
            <a:off x="7391400" y="2711450"/>
            <a:ext cx="8585200" cy="19558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p>
            <a:pPr lvl="0" algn="l" defTabSz="457200">
              <a:defRPr sz="1800"/>
            </a:pPr>
            <a:r>
              <a:rPr sz="2400">
                <a:latin typeface="+mn-lt"/>
                <a:ea typeface="+mn-ea"/>
                <a:cs typeface="+mn-cs"/>
                <a:sym typeface="Courier"/>
              </a:rPr>
              <a:t>cookbook_file </a:t>
            </a:r>
            <a:r>
              <a:rPr sz="2400">
                <a:solidFill>
                  <a:srgbClr val="C8352B"/>
                </a:solidFill>
                <a:latin typeface="+mn-lt"/>
                <a:ea typeface="+mn-ea"/>
                <a:cs typeface="+mn-cs"/>
                <a:sym typeface="Courier"/>
              </a:rPr>
              <a:t>"/var/www/html/index.html"</a:t>
            </a:r>
            <a:r>
              <a:rPr sz="2400">
                <a:latin typeface="+mn-lt"/>
                <a:ea typeface="+mn-ea"/>
                <a:cs typeface="+mn-cs"/>
                <a:sym typeface="Courier"/>
              </a:rPr>
              <a:t> </a:t>
            </a:r>
            <a:r>
              <a:rPr sz="2400" b="1">
                <a:solidFill>
                  <a:srgbClr val="008F00"/>
                </a:solidFill>
                <a:latin typeface="+mn-lt"/>
                <a:ea typeface="+mn-ea"/>
                <a:cs typeface="+mn-cs"/>
                <a:sym typeface="Courier"/>
              </a:rPr>
              <a:t>do</a:t>
            </a:r>
            <a:endParaRPr sz="2400">
              <a:latin typeface="+mn-lt"/>
              <a:ea typeface="+mn-ea"/>
              <a:cs typeface="+mn-cs"/>
              <a:sym typeface="Courier"/>
            </a:endParaRPr>
          </a:p>
          <a:p>
            <a:pPr lvl="0" algn="l" defTabSz="457200">
              <a:defRPr sz="1800"/>
            </a:pPr>
            <a:r>
              <a:rPr sz="2400">
                <a:latin typeface="+mn-lt"/>
                <a:ea typeface="+mn-ea"/>
                <a:cs typeface="+mn-cs"/>
                <a:sym typeface="Courier"/>
              </a:rPr>
              <a:t>  source </a:t>
            </a:r>
            <a:r>
              <a:rPr sz="2400">
                <a:solidFill>
                  <a:srgbClr val="C8352B"/>
                </a:solidFill>
                <a:latin typeface="+mn-lt"/>
                <a:ea typeface="+mn-ea"/>
                <a:cs typeface="+mn-cs"/>
                <a:sym typeface="Courier"/>
              </a:rPr>
              <a:t>"index.html"</a:t>
            </a:r>
            <a:endParaRPr sz="2400">
              <a:latin typeface="+mn-lt"/>
              <a:ea typeface="+mn-ea"/>
              <a:cs typeface="+mn-cs"/>
              <a:sym typeface="Courier"/>
            </a:endParaRPr>
          </a:p>
          <a:p>
            <a:pPr lvl="0" algn="l" defTabSz="457200">
              <a:defRPr sz="1800"/>
            </a:pPr>
            <a:r>
              <a:rPr sz="2400">
                <a:latin typeface="+mn-lt"/>
                <a:ea typeface="+mn-ea"/>
                <a:cs typeface="+mn-cs"/>
                <a:sym typeface="Courier"/>
              </a:rPr>
              <a:t>  mode </a:t>
            </a:r>
            <a:r>
              <a:rPr sz="2400">
                <a:solidFill>
                  <a:srgbClr val="C8352B"/>
                </a:solidFill>
                <a:latin typeface="+mn-lt"/>
                <a:ea typeface="+mn-ea"/>
                <a:cs typeface="+mn-cs"/>
                <a:sym typeface="Courier"/>
              </a:rPr>
              <a:t>"0644"</a:t>
            </a:r>
            <a:endParaRPr sz="2400">
              <a:latin typeface="+mn-lt"/>
              <a:ea typeface="+mn-ea"/>
              <a:cs typeface="+mn-cs"/>
              <a:sym typeface="Courier"/>
            </a:endParaRPr>
          </a:p>
          <a:p>
            <a:pPr lvl="0" algn="l" defTabSz="457200">
              <a:defRPr sz="1800"/>
            </a:pPr>
            <a:r>
              <a:rPr sz="2400" b="1">
                <a:solidFill>
                  <a:srgbClr val="008F00"/>
                </a:solidFill>
                <a:latin typeface="+mn-lt"/>
                <a:ea typeface="+mn-ea"/>
                <a:cs typeface="+mn-cs"/>
                <a:sym typeface="Courier"/>
              </a:rPr>
              <a:t>end</a:t>
            </a:r>
          </a:p>
        </p:txBody>
      </p:sp>
      <p:sp>
        <p:nvSpPr>
          <p:cNvPr id="2832" name="Shape 2832"/>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240</a:t>
            </a:fld>
            <a:endParaRPr sz="1000"/>
          </a:p>
        </p:txBody>
      </p:sp>
      <p:sp>
        <p:nvSpPr>
          <p:cNvPr id="2833" name="Shape 2833"/>
          <p:cNvSpPr/>
          <p:nvPr/>
        </p:nvSpPr>
        <p:spPr>
          <a:xfrm>
            <a:off x="7594600" y="2959100"/>
            <a:ext cx="7340600" cy="393700"/>
          </a:xfrm>
          <a:prstGeom prst="rect">
            <a:avLst/>
          </a:prstGeom>
          <a:solidFill>
            <a:srgbClr val="FFFFFF">
              <a:alpha val="60000"/>
            </a:srgbClr>
          </a:solidFill>
          <a:ln w="508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834" name="Shape 2834"/>
          <p:cNvSpPr/>
          <p:nvPr/>
        </p:nvSpPr>
        <p:spPr>
          <a:xfrm>
            <a:off x="7594600" y="4038600"/>
            <a:ext cx="5397500" cy="393700"/>
          </a:xfrm>
          <a:prstGeom prst="rect">
            <a:avLst/>
          </a:prstGeom>
          <a:solidFill>
            <a:srgbClr val="FFFFFF">
              <a:alpha val="60000"/>
            </a:srgbClr>
          </a:solidFill>
          <a:ln w="508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835" name="Shape 2835"/>
          <p:cNvSpPr/>
          <p:nvPr/>
        </p:nvSpPr>
        <p:spPr>
          <a:xfrm>
            <a:off x="14998700" y="2959100"/>
            <a:ext cx="647700" cy="393700"/>
          </a:xfrm>
          <a:prstGeom prst="rect">
            <a:avLst/>
          </a:prstGeom>
          <a:solidFill>
            <a:srgbClr val="FFFFFF">
              <a:alpha val="60000"/>
            </a:srgbClr>
          </a:solidFill>
          <a:ln w="508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xmlns:p14="http://schemas.microsoft.com/office/powerpoint/2010/main" spd="med"/>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9" name="Shape 2839"/>
          <p:cNvSpPr>
            <a:spLocks noGrp="1"/>
          </p:cNvSpPr>
          <p:nvPr>
            <p:ph type="title"/>
          </p:nvPr>
        </p:nvSpPr>
        <p:spPr>
          <a:prstGeom prst="rect">
            <a:avLst/>
          </a:prstGeom>
        </p:spPr>
        <p:txBody>
          <a:bodyPr/>
          <a:lstStyle>
            <a:lvl1pPr defTabSz="402336">
              <a:defRPr sz="5184">
                <a:effectLst>
                  <a:outerShdw blurRad="36576" dist="18288" dir="2700000" rotWithShape="0">
                    <a:srgbClr val="000000">
                      <a:alpha val="75000"/>
                    </a:srgbClr>
                  </a:outerShdw>
                </a:effectLst>
              </a:defRPr>
            </a:lvl1pPr>
          </a:lstStyle>
          <a:p>
            <a:pPr lvl="0">
              <a:defRPr sz="1800" b="0">
                <a:solidFill>
                  <a:srgbClr val="000000"/>
                </a:solidFill>
                <a:effectLst/>
              </a:defRPr>
            </a:pPr>
            <a:r>
              <a:rPr sz="5184" b="1">
                <a:solidFill>
                  <a:srgbClr val="FFFFFF"/>
                </a:solidFill>
                <a:effectLst>
                  <a:outerShdw blurRad="36576" dist="18288" dir="2700000" rotWithShape="0">
                    <a:srgbClr val="000000">
                      <a:alpha val="75000"/>
                    </a:srgbClr>
                  </a:outerShdw>
                </a:effectLst>
              </a:rPr>
              <a:t>Best Practice: Omit the action if it's the default</a:t>
            </a:r>
          </a:p>
        </p:txBody>
      </p:sp>
      <p:sp>
        <p:nvSpPr>
          <p:cNvPr id="2840" name="Shape 2840"/>
          <p:cNvSpPr>
            <a:spLocks noGrp="1"/>
          </p:cNvSpPr>
          <p:nvPr>
            <p:ph type="body" idx="1"/>
          </p:nvPr>
        </p:nvSpPr>
        <p:spPr>
          <a:prstGeom prst="rect">
            <a:avLst/>
          </a:prstGeom>
        </p:spPr>
        <p:txBody>
          <a:bodyPr/>
          <a:lstStyle/>
          <a:p>
            <a:pPr lvl="0">
              <a:defRPr sz="1800"/>
            </a:pPr>
            <a:r>
              <a:rPr sz="4800"/>
              <a:t>Has no </a:t>
            </a:r>
            <a:r>
              <a:rPr sz="4800" b="1"/>
              <a:t>action</a:t>
            </a:r>
            <a:r>
              <a:rPr sz="4800"/>
              <a:t>!</a:t>
            </a:r>
          </a:p>
          <a:p>
            <a:pPr lvl="0">
              <a:defRPr sz="1800"/>
            </a:pPr>
            <a:r>
              <a:rPr sz="4800"/>
              <a:t>If you omit the action in Chef, we default to the most common positive action. In this case, it is the </a:t>
            </a:r>
            <a:r>
              <a:rPr sz="4800" i="1"/>
              <a:t>:create</a:t>
            </a:r>
            <a:r>
              <a:rPr sz="4800"/>
              <a:t> action.</a:t>
            </a:r>
          </a:p>
        </p:txBody>
      </p:sp>
      <p:sp>
        <p:nvSpPr>
          <p:cNvPr id="2841" name="Shape 2841"/>
          <p:cNvSpPr/>
          <p:nvPr/>
        </p:nvSpPr>
        <p:spPr>
          <a:xfrm>
            <a:off x="7213600" y="2825750"/>
            <a:ext cx="8585200" cy="19558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p>
            <a:pPr lvl="0" algn="l" defTabSz="457200">
              <a:defRPr sz="1800"/>
            </a:pPr>
            <a:r>
              <a:rPr sz="2400" dirty="0">
                <a:latin typeface="+mn-lt"/>
                <a:ea typeface="+mn-ea"/>
                <a:cs typeface="+mn-cs"/>
                <a:sym typeface="Courier"/>
              </a:rPr>
              <a:t>cookbook_file </a:t>
            </a:r>
            <a:r>
              <a:rPr sz="2400" dirty="0">
                <a:solidFill>
                  <a:srgbClr val="C8352B"/>
                </a:solidFill>
                <a:latin typeface="+mn-lt"/>
                <a:ea typeface="+mn-ea"/>
                <a:cs typeface="+mn-cs"/>
                <a:sym typeface="Courier"/>
              </a:rPr>
              <a:t>"/var/www/html/index.html"</a:t>
            </a:r>
            <a:r>
              <a:rPr sz="2400" dirty="0">
                <a:latin typeface="+mn-lt"/>
                <a:ea typeface="+mn-ea"/>
                <a:cs typeface="+mn-cs"/>
                <a:sym typeface="Courier"/>
              </a:rPr>
              <a:t> </a:t>
            </a:r>
            <a:r>
              <a:rPr sz="2400" b="1" dirty="0">
                <a:solidFill>
                  <a:srgbClr val="008F00"/>
                </a:solidFill>
                <a:latin typeface="+mn-lt"/>
                <a:ea typeface="+mn-ea"/>
                <a:cs typeface="+mn-cs"/>
                <a:sym typeface="Courier"/>
              </a:rPr>
              <a:t>do</a:t>
            </a:r>
            <a:endParaRPr sz="2400" dirty="0">
              <a:latin typeface="+mn-lt"/>
              <a:ea typeface="+mn-ea"/>
              <a:cs typeface="+mn-cs"/>
              <a:sym typeface="Courier"/>
            </a:endParaRPr>
          </a:p>
          <a:p>
            <a:pPr lvl="0" algn="l" defTabSz="457200">
              <a:defRPr sz="1800"/>
            </a:pPr>
            <a:r>
              <a:rPr sz="2400" dirty="0">
                <a:latin typeface="+mn-lt"/>
                <a:ea typeface="+mn-ea"/>
                <a:cs typeface="+mn-cs"/>
                <a:sym typeface="Courier"/>
              </a:rPr>
              <a:t>  source </a:t>
            </a:r>
            <a:r>
              <a:rPr sz="2400" dirty="0">
                <a:solidFill>
                  <a:srgbClr val="C8352B"/>
                </a:solidFill>
                <a:latin typeface="+mn-lt"/>
                <a:ea typeface="+mn-ea"/>
                <a:cs typeface="+mn-cs"/>
                <a:sym typeface="Courier"/>
              </a:rPr>
              <a:t>"index.html"</a:t>
            </a:r>
            <a:endParaRPr sz="2400" dirty="0">
              <a:latin typeface="+mn-lt"/>
              <a:ea typeface="+mn-ea"/>
              <a:cs typeface="+mn-cs"/>
              <a:sym typeface="Courier"/>
            </a:endParaRPr>
          </a:p>
          <a:p>
            <a:pPr lvl="0" algn="l" defTabSz="457200">
              <a:defRPr sz="1800"/>
            </a:pPr>
            <a:r>
              <a:rPr sz="2400" dirty="0">
                <a:latin typeface="+mn-lt"/>
                <a:ea typeface="+mn-ea"/>
                <a:cs typeface="+mn-cs"/>
                <a:sym typeface="Courier"/>
              </a:rPr>
              <a:t>  mode </a:t>
            </a:r>
            <a:r>
              <a:rPr sz="2400" dirty="0">
                <a:solidFill>
                  <a:srgbClr val="C8352B"/>
                </a:solidFill>
                <a:latin typeface="+mn-lt"/>
                <a:ea typeface="+mn-ea"/>
                <a:cs typeface="+mn-cs"/>
                <a:sym typeface="Courier"/>
              </a:rPr>
              <a:t>"0644"</a:t>
            </a:r>
            <a:endParaRPr sz="2400" dirty="0">
              <a:latin typeface="+mn-lt"/>
              <a:ea typeface="+mn-ea"/>
              <a:cs typeface="+mn-cs"/>
              <a:sym typeface="Courier"/>
            </a:endParaRPr>
          </a:p>
          <a:p>
            <a:pPr lvl="0" algn="l" defTabSz="457200">
              <a:defRPr sz="1800"/>
            </a:pPr>
            <a:r>
              <a:rPr sz="2400" b="1" dirty="0">
                <a:solidFill>
                  <a:srgbClr val="008F00"/>
                </a:solidFill>
                <a:latin typeface="+mn-lt"/>
                <a:ea typeface="+mn-ea"/>
                <a:cs typeface="+mn-cs"/>
                <a:sym typeface="Courier"/>
              </a:rPr>
              <a:t>end</a:t>
            </a:r>
          </a:p>
        </p:txBody>
      </p:sp>
      <p:sp>
        <p:nvSpPr>
          <p:cNvPr id="2842" name="Shape 284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241</a:t>
            </a:fld>
            <a:endParaRPr sz="1000"/>
          </a:p>
        </p:txBody>
      </p:sp>
    </p:spTree>
  </p:cSld>
  <p:clrMapOvr>
    <a:masterClrMapping/>
  </p:clrMapOvr>
  <p:transition xmlns:p14="http://schemas.microsoft.com/office/powerpoint/2010/main" spd="med"/>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 name="Shape 2846"/>
          <p:cNvSpPr>
            <a:spLocks noGrp="1"/>
          </p:cNvSpPr>
          <p:nvPr>
            <p:ph type="title"/>
          </p:nvPr>
        </p:nvSpPr>
        <p:spPr>
          <a:prstGeom prst="rect">
            <a:avLst/>
          </a:prstGeom>
        </p:spPr>
        <p:txBody>
          <a:bodyPr>
            <a:normAutofit fontScale="90000"/>
          </a:bodyPr>
          <a:lstStyle>
            <a:lvl1pPr defTabSz="536447">
              <a:defRPr sz="6911">
                <a:effectLst>
                  <a:outerShdw blurRad="48768" dist="24384" dir="2700000" rotWithShape="0">
                    <a:srgbClr val="000000">
                      <a:alpha val="75000"/>
                    </a:srgbClr>
                  </a:outerShdw>
                </a:effectLst>
              </a:defRPr>
            </a:lvl1pPr>
          </a:lstStyle>
          <a:p>
            <a:pPr lvl="0">
              <a:defRPr sz="1800" b="0">
                <a:solidFill>
                  <a:srgbClr val="000000"/>
                </a:solidFill>
                <a:effectLst/>
              </a:defRPr>
            </a:pPr>
            <a:r>
              <a:rPr sz="6911" b="1">
                <a:solidFill>
                  <a:srgbClr val="FFFFFF"/>
                </a:solidFill>
                <a:effectLst>
                  <a:outerShdw blurRad="48768" dist="24384" dir="2700000" rotWithShape="0">
                    <a:srgbClr val="000000">
                      <a:alpha val="75000"/>
                    </a:srgbClr>
                  </a:outerShdw>
                </a:effectLst>
              </a:rPr>
              <a:t>Full contents of  the apache recipe</a:t>
            </a:r>
          </a:p>
        </p:txBody>
      </p:sp>
      <p:sp>
        <p:nvSpPr>
          <p:cNvPr id="2847" name="Shape 2847"/>
          <p:cNvSpPr>
            <a:spLocks noGrp="1"/>
          </p:cNvSpPr>
          <p:nvPr>
            <p:ph type="body" idx="1"/>
          </p:nvPr>
        </p:nvSpPr>
        <p:spPr>
          <a:prstGeom prst="rect">
            <a:avLst/>
          </a:prstGeom>
        </p:spPr>
        <p:txBody>
          <a:bodyPr/>
          <a:lstStyle/>
          <a:p>
            <a:pPr lvl="0" defTabSz="365760">
              <a:spcBef>
                <a:spcPts val="0"/>
              </a:spcBef>
              <a:buClrTx/>
              <a:defRPr sz="1800"/>
            </a:pPr>
            <a:r>
              <a:rPr sz="1920" i="1">
                <a:solidFill>
                  <a:srgbClr val="4F9192"/>
                </a:solidFill>
              </a:rPr>
              <a:t>#</a:t>
            </a:r>
            <a:endParaRPr sz="1920"/>
          </a:p>
          <a:p>
            <a:pPr lvl="0" defTabSz="365760">
              <a:spcBef>
                <a:spcPts val="0"/>
              </a:spcBef>
              <a:buClrTx/>
              <a:defRPr sz="1800"/>
            </a:pPr>
            <a:r>
              <a:rPr sz="1920" i="1">
                <a:solidFill>
                  <a:srgbClr val="4F9192"/>
                </a:solidFill>
              </a:rPr>
              <a:t># Cookbook Name:: apache</a:t>
            </a:r>
            <a:endParaRPr sz="1920"/>
          </a:p>
          <a:p>
            <a:pPr lvl="0" defTabSz="365760">
              <a:spcBef>
                <a:spcPts val="0"/>
              </a:spcBef>
              <a:buClrTx/>
              <a:defRPr sz="1800"/>
            </a:pPr>
            <a:r>
              <a:rPr sz="1920" i="1">
                <a:solidFill>
                  <a:srgbClr val="4F9192"/>
                </a:solidFill>
              </a:rPr>
              <a:t># Recipe:: default</a:t>
            </a:r>
            <a:endParaRPr sz="1920"/>
          </a:p>
          <a:p>
            <a:pPr lvl="0" defTabSz="365760">
              <a:spcBef>
                <a:spcPts val="0"/>
              </a:spcBef>
              <a:buClrTx/>
              <a:defRPr sz="1800"/>
            </a:pPr>
            <a:r>
              <a:rPr sz="1920" i="1">
                <a:solidFill>
                  <a:srgbClr val="4F9192"/>
                </a:solidFill>
              </a:rPr>
              <a:t>#</a:t>
            </a:r>
            <a:endParaRPr sz="1920"/>
          </a:p>
          <a:p>
            <a:pPr lvl="0" defTabSz="365760">
              <a:spcBef>
                <a:spcPts val="0"/>
              </a:spcBef>
              <a:buClrTx/>
              <a:defRPr sz="1800"/>
            </a:pPr>
            <a:r>
              <a:rPr sz="1920" i="1">
                <a:solidFill>
                  <a:srgbClr val="4F9192"/>
                </a:solidFill>
              </a:rPr>
              <a:t># Copyright 2013, YOUR_COMPANY_NAME</a:t>
            </a:r>
            <a:endParaRPr sz="1920"/>
          </a:p>
          <a:p>
            <a:pPr lvl="0" defTabSz="365760">
              <a:spcBef>
                <a:spcPts val="0"/>
              </a:spcBef>
              <a:buClrTx/>
              <a:defRPr sz="1800"/>
            </a:pPr>
            <a:r>
              <a:rPr sz="1920" i="1">
                <a:solidFill>
                  <a:srgbClr val="4F9192"/>
                </a:solidFill>
              </a:rPr>
              <a:t>#</a:t>
            </a:r>
            <a:endParaRPr sz="1920"/>
          </a:p>
          <a:p>
            <a:pPr lvl="0" defTabSz="365760">
              <a:spcBef>
                <a:spcPts val="0"/>
              </a:spcBef>
              <a:buClrTx/>
              <a:defRPr sz="1800"/>
            </a:pPr>
            <a:r>
              <a:rPr sz="1920" i="1">
                <a:solidFill>
                  <a:srgbClr val="4F9192"/>
                </a:solidFill>
              </a:rPr>
              <a:t># All rights reserved - Do Not Redistribute</a:t>
            </a:r>
            <a:endParaRPr sz="1920"/>
          </a:p>
          <a:p>
            <a:pPr lvl="0" defTabSz="365760">
              <a:spcBef>
                <a:spcPts val="0"/>
              </a:spcBef>
              <a:buClrTx/>
              <a:defRPr sz="1800"/>
            </a:pPr>
            <a:r>
              <a:rPr sz="1920" i="1">
                <a:solidFill>
                  <a:srgbClr val="4F9192"/>
                </a:solidFill>
              </a:rPr>
              <a:t>#</a:t>
            </a:r>
          </a:p>
          <a:p>
            <a:pPr lvl="0" defTabSz="365760">
              <a:spcBef>
                <a:spcPts val="0"/>
              </a:spcBef>
              <a:buClrTx/>
              <a:defRPr sz="1800"/>
            </a:pPr>
            <a:endParaRPr sz="1920"/>
          </a:p>
          <a:p>
            <a:pPr lvl="0" defTabSz="365760">
              <a:spcBef>
                <a:spcPts val="0"/>
              </a:spcBef>
              <a:buClrTx/>
              <a:defRPr sz="1800"/>
            </a:pPr>
            <a:r>
              <a:rPr sz="1920"/>
              <a:t>package </a:t>
            </a:r>
            <a:r>
              <a:rPr sz="1920">
                <a:solidFill>
                  <a:srgbClr val="C8352B"/>
                </a:solidFill>
              </a:rPr>
              <a:t>"httpd"</a:t>
            </a:r>
            <a:r>
              <a:rPr sz="1920"/>
              <a:t> </a:t>
            </a:r>
            <a:r>
              <a:rPr sz="1920" b="1">
                <a:solidFill>
                  <a:srgbClr val="008F00"/>
                </a:solidFill>
              </a:rPr>
              <a:t>do</a:t>
            </a:r>
            <a:endParaRPr sz="1920"/>
          </a:p>
          <a:p>
            <a:pPr lvl="0" defTabSz="365760">
              <a:spcBef>
                <a:spcPts val="0"/>
              </a:spcBef>
              <a:buClrTx/>
              <a:defRPr sz="1800"/>
            </a:pPr>
            <a:r>
              <a:rPr sz="1920"/>
              <a:t>  action </a:t>
            </a:r>
            <a:r>
              <a:rPr sz="1920">
                <a:solidFill>
                  <a:srgbClr val="22288F"/>
                </a:solidFill>
              </a:rPr>
              <a:t>:install</a:t>
            </a:r>
            <a:endParaRPr sz="1920"/>
          </a:p>
          <a:p>
            <a:pPr lvl="0" defTabSz="365760">
              <a:spcBef>
                <a:spcPts val="0"/>
              </a:spcBef>
              <a:buClrTx/>
              <a:defRPr sz="1800"/>
            </a:pPr>
            <a:r>
              <a:rPr sz="1920" b="1">
                <a:solidFill>
                  <a:srgbClr val="008F00"/>
                </a:solidFill>
              </a:rPr>
              <a:t>end</a:t>
            </a:r>
            <a:endParaRPr sz="1920"/>
          </a:p>
          <a:p>
            <a:pPr lvl="0" defTabSz="365760">
              <a:spcBef>
                <a:spcPts val="0"/>
              </a:spcBef>
              <a:buClrTx/>
              <a:defRPr sz="1800"/>
            </a:pPr>
            <a:endParaRPr sz="1920"/>
          </a:p>
          <a:p>
            <a:pPr lvl="0" defTabSz="365760">
              <a:spcBef>
                <a:spcPts val="0"/>
              </a:spcBef>
              <a:buClrTx/>
              <a:defRPr sz="1800"/>
            </a:pPr>
            <a:r>
              <a:rPr sz="1920"/>
              <a:t>service </a:t>
            </a:r>
            <a:r>
              <a:rPr sz="1920">
                <a:solidFill>
                  <a:srgbClr val="C8352B"/>
                </a:solidFill>
              </a:rPr>
              <a:t>"httpd"</a:t>
            </a:r>
            <a:r>
              <a:rPr sz="1920"/>
              <a:t> </a:t>
            </a:r>
            <a:r>
              <a:rPr sz="1920" b="1">
                <a:solidFill>
                  <a:srgbClr val="008F00"/>
                </a:solidFill>
              </a:rPr>
              <a:t>do</a:t>
            </a:r>
            <a:endParaRPr sz="1920"/>
          </a:p>
          <a:p>
            <a:pPr lvl="0" defTabSz="365760">
              <a:spcBef>
                <a:spcPts val="0"/>
              </a:spcBef>
              <a:buClrTx/>
              <a:defRPr sz="1800"/>
            </a:pPr>
            <a:r>
              <a:rPr sz="1920"/>
              <a:t>  action </a:t>
            </a:r>
            <a:r>
              <a:rPr sz="1920">
                <a:solidFill>
                  <a:srgbClr val="797979"/>
                </a:solidFill>
              </a:rPr>
              <a:t>[</a:t>
            </a:r>
            <a:r>
              <a:rPr sz="1920"/>
              <a:t> </a:t>
            </a:r>
            <a:r>
              <a:rPr sz="1920">
                <a:solidFill>
                  <a:srgbClr val="22288F"/>
                </a:solidFill>
              </a:rPr>
              <a:t>:enable</a:t>
            </a:r>
            <a:r>
              <a:rPr sz="1920"/>
              <a:t>, </a:t>
            </a:r>
            <a:r>
              <a:rPr sz="1920">
                <a:solidFill>
                  <a:srgbClr val="22288F"/>
                </a:solidFill>
              </a:rPr>
              <a:t>:start</a:t>
            </a:r>
            <a:r>
              <a:rPr sz="1920"/>
              <a:t> </a:t>
            </a:r>
            <a:r>
              <a:rPr sz="1920">
                <a:solidFill>
                  <a:srgbClr val="797979"/>
                </a:solidFill>
              </a:rPr>
              <a:t>]</a:t>
            </a:r>
            <a:endParaRPr sz="1920"/>
          </a:p>
          <a:p>
            <a:pPr lvl="0" defTabSz="365760">
              <a:spcBef>
                <a:spcPts val="0"/>
              </a:spcBef>
              <a:buClrTx/>
              <a:defRPr sz="1800"/>
            </a:pPr>
            <a:r>
              <a:rPr sz="1920" b="1">
                <a:solidFill>
                  <a:srgbClr val="008F00"/>
                </a:solidFill>
              </a:rPr>
              <a:t>end</a:t>
            </a:r>
            <a:endParaRPr sz="1920"/>
          </a:p>
          <a:p>
            <a:pPr lvl="0" defTabSz="365760">
              <a:spcBef>
                <a:spcPts val="0"/>
              </a:spcBef>
              <a:buClrTx/>
              <a:defRPr sz="1800"/>
            </a:pPr>
            <a:endParaRPr sz="1920"/>
          </a:p>
          <a:p>
            <a:pPr lvl="0" defTabSz="365760">
              <a:spcBef>
                <a:spcPts val="0"/>
              </a:spcBef>
              <a:buClrTx/>
              <a:defRPr sz="1800"/>
            </a:pPr>
            <a:r>
              <a:rPr sz="1920"/>
              <a:t>cookbook_file </a:t>
            </a:r>
            <a:r>
              <a:rPr sz="1920">
                <a:solidFill>
                  <a:srgbClr val="C8352B"/>
                </a:solidFill>
              </a:rPr>
              <a:t>"/var/www/html/index.html"</a:t>
            </a:r>
            <a:r>
              <a:rPr sz="1920"/>
              <a:t> </a:t>
            </a:r>
            <a:r>
              <a:rPr sz="1920" b="1">
                <a:solidFill>
                  <a:srgbClr val="008F00"/>
                </a:solidFill>
              </a:rPr>
              <a:t>do</a:t>
            </a:r>
            <a:endParaRPr sz="1920"/>
          </a:p>
          <a:p>
            <a:pPr lvl="0" defTabSz="365760">
              <a:spcBef>
                <a:spcPts val="0"/>
              </a:spcBef>
              <a:buClrTx/>
              <a:defRPr sz="1800"/>
            </a:pPr>
            <a:r>
              <a:rPr sz="1920"/>
              <a:t>  source </a:t>
            </a:r>
            <a:r>
              <a:rPr sz="1920">
                <a:solidFill>
                  <a:srgbClr val="C8352B"/>
                </a:solidFill>
              </a:rPr>
              <a:t>"index.html"</a:t>
            </a:r>
            <a:endParaRPr sz="1920"/>
          </a:p>
          <a:p>
            <a:pPr lvl="0" defTabSz="365760">
              <a:spcBef>
                <a:spcPts val="0"/>
              </a:spcBef>
              <a:buClrTx/>
              <a:defRPr sz="1800"/>
            </a:pPr>
            <a:r>
              <a:rPr sz="1920"/>
              <a:t>  mode </a:t>
            </a:r>
            <a:r>
              <a:rPr sz="1920">
                <a:solidFill>
                  <a:srgbClr val="C8352B"/>
                </a:solidFill>
              </a:rPr>
              <a:t>"0644"</a:t>
            </a:r>
            <a:endParaRPr sz="1920"/>
          </a:p>
          <a:p>
            <a:pPr lvl="0" defTabSz="365760">
              <a:spcBef>
                <a:spcPts val="0"/>
              </a:spcBef>
              <a:buClrTx/>
              <a:defRPr sz="1800"/>
            </a:pPr>
            <a:r>
              <a:rPr sz="1920" b="1">
                <a:solidFill>
                  <a:srgbClr val="008F00"/>
                </a:solidFill>
              </a:rPr>
              <a:t>end</a:t>
            </a:r>
          </a:p>
        </p:txBody>
      </p:sp>
      <p:sp>
        <p:nvSpPr>
          <p:cNvPr id="2848" name="Shape 2848"/>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242</a:t>
            </a:fld>
            <a:endParaRPr sz="1000"/>
          </a:p>
        </p:txBody>
      </p:sp>
    </p:spTree>
  </p:cSld>
  <p:clrMapOvr>
    <a:masterClrMapping/>
  </p:clrMapOvr>
  <p:transition xmlns:p14="http://schemas.microsoft.com/office/powerpoint/2010/main" spd="med"/>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2" name="Shape 2852"/>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Question!</a:t>
            </a:r>
          </a:p>
        </p:txBody>
      </p:sp>
      <p:sp>
        <p:nvSpPr>
          <p:cNvPr id="2853" name="Shape 2853"/>
          <p:cNvSpPr>
            <a:spLocks noGrp="1"/>
          </p:cNvSpPr>
          <p:nvPr>
            <p:ph type="body" idx="1"/>
          </p:nvPr>
        </p:nvSpPr>
        <p:spPr>
          <a:prstGeom prst="rect">
            <a:avLst/>
          </a:prstGeom>
        </p:spPr>
        <p:txBody>
          <a:bodyPr/>
          <a:lstStyle/>
          <a:p>
            <a:pPr lvl="0">
              <a:defRPr sz="1800"/>
            </a:pPr>
            <a:r>
              <a:rPr sz="4800"/>
              <a:t>Using what we have learned so far, can we make the recipe shorter?</a:t>
            </a:r>
          </a:p>
        </p:txBody>
      </p:sp>
      <p:sp>
        <p:nvSpPr>
          <p:cNvPr id="2854" name="Shape 285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243</a:t>
            </a:fld>
            <a:endParaRPr sz="1000"/>
          </a:p>
        </p:txBody>
      </p:sp>
    </p:spTree>
  </p:cSld>
  <p:clrMapOvr>
    <a:masterClrMapping/>
  </p:clrMapOvr>
  <p:transition xmlns:p14="http://schemas.microsoft.com/office/powerpoint/2010/main" spd="med"/>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8" name="Shape 2858"/>
          <p:cNvSpPr>
            <a:spLocks noGrp="1"/>
          </p:cNvSpPr>
          <p:nvPr>
            <p:ph type="title"/>
          </p:nvPr>
        </p:nvSpPr>
        <p:spPr>
          <a:prstGeom prst="rect">
            <a:avLst/>
          </a:prstGeom>
        </p:spPr>
        <p:txBody>
          <a:bodyPr/>
          <a:lstStyle>
            <a:lvl1pPr defTabSz="497331">
              <a:defRPr sz="6408">
                <a:effectLst>
                  <a:outerShdw blurRad="45212" dist="22606" dir="2700000" rotWithShape="0">
                    <a:srgbClr val="000000">
                      <a:alpha val="75000"/>
                    </a:srgbClr>
                  </a:outerShdw>
                </a:effectLst>
              </a:defRPr>
            </a:lvl1pPr>
          </a:lstStyle>
          <a:p>
            <a:pPr lvl="0">
              <a:defRPr sz="1800" b="0">
                <a:solidFill>
                  <a:srgbClr val="000000"/>
                </a:solidFill>
                <a:effectLst/>
              </a:defRPr>
            </a:pPr>
            <a:r>
              <a:rPr sz="6408" b="1">
                <a:solidFill>
                  <a:srgbClr val="FFFFFF"/>
                </a:solidFill>
                <a:effectLst>
                  <a:outerShdw blurRad="45212" dist="22606" dir="2700000" rotWithShape="0">
                    <a:srgbClr val="000000">
                      <a:alpha val="75000"/>
                    </a:srgbClr>
                  </a:outerShdw>
                </a:effectLst>
              </a:rPr>
              <a:t>Best Practice: Omit the default action</a:t>
            </a:r>
          </a:p>
        </p:txBody>
      </p:sp>
      <p:sp>
        <p:nvSpPr>
          <p:cNvPr id="2859" name="Shape 2859"/>
          <p:cNvSpPr>
            <a:spLocks noGrp="1"/>
          </p:cNvSpPr>
          <p:nvPr>
            <p:ph type="body" idx="1"/>
          </p:nvPr>
        </p:nvSpPr>
        <p:spPr>
          <a:prstGeom prst="rect">
            <a:avLst/>
          </a:prstGeom>
        </p:spPr>
        <p:txBody>
          <a:bodyPr/>
          <a:lstStyle/>
          <a:p>
            <a:pPr lvl="0">
              <a:defRPr sz="1800"/>
            </a:pPr>
            <a:r>
              <a:rPr sz="4800"/>
              <a:t>If the only action you need from a resource is the default action - omit it from the recipe</a:t>
            </a:r>
          </a:p>
        </p:txBody>
      </p:sp>
      <p:sp>
        <p:nvSpPr>
          <p:cNvPr id="2860" name="Shape 286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244</a:t>
            </a:fld>
            <a:endParaRPr sz="1000"/>
          </a:p>
        </p:txBody>
      </p:sp>
    </p:spTree>
  </p:cSld>
  <p:clrMapOvr>
    <a:masterClrMapping/>
  </p:clrMapOvr>
  <p:transition xmlns:p14="http://schemas.microsoft.com/office/powerpoint/2010/main" spd="med"/>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4" name="Shape 2864"/>
          <p:cNvSpPr/>
          <p:nvPr/>
        </p:nvSpPr>
        <p:spPr>
          <a:xfrm>
            <a:off x="1358304" y="1701800"/>
            <a:ext cx="6121401"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b="1">
                <a:latin typeface="+mn-lt"/>
                <a:ea typeface="+mn-ea"/>
                <a:cs typeface="+mn-cs"/>
                <a:sym typeface="Courier"/>
              </a:defRPr>
            </a:lvl1pPr>
          </a:lstStyle>
          <a:p>
            <a:pPr lvl="0">
              <a:defRPr sz="1800" b="0"/>
            </a:pPr>
            <a:r>
              <a:rPr sz="3200" b="1"/>
              <a:t>OPEN IN EDITOR:</a:t>
            </a:r>
          </a:p>
        </p:txBody>
      </p:sp>
      <p:sp>
        <p:nvSpPr>
          <p:cNvPr id="2865" name="Shape 2865"/>
          <p:cNvSpPr/>
          <p:nvPr/>
        </p:nvSpPr>
        <p:spPr>
          <a:xfrm>
            <a:off x="6642100" y="8394700"/>
            <a:ext cx="3048000"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defRPr b="1">
                <a:latin typeface="+mn-lt"/>
                <a:ea typeface="+mn-ea"/>
                <a:cs typeface="+mn-cs"/>
                <a:sym typeface="Courier"/>
              </a:defRPr>
            </a:lvl1pPr>
          </a:lstStyle>
          <a:p>
            <a:pPr lvl="0">
              <a:defRPr sz="1800" b="0"/>
            </a:pPr>
            <a:r>
              <a:rPr sz="3200" b="1"/>
              <a:t>SAVE FILE!</a:t>
            </a:r>
          </a:p>
        </p:txBody>
      </p:sp>
      <p:sp>
        <p:nvSpPr>
          <p:cNvPr id="2866" name="Shape 2866"/>
          <p:cNvSpPr/>
          <p:nvPr/>
        </p:nvSpPr>
        <p:spPr>
          <a:xfrm>
            <a:off x="5048449" y="1639957"/>
            <a:ext cx="10851952" cy="707886"/>
          </a:xfrm>
          <a:prstGeom prst="rect">
            <a:avLst/>
          </a:prstGeom>
          <a:ln w="12700">
            <a:miter lim="400000"/>
          </a:ln>
          <a:extLst>
            <a:ext uri="{C572A759-6A51-4108-AA02-DFA0A04FC94B}">
              <ma14:wrappingTextBoxFlag xmlns:ma14="http://schemas.microsoft.com/office/mac/drawingml/2011/main" val="1"/>
            </a:ext>
          </a:extLst>
        </p:spPr>
        <p:txBody>
          <a:bodyPr wrap="square" lIns="114300" tIns="114300" rIns="114300" bIns="114300" anchor="ctr">
            <a:spAutoFit/>
          </a:bodyPr>
          <a:lstStyle>
            <a:lvl1pPr algn="l">
              <a:defRPr sz="3100">
                <a:latin typeface="+mn-lt"/>
                <a:ea typeface="+mn-ea"/>
                <a:cs typeface="+mn-cs"/>
                <a:sym typeface="Courier"/>
              </a:defRPr>
            </a:lvl1pPr>
          </a:lstStyle>
          <a:p>
            <a:pPr lvl="0">
              <a:defRPr sz="1800"/>
            </a:pPr>
            <a:r>
              <a:rPr sz="3100" dirty="0"/>
              <a:t>cookbooks/apache/files/default/index.html</a:t>
            </a:r>
          </a:p>
        </p:txBody>
      </p:sp>
      <p:sp>
        <p:nvSpPr>
          <p:cNvPr id="2867" name="Shape 2867"/>
          <p:cNvSpPr/>
          <p:nvPr/>
        </p:nvSpPr>
        <p:spPr>
          <a:xfrm>
            <a:off x="838200" y="2381250"/>
            <a:ext cx="14630400" cy="40894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p>
            <a:pPr lvl="1" indent="0" algn="l" defTabSz="457200">
              <a:defRPr sz="1800"/>
            </a:pPr>
            <a:r>
              <a:rPr sz="4800" b="1">
                <a:solidFill>
                  <a:srgbClr val="008F00"/>
                </a:solidFill>
                <a:latin typeface="+mn-lt"/>
                <a:ea typeface="+mn-ea"/>
                <a:cs typeface="+mn-cs"/>
                <a:sym typeface="Courier"/>
              </a:rPr>
              <a:t>&lt;html&gt;</a:t>
            </a:r>
            <a:endParaRPr sz="4800">
              <a:latin typeface="+mn-lt"/>
              <a:ea typeface="+mn-ea"/>
              <a:cs typeface="+mn-cs"/>
              <a:sym typeface="Courier"/>
            </a:endParaRPr>
          </a:p>
          <a:p>
            <a:pPr lvl="0" algn="l" defTabSz="457200">
              <a:defRPr sz="1800"/>
            </a:pPr>
            <a:r>
              <a:rPr sz="4800" b="1">
                <a:solidFill>
                  <a:srgbClr val="008F00"/>
                </a:solidFill>
                <a:latin typeface="+mn-lt"/>
                <a:ea typeface="+mn-ea"/>
                <a:cs typeface="+mn-cs"/>
                <a:sym typeface="Courier"/>
              </a:rPr>
              <a:t>&lt;body&gt;</a:t>
            </a:r>
            <a:endParaRPr sz="4800">
              <a:latin typeface="+mn-lt"/>
              <a:ea typeface="+mn-ea"/>
              <a:cs typeface="+mn-cs"/>
              <a:sym typeface="Courier"/>
            </a:endParaRPr>
          </a:p>
          <a:p>
            <a:pPr lvl="0" algn="l" defTabSz="457200">
              <a:defRPr sz="1800"/>
            </a:pPr>
            <a:r>
              <a:rPr sz="4800">
                <a:latin typeface="+mn-lt"/>
                <a:ea typeface="+mn-ea"/>
                <a:cs typeface="+mn-cs"/>
                <a:sym typeface="Courier"/>
              </a:rPr>
              <a:t>  </a:t>
            </a:r>
            <a:r>
              <a:rPr sz="4800" b="1">
                <a:solidFill>
                  <a:srgbClr val="008F00"/>
                </a:solidFill>
                <a:latin typeface="+mn-lt"/>
                <a:ea typeface="+mn-ea"/>
                <a:cs typeface="+mn-cs"/>
                <a:sym typeface="Courier"/>
              </a:rPr>
              <a:t>&lt;h1&gt;</a:t>
            </a:r>
            <a:r>
              <a:rPr sz="4800">
                <a:latin typeface="+mn-lt"/>
                <a:ea typeface="+mn-ea"/>
                <a:cs typeface="+mn-cs"/>
                <a:sym typeface="Courier"/>
              </a:rPr>
              <a:t>Hello, world!</a:t>
            </a:r>
            <a:r>
              <a:rPr sz="4800" b="1">
                <a:solidFill>
                  <a:srgbClr val="008F00"/>
                </a:solidFill>
                <a:latin typeface="+mn-lt"/>
                <a:ea typeface="+mn-ea"/>
                <a:cs typeface="+mn-cs"/>
                <a:sym typeface="Courier"/>
              </a:rPr>
              <a:t>&lt;/h1&gt;</a:t>
            </a:r>
            <a:endParaRPr sz="4800">
              <a:latin typeface="+mn-lt"/>
              <a:ea typeface="+mn-ea"/>
              <a:cs typeface="+mn-cs"/>
              <a:sym typeface="Courier"/>
            </a:endParaRPr>
          </a:p>
          <a:p>
            <a:pPr lvl="0" algn="l" defTabSz="457200">
              <a:defRPr sz="1800"/>
            </a:pPr>
            <a:r>
              <a:rPr sz="4800" b="1">
                <a:solidFill>
                  <a:srgbClr val="008F00"/>
                </a:solidFill>
                <a:latin typeface="+mn-lt"/>
                <a:ea typeface="+mn-ea"/>
                <a:cs typeface="+mn-cs"/>
                <a:sym typeface="Courier"/>
              </a:rPr>
              <a:t>&lt;/body&gt;</a:t>
            </a:r>
            <a:endParaRPr sz="4800">
              <a:latin typeface="+mn-lt"/>
              <a:ea typeface="+mn-ea"/>
              <a:cs typeface="+mn-cs"/>
              <a:sym typeface="Courier"/>
            </a:endParaRPr>
          </a:p>
          <a:p>
            <a:pPr lvl="0" algn="l" defTabSz="457200">
              <a:defRPr sz="1800"/>
            </a:pPr>
            <a:r>
              <a:rPr sz="4800" b="1">
                <a:solidFill>
                  <a:srgbClr val="008F00"/>
                </a:solidFill>
                <a:latin typeface="+mn-lt"/>
                <a:ea typeface="+mn-ea"/>
                <a:cs typeface="+mn-cs"/>
                <a:sym typeface="Courier"/>
              </a:rPr>
              <a:t>&lt;/html&gt;</a:t>
            </a:r>
          </a:p>
        </p:txBody>
      </p:sp>
      <p:sp>
        <p:nvSpPr>
          <p:cNvPr id="2868" name="Shape 2868"/>
          <p:cNvSpPr>
            <a:spLocks noGrp="1"/>
          </p:cNvSpPr>
          <p:nvPr>
            <p:ph type="title"/>
          </p:nvPr>
        </p:nvSpPr>
        <p:spPr>
          <a:prstGeom prst="rect">
            <a:avLst/>
          </a:prstGeom>
        </p:spPr>
        <p:txBody>
          <a:bodyPr/>
          <a:lstStyle>
            <a:lvl1pPr defTabSz="273812">
              <a:defRPr sz="3528">
                <a:effectLst>
                  <a:outerShdw blurRad="24892" dist="12446" dir="2700000" rotWithShape="0">
                    <a:srgbClr val="000000">
                      <a:alpha val="75000"/>
                    </a:srgbClr>
                  </a:outerShdw>
                </a:effectLst>
              </a:defRPr>
            </a:lvl1pPr>
          </a:lstStyle>
          <a:p>
            <a:pPr lvl="0">
              <a:defRPr sz="1800" b="0">
                <a:solidFill>
                  <a:srgbClr val="000000"/>
                </a:solidFill>
                <a:effectLst/>
              </a:defRPr>
            </a:pPr>
            <a:r>
              <a:rPr sz="3528" b="1">
                <a:solidFill>
                  <a:srgbClr val="FFFFFF"/>
                </a:solidFill>
                <a:effectLst>
                  <a:outerShdw blurRad="24892" dist="12446" dir="2700000" rotWithShape="0">
                    <a:srgbClr val="000000">
                      <a:alpha val="75000"/>
                    </a:srgbClr>
                  </a:outerShdw>
                </a:effectLst>
              </a:rPr>
              <a:t>Exercise:  Add index.html to your cookbook’s files/default directory</a:t>
            </a:r>
          </a:p>
        </p:txBody>
      </p:sp>
      <p:sp>
        <p:nvSpPr>
          <p:cNvPr id="2869" name="Shape 2869"/>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245</a:t>
            </a:fld>
            <a:endParaRPr sz="1000"/>
          </a:p>
        </p:txBody>
      </p:sp>
    </p:spTree>
  </p:cSld>
  <p:clrMapOvr>
    <a:masterClrMapping/>
  </p:clrMapOvr>
  <p:transition xmlns:p14="http://schemas.microsoft.com/office/powerpoint/2010/main" spd="med"/>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73" name="Shape 2873"/>
          <p:cNvSpPr>
            <a:spLocks noGrp="1"/>
          </p:cNvSpPr>
          <p:nvPr>
            <p:ph type="title"/>
          </p:nvPr>
        </p:nvSpPr>
        <p:spPr>
          <a:prstGeom prst="rect">
            <a:avLst/>
          </a:prstGeom>
        </p:spPr>
        <p:txBody>
          <a:bodyPr>
            <a:normAutofit fontScale="90000"/>
          </a:bodyPr>
          <a:lstStyle>
            <a:lvl1pPr defTabSz="486155">
              <a:defRPr sz="6264">
                <a:effectLst>
                  <a:outerShdw blurRad="44196" dist="22098" dir="2700000" rotWithShape="0">
                    <a:srgbClr val="000000">
                      <a:alpha val="75000"/>
                    </a:srgbClr>
                  </a:outerShdw>
                </a:effectLst>
              </a:defRPr>
            </a:lvl1pPr>
          </a:lstStyle>
          <a:p>
            <a:pPr lvl="0">
              <a:defRPr sz="1800" b="0">
                <a:solidFill>
                  <a:srgbClr val="000000"/>
                </a:solidFill>
                <a:effectLst/>
              </a:defRPr>
            </a:pPr>
            <a:r>
              <a:rPr sz="6264" b="1">
                <a:solidFill>
                  <a:srgbClr val="FFFFFF"/>
                </a:solidFill>
                <a:effectLst>
                  <a:outerShdw blurRad="44196" dist="22098" dir="2700000" rotWithShape="0">
                    <a:srgbClr val="000000">
                      <a:alpha val="75000"/>
                    </a:srgbClr>
                  </a:outerShdw>
                </a:effectLst>
              </a:rPr>
              <a:t>What’s with the ‘default’ subdirectory?</a:t>
            </a:r>
          </a:p>
        </p:txBody>
      </p:sp>
      <p:sp>
        <p:nvSpPr>
          <p:cNvPr id="2874" name="Shape 2874"/>
          <p:cNvSpPr>
            <a:spLocks noGrp="1"/>
          </p:cNvSpPr>
          <p:nvPr>
            <p:ph type="body" idx="1"/>
          </p:nvPr>
        </p:nvSpPr>
        <p:spPr>
          <a:xfrm>
            <a:off x="482600" y="1714500"/>
            <a:ext cx="15697200" cy="6807200"/>
          </a:xfrm>
          <a:prstGeom prst="rect">
            <a:avLst/>
          </a:prstGeom>
        </p:spPr>
        <p:txBody>
          <a:bodyPr>
            <a:normAutofit lnSpcReduction="10000"/>
          </a:bodyPr>
          <a:lstStyle/>
          <a:p>
            <a:pPr marL="358139" lvl="0" indent="-358139" defTabSz="536447">
              <a:spcBef>
                <a:spcPts val="1100"/>
              </a:spcBef>
              <a:defRPr sz="1800"/>
            </a:pPr>
            <a:r>
              <a:rPr sz="4512"/>
              <a:t>Chef allows you to select the most appropriate file (or template) within a cookbook according to the node's platform</a:t>
            </a:r>
          </a:p>
          <a:p>
            <a:pPr marL="760475" lvl="1" indent="-358139" defTabSz="536447">
              <a:spcBef>
                <a:spcPts val="1100"/>
              </a:spcBef>
              <a:defRPr sz="1800"/>
            </a:pPr>
            <a:r>
              <a:rPr sz="4512"/>
              <a:t>host node name (e.g. foo.bar.com)</a:t>
            </a:r>
          </a:p>
          <a:p>
            <a:pPr marL="760475" lvl="1" indent="-358139" defTabSz="536447">
              <a:spcBef>
                <a:spcPts val="1100"/>
              </a:spcBef>
              <a:defRPr sz="1800"/>
            </a:pPr>
            <a:r>
              <a:rPr sz="4512"/>
              <a:t>platform-version (e.g. redhat-6.2.1)</a:t>
            </a:r>
          </a:p>
          <a:p>
            <a:pPr marL="760475" lvl="1" indent="-358139" defTabSz="536447">
              <a:spcBef>
                <a:spcPts val="1100"/>
              </a:spcBef>
              <a:defRPr sz="1800"/>
            </a:pPr>
            <a:r>
              <a:rPr sz="4512"/>
              <a:t>platform-version_components (e.g. redhat-6.2, redhat-6)</a:t>
            </a:r>
          </a:p>
          <a:p>
            <a:pPr marL="760475" lvl="1" indent="-358139" defTabSz="536447">
              <a:spcBef>
                <a:spcPts val="1100"/>
              </a:spcBef>
              <a:defRPr sz="1800"/>
            </a:pPr>
            <a:r>
              <a:rPr sz="4512"/>
              <a:t>platform (e.g. redhat)</a:t>
            </a:r>
          </a:p>
          <a:p>
            <a:pPr marL="760475" lvl="1" indent="-358139" defTabSz="536447">
              <a:spcBef>
                <a:spcPts val="1100"/>
              </a:spcBef>
              <a:defRPr sz="1800"/>
            </a:pPr>
            <a:r>
              <a:rPr sz="4512"/>
              <a:t>default</a:t>
            </a:r>
          </a:p>
          <a:p>
            <a:pPr marL="358139" lvl="0" indent="-358139" defTabSz="536447">
              <a:spcBef>
                <a:spcPts val="1100"/>
              </a:spcBef>
              <a:defRPr sz="1800"/>
            </a:pPr>
            <a:r>
              <a:rPr sz="4512"/>
              <a:t>99% of the time, you will just use </a:t>
            </a:r>
            <a:r>
              <a:rPr sz="4512" b="1"/>
              <a:t>default</a:t>
            </a:r>
          </a:p>
        </p:txBody>
      </p:sp>
      <p:sp>
        <p:nvSpPr>
          <p:cNvPr id="2875" name="Shape 287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246</a:t>
            </a:fld>
            <a:endParaRPr sz="1000"/>
          </a:p>
        </p:txBody>
      </p:sp>
    </p:spTree>
  </p:cSld>
  <p:clrMapOvr>
    <a:masterClrMapping/>
  </p:clrMapOvr>
  <p:transition xmlns:p14="http://schemas.microsoft.com/office/powerpoint/2010/main" spd="med"/>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9" name="Shape 2879"/>
          <p:cNvSpPr/>
          <p:nvPr/>
        </p:nvSpPr>
        <p:spPr>
          <a:xfrm>
            <a:off x="8134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 knife cookbook upload apache</a:t>
            </a:r>
          </a:p>
        </p:txBody>
      </p:sp>
      <p:sp>
        <p:nvSpPr>
          <p:cNvPr id="2880" name="Shape 2880"/>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Exercise: Upload the cookbook</a:t>
            </a:r>
          </a:p>
        </p:txBody>
      </p:sp>
      <p:sp>
        <p:nvSpPr>
          <p:cNvPr id="2881" name="Shape 2881"/>
          <p:cNvSpPr>
            <a:spLocks noGrp="1"/>
          </p:cNvSpPr>
          <p:nvPr>
            <p:ph type="body" idx="1"/>
          </p:nvPr>
        </p:nvSpPr>
        <p:spPr>
          <a:xfrm>
            <a:off x="800100" y="3657600"/>
            <a:ext cx="14655800" cy="4965700"/>
          </a:xfrm>
          <a:prstGeom prst="rect">
            <a:avLst/>
          </a:prstGeom>
        </p:spPr>
        <p:txBody>
          <a:bodyPr/>
          <a:lstStyle/>
          <a:p>
            <a:pPr lvl="0">
              <a:defRPr sz="1800">
                <a:solidFill>
                  <a:srgbClr val="000000"/>
                </a:solidFill>
              </a:defRPr>
            </a:pPr>
            <a:r>
              <a:rPr sz="4800">
                <a:solidFill>
                  <a:srgbClr val="FFFFFF"/>
                </a:solidFill>
              </a:rPr>
              <a:t>Uploading apache         [0.1.0]</a:t>
            </a:r>
          </a:p>
          <a:p>
            <a:pPr lvl="0">
              <a:defRPr sz="1800">
                <a:solidFill>
                  <a:srgbClr val="000000"/>
                </a:solidFill>
              </a:defRPr>
            </a:pPr>
            <a:r>
              <a:rPr sz="4800">
                <a:solidFill>
                  <a:srgbClr val="FFFFFF"/>
                </a:solidFill>
              </a:rPr>
              <a:t>Uploaded 1 cookbook.</a:t>
            </a:r>
          </a:p>
        </p:txBody>
      </p:sp>
      <p:sp>
        <p:nvSpPr>
          <p:cNvPr id="2882" name="Shape 2882"/>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247</a:t>
            </a:fld>
            <a:endParaRPr sz="1000"/>
          </a:p>
        </p:txBody>
      </p:sp>
    </p:spTree>
  </p:cSld>
  <p:clrMapOvr>
    <a:masterClrMapping/>
  </p:clrMapOvr>
  <p:transition xmlns:p14="http://schemas.microsoft.com/office/powerpoint/2010/main" spd="med"/>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6" name="Shape 2886"/>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The Run List</a:t>
            </a:r>
          </a:p>
        </p:txBody>
      </p:sp>
      <p:sp>
        <p:nvSpPr>
          <p:cNvPr id="2887" name="Shape 2887"/>
          <p:cNvSpPr>
            <a:spLocks noGrp="1"/>
          </p:cNvSpPr>
          <p:nvPr>
            <p:ph type="body" idx="1"/>
          </p:nvPr>
        </p:nvSpPr>
        <p:spPr>
          <a:prstGeom prst="rect">
            <a:avLst/>
          </a:prstGeom>
        </p:spPr>
        <p:txBody>
          <a:bodyPr/>
          <a:lstStyle/>
          <a:p>
            <a:pPr lvl="0">
              <a:defRPr sz="1800"/>
            </a:pPr>
            <a:r>
              <a:rPr sz="4800"/>
              <a:t>The Run List is the ordered set of recipes and roles that the Chef Client will execute on a node</a:t>
            </a:r>
          </a:p>
          <a:p>
            <a:pPr lvl="1">
              <a:defRPr sz="1800"/>
            </a:pPr>
            <a:r>
              <a:rPr sz="4800"/>
              <a:t>Recipes are specified by “</a:t>
            </a:r>
            <a:r>
              <a:rPr sz="4800" b="1"/>
              <a:t>recipe[</a:t>
            </a:r>
            <a:r>
              <a:rPr sz="4800" b="1" i="1"/>
              <a:t>name</a:t>
            </a:r>
            <a:r>
              <a:rPr sz="4800" b="1"/>
              <a:t>]</a:t>
            </a:r>
            <a:r>
              <a:rPr sz="4800"/>
              <a:t>”</a:t>
            </a:r>
          </a:p>
          <a:p>
            <a:pPr lvl="1">
              <a:defRPr sz="1800"/>
            </a:pPr>
            <a:r>
              <a:rPr sz="4800"/>
              <a:t>Roles are specified by “</a:t>
            </a:r>
            <a:r>
              <a:rPr sz="4800" b="1"/>
              <a:t>role[</a:t>
            </a:r>
            <a:r>
              <a:rPr sz="4800" b="1" i="1"/>
              <a:t>name</a:t>
            </a:r>
            <a:r>
              <a:rPr sz="4800" b="1"/>
              <a:t>]</a:t>
            </a:r>
            <a:r>
              <a:rPr sz="4800"/>
              <a:t>”</a:t>
            </a:r>
          </a:p>
        </p:txBody>
      </p:sp>
      <p:sp>
        <p:nvSpPr>
          <p:cNvPr id="2888" name="Shape 2888"/>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248</a:t>
            </a:fld>
            <a:endParaRPr sz="1000"/>
          </a:p>
        </p:txBody>
      </p:sp>
    </p:spTree>
  </p:cSld>
  <p:clrMapOvr>
    <a:masterClrMapping/>
  </p:clrMapOvr>
  <p:transition xmlns:p14="http://schemas.microsoft.com/office/powerpoint/2010/main" spd="med"/>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2" name="Shape 2892"/>
          <p:cNvSpPr/>
          <p:nvPr/>
        </p:nvSpPr>
        <p:spPr>
          <a:xfrm>
            <a:off x="813494" y="1936750"/>
            <a:ext cx="14655801" cy="10287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3600">
                <a:solidFill>
                  <a:srgbClr val="FFFFFF"/>
                </a:solidFill>
                <a:latin typeface="+mn-lt"/>
                <a:ea typeface="+mn-ea"/>
                <a:cs typeface="+mn-cs"/>
                <a:sym typeface="Courier"/>
              </a:defRPr>
            </a:lvl1pPr>
          </a:lstStyle>
          <a:p>
            <a:pPr lvl="0">
              <a:defRPr sz="1800">
                <a:solidFill>
                  <a:srgbClr val="000000"/>
                </a:solidFill>
              </a:defRPr>
            </a:pPr>
            <a:r>
              <a:rPr sz="3600">
                <a:solidFill>
                  <a:srgbClr val="FFFFFF"/>
                </a:solidFill>
              </a:rPr>
              <a:t>$ knife node run_list add node1 "recipe[apache]"</a:t>
            </a:r>
          </a:p>
        </p:txBody>
      </p:sp>
      <p:sp>
        <p:nvSpPr>
          <p:cNvPr id="2893" name="Shape 2893"/>
          <p:cNvSpPr>
            <a:spLocks noGrp="1"/>
          </p:cNvSpPr>
          <p:nvPr>
            <p:ph type="title"/>
          </p:nvPr>
        </p:nvSpPr>
        <p:spPr>
          <a:prstGeom prst="rect">
            <a:avLst/>
          </a:prstGeom>
        </p:spPr>
        <p:txBody>
          <a:bodyPr/>
          <a:lstStyle>
            <a:lvl1pPr defTabSz="368808">
              <a:defRPr sz="4752">
                <a:effectLst>
                  <a:outerShdw blurRad="33528" dist="16764" dir="2700000" rotWithShape="0">
                    <a:srgbClr val="000000">
                      <a:alpha val="75000"/>
                    </a:srgbClr>
                  </a:outerShdw>
                </a:effectLst>
              </a:defRPr>
            </a:lvl1pPr>
          </a:lstStyle>
          <a:p>
            <a:pPr lvl="0">
              <a:defRPr sz="1800" b="0">
                <a:solidFill>
                  <a:srgbClr val="000000"/>
                </a:solidFill>
                <a:effectLst/>
              </a:defRPr>
            </a:pPr>
            <a:r>
              <a:rPr sz="4752" b="1">
                <a:solidFill>
                  <a:srgbClr val="FFFFFF"/>
                </a:solidFill>
                <a:effectLst>
                  <a:outerShdw blurRad="33528" dist="16764" dir="2700000" rotWithShape="0">
                    <a:srgbClr val="000000">
                      <a:alpha val="75000"/>
                    </a:srgbClr>
                  </a:outerShdw>
                </a:effectLst>
              </a:rPr>
              <a:t>Exercise: Add apache recipe to test node’s run list</a:t>
            </a:r>
          </a:p>
        </p:txBody>
      </p:sp>
      <p:sp>
        <p:nvSpPr>
          <p:cNvPr id="2894" name="Shape 2894"/>
          <p:cNvSpPr/>
          <p:nvPr/>
        </p:nvSpPr>
        <p:spPr>
          <a:xfrm>
            <a:off x="800100" y="3657600"/>
            <a:ext cx="14655800" cy="49657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normAutofit/>
          </a:bodyPr>
          <a:lstStyle/>
          <a:p>
            <a:pPr lvl="0" algn="l">
              <a:buClr>
                <a:srgbClr val="F38C24"/>
              </a:buClr>
              <a:defRPr sz="1800"/>
            </a:pPr>
            <a:r>
              <a:rPr sz="4800">
                <a:solidFill>
                  <a:srgbClr val="FFFFFF"/>
                </a:solidFill>
                <a:latin typeface="+mn-lt"/>
                <a:ea typeface="+mn-ea"/>
                <a:cs typeface="+mn-cs"/>
                <a:sym typeface="Courier"/>
              </a:rPr>
              <a:t>node1:</a:t>
            </a:r>
          </a:p>
          <a:p>
            <a:pPr lvl="0" algn="l">
              <a:buClr>
                <a:srgbClr val="F38C24"/>
              </a:buClr>
              <a:defRPr sz="1800"/>
            </a:pPr>
            <a:r>
              <a:rPr sz="4800">
                <a:solidFill>
                  <a:srgbClr val="FFFFFF"/>
                </a:solidFill>
                <a:latin typeface="+mn-lt"/>
                <a:ea typeface="+mn-ea"/>
                <a:cs typeface="+mn-cs"/>
                <a:sym typeface="Courier"/>
              </a:rPr>
              <a:t>  run_list: recipe[apache]</a:t>
            </a:r>
          </a:p>
        </p:txBody>
      </p:sp>
      <p:sp>
        <p:nvSpPr>
          <p:cNvPr id="2895" name="Shape 2895"/>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249</a:t>
            </a:fld>
            <a:endParaRPr sz="1000"/>
          </a:p>
        </p:txBody>
      </p:sp>
    </p:spTree>
  </p:cSld>
  <p:clrMapOvr>
    <a:masterClrMapping/>
  </p:clrMapOvr>
  <p:transition xmlns:p14="http://schemas.microsoft.com/office/powerpoint/2010/mai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Shape 530"/>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Stages of Learning - Shuhari</a:t>
            </a:r>
          </a:p>
        </p:txBody>
      </p:sp>
      <p:sp>
        <p:nvSpPr>
          <p:cNvPr id="531" name="Shape 531"/>
          <p:cNvSpPr>
            <a:spLocks noGrp="1"/>
          </p:cNvSpPr>
          <p:nvPr>
            <p:ph type="body" idx="1"/>
          </p:nvPr>
        </p:nvSpPr>
        <p:spPr>
          <a:prstGeom prst="rect">
            <a:avLst/>
          </a:prstGeom>
        </p:spPr>
        <p:txBody>
          <a:bodyPr/>
          <a:lstStyle/>
          <a:p>
            <a:pPr lvl="0">
              <a:defRPr sz="1800"/>
            </a:pPr>
            <a:r>
              <a:rPr sz="4800"/>
              <a:t>Shuhari - first learn, then detach, and finally transcend</a:t>
            </a:r>
          </a:p>
          <a:p>
            <a:pPr lvl="1">
              <a:defRPr sz="1800"/>
            </a:pPr>
            <a:r>
              <a:rPr sz="4800"/>
              <a:t>shu - "obey" - traditional wisdom</a:t>
            </a:r>
          </a:p>
          <a:p>
            <a:pPr lvl="1">
              <a:defRPr sz="1800"/>
            </a:pPr>
            <a:r>
              <a:rPr sz="4800"/>
              <a:t>ha - "detach" - break with tradition</a:t>
            </a:r>
          </a:p>
          <a:p>
            <a:pPr lvl="1">
              <a:defRPr sz="1800"/>
            </a:pPr>
            <a:r>
              <a:rPr sz="4800"/>
              <a:t>ri - "separate" - transcend</a:t>
            </a:r>
          </a:p>
        </p:txBody>
      </p:sp>
      <p:pic>
        <p:nvPicPr>
          <p:cNvPr id="532" name="droppedImage.png"/>
          <p:cNvPicPr/>
          <p:nvPr/>
        </p:nvPicPr>
        <p:blipFill>
          <a:blip r:embed="rId3">
            <a:extLst/>
          </a:blip>
          <a:stretch>
            <a:fillRect/>
          </a:stretch>
        </p:blipFill>
        <p:spPr>
          <a:xfrm>
            <a:off x="12458700" y="3708400"/>
            <a:ext cx="3048000" cy="1308100"/>
          </a:xfrm>
          <a:prstGeom prst="rect">
            <a:avLst/>
          </a:prstGeom>
          <a:ln w="12700">
            <a:miter lim="400000"/>
          </a:ln>
        </p:spPr>
      </p:pic>
      <p:sp>
        <p:nvSpPr>
          <p:cNvPr id="533" name="Shape 53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25</a:t>
            </a:fld>
            <a:endParaRPr sz="1000"/>
          </a:p>
        </p:txBody>
      </p:sp>
    </p:spTree>
  </p:cSld>
  <p:clrMapOvr>
    <a:masterClrMapping/>
  </p:clrMapOvr>
  <p:transition xmlns:p14="http://schemas.microsoft.com/office/powerpoint/2010/main" spd="med"/>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 name="Shape 2897"/>
          <p:cNvSpPr/>
          <p:nvPr/>
        </p:nvSpPr>
        <p:spPr>
          <a:xfrm>
            <a:off x="8134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p>
            <a:pPr lvl="0" algn="l">
              <a:defRPr sz="1800"/>
            </a:pPr>
            <a:r>
              <a:rPr sz="4800" b="1" dirty="0">
                <a:solidFill>
                  <a:srgbClr val="FFFFFF"/>
                </a:solidFill>
                <a:latin typeface="+mn-lt"/>
                <a:ea typeface="+mn-ea"/>
                <a:cs typeface="+mn-cs"/>
                <a:sym typeface="Courier"/>
              </a:rPr>
              <a:t>chef@node1:~$ </a:t>
            </a:r>
            <a:r>
              <a:rPr sz="4800" dirty="0">
                <a:solidFill>
                  <a:srgbClr val="FFFFFF"/>
                </a:solidFill>
                <a:latin typeface="+mn-lt"/>
                <a:ea typeface="+mn-ea"/>
                <a:cs typeface="+mn-cs"/>
                <a:sym typeface="Courier"/>
              </a:rPr>
              <a:t>sudo chef-client</a:t>
            </a:r>
          </a:p>
        </p:txBody>
      </p:sp>
      <p:sp>
        <p:nvSpPr>
          <p:cNvPr id="2898" name="Shape 2898"/>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Exercise: Run Chef Client</a:t>
            </a:r>
          </a:p>
        </p:txBody>
      </p:sp>
      <p:sp>
        <p:nvSpPr>
          <p:cNvPr id="2899" name="Shape 2899"/>
          <p:cNvSpPr>
            <a:spLocks noGrp="1"/>
          </p:cNvSpPr>
          <p:nvPr>
            <p:ph type="body" idx="1"/>
          </p:nvPr>
        </p:nvSpPr>
        <p:spPr>
          <a:xfrm>
            <a:off x="800100" y="3162300"/>
            <a:ext cx="14655800" cy="5702300"/>
          </a:xfrm>
          <a:prstGeom prst="rect">
            <a:avLst/>
          </a:prstGeom>
        </p:spPr>
        <p:txBody>
          <a:bodyPr/>
          <a:lstStyle/>
          <a:p>
            <a:pPr lvl="0" defTabSz="240284">
              <a:defRPr sz="1800">
                <a:solidFill>
                  <a:srgbClr val="000000"/>
                </a:solidFill>
              </a:defRPr>
            </a:pPr>
            <a:r>
              <a:rPr sz="1247">
                <a:solidFill>
                  <a:srgbClr val="FFFFFF"/>
                </a:solidFill>
              </a:rPr>
              <a:t>[2014-01-21T12:22:40-05:00] INFO: Forking chef instance to converge...</a:t>
            </a:r>
          </a:p>
          <a:p>
            <a:pPr lvl="0" defTabSz="240284">
              <a:defRPr sz="1800">
                <a:solidFill>
                  <a:srgbClr val="000000"/>
                </a:solidFill>
              </a:defRPr>
            </a:pPr>
            <a:r>
              <a:rPr sz="1247">
                <a:solidFill>
                  <a:srgbClr val="FFFFFF"/>
                </a:solidFill>
              </a:rPr>
              <a:t>Starting Chef Client, version 11.8.2</a:t>
            </a:r>
          </a:p>
          <a:p>
            <a:pPr lvl="0" defTabSz="240284">
              <a:defRPr sz="1800">
                <a:solidFill>
                  <a:srgbClr val="000000"/>
                </a:solidFill>
              </a:defRPr>
            </a:pPr>
            <a:r>
              <a:rPr sz="1247">
                <a:solidFill>
                  <a:srgbClr val="FFFFFF"/>
                </a:solidFill>
              </a:rPr>
              <a:t>[2014-01-21T12:22:41-05:00] INFO: *** Chef 11.8.2 ***</a:t>
            </a:r>
          </a:p>
          <a:p>
            <a:pPr lvl="0" defTabSz="240284">
              <a:defRPr sz="1800">
                <a:solidFill>
                  <a:srgbClr val="000000"/>
                </a:solidFill>
              </a:defRPr>
            </a:pPr>
            <a:r>
              <a:rPr sz="1247">
                <a:solidFill>
                  <a:srgbClr val="FFFFFF"/>
                </a:solidFill>
              </a:rPr>
              <a:t>[2014-01-21T12:22:41-05:00] INFO: Chef-client pid: 16346</a:t>
            </a:r>
          </a:p>
          <a:p>
            <a:pPr lvl="0" defTabSz="240284">
              <a:defRPr sz="1800">
                <a:solidFill>
                  <a:srgbClr val="000000"/>
                </a:solidFill>
              </a:defRPr>
            </a:pPr>
            <a:r>
              <a:rPr sz="1247">
                <a:solidFill>
                  <a:srgbClr val="FFFFFF"/>
                </a:solidFill>
              </a:rPr>
              <a:t>[2014-01-21T12:22:41-05:00] INFO: Run List is [recipe[apache]]</a:t>
            </a:r>
          </a:p>
          <a:p>
            <a:pPr lvl="0" defTabSz="240284">
              <a:defRPr sz="1800">
                <a:solidFill>
                  <a:srgbClr val="000000"/>
                </a:solidFill>
              </a:defRPr>
            </a:pPr>
            <a:r>
              <a:rPr sz="1247">
                <a:solidFill>
                  <a:srgbClr val="FFFFFF"/>
                </a:solidFill>
              </a:rPr>
              <a:t>[2014-01-21T12:22:41-05:00] INFO: Run List expands to [apache]</a:t>
            </a:r>
          </a:p>
          <a:p>
            <a:pPr lvl="0" defTabSz="240284">
              <a:defRPr sz="1800">
                <a:solidFill>
                  <a:srgbClr val="000000"/>
                </a:solidFill>
              </a:defRPr>
            </a:pPr>
            <a:r>
              <a:rPr sz="1247">
                <a:solidFill>
                  <a:srgbClr val="FFFFFF"/>
                </a:solidFill>
              </a:rPr>
              <a:t>[2014-01-21T12:22:41-05:00] INFO: Starting Chef Run for node1</a:t>
            </a:r>
          </a:p>
          <a:p>
            <a:pPr lvl="0" defTabSz="240284">
              <a:defRPr sz="1800">
                <a:solidFill>
                  <a:srgbClr val="000000"/>
                </a:solidFill>
              </a:defRPr>
            </a:pPr>
            <a:r>
              <a:rPr sz="1247">
                <a:solidFill>
                  <a:srgbClr val="FFFFFF"/>
                </a:solidFill>
              </a:rPr>
              <a:t>[2014-01-21T12:22:41-05:00] INFO: Running start handlers</a:t>
            </a:r>
          </a:p>
          <a:p>
            <a:pPr lvl="0" defTabSz="240284">
              <a:defRPr sz="1800">
                <a:solidFill>
                  <a:srgbClr val="000000"/>
                </a:solidFill>
              </a:defRPr>
            </a:pPr>
            <a:r>
              <a:rPr sz="1247">
                <a:solidFill>
                  <a:srgbClr val="FFFFFF"/>
                </a:solidFill>
              </a:rPr>
              <a:t>[2014-01-21T12:22:41-05:00] INFO: Start handlers complete.</a:t>
            </a:r>
          </a:p>
          <a:p>
            <a:pPr lvl="0" defTabSz="240284">
              <a:defRPr sz="1800">
                <a:solidFill>
                  <a:srgbClr val="000000"/>
                </a:solidFill>
              </a:defRPr>
            </a:pPr>
            <a:r>
              <a:rPr sz="1247">
                <a:solidFill>
                  <a:srgbClr val="FFFFFF"/>
                </a:solidFill>
              </a:rPr>
              <a:t>[2014-01-21T12:22:42-05:00] INFO: HTTP Request Returned 404 Object Not Found:</a:t>
            </a:r>
          </a:p>
          <a:p>
            <a:pPr lvl="0" defTabSz="240284">
              <a:defRPr sz="1800">
                <a:solidFill>
                  <a:srgbClr val="000000"/>
                </a:solidFill>
              </a:defRPr>
            </a:pPr>
            <a:r>
              <a:rPr sz="1247">
                <a:solidFill>
                  <a:srgbClr val="FFFFFF"/>
                </a:solidFill>
              </a:rPr>
              <a:t>resolving cookbooks for run list: ["apache"]</a:t>
            </a:r>
          </a:p>
          <a:p>
            <a:pPr lvl="0" defTabSz="240284">
              <a:defRPr sz="1800">
                <a:solidFill>
                  <a:srgbClr val="000000"/>
                </a:solidFill>
              </a:defRPr>
            </a:pPr>
            <a:r>
              <a:rPr sz="1247">
                <a:solidFill>
                  <a:srgbClr val="FFFFFF"/>
                </a:solidFill>
              </a:rPr>
              <a:t>[2014-01-21T12:22:42-05:00] INFO: Loading cookbooks [apache]</a:t>
            </a:r>
          </a:p>
          <a:p>
            <a:pPr lvl="0" defTabSz="240284">
              <a:defRPr sz="1800">
                <a:solidFill>
                  <a:srgbClr val="000000"/>
                </a:solidFill>
              </a:defRPr>
            </a:pPr>
            <a:r>
              <a:rPr sz="1247">
                <a:solidFill>
                  <a:srgbClr val="FFFFFF"/>
                </a:solidFill>
              </a:rPr>
              <a:t>Synchronizing Cookbooks:</a:t>
            </a:r>
          </a:p>
          <a:p>
            <a:pPr lvl="0" defTabSz="240284">
              <a:defRPr sz="1800">
                <a:solidFill>
                  <a:srgbClr val="000000"/>
                </a:solidFill>
              </a:defRPr>
            </a:pPr>
            <a:r>
              <a:rPr sz="1247">
                <a:solidFill>
                  <a:srgbClr val="FFFFFF"/>
                </a:solidFill>
              </a:rPr>
              <a:t>[2014-01-21T12:22:42-05:00] INFO: Storing updated</a:t>
            </a:r>
          </a:p>
          <a:p>
            <a:pPr lvl="0" defTabSz="240284">
              <a:defRPr sz="1800">
                <a:solidFill>
                  <a:srgbClr val="000000"/>
                </a:solidFill>
              </a:defRPr>
            </a:pPr>
            <a:r>
              <a:rPr sz="1247">
                <a:solidFill>
                  <a:srgbClr val="FFFFFF"/>
                </a:solidFill>
              </a:rPr>
              <a:t>cookbooks/apache/recipes/default.rb in the cache.</a:t>
            </a:r>
          </a:p>
          <a:p>
            <a:pPr lvl="0" defTabSz="240284">
              <a:defRPr sz="1800">
                <a:solidFill>
                  <a:srgbClr val="000000"/>
                </a:solidFill>
              </a:defRPr>
            </a:pPr>
            <a:r>
              <a:rPr sz="1247">
                <a:solidFill>
                  <a:srgbClr val="FFFFFF"/>
                </a:solidFill>
              </a:rPr>
              <a:t>[2014-01-21T12:22:42-05:00] INFO: Storing updated</a:t>
            </a:r>
          </a:p>
          <a:p>
            <a:pPr lvl="0" defTabSz="240284">
              <a:defRPr sz="1800">
                <a:solidFill>
                  <a:srgbClr val="000000"/>
                </a:solidFill>
              </a:defRPr>
            </a:pPr>
            <a:r>
              <a:rPr sz="1247">
                <a:solidFill>
                  <a:srgbClr val="FFFFFF"/>
                </a:solidFill>
              </a:rPr>
              <a:t>cookbooks/apache/CHANGELOG.md in the cache.</a:t>
            </a:r>
          </a:p>
          <a:p>
            <a:pPr lvl="0" defTabSz="240284">
              <a:defRPr sz="1800">
                <a:solidFill>
                  <a:srgbClr val="000000"/>
                </a:solidFill>
              </a:defRPr>
            </a:pPr>
            <a:r>
              <a:rPr sz="1247">
                <a:solidFill>
                  <a:srgbClr val="FFFFFF"/>
                </a:solidFill>
              </a:rPr>
              <a:t>[2014-01-21T12:22:43-05:00] INFO: Storing updated</a:t>
            </a:r>
          </a:p>
          <a:p>
            <a:pPr lvl="0" defTabSz="240284">
              <a:defRPr sz="1800">
                <a:solidFill>
                  <a:srgbClr val="000000"/>
                </a:solidFill>
              </a:defRPr>
            </a:pPr>
            <a:r>
              <a:rPr sz="1247">
                <a:solidFill>
                  <a:srgbClr val="FFFFFF"/>
                </a:solidFill>
              </a:rPr>
              <a:t>cookbooks/apache/metadata.rb in the cache.</a:t>
            </a:r>
          </a:p>
          <a:p>
            <a:pPr lvl="0" defTabSz="240284">
              <a:defRPr sz="1800">
                <a:solidFill>
                  <a:srgbClr val="000000"/>
                </a:solidFill>
              </a:defRPr>
            </a:pPr>
            <a:r>
              <a:rPr sz="1247">
                <a:solidFill>
                  <a:srgbClr val="FFFFFF"/>
                </a:solidFill>
              </a:rPr>
              <a:t>[2014-01-21T12:22:43-05:00] INFO: Storing updated</a:t>
            </a:r>
          </a:p>
          <a:p>
            <a:pPr lvl="0" defTabSz="240284">
              <a:defRPr sz="1800">
                <a:solidFill>
                  <a:srgbClr val="000000"/>
                </a:solidFill>
              </a:defRPr>
            </a:pPr>
            <a:r>
              <a:rPr sz="1247">
                <a:solidFill>
                  <a:srgbClr val="FFFFFF"/>
                </a:solidFill>
              </a:rPr>
              <a:t>cookbooks/apache/README.md in the cache.</a:t>
            </a:r>
          </a:p>
          <a:p>
            <a:pPr lvl="0" defTabSz="240284">
              <a:defRPr sz="1800">
                <a:solidFill>
                  <a:srgbClr val="000000"/>
                </a:solidFill>
              </a:defRPr>
            </a:pPr>
            <a:r>
              <a:rPr sz="1247">
                <a:solidFill>
                  <a:srgbClr val="FFFFFF"/>
                </a:solidFill>
              </a:rPr>
              <a:t>   - apache</a:t>
            </a:r>
          </a:p>
          <a:p>
            <a:pPr lvl="0" defTabSz="240284">
              <a:defRPr sz="1800">
                <a:solidFill>
                  <a:srgbClr val="000000"/>
                </a:solidFill>
              </a:defRPr>
            </a:pPr>
            <a:r>
              <a:rPr sz="1247">
                <a:solidFill>
                  <a:srgbClr val="FFFFFF"/>
                </a:solidFill>
              </a:rPr>
              <a:t>Compiling Cookbooks...</a:t>
            </a:r>
          </a:p>
          <a:p>
            <a:pPr lvl="0" defTabSz="240284">
              <a:defRPr sz="1800">
                <a:solidFill>
                  <a:srgbClr val="000000"/>
                </a:solidFill>
              </a:defRPr>
            </a:pPr>
            <a:r>
              <a:rPr sz="1247">
                <a:solidFill>
                  <a:srgbClr val="FFFFFF"/>
                </a:solidFill>
              </a:rPr>
              <a:t>Converging 3 resources</a:t>
            </a:r>
          </a:p>
          <a:p>
            <a:pPr lvl="0" defTabSz="240284">
              <a:defRPr sz="1800">
                <a:solidFill>
                  <a:srgbClr val="000000"/>
                </a:solidFill>
              </a:defRPr>
            </a:pPr>
            <a:r>
              <a:rPr sz="1247">
                <a:solidFill>
                  <a:srgbClr val="FFFFFF"/>
                </a:solidFill>
              </a:rPr>
              <a:t>Recipe: apache::default</a:t>
            </a:r>
          </a:p>
          <a:p>
            <a:pPr lvl="0" defTabSz="240284">
              <a:defRPr sz="1800">
                <a:solidFill>
                  <a:srgbClr val="000000"/>
                </a:solidFill>
              </a:defRPr>
            </a:pPr>
            <a:r>
              <a:rPr sz="1247">
                <a:solidFill>
                  <a:srgbClr val="FFFFFF"/>
                </a:solidFill>
              </a:rPr>
              <a:t>httpd-2.2.15-29.el6.centos from base repository</a:t>
            </a:r>
          </a:p>
          <a:p>
            <a:pPr lvl="0" defTabSz="240284">
              <a:defRPr sz="1800">
                <a:solidFill>
                  <a:srgbClr val="000000"/>
                </a:solidFill>
              </a:defRPr>
            </a:pPr>
            <a:r>
              <a:rPr sz="1247">
                <a:solidFill>
                  <a:srgbClr val="FFFFFF"/>
                </a:solidFill>
              </a:rPr>
              <a:t>...</a:t>
            </a:r>
          </a:p>
        </p:txBody>
      </p:sp>
      <p:sp>
        <p:nvSpPr>
          <p:cNvPr id="2900" name="Shape 2900"/>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250</a:t>
            </a:fld>
            <a:endParaRPr sz="1000"/>
          </a:p>
        </p:txBody>
      </p:sp>
    </p:spTree>
  </p:cSld>
  <p:clrMapOvr>
    <a:masterClrMapping/>
  </p:clrMapOvr>
  <p:transition xmlns:p14="http://schemas.microsoft.com/office/powerpoint/2010/main" spd="med"/>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4" name="Shape 2904"/>
          <p:cNvSpPr>
            <a:spLocks noGrp="1"/>
          </p:cNvSpPr>
          <p:nvPr>
            <p:ph type="title"/>
          </p:nvPr>
        </p:nvSpPr>
        <p:spPr>
          <a:prstGeom prst="rect">
            <a:avLst/>
          </a:prstGeom>
        </p:spPr>
        <p:txBody>
          <a:bodyPr/>
          <a:lstStyle>
            <a:lvl1pPr defTabSz="441452">
              <a:defRPr sz="5688">
                <a:effectLst>
                  <a:outerShdw blurRad="40132" dist="20066" dir="2700000" rotWithShape="0">
                    <a:srgbClr val="000000">
                      <a:alpha val="75000"/>
                    </a:srgbClr>
                  </a:outerShdw>
                </a:effectLst>
              </a:defRPr>
            </a:lvl1pPr>
          </a:lstStyle>
          <a:p>
            <a:pPr lvl="0">
              <a:defRPr sz="1800" b="0">
                <a:solidFill>
                  <a:srgbClr val="000000"/>
                </a:solidFill>
                <a:effectLst/>
              </a:defRPr>
            </a:pPr>
            <a:r>
              <a:rPr sz="5688" b="1">
                <a:solidFill>
                  <a:srgbClr val="FFFFFF"/>
                </a:solidFill>
                <a:effectLst>
                  <a:outerShdw blurRad="40132" dist="20066" dir="2700000" rotWithShape="0">
                    <a:srgbClr val="000000">
                      <a:alpha val="75000"/>
                    </a:srgbClr>
                  </a:outerShdw>
                </a:effectLst>
              </a:rPr>
              <a:t>Exercise: Verify that the home page works</a:t>
            </a:r>
          </a:p>
        </p:txBody>
      </p:sp>
      <p:sp>
        <p:nvSpPr>
          <p:cNvPr id="2905" name="Shape 2905"/>
          <p:cNvSpPr>
            <a:spLocks noGrp="1"/>
          </p:cNvSpPr>
          <p:nvPr>
            <p:ph type="body" idx="1"/>
          </p:nvPr>
        </p:nvSpPr>
        <p:spPr>
          <a:prstGeom prst="rect">
            <a:avLst/>
          </a:prstGeom>
        </p:spPr>
        <p:txBody>
          <a:bodyPr/>
          <a:lstStyle/>
          <a:p>
            <a:pPr lvl="0">
              <a:defRPr sz="1800"/>
            </a:pPr>
            <a:r>
              <a:rPr sz="4800"/>
              <a:t>Open a web browser</a:t>
            </a:r>
          </a:p>
          <a:p>
            <a:pPr lvl="0">
              <a:defRPr sz="1800"/>
            </a:pPr>
            <a:r>
              <a:rPr sz="4800"/>
              <a:t>Type in the the URL for your test node</a:t>
            </a:r>
          </a:p>
        </p:txBody>
      </p:sp>
      <p:sp>
        <p:nvSpPr>
          <p:cNvPr id="2906" name="Shape 2906"/>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251</a:t>
            </a:fld>
            <a:endParaRPr sz="1000"/>
          </a:p>
        </p:txBody>
      </p:sp>
      <p:grpSp>
        <p:nvGrpSpPr>
          <p:cNvPr id="2909" name="Group 2909"/>
          <p:cNvGrpSpPr/>
          <p:nvPr/>
        </p:nvGrpSpPr>
        <p:grpSpPr>
          <a:xfrm>
            <a:off x="2731006" y="3632200"/>
            <a:ext cx="9232901" cy="5016500"/>
            <a:chOff x="0" y="0"/>
            <a:chExt cx="9232900" cy="5016500"/>
          </a:xfrm>
        </p:grpSpPr>
        <p:pic>
          <p:nvPicPr>
            <p:cNvPr id="2907" name="droppedImage.jpg"/>
            <p:cNvPicPr/>
            <p:nvPr/>
          </p:nvPicPr>
          <p:blipFill>
            <a:blip r:embed="rId3">
              <a:extLst/>
            </a:blip>
            <a:stretch>
              <a:fillRect/>
            </a:stretch>
          </p:blipFill>
          <p:spPr>
            <a:xfrm>
              <a:off x="0" y="0"/>
              <a:ext cx="9232900" cy="5016500"/>
            </a:xfrm>
            <a:prstGeom prst="rect">
              <a:avLst/>
            </a:prstGeom>
            <a:ln w="12700" cap="flat">
              <a:noFill/>
              <a:miter lim="400000"/>
            </a:ln>
            <a:effectLst/>
          </p:spPr>
        </p:pic>
        <p:pic>
          <p:nvPicPr>
            <p:cNvPr id="2908" name="droppedImage.jpg"/>
            <p:cNvPicPr/>
            <p:nvPr/>
          </p:nvPicPr>
          <p:blipFill>
            <a:blip r:embed="rId4">
              <a:extLst/>
            </a:blip>
            <a:stretch>
              <a:fillRect/>
            </a:stretch>
          </p:blipFill>
          <p:spPr>
            <a:xfrm>
              <a:off x="148304" y="1264900"/>
              <a:ext cx="8737601" cy="2755901"/>
            </a:xfrm>
            <a:prstGeom prst="rect">
              <a:avLst/>
            </a:prstGeom>
            <a:ln w="12700" cap="flat">
              <a:noFill/>
              <a:miter lim="400000"/>
            </a:ln>
            <a:effectLst/>
          </p:spPr>
        </p:pic>
      </p:grpSp>
    </p:spTree>
  </p:cSld>
  <p:clrMapOvr>
    <a:masterClrMapping/>
  </p:clrMapOvr>
  <p:transition xmlns:p14="http://schemas.microsoft.com/office/powerpoint/2010/main" spd="med"/>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3" name="Shape 2913"/>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Congratulate yourself!</a:t>
            </a:r>
          </a:p>
        </p:txBody>
      </p:sp>
      <p:sp>
        <p:nvSpPr>
          <p:cNvPr id="2914" name="Shape 2914"/>
          <p:cNvSpPr>
            <a:spLocks noGrp="1"/>
          </p:cNvSpPr>
          <p:nvPr>
            <p:ph type="body" idx="1"/>
          </p:nvPr>
        </p:nvSpPr>
        <p:spPr>
          <a:prstGeom prst="rect">
            <a:avLst/>
          </a:prstGeom>
        </p:spPr>
        <p:txBody>
          <a:bodyPr/>
          <a:lstStyle/>
          <a:p>
            <a:pPr lvl="0">
              <a:defRPr sz="1800"/>
            </a:pPr>
            <a:r>
              <a:rPr sz="4800"/>
              <a:t>You have just written your first Chef cookbook!</a:t>
            </a:r>
          </a:p>
          <a:p>
            <a:pPr lvl="0">
              <a:defRPr sz="1800"/>
            </a:pPr>
            <a:r>
              <a:rPr sz="4800"/>
              <a:t>(clap!)</a:t>
            </a:r>
          </a:p>
        </p:txBody>
      </p:sp>
      <p:sp>
        <p:nvSpPr>
          <p:cNvPr id="2915" name="Shape 2915"/>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252</a:t>
            </a:fld>
            <a:endParaRPr sz="1000"/>
          </a:p>
        </p:txBody>
      </p:sp>
    </p:spTree>
  </p:cSld>
  <p:clrMapOvr>
    <a:masterClrMapping/>
  </p:clrMapOvr>
  <p:transition xmlns:p14="http://schemas.microsoft.com/office/powerpoint/2010/main" spd="med"/>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9" name="Shape 2919"/>
          <p:cNvSpPr/>
          <p:nvPr/>
        </p:nvSpPr>
        <p:spPr>
          <a:xfrm>
            <a:off x="812800" y="1885950"/>
            <a:ext cx="14630400" cy="3352800"/>
          </a:xfrm>
          <a:prstGeom prst="rect">
            <a:avLst/>
          </a:prstGeom>
          <a:solidFill/>
          <a:ln w="25400">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nchor="ctr">
            <a:spAutoFit/>
          </a:bodyPr>
          <a:lstStyle/>
          <a:p>
            <a:pPr lvl="0" algn="l" defTabSz="546100">
              <a:defRPr sz="1800"/>
            </a:pPr>
            <a:r>
              <a:rPr sz="2400" dirty="0">
                <a:solidFill>
                  <a:srgbClr val="FFFFFF"/>
                </a:solidFill>
                <a:latin typeface="+mn-lt"/>
                <a:ea typeface="+mn-ea"/>
                <a:cs typeface="+mn-cs"/>
                <a:sym typeface="Courier"/>
              </a:rPr>
              <a:t>Starting Chef Client, version 11.8.2</a:t>
            </a:r>
          </a:p>
          <a:p>
            <a:pPr lvl="0" algn="l" defTabSz="546100">
              <a:defRPr sz="1800"/>
            </a:pPr>
            <a:r>
              <a:rPr sz="2400" dirty="0">
                <a:solidFill>
                  <a:srgbClr val="FFFFFF"/>
                </a:solidFill>
                <a:latin typeface="+mn-lt"/>
                <a:ea typeface="+mn-ea"/>
                <a:cs typeface="+mn-cs"/>
                <a:sym typeface="Courier"/>
              </a:rPr>
              <a:t>[2014-01-06T07:06:00-05:00] INFO: *** Chef 11.8.2 ***</a:t>
            </a:r>
          </a:p>
          <a:p>
            <a:pPr lvl="0" algn="l" defTabSz="546100">
              <a:defRPr sz="1800"/>
            </a:pPr>
            <a:r>
              <a:rPr sz="2400" dirty="0">
                <a:solidFill>
                  <a:srgbClr val="FFFFFF"/>
                </a:solidFill>
                <a:latin typeface="+mn-lt"/>
                <a:ea typeface="+mn-ea"/>
                <a:cs typeface="+mn-cs"/>
                <a:sym typeface="Courier"/>
              </a:rPr>
              <a:t>[2014-01-06T07:06:00-05:00] INFO: Chef-client pid: 10781</a:t>
            </a:r>
          </a:p>
          <a:p>
            <a:pPr lvl="0" algn="l" defTabSz="546100">
              <a:defRPr sz="1800"/>
            </a:pPr>
            <a:r>
              <a:rPr sz="2400" dirty="0">
                <a:solidFill>
                  <a:srgbClr val="FFFFFF"/>
                </a:solidFill>
                <a:latin typeface="+mn-lt"/>
                <a:ea typeface="+mn-ea"/>
                <a:cs typeface="+mn-cs"/>
                <a:sym typeface="Courier"/>
              </a:rPr>
              <a:t>[2014-01-06T07:06:01-05:00] INFO: Run List is [recipe[apache]]</a:t>
            </a:r>
          </a:p>
          <a:p>
            <a:pPr lvl="0" algn="l" defTabSz="546100">
              <a:defRPr sz="1800"/>
            </a:pPr>
            <a:r>
              <a:rPr sz="2400" dirty="0">
                <a:solidFill>
                  <a:srgbClr val="FFFFFF"/>
                </a:solidFill>
                <a:latin typeface="+mn-lt"/>
                <a:ea typeface="+mn-ea"/>
                <a:cs typeface="+mn-cs"/>
                <a:sym typeface="Courier"/>
              </a:rPr>
              <a:t>[2014-01-06T07:06:01-05:00] INFO: Run List expands to [apache]</a:t>
            </a:r>
          </a:p>
          <a:p>
            <a:pPr lvl="0" algn="l" defTabSz="546100">
              <a:defRPr sz="1800"/>
            </a:pPr>
            <a:r>
              <a:rPr sz="2400" dirty="0">
                <a:solidFill>
                  <a:srgbClr val="FFFFFF"/>
                </a:solidFill>
                <a:latin typeface="+mn-lt"/>
                <a:ea typeface="+mn-ea"/>
                <a:cs typeface="+mn-cs"/>
                <a:sym typeface="Courier"/>
              </a:rPr>
              <a:t>[2014-01-06T07:06:01-05:00] INFO: Starting Chef Run for node1</a:t>
            </a:r>
          </a:p>
          <a:p>
            <a:pPr lvl="0" algn="l" defTabSz="546100">
              <a:defRPr sz="1800"/>
            </a:pPr>
            <a:r>
              <a:rPr sz="2400" dirty="0">
                <a:solidFill>
                  <a:srgbClr val="FFFFFF"/>
                </a:solidFill>
                <a:latin typeface="+mn-lt"/>
                <a:ea typeface="+mn-ea"/>
                <a:cs typeface="+mn-cs"/>
                <a:sym typeface="Courier"/>
              </a:rPr>
              <a:t>[2014-01-06T07:06:01-05:00] INFO: Running start handlers</a:t>
            </a:r>
          </a:p>
          <a:p>
            <a:pPr lvl="0" algn="l" defTabSz="546100">
              <a:defRPr sz="1800"/>
            </a:pPr>
            <a:r>
              <a:rPr sz="2400" dirty="0">
                <a:solidFill>
                  <a:srgbClr val="FFFFFF"/>
                </a:solidFill>
                <a:latin typeface="+mn-lt"/>
                <a:ea typeface="+mn-ea"/>
                <a:cs typeface="+mn-cs"/>
                <a:sym typeface="Courier"/>
              </a:rPr>
              <a:t>[2014-01-06T07:06:01-05:00] INFO: Start handlers complete.</a:t>
            </a:r>
          </a:p>
        </p:txBody>
      </p:sp>
      <p:sp>
        <p:nvSpPr>
          <p:cNvPr id="2920" name="Shape 2920"/>
          <p:cNvSpPr>
            <a:spLocks noGrp="1"/>
          </p:cNvSpPr>
          <p:nvPr>
            <p:ph type="title"/>
          </p:nvPr>
        </p:nvSpPr>
        <p:spPr>
          <a:prstGeom prst="rect">
            <a:avLst/>
          </a:prstGeom>
        </p:spPr>
        <p:txBody>
          <a:bodyPr/>
          <a:lstStyle>
            <a:lvl1pPr defTabSz="480568">
              <a:defRPr sz="6192">
                <a:effectLst>
                  <a:outerShdw blurRad="43688" dist="21844" dir="2700000" rotWithShape="0">
                    <a:srgbClr val="000000">
                      <a:alpha val="75000"/>
                    </a:srgbClr>
                  </a:outerShdw>
                </a:effectLst>
              </a:defRPr>
            </a:lvl1pPr>
          </a:lstStyle>
          <a:p>
            <a:pPr lvl="0">
              <a:defRPr sz="1800" b="0">
                <a:solidFill>
                  <a:srgbClr val="000000"/>
                </a:solidFill>
                <a:effectLst/>
              </a:defRPr>
            </a:pPr>
            <a:r>
              <a:rPr sz="6192" b="1">
                <a:solidFill>
                  <a:srgbClr val="FFFFFF"/>
                </a:solidFill>
                <a:effectLst>
                  <a:outerShdw blurRad="43688" dist="21844" dir="2700000" rotWithShape="0">
                    <a:srgbClr val="000000">
                      <a:alpha val="75000"/>
                    </a:srgbClr>
                  </a:outerShdw>
                </a:effectLst>
              </a:rPr>
              <a:t>Reading the output of a chef-client run</a:t>
            </a:r>
          </a:p>
        </p:txBody>
      </p:sp>
      <p:sp>
        <p:nvSpPr>
          <p:cNvPr id="2921" name="Shape 2921"/>
          <p:cNvSpPr>
            <a:spLocks noGrp="1"/>
          </p:cNvSpPr>
          <p:nvPr>
            <p:ph type="body" idx="1"/>
          </p:nvPr>
        </p:nvSpPr>
        <p:spPr>
          <a:xfrm>
            <a:off x="800100" y="5651500"/>
            <a:ext cx="14655800" cy="2959100"/>
          </a:xfrm>
          <a:prstGeom prst="rect">
            <a:avLst/>
          </a:prstGeom>
        </p:spPr>
        <p:txBody>
          <a:bodyPr/>
          <a:lstStyle/>
          <a:p>
            <a:pPr lvl="0">
              <a:defRPr sz="1800"/>
            </a:pPr>
            <a:r>
              <a:rPr sz="4800"/>
              <a:t>The run list is shown</a:t>
            </a:r>
          </a:p>
          <a:p>
            <a:pPr lvl="0">
              <a:defRPr sz="1800"/>
            </a:pPr>
            <a:r>
              <a:rPr sz="4800"/>
              <a:t>The expanded Run List is the complete list, after nested roles are expanded</a:t>
            </a:r>
          </a:p>
        </p:txBody>
      </p:sp>
      <p:sp>
        <p:nvSpPr>
          <p:cNvPr id="2922" name="Shape 2922"/>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253</a:t>
            </a:fld>
            <a:endParaRPr sz="1000"/>
          </a:p>
        </p:txBody>
      </p:sp>
    </p:spTree>
  </p:cSld>
  <p:clrMapOvr>
    <a:masterClrMapping/>
  </p:clrMapOvr>
  <p:transition xmlns:p14="http://schemas.microsoft.com/office/powerpoint/2010/main" spd="med"/>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6" name="Shape 2926"/>
          <p:cNvSpPr/>
          <p:nvPr/>
        </p:nvSpPr>
        <p:spPr>
          <a:xfrm>
            <a:off x="495300" y="2482850"/>
            <a:ext cx="15265400" cy="2946400"/>
          </a:xfrm>
          <a:prstGeom prst="rect">
            <a:avLst/>
          </a:prstGeom>
          <a:solidFill/>
          <a:ln w="25400">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nchor="ctr">
            <a:spAutoFit/>
          </a:bodyPr>
          <a:lstStyle/>
          <a:p>
            <a:pPr lvl="0" algn="l" defTabSz="546100">
              <a:defRPr sz="1800"/>
            </a:pPr>
            <a:r>
              <a:rPr sz="2100" dirty="0">
                <a:solidFill>
                  <a:srgbClr val="FFFFFF"/>
                </a:solidFill>
                <a:latin typeface="+mn-lt"/>
                <a:ea typeface="+mn-ea"/>
                <a:cs typeface="+mn-cs"/>
                <a:sym typeface="Courier"/>
              </a:rPr>
              <a:t>resolving cookbooks for run list: ["apache"]</a:t>
            </a:r>
          </a:p>
          <a:p>
            <a:pPr lvl="0" algn="l" defTabSz="546100">
              <a:defRPr sz="1800"/>
            </a:pPr>
            <a:r>
              <a:rPr sz="2100" dirty="0">
                <a:solidFill>
                  <a:srgbClr val="FFFFFF"/>
                </a:solidFill>
                <a:latin typeface="+mn-lt"/>
                <a:ea typeface="+mn-ea"/>
                <a:cs typeface="+mn-cs"/>
                <a:sym typeface="Courier"/>
              </a:rPr>
              <a:t>[2014-01-06T07:06:02-05:00] INFO: Loading cookbooks [apache]</a:t>
            </a:r>
          </a:p>
          <a:p>
            <a:pPr lvl="0" algn="l" defTabSz="546100">
              <a:defRPr sz="1800"/>
            </a:pPr>
            <a:r>
              <a:rPr sz="2100" dirty="0">
                <a:solidFill>
                  <a:srgbClr val="FFFFFF"/>
                </a:solidFill>
                <a:latin typeface="+mn-lt"/>
                <a:ea typeface="+mn-ea"/>
                <a:cs typeface="+mn-cs"/>
                <a:sym typeface="Courier"/>
              </a:rPr>
              <a:t>Synchronizing Cookbooks:</a:t>
            </a:r>
          </a:p>
          <a:p>
            <a:pPr lvl="0" algn="l" defTabSz="546100">
              <a:defRPr sz="1800"/>
            </a:pPr>
            <a:r>
              <a:rPr sz="2100" dirty="0">
                <a:solidFill>
                  <a:srgbClr val="FFFFFF"/>
                </a:solidFill>
                <a:latin typeface="+mn-lt"/>
                <a:ea typeface="+mn-ea"/>
                <a:cs typeface="+mn-cs"/>
                <a:sym typeface="Courier"/>
              </a:rPr>
              <a:t>[2014-01-06T07:06:02-05:00] INFO: Storing updated cookbooks/apache/recipes/default.rb in the cache.</a:t>
            </a:r>
          </a:p>
          <a:p>
            <a:pPr lvl="0" algn="l" defTabSz="546100">
              <a:defRPr sz="1800"/>
            </a:pPr>
            <a:r>
              <a:rPr sz="2100" dirty="0">
                <a:solidFill>
                  <a:srgbClr val="FFFFFF"/>
                </a:solidFill>
                <a:latin typeface="+mn-lt"/>
                <a:ea typeface="+mn-ea"/>
                <a:cs typeface="+mn-cs"/>
                <a:sym typeface="Courier"/>
              </a:rPr>
              <a:t>[2014-01-06T07:06:02-05:00] INFO: Storing updated cookbooks/apache/metadata.rb in the cache.</a:t>
            </a:r>
          </a:p>
          <a:p>
            <a:pPr lvl="0" algn="l" defTabSz="546100">
              <a:defRPr sz="1800"/>
            </a:pPr>
            <a:r>
              <a:rPr sz="2100" dirty="0">
                <a:solidFill>
                  <a:srgbClr val="FFFFFF"/>
                </a:solidFill>
                <a:latin typeface="+mn-lt"/>
                <a:ea typeface="+mn-ea"/>
                <a:cs typeface="+mn-cs"/>
                <a:sym typeface="Courier"/>
              </a:rPr>
              <a:t>  - apache</a:t>
            </a:r>
          </a:p>
          <a:p>
            <a:pPr lvl="0" algn="l" defTabSz="546100">
              <a:defRPr sz="1800"/>
            </a:pPr>
            <a:r>
              <a:rPr sz="2100" dirty="0">
                <a:solidFill>
                  <a:srgbClr val="FFFFFF"/>
                </a:solidFill>
                <a:latin typeface="+mn-lt"/>
                <a:ea typeface="+mn-ea"/>
                <a:cs typeface="+mn-cs"/>
                <a:sym typeface="Courier"/>
              </a:rPr>
              <a:t>Compiling Cookbooks...</a:t>
            </a:r>
          </a:p>
        </p:txBody>
      </p:sp>
      <p:sp>
        <p:nvSpPr>
          <p:cNvPr id="2927" name="Shape 2927"/>
          <p:cNvSpPr>
            <a:spLocks noGrp="1"/>
          </p:cNvSpPr>
          <p:nvPr>
            <p:ph type="title"/>
          </p:nvPr>
        </p:nvSpPr>
        <p:spPr>
          <a:prstGeom prst="rect">
            <a:avLst/>
          </a:prstGeom>
        </p:spPr>
        <p:txBody>
          <a:bodyPr/>
          <a:lstStyle>
            <a:lvl1pPr defTabSz="480568">
              <a:defRPr sz="6192">
                <a:effectLst>
                  <a:outerShdw blurRad="43688" dist="21844" dir="2700000" rotWithShape="0">
                    <a:srgbClr val="000000">
                      <a:alpha val="75000"/>
                    </a:srgbClr>
                  </a:outerShdw>
                </a:effectLst>
              </a:defRPr>
            </a:lvl1pPr>
          </a:lstStyle>
          <a:p>
            <a:pPr lvl="0">
              <a:defRPr sz="1800" b="0">
                <a:solidFill>
                  <a:srgbClr val="000000"/>
                </a:solidFill>
                <a:effectLst/>
              </a:defRPr>
            </a:pPr>
            <a:r>
              <a:rPr sz="6192" b="1">
                <a:solidFill>
                  <a:srgbClr val="FFFFFF"/>
                </a:solidFill>
                <a:effectLst>
                  <a:outerShdw blurRad="43688" dist="21844" dir="2700000" rotWithShape="0">
                    <a:srgbClr val="000000">
                      <a:alpha val="75000"/>
                    </a:srgbClr>
                  </a:outerShdw>
                </a:effectLst>
              </a:rPr>
              <a:t>Reading the output of a chef-client run</a:t>
            </a:r>
          </a:p>
        </p:txBody>
      </p:sp>
      <p:sp>
        <p:nvSpPr>
          <p:cNvPr id="2928" name="Shape 2928"/>
          <p:cNvSpPr>
            <a:spLocks noGrp="1"/>
          </p:cNvSpPr>
          <p:nvPr>
            <p:ph type="body" idx="1"/>
          </p:nvPr>
        </p:nvSpPr>
        <p:spPr>
          <a:xfrm>
            <a:off x="800100" y="6413500"/>
            <a:ext cx="14655800" cy="2197100"/>
          </a:xfrm>
          <a:prstGeom prst="rect">
            <a:avLst/>
          </a:prstGeom>
        </p:spPr>
        <p:txBody>
          <a:bodyPr>
            <a:normAutofit lnSpcReduction="10000"/>
          </a:bodyPr>
          <a:lstStyle/>
          <a:p>
            <a:pPr marL="369570" lvl="0" indent="-369570" defTabSz="542036">
              <a:spcBef>
                <a:spcPts val="1100"/>
              </a:spcBef>
              <a:defRPr sz="1800"/>
            </a:pPr>
            <a:r>
              <a:rPr sz="4656"/>
              <a:t>Loads the cookbooks in the order specified by the run list</a:t>
            </a:r>
          </a:p>
          <a:p>
            <a:pPr marL="369570" lvl="0" indent="-369570" defTabSz="542036">
              <a:spcBef>
                <a:spcPts val="1100"/>
              </a:spcBef>
              <a:defRPr sz="1800"/>
            </a:pPr>
            <a:r>
              <a:rPr sz="4656"/>
              <a:t>Downloads any files that are missing from the server</a:t>
            </a:r>
          </a:p>
        </p:txBody>
      </p:sp>
      <p:sp>
        <p:nvSpPr>
          <p:cNvPr id="2929" name="Shape 2929"/>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254</a:t>
            </a:fld>
            <a:endParaRPr sz="1000"/>
          </a:p>
        </p:txBody>
      </p:sp>
    </p:spTree>
  </p:cSld>
  <p:clrMapOvr>
    <a:masterClrMapping/>
  </p:clrMapOvr>
  <p:transition xmlns:p14="http://schemas.microsoft.com/office/powerpoint/2010/main" spd="med"/>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1" name="Shape 2931"/>
          <p:cNvSpPr/>
          <p:nvPr/>
        </p:nvSpPr>
        <p:spPr>
          <a:xfrm>
            <a:off x="812800" y="1720850"/>
            <a:ext cx="14630400" cy="3352800"/>
          </a:xfrm>
          <a:prstGeom prst="rect">
            <a:avLst/>
          </a:prstGeom>
          <a:solidFill/>
          <a:ln w="25400">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nchor="ctr">
            <a:spAutoFit/>
          </a:bodyPr>
          <a:lstStyle/>
          <a:p>
            <a:pPr lvl="0" algn="l" defTabSz="546100">
              <a:defRPr sz="1800"/>
            </a:pPr>
            <a:r>
              <a:rPr sz="2400" dirty="0">
                <a:solidFill>
                  <a:srgbClr val="FFFFFF"/>
                </a:solidFill>
                <a:latin typeface="+mn-lt"/>
                <a:ea typeface="+mn-ea"/>
                <a:cs typeface="+mn-cs"/>
                <a:sym typeface="Courier"/>
              </a:rPr>
              <a:t>Converging 3 resources</a:t>
            </a:r>
          </a:p>
          <a:p>
            <a:pPr lvl="0" algn="l" defTabSz="546100">
              <a:defRPr sz="1800"/>
            </a:pPr>
            <a:r>
              <a:rPr sz="2400" dirty="0">
                <a:solidFill>
                  <a:srgbClr val="FFFFFF"/>
                </a:solidFill>
                <a:latin typeface="+mn-lt"/>
                <a:ea typeface="+mn-ea"/>
                <a:cs typeface="+mn-cs"/>
                <a:sym typeface="Courier"/>
              </a:rPr>
              <a:t>Recipe: apache::default</a:t>
            </a:r>
          </a:p>
          <a:p>
            <a:pPr lvl="0" algn="l" defTabSz="546100">
              <a:defRPr sz="1800"/>
            </a:pPr>
            <a:r>
              <a:rPr sz="2400" dirty="0">
                <a:solidFill>
                  <a:srgbClr val="FFFFFF"/>
                </a:solidFill>
                <a:latin typeface="+mn-lt"/>
                <a:ea typeface="+mn-ea"/>
                <a:cs typeface="+mn-cs"/>
                <a:sym typeface="Courier"/>
              </a:rPr>
              <a:t>  * package[httpd] action install[2014-01-06T07:51:48-05:00] INFO: Processing package[httpd] action install (apache::default line 9)</a:t>
            </a:r>
          </a:p>
          <a:p>
            <a:pPr lvl="0" algn="l" defTabSz="546100">
              <a:defRPr sz="1800"/>
            </a:pPr>
            <a:r>
              <a:rPr sz="2400" dirty="0">
                <a:solidFill>
                  <a:srgbClr val="FFFFFF"/>
                </a:solidFill>
                <a:latin typeface="+mn-lt"/>
                <a:ea typeface="+mn-ea"/>
                <a:cs typeface="+mn-cs"/>
                <a:sym typeface="Courier"/>
              </a:rPr>
              <a:t>[2014-01-06T07:51:55-05:00] INFO: package[httpd] installing httpd-2.2.15-29.el6.centos from base repository</a:t>
            </a:r>
          </a:p>
          <a:p>
            <a:pPr lvl="0" algn="l" defTabSz="546100">
              <a:defRPr sz="1800"/>
            </a:pPr>
            <a:endParaRPr sz="2400" dirty="0">
              <a:solidFill>
                <a:srgbClr val="FFFFFF"/>
              </a:solidFill>
              <a:latin typeface="+mn-lt"/>
              <a:ea typeface="+mn-ea"/>
              <a:cs typeface="+mn-cs"/>
              <a:sym typeface="Courier"/>
            </a:endParaRPr>
          </a:p>
          <a:p>
            <a:pPr lvl="0" algn="l" defTabSz="546100">
              <a:defRPr sz="1800"/>
            </a:pPr>
            <a:r>
              <a:rPr sz="2400" dirty="0">
                <a:solidFill>
                  <a:srgbClr val="FFFFFF"/>
                </a:solidFill>
                <a:latin typeface="+mn-lt"/>
                <a:ea typeface="+mn-ea"/>
                <a:cs typeface="+mn-cs"/>
                <a:sym typeface="Courier"/>
              </a:rPr>
              <a:t>    - install version 2.2.15-29.el6.centos of package httpd</a:t>
            </a:r>
          </a:p>
        </p:txBody>
      </p:sp>
      <p:sp>
        <p:nvSpPr>
          <p:cNvPr id="2932" name="Shape 2932"/>
          <p:cNvSpPr>
            <a:spLocks noGrp="1"/>
          </p:cNvSpPr>
          <p:nvPr>
            <p:ph type="title"/>
          </p:nvPr>
        </p:nvSpPr>
        <p:spPr>
          <a:prstGeom prst="rect">
            <a:avLst/>
          </a:prstGeom>
        </p:spPr>
        <p:txBody>
          <a:bodyPr/>
          <a:lstStyle>
            <a:lvl1pPr defTabSz="480568">
              <a:defRPr sz="6192">
                <a:effectLst>
                  <a:outerShdw blurRad="43688" dist="21844" dir="2700000" rotWithShape="0">
                    <a:srgbClr val="000000">
                      <a:alpha val="75000"/>
                    </a:srgbClr>
                  </a:outerShdw>
                </a:effectLst>
              </a:defRPr>
            </a:lvl1pPr>
          </a:lstStyle>
          <a:p>
            <a:pPr lvl="0">
              <a:defRPr sz="1800" b="0">
                <a:solidFill>
                  <a:srgbClr val="000000"/>
                </a:solidFill>
                <a:effectLst/>
              </a:defRPr>
            </a:pPr>
            <a:r>
              <a:rPr sz="6192" b="1">
                <a:solidFill>
                  <a:srgbClr val="FFFFFF"/>
                </a:solidFill>
                <a:effectLst>
                  <a:outerShdw blurRad="43688" dist="21844" dir="2700000" rotWithShape="0">
                    <a:srgbClr val="000000">
                      <a:alpha val="75000"/>
                    </a:srgbClr>
                  </a:outerShdw>
                </a:effectLst>
              </a:rPr>
              <a:t>Reading the output of a chef-client run</a:t>
            </a:r>
          </a:p>
        </p:txBody>
      </p:sp>
      <p:sp>
        <p:nvSpPr>
          <p:cNvPr id="2933" name="Shape 2933"/>
          <p:cNvSpPr>
            <a:spLocks noGrp="1"/>
          </p:cNvSpPr>
          <p:nvPr>
            <p:ph type="body" idx="1"/>
          </p:nvPr>
        </p:nvSpPr>
        <p:spPr>
          <a:xfrm>
            <a:off x="800100" y="5181600"/>
            <a:ext cx="14655800" cy="2197100"/>
          </a:xfrm>
          <a:prstGeom prst="rect">
            <a:avLst/>
          </a:prstGeom>
        </p:spPr>
        <p:txBody>
          <a:bodyPr/>
          <a:lstStyle/>
          <a:p>
            <a:pPr lvl="0">
              <a:defRPr sz="1800"/>
            </a:pPr>
            <a:r>
              <a:rPr sz="4800"/>
              <a:t>Checks to see if the package httpd is installed</a:t>
            </a:r>
          </a:p>
        </p:txBody>
      </p:sp>
      <p:sp>
        <p:nvSpPr>
          <p:cNvPr id="2934" name="Shape 2934"/>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255</a:t>
            </a:fld>
            <a:endParaRPr sz="1000"/>
          </a:p>
        </p:txBody>
      </p:sp>
    </p:spTree>
  </p:cSld>
  <p:clrMapOvr>
    <a:masterClrMapping/>
  </p:clrMapOvr>
  <p:transition xmlns:p14="http://schemas.microsoft.com/office/powerpoint/2010/main" spd="med"/>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 name="Shape 2938"/>
          <p:cNvSpPr/>
          <p:nvPr/>
        </p:nvSpPr>
        <p:spPr>
          <a:xfrm>
            <a:off x="812800" y="1549400"/>
            <a:ext cx="14630400" cy="4457700"/>
          </a:xfrm>
          <a:prstGeom prst="rect">
            <a:avLst/>
          </a:prstGeom>
          <a:solidFill/>
          <a:ln w="25400">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nchor="ctr">
            <a:spAutoFit/>
          </a:bodyPr>
          <a:lstStyle/>
          <a:p>
            <a:pPr lvl="0" algn="l" defTabSz="546100">
              <a:defRPr sz="1800"/>
            </a:pPr>
            <a:r>
              <a:rPr sz="2400">
                <a:solidFill>
                  <a:srgbClr val="FFFFFF"/>
                </a:solidFill>
                <a:latin typeface="+mn-lt"/>
                <a:ea typeface="+mn-ea"/>
                <a:cs typeface="+mn-cs"/>
                <a:sym typeface="Courier"/>
              </a:rPr>
              <a:t>  * service[httpd] action enable[2014-01-06T07:52:06-05:00] INFO: Processing service[httpd] action enable (apache::default line 13)</a:t>
            </a:r>
          </a:p>
          <a:p>
            <a:pPr lvl="0" algn="l" defTabSz="546100">
              <a:defRPr sz="1800"/>
            </a:pPr>
            <a:r>
              <a:rPr sz="2400">
                <a:solidFill>
                  <a:srgbClr val="FFFFFF"/>
                </a:solidFill>
                <a:latin typeface="+mn-lt"/>
                <a:ea typeface="+mn-ea"/>
                <a:cs typeface="+mn-cs"/>
                <a:sym typeface="Courier"/>
              </a:rPr>
              <a:t>[2014-01-06T07:52:06-05:00] INFO: service[httpd] enabled</a:t>
            </a:r>
          </a:p>
          <a:p>
            <a:pPr lvl="0" algn="l" defTabSz="546100">
              <a:defRPr sz="1800"/>
            </a:pPr>
            <a:endParaRPr sz="2400">
              <a:solidFill>
                <a:srgbClr val="FFFFFF"/>
              </a:solidFill>
              <a:latin typeface="+mn-lt"/>
              <a:ea typeface="+mn-ea"/>
              <a:cs typeface="+mn-cs"/>
              <a:sym typeface="Courier"/>
            </a:endParaRPr>
          </a:p>
          <a:p>
            <a:pPr lvl="0" algn="l" defTabSz="546100">
              <a:defRPr sz="1800"/>
            </a:pPr>
            <a:r>
              <a:rPr sz="2400">
                <a:solidFill>
                  <a:srgbClr val="FFFFFF"/>
                </a:solidFill>
                <a:latin typeface="+mn-lt"/>
                <a:ea typeface="+mn-ea"/>
                <a:cs typeface="+mn-cs"/>
                <a:sym typeface="Courier"/>
              </a:rPr>
              <a:t>    - enable service service[httpd]</a:t>
            </a:r>
          </a:p>
          <a:p>
            <a:pPr lvl="0" algn="l" defTabSz="546100">
              <a:defRPr sz="1800"/>
            </a:pPr>
            <a:endParaRPr sz="2400">
              <a:solidFill>
                <a:srgbClr val="FFFFFF"/>
              </a:solidFill>
              <a:latin typeface="+mn-lt"/>
              <a:ea typeface="+mn-ea"/>
              <a:cs typeface="+mn-cs"/>
              <a:sym typeface="Courier"/>
            </a:endParaRPr>
          </a:p>
          <a:p>
            <a:pPr lvl="0" algn="l" defTabSz="546100">
              <a:defRPr sz="1800"/>
            </a:pPr>
            <a:r>
              <a:rPr sz="2400">
                <a:solidFill>
                  <a:srgbClr val="FFFFFF"/>
                </a:solidFill>
                <a:latin typeface="+mn-lt"/>
                <a:ea typeface="+mn-ea"/>
                <a:cs typeface="+mn-cs"/>
                <a:sym typeface="Courier"/>
              </a:rPr>
              <a:t>  * service[httpd] action start[2014-01-06T07:52:06-05:00] INFO: Processing service[httpd] action start (apache::default line 13)</a:t>
            </a:r>
          </a:p>
          <a:p>
            <a:pPr lvl="0" algn="l" defTabSz="546100">
              <a:defRPr sz="1800"/>
            </a:pPr>
            <a:r>
              <a:rPr sz="2400">
                <a:solidFill>
                  <a:srgbClr val="FFFFFF"/>
                </a:solidFill>
                <a:latin typeface="+mn-lt"/>
                <a:ea typeface="+mn-ea"/>
                <a:cs typeface="+mn-cs"/>
                <a:sym typeface="Courier"/>
              </a:rPr>
              <a:t>[2014-01-06T07:52:07-05:00] INFO: service[httpd] started</a:t>
            </a:r>
          </a:p>
          <a:p>
            <a:pPr lvl="0" algn="l" defTabSz="546100">
              <a:defRPr sz="1800"/>
            </a:pPr>
            <a:endParaRPr sz="2400">
              <a:solidFill>
                <a:srgbClr val="FFFFFF"/>
              </a:solidFill>
              <a:latin typeface="+mn-lt"/>
              <a:ea typeface="+mn-ea"/>
              <a:cs typeface="+mn-cs"/>
              <a:sym typeface="Courier"/>
            </a:endParaRPr>
          </a:p>
          <a:p>
            <a:pPr lvl="0" algn="l" defTabSz="546100">
              <a:defRPr sz="1800"/>
            </a:pPr>
            <a:r>
              <a:rPr sz="2400">
                <a:solidFill>
                  <a:srgbClr val="FFFFFF"/>
                </a:solidFill>
                <a:latin typeface="+mn-lt"/>
                <a:ea typeface="+mn-ea"/>
                <a:cs typeface="+mn-cs"/>
                <a:sym typeface="Courier"/>
              </a:rPr>
              <a:t>    - start service service[httpd]</a:t>
            </a:r>
          </a:p>
        </p:txBody>
      </p:sp>
      <p:sp>
        <p:nvSpPr>
          <p:cNvPr id="2939" name="Shape 2939"/>
          <p:cNvSpPr>
            <a:spLocks noGrp="1"/>
          </p:cNvSpPr>
          <p:nvPr>
            <p:ph type="title"/>
          </p:nvPr>
        </p:nvSpPr>
        <p:spPr>
          <a:prstGeom prst="rect">
            <a:avLst/>
          </a:prstGeom>
        </p:spPr>
        <p:txBody>
          <a:bodyPr/>
          <a:lstStyle>
            <a:lvl1pPr defTabSz="480568">
              <a:defRPr sz="6192">
                <a:effectLst>
                  <a:outerShdw blurRad="43688" dist="21844" dir="2700000" rotWithShape="0">
                    <a:srgbClr val="000000">
                      <a:alpha val="75000"/>
                    </a:srgbClr>
                  </a:outerShdw>
                </a:effectLst>
              </a:defRPr>
            </a:lvl1pPr>
          </a:lstStyle>
          <a:p>
            <a:pPr lvl="0">
              <a:defRPr sz="1800" b="0">
                <a:solidFill>
                  <a:srgbClr val="000000"/>
                </a:solidFill>
                <a:effectLst/>
              </a:defRPr>
            </a:pPr>
            <a:r>
              <a:rPr sz="6192" b="1">
                <a:solidFill>
                  <a:srgbClr val="FFFFFF"/>
                </a:solidFill>
                <a:effectLst>
                  <a:outerShdw blurRad="43688" dist="21844" dir="2700000" rotWithShape="0">
                    <a:srgbClr val="000000">
                      <a:alpha val="75000"/>
                    </a:srgbClr>
                  </a:outerShdw>
                </a:effectLst>
              </a:rPr>
              <a:t>Reading the output of a chef-client run</a:t>
            </a:r>
          </a:p>
        </p:txBody>
      </p:sp>
      <p:sp>
        <p:nvSpPr>
          <p:cNvPr id="2940" name="Shape 2940"/>
          <p:cNvSpPr>
            <a:spLocks noGrp="1"/>
          </p:cNvSpPr>
          <p:nvPr>
            <p:ph type="body" idx="1"/>
          </p:nvPr>
        </p:nvSpPr>
        <p:spPr>
          <a:xfrm>
            <a:off x="800100" y="6388100"/>
            <a:ext cx="14655800" cy="2197100"/>
          </a:xfrm>
          <a:prstGeom prst="rect">
            <a:avLst/>
          </a:prstGeom>
        </p:spPr>
        <p:txBody>
          <a:bodyPr/>
          <a:lstStyle/>
          <a:p>
            <a:pPr marL="297179" lvl="0" indent="-297179" defTabSz="435863">
              <a:spcBef>
                <a:spcPts val="900"/>
              </a:spcBef>
              <a:defRPr sz="1800"/>
            </a:pPr>
            <a:r>
              <a:rPr sz="3743"/>
              <a:t>Checks to see if httpd is already enabled to run at boot - it is, take no further action </a:t>
            </a:r>
          </a:p>
          <a:p>
            <a:pPr marL="297179" lvl="0" indent="-297179" defTabSz="435863">
              <a:spcBef>
                <a:spcPts val="900"/>
              </a:spcBef>
              <a:defRPr sz="1800"/>
            </a:pPr>
            <a:r>
              <a:rPr sz="3743"/>
              <a:t>Checks to see if httpd is already started - it is, take no further action</a:t>
            </a:r>
          </a:p>
        </p:txBody>
      </p:sp>
      <p:sp>
        <p:nvSpPr>
          <p:cNvPr id="2941" name="Shape 2941"/>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256</a:t>
            </a:fld>
            <a:endParaRPr sz="1000"/>
          </a:p>
        </p:txBody>
      </p:sp>
    </p:spTree>
  </p:cSld>
  <p:clrMapOvr>
    <a:masterClrMapping/>
  </p:clrMapOvr>
  <p:transition xmlns:p14="http://schemas.microsoft.com/office/powerpoint/2010/main" spd="med"/>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5" name="Shape 2945"/>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Idempotence</a:t>
            </a:r>
          </a:p>
        </p:txBody>
      </p:sp>
      <p:sp>
        <p:nvSpPr>
          <p:cNvPr id="2946" name="Shape 2946"/>
          <p:cNvSpPr>
            <a:spLocks noGrp="1"/>
          </p:cNvSpPr>
          <p:nvPr>
            <p:ph type="body" idx="1"/>
          </p:nvPr>
        </p:nvSpPr>
        <p:spPr>
          <a:xfrm>
            <a:off x="800100" y="1879600"/>
            <a:ext cx="15252700" cy="6731000"/>
          </a:xfrm>
          <a:prstGeom prst="rect">
            <a:avLst/>
          </a:prstGeom>
        </p:spPr>
        <p:txBody>
          <a:bodyPr/>
          <a:lstStyle/>
          <a:p>
            <a:pPr lvl="0">
              <a:defRPr sz="1800"/>
            </a:pPr>
            <a:r>
              <a:rPr sz="4800"/>
              <a:t>Actions on resources in Chef are designed to be </a:t>
            </a:r>
            <a:r>
              <a:rPr sz="4800" b="1" i="1"/>
              <a:t>idempotent</a:t>
            </a:r>
            <a:endParaRPr sz="4800"/>
          </a:p>
          <a:p>
            <a:pPr lvl="1">
              <a:defRPr sz="1800"/>
            </a:pPr>
            <a:r>
              <a:rPr sz="4800"/>
              <a:t>I.e. they can be applied multiple times but the end result is still the same - like multiplying by 1 in math!</a:t>
            </a:r>
          </a:p>
          <a:p>
            <a:pPr lvl="1">
              <a:defRPr sz="1800"/>
            </a:pPr>
            <a:r>
              <a:rPr sz="4800"/>
              <a:t>Or in mathematical terms, </a:t>
            </a:r>
            <a:r>
              <a:rPr sz="4800" i="1"/>
              <a:t>F(F(x))=F(x) </a:t>
            </a:r>
            <a:r>
              <a:rPr sz="4800">
                <a:latin typeface="바탕"/>
                <a:ea typeface="바탕"/>
                <a:cs typeface="바탕"/>
                <a:sym typeface="바탕"/>
              </a:rPr>
              <a:t>∀</a:t>
            </a:r>
            <a:r>
              <a:rPr sz="4800" i="1"/>
              <a:t>x</a:t>
            </a:r>
          </a:p>
          <a:p>
            <a:pPr lvl="0">
              <a:defRPr sz="1800"/>
            </a:pPr>
            <a:r>
              <a:rPr sz="4800"/>
              <a:t>Chef is a "desired state configuration" system - if a resource is already configured, no action is taken.  This is called </a:t>
            </a:r>
            <a:r>
              <a:rPr sz="4800" b="1" i="1"/>
              <a:t>convergence</a:t>
            </a:r>
          </a:p>
        </p:txBody>
      </p:sp>
      <p:sp>
        <p:nvSpPr>
          <p:cNvPr id="2947" name="Shape 2947"/>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257</a:t>
            </a:fld>
            <a:endParaRPr sz="1000"/>
          </a:p>
        </p:txBody>
      </p:sp>
    </p:spTree>
  </p:cSld>
  <p:clrMapOvr>
    <a:masterClrMapping/>
  </p:clrMapOvr>
  <p:transition xmlns:p14="http://schemas.microsoft.com/office/powerpoint/2010/main" spd="med"/>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1" name="Shape 2951"/>
          <p:cNvSpPr/>
          <p:nvPr/>
        </p:nvSpPr>
        <p:spPr>
          <a:xfrm>
            <a:off x="812800" y="1612900"/>
            <a:ext cx="14630400" cy="4991100"/>
          </a:xfrm>
          <a:prstGeom prst="rect">
            <a:avLst/>
          </a:prstGeom>
          <a:solidFill/>
          <a:ln w="25400">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nchor="ctr">
            <a:spAutoFit/>
          </a:bodyPr>
          <a:lstStyle/>
          <a:p>
            <a:pPr lvl="0" algn="l" defTabSz="546100">
              <a:defRPr sz="1800"/>
            </a:pPr>
            <a:r>
              <a:rPr sz="1600">
                <a:solidFill>
                  <a:srgbClr val="FFFFFF"/>
                </a:solidFill>
                <a:latin typeface="+mn-lt"/>
                <a:ea typeface="+mn-ea"/>
                <a:cs typeface="+mn-cs"/>
                <a:sym typeface="Courier"/>
              </a:rPr>
              <a:t>  * cookbook_file[/var/www/html/index.html] action create[2014-01-06T07:52:07-05:00] INFO: Processing cookbook_file[/var/www/html/index.html] action create (apache::default line 17)</a:t>
            </a:r>
          </a:p>
          <a:p>
            <a:pPr lvl="0" algn="l" defTabSz="546100">
              <a:defRPr sz="1800"/>
            </a:pPr>
            <a:r>
              <a:rPr sz="1600">
                <a:solidFill>
                  <a:srgbClr val="FFFFFF"/>
                </a:solidFill>
                <a:latin typeface="+mn-lt"/>
                <a:ea typeface="+mn-ea"/>
                <a:cs typeface="+mn-cs"/>
                <a:sym typeface="Courier"/>
              </a:rPr>
              <a:t>[2014-01-06T07:52:07-05:00] INFO: cookbook_file[/var/www/html/index.html] created file /var/www/html/index.html</a:t>
            </a:r>
          </a:p>
          <a:p>
            <a:pPr lvl="0" algn="l" defTabSz="546100">
              <a:defRPr sz="1800"/>
            </a:pPr>
            <a:endParaRPr sz="1600">
              <a:solidFill>
                <a:srgbClr val="FFFFFF"/>
              </a:solidFill>
              <a:latin typeface="+mn-lt"/>
              <a:ea typeface="+mn-ea"/>
              <a:cs typeface="+mn-cs"/>
              <a:sym typeface="Courier"/>
            </a:endParaRPr>
          </a:p>
          <a:p>
            <a:pPr lvl="0" algn="l" defTabSz="546100">
              <a:defRPr sz="1800"/>
            </a:pPr>
            <a:r>
              <a:rPr sz="1600">
                <a:solidFill>
                  <a:srgbClr val="FFFFFF"/>
                </a:solidFill>
                <a:latin typeface="+mn-lt"/>
                <a:ea typeface="+mn-ea"/>
                <a:cs typeface="+mn-cs"/>
                <a:sym typeface="Courier"/>
              </a:rPr>
              <a:t>    - create new file /var/www/html/index.html[2014-01-06T07:52:07-05:00] INFO: cookbook_file[/var/www/html/index.html] updated file contents /var/www/html/index.html</a:t>
            </a:r>
          </a:p>
          <a:p>
            <a:pPr lvl="0" algn="l" defTabSz="546100">
              <a:defRPr sz="1800"/>
            </a:pPr>
            <a:endParaRPr sz="1600">
              <a:solidFill>
                <a:srgbClr val="FFFFFF"/>
              </a:solidFill>
              <a:latin typeface="+mn-lt"/>
              <a:ea typeface="+mn-ea"/>
              <a:cs typeface="+mn-cs"/>
              <a:sym typeface="Courier"/>
            </a:endParaRPr>
          </a:p>
          <a:p>
            <a:pPr lvl="0" algn="l" defTabSz="546100">
              <a:defRPr sz="1800"/>
            </a:pPr>
            <a:r>
              <a:rPr sz="1600">
                <a:solidFill>
                  <a:srgbClr val="FFFFFF"/>
                </a:solidFill>
                <a:latin typeface="+mn-lt"/>
                <a:ea typeface="+mn-ea"/>
                <a:cs typeface="+mn-cs"/>
                <a:sym typeface="Courier"/>
              </a:rPr>
              <a:t>    - update content in file /var/www/html/index.html from none to 03fb1d</a:t>
            </a:r>
          </a:p>
          <a:p>
            <a:pPr lvl="0" algn="l" defTabSz="546100">
              <a:defRPr sz="1800"/>
            </a:pPr>
            <a:r>
              <a:rPr sz="1600">
                <a:solidFill>
                  <a:srgbClr val="FFFFFF"/>
                </a:solidFill>
                <a:latin typeface="+mn-lt"/>
                <a:ea typeface="+mn-ea"/>
                <a:cs typeface="+mn-cs"/>
                <a:sym typeface="Courier"/>
              </a:rPr>
              <a:t>        --- /var/www/html/index.html	2014-01-06 07:52:07.285214202 -0500</a:t>
            </a:r>
          </a:p>
          <a:p>
            <a:pPr lvl="0" algn="l" defTabSz="546100">
              <a:defRPr sz="1800"/>
            </a:pPr>
            <a:r>
              <a:rPr sz="1600">
                <a:solidFill>
                  <a:srgbClr val="FFFFFF"/>
                </a:solidFill>
                <a:latin typeface="+mn-lt"/>
                <a:ea typeface="+mn-ea"/>
                <a:cs typeface="+mn-cs"/>
                <a:sym typeface="Courier"/>
              </a:rPr>
              <a:t>        +++ /tmp/.index.html20140106-10796-1kxknbg	2014-01-06 07:52:07.868365963 -0500</a:t>
            </a:r>
          </a:p>
          <a:p>
            <a:pPr lvl="0" algn="l" defTabSz="546100">
              <a:defRPr sz="1800"/>
            </a:pPr>
            <a:r>
              <a:rPr sz="1600">
                <a:solidFill>
                  <a:srgbClr val="FFFFFF"/>
                </a:solidFill>
                <a:latin typeface="+mn-lt"/>
                <a:ea typeface="+mn-ea"/>
                <a:cs typeface="+mn-cs"/>
                <a:sym typeface="Courier"/>
              </a:rPr>
              <a:t>        @@ -1 +1,6 @@</a:t>
            </a:r>
          </a:p>
          <a:p>
            <a:pPr lvl="0" algn="l" defTabSz="546100">
              <a:defRPr sz="1800"/>
            </a:pPr>
            <a:r>
              <a:rPr sz="1600">
                <a:solidFill>
                  <a:srgbClr val="FFFFFF"/>
                </a:solidFill>
                <a:latin typeface="+mn-lt"/>
                <a:ea typeface="+mn-ea"/>
                <a:cs typeface="+mn-cs"/>
                <a:sym typeface="Courier"/>
              </a:rPr>
              <a:t>        +&lt;html&gt;</a:t>
            </a:r>
          </a:p>
          <a:p>
            <a:pPr lvl="0" algn="l" defTabSz="546100">
              <a:defRPr sz="1800"/>
            </a:pPr>
            <a:r>
              <a:rPr sz="1600">
                <a:solidFill>
                  <a:srgbClr val="FFFFFF"/>
                </a:solidFill>
                <a:latin typeface="+mn-lt"/>
                <a:ea typeface="+mn-ea"/>
                <a:cs typeface="+mn-cs"/>
                <a:sym typeface="Courier"/>
              </a:rPr>
              <a:t>        +&lt;body&gt;</a:t>
            </a:r>
          </a:p>
          <a:p>
            <a:pPr lvl="0" algn="l" defTabSz="546100">
              <a:defRPr sz="1800"/>
            </a:pPr>
            <a:r>
              <a:rPr sz="1600">
                <a:solidFill>
                  <a:srgbClr val="FFFFFF"/>
                </a:solidFill>
                <a:latin typeface="+mn-lt"/>
                <a:ea typeface="+mn-ea"/>
                <a:cs typeface="+mn-cs"/>
                <a:sym typeface="Courier"/>
              </a:rPr>
              <a:t>        +  &lt;h1&gt;Hello, world!&lt;/h1&gt;</a:t>
            </a:r>
          </a:p>
          <a:p>
            <a:pPr lvl="0" algn="l" defTabSz="546100">
              <a:defRPr sz="1800"/>
            </a:pPr>
            <a:r>
              <a:rPr sz="1600">
                <a:solidFill>
                  <a:srgbClr val="FFFFFF"/>
                </a:solidFill>
                <a:latin typeface="+mn-lt"/>
                <a:ea typeface="+mn-ea"/>
                <a:cs typeface="+mn-cs"/>
                <a:sym typeface="Courier"/>
              </a:rPr>
              <a:t>        +&lt;/body&gt;</a:t>
            </a:r>
          </a:p>
          <a:p>
            <a:pPr lvl="0" algn="l" defTabSz="546100">
              <a:defRPr sz="1800"/>
            </a:pPr>
            <a:r>
              <a:rPr sz="1600">
                <a:solidFill>
                  <a:srgbClr val="FFFFFF"/>
                </a:solidFill>
                <a:latin typeface="+mn-lt"/>
                <a:ea typeface="+mn-ea"/>
                <a:cs typeface="+mn-cs"/>
                <a:sym typeface="Courier"/>
              </a:rPr>
              <a:t>        +&lt;/html&gt;[2014-01-06T07:52:07-05:00] INFO: cookbook_file[/var/www/html/index.html] mode changed to 644</a:t>
            </a:r>
          </a:p>
          <a:p>
            <a:pPr lvl="0" algn="l" defTabSz="546100">
              <a:defRPr sz="1800"/>
            </a:pPr>
            <a:endParaRPr sz="1600">
              <a:solidFill>
                <a:srgbClr val="FFFFFF"/>
              </a:solidFill>
              <a:latin typeface="+mn-lt"/>
              <a:ea typeface="+mn-ea"/>
              <a:cs typeface="+mn-cs"/>
              <a:sym typeface="Courier"/>
            </a:endParaRPr>
          </a:p>
          <a:p>
            <a:pPr lvl="0" algn="l" defTabSz="546100">
              <a:defRPr sz="1800"/>
            </a:pPr>
            <a:r>
              <a:rPr sz="1600">
                <a:solidFill>
                  <a:srgbClr val="FFFFFF"/>
                </a:solidFill>
                <a:latin typeface="+mn-lt"/>
                <a:ea typeface="+mn-ea"/>
                <a:cs typeface="+mn-cs"/>
                <a:sym typeface="Courier"/>
              </a:rPr>
              <a:t>    - change mode from '' to '0644'</a:t>
            </a:r>
          </a:p>
          <a:p>
            <a:pPr lvl="0" algn="l" defTabSz="546100">
              <a:defRPr sz="1800"/>
            </a:pPr>
            <a:r>
              <a:rPr sz="1600">
                <a:solidFill>
                  <a:srgbClr val="FFFFFF"/>
                </a:solidFill>
                <a:latin typeface="+mn-lt"/>
                <a:ea typeface="+mn-ea"/>
                <a:cs typeface="+mn-cs"/>
                <a:sym typeface="Courier"/>
              </a:rPr>
              <a:t>    - restore selinux security context</a:t>
            </a:r>
          </a:p>
        </p:txBody>
      </p:sp>
      <p:sp>
        <p:nvSpPr>
          <p:cNvPr id="2952" name="Shape 2952"/>
          <p:cNvSpPr>
            <a:spLocks noGrp="1"/>
          </p:cNvSpPr>
          <p:nvPr>
            <p:ph type="title"/>
          </p:nvPr>
        </p:nvSpPr>
        <p:spPr>
          <a:prstGeom prst="rect">
            <a:avLst/>
          </a:prstGeom>
        </p:spPr>
        <p:txBody>
          <a:bodyPr/>
          <a:lstStyle>
            <a:lvl1pPr defTabSz="480568">
              <a:defRPr sz="6192">
                <a:effectLst>
                  <a:outerShdw blurRad="43688" dist="21844" dir="2700000" rotWithShape="0">
                    <a:srgbClr val="000000">
                      <a:alpha val="75000"/>
                    </a:srgbClr>
                  </a:outerShdw>
                </a:effectLst>
              </a:defRPr>
            </a:lvl1pPr>
          </a:lstStyle>
          <a:p>
            <a:pPr lvl="0">
              <a:defRPr sz="1800" b="0">
                <a:solidFill>
                  <a:srgbClr val="000000"/>
                </a:solidFill>
                <a:effectLst/>
              </a:defRPr>
            </a:pPr>
            <a:r>
              <a:rPr sz="6192" b="1">
                <a:solidFill>
                  <a:srgbClr val="FFFFFF"/>
                </a:solidFill>
                <a:effectLst>
                  <a:outerShdw blurRad="43688" dist="21844" dir="2700000" rotWithShape="0">
                    <a:srgbClr val="000000">
                      <a:alpha val="75000"/>
                    </a:srgbClr>
                  </a:outerShdw>
                </a:effectLst>
              </a:rPr>
              <a:t>Reading the output of a chef-client run</a:t>
            </a:r>
          </a:p>
        </p:txBody>
      </p:sp>
      <p:sp>
        <p:nvSpPr>
          <p:cNvPr id="2953" name="Shape 2953"/>
          <p:cNvSpPr>
            <a:spLocks noGrp="1"/>
          </p:cNvSpPr>
          <p:nvPr>
            <p:ph type="body" idx="1"/>
          </p:nvPr>
        </p:nvSpPr>
        <p:spPr>
          <a:xfrm>
            <a:off x="800100" y="6769100"/>
            <a:ext cx="14655800" cy="2197100"/>
          </a:xfrm>
          <a:prstGeom prst="rect">
            <a:avLst/>
          </a:prstGeom>
        </p:spPr>
        <p:txBody>
          <a:bodyPr>
            <a:normAutofit lnSpcReduction="10000"/>
          </a:bodyPr>
          <a:lstStyle/>
          <a:p>
            <a:pPr marL="255270" lvl="0" indent="-255270" defTabSz="374396">
              <a:spcBef>
                <a:spcPts val="800"/>
              </a:spcBef>
              <a:defRPr sz="1800"/>
            </a:pPr>
            <a:r>
              <a:rPr sz="3216"/>
              <a:t>Checks for an index.html file</a:t>
            </a:r>
          </a:p>
          <a:p>
            <a:pPr marL="255270" lvl="0" indent="-255270" defTabSz="374396">
              <a:spcBef>
                <a:spcPts val="800"/>
              </a:spcBef>
              <a:defRPr sz="1800"/>
            </a:pPr>
            <a:r>
              <a:rPr sz="3216"/>
              <a:t>There is already one in place, backup the file</a:t>
            </a:r>
          </a:p>
          <a:p>
            <a:pPr marL="255270" lvl="0" indent="-255270" defTabSz="374396">
              <a:spcBef>
                <a:spcPts val="800"/>
              </a:spcBef>
              <a:defRPr sz="1800"/>
            </a:pPr>
            <a:r>
              <a:rPr sz="3216"/>
              <a:t>Set permissions on the file</a:t>
            </a:r>
          </a:p>
          <a:p>
            <a:pPr marL="255270" lvl="0" indent="-255270" defTabSz="374396">
              <a:spcBef>
                <a:spcPts val="800"/>
              </a:spcBef>
              <a:defRPr sz="1800"/>
            </a:pPr>
            <a:r>
              <a:rPr sz="3216"/>
              <a:t>A diff of the written file is shown with the modified lines called out</a:t>
            </a:r>
          </a:p>
        </p:txBody>
      </p:sp>
      <p:sp>
        <p:nvSpPr>
          <p:cNvPr id="2954" name="Shape 2954"/>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258</a:t>
            </a:fld>
            <a:endParaRPr sz="1000"/>
          </a:p>
        </p:txBody>
      </p:sp>
    </p:spTree>
  </p:cSld>
  <p:clrMapOvr>
    <a:masterClrMapping/>
  </p:clrMapOvr>
  <p:transition xmlns:p14="http://schemas.microsoft.com/office/powerpoint/2010/main" spd="med"/>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8" name="Shape 2958"/>
          <p:cNvSpPr/>
          <p:nvPr/>
        </p:nvSpPr>
        <p:spPr>
          <a:xfrm>
            <a:off x="812800" y="1860550"/>
            <a:ext cx="14630400" cy="2616200"/>
          </a:xfrm>
          <a:prstGeom prst="rect">
            <a:avLst/>
          </a:prstGeom>
          <a:solidFill/>
          <a:ln w="25400">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nchor="ctr">
            <a:spAutoFit/>
          </a:bodyPr>
          <a:lstStyle/>
          <a:p>
            <a:pPr lvl="0" algn="l" defTabSz="546100">
              <a:defRPr sz="1800"/>
            </a:pPr>
            <a:r>
              <a:rPr sz="2400">
                <a:solidFill>
                  <a:srgbClr val="FFFFFF"/>
                </a:solidFill>
                <a:latin typeface="+mn-lt"/>
                <a:ea typeface="+mn-ea"/>
                <a:cs typeface="+mn-cs"/>
                <a:sym typeface="Courier"/>
              </a:rPr>
              <a:t>[2014-01-06T07:52:08-05:00] INFO: Chef Run complete in 23.477837576 seconds</a:t>
            </a:r>
          </a:p>
          <a:p>
            <a:pPr lvl="0" algn="l" defTabSz="546100">
              <a:defRPr sz="1800"/>
            </a:pPr>
            <a:r>
              <a:rPr sz="2400">
                <a:solidFill>
                  <a:srgbClr val="FFFFFF"/>
                </a:solidFill>
                <a:latin typeface="+mn-lt"/>
                <a:ea typeface="+mn-ea"/>
                <a:cs typeface="+mn-cs"/>
                <a:sym typeface="Courier"/>
              </a:rPr>
              <a:t>[2014-01-06T07:52:08-05:00] INFO: Running report handlers</a:t>
            </a:r>
          </a:p>
          <a:p>
            <a:pPr lvl="0" algn="l" defTabSz="546100">
              <a:defRPr sz="1800"/>
            </a:pPr>
            <a:r>
              <a:rPr sz="2400">
                <a:solidFill>
                  <a:srgbClr val="FFFFFF"/>
                </a:solidFill>
                <a:latin typeface="+mn-lt"/>
                <a:ea typeface="+mn-ea"/>
                <a:cs typeface="+mn-cs"/>
                <a:sym typeface="Courier"/>
              </a:rPr>
              <a:t>[2014-01-06T07:52:08-05:00] INFO: Report handlers complete</a:t>
            </a:r>
          </a:p>
          <a:p>
            <a:pPr lvl="0" algn="l" defTabSz="546100">
              <a:defRPr sz="1800"/>
            </a:pPr>
            <a:r>
              <a:rPr sz="2400">
                <a:solidFill>
                  <a:srgbClr val="FFFFFF"/>
                </a:solidFill>
                <a:latin typeface="+mn-lt"/>
                <a:ea typeface="+mn-ea"/>
                <a:cs typeface="+mn-cs"/>
                <a:sym typeface="Courier"/>
              </a:rPr>
              <a:t>Chef Client finished, 4 resources updated</a:t>
            </a:r>
          </a:p>
          <a:p>
            <a:pPr lvl="0" algn="l" defTabSz="546100">
              <a:defRPr sz="1800"/>
            </a:pPr>
            <a:r>
              <a:rPr sz="2400">
                <a:solidFill>
                  <a:srgbClr val="FFFFFF"/>
                </a:solidFill>
                <a:latin typeface="+mn-lt"/>
                <a:ea typeface="+mn-ea"/>
                <a:cs typeface="+mn-cs"/>
                <a:sym typeface="Courier"/>
              </a:rPr>
              <a:t>[2014-01-06T07:52:08-05:00] INFO: Sending resource update report (run-id: 952a8431-0994-468e-836c-0f7de7aa656e)</a:t>
            </a:r>
          </a:p>
        </p:txBody>
      </p:sp>
      <p:sp>
        <p:nvSpPr>
          <p:cNvPr id="2959" name="Shape 2959"/>
          <p:cNvSpPr>
            <a:spLocks noGrp="1"/>
          </p:cNvSpPr>
          <p:nvPr>
            <p:ph type="title"/>
          </p:nvPr>
        </p:nvSpPr>
        <p:spPr>
          <a:prstGeom prst="rect">
            <a:avLst/>
          </a:prstGeom>
        </p:spPr>
        <p:txBody>
          <a:bodyPr/>
          <a:lstStyle>
            <a:lvl1pPr defTabSz="480568">
              <a:defRPr sz="6192">
                <a:effectLst>
                  <a:outerShdw blurRad="43688" dist="21844" dir="2700000" rotWithShape="0">
                    <a:srgbClr val="000000">
                      <a:alpha val="75000"/>
                    </a:srgbClr>
                  </a:outerShdw>
                </a:effectLst>
              </a:defRPr>
            </a:lvl1pPr>
          </a:lstStyle>
          <a:p>
            <a:pPr lvl="0">
              <a:defRPr sz="1800" b="0">
                <a:solidFill>
                  <a:srgbClr val="000000"/>
                </a:solidFill>
                <a:effectLst/>
              </a:defRPr>
            </a:pPr>
            <a:r>
              <a:rPr sz="6192" b="1">
                <a:solidFill>
                  <a:srgbClr val="FFFFFF"/>
                </a:solidFill>
                <a:effectLst>
                  <a:outerShdw blurRad="43688" dist="21844" dir="2700000" rotWithShape="0">
                    <a:srgbClr val="000000">
                      <a:alpha val="75000"/>
                    </a:srgbClr>
                  </a:outerShdw>
                </a:effectLst>
              </a:rPr>
              <a:t>Reading the output of a chef-client run</a:t>
            </a:r>
          </a:p>
        </p:txBody>
      </p:sp>
      <p:sp>
        <p:nvSpPr>
          <p:cNvPr id="2960" name="Shape 2960"/>
          <p:cNvSpPr>
            <a:spLocks noGrp="1"/>
          </p:cNvSpPr>
          <p:nvPr>
            <p:ph type="body" idx="1"/>
          </p:nvPr>
        </p:nvSpPr>
        <p:spPr>
          <a:xfrm>
            <a:off x="800100" y="4724400"/>
            <a:ext cx="15062200" cy="3721100"/>
          </a:xfrm>
          <a:prstGeom prst="rect">
            <a:avLst/>
          </a:prstGeom>
        </p:spPr>
        <p:txBody>
          <a:bodyPr/>
          <a:lstStyle/>
          <a:p>
            <a:pPr lvl="0">
              <a:defRPr sz="1800"/>
            </a:pPr>
            <a:r>
              <a:rPr sz="4800"/>
              <a:t>Notice that a complete Chef-Run displays:</a:t>
            </a:r>
          </a:p>
          <a:p>
            <a:pPr lvl="1">
              <a:defRPr sz="1800"/>
            </a:pPr>
            <a:r>
              <a:rPr sz="4800"/>
              <a:t>The time the client took to complete convergence</a:t>
            </a:r>
          </a:p>
          <a:p>
            <a:pPr lvl="1">
              <a:defRPr sz="1800"/>
            </a:pPr>
            <a:r>
              <a:rPr sz="4800"/>
              <a:t>Status of report and exception handlers</a:t>
            </a:r>
          </a:p>
        </p:txBody>
      </p:sp>
      <p:sp>
        <p:nvSpPr>
          <p:cNvPr id="2961" name="Shape 2961"/>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259</a:t>
            </a:fld>
            <a:endParaRPr sz="1000"/>
          </a:p>
        </p:txBody>
      </p:sp>
    </p:spTree>
  </p:cSld>
  <p:clrMapOvr>
    <a:masterClrMapping/>
  </p:clrMapOvr>
  <p:transition xmlns:p14="http://schemas.microsoft.com/office/powerpoint/2010/mai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Shape 537"/>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Agenda</a:t>
            </a:r>
          </a:p>
        </p:txBody>
      </p:sp>
      <p:sp>
        <p:nvSpPr>
          <p:cNvPr id="538" name="Shape 538"/>
          <p:cNvSpPr>
            <a:spLocks noGrp="1"/>
          </p:cNvSpPr>
          <p:nvPr>
            <p:ph type="body" idx="1"/>
          </p:nvPr>
        </p:nvSpPr>
        <p:spPr>
          <a:prstGeom prst="rect">
            <a:avLst/>
          </a:prstGeom>
        </p:spPr>
        <p:txBody>
          <a:bodyPr/>
          <a:lstStyle/>
          <a:p>
            <a:pPr lvl="0"/>
            <a:endParaRPr/>
          </a:p>
        </p:txBody>
      </p:sp>
      <p:sp>
        <p:nvSpPr>
          <p:cNvPr id="539" name="Shape 53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26</a:t>
            </a:fld>
            <a:endParaRPr sz="1000"/>
          </a:p>
        </p:txBody>
      </p:sp>
    </p:spTree>
  </p:cSld>
  <p:clrMapOvr>
    <a:masterClrMapping/>
  </p:clrMapOvr>
  <p:transition xmlns:p14="http://schemas.microsoft.com/office/powerpoint/2010/main" spd="med"/>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5" name="Shape 2965"/>
          <p:cNvSpPr/>
          <p:nvPr/>
        </p:nvSpPr>
        <p:spPr>
          <a:xfrm>
            <a:off x="813494" y="15748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p>
            <a:pPr lvl="0" algn="l">
              <a:defRPr sz="1800"/>
            </a:pPr>
            <a:r>
              <a:rPr sz="4800" b="1">
                <a:solidFill>
                  <a:srgbClr val="FFFFFF"/>
                </a:solidFill>
                <a:latin typeface="+mn-lt"/>
                <a:ea typeface="+mn-ea"/>
                <a:cs typeface="+mn-cs"/>
                <a:sym typeface="Courier"/>
              </a:rPr>
              <a:t>chef@node1:~$ </a:t>
            </a:r>
            <a:r>
              <a:rPr sz="4800">
                <a:solidFill>
                  <a:srgbClr val="FFFFFF"/>
                </a:solidFill>
                <a:latin typeface="+mn-lt"/>
                <a:ea typeface="+mn-ea"/>
                <a:cs typeface="+mn-cs"/>
                <a:sym typeface="Courier"/>
              </a:rPr>
              <a:t>sudo chef-client</a:t>
            </a:r>
          </a:p>
        </p:txBody>
      </p:sp>
      <p:sp>
        <p:nvSpPr>
          <p:cNvPr id="2966" name="Shape 2966"/>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Exercise: Re-run the Chef Client</a:t>
            </a:r>
          </a:p>
        </p:txBody>
      </p:sp>
      <p:sp>
        <p:nvSpPr>
          <p:cNvPr id="2967" name="Shape 2967"/>
          <p:cNvSpPr>
            <a:spLocks noGrp="1"/>
          </p:cNvSpPr>
          <p:nvPr>
            <p:ph type="body" idx="1"/>
          </p:nvPr>
        </p:nvSpPr>
        <p:spPr>
          <a:xfrm>
            <a:off x="800100" y="2921000"/>
            <a:ext cx="14655800" cy="5638800"/>
          </a:xfrm>
          <a:prstGeom prst="rect">
            <a:avLst/>
          </a:prstGeom>
        </p:spPr>
        <p:txBody>
          <a:bodyPr/>
          <a:lstStyle/>
          <a:p>
            <a:pPr lvl="0" defTabSz="240284">
              <a:defRPr sz="1800">
                <a:solidFill>
                  <a:srgbClr val="000000"/>
                </a:solidFill>
              </a:defRPr>
            </a:pPr>
            <a:r>
              <a:rPr sz="1376">
                <a:solidFill>
                  <a:srgbClr val="FFFFFF"/>
                </a:solidFill>
              </a:rPr>
              <a:t>...</a:t>
            </a:r>
          </a:p>
          <a:p>
            <a:pPr lvl="0" defTabSz="240284">
              <a:defRPr sz="1800">
                <a:solidFill>
                  <a:srgbClr val="000000"/>
                </a:solidFill>
              </a:defRPr>
            </a:pPr>
            <a:r>
              <a:rPr sz="1376">
                <a:solidFill>
                  <a:srgbClr val="FFFFFF"/>
                </a:solidFill>
              </a:rPr>
              <a:t>resolving cookbooks for run list: ["apache"]</a:t>
            </a:r>
          </a:p>
          <a:p>
            <a:pPr lvl="0" defTabSz="240284">
              <a:defRPr sz="1800">
                <a:solidFill>
                  <a:srgbClr val="000000"/>
                </a:solidFill>
              </a:defRPr>
            </a:pPr>
            <a:r>
              <a:rPr sz="1376">
                <a:solidFill>
                  <a:srgbClr val="FFFFFF"/>
                </a:solidFill>
              </a:rPr>
              <a:t>[2014-01-06T07:57:13-05:00] INFO: Loading cookbooks [apache]</a:t>
            </a:r>
          </a:p>
          <a:p>
            <a:pPr lvl="0" defTabSz="240284">
              <a:defRPr sz="1800">
                <a:solidFill>
                  <a:srgbClr val="000000"/>
                </a:solidFill>
              </a:defRPr>
            </a:pPr>
            <a:r>
              <a:rPr sz="1376">
                <a:solidFill>
                  <a:srgbClr val="FFFFFF"/>
                </a:solidFill>
              </a:rPr>
              <a:t>Synchronizing Cookbooks:</a:t>
            </a:r>
          </a:p>
          <a:p>
            <a:pPr lvl="0" defTabSz="240284">
              <a:defRPr sz="1800">
                <a:solidFill>
                  <a:srgbClr val="000000"/>
                </a:solidFill>
              </a:defRPr>
            </a:pPr>
            <a:r>
              <a:rPr sz="1376">
                <a:solidFill>
                  <a:srgbClr val="FFFFFF"/>
                </a:solidFill>
              </a:rPr>
              <a:t>  - apache</a:t>
            </a:r>
          </a:p>
          <a:p>
            <a:pPr lvl="0" defTabSz="240284">
              <a:defRPr sz="1800">
                <a:solidFill>
                  <a:srgbClr val="000000"/>
                </a:solidFill>
              </a:defRPr>
            </a:pPr>
            <a:r>
              <a:rPr sz="1376">
                <a:solidFill>
                  <a:srgbClr val="FFFFFF"/>
                </a:solidFill>
              </a:rPr>
              <a:t>Compiling Cookbooks...</a:t>
            </a:r>
          </a:p>
          <a:p>
            <a:pPr lvl="0" defTabSz="240284">
              <a:defRPr sz="1800">
                <a:solidFill>
                  <a:srgbClr val="000000"/>
                </a:solidFill>
              </a:defRPr>
            </a:pPr>
            <a:r>
              <a:rPr sz="1376">
                <a:solidFill>
                  <a:srgbClr val="FFFFFF"/>
                </a:solidFill>
              </a:rPr>
              <a:t>Converging 3 resources</a:t>
            </a:r>
          </a:p>
          <a:p>
            <a:pPr lvl="0" defTabSz="240284">
              <a:defRPr sz="1800">
                <a:solidFill>
                  <a:srgbClr val="000000"/>
                </a:solidFill>
              </a:defRPr>
            </a:pPr>
            <a:r>
              <a:rPr sz="1376">
                <a:solidFill>
                  <a:srgbClr val="FFFFFF"/>
                </a:solidFill>
              </a:rPr>
              <a:t>Recipe: apache::default</a:t>
            </a:r>
          </a:p>
          <a:p>
            <a:pPr lvl="0" defTabSz="240284">
              <a:defRPr sz="1800">
                <a:solidFill>
                  <a:srgbClr val="000000"/>
                </a:solidFill>
              </a:defRPr>
            </a:pPr>
            <a:r>
              <a:rPr sz="1376">
                <a:solidFill>
                  <a:srgbClr val="FFFFFF"/>
                </a:solidFill>
              </a:rPr>
              <a:t>  * package[httpd] action install[2014-01-06T07:57:13-05:00] INFO: Processing package[httpd] action install (apache::default line 9)</a:t>
            </a:r>
          </a:p>
          <a:p>
            <a:pPr lvl="0" defTabSz="240284">
              <a:defRPr sz="1800">
                <a:solidFill>
                  <a:srgbClr val="000000"/>
                </a:solidFill>
              </a:defRPr>
            </a:pPr>
            <a:r>
              <a:rPr sz="1376">
                <a:solidFill>
                  <a:srgbClr val="FFFFFF"/>
                </a:solidFill>
              </a:rPr>
              <a:t> (up to date)</a:t>
            </a:r>
          </a:p>
          <a:p>
            <a:pPr lvl="0" defTabSz="240284">
              <a:defRPr sz="1800">
                <a:solidFill>
                  <a:srgbClr val="000000"/>
                </a:solidFill>
              </a:defRPr>
            </a:pPr>
            <a:r>
              <a:rPr sz="1376">
                <a:solidFill>
                  <a:srgbClr val="FFFFFF"/>
                </a:solidFill>
              </a:rPr>
              <a:t>  * service[httpd] action enable[2014-01-06T07:57:17-05:00] INFO: Processing service[httpd] action enable (apache::default line 13)</a:t>
            </a:r>
          </a:p>
          <a:p>
            <a:pPr lvl="0" defTabSz="240284">
              <a:defRPr sz="1800">
                <a:solidFill>
                  <a:srgbClr val="000000"/>
                </a:solidFill>
              </a:defRPr>
            </a:pPr>
            <a:r>
              <a:rPr sz="1376">
                <a:solidFill>
                  <a:srgbClr val="FFFFFF"/>
                </a:solidFill>
              </a:rPr>
              <a:t> (up to date)</a:t>
            </a:r>
          </a:p>
          <a:p>
            <a:pPr lvl="0" defTabSz="240284">
              <a:defRPr sz="1800">
                <a:solidFill>
                  <a:srgbClr val="000000"/>
                </a:solidFill>
              </a:defRPr>
            </a:pPr>
            <a:r>
              <a:rPr sz="1376">
                <a:solidFill>
                  <a:srgbClr val="FFFFFF"/>
                </a:solidFill>
              </a:rPr>
              <a:t>  * service[httpd] action start[2014-01-06T07:57:17-05:00] INFO: Processing service[httpd] action start (apache::default line 13)</a:t>
            </a:r>
          </a:p>
          <a:p>
            <a:pPr lvl="0" defTabSz="240284">
              <a:defRPr sz="1800">
                <a:solidFill>
                  <a:srgbClr val="000000"/>
                </a:solidFill>
              </a:defRPr>
            </a:pPr>
            <a:r>
              <a:rPr sz="1376">
                <a:solidFill>
                  <a:srgbClr val="FFFFFF"/>
                </a:solidFill>
              </a:rPr>
              <a:t> (up to date)</a:t>
            </a:r>
          </a:p>
          <a:p>
            <a:pPr lvl="0" defTabSz="240284">
              <a:defRPr sz="1800">
                <a:solidFill>
                  <a:srgbClr val="000000"/>
                </a:solidFill>
              </a:defRPr>
            </a:pPr>
            <a:r>
              <a:rPr sz="1376">
                <a:solidFill>
                  <a:srgbClr val="FFFFFF"/>
                </a:solidFill>
              </a:rPr>
              <a:t>  * cookbook_file[/var/www/html/index.html] action create[2014-01-06T07:57:17-05:00] INFO: Processing cookbook_file[/var/www/html/index.html] action create (apache::default line 17)</a:t>
            </a:r>
          </a:p>
          <a:p>
            <a:pPr lvl="0" defTabSz="240284">
              <a:defRPr sz="1800">
                <a:solidFill>
                  <a:srgbClr val="000000"/>
                </a:solidFill>
              </a:defRPr>
            </a:pPr>
            <a:r>
              <a:rPr sz="1376">
                <a:solidFill>
                  <a:srgbClr val="FFFFFF"/>
                </a:solidFill>
              </a:rPr>
              <a:t> (up to date)</a:t>
            </a:r>
          </a:p>
          <a:p>
            <a:pPr lvl="0" defTabSz="240284">
              <a:defRPr sz="1800">
                <a:solidFill>
                  <a:srgbClr val="000000"/>
                </a:solidFill>
              </a:defRPr>
            </a:pPr>
            <a:r>
              <a:rPr sz="1376">
                <a:solidFill>
                  <a:srgbClr val="FFFFFF"/>
                </a:solidFill>
              </a:rPr>
              <a:t>[2014-01-06T07:57:17-05:00] INFO: Chef Run complete in 4.707139533 seconds</a:t>
            </a:r>
          </a:p>
          <a:p>
            <a:pPr lvl="0" defTabSz="240284">
              <a:defRPr sz="1800">
                <a:solidFill>
                  <a:srgbClr val="000000"/>
                </a:solidFill>
              </a:defRPr>
            </a:pPr>
            <a:r>
              <a:rPr sz="1376">
                <a:solidFill>
                  <a:srgbClr val="FFFFFF"/>
                </a:solidFill>
              </a:rPr>
              <a:t>[2014-01-06T07:57:17-05:00] INFO: Removing cookbooks/apache/files/default/index.html from the cache; it is no longer needed by chef-client.</a:t>
            </a:r>
          </a:p>
          <a:p>
            <a:pPr lvl="0" defTabSz="240284">
              <a:defRPr sz="1800">
                <a:solidFill>
                  <a:srgbClr val="000000"/>
                </a:solidFill>
              </a:defRPr>
            </a:pPr>
            <a:r>
              <a:rPr sz="1376">
                <a:solidFill>
                  <a:srgbClr val="FFFFFF"/>
                </a:solidFill>
              </a:rPr>
              <a:t>[2014-01-06T07:57:17-05:00] INFO: Running report handlers</a:t>
            </a:r>
          </a:p>
          <a:p>
            <a:pPr lvl="0" defTabSz="240284">
              <a:defRPr sz="1800">
                <a:solidFill>
                  <a:srgbClr val="000000"/>
                </a:solidFill>
              </a:defRPr>
            </a:pPr>
            <a:r>
              <a:rPr sz="1376">
                <a:solidFill>
                  <a:srgbClr val="FFFFFF"/>
                </a:solidFill>
              </a:rPr>
              <a:t>[2014-01-06T07:57:17-05:00] INFO: Report handlers complete</a:t>
            </a:r>
          </a:p>
          <a:p>
            <a:pPr lvl="0" defTabSz="240284">
              <a:defRPr sz="1800">
                <a:solidFill>
                  <a:srgbClr val="000000"/>
                </a:solidFill>
              </a:defRPr>
            </a:pPr>
            <a:r>
              <a:rPr sz="1376">
                <a:solidFill>
                  <a:srgbClr val="FFFFFF"/>
                </a:solidFill>
              </a:rPr>
              <a:t>Chef Client finished, 0 resources updated</a:t>
            </a:r>
          </a:p>
          <a:p>
            <a:pPr lvl="0" defTabSz="240284">
              <a:defRPr sz="1800">
                <a:solidFill>
                  <a:srgbClr val="000000"/>
                </a:solidFill>
              </a:defRPr>
            </a:pPr>
            <a:r>
              <a:rPr sz="1376">
                <a:solidFill>
                  <a:srgbClr val="FFFFFF"/>
                </a:solidFill>
              </a:rPr>
              <a:t>[2014-01-06T07:57:17-05:00] INFO: Sending resource update report (run-id: 1c201d2c-797f-43ab-a904-1ba329b9aab8)</a:t>
            </a:r>
          </a:p>
        </p:txBody>
      </p:sp>
      <p:sp>
        <p:nvSpPr>
          <p:cNvPr id="2968" name="Shape 2968"/>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260</a:t>
            </a:fld>
            <a:endParaRPr sz="1000"/>
          </a:p>
        </p:txBody>
      </p:sp>
    </p:spTree>
  </p:cSld>
  <p:clrMapOvr>
    <a:masterClrMapping/>
  </p:clrMapOvr>
  <p:transition xmlns:p14="http://schemas.microsoft.com/office/powerpoint/2010/main" spd="med"/>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72" name="Shape 2972"/>
          <p:cNvSpPr>
            <a:spLocks noGrp="1"/>
          </p:cNvSpPr>
          <p:nvPr>
            <p:ph type="title"/>
          </p:nvPr>
        </p:nvSpPr>
        <p:spPr>
          <a:xfrm>
            <a:off x="800100" y="177800"/>
            <a:ext cx="15176500" cy="1117600"/>
          </a:xfrm>
          <a:prstGeom prst="rect">
            <a:avLst/>
          </a:prstGeom>
        </p:spPr>
        <p:txBody>
          <a:bodyPr/>
          <a:lstStyle>
            <a:lvl1pPr defTabSz="413512">
              <a:defRPr sz="5328">
                <a:effectLst>
                  <a:outerShdw blurRad="37592" dist="18796" dir="2700000" rotWithShape="0">
                    <a:srgbClr val="000000">
                      <a:alpha val="75000"/>
                    </a:srgbClr>
                  </a:outerShdw>
                </a:effectLst>
              </a:defRPr>
            </a:lvl1pPr>
          </a:lstStyle>
          <a:p>
            <a:pPr lvl="0">
              <a:defRPr sz="1800" b="0">
                <a:solidFill>
                  <a:srgbClr val="000000"/>
                </a:solidFill>
                <a:effectLst/>
              </a:defRPr>
            </a:pPr>
            <a:r>
              <a:rPr sz="5328" b="1">
                <a:solidFill>
                  <a:srgbClr val="FFFFFF"/>
                </a:solidFill>
                <a:effectLst>
                  <a:outerShdw blurRad="37592" dist="18796" dir="2700000" rotWithShape="0">
                    <a:srgbClr val="000000">
                      <a:alpha val="75000"/>
                    </a:srgbClr>
                  </a:outerShdw>
                </a:effectLst>
              </a:rPr>
              <a:t>Recap - So resources are grouped into recipes</a:t>
            </a:r>
          </a:p>
        </p:txBody>
      </p:sp>
      <p:sp>
        <p:nvSpPr>
          <p:cNvPr id="2973" name="Shape 2973"/>
          <p:cNvSpPr/>
          <p:nvPr/>
        </p:nvSpPr>
        <p:spPr>
          <a:xfrm>
            <a:off x="5664200" y="2324100"/>
            <a:ext cx="10566400" cy="58674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0" algn="l" defTabSz="457200">
              <a:defRPr sz="1800"/>
            </a:pPr>
            <a:r>
              <a:rPr sz="3200">
                <a:latin typeface="+mn-lt"/>
                <a:ea typeface="+mn-ea"/>
                <a:cs typeface="+mn-cs"/>
                <a:sym typeface="Courier"/>
              </a:rPr>
              <a:t>package </a:t>
            </a:r>
            <a:r>
              <a:rPr sz="3200">
                <a:solidFill>
                  <a:srgbClr val="C8352B"/>
                </a:solidFill>
                <a:latin typeface="+mn-lt"/>
                <a:ea typeface="+mn-ea"/>
                <a:cs typeface="+mn-cs"/>
                <a:sym typeface="Courier"/>
              </a:rPr>
              <a:t>"httpd"</a:t>
            </a:r>
            <a:r>
              <a:rPr sz="3200">
                <a:latin typeface="+mn-lt"/>
                <a:ea typeface="+mn-ea"/>
                <a:cs typeface="+mn-cs"/>
                <a:sym typeface="Courier"/>
              </a:rPr>
              <a:t> </a:t>
            </a:r>
            <a:r>
              <a:rPr sz="3200" b="1">
                <a:solidFill>
                  <a:srgbClr val="4F7A28"/>
                </a:solidFill>
                <a:latin typeface="+mn-lt"/>
                <a:ea typeface="+mn-ea"/>
                <a:cs typeface="+mn-cs"/>
                <a:sym typeface="Courier"/>
              </a:rPr>
              <a:t>do</a:t>
            </a:r>
            <a:endParaRPr sz="3200">
              <a:latin typeface="+mn-lt"/>
              <a:ea typeface="+mn-ea"/>
              <a:cs typeface="+mn-cs"/>
              <a:sym typeface="Courier"/>
            </a:endParaRPr>
          </a:p>
          <a:p>
            <a:pPr lvl="0" algn="l" defTabSz="457200">
              <a:defRPr sz="1800"/>
            </a:pPr>
            <a:r>
              <a:rPr sz="3200">
                <a:latin typeface="+mn-lt"/>
                <a:ea typeface="+mn-ea"/>
                <a:cs typeface="+mn-cs"/>
                <a:sym typeface="Courier"/>
              </a:rPr>
              <a:t>  action</a:t>
            </a:r>
            <a:r>
              <a:rPr sz="3200">
                <a:solidFill>
                  <a:srgbClr val="B51A00"/>
                </a:solidFill>
                <a:latin typeface="+mn-lt"/>
                <a:ea typeface="+mn-ea"/>
                <a:cs typeface="+mn-cs"/>
                <a:sym typeface="Courier"/>
              </a:rPr>
              <a:t> :install</a:t>
            </a:r>
            <a:endParaRPr sz="3200">
              <a:latin typeface="+mn-lt"/>
              <a:ea typeface="+mn-ea"/>
              <a:cs typeface="+mn-cs"/>
              <a:sym typeface="Courier"/>
            </a:endParaRPr>
          </a:p>
          <a:p>
            <a:pPr lvl="0" algn="l" defTabSz="457200">
              <a:defRPr sz="1800"/>
            </a:pPr>
            <a:r>
              <a:rPr sz="3200" b="1">
                <a:solidFill>
                  <a:srgbClr val="4F7A28"/>
                </a:solidFill>
                <a:latin typeface="+mn-lt"/>
                <a:ea typeface="+mn-ea"/>
                <a:cs typeface="+mn-cs"/>
                <a:sym typeface="Courier"/>
              </a:rPr>
              <a:t>end</a:t>
            </a:r>
            <a:endParaRPr sz="3200" b="1">
              <a:latin typeface="+mn-lt"/>
              <a:ea typeface="+mn-ea"/>
              <a:cs typeface="+mn-cs"/>
              <a:sym typeface="Courier"/>
            </a:endParaRPr>
          </a:p>
          <a:p>
            <a:pPr lvl="0" algn="l" defTabSz="457200">
              <a:defRPr sz="1800"/>
            </a:pPr>
            <a:r>
              <a:rPr sz="3200">
                <a:latin typeface="+mn-lt"/>
                <a:ea typeface="+mn-ea"/>
                <a:cs typeface="+mn-cs"/>
                <a:sym typeface="Courier"/>
              </a:rPr>
              <a:t> </a:t>
            </a:r>
          </a:p>
          <a:p>
            <a:pPr lvl="8" indent="0" algn="l" defTabSz="457200">
              <a:defRPr sz="1800"/>
            </a:pPr>
            <a:r>
              <a:rPr sz="3200">
                <a:latin typeface="+mn-lt"/>
                <a:ea typeface="+mn-ea"/>
                <a:cs typeface="+mn-cs"/>
                <a:sym typeface="Courier"/>
              </a:rPr>
              <a:t>service </a:t>
            </a:r>
            <a:r>
              <a:rPr sz="3200">
                <a:solidFill>
                  <a:srgbClr val="B51A00"/>
                </a:solidFill>
                <a:latin typeface="+mn-lt"/>
                <a:ea typeface="+mn-ea"/>
                <a:cs typeface="+mn-cs"/>
                <a:sym typeface="Courier"/>
              </a:rPr>
              <a:t>"httpd"</a:t>
            </a:r>
            <a:r>
              <a:rPr sz="3200">
                <a:latin typeface="+mn-lt"/>
                <a:ea typeface="+mn-ea"/>
                <a:cs typeface="+mn-cs"/>
                <a:sym typeface="Courier"/>
              </a:rPr>
              <a:t> </a:t>
            </a:r>
            <a:r>
              <a:rPr sz="3200" b="1">
                <a:solidFill>
                  <a:srgbClr val="008F00"/>
                </a:solidFill>
                <a:latin typeface="+mn-lt"/>
                <a:ea typeface="+mn-ea"/>
                <a:cs typeface="+mn-cs"/>
                <a:sym typeface="Courier"/>
              </a:rPr>
              <a:t>do</a:t>
            </a:r>
            <a:endParaRPr sz="3200">
              <a:latin typeface="+mn-lt"/>
              <a:ea typeface="+mn-ea"/>
              <a:cs typeface="+mn-cs"/>
              <a:sym typeface="Courier"/>
            </a:endParaRPr>
          </a:p>
          <a:p>
            <a:pPr lvl="8" indent="0" algn="l" defTabSz="457200">
              <a:defRPr sz="1800"/>
            </a:pPr>
            <a:r>
              <a:rPr sz="3200">
                <a:latin typeface="+mn-lt"/>
                <a:ea typeface="+mn-ea"/>
                <a:cs typeface="+mn-cs"/>
                <a:sym typeface="Courier"/>
              </a:rPr>
              <a:t>  action [ </a:t>
            </a:r>
            <a:r>
              <a:rPr sz="3200">
                <a:solidFill>
                  <a:srgbClr val="22288F"/>
                </a:solidFill>
                <a:latin typeface="+mn-lt"/>
                <a:ea typeface="+mn-ea"/>
                <a:cs typeface="+mn-cs"/>
                <a:sym typeface="Courier"/>
              </a:rPr>
              <a:t>:enable</a:t>
            </a:r>
            <a:r>
              <a:rPr sz="3200">
                <a:latin typeface="+mn-lt"/>
                <a:ea typeface="+mn-ea"/>
                <a:cs typeface="+mn-cs"/>
                <a:sym typeface="Courier"/>
              </a:rPr>
              <a:t>, </a:t>
            </a:r>
            <a:r>
              <a:rPr sz="3200">
                <a:solidFill>
                  <a:srgbClr val="22288F"/>
                </a:solidFill>
                <a:latin typeface="+mn-lt"/>
                <a:ea typeface="+mn-ea"/>
                <a:cs typeface="+mn-cs"/>
                <a:sym typeface="Courier"/>
              </a:rPr>
              <a:t>:start</a:t>
            </a:r>
            <a:r>
              <a:rPr sz="3200">
                <a:latin typeface="+mn-lt"/>
                <a:ea typeface="+mn-ea"/>
                <a:cs typeface="+mn-cs"/>
                <a:sym typeface="Courier"/>
              </a:rPr>
              <a:t> ]</a:t>
            </a:r>
          </a:p>
          <a:p>
            <a:pPr lvl="0" algn="l" defTabSz="457200">
              <a:defRPr sz="1800"/>
            </a:pPr>
            <a:r>
              <a:rPr sz="3200" b="1">
                <a:solidFill>
                  <a:srgbClr val="008F00"/>
                </a:solidFill>
                <a:latin typeface="+mn-lt"/>
                <a:ea typeface="+mn-ea"/>
                <a:cs typeface="+mn-cs"/>
                <a:sym typeface="Courier"/>
              </a:rPr>
              <a:t>end</a:t>
            </a:r>
          </a:p>
          <a:p>
            <a:pPr lvl="0" algn="l" defTabSz="457200">
              <a:defRPr sz="1800"/>
            </a:pPr>
            <a:r>
              <a:rPr sz="3200">
                <a:latin typeface="+mn-lt"/>
                <a:ea typeface="+mn-ea"/>
                <a:cs typeface="+mn-cs"/>
                <a:sym typeface="Courier"/>
              </a:rPr>
              <a:t> </a:t>
            </a:r>
          </a:p>
          <a:p>
            <a:pPr lvl="8" indent="0" algn="l" defTabSz="457200">
              <a:defRPr sz="1800"/>
            </a:pPr>
            <a:r>
              <a:rPr sz="3200">
                <a:latin typeface="+mn-lt"/>
                <a:ea typeface="+mn-ea"/>
                <a:cs typeface="+mn-cs"/>
                <a:sym typeface="Courier"/>
              </a:rPr>
              <a:t>cookbook_file </a:t>
            </a:r>
            <a:r>
              <a:rPr sz="3200">
                <a:solidFill>
                  <a:srgbClr val="B51A00"/>
                </a:solidFill>
                <a:latin typeface="+mn-lt"/>
                <a:ea typeface="+mn-ea"/>
                <a:cs typeface="+mn-cs"/>
                <a:sym typeface="Courier"/>
              </a:rPr>
              <a:t>"/var/www/html/index.html"</a:t>
            </a:r>
            <a:r>
              <a:rPr sz="3200">
                <a:latin typeface="+mn-lt"/>
                <a:ea typeface="+mn-ea"/>
                <a:cs typeface="+mn-cs"/>
                <a:sym typeface="Courier"/>
              </a:rPr>
              <a:t> </a:t>
            </a:r>
            <a:r>
              <a:rPr sz="3200" b="1">
                <a:solidFill>
                  <a:srgbClr val="008F00"/>
                </a:solidFill>
                <a:latin typeface="+mn-lt"/>
                <a:ea typeface="+mn-ea"/>
                <a:cs typeface="+mn-cs"/>
                <a:sym typeface="Courier"/>
              </a:rPr>
              <a:t>do</a:t>
            </a:r>
            <a:endParaRPr sz="3200">
              <a:latin typeface="+mn-lt"/>
              <a:ea typeface="+mn-ea"/>
              <a:cs typeface="+mn-cs"/>
              <a:sym typeface="Courier"/>
            </a:endParaRPr>
          </a:p>
          <a:p>
            <a:pPr lvl="8" indent="0" algn="l" defTabSz="457200">
              <a:defRPr sz="1800"/>
            </a:pPr>
            <a:r>
              <a:rPr sz="3200">
                <a:latin typeface="+mn-lt"/>
                <a:ea typeface="+mn-ea"/>
                <a:cs typeface="+mn-cs"/>
                <a:sym typeface="Courier"/>
              </a:rPr>
              <a:t>  source </a:t>
            </a:r>
            <a:r>
              <a:rPr sz="3200">
                <a:solidFill>
                  <a:srgbClr val="B51A00"/>
                </a:solidFill>
                <a:latin typeface="+mn-lt"/>
                <a:ea typeface="+mn-ea"/>
                <a:cs typeface="+mn-cs"/>
                <a:sym typeface="Courier"/>
              </a:rPr>
              <a:t>"index.html"</a:t>
            </a:r>
            <a:endParaRPr sz="3200">
              <a:latin typeface="+mn-lt"/>
              <a:ea typeface="+mn-ea"/>
              <a:cs typeface="+mn-cs"/>
              <a:sym typeface="Courier"/>
            </a:endParaRPr>
          </a:p>
          <a:p>
            <a:pPr lvl="8" indent="0" algn="l" defTabSz="457200">
              <a:defRPr sz="1800"/>
            </a:pPr>
            <a:r>
              <a:rPr sz="3200">
                <a:latin typeface="+mn-lt"/>
                <a:ea typeface="+mn-ea"/>
                <a:cs typeface="+mn-cs"/>
                <a:sym typeface="Courier"/>
              </a:rPr>
              <a:t>  mode </a:t>
            </a:r>
            <a:r>
              <a:rPr sz="3200">
                <a:solidFill>
                  <a:srgbClr val="B51A00"/>
                </a:solidFill>
                <a:latin typeface="+mn-lt"/>
                <a:ea typeface="+mn-ea"/>
                <a:cs typeface="+mn-cs"/>
                <a:sym typeface="Courier"/>
              </a:rPr>
              <a:t>"0644"</a:t>
            </a:r>
            <a:endParaRPr sz="3200">
              <a:latin typeface="+mn-lt"/>
              <a:ea typeface="+mn-ea"/>
              <a:cs typeface="+mn-cs"/>
              <a:sym typeface="Courier"/>
            </a:endParaRPr>
          </a:p>
          <a:p>
            <a:pPr lvl="0" algn="l" defTabSz="457200">
              <a:defRPr sz="1800"/>
            </a:pPr>
            <a:r>
              <a:rPr sz="3200" b="1">
                <a:solidFill>
                  <a:srgbClr val="008F00"/>
                </a:solidFill>
                <a:latin typeface="+mn-lt"/>
                <a:ea typeface="+mn-ea"/>
                <a:cs typeface="+mn-cs"/>
                <a:sym typeface="Courier"/>
              </a:rPr>
              <a:t>end</a:t>
            </a:r>
          </a:p>
        </p:txBody>
      </p:sp>
      <p:sp>
        <p:nvSpPr>
          <p:cNvPr id="2974" name="Shape 2974"/>
          <p:cNvSpPr/>
          <p:nvPr/>
        </p:nvSpPr>
        <p:spPr>
          <a:xfrm>
            <a:off x="4064000" y="2654300"/>
            <a:ext cx="1549400" cy="596900"/>
          </a:xfrm>
          <a:prstGeom prst="rightArrow">
            <a:avLst>
              <a:gd name="adj1" fmla="val 32000"/>
              <a:gd name="adj2" fmla="val 93617"/>
            </a:avLst>
          </a:prstGeom>
          <a:solidFill>
            <a:srgbClr val="FF9300"/>
          </a:solidFill>
          <a:ln w="25400">
            <a:solidFill>
              <a:srgbClr val="000000">
                <a:alpha val="0"/>
              </a:srgbClr>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975" name="Shape 2975"/>
          <p:cNvSpPr/>
          <p:nvPr/>
        </p:nvSpPr>
        <p:spPr>
          <a:xfrm>
            <a:off x="1626195" y="2641600"/>
            <a:ext cx="2278659" cy="5334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defRPr sz="1800"/>
            </a:pPr>
            <a:r>
              <a:rPr sz="3200"/>
              <a:t>resource one</a:t>
            </a:r>
          </a:p>
        </p:txBody>
      </p:sp>
      <p:sp>
        <p:nvSpPr>
          <p:cNvPr id="2976" name="Shape 2976"/>
          <p:cNvSpPr/>
          <p:nvPr/>
        </p:nvSpPr>
        <p:spPr>
          <a:xfrm>
            <a:off x="4089400" y="4787900"/>
            <a:ext cx="1524000" cy="596900"/>
          </a:xfrm>
          <a:prstGeom prst="rightArrow">
            <a:avLst>
              <a:gd name="adj1" fmla="val 32000"/>
              <a:gd name="adj2" fmla="val 93617"/>
            </a:avLst>
          </a:prstGeom>
          <a:solidFill>
            <a:srgbClr val="FF9300"/>
          </a:solidFill>
          <a:ln w="25400">
            <a:solidFill>
              <a:srgbClr val="000000">
                <a:alpha val="0"/>
              </a:srgbClr>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977" name="Shape 2977"/>
          <p:cNvSpPr/>
          <p:nvPr/>
        </p:nvSpPr>
        <p:spPr>
          <a:xfrm>
            <a:off x="1614785" y="4775200"/>
            <a:ext cx="2300288" cy="5334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defRPr sz="1800"/>
            </a:pPr>
            <a:r>
              <a:rPr sz="3200"/>
              <a:t>resource two</a:t>
            </a:r>
          </a:p>
        </p:txBody>
      </p:sp>
      <p:sp>
        <p:nvSpPr>
          <p:cNvPr id="2978" name="Shape 2978"/>
          <p:cNvSpPr/>
          <p:nvPr/>
        </p:nvSpPr>
        <p:spPr>
          <a:xfrm>
            <a:off x="4076700" y="6946900"/>
            <a:ext cx="1536700" cy="596900"/>
          </a:xfrm>
          <a:prstGeom prst="rightArrow">
            <a:avLst>
              <a:gd name="adj1" fmla="val 32000"/>
              <a:gd name="adj2" fmla="val 93617"/>
            </a:avLst>
          </a:prstGeom>
          <a:solidFill>
            <a:srgbClr val="FF9300"/>
          </a:solidFill>
          <a:ln w="25400">
            <a:solidFill>
              <a:srgbClr val="000000">
                <a:alpha val="0"/>
              </a:srgbClr>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2979" name="Shape 2979"/>
          <p:cNvSpPr/>
          <p:nvPr/>
        </p:nvSpPr>
        <p:spPr>
          <a:xfrm>
            <a:off x="1496317" y="6934200"/>
            <a:ext cx="2537223" cy="5334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defRPr sz="1800"/>
            </a:pPr>
            <a:r>
              <a:rPr sz="3200"/>
              <a:t>resource three</a:t>
            </a:r>
          </a:p>
        </p:txBody>
      </p:sp>
      <p:sp>
        <p:nvSpPr>
          <p:cNvPr id="2980" name="Shape 298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261</a:t>
            </a:fld>
            <a:endParaRPr sz="1000"/>
          </a:p>
        </p:txBody>
      </p:sp>
    </p:spTree>
  </p:cSld>
  <p:clrMapOvr>
    <a:masterClrMapping/>
  </p:clrMapOvr>
  <p:transition xmlns:p14="http://schemas.microsoft.com/office/powerpoint/2010/main" spd="med"/>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84" name="Shape 2984"/>
          <p:cNvSpPr>
            <a:spLocks noGrp="1"/>
          </p:cNvSpPr>
          <p:nvPr>
            <p:ph type="title"/>
          </p:nvPr>
        </p:nvSpPr>
        <p:spPr>
          <a:xfrm>
            <a:off x="800100" y="177800"/>
            <a:ext cx="15176500" cy="1117600"/>
          </a:xfrm>
          <a:prstGeom prst="rect">
            <a:avLst/>
          </a:prstGeom>
        </p:spPr>
        <p:txBody>
          <a:bodyPr/>
          <a:lstStyle>
            <a:lvl1pPr defTabSz="413512">
              <a:defRPr sz="5328">
                <a:effectLst>
                  <a:outerShdw blurRad="37592" dist="18796" dir="2700000" rotWithShape="0">
                    <a:srgbClr val="000000">
                      <a:alpha val="75000"/>
                    </a:srgbClr>
                  </a:outerShdw>
                </a:effectLst>
              </a:defRPr>
            </a:lvl1pPr>
          </a:lstStyle>
          <a:p>
            <a:pPr lvl="0">
              <a:defRPr sz="1800" b="0">
                <a:solidFill>
                  <a:srgbClr val="000000"/>
                </a:solidFill>
                <a:effectLst/>
              </a:defRPr>
            </a:pPr>
            <a:r>
              <a:rPr sz="5328" b="1">
                <a:solidFill>
                  <a:srgbClr val="FFFFFF"/>
                </a:solidFill>
                <a:effectLst>
                  <a:outerShdw blurRad="37592" dist="18796" dir="2700000" rotWithShape="0">
                    <a:srgbClr val="000000">
                      <a:alpha val="75000"/>
                    </a:srgbClr>
                  </a:outerShdw>
                </a:effectLst>
              </a:rPr>
              <a:t>Recap - So resources are grouped into recipes</a:t>
            </a:r>
          </a:p>
        </p:txBody>
      </p:sp>
      <p:sp>
        <p:nvSpPr>
          <p:cNvPr id="2985" name="Shape 2985"/>
          <p:cNvSpPr/>
          <p:nvPr/>
        </p:nvSpPr>
        <p:spPr>
          <a:xfrm>
            <a:off x="5664200" y="2197100"/>
            <a:ext cx="10566400" cy="58674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0" algn="l" defTabSz="457200">
              <a:defRPr sz="1800"/>
            </a:pPr>
            <a:r>
              <a:rPr sz="3200">
                <a:latin typeface="+mn-lt"/>
                <a:ea typeface="+mn-ea"/>
                <a:cs typeface="+mn-cs"/>
                <a:sym typeface="Courier"/>
              </a:rPr>
              <a:t>package </a:t>
            </a:r>
            <a:r>
              <a:rPr sz="3200">
                <a:solidFill>
                  <a:srgbClr val="C8352B"/>
                </a:solidFill>
                <a:latin typeface="+mn-lt"/>
                <a:ea typeface="+mn-ea"/>
                <a:cs typeface="+mn-cs"/>
                <a:sym typeface="Courier"/>
              </a:rPr>
              <a:t>"httpd"</a:t>
            </a:r>
            <a:r>
              <a:rPr sz="3200">
                <a:latin typeface="+mn-lt"/>
                <a:ea typeface="+mn-ea"/>
                <a:cs typeface="+mn-cs"/>
                <a:sym typeface="Courier"/>
              </a:rPr>
              <a:t> </a:t>
            </a:r>
            <a:r>
              <a:rPr sz="3200" b="1">
                <a:solidFill>
                  <a:srgbClr val="4F7A28"/>
                </a:solidFill>
                <a:latin typeface="+mn-lt"/>
                <a:ea typeface="+mn-ea"/>
                <a:cs typeface="+mn-cs"/>
                <a:sym typeface="Courier"/>
              </a:rPr>
              <a:t>do</a:t>
            </a:r>
            <a:endParaRPr sz="3200">
              <a:latin typeface="+mn-lt"/>
              <a:ea typeface="+mn-ea"/>
              <a:cs typeface="+mn-cs"/>
              <a:sym typeface="Courier"/>
            </a:endParaRPr>
          </a:p>
          <a:p>
            <a:pPr lvl="0" algn="l" defTabSz="457200">
              <a:defRPr sz="1800"/>
            </a:pPr>
            <a:r>
              <a:rPr sz="3200">
                <a:latin typeface="+mn-lt"/>
                <a:ea typeface="+mn-ea"/>
                <a:cs typeface="+mn-cs"/>
                <a:sym typeface="Courier"/>
              </a:rPr>
              <a:t>  action</a:t>
            </a:r>
            <a:r>
              <a:rPr sz="3200">
                <a:solidFill>
                  <a:srgbClr val="B51A00"/>
                </a:solidFill>
                <a:latin typeface="+mn-lt"/>
                <a:ea typeface="+mn-ea"/>
                <a:cs typeface="+mn-cs"/>
                <a:sym typeface="Courier"/>
              </a:rPr>
              <a:t> :install</a:t>
            </a:r>
            <a:endParaRPr sz="3200">
              <a:latin typeface="+mn-lt"/>
              <a:ea typeface="+mn-ea"/>
              <a:cs typeface="+mn-cs"/>
              <a:sym typeface="Courier"/>
            </a:endParaRPr>
          </a:p>
          <a:p>
            <a:pPr lvl="0" algn="l" defTabSz="457200">
              <a:defRPr sz="1800"/>
            </a:pPr>
            <a:r>
              <a:rPr sz="3200" b="1">
                <a:solidFill>
                  <a:srgbClr val="4F7A28"/>
                </a:solidFill>
                <a:latin typeface="+mn-lt"/>
                <a:ea typeface="+mn-ea"/>
                <a:cs typeface="+mn-cs"/>
                <a:sym typeface="Courier"/>
              </a:rPr>
              <a:t>end</a:t>
            </a:r>
            <a:endParaRPr sz="3200" b="1">
              <a:latin typeface="+mn-lt"/>
              <a:ea typeface="+mn-ea"/>
              <a:cs typeface="+mn-cs"/>
              <a:sym typeface="Courier"/>
            </a:endParaRPr>
          </a:p>
          <a:p>
            <a:pPr lvl="0" algn="l" defTabSz="457200">
              <a:defRPr sz="1800"/>
            </a:pPr>
            <a:r>
              <a:rPr sz="3200">
                <a:latin typeface="+mn-lt"/>
                <a:ea typeface="+mn-ea"/>
                <a:cs typeface="+mn-cs"/>
                <a:sym typeface="Courier"/>
              </a:rPr>
              <a:t> </a:t>
            </a:r>
          </a:p>
          <a:p>
            <a:pPr lvl="8" indent="0" algn="l" defTabSz="457200">
              <a:defRPr sz="1800"/>
            </a:pPr>
            <a:r>
              <a:rPr sz="3200">
                <a:latin typeface="+mn-lt"/>
                <a:ea typeface="+mn-ea"/>
                <a:cs typeface="+mn-cs"/>
                <a:sym typeface="Courier"/>
              </a:rPr>
              <a:t>service </a:t>
            </a:r>
            <a:r>
              <a:rPr sz="3200">
                <a:solidFill>
                  <a:srgbClr val="B51A00"/>
                </a:solidFill>
                <a:latin typeface="+mn-lt"/>
                <a:ea typeface="+mn-ea"/>
                <a:cs typeface="+mn-cs"/>
                <a:sym typeface="Courier"/>
              </a:rPr>
              <a:t>"httpd"</a:t>
            </a:r>
            <a:r>
              <a:rPr sz="3200">
                <a:latin typeface="+mn-lt"/>
                <a:ea typeface="+mn-ea"/>
                <a:cs typeface="+mn-cs"/>
                <a:sym typeface="Courier"/>
              </a:rPr>
              <a:t> </a:t>
            </a:r>
            <a:r>
              <a:rPr sz="3200" b="1">
                <a:solidFill>
                  <a:srgbClr val="008F00"/>
                </a:solidFill>
                <a:latin typeface="+mn-lt"/>
                <a:ea typeface="+mn-ea"/>
                <a:cs typeface="+mn-cs"/>
                <a:sym typeface="Courier"/>
              </a:rPr>
              <a:t>do</a:t>
            </a:r>
            <a:endParaRPr sz="3200">
              <a:latin typeface="+mn-lt"/>
              <a:ea typeface="+mn-ea"/>
              <a:cs typeface="+mn-cs"/>
              <a:sym typeface="Courier"/>
            </a:endParaRPr>
          </a:p>
          <a:p>
            <a:pPr lvl="8" indent="0" algn="l" defTabSz="457200">
              <a:defRPr sz="1800"/>
            </a:pPr>
            <a:r>
              <a:rPr sz="3200">
                <a:latin typeface="+mn-lt"/>
                <a:ea typeface="+mn-ea"/>
                <a:cs typeface="+mn-cs"/>
                <a:sym typeface="Courier"/>
              </a:rPr>
              <a:t>  action [ </a:t>
            </a:r>
            <a:r>
              <a:rPr sz="3200">
                <a:solidFill>
                  <a:srgbClr val="22288F"/>
                </a:solidFill>
                <a:latin typeface="+mn-lt"/>
                <a:ea typeface="+mn-ea"/>
                <a:cs typeface="+mn-cs"/>
                <a:sym typeface="Courier"/>
              </a:rPr>
              <a:t>:enable</a:t>
            </a:r>
            <a:r>
              <a:rPr sz="3200">
                <a:latin typeface="+mn-lt"/>
                <a:ea typeface="+mn-ea"/>
                <a:cs typeface="+mn-cs"/>
                <a:sym typeface="Courier"/>
              </a:rPr>
              <a:t>, </a:t>
            </a:r>
            <a:r>
              <a:rPr sz="3200">
                <a:solidFill>
                  <a:srgbClr val="22288F"/>
                </a:solidFill>
                <a:latin typeface="+mn-lt"/>
                <a:ea typeface="+mn-ea"/>
                <a:cs typeface="+mn-cs"/>
                <a:sym typeface="Courier"/>
              </a:rPr>
              <a:t>:start</a:t>
            </a:r>
            <a:r>
              <a:rPr sz="3200">
                <a:latin typeface="+mn-lt"/>
                <a:ea typeface="+mn-ea"/>
                <a:cs typeface="+mn-cs"/>
                <a:sym typeface="Courier"/>
              </a:rPr>
              <a:t> ]</a:t>
            </a:r>
          </a:p>
          <a:p>
            <a:pPr lvl="0" algn="l" defTabSz="457200">
              <a:defRPr sz="1800"/>
            </a:pPr>
            <a:r>
              <a:rPr sz="3200" b="1">
                <a:solidFill>
                  <a:srgbClr val="008F00"/>
                </a:solidFill>
                <a:latin typeface="+mn-lt"/>
                <a:ea typeface="+mn-ea"/>
                <a:cs typeface="+mn-cs"/>
                <a:sym typeface="Courier"/>
              </a:rPr>
              <a:t>end</a:t>
            </a:r>
          </a:p>
          <a:p>
            <a:pPr lvl="0" algn="l" defTabSz="457200">
              <a:defRPr sz="1800"/>
            </a:pPr>
            <a:r>
              <a:rPr sz="3200">
                <a:latin typeface="+mn-lt"/>
                <a:ea typeface="+mn-ea"/>
                <a:cs typeface="+mn-cs"/>
                <a:sym typeface="Courier"/>
              </a:rPr>
              <a:t> </a:t>
            </a:r>
          </a:p>
          <a:p>
            <a:pPr lvl="8" indent="0" algn="l" defTabSz="457200">
              <a:defRPr sz="1800"/>
            </a:pPr>
            <a:r>
              <a:rPr sz="3200">
                <a:latin typeface="+mn-lt"/>
                <a:ea typeface="+mn-ea"/>
                <a:cs typeface="+mn-cs"/>
                <a:sym typeface="Courier"/>
              </a:rPr>
              <a:t>cookbook_file </a:t>
            </a:r>
            <a:r>
              <a:rPr sz="3200">
                <a:solidFill>
                  <a:srgbClr val="B51A00"/>
                </a:solidFill>
                <a:latin typeface="+mn-lt"/>
                <a:ea typeface="+mn-ea"/>
                <a:cs typeface="+mn-cs"/>
                <a:sym typeface="Courier"/>
              </a:rPr>
              <a:t>"/var/www/html/index.html"</a:t>
            </a:r>
            <a:r>
              <a:rPr sz="3200">
                <a:latin typeface="+mn-lt"/>
                <a:ea typeface="+mn-ea"/>
                <a:cs typeface="+mn-cs"/>
                <a:sym typeface="Courier"/>
              </a:rPr>
              <a:t> </a:t>
            </a:r>
            <a:r>
              <a:rPr sz="3200" b="1">
                <a:solidFill>
                  <a:srgbClr val="008F00"/>
                </a:solidFill>
                <a:latin typeface="+mn-lt"/>
                <a:ea typeface="+mn-ea"/>
                <a:cs typeface="+mn-cs"/>
                <a:sym typeface="Courier"/>
              </a:rPr>
              <a:t>do</a:t>
            </a:r>
            <a:endParaRPr sz="3200">
              <a:latin typeface="+mn-lt"/>
              <a:ea typeface="+mn-ea"/>
              <a:cs typeface="+mn-cs"/>
              <a:sym typeface="Courier"/>
            </a:endParaRPr>
          </a:p>
          <a:p>
            <a:pPr lvl="8" indent="0" algn="l" defTabSz="457200">
              <a:defRPr sz="1800"/>
            </a:pPr>
            <a:r>
              <a:rPr sz="3200">
                <a:latin typeface="+mn-lt"/>
                <a:ea typeface="+mn-ea"/>
                <a:cs typeface="+mn-cs"/>
                <a:sym typeface="Courier"/>
              </a:rPr>
              <a:t>  source </a:t>
            </a:r>
            <a:r>
              <a:rPr sz="3200">
                <a:solidFill>
                  <a:srgbClr val="B51A00"/>
                </a:solidFill>
                <a:latin typeface="+mn-lt"/>
                <a:ea typeface="+mn-ea"/>
                <a:cs typeface="+mn-cs"/>
                <a:sym typeface="Courier"/>
              </a:rPr>
              <a:t>"index.html"</a:t>
            </a:r>
            <a:endParaRPr sz="3200">
              <a:latin typeface="+mn-lt"/>
              <a:ea typeface="+mn-ea"/>
              <a:cs typeface="+mn-cs"/>
              <a:sym typeface="Courier"/>
            </a:endParaRPr>
          </a:p>
          <a:p>
            <a:pPr lvl="8" indent="0" algn="l" defTabSz="457200">
              <a:defRPr sz="1800"/>
            </a:pPr>
            <a:r>
              <a:rPr sz="3200">
                <a:latin typeface="+mn-lt"/>
                <a:ea typeface="+mn-ea"/>
                <a:cs typeface="+mn-cs"/>
                <a:sym typeface="Courier"/>
              </a:rPr>
              <a:t>  mode </a:t>
            </a:r>
            <a:r>
              <a:rPr sz="3200">
                <a:solidFill>
                  <a:srgbClr val="B51A00"/>
                </a:solidFill>
                <a:latin typeface="+mn-lt"/>
                <a:ea typeface="+mn-ea"/>
                <a:cs typeface="+mn-cs"/>
                <a:sym typeface="Courier"/>
              </a:rPr>
              <a:t>"0644"</a:t>
            </a:r>
            <a:endParaRPr sz="3200">
              <a:latin typeface="+mn-lt"/>
              <a:ea typeface="+mn-ea"/>
              <a:cs typeface="+mn-cs"/>
              <a:sym typeface="Courier"/>
            </a:endParaRPr>
          </a:p>
          <a:p>
            <a:pPr lvl="0" algn="l" defTabSz="457200">
              <a:defRPr sz="1800"/>
            </a:pPr>
            <a:r>
              <a:rPr sz="3200" b="1">
                <a:solidFill>
                  <a:srgbClr val="008F00"/>
                </a:solidFill>
                <a:latin typeface="+mn-lt"/>
                <a:ea typeface="+mn-ea"/>
                <a:cs typeface="+mn-cs"/>
                <a:sym typeface="Courier"/>
              </a:rPr>
              <a:t>end</a:t>
            </a:r>
          </a:p>
        </p:txBody>
      </p:sp>
      <p:sp>
        <p:nvSpPr>
          <p:cNvPr id="2986" name="Shape 2986"/>
          <p:cNvSpPr/>
          <p:nvPr/>
        </p:nvSpPr>
        <p:spPr>
          <a:xfrm>
            <a:off x="1905595" y="5003800"/>
            <a:ext cx="1566268" cy="5334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defRPr sz="1800"/>
            </a:pPr>
            <a:r>
              <a:rPr sz="3200"/>
              <a:t>intention</a:t>
            </a:r>
          </a:p>
        </p:txBody>
      </p:sp>
      <p:sp>
        <p:nvSpPr>
          <p:cNvPr id="2987" name="Shape 298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262</a:t>
            </a:fld>
            <a:endParaRPr sz="1000"/>
          </a:p>
        </p:txBody>
      </p:sp>
      <p:pic>
        <p:nvPicPr>
          <p:cNvPr id="2988" name="droppedImage.pdf"/>
          <p:cNvPicPr/>
          <p:nvPr/>
        </p:nvPicPr>
        <p:blipFill>
          <a:blip r:embed="rId3">
            <a:extLst/>
          </a:blip>
          <a:stretch>
            <a:fillRect/>
          </a:stretch>
        </p:blipFill>
        <p:spPr>
          <a:xfrm>
            <a:off x="4224174" y="2368550"/>
            <a:ext cx="678027" cy="5803900"/>
          </a:xfrm>
          <a:prstGeom prst="rect">
            <a:avLst/>
          </a:prstGeom>
          <a:ln w="12700">
            <a:miter lim="400000"/>
          </a:ln>
        </p:spPr>
      </p:pic>
    </p:spTree>
  </p:cSld>
  <p:clrMapOvr>
    <a:masterClrMapping/>
  </p:clrMapOvr>
  <p:transition xmlns:p14="http://schemas.microsoft.com/office/powerpoint/2010/main" spd="med"/>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2" name="Shape 2992"/>
          <p:cNvSpPr>
            <a:spLocks noGrp="1"/>
          </p:cNvSpPr>
          <p:nvPr>
            <p:ph type="title"/>
          </p:nvPr>
        </p:nvSpPr>
        <p:spPr>
          <a:xfrm>
            <a:off x="800100" y="177800"/>
            <a:ext cx="15176500" cy="1117600"/>
          </a:xfrm>
          <a:prstGeom prst="rect">
            <a:avLst/>
          </a:prstGeom>
        </p:spPr>
        <p:txBody>
          <a:bodyPr/>
          <a:lstStyle>
            <a:lvl1pPr defTabSz="413512">
              <a:defRPr sz="5328">
                <a:effectLst>
                  <a:outerShdw blurRad="37592" dist="18796" dir="2700000" rotWithShape="0">
                    <a:srgbClr val="000000">
                      <a:alpha val="75000"/>
                    </a:srgbClr>
                  </a:outerShdw>
                </a:effectLst>
              </a:defRPr>
            </a:lvl1pPr>
          </a:lstStyle>
          <a:p>
            <a:pPr lvl="0">
              <a:defRPr sz="1800" b="0">
                <a:solidFill>
                  <a:srgbClr val="000000"/>
                </a:solidFill>
                <a:effectLst/>
              </a:defRPr>
            </a:pPr>
            <a:r>
              <a:rPr sz="5328" b="1">
                <a:solidFill>
                  <a:srgbClr val="FFFFFF"/>
                </a:solidFill>
                <a:effectLst>
                  <a:outerShdw blurRad="37592" dist="18796" dir="2700000" rotWithShape="0">
                    <a:srgbClr val="000000">
                      <a:alpha val="75000"/>
                    </a:srgbClr>
                  </a:outerShdw>
                </a:effectLst>
              </a:rPr>
              <a:t>Recap - So resources are grouped into recipes</a:t>
            </a:r>
          </a:p>
        </p:txBody>
      </p:sp>
      <p:sp>
        <p:nvSpPr>
          <p:cNvPr id="2993" name="Shape 2993"/>
          <p:cNvSpPr/>
          <p:nvPr/>
        </p:nvSpPr>
        <p:spPr>
          <a:xfrm>
            <a:off x="5664200" y="2324100"/>
            <a:ext cx="10566400" cy="58674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0" algn="l" defTabSz="457200">
              <a:defRPr sz="1800"/>
            </a:pPr>
            <a:r>
              <a:rPr sz="3200">
                <a:latin typeface="+mn-lt"/>
                <a:ea typeface="+mn-ea"/>
                <a:cs typeface="+mn-cs"/>
                <a:sym typeface="Courier"/>
              </a:rPr>
              <a:t>package </a:t>
            </a:r>
            <a:r>
              <a:rPr sz="3200">
                <a:solidFill>
                  <a:srgbClr val="C8352B"/>
                </a:solidFill>
                <a:latin typeface="+mn-lt"/>
                <a:ea typeface="+mn-ea"/>
                <a:cs typeface="+mn-cs"/>
                <a:sym typeface="Courier"/>
              </a:rPr>
              <a:t>"httpd"</a:t>
            </a:r>
            <a:r>
              <a:rPr sz="3200">
                <a:latin typeface="+mn-lt"/>
                <a:ea typeface="+mn-ea"/>
                <a:cs typeface="+mn-cs"/>
                <a:sym typeface="Courier"/>
              </a:rPr>
              <a:t> </a:t>
            </a:r>
            <a:r>
              <a:rPr sz="3200" b="1">
                <a:solidFill>
                  <a:srgbClr val="4F7A28"/>
                </a:solidFill>
                <a:latin typeface="+mn-lt"/>
                <a:ea typeface="+mn-ea"/>
                <a:cs typeface="+mn-cs"/>
                <a:sym typeface="Courier"/>
              </a:rPr>
              <a:t>do</a:t>
            </a:r>
            <a:endParaRPr sz="3200">
              <a:latin typeface="+mn-lt"/>
              <a:ea typeface="+mn-ea"/>
              <a:cs typeface="+mn-cs"/>
              <a:sym typeface="Courier"/>
            </a:endParaRPr>
          </a:p>
          <a:p>
            <a:pPr lvl="0" algn="l" defTabSz="457200">
              <a:defRPr sz="1800"/>
            </a:pPr>
            <a:r>
              <a:rPr sz="3200">
                <a:latin typeface="+mn-lt"/>
                <a:ea typeface="+mn-ea"/>
                <a:cs typeface="+mn-cs"/>
                <a:sym typeface="Courier"/>
              </a:rPr>
              <a:t>  action</a:t>
            </a:r>
            <a:r>
              <a:rPr sz="3200">
                <a:solidFill>
                  <a:srgbClr val="B51A00"/>
                </a:solidFill>
                <a:latin typeface="+mn-lt"/>
                <a:ea typeface="+mn-ea"/>
                <a:cs typeface="+mn-cs"/>
                <a:sym typeface="Courier"/>
              </a:rPr>
              <a:t> :install</a:t>
            </a:r>
            <a:endParaRPr sz="3200">
              <a:latin typeface="+mn-lt"/>
              <a:ea typeface="+mn-ea"/>
              <a:cs typeface="+mn-cs"/>
              <a:sym typeface="Courier"/>
            </a:endParaRPr>
          </a:p>
          <a:p>
            <a:pPr lvl="0" algn="l" defTabSz="457200">
              <a:defRPr sz="1800"/>
            </a:pPr>
            <a:r>
              <a:rPr sz="3200" b="1">
                <a:solidFill>
                  <a:srgbClr val="4F7A28"/>
                </a:solidFill>
                <a:latin typeface="+mn-lt"/>
                <a:ea typeface="+mn-ea"/>
                <a:cs typeface="+mn-cs"/>
                <a:sym typeface="Courier"/>
              </a:rPr>
              <a:t>end</a:t>
            </a:r>
            <a:endParaRPr sz="3200" b="1">
              <a:latin typeface="+mn-lt"/>
              <a:ea typeface="+mn-ea"/>
              <a:cs typeface="+mn-cs"/>
              <a:sym typeface="Courier"/>
            </a:endParaRPr>
          </a:p>
          <a:p>
            <a:pPr lvl="0" algn="l" defTabSz="457200">
              <a:defRPr sz="1800"/>
            </a:pPr>
            <a:r>
              <a:rPr sz="3200">
                <a:latin typeface="+mn-lt"/>
                <a:ea typeface="+mn-ea"/>
                <a:cs typeface="+mn-cs"/>
                <a:sym typeface="Courier"/>
              </a:rPr>
              <a:t> </a:t>
            </a:r>
          </a:p>
          <a:p>
            <a:pPr lvl="8" indent="0" algn="l" defTabSz="457200">
              <a:defRPr sz="1800"/>
            </a:pPr>
            <a:r>
              <a:rPr sz="3200">
                <a:latin typeface="+mn-lt"/>
                <a:ea typeface="+mn-ea"/>
                <a:cs typeface="+mn-cs"/>
                <a:sym typeface="Courier"/>
              </a:rPr>
              <a:t>service </a:t>
            </a:r>
            <a:r>
              <a:rPr sz="3200">
                <a:solidFill>
                  <a:srgbClr val="B51A00"/>
                </a:solidFill>
                <a:latin typeface="+mn-lt"/>
                <a:ea typeface="+mn-ea"/>
                <a:cs typeface="+mn-cs"/>
                <a:sym typeface="Courier"/>
              </a:rPr>
              <a:t>"httpd"</a:t>
            </a:r>
            <a:r>
              <a:rPr sz="3200">
                <a:latin typeface="+mn-lt"/>
                <a:ea typeface="+mn-ea"/>
                <a:cs typeface="+mn-cs"/>
                <a:sym typeface="Courier"/>
              </a:rPr>
              <a:t> </a:t>
            </a:r>
            <a:r>
              <a:rPr sz="3200" b="1">
                <a:solidFill>
                  <a:srgbClr val="008F00"/>
                </a:solidFill>
                <a:latin typeface="+mn-lt"/>
                <a:ea typeface="+mn-ea"/>
                <a:cs typeface="+mn-cs"/>
                <a:sym typeface="Courier"/>
              </a:rPr>
              <a:t>do</a:t>
            </a:r>
            <a:endParaRPr sz="3200">
              <a:latin typeface="+mn-lt"/>
              <a:ea typeface="+mn-ea"/>
              <a:cs typeface="+mn-cs"/>
              <a:sym typeface="Courier"/>
            </a:endParaRPr>
          </a:p>
          <a:p>
            <a:pPr lvl="8" indent="0" algn="l" defTabSz="457200">
              <a:defRPr sz="1800"/>
            </a:pPr>
            <a:r>
              <a:rPr sz="3200">
                <a:latin typeface="+mn-lt"/>
                <a:ea typeface="+mn-ea"/>
                <a:cs typeface="+mn-cs"/>
                <a:sym typeface="Courier"/>
              </a:rPr>
              <a:t>  action [ </a:t>
            </a:r>
            <a:r>
              <a:rPr sz="3200">
                <a:solidFill>
                  <a:srgbClr val="22288F"/>
                </a:solidFill>
                <a:latin typeface="+mn-lt"/>
                <a:ea typeface="+mn-ea"/>
                <a:cs typeface="+mn-cs"/>
                <a:sym typeface="Courier"/>
              </a:rPr>
              <a:t>:enable</a:t>
            </a:r>
            <a:r>
              <a:rPr sz="3200">
                <a:latin typeface="+mn-lt"/>
                <a:ea typeface="+mn-ea"/>
                <a:cs typeface="+mn-cs"/>
                <a:sym typeface="Courier"/>
              </a:rPr>
              <a:t>, </a:t>
            </a:r>
            <a:r>
              <a:rPr sz="3200">
                <a:solidFill>
                  <a:srgbClr val="22288F"/>
                </a:solidFill>
                <a:latin typeface="+mn-lt"/>
                <a:ea typeface="+mn-ea"/>
                <a:cs typeface="+mn-cs"/>
                <a:sym typeface="Courier"/>
              </a:rPr>
              <a:t>:start</a:t>
            </a:r>
            <a:r>
              <a:rPr sz="3200">
                <a:latin typeface="+mn-lt"/>
                <a:ea typeface="+mn-ea"/>
                <a:cs typeface="+mn-cs"/>
                <a:sym typeface="Courier"/>
              </a:rPr>
              <a:t> ]</a:t>
            </a:r>
          </a:p>
          <a:p>
            <a:pPr lvl="0" algn="l" defTabSz="457200">
              <a:defRPr sz="1800"/>
            </a:pPr>
            <a:r>
              <a:rPr sz="3200" b="1">
                <a:solidFill>
                  <a:srgbClr val="008F00"/>
                </a:solidFill>
                <a:latin typeface="+mn-lt"/>
                <a:ea typeface="+mn-ea"/>
                <a:cs typeface="+mn-cs"/>
                <a:sym typeface="Courier"/>
              </a:rPr>
              <a:t>end</a:t>
            </a:r>
          </a:p>
          <a:p>
            <a:pPr lvl="0" algn="l" defTabSz="457200">
              <a:defRPr sz="1800"/>
            </a:pPr>
            <a:endParaRPr sz="3200">
              <a:latin typeface="+mn-lt"/>
              <a:ea typeface="+mn-ea"/>
              <a:cs typeface="+mn-cs"/>
              <a:sym typeface="Courier"/>
            </a:endParaRPr>
          </a:p>
          <a:p>
            <a:pPr lvl="8" indent="0" algn="l" defTabSz="457200">
              <a:defRPr sz="1800"/>
            </a:pPr>
            <a:r>
              <a:rPr sz="3200">
                <a:latin typeface="+mn-lt"/>
                <a:ea typeface="+mn-ea"/>
                <a:cs typeface="+mn-cs"/>
                <a:sym typeface="Courier"/>
              </a:rPr>
              <a:t>cookbook_file </a:t>
            </a:r>
            <a:r>
              <a:rPr sz="3200">
                <a:solidFill>
                  <a:srgbClr val="B51A00"/>
                </a:solidFill>
                <a:latin typeface="+mn-lt"/>
                <a:ea typeface="+mn-ea"/>
                <a:cs typeface="+mn-cs"/>
                <a:sym typeface="Courier"/>
              </a:rPr>
              <a:t>"/var/www/html/index.html"</a:t>
            </a:r>
            <a:r>
              <a:rPr sz="3200">
                <a:latin typeface="+mn-lt"/>
                <a:ea typeface="+mn-ea"/>
                <a:cs typeface="+mn-cs"/>
                <a:sym typeface="Courier"/>
              </a:rPr>
              <a:t> </a:t>
            </a:r>
            <a:r>
              <a:rPr sz="3200" b="1">
                <a:solidFill>
                  <a:srgbClr val="008F00"/>
                </a:solidFill>
                <a:latin typeface="+mn-lt"/>
                <a:ea typeface="+mn-ea"/>
                <a:cs typeface="+mn-cs"/>
                <a:sym typeface="Courier"/>
              </a:rPr>
              <a:t>do</a:t>
            </a:r>
            <a:endParaRPr sz="3200">
              <a:latin typeface="+mn-lt"/>
              <a:ea typeface="+mn-ea"/>
              <a:cs typeface="+mn-cs"/>
              <a:sym typeface="Courier"/>
            </a:endParaRPr>
          </a:p>
          <a:p>
            <a:pPr lvl="8" indent="0" algn="l" defTabSz="457200">
              <a:defRPr sz="1800"/>
            </a:pPr>
            <a:r>
              <a:rPr sz="3200">
                <a:latin typeface="+mn-lt"/>
                <a:ea typeface="+mn-ea"/>
                <a:cs typeface="+mn-cs"/>
                <a:sym typeface="Courier"/>
              </a:rPr>
              <a:t>  source </a:t>
            </a:r>
            <a:r>
              <a:rPr sz="3200">
                <a:solidFill>
                  <a:srgbClr val="B51A00"/>
                </a:solidFill>
                <a:latin typeface="+mn-lt"/>
                <a:ea typeface="+mn-ea"/>
                <a:cs typeface="+mn-cs"/>
                <a:sym typeface="Courier"/>
              </a:rPr>
              <a:t>"index.html"</a:t>
            </a:r>
            <a:endParaRPr sz="3200">
              <a:latin typeface="+mn-lt"/>
              <a:ea typeface="+mn-ea"/>
              <a:cs typeface="+mn-cs"/>
              <a:sym typeface="Courier"/>
            </a:endParaRPr>
          </a:p>
          <a:p>
            <a:pPr lvl="8" indent="0" algn="l" defTabSz="457200">
              <a:defRPr sz="1800"/>
            </a:pPr>
            <a:r>
              <a:rPr sz="3200">
                <a:latin typeface="+mn-lt"/>
                <a:ea typeface="+mn-ea"/>
                <a:cs typeface="+mn-cs"/>
                <a:sym typeface="Courier"/>
              </a:rPr>
              <a:t>  mode </a:t>
            </a:r>
            <a:r>
              <a:rPr sz="3200">
                <a:solidFill>
                  <a:srgbClr val="B51A00"/>
                </a:solidFill>
                <a:latin typeface="+mn-lt"/>
                <a:ea typeface="+mn-ea"/>
                <a:cs typeface="+mn-cs"/>
                <a:sym typeface="Courier"/>
              </a:rPr>
              <a:t>"0644"</a:t>
            </a:r>
            <a:endParaRPr sz="3200">
              <a:latin typeface="+mn-lt"/>
              <a:ea typeface="+mn-ea"/>
              <a:cs typeface="+mn-cs"/>
              <a:sym typeface="Courier"/>
            </a:endParaRPr>
          </a:p>
          <a:p>
            <a:pPr lvl="0" algn="l" defTabSz="457200">
              <a:defRPr sz="1800"/>
            </a:pPr>
            <a:r>
              <a:rPr sz="3200" b="1">
                <a:solidFill>
                  <a:srgbClr val="008F00"/>
                </a:solidFill>
                <a:latin typeface="+mn-lt"/>
                <a:ea typeface="+mn-ea"/>
                <a:cs typeface="+mn-cs"/>
                <a:sym typeface="Courier"/>
              </a:rPr>
              <a:t>end</a:t>
            </a:r>
          </a:p>
        </p:txBody>
      </p:sp>
      <p:sp>
        <p:nvSpPr>
          <p:cNvPr id="2994" name="Shape 2994"/>
          <p:cNvSpPr/>
          <p:nvPr/>
        </p:nvSpPr>
        <p:spPr>
          <a:xfrm>
            <a:off x="751978" y="4991100"/>
            <a:ext cx="3797301" cy="5334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0">
              <a:defRPr sz="1800"/>
            </a:pPr>
            <a:r>
              <a:rPr sz="3200"/>
              <a:t>recipe[apache::default]</a:t>
            </a:r>
          </a:p>
        </p:txBody>
      </p:sp>
      <p:sp>
        <p:nvSpPr>
          <p:cNvPr id="2995" name="Shape 2995"/>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263</a:t>
            </a:fld>
            <a:endParaRPr sz="1000"/>
          </a:p>
        </p:txBody>
      </p:sp>
      <p:pic>
        <p:nvPicPr>
          <p:cNvPr id="2996" name="droppedImage.pdf"/>
          <p:cNvPicPr/>
          <p:nvPr/>
        </p:nvPicPr>
        <p:blipFill>
          <a:blip r:embed="rId2">
            <a:extLst/>
          </a:blip>
          <a:stretch>
            <a:fillRect/>
          </a:stretch>
        </p:blipFill>
        <p:spPr>
          <a:xfrm>
            <a:off x="4821074" y="2368550"/>
            <a:ext cx="678027" cy="5803900"/>
          </a:xfrm>
          <a:prstGeom prst="rect">
            <a:avLst/>
          </a:prstGeom>
          <a:ln w="12700">
            <a:miter lim="400000"/>
          </a:ln>
        </p:spPr>
      </p:pic>
    </p:spTree>
  </p:cSld>
  <p:clrMapOvr>
    <a:masterClrMapping/>
  </p:clrMapOvr>
  <p:transition xmlns:p14="http://schemas.microsoft.com/office/powerpoint/2010/main" spd="med"/>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8" name="Shape 2998"/>
          <p:cNvSpPr>
            <a:spLocks noGrp="1"/>
          </p:cNvSpPr>
          <p:nvPr>
            <p:ph type="title"/>
          </p:nvPr>
        </p:nvSpPr>
        <p:spPr>
          <a:prstGeom prst="rect">
            <a:avLst/>
          </a:prstGeom>
        </p:spPr>
        <p:txBody>
          <a:bodyPr/>
          <a:lstStyle>
            <a:lvl1pPr defTabSz="385572">
              <a:defRPr sz="4968">
                <a:effectLst>
                  <a:outerShdw blurRad="35052" dist="17526" dir="2700000" rotWithShape="0">
                    <a:srgbClr val="000000">
                      <a:alpha val="75000"/>
                    </a:srgbClr>
                  </a:outerShdw>
                </a:effectLst>
              </a:defRPr>
            </a:lvl1pPr>
          </a:lstStyle>
          <a:p>
            <a:pPr lvl="0">
              <a:defRPr sz="1800" b="0">
                <a:solidFill>
                  <a:srgbClr val="000000"/>
                </a:solidFill>
                <a:effectLst/>
              </a:defRPr>
            </a:pPr>
            <a:r>
              <a:rPr sz="4968" b="1">
                <a:solidFill>
                  <a:srgbClr val="FFFFFF"/>
                </a:solidFill>
                <a:effectLst>
                  <a:outerShdw blurRad="35052" dist="17526" dir="2700000" rotWithShape="0">
                    <a:srgbClr val="000000">
                      <a:alpha val="75000"/>
                    </a:srgbClr>
                  </a:outerShdw>
                </a:effectLst>
              </a:rPr>
              <a:t>Cookbooks contain recipes and supporting files</a:t>
            </a:r>
          </a:p>
        </p:txBody>
      </p:sp>
      <p:sp>
        <p:nvSpPr>
          <p:cNvPr id="2999" name="Shape 2999"/>
          <p:cNvSpPr/>
          <p:nvPr/>
        </p:nvSpPr>
        <p:spPr>
          <a:xfrm>
            <a:off x="825500" y="2076450"/>
            <a:ext cx="8623300" cy="6311900"/>
          </a:xfrm>
          <a:prstGeom prst="rect">
            <a:avLst/>
          </a:prstGeom>
          <a:solidFill/>
          <a:ln w="12700">
            <a:miter lim="400000"/>
          </a:ln>
          <a:extLst>
            <a:ext uri="{C572A759-6A51-4108-AA02-DFA0A04FC94B}">
              <ma14:wrappingTextBoxFlag xmlns:ma14="http://schemas.microsoft.com/office/mac/drawingml/2011/main" val="1"/>
            </a:ext>
          </a:extLst>
        </p:spPr>
        <p:txBody>
          <a:bodyPr lIns="0" tIns="0" rIns="0" bIns="0" anchor="ctr">
            <a:spAutoFit/>
          </a:bodyPr>
          <a:lstStyle/>
          <a:p>
            <a:pPr lvl="1" indent="0" algn="l">
              <a:buClr>
                <a:srgbClr val="F38C24"/>
              </a:buClr>
              <a:defRPr sz="1800"/>
            </a:pPr>
            <a:r>
              <a:rPr sz="2400" dirty="0">
                <a:solidFill>
                  <a:srgbClr val="FFFFFF"/>
                </a:solidFill>
                <a:latin typeface="+mn-lt"/>
                <a:ea typeface="+mn-ea"/>
                <a:cs typeface="+mn-cs"/>
                <a:sym typeface="Courier"/>
              </a:rPr>
              <a:t>&amp; pwd</a:t>
            </a:r>
          </a:p>
          <a:p>
            <a:pPr lvl="1" indent="0" algn="l">
              <a:buClr>
                <a:srgbClr val="F38C24"/>
              </a:buClr>
              <a:defRPr sz="1800"/>
            </a:pPr>
            <a:r>
              <a:rPr sz="2400" dirty="0">
                <a:solidFill>
                  <a:srgbClr val="FFFFFF"/>
                </a:solidFill>
                <a:latin typeface="+mn-lt"/>
                <a:ea typeface="+mn-ea"/>
                <a:cs typeface="+mn-cs"/>
                <a:sym typeface="Courier"/>
              </a:rPr>
              <a:t>/Users/you/chef-repo </a:t>
            </a:r>
          </a:p>
          <a:p>
            <a:pPr lvl="1" indent="0" algn="l">
              <a:buClr>
                <a:srgbClr val="F38C24"/>
              </a:buClr>
              <a:defRPr sz="1800"/>
            </a:pPr>
            <a:r>
              <a:rPr sz="2400" dirty="0">
                <a:solidFill>
                  <a:srgbClr val="FFFFFF"/>
                </a:solidFill>
                <a:latin typeface="+mn-lt"/>
                <a:ea typeface="+mn-ea"/>
                <a:cs typeface="+mn-cs"/>
                <a:sym typeface="Courier"/>
              </a:rPr>
              <a:t>$ tree</a:t>
            </a:r>
          </a:p>
          <a:p>
            <a:pPr lvl="1" indent="0" algn="l">
              <a:buClr>
                <a:srgbClr val="F38C24"/>
              </a:buClr>
              <a:defRPr sz="1800"/>
            </a:pPr>
            <a:r>
              <a:rPr sz="2400" dirty="0">
                <a:solidFill>
                  <a:srgbClr val="FFFFFF"/>
                </a:solidFill>
                <a:latin typeface="+mn-lt"/>
                <a:ea typeface="+mn-ea"/>
                <a:cs typeface="+mn-cs"/>
                <a:sym typeface="Courier"/>
              </a:rPr>
              <a:t>...</a:t>
            </a:r>
          </a:p>
          <a:p>
            <a:pPr lvl="1" indent="0" algn="l">
              <a:buClr>
                <a:srgbClr val="F38C24"/>
              </a:buClr>
              <a:defRPr sz="1800"/>
            </a:pPr>
            <a:r>
              <a:rPr sz="2400" dirty="0">
                <a:solidFill>
                  <a:srgbClr val="FFFFFF"/>
                </a:solidFill>
                <a:latin typeface="+mn-lt"/>
                <a:ea typeface="+mn-ea"/>
                <a:cs typeface="+mn-cs"/>
                <a:sym typeface="Courier"/>
              </a:rPr>
              <a:t>├── cookbooks</a:t>
            </a:r>
          </a:p>
          <a:p>
            <a:pPr lvl="1" indent="0" algn="l">
              <a:buClr>
                <a:srgbClr val="F38C24"/>
              </a:buClr>
              <a:defRPr sz="1800"/>
            </a:pPr>
            <a:r>
              <a:rPr sz="2400" dirty="0">
                <a:solidFill>
                  <a:srgbClr val="FFFFFF"/>
                </a:solidFill>
                <a:latin typeface="+mn-lt"/>
                <a:ea typeface="+mn-ea"/>
                <a:cs typeface="+mn-cs"/>
                <a:sym typeface="Courier"/>
              </a:rPr>
              <a:t>│   ├── apache</a:t>
            </a:r>
          </a:p>
          <a:p>
            <a:pPr lvl="1" indent="0" algn="l">
              <a:buClr>
                <a:srgbClr val="F38C24"/>
              </a:buClr>
              <a:defRPr sz="1800"/>
            </a:pPr>
            <a:r>
              <a:rPr sz="2400" dirty="0">
                <a:solidFill>
                  <a:srgbClr val="FFFFFF"/>
                </a:solidFill>
                <a:latin typeface="+mn-lt"/>
                <a:ea typeface="+mn-ea"/>
                <a:cs typeface="+mn-cs"/>
                <a:sym typeface="Courier"/>
              </a:rPr>
              <a:t>│   │   ├── recipes</a:t>
            </a:r>
          </a:p>
          <a:p>
            <a:pPr lvl="1" indent="0" algn="l">
              <a:buClr>
                <a:srgbClr val="F38C24"/>
              </a:buClr>
              <a:defRPr sz="1800"/>
            </a:pPr>
            <a:r>
              <a:rPr sz="2400" dirty="0">
                <a:solidFill>
                  <a:srgbClr val="FFFFFF"/>
                </a:solidFill>
                <a:latin typeface="+mn-lt"/>
                <a:ea typeface="+mn-ea"/>
                <a:cs typeface="+mn-cs"/>
                <a:sym typeface="Courier"/>
              </a:rPr>
              <a:t>│   │   │   ├── default.rb</a:t>
            </a:r>
          </a:p>
          <a:p>
            <a:pPr lvl="1" indent="0" algn="l">
              <a:buClr>
                <a:srgbClr val="F38C24"/>
              </a:buClr>
              <a:defRPr sz="1800"/>
            </a:pPr>
            <a:r>
              <a:rPr sz="2400" dirty="0">
                <a:solidFill>
                  <a:srgbClr val="FFFFFF"/>
                </a:solidFill>
                <a:latin typeface="+mn-lt"/>
                <a:ea typeface="+mn-ea"/>
                <a:cs typeface="+mn-cs"/>
                <a:sym typeface="Courier"/>
              </a:rPr>
              <a:t>│   │   │   └── server.rb</a:t>
            </a:r>
          </a:p>
          <a:p>
            <a:pPr lvl="1" indent="0" algn="l">
              <a:buClr>
                <a:srgbClr val="F38C24"/>
              </a:buClr>
              <a:defRPr sz="1800"/>
            </a:pPr>
            <a:r>
              <a:rPr sz="2400" dirty="0">
                <a:solidFill>
                  <a:srgbClr val="FFFFFF"/>
                </a:solidFill>
                <a:latin typeface="+mn-lt"/>
                <a:ea typeface="+mn-ea"/>
                <a:cs typeface="+mn-cs"/>
                <a:sym typeface="Courier"/>
              </a:rPr>
              <a:t>│   │   ├── files</a:t>
            </a:r>
          </a:p>
          <a:p>
            <a:pPr lvl="1" indent="0" algn="l">
              <a:buClr>
                <a:srgbClr val="F38C24"/>
              </a:buClr>
              <a:defRPr sz="1800"/>
            </a:pPr>
            <a:r>
              <a:rPr sz="2400" dirty="0">
                <a:solidFill>
                  <a:srgbClr val="FFFFFF"/>
                </a:solidFill>
                <a:latin typeface="+mn-lt"/>
                <a:ea typeface="+mn-ea"/>
                <a:cs typeface="+mn-cs"/>
                <a:sym typeface="Courier"/>
              </a:rPr>
              <a:t>│   │   │   └── default</a:t>
            </a:r>
          </a:p>
          <a:p>
            <a:pPr lvl="1" indent="0" algn="l">
              <a:buClr>
                <a:srgbClr val="F38C24"/>
              </a:buClr>
              <a:defRPr sz="1800"/>
            </a:pPr>
            <a:r>
              <a:rPr sz="2400" dirty="0">
                <a:solidFill>
                  <a:srgbClr val="FFFFFF"/>
                </a:solidFill>
                <a:latin typeface="+mn-lt"/>
                <a:ea typeface="+mn-ea"/>
                <a:cs typeface="+mn-cs"/>
                <a:sym typeface="Courier"/>
              </a:rPr>
              <a:t>│   │   │       └── index.html</a:t>
            </a:r>
          </a:p>
          <a:p>
            <a:pPr lvl="1" indent="0" algn="l">
              <a:buClr>
                <a:srgbClr val="F38C24"/>
              </a:buClr>
              <a:defRPr sz="1800"/>
            </a:pPr>
            <a:r>
              <a:rPr sz="2400" dirty="0">
                <a:solidFill>
                  <a:srgbClr val="FFFFFF"/>
                </a:solidFill>
                <a:latin typeface="+mn-lt"/>
                <a:ea typeface="+mn-ea"/>
                <a:cs typeface="+mn-cs"/>
                <a:sym typeface="Courier"/>
              </a:rPr>
              <a:t>│   │   ├── metadata.rb</a:t>
            </a:r>
          </a:p>
          <a:p>
            <a:pPr lvl="1" indent="0" algn="l">
              <a:buClr>
                <a:srgbClr val="F38C24"/>
              </a:buClr>
              <a:defRPr sz="1800"/>
            </a:pPr>
            <a:r>
              <a:rPr sz="2400" dirty="0">
                <a:solidFill>
                  <a:srgbClr val="FFFFFF"/>
                </a:solidFill>
                <a:latin typeface="+mn-lt"/>
                <a:ea typeface="+mn-ea"/>
                <a:cs typeface="+mn-cs"/>
                <a:sym typeface="Courier"/>
              </a:rPr>
              <a:t>│   │   ├── attributes</a:t>
            </a:r>
          </a:p>
          <a:p>
            <a:pPr lvl="1" indent="0" algn="l">
              <a:buClr>
                <a:srgbClr val="F38C24"/>
              </a:buClr>
              <a:defRPr sz="1800"/>
            </a:pPr>
            <a:r>
              <a:rPr sz="2400" dirty="0">
                <a:solidFill>
                  <a:srgbClr val="FFFFFF"/>
                </a:solidFill>
                <a:latin typeface="+mn-lt"/>
                <a:ea typeface="+mn-ea"/>
                <a:cs typeface="+mn-cs"/>
                <a:sym typeface="Courier"/>
              </a:rPr>
              <a:t>│   │   │   └── default</a:t>
            </a:r>
          </a:p>
          <a:p>
            <a:pPr lvl="1" indent="0" algn="l">
              <a:buClr>
                <a:srgbClr val="F38C24"/>
              </a:buClr>
              <a:defRPr sz="1800"/>
            </a:pPr>
            <a:r>
              <a:rPr sz="2400" dirty="0">
                <a:solidFill>
                  <a:srgbClr val="FFFFFF"/>
                </a:solidFill>
                <a:latin typeface="+mn-lt"/>
                <a:ea typeface="+mn-ea"/>
                <a:cs typeface="+mn-cs"/>
                <a:sym typeface="Courier"/>
              </a:rPr>
              <a:t>...</a:t>
            </a:r>
          </a:p>
        </p:txBody>
      </p:sp>
      <p:sp>
        <p:nvSpPr>
          <p:cNvPr id="3000" name="Shape 3000"/>
          <p:cNvSpPr/>
          <p:nvPr/>
        </p:nvSpPr>
        <p:spPr>
          <a:xfrm>
            <a:off x="12080378" y="6210300"/>
            <a:ext cx="2476501" cy="4826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defRPr sz="2800"/>
            </a:lvl1pPr>
          </a:lstStyle>
          <a:p>
            <a:pPr lvl="0">
              <a:defRPr sz="1800"/>
            </a:pPr>
            <a:r>
              <a:rPr sz="2800"/>
              <a:t>Supporting File</a:t>
            </a:r>
          </a:p>
        </p:txBody>
      </p:sp>
      <p:sp>
        <p:nvSpPr>
          <p:cNvPr id="3001" name="Shape 3001"/>
          <p:cNvSpPr/>
          <p:nvPr/>
        </p:nvSpPr>
        <p:spPr>
          <a:xfrm>
            <a:off x="12103100" y="4813300"/>
            <a:ext cx="1397000" cy="4826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defRPr sz="2800"/>
            </a:lvl1pPr>
          </a:lstStyle>
          <a:p>
            <a:pPr lvl="0">
              <a:defRPr sz="1800"/>
            </a:pPr>
            <a:r>
              <a:rPr sz="2800"/>
              <a:t>Recipes</a:t>
            </a:r>
          </a:p>
        </p:txBody>
      </p:sp>
      <p:sp>
        <p:nvSpPr>
          <p:cNvPr id="3002" name="Shape 3002"/>
          <p:cNvSpPr/>
          <p:nvPr/>
        </p:nvSpPr>
        <p:spPr>
          <a:xfrm flipV="1">
            <a:off x="6736423" y="6558126"/>
            <a:ext cx="5246358" cy="42633"/>
          </a:xfrm>
          <a:prstGeom prst="line">
            <a:avLst/>
          </a:prstGeom>
          <a:ln w="63500">
            <a:solidFill>
              <a:srgbClr val="FF9300"/>
            </a:solidFill>
            <a:miter lim="400000"/>
            <a:headEnd type="stealth"/>
          </a:ln>
        </p:spPr>
        <p:txBody>
          <a:bodyPr lIns="0" tIns="0" rIns="0" bIns="0"/>
          <a:lstStyle/>
          <a:p>
            <a:pPr lvl="0" algn="l" defTabSz="457200">
              <a:defRPr sz="1200">
                <a:latin typeface="Helvetica"/>
                <a:ea typeface="Helvetica"/>
                <a:cs typeface="Helvetica"/>
                <a:sym typeface="Helvetica"/>
              </a:defRPr>
            </a:pPr>
            <a:endParaRPr/>
          </a:p>
        </p:txBody>
      </p:sp>
      <p:sp>
        <p:nvSpPr>
          <p:cNvPr id="3003" name="Shape 3003"/>
          <p:cNvSpPr/>
          <p:nvPr/>
        </p:nvSpPr>
        <p:spPr>
          <a:xfrm>
            <a:off x="6705334" y="5114131"/>
            <a:ext cx="5276231" cy="4073"/>
          </a:xfrm>
          <a:prstGeom prst="line">
            <a:avLst/>
          </a:prstGeom>
          <a:ln w="63500">
            <a:solidFill>
              <a:srgbClr val="FF9300"/>
            </a:solidFill>
            <a:miter lim="400000"/>
            <a:headEnd type="stealth"/>
          </a:ln>
        </p:spPr>
        <p:txBody>
          <a:bodyPr lIns="0" tIns="0" rIns="0" bIns="0"/>
          <a:lstStyle/>
          <a:p>
            <a:pPr lvl="0" algn="l" defTabSz="457200">
              <a:defRPr sz="1200">
                <a:latin typeface="Helvetica"/>
                <a:ea typeface="Helvetica"/>
                <a:cs typeface="Helvetica"/>
                <a:sym typeface="Helvetica"/>
              </a:defRPr>
            </a:pPr>
            <a:endParaRPr/>
          </a:p>
        </p:txBody>
      </p:sp>
      <p:sp>
        <p:nvSpPr>
          <p:cNvPr id="3004" name="Shape 3004"/>
          <p:cNvSpPr/>
          <p:nvPr/>
        </p:nvSpPr>
        <p:spPr>
          <a:xfrm>
            <a:off x="3488267" y="4847165"/>
            <a:ext cx="2544233" cy="800100"/>
          </a:xfrm>
          <a:prstGeom prst="rect">
            <a:avLst/>
          </a:prstGeom>
          <a:ln w="25400">
            <a:solidFill>
              <a:srgbClr val="FF93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3005" name="Shape 3005"/>
          <p:cNvSpPr/>
          <p:nvPr/>
        </p:nvSpPr>
        <p:spPr>
          <a:xfrm>
            <a:off x="4267202" y="6341534"/>
            <a:ext cx="2400300" cy="457200"/>
          </a:xfrm>
          <a:prstGeom prst="rect">
            <a:avLst/>
          </a:prstGeom>
          <a:ln w="25400">
            <a:solidFill>
              <a:srgbClr val="FF93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3006" name="Shape 3006"/>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264</a:t>
            </a:fld>
            <a:endParaRPr sz="1000"/>
          </a:p>
        </p:txBody>
      </p:sp>
    </p:spTree>
  </p:cSld>
  <p:clrMapOvr>
    <a:masterClrMapping/>
  </p:clrMapOvr>
  <p:transition xmlns:p14="http://schemas.microsoft.com/office/powerpoint/2010/main" spd="med"/>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08" name="Shape 3008"/>
          <p:cNvSpPr>
            <a:spLocks noGrp="1"/>
          </p:cNvSpPr>
          <p:nvPr>
            <p:ph type="title"/>
          </p:nvPr>
        </p:nvSpPr>
        <p:spPr>
          <a:xfrm>
            <a:off x="800100" y="177800"/>
            <a:ext cx="15176500" cy="1117600"/>
          </a:xfrm>
          <a:prstGeom prst="rect">
            <a:avLst/>
          </a:prstGeom>
        </p:spPr>
        <p:txBody>
          <a:bodyPr/>
          <a:lstStyle>
            <a:lvl1pPr defTabSz="413512">
              <a:defRPr sz="5328">
                <a:effectLst>
                  <a:outerShdw blurRad="37592" dist="18796" dir="2700000" rotWithShape="0">
                    <a:srgbClr val="000000">
                      <a:alpha val="75000"/>
                    </a:srgbClr>
                  </a:outerShdw>
                </a:effectLst>
              </a:defRPr>
            </a:lvl1pPr>
          </a:lstStyle>
          <a:p>
            <a:pPr lvl="0">
              <a:defRPr sz="1800" b="0">
                <a:solidFill>
                  <a:srgbClr val="000000"/>
                </a:solidFill>
                <a:effectLst/>
              </a:defRPr>
            </a:pPr>
            <a:r>
              <a:rPr sz="5328" b="1">
                <a:solidFill>
                  <a:srgbClr val="FFFFFF"/>
                </a:solidFill>
                <a:effectLst>
                  <a:outerShdw blurRad="37592" dist="18796" dir="2700000" rotWithShape="0">
                    <a:srgbClr val="000000">
                      <a:alpha val="75000"/>
                    </a:srgbClr>
                  </a:outerShdw>
                </a:effectLst>
              </a:rPr>
              <a:t>Recap - So resources are grouped into recipes</a:t>
            </a:r>
          </a:p>
        </p:txBody>
      </p:sp>
      <p:sp>
        <p:nvSpPr>
          <p:cNvPr id="3009" name="Shape 3009"/>
          <p:cNvSpPr/>
          <p:nvPr/>
        </p:nvSpPr>
        <p:spPr>
          <a:xfrm>
            <a:off x="5664200" y="2095500"/>
            <a:ext cx="10566400" cy="63246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0" algn="l" defTabSz="457200">
              <a:defRPr sz="1800"/>
            </a:pPr>
            <a:r>
              <a:rPr sz="3200">
                <a:latin typeface="+mn-lt"/>
                <a:ea typeface="+mn-ea"/>
                <a:cs typeface="+mn-cs"/>
                <a:sym typeface="Courier"/>
              </a:rPr>
              <a:t>package </a:t>
            </a:r>
            <a:r>
              <a:rPr sz="3200">
                <a:solidFill>
                  <a:srgbClr val="C8352B"/>
                </a:solidFill>
                <a:latin typeface="+mn-lt"/>
                <a:ea typeface="+mn-ea"/>
                <a:cs typeface="+mn-cs"/>
                <a:sym typeface="Courier"/>
              </a:rPr>
              <a:t>"httpd"</a:t>
            </a:r>
            <a:r>
              <a:rPr sz="3200">
                <a:latin typeface="+mn-lt"/>
                <a:ea typeface="+mn-ea"/>
                <a:cs typeface="+mn-cs"/>
                <a:sym typeface="Courier"/>
              </a:rPr>
              <a:t> </a:t>
            </a:r>
            <a:r>
              <a:rPr sz="3200">
                <a:solidFill>
                  <a:srgbClr val="4F7A28"/>
                </a:solidFill>
                <a:latin typeface="+mn-lt"/>
                <a:ea typeface="+mn-ea"/>
                <a:cs typeface="+mn-cs"/>
                <a:sym typeface="Courier"/>
              </a:rPr>
              <a:t>do</a:t>
            </a:r>
            <a:endParaRPr sz="3200">
              <a:latin typeface="+mn-lt"/>
              <a:ea typeface="+mn-ea"/>
              <a:cs typeface="+mn-cs"/>
              <a:sym typeface="Courier"/>
            </a:endParaRPr>
          </a:p>
          <a:p>
            <a:pPr lvl="0" algn="l" defTabSz="457200">
              <a:defRPr sz="1800"/>
            </a:pPr>
            <a:r>
              <a:rPr sz="3200">
                <a:latin typeface="+mn-lt"/>
                <a:ea typeface="+mn-ea"/>
                <a:cs typeface="+mn-cs"/>
                <a:sym typeface="Courier"/>
              </a:rPr>
              <a:t>  action</a:t>
            </a:r>
            <a:r>
              <a:rPr sz="3200">
                <a:solidFill>
                  <a:srgbClr val="B51A00"/>
                </a:solidFill>
                <a:latin typeface="+mn-lt"/>
                <a:ea typeface="+mn-ea"/>
                <a:cs typeface="+mn-cs"/>
                <a:sym typeface="Courier"/>
              </a:rPr>
              <a:t> :install</a:t>
            </a:r>
            <a:endParaRPr sz="3200">
              <a:latin typeface="+mn-lt"/>
              <a:ea typeface="+mn-ea"/>
              <a:cs typeface="+mn-cs"/>
              <a:sym typeface="Courier"/>
            </a:endParaRPr>
          </a:p>
          <a:p>
            <a:pPr lvl="0" algn="l" defTabSz="457200">
              <a:defRPr sz="1800"/>
            </a:pPr>
            <a:r>
              <a:rPr sz="3200">
                <a:solidFill>
                  <a:srgbClr val="4F7A28"/>
                </a:solidFill>
                <a:latin typeface="+mn-lt"/>
                <a:ea typeface="+mn-ea"/>
                <a:cs typeface="+mn-cs"/>
                <a:sym typeface="Courier"/>
              </a:rPr>
              <a:t>end</a:t>
            </a:r>
            <a:endParaRPr sz="3200">
              <a:latin typeface="+mn-lt"/>
              <a:ea typeface="+mn-ea"/>
              <a:cs typeface="+mn-cs"/>
              <a:sym typeface="Courier"/>
            </a:endParaRPr>
          </a:p>
          <a:p>
            <a:pPr lvl="0" algn="l" defTabSz="457200">
              <a:defRPr sz="1800"/>
            </a:pPr>
            <a:r>
              <a:rPr sz="3200">
                <a:latin typeface="+mn-lt"/>
                <a:ea typeface="+mn-ea"/>
                <a:cs typeface="+mn-cs"/>
                <a:sym typeface="Courier"/>
              </a:rPr>
              <a:t> </a:t>
            </a:r>
          </a:p>
          <a:p>
            <a:pPr lvl="8" indent="0" algn="l" defTabSz="457200">
              <a:defRPr sz="1800"/>
            </a:pPr>
            <a:r>
              <a:rPr sz="3200">
                <a:latin typeface="+mn-lt"/>
                <a:ea typeface="+mn-ea"/>
                <a:cs typeface="+mn-cs"/>
                <a:sym typeface="Courier"/>
              </a:rPr>
              <a:t>cookbook_file </a:t>
            </a:r>
            <a:r>
              <a:rPr sz="3200">
                <a:solidFill>
                  <a:srgbClr val="B51A00"/>
                </a:solidFill>
                <a:latin typeface="+mn-lt"/>
                <a:ea typeface="+mn-ea"/>
                <a:cs typeface="+mn-cs"/>
                <a:sym typeface="Courier"/>
              </a:rPr>
              <a:t>"/var/www/html/index.html"</a:t>
            </a:r>
            <a:r>
              <a:rPr sz="3200">
                <a:latin typeface="+mn-lt"/>
                <a:ea typeface="+mn-ea"/>
                <a:cs typeface="+mn-cs"/>
                <a:sym typeface="Courier"/>
              </a:rPr>
              <a:t> </a:t>
            </a:r>
            <a:r>
              <a:rPr sz="3200" b="1">
                <a:solidFill>
                  <a:srgbClr val="008F00"/>
                </a:solidFill>
                <a:latin typeface="+mn-lt"/>
                <a:ea typeface="+mn-ea"/>
                <a:cs typeface="+mn-cs"/>
                <a:sym typeface="Courier"/>
              </a:rPr>
              <a:t>do</a:t>
            </a:r>
            <a:endParaRPr sz="3200">
              <a:latin typeface="+mn-lt"/>
              <a:ea typeface="+mn-ea"/>
              <a:cs typeface="+mn-cs"/>
              <a:sym typeface="Courier"/>
            </a:endParaRPr>
          </a:p>
          <a:p>
            <a:pPr lvl="8" indent="0" algn="l" defTabSz="457200">
              <a:defRPr sz="1800"/>
            </a:pPr>
            <a:r>
              <a:rPr sz="3200">
                <a:latin typeface="+mn-lt"/>
                <a:ea typeface="+mn-ea"/>
                <a:cs typeface="+mn-cs"/>
                <a:sym typeface="Courier"/>
              </a:rPr>
              <a:t>  source </a:t>
            </a:r>
            <a:r>
              <a:rPr sz="3200">
                <a:solidFill>
                  <a:srgbClr val="B51A00"/>
                </a:solidFill>
                <a:latin typeface="+mn-lt"/>
                <a:ea typeface="+mn-ea"/>
                <a:cs typeface="+mn-cs"/>
                <a:sym typeface="Courier"/>
              </a:rPr>
              <a:t>"index.html"</a:t>
            </a:r>
            <a:endParaRPr sz="3200">
              <a:latin typeface="+mn-lt"/>
              <a:ea typeface="+mn-ea"/>
              <a:cs typeface="+mn-cs"/>
              <a:sym typeface="Courier"/>
            </a:endParaRPr>
          </a:p>
          <a:p>
            <a:pPr lvl="8" indent="0" algn="l" defTabSz="457200">
              <a:defRPr sz="1800"/>
            </a:pPr>
            <a:r>
              <a:rPr sz="3200">
                <a:latin typeface="+mn-lt"/>
                <a:ea typeface="+mn-ea"/>
                <a:cs typeface="+mn-cs"/>
                <a:sym typeface="Courier"/>
              </a:rPr>
              <a:t>  mode </a:t>
            </a:r>
            <a:r>
              <a:rPr sz="3200">
                <a:solidFill>
                  <a:srgbClr val="B51A00"/>
                </a:solidFill>
                <a:latin typeface="+mn-lt"/>
                <a:ea typeface="+mn-ea"/>
                <a:cs typeface="+mn-cs"/>
                <a:sym typeface="Courier"/>
              </a:rPr>
              <a:t>"0644"</a:t>
            </a:r>
            <a:endParaRPr sz="3200">
              <a:latin typeface="+mn-lt"/>
              <a:ea typeface="+mn-ea"/>
              <a:cs typeface="+mn-cs"/>
              <a:sym typeface="Courier"/>
            </a:endParaRPr>
          </a:p>
          <a:p>
            <a:pPr lvl="0" algn="l" defTabSz="457200">
              <a:defRPr sz="1800"/>
            </a:pPr>
            <a:r>
              <a:rPr sz="3200" b="1">
                <a:solidFill>
                  <a:srgbClr val="008F00"/>
                </a:solidFill>
                <a:latin typeface="+mn-lt"/>
                <a:ea typeface="+mn-ea"/>
                <a:cs typeface="+mn-cs"/>
                <a:sym typeface="Courier"/>
              </a:rPr>
              <a:t>end</a:t>
            </a:r>
          </a:p>
          <a:p>
            <a:pPr lvl="0" algn="l" defTabSz="457200">
              <a:defRPr sz="1800"/>
            </a:pPr>
            <a:r>
              <a:rPr sz="3200">
                <a:latin typeface="+mn-lt"/>
                <a:ea typeface="+mn-ea"/>
                <a:cs typeface="+mn-cs"/>
                <a:sym typeface="Courier"/>
              </a:rPr>
              <a:t> </a:t>
            </a:r>
          </a:p>
          <a:p>
            <a:pPr lvl="8" indent="0" algn="l" defTabSz="457200">
              <a:defRPr sz="1800"/>
            </a:pPr>
            <a:r>
              <a:rPr sz="3200">
                <a:latin typeface="+mn-lt"/>
                <a:ea typeface="+mn-ea"/>
                <a:cs typeface="+mn-cs"/>
                <a:sym typeface="Courier"/>
              </a:rPr>
              <a:t>service </a:t>
            </a:r>
            <a:r>
              <a:rPr sz="3200">
                <a:solidFill>
                  <a:srgbClr val="B51A00"/>
                </a:solidFill>
                <a:latin typeface="+mn-lt"/>
                <a:ea typeface="+mn-ea"/>
                <a:cs typeface="+mn-cs"/>
                <a:sym typeface="Courier"/>
              </a:rPr>
              <a:t>"httpd"</a:t>
            </a:r>
            <a:r>
              <a:rPr sz="3200">
                <a:latin typeface="+mn-lt"/>
                <a:ea typeface="+mn-ea"/>
                <a:cs typeface="+mn-cs"/>
                <a:sym typeface="Courier"/>
              </a:rPr>
              <a:t> </a:t>
            </a:r>
            <a:r>
              <a:rPr sz="3200" b="1">
                <a:solidFill>
                  <a:srgbClr val="008F00"/>
                </a:solidFill>
                <a:latin typeface="+mn-lt"/>
                <a:ea typeface="+mn-ea"/>
                <a:cs typeface="+mn-cs"/>
                <a:sym typeface="Courier"/>
              </a:rPr>
              <a:t>do</a:t>
            </a:r>
            <a:endParaRPr sz="3200">
              <a:latin typeface="+mn-lt"/>
              <a:ea typeface="+mn-ea"/>
              <a:cs typeface="+mn-cs"/>
              <a:sym typeface="Courier"/>
            </a:endParaRPr>
          </a:p>
          <a:p>
            <a:pPr lvl="8" indent="0" algn="l" defTabSz="457200">
              <a:defRPr sz="1800"/>
            </a:pPr>
            <a:r>
              <a:rPr sz="3200">
                <a:latin typeface="+mn-lt"/>
                <a:ea typeface="+mn-ea"/>
                <a:cs typeface="+mn-cs"/>
                <a:sym typeface="Courier"/>
              </a:rPr>
              <a:t>  action [ </a:t>
            </a:r>
            <a:r>
              <a:rPr sz="3200">
                <a:solidFill>
                  <a:srgbClr val="22288F"/>
                </a:solidFill>
                <a:latin typeface="+mn-lt"/>
                <a:ea typeface="+mn-ea"/>
                <a:cs typeface="+mn-cs"/>
                <a:sym typeface="Courier"/>
              </a:rPr>
              <a:t>:enable</a:t>
            </a:r>
            <a:r>
              <a:rPr sz="3200">
                <a:latin typeface="+mn-lt"/>
                <a:ea typeface="+mn-ea"/>
                <a:cs typeface="+mn-cs"/>
                <a:sym typeface="Courier"/>
              </a:rPr>
              <a:t>, </a:t>
            </a:r>
            <a:r>
              <a:rPr sz="3200">
                <a:solidFill>
                  <a:srgbClr val="22288F"/>
                </a:solidFill>
                <a:latin typeface="+mn-lt"/>
                <a:ea typeface="+mn-ea"/>
                <a:cs typeface="+mn-cs"/>
                <a:sym typeface="Courier"/>
              </a:rPr>
              <a:t>:start</a:t>
            </a:r>
            <a:r>
              <a:rPr sz="3200">
                <a:latin typeface="+mn-lt"/>
                <a:ea typeface="+mn-ea"/>
                <a:cs typeface="+mn-cs"/>
                <a:sym typeface="Courier"/>
              </a:rPr>
              <a:t> ]</a:t>
            </a:r>
          </a:p>
          <a:p>
            <a:pPr lvl="0" algn="l" defTabSz="457200">
              <a:defRPr sz="1800"/>
            </a:pPr>
            <a:r>
              <a:rPr sz="3200" b="1">
                <a:solidFill>
                  <a:srgbClr val="008F00"/>
                </a:solidFill>
                <a:latin typeface="+mn-lt"/>
                <a:ea typeface="+mn-ea"/>
                <a:cs typeface="+mn-cs"/>
                <a:sym typeface="Courier"/>
              </a:rPr>
              <a:t>end</a:t>
            </a:r>
          </a:p>
        </p:txBody>
      </p:sp>
      <p:sp>
        <p:nvSpPr>
          <p:cNvPr id="3010" name="Shape 3010"/>
          <p:cNvSpPr/>
          <p:nvPr/>
        </p:nvSpPr>
        <p:spPr>
          <a:xfrm>
            <a:off x="129678" y="4775200"/>
            <a:ext cx="3797301" cy="5334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0">
              <a:defRPr sz="1800"/>
            </a:pPr>
            <a:r>
              <a:rPr sz="3200"/>
              <a:t>recipe[apache::default]</a:t>
            </a:r>
          </a:p>
        </p:txBody>
      </p:sp>
      <p:sp>
        <p:nvSpPr>
          <p:cNvPr id="3011" name="Shape 3011"/>
          <p:cNvSpPr/>
          <p:nvPr/>
        </p:nvSpPr>
        <p:spPr>
          <a:xfrm>
            <a:off x="7861300" y="4825995"/>
            <a:ext cx="2997200" cy="457200"/>
          </a:xfrm>
          <a:prstGeom prst="rect">
            <a:avLst/>
          </a:prstGeom>
          <a:ln w="25400">
            <a:solidFill>
              <a:srgbClr val="FF93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3012" name="Shape 301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265</a:t>
            </a:fld>
            <a:endParaRPr sz="1000"/>
          </a:p>
        </p:txBody>
      </p:sp>
    </p:spTree>
  </p:cSld>
  <p:clrMapOvr>
    <a:masterClrMapping/>
  </p:clrMapOvr>
  <p:transition xmlns:p14="http://schemas.microsoft.com/office/powerpoint/2010/main" spd="med"/>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6" name="Shape 3016"/>
          <p:cNvSpPr>
            <a:spLocks noGrp="1"/>
          </p:cNvSpPr>
          <p:nvPr>
            <p:ph type="title"/>
          </p:nvPr>
        </p:nvSpPr>
        <p:spPr>
          <a:prstGeom prst="rect">
            <a:avLst/>
          </a:prstGeom>
        </p:spPr>
        <p:txBody>
          <a:bodyPr/>
          <a:lstStyle>
            <a:lvl1pPr defTabSz="363219">
              <a:defRPr sz="4680">
                <a:effectLst>
                  <a:outerShdw blurRad="33020" dist="16510" dir="2700000" rotWithShape="0">
                    <a:srgbClr val="000000">
                      <a:alpha val="75000"/>
                    </a:srgbClr>
                  </a:outerShdw>
                </a:effectLst>
              </a:defRPr>
            </a:lvl1pPr>
          </a:lstStyle>
          <a:p>
            <a:pPr lvl="0">
              <a:defRPr sz="1800" b="0">
                <a:solidFill>
                  <a:srgbClr val="000000"/>
                </a:solidFill>
                <a:effectLst/>
              </a:defRPr>
            </a:pPr>
            <a:r>
              <a:rPr sz="4680" b="1">
                <a:solidFill>
                  <a:srgbClr val="FFFFFF"/>
                </a:solidFill>
                <a:effectLst>
                  <a:outerShdw blurRad="33020" dist="16510" dir="2700000" rotWithShape="0">
                    <a:srgbClr val="000000">
                      <a:alpha val="75000"/>
                    </a:srgbClr>
                  </a:outerShdw>
                </a:effectLst>
              </a:rPr>
              <a:t>Cookbooks are installed as artifacts on Chef Server</a:t>
            </a:r>
          </a:p>
        </p:txBody>
      </p:sp>
      <p:sp>
        <p:nvSpPr>
          <p:cNvPr id="3017" name="Shape 3017"/>
          <p:cNvSpPr/>
          <p:nvPr/>
        </p:nvSpPr>
        <p:spPr>
          <a:xfrm>
            <a:off x="4307592" y="4544693"/>
            <a:ext cx="3794047" cy="984694"/>
          </a:xfrm>
          <a:prstGeom prst="line">
            <a:avLst/>
          </a:prstGeom>
          <a:ln w="152400">
            <a:solidFill/>
            <a:miter lim="400000"/>
            <a:headEnd type="stealth"/>
          </a:ln>
        </p:spPr>
        <p:txBody>
          <a:bodyPr lIns="0" tIns="0" rIns="0" bIns="0"/>
          <a:lstStyle/>
          <a:p>
            <a:pPr lvl="0" algn="l" defTabSz="457200">
              <a:defRPr sz="1200">
                <a:latin typeface="Helvetica"/>
                <a:ea typeface="Helvetica"/>
                <a:cs typeface="Helvetica"/>
                <a:sym typeface="Helvetica"/>
              </a:defRPr>
            </a:pPr>
            <a:endParaRPr/>
          </a:p>
        </p:txBody>
      </p:sp>
      <p:sp>
        <p:nvSpPr>
          <p:cNvPr id="3018" name="Shape 3018"/>
          <p:cNvSpPr/>
          <p:nvPr/>
        </p:nvSpPr>
        <p:spPr>
          <a:xfrm>
            <a:off x="1371600" y="2921000"/>
            <a:ext cx="2362200" cy="2209800"/>
          </a:xfrm>
          <a:prstGeom prst="roundRect">
            <a:avLst>
              <a:gd name="adj" fmla="val 8621"/>
            </a:avLst>
          </a:prstGeom>
          <a:solidFill>
            <a:srgbClr val="EAAF29"/>
          </a:solidFill>
          <a:ln w="25400">
            <a:solidFill/>
            <a:miter lim="400000"/>
          </a:ln>
          <a:extLst>
            <a:ext uri="{C572A759-6A51-4108-AA02-DFA0A04FC94B}">
              <ma14:wrappingTextBoxFlag xmlns:ma14="http://schemas.microsoft.com/office/mac/drawingml/2011/main" val="1"/>
            </a:ext>
          </a:extLst>
        </p:spPr>
        <p:txBody>
          <a:bodyPr lIns="0" tIns="0" rIns="0" bIns="0" anchor="ctr"/>
          <a:lstStyle/>
          <a:p>
            <a:pPr lvl="0">
              <a:defRPr sz="1800"/>
            </a:pPr>
            <a:r>
              <a:rPr sz="3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rPr>
              <a:t>Enterprise Chef</a:t>
            </a:r>
          </a:p>
          <a:p>
            <a:pPr lvl="0">
              <a:defRPr sz="1800"/>
            </a:pPr>
            <a:r>
              <a:rPr sz="3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rPr>
              <a:t>(org)</a:t>
            </a:r>
          </a:p>
        </p:txBody>
      </p:sp>
      <p:grpSp>
        <p:nvGrpSpPr>
          <p:cNvPr id="3023" name="Group 3023"/>
          <p:cNvGrpSpPr/>
          <p:nvPr/>
        </p:nvGrpSpPr>
        <p:grpSpPr>
          <a:xfrm>
            <a:off x="8674100" y="4025900"/>
            <a:ext cx="1497419" cy="1282700"/>
            <a:chOff x="0" y="0"/>
            <a:chExt cx="1497418" cy="1282700"/>
          </a:xfrm>
        </p:grpSpPr>
        <p:pic>
          <p:nvPicPr>
            <p:cNvPr id="3019" name="droppedImage.png"/>
            <p:cNvPicPr/>
            <p:nvPr/>
          </p:nvPicPr>
          <p:blipFill>
            <a:blip r:embed="rId2">
              <a:extLst/>
            </a:blip>
            <a:stretch>
              <a:fillRect/>
            </a:stretch>
          </p:blipFill>
          <p:spPr>
            <a:xfrm>
              <a:off x="0" y="0"/>
              <a:ext cx="1473201" cy="1282700"/>
            </a:xfrm>
            <a:prstGeom prst="rect">
              <a:avLst/>
            </a:prstGeom>
            <a:ln w="12700" cap="flat">
              <a:noFill/>
              <a:miter lim="400000"/>
            </a:ln>
            <a:effectLst/>
          </p:spPr>
        </p:pic>
        <p:pic>
          <p:nvPicPr>
            <p:cNvPr id="3020" name="droppedImage.png"/>
            <p:cNvPicPr/>
            <p:nvPr/>
          </p:nvPicPr>
          <p:blipFill>
            <a:blip r:embed="rId3">
              <a:extLst/>
            </a:blip>
            <a:stretch>
              <a:fillRect/>
            </a:stretch>
          </p:blipFill>
          <p:spPr>
            <a:xfrm>
              <a:off x="0" y="534433"/>
              <a:ext cx="316319" cy="213982"/>
            </a:xfrm>
            <a:prstGeom prst="rect">
              <a:avLst/>
            </a:prstGeom>
            <a:ln w="12700" cap="flat">
              <a:noFill/>
              <a:miter lim="400000"/>
            </a:ln>
            <a:effectLst/>
          </p:spPr>
        </p:pic>
        <p:pic>
          <p:nvPicPr>
            <p:cNvPr id="3021" name="droppedImage.png"/>
            <p:cNvPicPr/>
            <p:nvPr/>
          </p:nvPicPr>
          <p:blipFill>
            <a:blip r:embed="rId3">
              <a:extLst/>
            </a:blip>
            <a:stretch>
              <a:fillRect/>
            </a:stretch>
          </p:blipFill>
          <p:spPr>
            <a:xfrm>
              <a:off x="1168400" y="635000"/>
              <a:ext cx="316319" cy="213981"/>
            </a:xfrm>
            <a:prstGeom prst="rect">
              <a:avLst/>
            </a:prstGeom>
            <a:ln w="12700" cap="flat">
              <a:noFill/>
              <a:miter lim="400000"/>
            </a:ln>
            <a:effectLst/>
          </p:spPr>
        </p:pic>
        <p:pic>
          <p:nvPicPr>
            <p:cNvPr id="3022" name="droppedImage.png"/>
            <p:cNvPicPr/>
            <p:nvPr/>
          </p:nvPicPr>
          <p:blipFill>
            <a:blip r:embed="rId3">
              <a:extLst/>
            </a:blip>
            <a:stretch>
              <a:fillRect/>
            </a:stretch>
          </p:blipFill>
          <p:spPr>
            <a:xfrm>
              <a:off x="1181100" y="0"/>
              <a:ext cx="316319" cy="213981"/>
            </a:xfrm>
            <a:prstGeom prst="rect">
              <a:avLst/>
            </a:prstGeom>
            <a:ln w="12700" cap="flat">
              <a:noFill/>
              <a:miter lim="400000"/>
            </a:ln>
            <a:effectLst/>
          </p:spPr>
        </p:pic>
      </p:grpSp>
      <p:grpSp>
        <p:nvGrpSpPr>
          <p:cNvPr id="3028" name="Group 3028"/>
          <p:cNvGrpSpPr/>
          <p:nvPr/>
        </p:nvGrpSpPr>
        <p:grpSpPr>
          <a:xfrm>
            <a:off x="8674100" y="5257800"/>
            <a:ext cx="1497419" cy="1282700"/>
            <a:chOff x="0" y="0"/>
            <a:chExt cx="1497418" cy="1282700"/>
          </a:xfrm>
        </p:grpSpPr>
        <p:pic>
          <p:nvPicPr>
            <p:cNvPr id="3024" name="droppedImage.png"/>
            <p:cNvPicPr/>
            <p:nvPr/>
          </p:nvPicPr>
          <p:blipFill>
            <a:blip r:embed="rId2">
              <a:extLst/>
            </a:blip>
            <a:stretch>
              <a:fillRect/>
            </a:stretch>
          </p:blipFill>
          <p:spPr>
            <a:xfrm>
              <a:off x="0" y="0"/>
              <a:ext cx="1473201" cy="1282700"/>
            </a:xfrm>
            <a:prstGeom prst="rect">
              <a:avLst/>
            </a:prstGeom>
            <a:ln w="12700" cap="flat">
              <a:noFill/>
              <a:miter lim="400000"/>
            </a:ln>
            <a:effectLst/>
          </p:spPr>
        </p:pic>
        <p:pic>
          <p:nvPicPr>
            <p:cNvPr id="3025" name="droppedImage.png"/>
            <p:cNvPicPr/>
            <p:nvPr/>
          </p:nvPicPr>
          <p:blipFill>
            <a:blip r:embed="rId3">
              <a:extLst/>
            </a:blip>
            <a:stretch>
              <a:fillRect/>
            </a:stretch>
          </p:blipFill>
          <p:spPr>
            <a:xfrm>
              <a:off x="0" y="534433"/>
              <a:ext cx="316319" cy="213982"/>
            </a:xfrm>
            <a:prstGeom prst="rect">
              <a:avLst/>
            </a:prstGeom>
            <a:ln w="12700" cap="flat">
              <a:noFill/>
              <a:miter lim="400000"/>
            </a:ln>
            <a:effectLst/>
          </p:spPr>
        </p:pic>
        <p:pic>
          <p:nvPicPr>
            <p:cNvPr id="3026" name="droppedImage.png"/>
            <p:cNvPicPr/>
            <p:nvPr/>
          </p:nvPicPr>
          <p:blipFill>
            <a:blip r:embed="rId3">
              <a:extLst/>
            </a:blip>
            <a:stretch>
              <a:fillRect/>
            </a:stretch>
          </p:blipFill>
          <p:spPr>
            <a:xfrm>
              <a:off x="1168400" y="635000"/>
              <a:ext cx="316319" cy="213981"/>
            </a:xfrm>
            <a:prstGeom prst="rect">
              <a:avLst/>
            </a:prstGeom>
            <a:ln w="12700" cap="flat">
              <a:noFill/>
              <a:miter lim="400000"/>
            </a:ln>
            <a:effectLst/>
          </p:spPr>
        </p:pic>
        <p:pic>
          <p:nvPicPr>
            <p:cNvPr id="3027" name="droppedImage.png"/>
            <p:cNvPicPr/>
            <p:nvPr/>
          </p:nvPicPr>
          <p:blipFill>
            <a:blip r:embed="rId3">
              <a:extLst/>
            </a:blip>
            <a:stretch>
              <a:fillRect/>
            </a:stretch>
          </p:blipFill>
          <p:spPr>
            <a:xfrm>
              <a:off x="1181100" y="0"/>
              <a:ext cx="316319" cy="213981"/>
            </a:xfrm>
            <a:prstGeom prst="rect">
              <a:avLst/>
            </a:prstGeom>
            <a:ln w="12700" cap="flat">
              <a:noFill/>
              <a:miter lim="400000"/>
            </a:ln>
            <a:effectLst/>
          </p:spPr>
        </p:pic>
      </p:grpSp>
      <p:grpSp>
        <p:nvGrpSpPr>
          <p:cNvPr id="3033" name="Group 3033"/>
          <p:cNvGrpSpPr/>
          <p:nvPr/>
        </p:nvGrpSpPr>
        <p:grpSpPr>
          <a:xfrm>
            <a:off x="8674100" y="6489700"/>
            <a:ext cx="1497419" cy="1282700"/>
            <a:chOff x="0" y="0"/>
            <a:chExt cx="1497418" cy="1282700"/>
          </a:xfrm>
        </p:grpSpPr>
        <p:pic>
          <p:nvPicPr>
            <p:cNvPr id="3029" name="droppedImage.png"/>
            <p:cNvPicPr/>
            <p:nvPr/>
          </p:nvPicPr>
          <p:blipFill>
            <a:blip r:embed="rId2">
              <a:extLst/>
            </a:blip>
            <a:stretch>
              <a:fillRect/>
            </a:stretch>
          </p:blipFill>
          <p:spPr>
            <a:xfrm>
              <a:off x="0" y="0"/>
              <a:ext cx="1473201" cy="1282700"/>
            </a:xfrm>
            <a:prstGeom prst="rect">
              <a:avLst/>
            </a:prstGeom>
            <a:ln w="12700" cap="flat">
              <a:noFill/>
              <a:miter lim="400000"/>
            </a:ln>
            <a:effectLst/>
          </p:spPr>
        </p:pic>
        <p:pic>
          <p:nvPicPr>
            <p:cNvPr id="3030" name="droppedImage.png"/>
            <p:cNvPicPr/>
            <p:nvPr/>
          </p:nvPicPr>
          <p:blipFill>
            <a:blip r:embed="rId3">
              <a:extLst/>
            </a:blip>
            <a:stretch>
              <a:fillRect/>
            </a:stretch>
          </p:blipFill>
          <p:spPr>
            <a:xfrm>
              <a:off x="0" y="534433"/>
              <a:ext cx="316319" cy="213982"/>
            </a:xfrm>
            <a:prstGeom prst="rect">
              <a:avLst/>
            </a:prstGeom>
            <a:ln w="12700" cap="flat">
              <a:noFill/>
              <a:miter lim="400000"/>
            </a:ln>
            <a:effectLst/>
          </p:spPr>
        </p:pic>
        <p:pic>
          <p:nvPicPr>
            <p:cNvPr id="3031" name="droppedImage.png"/>
            <p:cNvPicPr/>
            <p:nvPr/>
          </p:nvPicPr>
          <p:blipFill>
            <a:blip r:embed="rId3">
              <a:extLst/>
            </a:blip>
            <a:stretch>
              <a:fillRect/>
            </a:stretch>
          </p:blipFill>
          <p:spPr>
            <a:xfrm>
              <a:off x="1168400" y="635000"/>
              <a:ext cx="316319" cy="213981"/>
            </a:xfrm>
            <a:prstGeom prst="rect">
              <a:avLst/>
            </a:prstGeom>
            <a:ln w="12700" cap="flat">
              <a:noFill/>
              <a:miter lim="400000"/>
            </a:ln>
            <a:effectLst/>
          </p:spPr>
        </p:pic>
        <p:pic>
          <p:nvPicPr>
            <p:cNvPr id="3032" name="droppedImage.png"/>
            <p:cNvPicPr/>
            <p:nvPr/>
          </p:nvPicPr>
          <p:blipFill>
            <a:blip r:embed="rId3">
              <a:extLst/>
            </a:blip>
            <a:stretch>
              <a:fillRect/>
            </a:stretch>
          </p:blipFill>
          <p:spPr>
            <a:xfrm>
              <a:off x="1181100" y="0"/>
              <a:ext cx="316319" cy="213981"/>
            </a:xfrm>
            <a:prstGeom prst="rect">
              <a:avLst/>
            </a:prstGeom>
            <a:ln w="12700" cap="flat">
              <a:noFill/>
              <a:miter lim="400000"/>
            </a:ln>
            <a:effectLst/>
          </p:spPr>
        </p:pic>
      </p:grpSp>
      <p:sp>
        <p:nvSpPr>
          <p:cNvPr id="3034" name="Shape 3034"/>
          <p:cNvSpPr/>
          <p:nvPr/>
        </p:nvSpPr>
        <p:spPr>
          <a:xfrm>
            <a:off x="10729903" y="4171950"/>
            <a:ext cx="2564657" cy="5969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l">
              <a:defRPr sz="3600"/>
            </a:lvl1pPr>
          </a:lstStyle>
          <a:p>
            <a:pPr lvl="0">
              <a:defRPr sz="1800"/>
            </a:pPr>
            <a:r>
              <a:rPr sz="3600"/>
              <a:t>apache v0.1.0</a:t>
            </a:r>
          </a:p>
        </p:txBody>
      </p:sp>
      <p:sp>
        <p:nvSpPr>
          <p:cNvPr id="3035" name="Shape 3035"/>
          <p:cNvSpPr/>
          <p:nvPr/>
        </p:nvSpPr>
        <p:spPr>
          <a:xfrm>
            <a:off x="10731500" y="5384800"/>
            <a:ext cx="1911896" cy="5969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l">
              <a:defRPr sz="3600"/>
            </a:lvl1pPr>
          </a:lstStyle>
          <a:p>
            <a:pPr lvl="0">
              <a:defRPr sz="1800"/>
            </a:pPr>
            <a:r>
              <a:rPr sz="3600"/>
              <a:t>ntp v0.2.0</a:t>
            </a:r>
          </a:p>
        </p:txBody>
      </p:sp>
      <p:sp>
        <p:nvSpPr>
          <p:cNvPr id="3036" name="Shape 3036"/>
          <p:cNvSpPr/>
          <p:nvPr/>
        </p:nvSpPr>
        <p:spPr>
          <a:xfrm>
            <a:off x="10731500" y="6591300"/>
            <a:ext cx="2811339" cy="5969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l">
              <a:defRPr sz="3600"/>
            </a:lvl1pPr>
          </a:lstStyle>
          <a:p>
            <a:pPr lvl="0">
              <a:defRPr sz="1800"/>
            </a:pPr>
            <a:r>
              <a:rPr sz="3600"/>
              <a:t>openssh v2.4.7</a:t>
            </a:r>
          </a:p>
        </p:txBody>
      </p:sp>
      <p:sp>
        <p:nvSpPr>
          <p:cNvPr id="3037" name="Shape 3037"/>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266</a:t>
            </a:fld>
            <a:endParaRPr sz="1000"/>
          </a:p>
        </p:txBody>
      </p:sp>
    </p:spTree>
  </p:cSld>
  <p:clrMapOvr>
    <a:masterClrMapping/>
  </p:clrMapOvr>
  <p:transition xmlns:p14="http://schemas.microsoft.com/office/powerpoint/2010/main" spd="med"/>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39" name="droppedImage.png"/>
          <p:cNvPicPr/>
          <p:nvPr/>
        </p:nvPicPr>
        <p:blipFill>
          <a:blip r:embed="rId2">
            <a:extLst/>
          </a:blip>
          <a:stretch>
            <a:fillRect/>
          </a:stretch>
        </p:blipFill>
        <p:spPr>
          <a:xfrm>
            <a:off x="4787900" y="4800600"/>
            <a:ext cx="1473201" cy="1282700"/>
          </a:xfrm>
          <a:prstGeom prst="rect">
            <a:avLst/>
          </a:prstGeom>
          <a:ln w="12700">
            <a:miter lim="400000"/>
          </a:ln>
        </p:spPr>
      </p:pic>
      <p:sp>
        <p:nvSpPr>
          <p:cNvPr id="3040" name="Shape 3040"/>
          <p:cNvSpPr>
            <a:spLocks noGrp="1"/>
          </p:cNvSpPr>
          <p:nvPr>
            <p:ph type="title"/>
          </p:nvPr>
        </p:nvSpPr>
        <p:spPr>
          <a:prstGeom prst="rect">
            <a:avLst/>
          </a:prstGeom>
        </p:spPr>
        <p:txBody>
          <a:bodyPr/>
          <a:lstStyle>
            <a:lvl1pPr defTabSz="491744">
              <a:defRPr sz="6336">
                <a:effectLst>
                  <a:outerShdw blurRad="44704" dist="22352" dir="2700000" rotWithShape="0">
                    <a:srgbClr val="000000">
                      <a:alpha val="75000"/>
                    </a:srgbClr>
                  </a:outerShdw>
                </a:effectLst>
              </a:defRPr>
            </a:lvl1pPr>
          </a:lstStyle>
          <a:p>
            <a:pPr lvl="0">
              <a:defRPr sz="1800" b="0">
                <a:solidFill>
                  <a:srgbClr val="000000"/>
                </a:solidFill>
                <a:effectLst/>
              </a:defRPr>
            </a:pPr>
            <a:r>
              <a:rPr sz="6336" b="1">
                <a:solidFill>
                  <a:srgbClr val="FFFFFF"/>
                </a:solidFill>
                <a:effectLst>
                  <a:outerShdw blurRad="44704" dist="22352" dir="2700000" rotWithShape="0">
                    <a:srgbClr val="000000">
                      <a:alpha val="75000"/>
                    </a:srgbClr>
                  </a:outerShdw>
                </a:effectLst>
              </a:rPr>
              <a:t>Nodes have run_lists made of recipes</a:t>
            </a:r>
          </a:p>
        </p:txBody>
      </p:sp>
      <p:sp>
        <p:nvSpPr>
          <p:cNvPr id="3041" name="Shape 3041"/>
          <p:cNvSpPr/>
          <p:nvPr/>
        </p:nvSpPr>
        <p:spPr>
          <a:xfrm>
            <a:off x="10553700" y="4622800"/>
            <a:ext cx="2514600" cy="2171700"/>
          </a:xfrm>
          <a:prstGeom prst="roundRect">
            <a:avLst>
              <a:gd name="adj" fmla="val 8772"/>
            </a:avLst>
          </a:prstGeom>
          <a:solidFill>
            <a:srgbClr val="EAAF29"/>
          </a:solidFill>
          <a:ln w="25400">
            <a:solidFill/>
            <a:miter lim="400000"/>
          </a:ln>
        </p:spPr>
        <p:txBody>
          <a:bodyPr lIns="0" tIns="0" rIns="0" bIns="0" anchor="ctr"/>
          <a:lstStyle/>
          <a:p>
            <a:pPr lvl="0">
              <a:defRPr sz="38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pic>
        <p:nvPicPr>
          <p:cNvPr id="3042" name="droppedImage.pdf"/>
          <p:cNvPicPr/>
          <p:nvPr/>
        </p:nvPicPr>
        <p:blipFill>
          <a:blip r:embed="rId3">
            <a:extLst/>
          </a:blip>
          <a:stretch>
            <a:fillRect/>
          </a:stretch>
        </p:blipFill>
        <p:spPr>
          <a:xfrm>
            <a:off x="10210800" y="1711917"/>
            <a:ext cx="3124200" cy="2771184"/>
          </a:xfrm>
          <a:prstGeom prst="rect">
            <a:avLst/>
          </a:prstGeom>
          <a:ln w="12700">
            <a:miter lim="400000"/>
          </a:ln>
        </p:spPr>
      </p:pic>
      <p:sp>
        <p:nvSpPr>
          <p:cNvPr id="3043" name="Shape 3043"/>
          <p:cNvSpPr/>
          <p:nvPr/>
        </p:nvSpPr>
        <p:spPr>
          <a:xfrm>
            <a:off x="10133003" y="7054850"/>
            <a:ext cx="4549503" cy="16383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lgn="l">
              <a:defRPr sz="1800"/>
            </a:pPr>
            <a:r>
              <a:rPr sz="3600"/>
              <a:t>recipe[ntp::client]</a:t>
            </a:r>
          </a:p>
          <a:p>
            <a:pPr lvl="0" algn="l">
              <a:defRPr sz="1800"/>
            </a:pPr>
            <a:r>
              <a:rPr sz="3600"/>
              <a:t>recipe[openssh::server]</a:t>
            </a:r>
          </a:p>
          <a:p>
            <a:pPr lvl="0" algn="l">
              <a:defRPr sz="1800"/>
            </a:pPr>
            <a:r>
              <a:rPr sz="3600"/>
              <a:t>recipe[apache::server]</a:t>
            </a:r>
          </a:p>
        </p:txBody>
      </p:sp>
      <p:pic>
        <p:nvPicPr>
          <p:cNvPr id="3044" name="droppedImage.png"/>
          <p:cNvPicPr/>
          <p:nvPr/>
        </p:nvPicPr>
        <p:blipFill>
          <a:blip r:embed="rId2">
            <a:extLst/>
          </a:blip>
          <a:stretch>
            <a:fillRect/>
          </a:stretch>
        </p:blipFill>
        <p:spPr>
          <a:xfrm>
            <a:off x="6299200" y="5435452"/>
            <a:ext cx="1473201" cy="1282701"/>
          </a:xfrm>
          <a:prstGeom prst="rect">
            <a:avLst/>
          </a:prstGeom>
          <a:ln w="12700">
            <a:miter lim="400000"/>
          </a:ln>
        </p:spPr>
      </p:pic>
      <p:pic>
        <p:nvPicPr>
          <p:cNvPr id="3045" name="droppedImage.png"/>
          <p:cNvPicPr/>
          <p:nvPr/>
        </p:nvPicPr>
        <p:blipFill>
          <a:blip r:embed="rId4">
            <a:extLst/>
          </a:blip>
          <a:stretch>
            <a:fillRect/>
          </a:stretch>
        </p:blipFill>
        <p:spPr>
          <a:xfrm>
            <a:off x="6299200" y="5969885"/>
            <a:ext cx="316319" cy="213982"/>
          </a:xfrm>
          <a:prstGeom prst="rect">
            <a:avLst/>
          </a:prstGeom>
          <a:ln w="12700">
            <a:miter lim="400000"/>
          </a:ln>
        </p:spPr>
      </p:pic>
      <p:pic>
        <p:nvPicPr>
          <p:cNvPr id="3046" name="droppedImage.png"/>
          <p:cNvPicPr/>
          <p:nvPr/>
        </p:nvPicPr>
        <p:blipFill>
          <a:blip r:embed="rId4">
            <a:extLst/>
          </a:blip>
          <a:stretch>
            <a:fillRect/>
          </a:stretch>
        </p:blipFill>
        <p:spPr>
          <a:xfrm>
            <a:off x="7459034" y="5453025"/>
            <a:ext cx="316320" cy="213982"/>
          </a:xfrm>
          <a:prstGeom prst="rect">
            <a:avLst/>
          </a:prstGeom>
          <a:ln w="12700">
            <a:miter lim="400000"/>
          </a:ln>
        </p:spPr>
      </p:pic>
      <p:pic>
        <p:nvPicPr>
          <p:cNvPr id="3047" name="droppedImage.png"/>
          <p:cNvPicPr/>
          <p:nvPr/>
        </p:nvPicPr>
        <p:blipFill>
          <a:blip r:embed="rId4">
            <a:extLst/>
          </a:blip>
          <a:stretch>
            <a:fillRect/>
          </a:stretch>
        </p:blipFill>
        <p:spPr>
          <a:xfrm>
            <a:off x="7494180" y="6085662"/>
            <a:ext cx="316320" cy="213981"/>
          </a:xfrm>
          <a:prstGeom prst="rect">
            <a:avLst/>
          </a:prstGeom>
          <a:ln w="12700">
            <a:miter lim="400000"/>
          </a:ln>
        </p:spPr>
      </p:pic>
      <p:pic>
        <p:nvPicPr>
          <p:cNvPr id="3048" name="droppedImage.png"/>
          <p:cNvPicPr/>
          <p:nvPr/>
        </p:nvPicPr>
        <p:blipFill>
          <a:blip r:embed="rId2">
            <a:extLst/>
          </a:blip>
          <a:stretch>
            <a:fillRect/>
          </a:stretch>
        </p:blipFill>
        <p:spPr>
          <a:xfrm>
            <a:off x="7810500" y="5905500"/>
            <a:ext cx="1473201" cy="1282700"/>
          </a:xfrm>
          <a:prstGeom prst="rect">
            <a:avLst/>
          </a:prstGeom>
          <a:ln w="12700">
            <a:miter lim="400000"/>
          </a:ln>
        </p:spPr>
      </p:pic>
      <p:pic>
        <p:nvPicPr>
          <p:cNvPr id="3049" name="droppedImage.png"/>
          <p:cNvPicPr/>
          <p:nvPr/>
        </p:nvPicPr>
        <p:blipFill>
          <a:blip r:embed="rId4">
            <a:extLst/>
          </a:blip>
          <a:stretch>
            <a:fillRect/>
          </a:stretch>
        </p:blipFill>
        <p:spPr>
          <a:xfrm>
            <a:off x="7810500" y="6414533"/>
            <a:ext cx="316319" cy="213982"/>
          </a:xfrm>
          <a:prstGeom prst="rect">
            <a:avLst/>
          </a:prstGeom>
          <a:ln w="12700">
            <a:miter lim="400000"/>
          </a:ln>
        </p:spPr>
      </p:pic>
      <p:pic>
        <p:nvPicPr>
          <p:cNvPr id="3050" name="droppedImage.png"/>
          <p:cNvPicPr/>
          <p:nvPr/>
        </p:nvPicPr>
        <p:blipFill>
          <a:blip r:embed="rId4">
            <a:extLst/>
          </a:blip>
          <a:stretch>
            <a:fillRect/>
          </a:stretch>
        </p:blipFill>
        <p:spPr>
          <a:xfrm>
            <a:off x="9008434" y="5923073"/>
            <a:ext cx="316320" cy="213981"/>
          </a:xfrm>
          <a:prstGeom prst="rect">
            <a:avLst/>
          </a:prstGeom>
          <a:ln w="12700">
            <a:miter lim="400000"/>
          </a:ln>
        </p:spPr>
      </p:pic>
      <p:pic>
        <p:nvPicPr>
          <p:cNvPr id="3051" name="droppedImage.png"/>
          <p:cNvPicPr/>
          <p:nvPr/>
        </p:nvPicPr>
        <p:blipFill>
          <a:blip r:embed="rId4">
            <a:extLst/>
          </a:blip>
          <a:stretch>
            <a:fillRect/>
          </a:stretch>
        </p:blipFill>
        <p:spPr>
          <a:xfrm>
            <a:off x="9004062" y="6502990"/>
            <a:ext cx="319157" cy="215901"/>
          </a:xfrm>
          <a:prstGeom prst="rect">
            <a:avLst/>
          </a:prstGeom>
          <a:ln w="12700">
            <a:miter lim="400000"/>
          </a:ln>
        </p:spPr>
      </p:pic>
      <p:pic>
        <p:nvPicPr>
          <p:cNvPr id="3052" name="droppedImage.png"/>
          <p:cNvPicPr/>
          <p:nvPr/>
        </p:nvPicPr>
        <p:blipFill>
          <a:blip r:embed="rId4">
            <a:extLst/>
          </a:blip>
          <a:stretch>
            <a:fillRect/>
          </a:stretch>
        </p:blipFill>
        <p:spPr>
          <a:xfrm>
            <a:off x="4787900" y="5335033"/>
            <a:ext cx="316319" cy="213982"/>
          </a:xfrm>
          <a:prstGeom prst="rect">
            <a:avLst/>
          </a:prstGeom>
          <a:ln w="12700">
            <a:miter lim="400000"/>
          </a:ln>
        </p:spPr>
      </p:pic>
      <p:pic>
        <p:nvPicPr>
          <p:cNvPr id="3053" name="droppedImage.png"/>
          <p:cNvPicPr/>
          <p:nvPr/>
        </p:nvPicPr>
        <p:blipFill>
          <a:blip r:embed="rId4">
            <a:extLst/>
          </a:blip>
          <a:stretch>
            <a:fillRect/>
          </a:stretch>
        </p:blipFill>
        <p:spPr>
          <a:xfrm>
            <a:off x="5973134" y="4818173"/>
            <a:ext cx="316320" cy="213981"/>
          </a:xfrm>
          <a:prstGeom prst="rect">
            <a:avLst/>
          </a:prstGeom>
          <a:ln w="12700">
            <a:miter lim="400000"/>
          </a:ln>
        </p:spPr>
      </p:pic>
      <p:pic>
        <p:nvPicPr>
          <p:cNvPr id="3054" name="droppedImage.png"/>
          <p:cNvPicPr/>
          <p:nvPr/>
        </p:nvPicPr>
        <p:blipFill>
          <a:blip r:embed="rId4">
            <a:extLst/>
          </a:blip>
          <a:stretch>
            <a:fillRect/>
          </a:stretch>
        </p:blipFill>
        <p:spPr>
          <a:xfrm>
            <a:off x="5982880" y="5450809"/>
            <a:ext cx="316320" cy="213982"/>
          </a:xfrm>
          <a:prstGeom prst="rect">
            <a:avLst/>
          </a:prstGeom>
          <a:ln w="12700">
            <a:miter lim="400000"/>
          </a:ln>
        </p:spPr>
      </p:pic>
      <p:pic>
        <p:nvPicPr>
          <p:cNvPr id="3055" name="icon_run_lists.png"/>
          <p:cNvPicPr/>
          <p:nvPr/>
        </p:nvPicPr>
        <p:blipFill>
          <a:blip r:embed="rId5">
            <a:extLst/>
          </a:blip>
          <a:stretch>
            <a:fillRect/>
          </a:stretch>
        </p:blipFill>
        <p:spPr>
          <a:xfrm>
            <a:off x="11112500" y="5016500"/>
            <a:ext cx="1384300" cy="1384300"/>
          </a:xfrm>
          <a:prstGeom prst="rect">
            <a:avLst/>
          </a:prstGeom>
          <a:ln w="12700">
            <a:miter lim="400000"/>
          </a:ln>
        </p:spPr>
      </p:pic>
      <p:sp>
        <p:nvSpPr>
          <p:cNvPr id="3056" name="Shape 3056"/>
          <p:cNvSpPr/>
          <p:nvPr/>
        </p:nvSpPr>
        <p:spPr>
          <a:xfrm>
            <a:off x="2374900" y="2819400"/>
            <a:ext cx="2362200" cy="2209800"/>
          </a:xfrm>
          <a:prstGeom prst="roundRect">
            <a:avLst>
              <a:gd name="adj" fmla="val 8621"/>
            </a:avLst>
          </a:prstGeom>
          <a:solidFill>
            <a:srgbClr val="EAAF29"/>
          </a:solidFill>
          <a:ln w="25400">
            <a:solidFill/>
            <a:miter lim="400000"/>
          </a:ln>
          <a:extLst>
            <a:ext uri="{C572A759-6A51-4108-AA02-DFA0A04FC94B}">
              <ma14:wrappingTextBoxFlag xmlns:ma14="http://schemas.microsoft.com/office/mac/drawingml/2011/main" val="1"/>
            </a:ext>
          </a:extLst>
        </p:spPr>
        <p:txBody>
          <a:bodyPr lIns="0" tIns="0" rIns="0" bIns="0" anchor="ctr"/>
          <a:lstStyle/>
          <a:p>
            <a:pPr lvl="0">
              <a:defRPr sz="1800"/>
            </a:pPr>
            <a:r>
              <a:rPr sz="3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rPr>
              <a:t>Enterprise Chef</a:t>
            </a:r>
          </a:p>
          <a:p>
            <a:pPr lvl="0">
              <a:defRPr sz="1800"/>
            </a:pPr>
            <a:r>
              <a:rPr sz="32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rPr>
              <a:t>(org)</a:t>
            </a:r>
          </a:p>
        </p:txBody>
      </p:sp>
      <p:pic>
        <p:nvPicPr>
          <p:cNvPr id="3057" name="droppedImage.png"/>
          <p:cNvPicPr/>
          <p:nvPr/>
        </p:nvPicPr>
        <p:blipFill>
          <a:blip r:embed="rId4">
            <a:extLst/>
          </a:blip>
          <a:stretch>
            <a:fillRect/>
          </a:stretch>
        </p:blipFill>
        <p:spPr>
          <a:xfrm>
            <a:off x="9131300" y="5791200"/>
            <a:ext cx="319157" cy="215900"/>
          </a:xfrm>
          <a:prstGeom prst="rect">
            <a:avLst/>
          </a:prstGeom>
          <a:ln w="12700">
            <a:miter lim="400000"/>
          </a:ln>
        </p:spPr>
      </p:pic>
      <p:sp>
        <p:nvSpPr>
          <p:cNvPr id="3058" name="Shape 3058"/>
          <p:cNvSpPr/>
          <p:nvPr/>
        </p:nvSpPr>
        <p:spPr>
          <a:xfrm flipH="1" flipV="1">
            <a:off x="5302994" y="4418276"/>
            <a:ext cx="3882877" cy="1449588"/>
          </a:xfrm>
          <a:prstGeom prst="line">
            <a:avLst/>
          </a:prstGeom>
          <a:ln w="152400">
            <a:solidFill/>
            <a:miter lim="400000"/>
            <a:headEnd type="stealth"/>
          </a:ln>
        </p:spPr>
        <p:txBody>
          <a:bodyPr lIns="0" tIns="0" rIns="0" bIns="0"/>
          <a:lstStyle/>
          <a:p>
            <a:pPr lvl="0" algn="l" defTabSz="457200">
              <a:defRPr sz="1200">
                <a:latin typeface="Helvetica"/>
                <a:ea typeface="Helvetica"/>
                <a:cs typeface="Helvetica"/>
                <a:sym typeface="Helvetica"/>
              </a:defRPr>
            </a:pPr>
            <a:endParaRPr/>
          </a:p>
        </p:txBody>
      </p:sp>
      <p:sp>
        <p:nvSpPr>
          <p:cNvPr id="3059" name="Shape 3059"/>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267</a:t>
            </a:fld>
            <a:endParaRPr sz="1000"/>
          </a:p>
        </p:txBody>
      </p:sp>
    </p:spTree>
  </p:cSld>
  <p:clrMapOvr>
    <a:masterClrMapping/>
  </p:clrMapOvr>
  <p:transition xmlns:p14="http://schemas.microsoft.com/office/powerpoint/2010/main" spd="med"/>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 name="Shape 3061"/>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Questions</a:t>
            </a:r>
          </a:p>
        </p:txBody>
      </p:sp>
      <p:sp>
        <p:nvSpPr>
          <p:cNvPr id="3062" name="Shape 3062"/>
          <p:cNvSpPr>
            <a:spLocks noGrp="1"/>
          </p:cNvSpPr>
          <p:nvPr>
            <p:ph type="body" idx="1"/>
          </p:nvPr>
        </p:nvSpPr>
        <p:spPr>
          <a:xfrm>
            <a:off x="368300" y="1651000"/>
            <a:ext cx="15417800" cy="7239000"/>
          </a:xfrm>
          <a:prstGeom prst="rect">
            <a:avLst/>
          </a:prstGeom>
        </p:spPr>
        <p:txBody>
          <a:bodyPr/>
          <a:lstStyle/>
          <a:p>
            <a:pPr lvl="0">
              <a:defRPr sz="1800"/>
            </a:pPr>
            <a:r>
              <a:rPr sz="4800"/>
              <a:t>What makes up a cookbook?</a:t>
            </a:r>
          </a:p>
          <a:p>
            <a:pPr lvl="0">
              <a:defRPr sz="1800"/>
            </a:pPr>
            <a:r>
              <a:rPr sz="4800"/>
              <a:t>How do you create a new cookbook?</a:t>
            </a:r>
          </a:p>
          <a:p>
            <a:pPr lvl="0">
              <a:defRPr sz="1800"/>
            </a:pPr>
            <a:r>
              <a:rPr sz="4800"/>
              <a:t>What is a recipe?</a:t>
            </a:r>
            <a:endParaRPr sz="4800" b="1"/>
          </a:p>
          <a:p>
            <a:pPr lvl="0">
              <a:defRPr sz="1800"/>
            </a:pPr>
            <a:r>
              <a:rPr sz="4800"/>
              <a:t>What is a resource?</a:t>
            </a:r>
          </a:p>
          <a:p>
            <a:pPr lvl="0">
              <a:defRPr sz="1800"/>
            </a:pPr>
            <a:r>
              <a:rPr sz="4800"/>
              <a:t>How do you upload a cookbook to the Chef Server?</a:t>
            </a:r>
          </a:p>
          <a:p>
            <a:pPr lvl="0">
              <a:defRPr sz="1800"/>
            </a:pPr>
            <a:r>
              <a:rPr sz="4800"/>
              <a:t>What is a run list?</a:t>
            </a:r>
          </a:p>
        </p:txBody>
      </p:sp>
      <p:sp>
        <p:nvSpPr>
          <p:cNvPr id="3063" name="Shape 3063"/>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268</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5" name="Shape 3065"/>
          <p:cNvSpPr>
            <a:spLocks noGrp="1"/>
          </p:cNvSpPr>
          <p:nvPr>
            <p:ph type="title"/>
          </p:nvPr>
        </p:nvSpPr>
        <p:spPr>
          <a:xfrm>
            <a:off x="838200" y="1536700"/>
            <a:ext cx="15405100" cy="3086100"/>
          </a:xfrm>
          <a:prstGeom prst="rect">
            <a:avLst/>
          </a:prstGeom>
        </p:spPr>
        <p:txBody>
          <a:bodyPr/>
          <a:lstStyle>
            <a:lvl1pPr>
              <a:defRPr sz="6900"/>
            </a:lvl1pPr>
          </a:lstStyle>
          <a:p>
            <a:pPr lvl="0">
              <a:defRPr sz="1800" b="0">
                <a:solidFill>
                  <a:srgbClr val="000000"/>
                </a:solidFill>
                <a:effectLst/>
              </a:defRPr>
            </a:pPr>
            <a:r>
              <a:rPr sz="6900" b="1">
                <a:solidFill>
                  <a:srgbClr val="FFFFFF"/>
                </a:solidFill>
                <a:effectLst>
                  <a:outerShdw blurRad="50800" dist="25400" dir="2700000" rotWithShape="0">
                    <a:srgbClr val="000000">
                      <a:alpha val="75000"/>
                    </a:srgbClr>
                  </a:outerShdw>
                </a:effectLst>
              </a:rPr>
              <a:t>Dissecting Your First chef-client Run</a:t>
            </a:r>
          </a:p>
        </p:txBody>
      </p:sp>
      <p:sp>
        <p:nvSpPr>
          <p:cNvPr id="3066" name="Shape 3066"/>
          <p:cNvSpPr>
            <a:spLocks noGrp="1"/>
          </p:cNvSpPr>
          <p:nvPr>
            <p:ph type="body" idx="1"/>
          </p:nvPr>
        </p:nvSpPr>
        <p:spPr>
          <a:prstGeom prst="rect">
            <a:avLst/>
          </a:prstGeom>
        </p:spPr>
        <p:txBody>
          <a:bodyPr/>
          <a:lstStyle/>
          <a:p>
            <a:pPr lvl="0">
              <a:defRPr sz="1800">
                <a:solidFill>
                  <a:srgbClr val="000000"/>
                </a:solidFill>
              </a:defRPr>
            </a:pPr>
            <a:r>
              <a:rPr sz="3600">
                <a:solidFill>
                  <a:srgbClr val="A1C3E5"/>
                </a:solidFill>
              </a:rPr>
              <a:t>The Anatomy of a Chef run</a:t>
            </a:r>
          </a:p>
        </p:txBody>
      </p:sp>
      <p:sp>
        <p:nvSpPr>
          <p:cNvPr id="3067" name="Shape 3067"/>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269</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Shape 541"/>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Topics</a:t>
            </a:r>
          </a:p>
        </p:txBody>
      </p:sp>
      <p:sp>
        <p:nvSpPr>
          <p:cNvPr id="542" name="Shape 542"/>
          <p:cNvSpPr>
            <a:spLocks noGrp="1"/>
          </p:cNvSpPr>
          <p:nvPr>
            <p:ph type="body" idx="1"/>
          </p:nvPr>
        </p:nvSpPr>
        <p:spPr>
          <a:prstGeom prst="rect">
            <a:avLst/>
          </a:prstGeom>
        </p:spPr>
        <p:txBody>
          <a:bodyPr>
            <a:normAutofit lnSpcReduction="10000"/>
          </a:bodyPr>
          <a:lstStyle/>
          <a:p>
            <a:pPr lvl="0">
              <a:defRPr sz="1800"/>
            </a:pPr>
            <a:r>
              <a:rPr sz="4800" dirty="0"/>
              <a:t>Overview of Chef</a:t>
            </a:r>
          </a:p>
          <a:p>
            <a:pPr lvl="0">
              <a:defRPr sz="1800"/>
            </a:pPr>
            <a:r>
              <a:rPr sz="4800" dirty="0"/>
              <a:t>Workstation Setup</a:t>
            </a:r>
          </a:p>
          <a:p>
            <a:pPr lvl="0">
              <a:defRPr sz="1800"/>
            </a:pPr>
            <a:r>
              <a:rPr sz="4800" dirty="0"/>
              <a:t>Organization Setup</a:t>
            </a:r>
          </a:p>
          <a:p>
            <a:pPr lvl="0">
              <a:defRPr sz="1800"/>
            </a:pPr>
            <a:r>
              <a:rPr sz="4800" dirty="0"/>
              <a:t>Test Node Setup</a:t>
            </a:r>
          </a:p>
          <a:p>
            <a:pPr lvl="0">
              <a:defRPr sz="1800"/>
            </a:pPr>
            <a:r>
              <a:rPr sz="4800" dirty="0"/>
              <a:t>Writing your first cookbook </a:t>
            </a:r>
          </a:p>
          <a:p>
            <a:pPr lvl="0">
              <a:defRPr sz="1800"/>
            </a:pPr>
            <a:r>
              <a:rPr sz="4800" dirty="0"/>
              <a:t>Dissecting your first Chef run</a:t>
            </a:r>
          </a:p>
          <a:p>
            <a:pPr lvl="0">
              <a:defRPr sz="1800"/>
            </a:pPr>
            <a:r>
              <a:rPr sz="4800" dirty="0"/>
              <a:t>Introducing the Node object</a:t>
            </a:r>
          </a:p>
          <a:p>
            <a:pPr lvl="0">
              <a:defRPr sz="1800"/>
            </a:pPr>
            <a:r>
              <a:rPr sz="4800" dirty="0"/>
              <a:t>Attributes, Templates, and Cookbook Dependencies</a:t>
            </a:r>
          </a:p>
        </p:txBody>
      </p:sp>
      <p:sp>
        <p:nvSpPr>
          <p:cNvPr id="543" name="Shape 54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27</a:t>
            </a:fld>
            <a:endParaRPr sz="1000"/>
          </a:p>
        </p:txBody>
      </p:sp>
    </p:spTree>
  </p:cSld>
  <p:clrMapOvr>
    <a:masterClrMapping/>
  </p:clrMapOvr>
  <p:transition xmlns:p14="http://schemas.microsoft.com/office/powerpoint/2010/main" spd="med"/>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9" name="Shape 3069"/>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Lesson Objectives</a:t>
            </a:r>
          </a:p>
        </p:txBody>
      </p:sp>
      <p:sp>
        <p:nvSpPr>
          <p:cNvPr id="3070" name="Shape 3070"/>
          <p:cNvSpPr>
            <a:spLocks noGrp="1"/>
          </p:cNvSpPr>
          <p:nvPr>
            <p:ph type="body" idx="1"/>
          </p:nvPr>
        </p:nvSpPr>
        <p:spPr>
          <a:prstGeom prst="rect">
            <a:avLst/>
          </a:prstGeom>
        </p:spPr>
        <p:txBody>
          <a:bodyPr/>
          <a:lstStyle/>
          <a:p>
            <a:pPr lvl="0">
              <a:defRPr sz="1800"/>
            </a:pPr>
            <a:r>
              <a:rPr sz="4800"/>
              <a:t>After completing the lesson, you will be able to</a:t>
            </a:r>
          </a:p>
          <a:p>
            <a:pPr lvl="1">
              <a:defRPr sz="1800"/>
            </a:pPr>
            <a:r>
              <a:rPr sz="4800"/>
              <a:t>List all the steps taken by a chef-client during a run</a:t>
            </a:r>
          </a:p>
          <a:p>
            <a:pPr lvl="1">
              <a:defRPr sz="1800"/>
            </a:pPr>
            <a:r>
              <a:rPr sz="4800"/>
              <a:t>Explain the basic security model of Chef</a:t>
            </a:r>
          </a:p>
          <a:p>
            <a:pPr lvl="1">
              <a:defRPr sz="1800"/>
            </a:pPr>
            <a:r>
              <a:rPr sz="4800"/>
              <a:t>Explain the concepts of the Resource Collection</a:t>
            </a:r>
          </a:p>
        </p:txBody>
      </p:sp>
      <p:sp>
        <p:nvSpPr>
          <p:cNvPr id="3071" name="Shape 3071"/>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270</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75" name="Group 3075"/>
          <p:cNvGrpSpPr/>
          <p:nvPr/>
        </p:nvGrpSpPr>
        <p:grpSpPr>
          <a:xfrm>
            <a:off x="5143500" y="322576"/>
            <a:ext cx="1388469" cy="1539248"/>
            <a:chOff x="-50799" y="-134623"/>
            <a:chExt cx="1388468" cy="1539247"/>
          </a:xfrm>
        </p:grpSpPr>
        <p:sp>
          <p:nvSpPr>
            <p:cNvPr id="3074" name="Shape 3074"/>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073" name="Picture 3072"/>
            <p:cNvPicPr/>
            <p:nvPr/>
          </p:nvPicPr>
          <p:blipFill>
            <a:blip r:embed="rId3">
              <a:extLst/>
            </a:blip>
            <a:stretch>
              <a:fillRect/>
            </a:stretch>
          </p:blipFill>
          <p:spPr>
            <a:xfrm>
              <a:off x="-50800" y="-134624"/>
              <a:ext cx="1388469" cy="1539248"/>
            </a:xfrm>
            <a:prstGeom prst="rect">
              <a:avLst/>
            </a:prstGeom>
            <a:effectLst/>
          </p:spPr>
        </p:pic>
      </p:grpSp>
      <p:grpSp>
        <p:nvGrpSpPr>
          <p:cNvPr id="3078" name="Group 3078"/>
          <p:cNvGrpSpPr/>
          <p:nvPr/>
        </p:nvGrpSpPr>
        <p:grpSpPr>
          <a:xfrm>
            <a:off x="6565900" y="406400"/>
            <a:ext cx="3124200" cy="1371600"/>
            <a:chOff x="-50800" y="-50800"/>
            <a:chExt cx="3124200" cy="1371600"/>
          </a:xfrm>
        </p:grpSpPr>
        <p:sp>
          <p:nvSpPr>
            <p:cNvPr id="3077" name="Shape 3077"/>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build node</a:t>
              </a:r>
            </a:p>
          </p:txBody>
        </p:sp>
        <p:pic>
          <p:nvPicPr>
            <p:cNvPr id="3076" name="Picture 3075"/>
            <p:cNvPicPr/>
            <p:nvPr/>
          </p:nvPicPr>
          <p:blipFill>
            <a:blip r:embed="rId4">
              <a:extLst/>
            </a:blip>
            <a:stretch>
              <a:fillRect/>
            </a:stretch>
          </p:blipFill>
          <p:spPr>
            <a:xfrm>
              <a:off x="-50800" y="-50800"/>
              <a:ext cx="3124200" cy="1371600"/>
            </a:xfrm>
            <a:prstGeom prst="rect">
              <a:avLst/>
            </a:prstGeom>
            <a:effectLst/>
          </p:spPr>
        </p:pic>
      </p:grpSp>
      <p:grpSp>
        <p:nvGrpSpPr>
          <p:cNvPr id="3081" name="Group 3081"/>
          <p:cNvGrpSpPr/>
          <p:nvPr/>
        </p:nvGrpSpPr>
        <p:grpSpPr>
          <a:xfrm>
            <a:off x="11150600" y="406400"/>
            <a:ext cx="3124200" cy="1371600"/>
            <a:chOff x="-50800" y="-50800"/>
            <a:chExt cx="3124200" cy="1371600"/>
          </a:xfrm>
        </p:grpSpPr>
        <p:sp>
          <p:nvSpPr>
            <p:cNvPr id="3080" name="Shape 3080"/>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authenticate</a:t>
              </a:r>
            </a:p>
          </p:txBody>
        </p:sp>
        <p:pic>
          <p:nvPicPr>
            <p:cNvPr id="3079" name="Picture 3078"/>
            <p:cNvPicPr/>
            <p:nvPr/>
          </p:nvPicPr>
          <p:blipFill>
            <a:blip r:embed="rId4">
              <a:extLst/>
            </a:blip>
            <a:stretch>
              <a:fillRect/>
            </a:stretch>
          </p:blipFill>
          <p:spPr>
            <a:xfrm>
              <a:off x="-50800" y="-50800"/>
              <a:ext cx="3124200" cy="1371600"/>
            </a:xfrm>
            <a:prstGeom prst="rect">
              <a:avLst/>
            </a:prstGeom>
            <a:effectLst/>
          </p:spPr>
        </p:pic>
      </p:grpSp>
      <p:grpSp>
        <p:nvGrpSpPr>
          <p:cNvPr id="3084" name="Group 3084"/>
          <p:cNvGrpSpPr/>
          <p:nvPr/>
        </p:nvGrpSpPr>
        <p:grpSpPr>
          <a:xfrm>
            <a:off x="11150600" y="3213100"/>
            <a:ext cx="3124200" cy="1473200"/>
            <a:chOff x="-50800" y="-50800"/>
            <a:chExt cx="3124200" cy="1473200"/>
          </a:xfrm>
        </p:grpSpPr>
        <p:sp>
          <p:nvSpPr>
            <p:cNvPr id="3083" name="Shape 3083"/>
            <p:cNvSpPr/>
            <p:nvPr/>
          </p:nvSpPr>
          <p:spPr>
            <a:xfrm>
              <a:off x="0" y="0"/>
              <a:ext cx="3022600" cy="13716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sync cookbooks</a:t>
              </a:r>
            </a:p>
          </p:txBody>
        </p:sp>
        <p:pic>
          <p:nvPicPr>
            <p:cNvPr id="3082" name="Picture 3081"/>
            <p:cNvPicPr/>
            <p:nvPr/>
          </p:nvPicPr>
          <p:blipFill>
            <a:blip r:embed="rId5">
              <a:extLst/>
            </a:blip>
            <a:stretch>
              <a:fillRect/>
            </a:stretch>
          </p:blipFill>
          <p:spPr>
            <a:xfrm>
              <a:off x="-50800" y="-50800"/>
              <a:ext cx="3124200" cy="1473200"/>
            </a:xfrm>
            <a:prstGeom prst="rect">
              <a:avLst/>
            </a:prstGeom>
            <a:effectLst/>
          </p:spPr>
        </p:pic>
      </p:grpSp>
      <p:grpSp>
        <p:nvGrpSpPr>
          <p:cNvPr id="3087" name="Group 3087"/>
          <p:cNvGrpSpPr/>
          <p:nvPr/>
        </p:nvGrpSpPr>
        <p:grpSpPr>
          <a:xfrm>
            <a:off x="6565900" y="3213100"/>
            <a:ext cx="3124200" cy="1460500"/>
            <a:chOff x="-50800" y="-50800"/>
            <a:chExt cx="3124200" cy="1460500"/>
          </a:xfrm>
        </p:grpSpPr>
        <p:sp>
          <p:nvSpPr>
            <p:cNvPr id="3086" name="Shape 3086"/>
            <p:cNvSpPr/>
            <p:nvPr/>
          </p:nvSpPr>
          <p:spPr>
            <a:xfrm>
              <a:off x="0" y="0"/>
              <a:ext cx="3022600" cy="13589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load cookbooks</a:t>
              </a:r>
            </a:p>
          </p:txBody>
        </p:sp>
        <p:pic>
          <p:nvPicPr>
            <p:cNvPr id="3085" name="Picture 3084"/>
            <p:cNvPicPr/>
            <p:nvPr/>
          </p:nvPicPr>
          <p:blipFill>
            <a:blip r:embed="rId6">
              <a:extLst/>
            </a:blip>
            <a:stretch>
              <a:fillRect/>
            </a:stretch>
          </p:blipFill>
          <p:spPr>
            <a:xfrm>
              <a:off x="-50800" y="-50800"/>
              <a:ext cx="3124200" cy="1460500"/>
            </a:xfrm>
            <a:prstGeom prst="rect">
              <a:avLst/>
            </a:prstGeom>
            <a:effectLst/>
          </p:spPr>
        </p:pic>
      </p:grpSp>
      <p:grpSp>
        <p:nvGrpSpPr>
          <p:cNvPr id="3090" name="Group 3090"/>
          <p:cNvGrpSpPr/>
          <p:nvPr/>
        </p:nvGrpSpPr>
        <p:grpSpPr>
          <a:xfrm>
            <a:off x="1981200" y="3213100"/>
            <a:ext cx="3124200" cy="1371600"/>
            <a:chOff x="-50800" y="-50800"/>
            <a:chExt cx="3124200" cy="1371600"/>
          </a:xfrm>
        </p:grpSpPr>
        <p:sp>
          <p:nvSpPr>
            <p:cNvPr id="3089" name="Shape 3089"/>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converge</a:t>
              </a:r>
            </a:p>
          </p:txBody>
        </p:sp>
        <p:pic>
          <p:nvPicPr>
            <p:cNvPr id="3088" name="Picture 3087"/>
            <p:cNvPicPr/>
            <p:nvPr/>
          </p:nvPicPr>
          <p:blipFill>
            <a:blip r:embed="rId4">
              <a:extLst/>
            </a:blip>
            <a:stretch>
              <a:fillRect/>
            </a:stretch>
          </p:blipFill>
          <p:spPr>
            <a:xfrm>
              <a:off x="-50800" y="-50800"/>
              <a:ext cx="3124200" cy="1371600"/>
            </a:xfrm>
            <a:prstGeom prst="rect">
              <a:avLst/>
            </a:prstGeom>
            <a:effectLst/>
          </p:spPr>
        </p:pic>
      </p:grpSp>
      <p:grpSp>
        <p:nvGrpSpPr>
          <p:cNvPr id="3093" name="Group 3093"/>
          <p:cNvGrpSpPr/>
          <p:nvPr/>
        </p:nvGrpSpPr>
        <p:grpSpPr>
          <a:xfrm>
            <a:off x="6565900" y="5803900"/>
            <a:ext cx="3124200" cy="1371600"/>
            <a:chOff x="-50800" y="-50800"/>
            <a:chExt cx="3124200" cy="1371600"/>
          </a:xfrm>
        </p:grpSpPr>
        <p:sp>
          <p:nvSpPr>
            <p:cNvPr id="3092" name="Shape 3092"/>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node.save</a:t>
              </a:r>
            </a:p>
          </p:txBody>
        </p:sp>
        <p:pic>
          <p:nvPicPr>
            <p:cNvPr id="3091" name="Picture 3090"/>
            <p:cNvPicPr/>
            <p:nvPr/>
          </p:nvPicPr>
          <p:blipFill>
            <a:blip r:embed="rId7">
              <a:extLst/>
            </a:blip>
            <a:stretch>
              <a:fillRect/>
            </a:stretch>
          </p:blipFill>
          <p:spPr>
            <a:xfrm>
              <a:off x="-50800" y="-50800"/>
              <a:ext cx="3124200" cy="1371600"/>
            </a:xfrm>
            <a:prstGeom prst="rect">
              <a:avLst/>
            </a:prstGeom>
            <a:effectLst/>
          </p:spPr>
        </p:pic>
      </p:grpSp>
      <p:grpSp>
        <p:nvGrpSpPr>
          <p:cNvPr id="3096" name="Group 3096"/>
          <p:cNvGrpSpPr/>
          <p:nvPr/>
        </p:nvGrpSpPr>
        <p:grpSpPr>
          <a:xfrm>
            <a:off x="11150600" y="6235700"/>
            <a:ext cx="3124200" cy="2209800"/>
            <a:chOff x="-50800" y="-50800"/>
            <a:chExt cx="3124200" cy="2209800"/>
          </a:xfrm>
        </p:grpSpPr>
        <p:sp>
          <p:nvSpPr>
            <p:cNvPr id="3095" name="Shape 3095"/>
            <p:cNvSpPr/>
            <p:nvPr/>
          </p:nvSpPr>
          <p:spPr>
            <a:xfrm>
              <a:off x="0" y="0"/>
              <a:ext cx="3022600" cy="21082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p>
              <a:pPr lvl="0">
                <a:defRPr sz="1800"/>
              </a:pPr>
              <a:r>
                <a:rPr sz="3200">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rPr>
                <a:t>notification</a:t>
              </a:r>
            </a:p>
            <a:p>
              <a:pPr lvl="0">
                <a:defRPr sz="1800"/>
              </a:pPr>
              <a:r>
                <a:rPr sz="3200">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rPr>
                <a:t>handlers</a:t>
              </a:r>
            </a:p>
          </p:txBody>
        </p:sp>
        <p:pic>
          <p:nvPicPr>
            <p:cNvPr id="3094" name="Picture 3093"/>
            <p:cNvPicPr/>
            <p:nvPr/>
          </p:nvPicPr>
          <p:blipFill>
            <a:blip r:embed="rId8">
              <a:extLst/>
            </a:blip>
            <a:stretch>
              <a:fillRect/>
            </a:stretch>
          </p:blipFill>
          <p:spPr>
            <a:xfrm>
              <a:off x="-50800" y="-50800"/>
              <a:ext cx="3124200" cy="2209800"/>
            </a:xfrm>
            <a:prstGeom prst="rect">
              <a:avLst/>
            </a:prstGeom>
            <a:effectLst/>
          </p:spPr>
        </p:pic>
      </p:grpSp>
      <p:grpSp>
        <p:nvGrpSpPr>
          <p:cNvPr id="3099" name="Group 3099"/>
          <p:cNvGrpSpPr/>
          <p:nvPr/>
        </p:nvGrpSpPr>
        <p:grpSpPr>
          <a:xfrm>
            <a:off x="9728200" y="322576"/>
            <a:ext cx="1388469" cy="1539248"/>
            <a:chOff x="-50799" y="-134623"/>
            <a:chExt cx="1388468" cy="1539247"/>
          </a:xfrm>
        </p:grpSpPr>
        <p:sp>
          <p:nvSpPr>
            <p:cNvPr id="3098" name="Shape 3098"/>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097" name="Picture 3096"/>
            <p:cNvPicPr/>
            <p:nvPr/>
          </p:nvPicPr>
          <p:blipFill>
            <a:blip r:embed="rId3">
              <a:extLst/>
            </a:blip>
            <a:stretch>
              <a:fillRect/>
            </a:stretch>
          </p:blipFill>
          <p:spPr>
            <a:xfrm>
              <a:off x="-50800" y="-134624"/>
              <a:ext cx="1388469" cy="1539248"/>
            </a:xfrm>
            <a:prstGeom prst="rect">
              <a:avLst/>
            </a:prstGeom>
            <a:effectLst/>
          </p:spPr>
        </p:pic>
      </p:grpSp>
      <p:grpSp>
        <p:nvGrpSpPr>
          <p:cNvPr id="3102" name="Group 3102"/>
          <p:cNvGrpSpPr/>
          <p:nvPr/>
        </p:nvGrpSpPr>
        <p:grpSpPr>
          <a:xfrm>
            <a:off x="6565900" y="7493000"/>
            <a:ext cx="3124200" cy="1371600"/>
            <a:chOff x="-50800" y="-50800"/>
            <a:chExt cx="3124200" cy="1371600"/>
          </a:xfrm>
        </p:grpSpPr>
        <p:sp>
          <p:nvSpPr>
            <p:cNvPr id="3101" name="Shape 3101"/>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exception</a:t>
              </a:r>
            </a:p>
          </p:txBody>
        </p:sp>
        <p:pic>
          <p:nvPicPr>
            <p:cNvPr id="3100" name="Picture 3099"/>
            <p:cNvPicPr/>
            <p:nvPr/>
          </p:nvPicPr>
          <p:blipFill>
            <a:blip r:embed="rId9">
              <a:extLst/>
            </a:blip>
            <a:stretch>
              <a:fillRect/>
            </a:stretch>
          </p:blipFill>
          <p:spPr>
            <a:xfrm>
              <a:off x="-50800" y="-50800"/>
              <a:ext cx="3124200" cy="1371600"/>
            </a:xfrm>
            <a:prstGeom prst="rect">
              <a:avLst/>
            </a:prstGeom>
            <a:effectLst/>
          </p:spPr>
        </p:pic>
      </p:grpSp>
      <p:grpSp>
        <p:nvGrpSpPr>
          <p:cNvPr id="3105" name="Group 3105"/>
          <p:cNvGrpSpPr/>
          <p:nvPr/>
        </p:nvGrpSpPr>
        <p:grpSpPr>
          <a:xfrm rot="5400000">
            <a:off x="12018465" y="1728010"/>
            <a:ext cx="1388470" cy="1539249"/>
            <a:chOff x="-50799" y="-134623"/>
            <a:chExt cx="1388468" cy="1539247"/>
          </a:xfrm>
        </p:grpSpPr>
        <p:sp>
          <p:nvSpPr>
            <p:cNvPr id="3104" name="Shape 3104"/>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103" name="Picture 3102"/>
            <p:cNvPicPr/>
            <p:nvPr/>
          </p:nvPicPr>
          <p:blipFill>
            <a:blip r:embed="rId3">
              <a:extLst/>
            </a:blip>
            <a:stretch>
              <a:fillRect/>
            </a:stretch>
          </p:blipFill>
          <p:spPr>
            <a:xfrm>
              <a:off x="-50800" y="-134624"/>
              <a:ext cx="1388469" cy="1539248"/>
            </a:xfrm>
            <a:prstGeom prst="rect">
              <a:avLst/>
            </a:prstGeom>
            <a:effectLst/>
          </p:spPr>
        </p:pic>
      </p:grpSp>
      <p:grpSp>
        <p:nvGrpSpPr>
          <p:cNvPr id="3108" name="Group 3108"/>
          <p:cNvGrpSpPr/>
          <p:nvPr/>
        </p:nvGrpSpPr>
        <p:grpSpPr>
          <a:xfrm flipH="1">
            <a:off x="9711331" y="3129276"/>
            <a:ext cx="1388469" cy="1539248"/>
            <a:chOff x="-50799" y="-134623"/>
            <a:chExt cx="1388468" cy="1539247"/>
          </a:xfrm>
        </p:grpSpPr>
        <p:sp>
          <p:nvSpPr>
            <p:cNvPr id="3107" name="Shape 3107"/>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106" name="Picture 3105"/>
            <p:cNvPicPr/>
            <p:nvPr/>
          </p:nvPicPr>
          <p:blipFill>
            <a:blip r:embed="rId3">
              <a:extLst/>
            </a:blip>
            <a:stretch>
              <a:fillRect/>
            </a:stretch>
          </p:blipFill>
          <p:spPr>
            <a:xfrm>
              <a:off x="-50800" y="-134624"/>
              <a:ext cx="1388469" cy="1539248"/>
            </a:xfrm>
            <a:prstGeom prst="rect">
              <a:avLst/>
            </a:prstGeom>
            <a:effectLst/>
          </p:spPr>
        </p:pic>
      </p:grpSp>
      <p:grpSp>
        <p:nvGrpSpPr>
          <p:cNvPr id="3111" name="Group 3111"/>
          <p:cNvGrpSpPr/>
          <p:nvPr/>
        </p:nvGrpSpPr>
        <p:grpSpPr>
          <a:xfrm flipH="1">
            <a:off x="5139331" y="3129276"/>
            <a:ext cx="1388469" cy="1539248"/>
            <a:chOff x="-50799" y="-134623"/>
            <a:chExt cx="1388468" cy="1539247"/>
          </a:xfrm>
        </p:grpSpPr>
        <p:sp>
          <p:nvSpPr>
            <p:cNvPr id="3110" name="Shape 3110"/>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109" name="Picture 3108"/>
            <p:cNvPicPr/>
            <p:nvPr/>
          </p:nvPicPr>
          <p:blipFill>
            <a:blip r:embed="rId3">
              <a:extLst/>
            </a:blip>
            <a:stretch>
              <a:fillRect/>
            </a:stretch>
          </p:blipFill>
          <p:spPr>
            <a:xfrm>
              <a:off x="-50800" y="-134624"/>
              <a:ext cx="1388469" cy="1539248"/>
            </a:xfrm>
            <a:prstGeom prst="rect">
              <a:avLst/>
            </a:prstGeom>
            <a:effectLst/>
          </p:spPr>
        </p:pic>
      </p:grpSp>
      <p:grpSp>
        <p:nvGrpSpPr>
          <p:cNvPr id="3114" name="Group 3114"/>
          <p:cNvGrpSpPr/>
          <p:nvPr/>
        </p:nvGrpSpPr>
        <p:grpSpPr>
          <a:xfrm rot="5400000">
            <a:off x="2849065" y="4547410"/>
            <a:ext cx="1388470" cy="1539249"/>
            <a:chOff x="-50799" y="-134623"/>
            <a:chExt cx="1388468" cy="1539247"/>
          </a:xfrm>
        </p:grpSpPr>
        <p:sp>
          <p:nvSpPr>
            <p:cNvPr id="3113" name="Shape 3113"/>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112" name="Picture 3111"/>
            <p:cNvPicPr/>
            <p:nvPr/>
          </p:nvPicPr>
          <p:blipFill>
            <a:blip r:embed="rId3">
              <a:extLst/>
            </a:blip>
            <a:stretch>
              <a:fillRect/>
            </a:stretch>
          </p:blipFill>
          <p:spPr>
            <a:xfrm>
              <a:off x="-50800" y="-134624"/>
              <a:ext cx="1388469" cy="1539248"/>
            </a:xfrm>
            <a:prstGeom prst="rect">
              <a:avLst/>
            </a:prstGeom>
            <a:effectLst/>
          </p:spPr>
        </p:pic>
      </p:grpSp>
      <p:sp>
        <p:nvSpPr>
          <p:cNvPr id="3115" name="Shape 3115"/>
          <p:cNvSpPr/>
          <p:nvPr/>
        </p:nvSpPr>
        <p:spPr>
          <a:xfrm>
            <a:off x="5138496" y="6209639"/>
            <a:ext cx="728575" cy="54742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a:latin typeface="Helvetica Neue"/>
                <a:ea typeface="Helvetica Neue"/>
                <a:cs typeface="Helvetica Neue"/>
                <a:sym typeface="Helvetica Neue"/>
              </a:defRPr>
            </a:lvl1pPr>
          </a:lstStyle>
          <a:p>
            <a:pPr lvl="0">
              <a:defRPr sz="1800"/>
            </a:pPr>
            <a:r>
              <a:rPr sz="3200"/>
              <a:t>Yes</a:t>
            </a:r>
          </a:p>
        </p:txBody>
      </p:sp>
      <p:sp>
        <p:nvSpPr>
          <p:cNvPr id="3116" name="Shape 3116"/>
          <p:cNvSpPr/>
          <p:nvPr/>
        </p:nvSpPr>
        <p:spPr>
          <a:xfrm>
            <a:off x="5185858" y="7898739"/>
            <a:ext cx="615595" cy="54742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a:latin typeface="Helvetica Neue"/>
                <a:ea typeface="Helvetica Neue"/>
                <a:cs typeface="Helvetica Neue"/>
                <a:sym typeface="Helvetica Neue"/>
              </a:defRPr>
            </a:lvl1pPr>
          </a:lstStyle>
          <a:p>
            <a:pPr lvl="0">
              <a:defRPr sz="1800"/>
            </a:pPr>
            <a:r>
              <a:rPr sz="3200"/>
              <a:t>No</a:t>
            </a:r>
          </a:p>
        </p:txBody>
      </p:sp>
      <p:grpSp>
        <p:nvGrpSpPr>
          <p:cNvPr id="3119" name="Group 3119"/>
          <p:cNvGrpSpPr/>
          <p:nvPr/>
        </p:nvGrpSpPr>
        <p:grpSpPr>
          <a:xfrm>
            <a:off x="6565900" y="3886200"/>
            <a:ext cx="3124200" cy="1371600"/>
            <a:chOff x="-50800" y="-50800"/>
            <a:chExt cx="3124200" cy="1371600"/>
          </a:xfrm>
        </p:grpSpPr>
        <p:sp>
          <p:nvSpPr>
            <p:cNvPr id="3118" name="Shape 3118"/>
            <p:cNvSpPr/>
            <p:nvPr/>
          </p:nvSpPr>
          <p:spPr>
            <a:xfrm>
              <a:off x="0" y="0"/>
              <a:ext cx="3022600" cy="1270000"/>
            </a:xfrm>
            <a:prstGeom prst="roundRect">
              <a:avLst>
                <a:gd name="adj" fmla="val 15000"/>
              </a:avLst>
            </a:prstGeom>
            <a:solidFill>
              <a:srgbClr val="F2F1F0"/>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chef-client</a:t>
              </a:r>
            </a:p>
          </p:txBody>
        </p:sp>
        <p:pic>
          <p:nvPicPr>
            <p:cNvPr id="3117" name="Picture 3116"/>
            <p:cNvPicPr/>
            <p:nvPr/>
          </p:nvPicPr>
          <p:blipFill>
            <a:blip r:embed="rId10">
              <a:extLst/>
            </a:blip>
            <a:stretch>
              <a:fillRect/>
            </a:stretch>
          </p:blipFill>
          <p:spPr>
            <a:xfrm>
              <a:off x="-50800" y="-50801"/>
              <a:ext cx="3124200" cy="1371602"/>
            </a:xfrm>
            <a:prstGeom prst="rect">
              <a:avLst/>
            </a:prstGeom>
            <a:effectLst/>
          </p:spPr>
        </p:pic>
      </p:grpSp>
      <p:grpSp>
        <p:nvGrpSpPr>
          <p:cNvPr id="3122" name="Group 3122"/>
          <p:cNvGrpSpPr/>
          <p:nvPr/>
        </p:nvGrpSpPr>
        <p:grpSpPr>
          <a:xfrm>
            <a:off x="1676101" y="6046898"/>
            <a:ext cx="3734398" cy="2587404"/>
            <a:chOff x="-89198" y="-61801"/>
            <a:chExt cx="3734397" cy="2587403"/>
          </a:xfrm>
        </p:grpSpPr>
        <p:sp>
          <p:nvSpPr>
            <p:cNvPr id="3121" name="Shape 3121"/>
            <p:cNvSpPr/>
            <p:nvPr/>
          </p:nvSpPr>
          <p:spPr>
            <a:xfrm>
              <a:off x="0" y="0"/>
              <a:ext cx="3556000" cy="24638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success?</a:t>
              </a:r>
            </a:p>
          </p:txBody>
        </p:sp>
        <p:pic>
          <p:nvPicPr>
            <p:cNvPr id="3120" name="Picture 3119"/>
            <p:cNvPicPr/>
            <p:nvPr/>
          </p:nvPicPr>
          <p:blipFill>
            <a:blip r:embed="rId11">
              <a:extLst/>
            </a:blip>
            <a:stretch>
              <a:fillRect/>
            </a:stretch>
          </p:blipFill>
          <p:spPr>
            <a:xfrm>
              <a:off x="-89199" y="-61802"/>
              <a:ext cx="3734398" cy="2587404"/>
            </a:xfrm>
            <a:prstGeom prst="rect">
              <a:avLst/>
            </a:prstGeom>
            <a:effectLst/>
          </p:spPr>
        </p:pic>
      </p:grpSp>
      <p:grpSp>
        <p:nvGrpSpPr>
          <p:cNvPr id="3125" name="Group 3125"/>
          <p:cNvGrpSpPr/>
          <p:nvPr/>
        </p:nvGrpSpPr>
        <p:grpSpPr>
          <a:xfrm>
            <a:off x="5143500" y="6570976"/>
            <a:ext cx="1388469" cy="1539248"/>
            <a:chOff x="-50799" y="-134623"/>
            <a:chExt cx="1388468" cy="1539247"/>
          </a:xfrm>
        </p:grpSpPr>
        <p:sp>
          <p:nvSpPr>
            <p:cNvPr id="3124" name="Shape 3124"/>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123" name="Picture 3122"/>
            <p:cNvPicPr/>
            <p:nvPr/>
          </p:nvPicPr>
          <p:blipFill>
            <a:blip r:embed="rId3">
              <a:extLst/>
            </a:blip>
            <a:stretch>
              <a:fillRect/>
            </a:stretch>
          </p:blipFill>
          <p:spPr>
            <a:xfrm>
              <a:off x="-50800" y="-134624"/>
              <a:ext cx="1388469" cy="1539248"/>
            </a:xfrm>
            <a:prstGeom prst="rect">
              <a:avLst/>
            </a:prstGeom>
            <a:effectLst/>
          </p:spPr>
        </p:pic>
      </p:grpSp>
      <p:grpSp>
        <p:nvGrpSpPr>
          <p:cNvPr id="3128" name="Group 3128"/>
          <p:cNvGrpSpPr/>
          <p:nvPr/>
        </p:nvGrpSpPr>
        <p:grpSpPr>
          <a:xfrm>
            <a:off x="5143500" y="322576"/>
            <a:ext cx="1388469" cy="1539248"/>
            <a:chOff x="-50799" y="-134623"/>
            <a:chExt cx="1388468" cy="1539247"/>
          </a:xfrm>
        </p:grpSpPr>
        <p:sp>
          <p:nvSpPr>
            <p:cNvPr id="3127" name="Shape 3127"/>
            <p:cNvSpPr/>
            <p:nvPr/>
          </p:nvSpPr>
          <p:spPr>
            <a:xfrm>
              <a:off x="0" y="0"/>
              <a:ext cx="1270000" cy="1270000"/>
            </a:xfrm>
            <a:prstGeom prst="rightArrow">
              <a:avLst>
                <a:gd name="adj1" fmla="val 32000"/>
                <a:gd name="adj2" fmla="val 44000"/>
              </a:avLst>
            </a:prstGeom>
            <a:solidFill>
              <a:srgbClr val="F7681A"/>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126" name="Picture 3125"/>
            <p:cNvPicPr/>
            <p:nvPr/>
          </p:nvPicPr>
          <p:blipFill>
            <a:blip r:embed="rId3">
              <a:extLst/>
            </a:blip>
            <a:stretch>
              <a:fillRect/>
            </a:stretch>
          </p:blipFill>
          <p:spPr>
            <a:xfrm>
              <a:off x="-50800" y="-134624"/>
              <a:ext cx="1388469" cy="1539248"/>
            </a:xfrm>
            <a:prstGeom prst="rect">
              <a:avLst/>
            </a:prstGeom>
            <a:effectLst/>
          </p:spPr>
        </p:pic>
      </p:grpSp>
      <p:grpSp>
        <p:nvGrpSpPr>
          <p:cNvPr id="3131" name="Group 3131"/>
          <p:cNvGrpSpPr/>
          <p:nvPr/>
        </p:nvGrpSpPr>
        <p:grpSpPr>
          <a:xfrm>
            <a:off x="6438900" y="3429000"/>
            <a:ext cx="5377297" cy="2286000"/>
            <a:chOff x="-50799" y="-50800"/>
            <a:chExt cx="5377296" cy="2286000"/>
          </a:xfrm>
        </p:grpSpPr>
        <p:sp>
          <p:nvSpPr>
            <p:cNvPr id="3130" name="Shape 3130"/>
            <p:cNvSpPr/>
            <p:nvPr/>
          </p:nvSpPr>
          <p:spPr>
            <a:xfrm>
              <a:off x="0" y="0"/>
              <a:ext cx="5320110" cy="2184400"/>
            </a:xfrm>
            <a:custGeom>
              <a:avLst/>
              <a:gdLst/>
              <a:ahLst/>
              <a:cxnLst>
                <a:cxn ang="0">
                  <a:pos x="wd2" y="hd2"/>
                </a:cxn>
                <a:cxn ang="5400000">
                  <a:pos x="wd2" y="hd2"/>
                </a:cxn>
                <a:cxn ang="10800000">
                  <a:pos x="wd2" y="hd2"/>
                </a:cxn>
                <a:cxn ang="16200000">
                  <a:pos x="wd2" y="hd2"/>
                </a:cxn>
              </a:cxnLst>
              <a:rect l="0" t="0" r="r" b="b"/>
              <a:pathLst>
                <a:path w="21600" h="21600" extrusionOk="0">
                  <a:moveTo>
                    <a:pt x="1031" y="0"/>
                  </a:moveTo>
                  <a:cubicBezTo>
                    <a:pt x="462" y="0"/>
                    <a:pt x="0" y="1124"/>
                    <a:pt x="0" y="2512"/>
                  </a:cubicBezTo>
                  <a:lnTo>
                    <a:pt x="0" y="19088"/>
                  </a:lnTo>
                  <a:cubicBezTo>
                    <a:pt x="0" y="20476"/>
                    <a:pt x="462" y="21600"/>
                    <a:pt x="1031" y="21600"/>
                  </a:cubicBezTo>
                  <a:lnTo>
                    <a:pt x="16500" y="21600"/>
                  </a:lnTo>
                  <a:cubicBezTo>
                    <a:pt x="17070" y="21600"/>
                    <a:pt x="17531" y="20476"/>
                    <a:pt x="17531" y="19088"/>
                  </a:cubicBezTo>
                  <a:lnTo>
                    <a:pt x="17531" y="4690"/>
                  </a:lnTo>
                  <a:lnTo>
                    <a:pt x="21600" y="3434"/>
                  </a:lnTo>
                  <a:lnTo>
                    <a:pt x="17517" y="2178"/>
                  </a:lnTo>
                  <a:cubicBezTo>
                    <a:pt x="17449" y="950"/>
                    <a:pt x="17023" y="0"/>
                    <a:pt x="16500" y="0"/>
                  </a:cubicBezTo>
                  <a:lnTo>
                    <a:pt x="1031" y="0"/>
                  </a:lnTo>
                  <a:close/>
                </a:path>
              </a:pathLst>
            </a:custGeom>
            <a:solidFill>
              <a:srgbClr val="9ABF12"/>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p>
              <a:pPr lvl="0">
                <a:defRPr sz="1800"/>
              </a:pPr>
              <a:r>
                <a:rPr sz="3200">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rPr>
                <a:t>expanded run list</a:t>
              </a:r>
            </a:p>
            <a:p>
              <a:pPr lvl="0">
                <a:defRPr sz="1800"/>
              </a:pPr>
              <a:r>
                <a:rPr sz="3200">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rPr>
                <a:t>(recipes)</a:t>
              </a:r>
            </a:p>
          </p:txBody>
        </p:sp>
        <p:pic>
          <p:nvPicPr>
            <p:cNvPr id="3129" name="Picture 3128"/>
            <p:cNvPicPr/>
            <p:nvPr/>
          </p:nvPicPr>
          <p:blipFill>
            <a:blip r:embed="rId12">
              <a:extLst/>
            </a:blip>
            <a:stretch>
              <a:fillRect/>
            </a:stretch>
          </p:blipFill>
          <p:spPr>
            <a:xfrm>
              <a:off x="-50800" y="-50800"/>
              <a:ext cx="5377297" cy="2286000"/>
            </a:xfrm>
            <a:prstGeom prst="rect">
              <a:avLst/>
            </a:prstGeom>
            <a:effectLst/>
          </p:spPr>
        </p:pic>
      </p:grpSp>
      <p:grpSp>
        <p:nvGrpSpPr>
          <p:cNvPr id="3134" name="Group 3134"/>
          <p:cNvGrpSpPr/>
          <p:nvPr/>
        </p:nvGrpSpPr>
        <p:grpSpPr>
          <a:xfrm>
            <a:off x="8048929" y="1172773"/>
            <a:ext cx="4917772" cy="2980127"/>
            <a:chOff x="-30254" y="-49601"/>
            <a:chExt cx="4917770" cy="2980126"/>
          </a:xfrm>
        </p:grpSpPr>
        <p:sp>
          <p:nvSpPr>
            <p:cNvPr id="3133" name="Shape 3133"/>
            <p:cNvSpPr/>
            <p:nvPr/>
          </p:nvSpPr>
          <p:spPr>
            <a:xfrm>
              <a:off x="0" y="0"/>
              <a:ext cx="4836716" cy="28797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317" y="2885"/>
                  </a:lnTo>
                  <a:lnTo>
                    <a:pt x="2317" y="19695"/>
                  </a:lnTo>
                  <a:cubicBezTo>
                    <a:pt x="2317" y="20747"/>
                    <a:pt x="2824" y="21600"/>
                    <a:pt x="3451" y="21600"/>
                  </a:cubicBezTo>
                  <a:lnTo>
                    <a:pt x="20466" y="21600"/>
                  </a:lnTo>
                  <a:cubicBezTo>
                    <a:pt x="21092" y="21600"/>
                    <a:pt x="21600" y="20747"/>
                    <a:pt x="21600" y="19695"/>
                  </a:cubicBezTo>
                  <a:lnTo>
                    <a:pt x="21600" y="2643"/>
                  </a:lnTo>
                  <a:cubicBezTo>
                    <a:pt x="21600" y="1591"/>
                    <a:pt x="21092" y="738"/>
                    <a:pt x="20466" y="738"/>
                  </a:cubicBezTo>
                  <a:lnTo>
                    <a:pt x="3451" y="738"/>
                  </a:lnTo>
                  <a:cubicBezTo>
                    <a:pt x="3221" y="738"/>
                    <a:pt x="3007" y="853"/>
                    <a:pt x="2829" y="1051"/>
                  </a:cubicBezTo>
                  <a:lnTo>
                    <a:pt x="0" y="0"/>
                  </a:lnTo>
                  <a:close/>
                </a:path>
              </a:pathLst>
            </a:custGeom>
            <a:solidFill>
              <a:srgbClr val="9ABF12"/>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p>
              <a:pPr lvl="0">
                <a:defRPr sz="1800"/>
              </a:pPr>
              <a:r>
                <a:rPr sz="3200">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rPr>
                <a:t>Ohai!</a:t>
              </a:r>
            </a:p>
            <a:p>
              <a:pPr lvl="0">
                <a:defRPr sz="1800"/>
              </a:pPr>
              <a:r>
                <a:rPr sz="3200">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rPr>
                <a:t>node_name</a:t>
              </a:r>
            </a:p>
            <a:p>
              <a:pPr lvl="0">
                <a:defRPr sz="1800"/>
              </a:pPr>
              <a:r>
                <a:rPr sz="3200">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rPr>
                <a:t>platform</a:t>
              </a:r>
            </a:p>
            <a:p>
              <a:pPr lvl="0">
                <a:defRPr sz="1800"/>
              </a:pPr>
              <a:r>
                <a:rPr sz="3200">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rPr>
                <a:t>platform_version</a:t>
              </a:r>
            </a:p>
          </p:txBody>
        </p:sp>
        <p:pic>
          <p:nvPicPr>
            <p:cNvPr id="3132" name="Picture 3131"/>
            <p:cNvPicPr/>
            <p:nvPr/>
          </p:nvPicPr>
          <p:blipFill>
            <a:blip r:embed="rId13">
              <a:extLst/>
            </a:blip>
            <a:stretch>
              <a:fillRect/>
            </a:stretch>
          </p:blipFill>
          <p:spPr>
            <a:xfrm>
              <a:off x="-30255" y="-49602"/>
              <a:ext cx="4917771" cy="2980127"/>
            </a:xfrm>
            <a:prstGeom prst="rect">
              <a:avLst/>
            </a:prstGeom>
            <a:effectLst/>
          </p:spPr>
        </p:pic>
      </p:grpSp>
      <p:sp>
        <p:nvSpPr>
          <p:cNvPr id="3135" name="Shape 313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271</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312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307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3" nodeType="clickEffect">
                                  <p:stCondLst>
                                    <p:cond delay="0"/>
                                  </p:stCondLst>
                                  <p:iterate>
                                    <p:tmAbs val="0"/>
                                  </p:iterate>
                                  <p:childTnLst>
                                    <p:set>
                                      <p:cBhvr>
                                        <p:cTn id="13" fill="hold"/>
                                        <p:tgtEl>
                                          <p:spTgt spid="313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4" nodeType="clickEffect">
                                  <p:stCondLst>
                                    <p:cond delay="0"/>
                                  </p:stCondLst>
                                  <p:iterate>
                                    <p:tmAbs val="0"/>
                                  </p:iterate>
                                  <p:childTnLst>
                                    <p:set>
                                      <p:cBhvr>
                                        <p:cTn id="17" fill="hold">
                                          <p:stCondLst>
                                            <p:cond delay="0"/>
                                          </p:stCondLst>
                                        </p:cTn>
                                        <p:tgtEl>
                                          <p:spTgt spid="3134"/>
                                        </p:tgtEl>
                                        <p:attrNameLst>
                                          <p:attrName>style.visibility</p:attrName>
                                        </p:attrNameLst>
                                      </p:cBhvr>
                                      <p:to>
                                        <p:strVal val="hidden"/>
                                      </p:to>
                                    </p:set>
                                  </p:childTnLst>
                                </p:cTn>
                              </p:par>
                            </p:childTnLst>
                          </p:cTn>
                        </p:par>
                        <p:par>
                          <p:cTn id="18" fill="hold">
                            <p:stCondLst>
                              <p:cond delay="0"/>
                            </p:stCondLst>
                            <p:childTnLst>
                              <p:par>
                                <p:cTn id="19" presetID="1" presetClass="entr" presetSubtype="0" fill="hold" grpId="5" nodeType="afterEffect">
                                  <p:stCondLst>
                                    <p:cond delay="0"/>
                                  </p:stCondLst>
                                  <p:iterate>
                                    <p:tmAbs val="0"/>
                                  </p:iterate>
                                  <p:childTnLst>
                                    <p:set>
                                      <p:cBhvr>
                                        <p:cTn id="20" fill="hold"/>
                                        <p:tgtEl>
                                          <p:spTgt spid="3081"/>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6" nodeType="afterEffect">
                                  <p:stCondLst>
                                    <p:cond delay="0"/>
                                  </p:stCondLst>
                                  <p:iterate>
                                    <p:tmAbs val="0"/>
                                  </p:iterate>
                                  <p:childTnLst>
                                    <p:set>
                                      <p:cBhvr>
                                        <p:cTn id="23" fill="hold"/>
                                        <p:tgtEl>
                                          <p:spTgt spid="3075"/>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7" nodeType="afterEffect">
                                  <p:stCondLst>
                                    <p:cond delay="0"/>
                                  </p:stCondLst>
                                  <p:iterate>
                                    <p:tmAbs val="0"/>
                                  </p:iterate>
                                  <p:childTnLst>
                                    <p:set>
                                      <p:cBhvr>
                                        <p:cTn id="26" fill="hold"/>
                                        <p:tgtEl>
                                          <p:spTgt spid="3099"/>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8" nodeType="afterEffect">
                                  <p:stCondLst>
                                    <p:cond delay="0"/>
                                  </p:stCondLst>
                                  <p:iterate>
                                    <p:tmAbs val="0"/>
                                  </p:iterate>
                                  <p:childTnLst>
                                    <p:set>
                                      <p:cBhvr>
                                        <p:cTn id="29" fill="hold"/>
                                        <p:tgtEl>
                                          <p:spTgt spid="3084"/>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9" nodeType="afterEffect">
                                  <p:stCondLst>
                                    <p:cond delay="0"/>
                                  </p:stCondLst>
                                  <p:iterate>
                                    <p:tmAbs val="0"/>
                                  </p:iterate>
                                  <p:childTnLst>
                                    <p:set>
                                      <p:cBhvr>
                                        <p:cTn id="32" fill="hold"/>
                                        <p:tgtEl>
                                          <p:spTgt spid="31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0" nodeType="clickEffect">
                                  <p:stCondLst>
                                    <p:cond delay="0"/>
                                  </p:stCondLst>
                                  <p:iterate>
                                    <p:tmAbs val="0"/>
                                  </p:iterate>
                                  <p:childTnLst>
                                    <p:set>
                                      <p:cBhvr>
                                        <p:cTn id="36" fill="hold">
                                          <p:stCondLst>
                                            <p:cond delay="0"/>
                                          </p:stCondLst>
                                        </p:cTn>
                                        <p:tgtEl>
                                          <p:spTgt spid="3131"/>
                                        </p:tgtEl>
                                        <p:attrNameLst>
                                          <p:attrName>style.visibility</p:attrName>
                                        </p:attrNameLst>
                                      </p:cBhvr>
                                      <p:to>
                                        <p:strVal val="hidden"/>
                                      </p:to>
                                    </p:set>
                                  </p:childTnLst>
                                </p:cTn>
                              </p:par>
                            </p:childTnLst>
                          </p:cTn>
                        </p:par>
                        <p:par>
                          <p:cTn id="37" fill="hold">
                            <p:stCondLst>
                              <p:cond delay="0"/>
                            </p:stCondLst>
                            <p:childTnLst>
                              <p:par>
                                <p:cTn id="38" presetID="1" presetClass="entr" presetSubtype="0" fill="hold" grpId="11" nodeType="afterEffect">
                                  <p:stCondLst>
                                    <p:cond delay="0"/>
                                  </p:stCondLst>
                                  <p:iterate>
                                    <p:tmAbs val="0"/>
                                  </p:iterate>
                                  <p:childTnLst>
                                    <p:set>
                                      <p:cBhvr>
                                        <p:cTn id="39" fill="hold"/>
                                        <p:tgtEl>
                                          <p:spTgt spid="3105"/>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grpId="12" nodeType="afterEffect">
                                  <p:stCondLst>
                                    <p:cond delay="0"/>
                                  </p:stCondLst>
                                  <p:iterate>
                                    <p:tmAbs val="0"/>
                                  </p:iterate>
                                  <p:childTnLst>
                                    <p:set>
                                      <p:cBhvr>
                                        <p:cTn id="42" fill="hold"/>
                                        <p:tgtEl>
                                          <p:spTgt spid="3087"/>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13" nodeType="afterEffect">
                                  <p:stCondLst>
                                    <p:cond delay="0"/>
                                  </p:stCondLst>
                                  <p:iterate>
                                    <p:tmAbs val="0"/>
                                  </p:iterate>
                                  <p:childTnLst>
                                    <p:set>
                                      <p:cBhvr>
                                        <p:cTn id="45" fill="hold"/>
                                        <p:tgtEl>
                                          <p:spTgt spid="3108"/>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14" nodeType="afterEffect">
                                  <p:stCondLst>
                                    <p:cond delay="1000"/>
                                  </p:stCondLst>
                                  <p:iterate>
                                    <p:tmAbs val="0"/>
                                  </p:iterate>
                                  <p:childTnLst>
                                    <p:set>
                                      <p:cBhvr>
                                        <p:cTn id="48" fill="hold"/>
                                        <p:tgtEl>
                                          <p:spTgt spid="3090"/>
                                        </p:tgtEl>
                                        <p:attrNameLst>
                                          <p:attrName>style.visibility</p:attrName>
                                        </p:attrNameLst>
                                      </p:cBhvr>
                                      <p:to>
                                        <p:strVal val="visible"/>
                                      </p:to>
                                    </p:set>
                                  </p:childTnLst>
                                </p:cTn>
                              </p:par>
                            </p:childTnLst>
                          </p:cTn>
                        </p:par>
                        <p:par>
                          <p:cTn id="49" fill="hold">
                            <p:stCondLst>
                              <p:cond delay="1000"/>
                            </p:stCondLst>
                            <p:childTnLst>
                              <p:par>
                                <p:cTn id="50" presetID="1" presetClass="entr" presetSubtype="0" fill="hold" grpId="15" nodeType="afterEffect">
                                  <p:stCondLst>
                                    <p:cond delay="0"/>
                                  </p:stCondLst>
                                  <p:iterate>
                                    <p:tmAbs val="0"/>
                                  </p:iterate>
                                  <p:childTnLst>
                                    <p:set>
                                      <p:cBhvr>
                                        <p:cTn id="51" fill="hold"/>
                                        <p:tgtEl>
                                          <p:spTgt spid="3111"/>
                                        </p:tgtEl>
                                        <p:attrNameLst>
                                          <p:attrName>style.visibility</p:attrName>
                                        </p:attrNameLst>
                                      </p:cBhvr>
                                      <p:to>
                                        <p:strVal val="visible"/>
                                      </p:to>
                                    </p:set>
                                  </p:childTnLst>
                                </p:cTn>
                              </p:par>
                            </p:childTnLst>
                          </p:cTn>
                        </p:par>
                        <p:par>
                          <p:cTn id="52" fill="hold">
                            <p:stCondLst>
                              <p:cond delay="1000"/>
                            </p:stCondLst>
                            <p:childTnLst>
                              <p:par>
                                <p:cTn id="53" presetID="1" presetClass="entr" presetSubtype="0" fill="hold" grpId="16" nodeType="afterEffect">
                                  <p:stCondLst>
                                    <p:cond delay="1000"/>
                                  </p:stCondLst>
                                  <p:iterate>
                                    <p:tmAbs val="0"/>
                                  </p:iterate>
                                  <p:childTnLst>
                                    <p:set>
                                      <p:cBhvr>
                                        <p:cTn id="54" fill="hold"/>
                                        <p:tgtEl>
                                          <p:spTgt spid="3122"/>
                                        </p:tgtEl>
                                        <p:attrNameLst>
                                          <p:attrName>style.visibility</p:attrName>
                                        </p:attrNameLst>
                                      </p:cBhvr>
                                      <p:to>
                                        <p:strVal val="visible"/>
                                      </p:to>
                                    </p:set>
                                  </p:childTnLst>
                                </p:cTn>
                              </p:par>
                            </p:childTnLst>
                          </p:cTn>
                        </p:par>
                        <p:par>
                          <p:cTn id="55" fill="hold">
                            <p:stCondLst>
                              <p:cond delay="2000"/>
                            </p:stCondLst>
                            <p:childTnLst>
                              <p:par>
                                <p:cTn id="56" presetID="1" presetClass="entr" presetSubtype="0" fill="hold" grpId="17" nodeType="afterEffect">
                                  <p:stCondLst>
                                    <p:cond delay="0"/>
                                  </p:stCondLst>
                                  <p:iterate>
                                    <p:tmAbs val="0"/>
                                  </p:iterate>
                                  <p:childTnLst>
                                    <p:set>
                                      <p:cBhvr>
                                        <p:cTn id="57" fill="hold"/>
                                        <p:tgtEl>
                                          <p:spTgt spid="3114"/>
                                        </p:tgtEl>
                                        <p:attrNameLst>
                                          <p:attrName>style.visibility</p:attrName>
                                        </p:attrNameLst>
                                      </p:cBhvr>
                                      <p:to>
                                        <p:strVal val="visible"/>
                                      </p:to>
                                    </p:set>
                                  </p:childTnLst>
                                </p:cTn>
                              </p:par>
                            </p:childTnLst>
                          </p:cTn>
                        </p:par>
                        <p:par>
                          <p:cTn id="58" fill="hold">
                            <p:stCondLst>
                              <p:cond delay="2000"/>
                            </p:stCondLst>
                            <p:childTnLst>
                              <p:par>
                                <p:cTn id="59" presetID="1" presetClass="entr" presetSubtype="0" fill="hold" grpId="18" nodeType="afterEffect">
                                  <p:stCondLst>
                                    <p:cond delay="0"/>
                                  </p:stCondLst>
                                  <p:iterate>
                                    <p:tmAbs val="0"/>
                                  </p:iterate>
                                  <p:childTnLst>
                                    <p:set>
                                      <p:cBhvr>
                                        <p:cTn id="60" fill="hold"/>
                                        <p:tgtEl>
                                          <p:spTgt spid="3115"/>
                                        </p:tgtEl>
                                        <p:attrNameLst>
                                          <p:attrName>style.visibility</p:attrName>
                                        </p:attrNameLst>
                                      </p:cBhvr>
                                      <p:to>
                                        <p:strVal val="visible"/>
                                      </p:to>
                                    </p:set>
                                  </p:childTnLst>
                                </p:cTn>
                              </p:par>
                            </p:childTnLst>
                          </p:cTn>
                        </p:par>
                        <p:par>
                          <p:cTn id="61" fill="hold">
                            <p:stCondLst>
                              <p:cond delay="2000"/>
                            </p:stCondLst>
                            <p:childTnLst>
                              <p:par>
                                <p:cTn id="62" presetID="1" presetClass="entr" presetSubtype="0" fill="hold" grpId="19" nodeType="afterEffect">
                                  <p:stCondLst>
                                    <p:cond delay="0"/>
                                  </p:stCondLst>
                                  <p:iterate>
                                    <p:tmAbs val="0"/>
                                  </p:iterate>
                                  <p:childTnLst>
                                    <p:set>
                                      <p:cBhvr>
                                        <p:cTn id="63" fill="hold"/>
                                        <p:tgtEl>
                                          <p:spTgt spid="3093"/>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20" nodeType="clickEffect">
                                  <p:stCondLst>
                                    <p:cond delay="0"/>
                                  </p:stCondLst>
                                  <p:iterate>
                                    <p:tmAbs val="0"/>
                                  </p:iterate>
                                  <p:childTnLst>
                                    <p:set>
                                      <p:cBhvr>
                                        <p:cTn id="67" fill="hold"/>
                                        <p:tgtEl>
                                          <p:spTgt spid="3116"/>
                                        </p:tgtEl>
                                        <p:attrNameLst>
                                          <p:attrName>style.visibility</p:attrName>
                                        </p:attrNameLst>
                                      </p:cBhvr>
                                      <p:to>
                                        <p:strVal val="visible"/>
                                      </p:to>
                                    </p:set>
                                  </p:childTnLst>
                                </p:cTn>
                              </p:par>
                            </p:childTnLst>
                          </p:cTn>
                        </p:par>
                        <p:par>
                          <p:cTn id="68" fill="hold">
                            <p:stCondLst>
                              <p:cond delay="0"/>
                            </p:stCondLst>
                            <p:childTnLst>
                              <p:par>
                                <p:cTn id="69" presetID="1" presetClass="entr" presetSubtype="0" fill="hold" grpId="21" nodeType="afterEffect">
                                  <p:stCondLst>
                                    <p:cond delay="0"/>
                                  </p:stCondLst>
                                  <p:iterate>
                                    <p:tmAbs val="0"/>
                                  </p:iterate>
                                  <p:childTnLst>
                                    <p:set>
                                      <p:cBhvr>
                                        <p:cTn id="70" fill="hold"/>
                                        <p:tgtEl>
                                          <p:spTgt spid="3102"/>
                                        </p:tgtEl>
                                        <p:attrNameLst>
                                          <p:attrName>style.visibility</p:attrName>
                                        </p:attrNameLst>
                                      </p:cBhvr>
                                      <p:to>
                                        <p:strVal val="visible"/>
                                      </p:to>
                                    </p:set>
                                  </p:childTnLst>
                                </p:cTn>
                              </p:par>
                            </p:childTnLst>
                          </p:cTn>
                        </p:par>
                        <p:par>
                          <p:cTn id="71" fill="hold">
                            <p:stCondLst>
                              <p:cond delay="0"/>
                            </p:stCondLst>
                            <p:childTnLst>
                              <p:par>
                                <p:cTn id="72" presetID="1" presetClass="entr" presetSubtype="0" fill="hold" grpId="22" nodeType="afterEffect">
                                  <p:stCondLst>
                                    <p:cond delay="0"/>
                                  </p:stCondLst>
                                  <p:iterate>
                                    <p:tmAbs val="0"/>
                                  </p:iterate>
                                  <p:childTnLst>
                                    <p:set>
                                      <p:cBhvr>
                                        <p:cTn id="73" fill="hold"/>
                                        <p:tgtEl>
                                          <p:spTgt spid="3125"/>
                                        </p:tgtEl>
                                        <p:attrNameLst>
                                          <p:attrName>style.visibility</p:attrName>
                                        </p:attrNameLst>
                                      </p:cBhvr>
                                      <p:to>
                                        <p:strVal val="visible"/>
                                      </p:to>
                                    </p:set>
                                  </p:childTnLst>
                                </p:cTn>
                              </p:par>
                            </p:childTnLst>
                          </p:cTn>
                        </p:par>
                        <p:par>
                          <p:cTn id="74" fill="hold">
                            <p:stCondLst>
                              <p:cond delay="0"/>
                            </p:stCondLst>
                            <p:childTnLst>
                              <p:par>
                                <p:cTn id="75" presetID="1" presetClass="entr" presetSubtype="0" fill="hold" grpId="23" nodeType="afterEffect">
                                  <p:stCondLst>
                                    <p:cond delay="1000"/>
                                  </p:stCondLst>
                                  <p:iterate>
                                    <p:tmAbs val="0"/>
                                  </p:iterate>
                                  <p:childTnLst>
                                    <p:set>
                                      <p:cBhvr>
                                        <p:cTn id="76" fill="hold"/>
                                        <p:tgtEl>
                                          <p:spTgt spid="30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6" animBg="1" advAuto="0"/>
      <p:bldP spid="3078" grpId="2" animBg="1" advAuto="0"/>
      <p:bldP spid="3081" grpId="5" animBg="1" advAuto="0"/>
      <p:bldP spid="3084" grpId="8" animBg="1" advAuto="0"/>
      <p:bldP spid="3087" grpId="12" animBg="1" advAuto="0"/>
      <p:bldP spid="3090" grpId="14" animBg="1" advAuto="0"/>
      <p:bldP spid="3093" grpId="19" animBg="1" advAuto="0"/>
      <p:bldP spid="3096" grpId="23" animBg="1" advAuto="0"/>
      <p:bldP spid="3099" grpId="7" animBg="1" advAuto="0"/>
      <p:bldP spid="3102" grpId="21" animBg="1" advAuto="0"/>
      <p:bldP spid="3105" grpId="11" animBg="1" advAuto="0"/>
      <p:bldP spid="3108" grpId="13" animBg="1" advAuto="0"/>
      <p:bldP spid="3111" grpId="15" animBg="1" advAuto="0"/>
      <p:bldP spid="3114" grpId="17" animBg="1" advAuto="0"/>
      <p:bldP spid="3115" grpId="18" animBg="1" advAuto="0"/>
      <p:bldP spid="3116" grpId="20" animBg="1" advAuto="0"/>
      <p:bldP spid="3122" grpId="16" animBg="1" advAuto="0"/>
      <p:bldP spid="3125" grpId="22" animBg="1" advAuto="0"/>
      <p:bldP spid="3128" grpId="1" animBg="1" advAuto="0"/>
      <p:bldP spid="3131" grpId="9" animBg="1" advAuto="0"/>
      <p:bldP spid="3131" grpId="10" animBg="1" advAuto="0"/>
      <p:bldP spid="3134" grpId="3" animBg="1" advAuto="0"/>
      <p:bldP spid="3134" grpId="4" animBg="1" advAuto="0"/>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41" name="Group 3141"/>
          <p:cNvGrpSpPr/>
          <p:nvPr/>
        </p:nvGrpSpPr>
        <p:grpSpPr>
          <a:xfrm>
            <a:off x="1981200" y="431800"/>
            <a:ext cx="3124200" cy="1371601"/>
            <a:chOff x="-50800" y="-50799"/>
            <a:chExt cx="3124200" cy="1371600"/>
          </a:xfrm>
        </p:grpSpPr>
        <p:sp>
          <p:nvSpPr>
            <p:cNvPr id="3140" name="Shape 3140"/>
            <p:cNvSpPr/>
            <p:nvPr/>
          </p:nvSpPr>
          <p:spPr>
            <a:xfrm>
              <a:off x="0" y="0"/>
              <a:ext cx="3022600" cy="1270000"/>
            </a:xfrm>
            <a:prstGeom prst="roundRect">
              <a:avLst>
                <a:gd name="adj" fmla="val 15000"/>
              </a:avLst>
            </a:prstGeom>
            <a:solidFill>
              <a:srgbClr val="F2F1F0"/>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chef-client</a:t>
              </a:r>
            </a:p>
          </p:txBody>
        </p:sp>
        <p:pic>
          <p:nvPicPr>
            <p:cNvPr id="3139" name="Picture 3138"/>
            <p:cNvPicPr/>
            <p:nvPr/>
          </p:nvPicPr>
          <p:blipFill>
            <a:blip r:embed="rId3">
              <a:extLst/>
            </a:blip>
            <a:stretch>
              <a:fillRect/>
            </a:stretch>
          </p:blipFill>
          <p:spPr>
            <a:xfrm>
              <a:off x="-50800" y="-50800"/>
              <a:ext cx="3124200" cy="1371601"/>
            </a:xfrm>
            <a:prstGeom prst="rect">
              <a:avLst/>
            </a:prstGeom>
            <a:effectLst/>
          </p:spPr>
        </p:pic>
      </p:grpSp>
      <p:sp>
        <p:nvSpPr>
          <p:cNvPr id="3142" name="Shape 3142"/>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272</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48" name="Group 3148"/>
          <p:cNvGrpSpPr/>
          <p:nvPr/>
        </p:nvGrpSpPr>
        <p:grpSpPr>
          <a:xfrm>
            <a:off x="5143500" y="322576"/>
            <a:ext cx="1388469" cy="1539248"/>
            <a:chOff x="-50799" y="-134623"/>
            <a:chExt cx="1388468" cy="1539247"/>
          </a:xfrm>
        </p:grpSpPr>
        <p:sp>
          <p:nvSpPr>
            <p:cNvPr id="3147" name="Shape 3147"/>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146" name="Picture 3145"/>
            <p:cNvPicPr/>
            <p:nvPr/>
          </p:nvPicPr>
          <p:blipFill>
            <a:blip r:embed="rId3">
              <a:extLst/>
            </a:blip>
            <a:stretch>
              <a:fillRect/>
            </a:stretch>
          </p:blipFill>
          <p:spPr>
            <a:xfrm>
              <a:off x="-50800" y="-134624"/>
              <a:ext cx="1388469" cy="1539248"/>
            </a:xfrm>
            <a:prstGeom prst="rect">
              <a:avLst/>
            </a:prstGeom>
            <a:effectLst/>
          </p:spPr>
        </p:pic>
      </p:grpSp>
      <p:grpSp>
        <p:nvGrpSpPr>
          <p:cNvPr id="3151" name="Group 3151"/>
          <p:cNvGrpSpPr/>
          <p:nvPr/>
        </p:nvGrpSpPr>
        <p:grpSpPr>
          <a:xfrm>
            <a:off x="5143500" y="322576"/>
            <a:ext cx="1388469" cy="1539248"/>
            <a:chOff x="-50799" y="-134623"/>
            <a:chExt cx="1388468" cy="1539247"/>
          </a:xfrm>
        </p:grpSpPr>
        <p:sp>
          <p:nvSpPr>
            <p:cNvPr id="3150" name="Shape 3150"/>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149" name="Picture 3148"/>
            <p:cNvPicPr/>
            <p:nvPr/>
          </p:nvPicPr>
          <p:blipFill>
            <a:blip r:embed="rId3">
              <a:extLst/>
            </a:blip>
            <a:stretch>
              <a:fillRect/>
            </a:stretch>
          </p:blipFill>
          <p:spPr>
            <a:xfrm>
              <a:off x="-50800" y="-134624"/>
              <a:ext cx="1388469" cy="1539248"/>
            </a:xfrm>
            <a:prstGeom prst="rect">
              <a:avLst/>
            </a:prstGeom>
            <a:effectLst/>
          </p:spPr>
        </p:pic>
      </p:grpSp>
      <p:grpSp>
        <p:nvGrpSpPr>
          <p:cNvPr id="3154" name="Group 3154"/>
          <p:cNvGrpSpPr/>
          <p:nvPr/>
        </p:nvGrpSpPr>
        <p:grpSpPr>
          <a:xfrm>
            <a:off x="1981200" y="431800"/>
            <a:ext cx="3124200" cy="1371601"/>
            <a:chOff x="-50800" y="-50799"/>
            <a:chExt cx="3124200" cy="1371600"/>
          </a:xfrm>
        </p:grpSpPr>
        <p:sp>
          <p:nvSpPr>
            <p:cNvPr id="3153" name="Shape 3153"/>
            <p:cNvSpPr/>
            <p:nvPr/>
          </p:nvSpPr>
          <p:spPr>
            <a:xfrm>
              <a:off x="0" y="0"/>
              <a:ext cx="3022600" cy="1270000"/>
            </a:xfrm>
            <a:prstGeom prst="roundRect">
              <a:avLst>
                <a:gd name="adj" fmla="val 15000"/>
              </a:avLst>
            </a:prstGeom>
            <a:solidFill>
              <a:srgbClr val="F2F1F0"/>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chef-client</a:t>
              </a:r>
            </a:p>
          </p:txBody>
        </p:sp>
        <p:pic>
          <p:nvPicPr>
            <p:cNvPr id="3152" name="Picture 3151"/>
            <p:cNvPicPr/>
            <p:nvPr/>
          </p:nvPicPr>
          <p:blipFill>
            <a:blip r:embed="rId4">
              <a:extLst/>
            </a:blip>
            <a:stretch>
              <a:fillRect/>
            </a:stretch>
          </p:blipFill>
          <p:spPr>
            <a:xfrm>
              <a:off x="-50800" y="-50800"/>
              <a:ext cx="3124200" cy="1371601"/>
            </a:xfrm>
            <a:prstGeom prst="rect">
              <a:avLst/>
            </a:prstGeom>
            <a:effectLst/>
          </p:spPr>
        </p:pic>
      </p:grpSp>
      <p:sp>
        <p:nvSpPr>
          <p:cNvPr id="3155" name="Shape 3155"/>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273</a:t>
            </a:fld>
            <a:endParaRPr sz="1000"/>
          </a:p>
        </p:txBody>
      </p:sp>
      <p:grpSp>
        <p:nvGrpSpPr>
          <p:cNvPr id="3158" name="Group 3158"/>
          <p:cNvGrpSpPr/>
          <p:nvPr/>
        </p:nvGrpSpPr>
        <p:grpSpPr>
          <a:xfrm>
            <a:off x="6565900" y="406400"/>
            <a:ext cx="3124200" cy="1371600"/>
            <a:chOff x="-50800" y="-50800"/>
            <a:chExt cx="3124200" cy="1371600"/>
          </a:xfrm>
        </p:grpSpPr>
        <p:sp>
          <p:nvSpPr>
            <p:cNvPr id="3157" name="Shape 3157"/>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build node</a:t>
              </a:r>
            </a:p>
          </p:txBody>
        </p:sp>
        <p:pic>
          <p:nvPicPr>
            <p:cNvPr id="3156" name="Picture 3155"/>
            <p:cNvPicPr/>
            <p:nvPr/>
          </p:nvPicPr>
          <p:blipFill>
            <a:blip r:embed="rId5">
              <a:extLst/>
            </a:blip>
            <a:stretch>
              <a:fillRect/>
            </a:stretch>
          </p:blipFill>
          <p:spPr>
            <a:xfrm>
              <a:off x="-50800" y="-50800"/>
              <a:ext cx="3124200" cy="1371600"/>
            </a:xfrm>
            <a:prstGeom prst="rect">
              <a:avLst/>
            </a:prstGeom>
            <a:effectLst/>
          </p:spPr>
        </p:pic>
      </p:grpSp>
      <p:grpSp>
        <p:nvGrpSpPr>
          <p:cNvPr id="3161" name="Group 3161"/>
          <p:cNvGrpSpPr/>
          <p:nvPr/>
        </p:nvGrpSpPr>
        <p:grpSpPr>
          <a:xfrm>
            <a:off x="5143500" y="322576"/>
            <a:ext cx="1388469" cy="1539248"/>
            <a:chOff x="-50799" y="-134623"/>
            <a:chExt cx="1388468" cy="1539247"/>
          </a:xfrm>
        </p:grpSpPr>
        <p:sp>
          <p:nvSpPr>
            <p:cNvPr id="3160" name="Shape 3160"/>
            <p:cNvSpPr/>
            <p:nvPr/>
          </p:nvSpPr>
          <p:spPr>
            <a:xfrm>
              <a:off x="0" y="0"/>
              <a:ext cx="1270000" cy="1270000"/>
            </a:xfrm>
            <a:prstGeom prst="rightArrow">
              <a:avLst>
                <a:gd name="adj1" fmla="val 32000"/>
                <a:gd name="adj2" fmla="val 44000"/>
              </a:avLst>
            </a:prstGeom>
            <a:solidFill>
              <a:srgbClr val="F7681A"/>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159" name="Picture 3158"/>
            <p:cNvPicPr/>
            <p:nvPr/>
          </p:nvPicPr>
          <p:blipFill>
            <a:blip r:embed="rId3">
              <a:extLst/>
            </a:blip>
            <a:stretch>
              <a:fillRect/>
            </a:stretch>
          </p:blipFill>
          <p:spPr>
            <a:xfrm>
              <a:off x="-50800" y="-134624"/>
              <a:ext cx="1388469" cy="1539248"/>
            </a:xfrm>
            <a:prstGeom prst="rect">
              <a:avLst/>
            </a:prstGeom>
            <a:effectLst/>
          </p:spPr>
        </p:pic>
      </p:gr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315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3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8" grpId="2" animBg="1" advAuto="0"/>
      <p:bldP spid="3151" grpId="1" animBg="1" advAuto="0"/>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67" name="Group 3167"/>
          <p:cNvGrpSpPr/>
          <p:nvPr/>
        </p:nvGrpSpPr>
        <p:grpSpPr>
          <a:xfrm>
            <a:off x="5143500" y="322576"/>
            <a:ext cx="1388469" cy="1539248"/>
            <a:chOff x="-50799" y="-134623"/>
            <a:chExt cx="1388468" cy="1539247"/>
          </a:xfrm>
        </p:grpSpPr>
        <p:sp>
          <p:nvSpPr>
            <p:cNvPr id="3166" name="Shape 3166"/>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165" name="Picture 3164"/>
            <p:cNvPicPr/>
            <p:nvPr/>
          </p:nvPicPr>
          <p:blipFill>
            <a:blip r:embed="rId3">
              <a:extLst/>
            </a:blip>
            <a:stretch>
              <a:fillRect/>
            </a:stretch>
          </p:blipFill>
          <p:spPr>
            <a:xfrm>
              <a:off x="-50800" y="-134624"/>
              <a:ext cx="1388469" cy="1539248"/>
            </a:xfrm>
            <a:prstGeom prst="rect">
              <a:avLst/>
            </a:prstGeom>
            <a:effectLst/>
          </p:spPr>
        </p:pic>
      </p:grpSp>
      <p:grpSp>
        <p:nvGrpSpPr>
          <p:cNvPr id="3170" name="Group 3170"/>
          <p:cNvGrpSpPr/>
          <p:nvPr/>
        </p:nvGrpSpPr>
        <p:grpSpPr>
          <a:xfrm>
            <a:off x="5143500" y="322576"/>
            <a:ext cx="1388469" cy="1539248"/>
            <a:chOff x="-50799" y="-134623"/>
            <a:chExt cx="1388468" cy="1539247"/>
          </a:xfrm>
        </p:grpSpPr>
        <p:sp>
          <p:nvSpPr>
            <p:cNvPr id="3169" name="Shape 3169"/>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168" name="Picture 3167"/>
            <p:cNvPicPr/>
            <p:nvPr/>
          </p:nvPicPr>
          <p:blipFill>
            <a:blip r:embed="rId3">
              <a:extLst/>
            </a:blip>
            <a:stretch>
              <a:fillRect/>
            </a:stretch>
          </p:blipFill>
          <p:spPr>
            <a:xfrm>
              <a:off x="-50800" y="-134624"/>
              <a:ext cx="1388469" cy="1539248"/>
            </a:xfrm>
            <a:prstGeom prst="rect">
              <a:avLst/>
            </a:prstGeom>
            <a:effectLst/>
          </p:spPr>
        </p:pic>
      </p:grpSp>
      <p:grpSp>
        <p:nvGrpSpPr>
          <p:cNvPr id="3173" name="Group 3173"/>
          <p:cNvGrpSpPr/>
          <p:nvPr/>
        </p:nvGrpSpPr>
        <p:grpSpPr>
          <a:xfrm>
            <a:off x="6565900" y="406400"/>
            <a:ext cx="3124200" cy="1371600"/>
            <a:chOff x="-50800" y="-50800"/>
            <a:chExt cx="3124200" cy="1371600"/>
          </a:xfrm>
        </p:grpSpPr>
        <p:sp>
          <p:nvSpPr>
            <p:cNvPr id="3172" name="Shape 3172"/>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build node</a:t>
              </a:r>
            </a:p>
          </p:txBody>
        </p:sp>
        <p:pic>
          <p:nvPicPr>
            <p:cNvPr id="3171" name="Picture 3170"/>
            <p:cNvPicPr/>
            <p:nvPr/>
          </p:nvPicPr>
          <p:blipFill>
            <a:blip r:embed="rId4">
              <a:extLst/>
            </a:blip>
            <a:stretch>
              <a:fillRect/>
            </a:stretch>
          </p:blipFill>
          <p:spPr>
            <a:xfrm>
              <a:off x="-50800" y="-50800"/>
              <a:ext cx="3124200" cy="1371600"/>
            </a:xfrm>
            <a:prstGeom prst="rect">
              <a:avLst/>
            </a:prstGeom>
            <a:effectLst/>
          </p:spPr>
        </p:pic>
      </p:grpSp>
      <p:grpSp>
        <p:nvGrpSpPr>
          <p:cNvPr id="3176" name="Group 3176"/>
          <p:cNvGrpSpPr/>
          <p:nvPr/>
        </p:nvGrpSpPr>
        <p:grpSpPr>
          <a:xfrm>
            <a:off x="1981200" y="431800"/>
            <a:ext cx="3124200" cy="1371601"/>
            <a:chOff x="-50800" y="-50799"/>
            <a:chExt cx="3124200" cy="1371600"/>
          </a:xfrm>
        </p:grpSpPr>
        <p:sp>
          <p:nvSpPr>
            <p:cNvPr id="3175" name="Shape 3175"/>
            <p:cNvSpPr/>
            <p:nvPr/>
          </p:nvSpPr>
          <p:spPr>
            <a:xfrm>
              <a:off x="0" y="0"/>
              <a:ext cx="3022600" cy="1270000"/>
            </a:xfrm>
            <a:prstGeom prst="roundRect">
              <a:avLst>
                <a:gd name="adj" fmla="val 15000"/>
              </a:avLst>
            </a:prstGeom>
            <a:solidFill>
              <a:srgbClr val="F2F1F0"/>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chef-client</a:t>
              </a:r>
            </a:p>
          </p:txBody>
        </p:sp>
        <p:pic>
          <p:nvPicPr>
            <p:cNvPr id="3174" name="Picture 3173"/>
            <p:cNvPicPr/>
            <p:nvPr/>
          </p:nvPicPr>
          <p:blipFill>
            <a:blip r:embed="rId5">
              <a:extLst/>
            </a:blip>
            <a:stretch>
              <a:fillRect/>
            </a:stretch>
          </p:blipFill>
          <p:spPr>
            <a:xfrm>
              <a:off x="-50800" y="-50800"/>
              <a:ext cx="3124200" cy="1371601"/>
            </a:xfrm>
            <a:prstGeom prst="rect">
              <a:avLst/>
            </a:prstGeom>
            <a:effectLst/>
          </p:spPr>
        </p:pic>
      </p:grpSp>
      <p:grpSp>
        <p:nvGrpSpPr>
          <p:cNvPr id="3179" name="Group 3179"/>
          <p:cNvGrpSpPr/>
          <p:nvPr/>
        </p:nvGrpSpPr>
        <p:grpSpPr>
          <a:xfrm>
            <a:off x="8048929" y="1172773"/>
            <a:ext cx="4917772" cy="2980127"/>
            <a:chOff x="-30254" y="-49601"/>
            <a:chExt cx="4917770" cy="2980126"/>
          </a:xfrm>
        </p:grpSpPr>
        <p:sp>
          <p:nvSpPr>
            <p:cNvPr id="3178" name="Shape 3178"/>
            <p:cNvSpPr/>
            <p:nvPr/>
          </p:nvSpPr>
          <p:spPr>
            <a:xfrm>
              <a:off x="0" y="0"/>
              <a:ext cx="4836716" cy="28797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317" y="2885"/>
                  </a:lnTo>
                  <a:lnTo>
                    <a:pt x="2317" y="19695"/>
                  </a:lnTo>
                  <a:cubicBezTo>
                    <a:pt x="2317" y="20747"/>
                    <a:pt x="2824" y="21600"/>
                    <a:pt x="3451" y="21600"/>
                  </a:cubicBezTo>
                  <a:lnTo>
                    <a:pt x="20466" y="21600"/>
                  </a:lnTo>
                  <a:cubicBezTo>
                    <a:pt x="21092" y="21600"/>
                    <a:pt x="21600" y="20747"/>
                    <a:pt x="21600" y="19695"/>
                  </a:cubicBezTo>
                  <a:lnTo>
                    <a:pt x="21600" y="2643"/>
                  </a:lnTo>
                  <a:cubicBezTo>
                    <a:pt x="21600" y="1591"/>
                    <a:pt x="21092" y="738"/>
                    <a:pt x="20466" y="738"/>
                  </a:cubicBezTo>
                  <a:lnTo>
                    <a:pt x="3451" y="738"/>
                  </a:lnTo>
                  <a:cubicBezTo>
                    <a:pt x="3221" y="738"/>
                    <a:pt x="3007" y="853"/>
                    <a:pt x="2829" y="1051"/>
                  </a:cubicBezTo>
                  <a:lnTo>
                    <a:pt x="0" y="0"/>
                  </a:lnTo>
                  <a:close/>
                </a:path>
              </a:pathLst>
            </a:custGeom>
            <a:solidFill>
              <a:srgbClr val="9ABF12"/>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p>
              <a:pPr lvl="0">
                <a:defRPr sz="1800"/>
              </a:pPr>
              <a:r>
                <a:rPr sz="3200">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rPr>
                <a:t>Ohai!</a:t>
              </a:r>
            </a:p>
            <a:p>
              <a:pPr lvl="0">
                <a:defRPr sz="1800"/>
              </a:pPr>
              <a:r>
                <a:rPr sz="3200">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rPr>
                <a:t>node_name</a:t>
              </a:r>
            </a:p>
            <a:p>
              <a:pPr lvl="0">
                <a:defRPr sz="1800"/>
              </a:pPr>
              <a:r>
                <a:rPr sz="3200">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rPr>
                <a:t>platform</a:t>
              </a:r>
            </a:p>
            <a:p>
              <a:pPr lvl="0">
                <a:defRPr sz="1800"/>
              </a:pPr>
              <a:r>
                <a:rPr sz="3200">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rPr>
                <a:t>platform_version</a:t>
              </a:r>
            </a:p>
          </p:txBody>
        </p:sp>
        <p:pic>
          <p:nvPicPr>
            <p:cNvPr id="3177" name="Picture 3176"/>
            <p:cNvPicPr/>
            <p:nvPr/>
          </p:nvPicPr>
          <p:blipFill>
            <a:blip r:embed="rId6">
              <a:extLst/>
            </a:blip>
            <a:stretch>
              <a:fillRect/>
            </a:stretch>
          </p:blipFill>
          <p:spPr>
            <a:xfrm>
              <a:off x="-30255" y="-49602"/>
              <a:ext cx="4917771" cy="2980127"/>
            </a:xfrm>
            <a:prstGeom prst="rect">
              <a:avLst/>
            </a:prstGeom>
            <a:effectLst/>
          </p:spPr>
        </p:pic>
      </p:grpSp>
      <p:sp>
        <p:nvSpPr>
          <p:cNvPr id="3180" name="Shape 3180"/>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274</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86" name="Group 3186"/>
          <p:cNvGrpSpPr/>
          <p:nvPr/>
        </p:nvGrpSpPr>
        <p:grpSpPr>
          <a:xfrm>
            <a:off x="5181600" y="322576"/>
            <a:ext cx="1388469" cy="1539248"/>
            <a:chOff x="-50799" y="-134623"/>
            <a:chExt cx="1388468" cy="1539247"/>
          </a:xfrm>
        </p:grpSpPr>
        <p:sp>
          <p:nvSpPr>
            <p:cNvPr id="3185" name="Shape 3185"/>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184" name="Picture 3183"/>
            <p:cNvPicPr/>
            <p:nvPr/>
          </p:nvPicPr>
          <p:blipFill>
            <a:blip r:embed="rId3">
              <a:extLst/>
            </a:blip>
            <a:stretch>
              <a:fillRect/>
            </a:stretch>
          </p:blipFill>
          <p:spPr>
            <a:xfrm>
              <a:off x="-50800" y="-134624"/>
              <a:ext cx="1388469" cy="1539248"/>
            </a:xfrm>
            <a:prstGeom prst="rect">
              <a:avLst/>
            </a:prstGeom>
            <a:effectLst/>
          </p:spPr>
        </p:pic>
      </p:grpSp>
      <p:grpSp>
        <p:nvGrpSpPr>
          <p:cNvPr id="3189" name="Group 3189"/>
          <p:cNvGrpSpPr/>
          <p:nvPr/>
        </p:nvGrpSpPr>
        <p:grpSpPr>
          <a:xfrm>
            <a:off x="5143500" y="322576"/>
            <a:ext cx="1388469" cy="1539248"/>
            <a:chOff x="-50799" y="-134623"/>
            <a:chExt cx="1388468" cy="1539247"/>
          </a:xfrm>
        </p:grpSpPr>
        <p:sp>
          <p:nvSpPr>
            <p:cNvPr id="3188" name="Shape 3188"/>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187" name="Picture 3186"/>
            <p:cNvPicPr/>
            <p:nvPr/>
          </p:nvPicPr>
          <p:blipFill>
            <a:blip r:embed="rId3">
              <a:extLst/>
            </a:blip>
            <a:stretch>
              <a:fillRect/>
            </a:stretch>
          </p:blipFill>
          <p:spPr>
            <a:xfrm>
              <a:off x="-50800" y="-134624"/>
              <a:ext cx="1388469" cy="1539248"/>
            </a:xfrm>
            <a:prstGeom prst="rect">
              <a:avLst/>
            </a:prstGeom>
            <a:effectLst/>
          </p:spPr>
        </p:pic>
      </p:grpSp>
      <p:grpSp>
        <p:nvGrpSpPr>
          <p:cNvPr id="3192" name="Group 3192"/>
          <p:cNvGrpSpPr/>
          <p:nvPr/>
        </p:nvGrpSpPr>
        <p:grpSpPr>
          <a:xfrm>
            <a:off x="6565900" y="406400"/>
            <a:ext cx="3124200" cy="1371600"/>
            <a:chOff x="-50800" y="-50800"/>
            <a:chExt cx="3124200" cy="1371600"/>
          </a:xfrm>
        </p:grpSpPr>
        <p:sp>
          <p:nvSpPr>
            <p:cNvPr id="3191" name="Shape 3191"/>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build node</a:t>
              </a:r>
            </a:p>
          </p:txBody>
        </p:sp>
        <p:pic>
          <p:nvPicPr>
            <p:cNvPr id="3190" name="Picture 3189"/>
            <p:cNvPicPr/>
            <p:nvPr/>
          </p:nvPicPr>
          <p:blipFill>
            <a:blip r:embed="rId4">
              <a:extLst/>
            </a:blip>
            <a:stretch>
              <a:fillRect/>
            </a:stretch>
          </p:blipFill>
          <p:spPr>
            <a:xfrm>
              <a:off x="-50800" y="-50800"/>
              <a:ext cx="3124200" cy="1371600"/>
            </a:xfrm>
            <a:prstGeom prst="rect">
              <a:avLst/>
            </a:prstGeom>
            <a:effectLst/>
          </p:spPr>
        </p:pic>
      </p:grpSp>
      <p:grpSp>
        <p:nvGrpSpPr>
          <p:cNvPr id="3195" name="Group 3195"/>
          <p:cNvGrpSpPr/>
          <p:nvPr/>
        </p:nvGrpSpPr>
        <p:grpSpPr>
          <a:xfrm>
            <a:off x="11150600" y="406400"/>
            <a:ext cx="3124200" cy="1371600"/>
            <a:chOff x="-50800" y="-50800"/>
            <a:chExt cx="3124200" cy="1371600"/>
          </a:xfrm>
        </p:grpSpPr>
        <p:sp>
          <p:nvSpPr>
            <p:cNvPr id="3194" name="Shape 3194"/>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authenticate</a:t>
              </a:r>
            </a:p>
          </p:txBody>
        </p:sp>
        <p:pic>
          <p:nvPicPr>
            <p:cNvPr id="3193" name="Picture 3192"/>
            <p:cNvPicPr/>
            <p:nvPr/>
          </p:nvPicPr>
          <p:blipFill>
            <a:blip r:embed="rId4">
              <a:extLst/>
            </a:blip>
            <a:stretch>
              <a:fillRect/>
            </a:stretch>
          </p:blipFill>
          <p:spPr>
            <a:xfrm>
              <a:off x="-50800" y="-50800"/>
              <a:ext cx="3124200" cy="1371600"/>
            </a:xfrm>
            <a:prstGeom prst="rect">
              <a:avLst/>
            </a:prstGeom>
            <a:effectLst/>
          </p:spPr>
        </p:pic>
      </p:grpSp>
      <p:grpSp>
        <p:nvGrpSpPr>
          <p:cNvPr id="3198" name="Group 3198"/>
          <p:cNvGrpSpPr/>
          <p:nvPr/>
        </p:nvGrpSpPr>
        <p:grpSpPr>
          <a:xfrm>
            <a:off x="9728200" y="322576"/>
            <a:ext cx="1388469" cy="1539248"/>
            <a:chOff x="-50799" y="-134623"/>
            <a:chExt cx="1388468" cy="1539247"/>
          </a:xfrm>
        </p:grpSpPr>
        <p:sp>
          <p:nvSpPr>
            <p:cNvPr id="3197" name="Shape 3197"/>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196" name="Picture 3195"/>
            <p:cNvPicPr/>
            <p:nvPr/>
          </p:nvPicPr>
          <p:blipFill>
            <a:blip r:embed="rId3">
              <a:extLst/>
            </a:blip>
            <a:stretch>
              <a:fillRect/>
            </a:stretch>
          </p:blipFill>
          <p:spPr>
            <a:xfrm>
              <a:off x="-50800" y="-134624"/>
              <a:ext cx="1388469" cy="1539248"/>
            </a:xfrm>
            <a:prstGeom prst="rect">
              <a:avLst/>
            </a:prstGeom>
            <a:effectLst/>
          </p:spPr>
        </p:pic>
      </p:grpSp>
      <p:grpSp>
        <p:nvGrpSpPr>
          <p:cNvPr id="3201" name="Group 3201"/>
          <p:cNvGrpSpPr/>
          <p:nvPr/>
        </p:nvGrpSpPr>
        <p:grpSpPr>
          <a:xfrm>
            <a:off x="1981200" y="431800"/>
            <a:ext cx="3124200" cy="1371601"/>
            <a:chOff x="-50800" y="-50799"/>
            <a:chExt cx="3124200" cy="1371600"/>
          </a:xfrm>
        </p:grpSpPr>
        <p:sp>
          <p:nvSpPr>
            <p:cNvPr id="3200" name="Shape 3200"/>
            <p:cNvSpPr/>
            <p:nvPr/>
          </p:nvSpPr>
          <p:spPr>
            <a:xfrm>
              <a:off x="0" y="0"/>
              <a:ext cx="3022600" cy="1270000"/>
            </a:xfrm>
            <a:prstGeom prst="roundRect">
              <a:avLst>
                <a:gd name="adj" fmla="val 15000"/>
              </a:avLst>
            </a:prstGeom>
            <a:solidFill>
              <a:srgbClr val="F2F1F0"/>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chef-client</a:t>
              </a:r>
            </a:p>
          </p:txBody>
        </p:sp>
        <p:pic>
          <p:nvPicPr>
            <p:cNvPr id="3199" name="Picture 3198"/>
            <p:cNvPicPr/>
            <p:nvPr/>
          </p:nvPicPr>
          <p:blipFill>
            <a:blip r:embed="rId5">
              <a:extLst/>
            </a:blip>
            <a:stretch>
              <a:fillRect/>
            </a:stretch>
          </p:blipFill>
          <p:spPr>
            <a:xfrm>
              <a:off x="-50800" y="-50800"/>
              <a:ext cx="3124200" cy="1371601"/>
            </a:xfrm>
            <a:prstGeom prst="rect">
              <a:avLst/>
            </a:prstGeom>
            <a:effectLst/>
          </p:spPr>
        </p:pic>
      </p:grpSp>
      <p:sp>
        <p:nvSpPr>
          <p:cNvPr id="3202" name="Shape 3202"/>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275</a:t>
            </a:fld>
            <a:endParaRPr sz="1000"/>
          </a:p>
        </p:txBody>
      </p:sp>
      <p:grpSp>
        <p:nvGrpSpPr>
          <p:cNvPr id="3205" name="Group 3205"/>
          <p:cNvGrpSpPr/>
          <p:nvPr/>
        </p:nvGrpSpPr>
        <p:grpSpPr>
          <a:xfrm>
            <a:off x="9728200" y="322576"/>
            <a:ext cx="1388469" cy="1539248"/>
            <a:chOff x="-50799" y="-134623"/>
            <a:chExt cx="1388468" cy="1539247"/>
          </a:xfrm>
        </p:grpSpPr>
        <p:sp>
          <p:nvSpPr>
            <p:cNvPr id="3204" name="Shape 3204"/>
            <p:cNvSpPr/>
            <p:nvPr/>
          </p:nvSpPr>
          <p:spPr>
            <a:xfrm>
              <a:off x="0" y="0"/>
              <a:ext cx="1270000" cy="1270000"/>
            </a:xfrm>
            <a:prstGeom prst="rightArrow">
              <a:avLst>
                <a:gd name="adj1" fmla="val 32000"/>
                <a:gd name="adj2" fmla="val 44000"/>
              </a:avLst>
            </a:prstGeom>
            <a:solidFill>
              <a:srgbClr val="F7681A"/>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203" name="Picture 3202"/>
            <p:cNvPicPr/>
            <p:nvPr/>
          </p:nvPicPr>
          <p:blipFill>
            <a:blip r:embed="rId3">
              <a:extLst/>
            </a:blip>
            <a:stretch>
              <a:fillRect/>
            </a:stretch>
          </p:blipFill>
          <p:spPr>
            <a:xfrm>
              <a:off x="-50800" y="-134624"/>
              <a:ext cx="1388469" cy="1539248"/>
            </a:xfrm>
            <a:prstGeom prst="rect">
              <a:avLst/>
            </a:prstGeom>
            <a:effectLst/>
          </p:spPr>
        </p:pic>
      </p:gr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6" name="Shape 3216"/>
          <p:cNvSpPr/>
          <p:nvPr/>
        </p:nvSpPr>
        <p:spPr>
          <a:xfrm>
            <a:off x="6489699" y="3479800"/>
            <a:ext cx="5320111" cy="2184400"/>
          </a:xfrm>
          <a:custGeom>
            <a:avLst/>
            <a:gdLst/>
            <a:ahLst/>
            <a:cxnLst>
              <a:cxn ang="0">
                <a:pos x="wd2" y="hd2"/>
              </a:cxn>
              <a:cxn ang="5400000">
                <a:pos x="wd2" y="hd2"/>
              </a:cxn>
              <a:cxn ang="10800000">
                <a:pos x="wd2" y="hd2"/>
              </a:cxn>
              <a:cxn ang="16200000">
                <a:pos x="wd2" y="hd2"/>
              </a:cxn>
            </a:cxnLst>
            <a:rect l="0" t="0" r="r" b="b"/>
            <a:pathLst>
              <a:path w="21600" h="21600" extrusionOk="0">
                <a:moveTo>
                  <a:pt x="1031" y="0"/>
                </a:moveTo>
                <a:cubicBezTo>
                  <a:pt x="462" y="0"/>
                  <a:pt x="0" y="1124"/>
                  <a:pt x="0" y="2512"/>
                </a:cubicBezTo>
                <a:lnTo>
                  <a:pt x="0" y="19088"/>
                </a:lnTo>
                <a:cubicBezTo>
                  <a:pt x="0" y="20476"/>
                  <a:pt x="462" y="21600"/>
                  <a:pt x="1031" y="21600"/>
                </a:cubicBezTo>
                <a:lnTo>
                  <a:pt x="16500" y="21600"/>
                </a:lnTo>
                <a:cubicBezTo>
                  <a:pt x="17070" y="21600"/>
                  <a:pt x="17531" y="20476"/>
                  <a:pt x="17531" y="19088"/>
                </a:cubicBezTo>
                <a:lnTo>
                  <a:pt x="17531" y="4690"/>
                </a:lnTo>
                <a:lnTo>
                  <a:pt x="21600" y="3434"/>
                </a:lnTo>
                <a:lnTo>
                  <a:pt x="17517" y="2178"/>
                </a:lnTo>
                <a:cubicBezTo>
                  <a:pt x="17449" y="950"/>
                  <a:pt x="17023" y="0"/>
                  <a:pt x="16500" y="0"/>
                </a:cubicBezTo>
                <a:lnTo>
                  <a:pt x="1031" y="0"/>
                </a:lnTo>
                <a:close/>
              </a:path>
            </a:pathLst>
          </a:custGeom>
          <a:solidFill>
            <a:srgbClr val="9ABF12"/>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p>
            <a:pPr lvl="0" algn="l">
              <a:defRPr sz="1800"/>
            </a:pPr>
            <a:r>
              <a:rPr lang="en-US" sz="3200" dirty="0" smtClean="0">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rPr>
              <a:t>     </a:t>
            </a:r>
            <a:r>
              <a:rPr sz="3200" dirty="0" smtClean="0">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rPr>
              <a:t>expanded </a:t>
            </a:r>
            <a:r>
              <a:rPr sz="3200" dirty="0">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rPr>
              <a:t>run list</a:t>
            </a:r>
          </a:p>
          <a:p>
            <a:pPr lvl="0" algn="l">
              <a:defRPr sz="1800"/>
            </a:pPr>
            <a:r>
              <a:rPr lang="en-US" sz="3200" dirty="0" smtClean="0">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rPr>
              <a:t>            </a:t>
            </a:r>
            <a:r>
              <a:rPr sz="3200" dirty="0" smtClean="0">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rPr>
              <a:t>(</a:t>
            </a:r>
            <a:r>
              <a:rPr sz="3200" dirty="0">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rPr>
              <a:t>recipes)</a:t>
            </a:r>
          </a:p>
        </p:txBody>
      </p:sp>
      <p:pic>
        <p:nvPicPr>
          <p:cNvPr id="3215" name="Picture 3214"/>
          <p:cNvPicPr/>
          <p:nvPr/>
        </p:nvPicPr>
        <p:blipFill>
          <a:blip r:embed="rId3">
            <a:extLst/>
          </a:blip>
          <a:stretch>
            <a:fillRect/>
          </a:stretch>
        </p:blipFill>
        <p:spPr>
          <a:xfrm>
            <a:off x="6438899" y="3429000"/>
            <a:ext cx="5377298" cy="2286000"/>
          </a:xfrm>
          <a:prstGeom prst="rect">
            <a:avLst/>
          </a:prstGeom>
          <a:effectLst/>
        </p:spPr>
      </p:pic>
      <p:grpSp>
        <p:nvGrpSpPr>
          <p:cNvPr id="3211" name="Group 3211"/>
          <p:cNvGrpSpPr/>
          <p:nvPr/>
        </p:nvGrpSpPr>
        <p:grpSpPr>
          <a:xfrm rot="5400000">
            <a:off x="12018465" y="1728010"/>
            <a:ext cx="1388470" cy="1539249"/>
            <a:chOff x="-50799" y="-134623"/>
            <a:chExt cx="1388468" cy="1539247"/>
          </a:xfrm>
        </p:grpSpPr>
        <p:sp>
          <p:nvSpPr>
            <p:cNvPr id="3210" name="Shape 3210"/>
            <p:cNvSpPr/>
            <p:nvPr/>
          </p:nvSpPr>
          <p:spPr>
            <a:xfrm>
              <a:off x="0" y="0"/>
              <a:ext cx="1270000" cy="1270000"/>
            </a:xfrm>
            <a:prstGeom prst="rightArrow">
              <a:avLst>
                <a:gd name="adj1" fmla="val 32000"/>
                <a:gd name="adj2" fmla="val 44000"/>
              </a:avLst>
            </a:prstGeom>
            <a:solidFill>
              <a:srgbClr val="F7681A"/>
            </a:solidFill>
            <a:ln>
              <a:noFill/>
            </a:ln>
            <a:effectLst/>
          </p:spPr>
          <p:txBody>
            <a:bodyPr wrap="square" lIns="0" tIns="0" rIns="0" bIns="0" numCol="1" anchor="ctr">
              <a:noAutofit/>
            </a:bodyPr>
            <a:lstStyle/>
            <a:p>
              <a:pPr lvl="0">
                <a:defRPr sz="3600">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209" name="Picture 3208"/>
            <p:cNvPicPr/>
            <p:nvPr/>
          </p:nvPicPr>
          <p:blipFill>
            <a:blip r:embed="rId4">
              <a:extLst/>
            </a:blip>
            <a:stretch>
              <a:fillRect/>
            </a:stretch>
          </p:blipFill>
          <p:spPr>
            <a:xfrm>
              <a:off x="-50800" y="-134624"/>
              <a:ext cx="1388469" cy="1539248"/>
            </a:xfrm>
            <a:prstGeom prst="rect">
              <a:avLst/>
            </a:prstGeom>
            <a:effectLst/>
          </p:spPr>
        </p:pic>
      </p:grpSp>
      <p:grpSp>
        <p:nvGrpSpPr>
          <p:cNvPr id="3214" name="Group 3214"/>
          <p:cNvGrpSpPr/>
          <p:nvPr/>
        </p:nvGrpSpPr>
        <p:grpSpPr>
          <a:xfrm>
            <a:off x="11150600" y="3213100"/>
            <a:ext cx="3124200" cy="1473200"/>
            <a:chOff x="-50800" y="-50800"/>
            <a:chExt cx="3124200" cy="1473200"/>
          </a:xfrm>
        </p:grpSpPr>
        <p:sp>
          <p:nvSpPr>
            <p:cNvPr id="3213" name="Shape 3213"/>
            <p:cNvSpPr/>
            <p:nvPr/>
          </p:nvSpPr>
          <p:spPr>
            <a:xfrm>
              <a:off x="0" y="0"/>
              <a:ext cx="3022600" cy="13716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sync cookbooks</a:t>
              </a:r>
            </a:p>
          </p:txBody>
        </p:sp>
        <p:pic>
          <p:nvPicPr>
            <p:cNvPr id="3212" name="Picture 3211"/>
            <p:cNvPicPr/>
            <p:nvPr/>
          </p:nvPicPr>
          <p:blipFill>
            <a:blip r:embed="rId5">
              <a:extLst/>
            </a:blip>
            <a:stretch>
              <a:fillRect/>
            </a:stretch>
          </p:blipFill>
          <p:spPr>
            <a:xfrm>
              <a:off x="-50800" y="-50800"/>
              <a:ext cx="3124200" cy="1473200"/>
            </a:xfrm>
            <a:prstGeom prst="rect">
              <a:avLst/>
            </a:prstGeom>
            <a:effectLst/>
          </p:spPr>
        </p:pic>
      </p:grpSp>
      <p:grpSp>
        <p:nvGrpSpPr>
          <p:cNvPr id="3220" name="Group 3220"/>
          <p:cNvGrpSpPr/>
          <p:nvPr/>
        </p:nvGrpSpPr>
        <p:grpSpPr>
          <a:xfrm>
            <a:off x="5143500" y="322576"/>
            <a:ext cx="1388469" cy="1539248"/>
            <a:chOff x="-50799" y="-134623"/>
            <a:chExt cx="1388468" cy="1539247"/>
          </a:xfrm>
        </p:grpSpPr>
        <p:sp>
          <p:nvSpPr>
            <p:cNvPr id="3219" name="Shape 3219"/>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218" name="Picture 3217"/>
            <p:cNvPicPr/>
            <p:nvPr/>
          </p:nvPicPr>
          <p:blipFill>
            <a:blip r:embed="rId4">
              <a:extLst/>
            </a:blip>
            <a:stretch>
              <a:fillRect/>
            </a:stretch>
          </p:blipFill>
          <p:spPr>
            <a:xfrm>
              <a:off x="-50800" y="-134624"/>
              <a:ext cx="1388469" cy="1539248"/>
            </a:xfrm>
            <a:prstGeom prst="rect">
              <a:avLst/>
            </a:prstGeom>
            <a:effectLst/>
          </p:spPr>
        </p:pic>
      </p:grpSp>
      <p:grpSp>
        <p:nvGrpSpPr>
          <p:cNvPr id="3223" name="Group 3223"/>
          <p:cNvGrpSpPr/>
          <p:nvPr/>
        </p:nvGrpSpPr>
        <p:grpSpPr>
          <a:xfrm>
            <a:off x="6565900" y="406400"/>
            <a:ext cx="3124200" cy="1371600"/>
            <a:chOff x="-50800" y="-50800"/>
            <a:chExt cx="3124200" cy="1371600"/>
          </a:xfrm>
        </p:grpSpPr>
        <p:sp>
          <p:nvSpPr>
            <p:cNvPr id="3222" name="Shape 3222"/>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build node</a:t>
              </a:r>
            </a:p>
          </p:txBody>
        </p:sp>
        <p:pic>
          <p:nvPicPr>
            <p:cNvPr id="3221" name="Picture 3220"/>
            <p:cNvPicPr/>
            <p:nvPr/>
          </p:nvPicPr>
          <p:blipFill>
            <a:blip r:embed="rId6">
              <a:extLst/>
            </a:blip>
            <a:stretch>
              <a:fillRect/>
            </a:stretch>
          </p:blipFill>
          <p:spPr>
            <a:xfrm>
              <a:off x="-50800" y="-50800"/>
              <a:ext cx="3124200" cy="1371600"/>
            </a:xfrm>
            <a:prstGeom prst="rect">
              <a:avLst/>
            </a:prstGeom>
            <a:effectLst/>
          </p:spPr>
        </p:pic>
      </p:grpSp>
      <p:grpSp>
        <p:nvGrpSpPr>
          <p:cNvPr id="3226" name="Group 3226"/>
          <p:cNvGrpSpPr/>
          <p:nvPr/>
        </p:nvGrpSpPr>
        <p:grpSpPr>
          <a:xfrm>
            <a:off x="11150600" y="406400"/>
            <a:ext cx="3124200" cy="1371600"/>
            <a:chOff x="-50800" y="-50800"/>
            <a:chExt cx="3124200" cy="1371600"/>
          </a:xfrm>
        </p:grpSpPr>
        <p:sp>
          <p:nvSpPr>
            <p:cNvPr id="3225" name="Shape 3225"/>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authenticate</a:t>
              </a:r>
            </a:p>
          </p:txBody>
        </p:sp>
        <p:pic>
          <p:nvPicPr>
            <p:cNvPr id="3224" name="Picture 3223"/>
            <p:cNvPicPr/>
            <p:nvPr/>
          </p:nvPicPr>
          <p:blipFill>
            <a:blip r:embed="rId6">
              <a:extLst/>
            </a:blip>
            <a:stretch>
              <a:fillRect/>
            </a:stretch>
          </p:blipFill>
          <p:spPr>
            <a:xfrm>
              <a:off x="-50800" y="-50800"/>
              <a:ext cx="3124200" cy="1371600"/>
            </a:xfrm>
            <a:prstGeom prst="rect">
              <a:avLst/>
            </a:prstGeom>
            <a:effectLst/>
          </p:spPr>
        </p:pic>
      </p:grpSp>
      <p:grpSp>
        <p:nvGrpSpPr>
          <p:cNvPr id="3229" name="Group 3229"/>
          <p:cNvGrpSpPr/>
          <p:nvPr/>
        </p:nvGrpSpPr>
        <p:grpSpPr>
          <a:xfrm>
            <a:off x="9728200" y="322576"/>
            <a:ext cx="1388469" cy="1539248"/>
            <a:chOff x="-50799" y="-134623"/>
            <a:chExt cx="1388468" cy="1539247"/>
          </a:xfrm>
        </p:grpSpPr>
        <p:sp>
          <p:nvSpPr>
            <p:cNvPr id="3228" name="Shape 3228"/>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227" name="Picture 3226"/>
            <p:cNvPicPr/>
            <p:nvPr/>
          </p:nvPicPr>
          <p:blipFill>
            <a:blip r:embed="rId4">
              <a:extLst/>
            </a:blip>
            <a:stretch>
              <a:fillRect/>
            </a:stretch>
          </p:blipFill>
          <p:spPr>
            <a:xfrm>
              <a:off x="-50800" y="-134624"/>
              <a:ext cx="1388469" cy="1539248"/>
            </a:xfrm>
            <a:prstGeom prst="rect">
              <a:avLst/>
            </a:prstGeom>
            <a:effectLst/>
          </p:spPr>
        </p:pic>
      </p:grpSp>
      <p:grpSp>
        <p:nvGrpSpPr>
          <p:cNvPr id="3232" name="Group 3232"/>
          <p:cNvGrpSpPr/>
          <p:nvPr/>
        </p:nvGrpSpPr>
        <p:grpSpPr>
          <a:xfrm>
            <a:off x="1981200" y="431800"/>
            <a:ext cx="3124200" cy="1371601"/>
            <a:chOff x="-50800" y="-50799"/>
            <a:chExt cx="3124200" cy="1371600"/>
          </a:xfrm>
        </p:grpSpPr>
        <p:sp>
          <p:nvSpPr>
            <p:cNvPr id="3231" name="Shape 3231"/>
            <p:cNvSpPr/>
            <p:nvPr/>
          </p:nvSpPr>
          <p:spPr>
            <a:xfrm>
              <a:off x="0" y="0"/>
              <a:ext cx="3022600" cy="1270000"/>
            </a:xfrm>
            <a:prstGeom prst="roundRect">
              <a:avLst>
                <a:gd name="adj" fmla="val 15000"/>
              </a:avLst>
            </a:prstGeom>
            <a:solidFill>
              <a:srgbClr val="F2F1F0"/>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chef-client</a:t>
              </a:r>
            </a:p>
          </p:txBody>
        </p:sp>
        <p:pic>
          <p:nvPicPr>
            <p:cNvPr id="3230" name="Picture 3229"/>
            <p:cNvPicPr/>
            <p:nvPr/>
          </p:nvPicPr>
          <p:blipFill>
            <a:blip r:embed="rId7">
              <a:extLst/>
            </a:blip>
            <a:stretch>
              <a:fillRect/>
            </a:stretch>
          </p:blipFill>
          <p:spPr>
            <a:xfrm>
              <a:off x="-50800" y="-50800"/>
              <a:ext cx="3124200" cy="1371601"/>
            </a:xfrm>
            <a:prstGeom prst="rect">
              <a:avLst/>
            </a:prstGeom>
            <a:effectLst/>
          </p:spPr>
        </p:pic>
      </p:grpSp>
      <p:sp>
        <p:nvSpPr>
          <p:cNvPr id="3233" name="Shape 3233"/>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276</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39" name="Group 3239"/>
          <p:cNvGrpSpPr/>
          <p:nvPr/>
        </p:nvGrpSpPr>
        <p:grpSpPr>
          <a:xfrm>
            <a:off x="9711331" y="3129276"/>
            <a:ext cx="1388469" cy="1539248"/>
            <a:chOff x="-67668" y="-134623"/>
            <a:chExt cx="1388468" cy="1539247"/>
          </a:xfrm>
        </p:grpSpPr>
        <p:sp>
          <p:nvSpPr>
            <p:cNvPr id="3238" name="Shape 3238"/>
            <p:cNvSpPr/>
            <p:nvPr/>
          </p:nvSpPr>
          <p:spPr>
            <a:xfrm>
              <a:off x="0" y="0"/>
              <a:ext cx="1270000" cy="1270000"/>
            </a:xfrm>
            <a:custGeom>
              <a:avLst/>
              <a:gdLst/>
              <a:ahLst/>
              <a:cxnLst>
                <a:cxn ang="0">
                  <a:pos x="wd2" y="hd2"/>
                </a:cxn>
                <a:cxn ang="5400000">
                  <a:pos x="wd2" y="hd2"/>
                </a:cxn>
                <a:cxn ang="10800000">
                  <a:pos x="wd2" y="hd2"/>
                </a:cxn>
                <a:cxn ang="16200000">
                  <a:pos x="wd2" y="hd2"/>
                </a:cxn>
              </a:cxnLst>
              <a:rect l="0" t="0" r="r" b="b"/>
              <a:pathLst>
                <a:path w="21600" h="21600" extrusionOk="0">
                  <a:moveTo>
                    <a:pt x="9504" y="14256"/>
                  </a:moveTo>
                  <a:lnTo>
                    <a:pt x="9504" y="21600"/>
                  </a:lnTo>
                  <a:lnTo>
                    <a:pt x="0" y="10800"/>
                  </a:lnTo>
                  <a:lnTo>
                    <a:pt x="9504" y="0"/>
                  </a:lnTo>
                  <a:lnTo>
                    <a:pt x="9504" y="7344"/>
                  </a:lnTo>
                  <a:lnTo>
                    <a:pt x="21600" y="7344"/>
                  </a:lnTo>
                  <a:lnTo>
                    <a:pt x="21600" y="14256"/>
                  </a:lnTo>
                  <a:close/>
                </a:path>
              </a:pathLst>
            </a:custGeom>
            <a:solidFill>
              <a:srgbClr val="F7681A"/>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237" name="Picture 3236"/>
            <p:cNvPicPr/>
            <p:nvPr/>
          </p:nvPicPr>
          <p:blipFill>
            <a:blip r:embed="rId3">
              <a:extLst/>
            </a:blip>
            <a:stretch>
              <a:fillRect/>
            </a:stretch>
          </p:blipFill>
          <p:spPr>
            <a:xfrm>
              <a:off x="-67669" y="-134624"/>
              <a:ext cx="1388469" cy="1539248"/>
            </a:xfrm>
            <a:prstGeom prst="rect">
              <a:avLst/>
            </a:prstGeom>
            <a:effectLst/>
          </p:spPr>
        </p:pic>
      </p:grpSp>
      <p:grpSp>
        <p:nvGrpSpPr>
          <p:cNvPr id="3242" name="Group 3242"/>
          <p:cNvGrpSpPr/>
          <p:nvPr/>
        </p:nvGrpSpPr>
        <p:grpSpPr>
          <a:xfrm>
            <a:off x="5143500" y="322576"/>
            <a:ext cx="1388469" cy="1539248"/>
            <a:chOff x="-50799" y="-134623"/>
            <a:chExt cx="1388468" cy="1539247"/>
          </a:xfrm>
        </p:grpSpPr>
        <p:sp>
          <p:nvSpPr>
            <p:cNvPr id="3241" name="Shape 3241"/>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240" name="Picture 3239"/>
            <p:cNvPicPr/>
            <p:nvPr/>
          </p:nvPicPr>
          <p:blipFill>
            <a:blip r:embed="rId4">
              <a:extLst/>
            </a:blip>
            <a:stretch>
              <a:fillRect/>
            </a:stretch>
          </p:blipFill>
          <p:spPr>
            <a:xfrm>
              <a:off x="-50800" y="-134624"/>
              <a:ext cx="1388469" cy="1539248"/>
            </a:xfrm>
            <a:prstGeom prst="rect">
              <a:avLst/>
            </a:prstGeom>
            <a:effectLst/>
          </p:spPr>
        </p:pic>
      </p:grpSp>
      <p:grpSp>
        <p:nvGrpSpPr>
          <p:cNvPr id="3245" name="Group 3245"/>
          <p:cNvGrpSpPr/>
          <p:nvPr/>
        </p:nvGrpSpPr>
        <p:grpSpPr>
          <a:xfrm>
            <a:off x="6565900" y="406400"/>
            <a:ext cx="3124200" cy="1371600"/>
            <a:chOff x="-50800" y="-50800"/>
            <a:chExt cx="3124200" cy="1371600"/>
          </a:xfrm>
        </p:grpSpPr>
        <p:sp>
          <p:nvSpPr>
            <p:cNvPr id="3244" name="Shape 3244"/>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build node</a:t>
              </a:r>
            </a:p>
          </p:txBody>
        </p:sp>
        <p:pic>
          <p:nvPicPr>
            <p:cNvPr id="3243" name="Picture 3242"/>
            <p:cNvPicPr/>
            <p:nvPr/>
          </p:nvPicPr>
          <p:blipFill>
            <a:blip r:embed="rId5">
              <a:extLst/>
            </a:blip>
            <a:stretch>
              <a:fillRect/>
            </a:stretch>
          </p:blipFill>
          <p:spPr>
            <a:xfrm>
              <a:off x="-50800" y="-50800"/>
              <a:ext cx="3124200" cy="1371600"/>
            </a:xfrm>
            <a:prstGeom prst="rect">
              <a:avLst/>
            </a:prstGeom>
            <a:effectLst/>
          </p:spPr>
        </p:pic>
      </p:grpSp>
      <p:grpSp>
        <p:nvGrpSpPr>
          <p:cNvPr id="3248" name="Group 3248"/>
          <p:cNvGrpSpPr/>
          <p:nvPr/>
        </p:nvGrpSpPr>
        <p:grpSpPr>
          <a:xfrm>
            <a:off x="11150600" y="406400"/>
            <a:ext cx="3124200" cy="1371600"/>
            <a:chOff x="-50800" y="-50800"/>
            <a:chExt cx="3124200" cy="1371600"/>
          </a:xfrm>
        </p:grpSpPr>
        <p:sp>
          <p:nvSpPr>
            <p:cNvPr id="3247" name="Shape 3247"/>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authenticate</a:t>
              </a:r>
            </a:p>
          </p:txBody>
        </p:sp>
        <p:pic>
          <p:nvPicPr>
            <p:cNvPr id="3246" name="Picture 3245"/>
            <p:cNvPicPr/>
            <p:nvPr/>
          </p:nvPicPr>
          <p:blipFill>
            <a:blip r:embed="rId5">
              <a:extLst/>
            </a:blip>
            <a:stretch>
              <a:fillRect/>
            </a:stretch>
          </p:blipFill>
          <p:spPr>
            <a:xfrm>
              <a:off x="-50800" y="-50800"/>
              <a:ext cx="3124200" cy="1371600"/>
            </a:xfrm>
            <a:prstGeom prst="rect">
              <a:avLst/>
            </a:prstGeom>
            <a:effectLst/>
          </p:spPr>
        </p:pic>
      </p:grpSp>
      <p:grpSp>
        <p:nvGrpSpPr>
          <p:cNvPr id="3251" name="Group 3251"/>
          <p:cNvGrpSpPr/>
          <p:nvPr/>
        </p:nvGrpSpPr>
        <p:grpSpPr>
          <a:xfrm>
            <a:off x="11150600" y="3213100"/>
            <a:ext cx="3124200" cy="1473200"/>
            <a:chOff x="-50800" y="-50800"/>
            <a:chExt cx="3124200" cy="1473200"/>
          </a:xfrm>
        </p:grpSpPr>
        <p:sp>
          <p:nvSpPr>
            <p:cNvPr id="3250" name="Shape 3250"/>
            <p:cNvSpPr/>
            <p:nvPr/>
          </p:nvSpPr>
          <p:spPr>
            <a:xfrm>
              <a:off x="0" y="0"/>
              <a:ext cx="3022600" cy="13716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sync cookbooks</a:t>
              </a:r>
            </a:p>
          </p:txBody>
        </p:sp>
        <p:pic>
          <p:nvPicPr>
            <p:cNvPr id="3249" name="Picture 3248"/>
            <p:cNvPicPr/>
            <p:nvPr/>
          </p:nvPicPr>
          <p:blipFill>
            <a:blip r:embed="rId6">
              <a:extLst/>
            </a:blip>
            <a:stretch>
              <a:fillRect/>
            </a:stretch>
          </p:blipFill>
          <p:spPr>
            <a:xfrm>
              <a:off x="-50800" y="-50800"/>
              <a:ext cx="3124200" cy="1473200"/>
            </a:xfrm>
            <a:prstGeom prst="rect">
              <a:avLst/>
            </a:prstGeom>
            <a:effectLst/>
          </p:spPr>
        </p:pic>
      </p:grpSp>
      <p:grpSp>
        <p:nvGrpSpPr>
          <p:cNvPr id="3254" name="Group 3254"/>
          <p:cNvGrpSpPr/>
          <p:nvPr/>
        </p:nvGrpSpPr>
        <p:grpSpPr>
          <a:xfrm>
            <a:off x="6565900" y="3213100"/>
            <a:ext cx="3124200" cy="1460500"/>
            <a:chOff x="-50800" y="-50800"/>
            <a:chExt cx="3124200" cy="1460500"/>
          </a:xfrm>
        </p:grpSpPr>
        <p:sp>
          <p:nvSpPr>
            <p:cNvPr id="3253" name="Shape 3253"/>
            <p:cNvSpPr/>
            <p:nvPr/>
          </p:nvSpPr>
          <p:spPr>
            <a:xfrm>
              <a:off x="0" y="0"/>
              <a:ext cx="3022600" cy="13589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load cookbooks</a:t>
              </a:r>
            </a:p>
          </p:txBody>
        </p:sp>
        <p:pic>
          <p:nvPicPr>
            <p:cNvPr id="3252" name="Picture 3251"/>
            <p:cNvPicPr/>
            <p:nvPr/>
          </p:nvPicPr>
          <p:blipFill>
            <a:blip r:embed="rId7">
              <a:extLst/>
            </a:blip>
            <a:stretch>
              <a:fillRect/>
            </a:stretch>
          </p:blipFill>
          <p:spPr>
            <a:xfrm>
              <a:off x="-50800" y="-50800"/>
              <a:ext cx="3124200" cy="1460500"/>
            </a:xfrm>
            <a:prstGeom prst="rect">
              <a:avLst/>
            </a:prstGeom>
            <a:effectLst/>
          </p:spPr>
        </p:pic>
      </p:grpSp>
      <p:grpSp>
        <p:nvGrpSpPr>
          <p:cNvPr id="3257" name="Group 3257"/>
          <p:cNvGrpSpPr/>
          <p:nvPr/>
        </p:nvGrpSpPr>
        <p:grpSpPr>
          <a:xfrm>
            <a:off x="9728200" y="322576"/>
            <a:ext cx="1388469" cy="1539248"/>
            <a:chOff x="-50799" y="-134623"/>
            <a:chExt cx="1388468" cy="1539247"/>
          </a:xfrm>
        </p:grpSpPr>
        <p:sp>
          <p:nvSpPr>
            <p:cNvPr id="3256" name="Shape 3256"/>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255" name="Picture 3254"/>
            <p:cNvPicPr/>
            <p:nvPr/>
          </p:nvPicPr>
          <p:blipFill>
            <a:blip r:embed="rId4">
              <a:extLst/>
            </a:blip>
            <a:stretch>
              <a:fillRect/>
            </a:stretch>
          </p:blipFill>
          <p:spPr>
            <a:xfrm>
              <a:off x="-50800" y="-134624"/>
              <a:ext cx="1388469" cy="1539248"/>
            </a:xfrm>
            <a:prstGeom prst="rect">
              <a:avLst/>
            </a:prstGeom>
            <a:effectLst/>
          </p:spPr>
        </p:pic>
      </p:grpSp>
      <p:grpSp>
        <p:nvGrpSpPr>
          <p:cNvPr id="3260" name="Group 3260"/>
          <p:cNvGrpSpPr/>
          <p:nvPr/>
        </p:nvGrpSpPr>
        <p:grpSpPr>
          <a:xfrm rot="5400000">
            <a:off x="12018465" y="1728010"/>
            <a:ext cx="1388470" cy="1539249"/>
            <a:chOff x="-50799" y="-134623"/>
            <a:chExt cx="1388468" cy="1539247"/>
          </a:xfrm>
        </p:grpSpPr>
        <p:sp>
          <p:nvSpPr>
            <p:cNvPr id="3259" name="Shape 3259"/>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258" name="Picture 3257"/>
            <p:cNvPicPr/>
            <p:nvPr/>
          </p:nvPicPr>
          <p:blipFill>
            <a:blip r:embed="rId4">
              <a:extLst/>
            </a:blip>
            <a:stretch>
              <a:fillRect/>
            </a:stretch>
          </p:blipFill>
          <p:spPr>
            <a:xfrm>
              <a:off x="-50800" y="-134624"/>
              <a:ext cx="1388469" cy="1539248"/>
            </a:xfrm>
            <a:prstGeom prst="rect">
              <a:avLst/>
            </a:prstGeom>
            <a:effectLst/>
          </p:spPr>
        </p:pic>
      </p:grpSp>
      <p:grpSp>
        <p:nvGrpSpPr>
          <p:cNvPr id="3263" name="Group 3263"/>
          <p:cNvGrpSpPr/>
          <p:nvPr/>
        </p:nvGrpSpPr>
        <p:grpSpPr>
          <a:xfrm>
            <a:off x="1981200" y="431800"/>
            <a:ext cx="3124200" cy="1371601"/>
            <a:chOff x="-50800" y="-50799"/>
            <a:chExt cx="3124200" cy="1371600"/>
          </a:xfrm>
        </p:grpSpPr>
        <p:sp>
          <p:nvSpPr>
            <p:cNvPr id="3262" name="Shape 3262"/>
            <p:cNvSpPr/>
            <p:nvPr/>
          </p:nvSpPr>
          <p:spPr>
            <a:xfrm>
              <a:off x="0" y="0"/>
              <a:ext cx="3022600" cy="1270000"/>
            </a:xfrm>
            <a:prstGeom prst="roundRect">
              <a:avLst>
                <a:gd name="adj" fmla="val 15000"/>
              </a:avLst>
            </a:prstGeom>
            <a:solidFill>
              <a:srgbClr val="F2F1F0"/>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chef-client</a:t>
              </a:r>
            </a:p>
          </p:txBody>
        </p:sp>
        <p:pic>
          <p:nvPicPr>
            <p:cNvPr id="3261" name="Picture 3260"/>
            <p:cNvPicPr/>
            <p:nvPr/>
          </p:nvPicPr>
          <p:blipFill>
            <a:blip r:embed="rId8">
              <a:extLst/>
            </a:blip>
            <a:stretch>
              <a:fillRect/>
            </a:stretch>
          </p:blipFill>
          <p:spPr>
            <a:xfrm>
              <a:off x="-50800" y="-50800"/>
              <a:ext cx="3124200" cy="1371601"/>
            </a:xfrm>
            <a:prstGeom prst="rect">
              <a:avLst/>
            </a:prstGeom>
            <a:effectLst/>
          </p:spPr>
        </p:pic>
      </p:grpSp>
      <p:sp>
        <p:nvSpPr>
          <p:cNvPr id="3264" name="Shape 3264"/>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277</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0" name="Group 3270"/>
          <p:cNvGrpSpPr/>
          <p:nvPr/>
        </p:nvGrpSpPr>
        <p:grpSpPr>
          <a:xfrm>
            <a:off x="5139331" y="3129276"/>
            <a:ext cx="1388469" cy="1539248"/>
            <a:chOff x="-67668" y="-134623"/>
            <a:chExt cx="1388468" cy="1539247"/>
          </a:xfrm>
        </p:grpSpPr>
        <p:sp>
          <p:nvSpPr>
            <p:cNvPr id="3269" name="Shape 3269"/>
            <p:cNvSpPr/>
            <p:nvPr/>
          </p:nvSpPr>
          <p:spPr>
            <a:xfrm>
              <a:off x="0" y="0"/>
              <a:ext cx="1270000" cy="1270000"/>
            </a:xfrm>
            <a:custGeom>
              <a:avLst/>
              <a:gdLst/>
              <a:ahLst/>
              <a:cxnLst>
                <a:cxn ang="0">
                  <a:pos x="wd2" y="hd2"/>
                </a:cxn>
                <a:cxn ang="5400000">
                  <a:pos x="wd2" y="hd2"/>
                </a:cxn>
                <a:cxn ang="10800000">
                  <a:pos x="wd2" y="hd2"/>
                </a:cxn>
                <a:cxn ang="16200000">
                  <a:pos x="wd2" y="hd2"/>
                </a:cxn>
              </a:cxnLst>
              <a:rect l="0" t="0" r="r" b="b"/>
              <a:pathLst>
                <a:path w="21600" h="21600" extrusionOk="0">
                  <a:moveTo>
                    <a:pt x="9504" y="14256"/>
                  </a:moveTo>
                  <a:lnTo>
                    <a:pt x="9504" y="21600"/>
                  </a:lnTo>
                  <a:lnTo>
                    <a:pt x="0" y="10800"/>
                  </a:lnTo>
                  <a:lnTo>
                    <a:pt x="9504" y="0"/>
                  </a:lnTo>
                  <a:lnTo>
                    <a:pt x="9504" y="7344"/>
                  </a:lnTo>
                  <a:lnTo>
                    <a:pt x="21600" y="7344"/>
                  </a:lnTo>
                  <a:lnTo>
                    <a:pt x="21600" y="14256"/>
                  </a:lnTo>
                  <a:close/>
                </a:path>
              </a:pathLst>
            </a:custGeom>
            <a:solidFill>
              <a:srgbClr val="F7681A"/>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268" name="Picture 3267"/>
            <p:cNvPicPr/>
            <p:nvPr/>
          </p:nvPicPr>
          <p:blipFill>
            <a:blip r:embed="rId3">
              <a:extLst/>
            </a:blip>
            <a:stretch>
              <a:fillRect/>
            </a:stretch>
          </p:blipFill>
          <p:spPr>
            <a:xfrm>
              <a:off x="-67669" y="-134624"/>
              <a:ext cx="1388470" cy="1539248"/>
            </a:xfrm>
            <a:prstGeom prst="rect">
              <a:avLst/>
            </a:prstGeom>
            <a:effectLst/>
          </p:spPr>
        </p:pic>
      </p:grpSp>
      <p:grpSp>
        <p:nvGrpSpPr>
          <p:cNvPr id="3273" name="Group 3273"/>
          <p:cNvGrpSpPr/>
          <p:nvPr/>
        </p:nvGrpSpPr>
        <p:grpSpPr>
          <a:xfrm>
            <a:off x="5143500" y="322576"/>
            <a:ext cx="1388469" cy="1539248"/>
            <a:chOff x="-50799" y="-134623"/>
            <a:chExt cx="1388468" cy="1539247"/>
          </a:xfrm>
        </p:grpSpPr>
        <p:sp>
          <p:nvSpPr>
            <p:cNvPr id="3272" name="Shape 3272"/>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271" name="Picture 3270"/>
            <p:cNvPicPr/>
            <p:nvPr/>
          </p:nvPicPr>
          <p:blipFill>
            <a:blip r:embed="rId4">
              <a:extLst/>
            </a:blip>
            <a:stretch>
              <a:fillRect/>
            </a:stretch>
          </p:blipFill>
          <p:spPr>
            <a:xfrm>
              <a:off x="-50800" y="-134624"/>
              <a:ext cx="1388469" cy="1539248"/>
            </a:xfrm>
            <a:prstGeom prst="rect">
              <a:avLst/>
            </a:prstGeom>
            <a:effectLst/>
          </p:spPr>
        </p:pic>
      </p:grpSp>
      <p:grpSp>
        <p:nvGrpSpPr>
          <p:cNvPr id="3276" name="Group 3276"/>
          <p:cNvGrpSpPr/>
          <p:nvPr/>
        </p:nvGrpSpPr>
        <p:grpSpPr>
          <a:xfrm>
            <a:off x="6565900" y="406400"/>
            <a:ext cx="3124200" cy="1371600"/>
            <a:chOff x="-50800" y="-50800"/>
            <a:chExt cx="3124200" cy="1371600"/>
          </a:xfrm>
        </p:grpSpPr>
        <p:sp>
          <p:nvSpPr>
            <p:cNvPr id="3275" name="Shape 3275"/>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build node</a:t>
              </a:r>
            </a:p>
          </p:txBody>
        </p:sp>
        <p:pic>
          <p:nvPicPr>
            <p:cNvPr id="3274" name="Picture 3273"/>
            <p:cNvPicPr/>
            <p:nvPr/>
          </p:nvPicPr>
          <p:blipFill>
            <a:blip r:embed="rId5">
              <a:extLst/>
            </a:blip>
            <a:stretch>
              <a:fillRect/>
            </a:stretch>
          </p:blipFill>
          <p:spPr>
            <a:xfrm>
              <a:off x="-50800" y="-50800"/>
              <a:ext cx="3124200" cy="1371600"/>
            </a:xfrm>
            <a:prstGeom prst="rect">
              <a:avLst/>
            </a:prstGeom>
            <a:effectLst/>
          </p:spPr>
        </p:pic>
      </p:grpSp>
      <p:grpSp>
        <p:nvGrpSpPr>
          <p:cNvPr id="3279" name="Group 3279"/>
          <p:cNvGrpSpPr/>
          <p:nvPr/>
        </p:nvGrpSpPr>
        <p:grpSpPr>
          <a:xfrm>
            <a:off x="11150600" y="406400"/>
            <a:ext cx="3124200" cy="1371600"/>
            <a:chOff x="-50800" y="-50800"/>
            <a:chExt cx="3124200" cy="1371600"/>
          </a:xfrm>
        </p:grpSpPr>
        <p:sp>
          <p:nvSpPr>
            <p:cNvPr id="3278" name="Shape 3278"/>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authenticate</a:t>
              </a:r>
            </a:p>
          </p:txBody>
        </p:sp>
        <p:pic>
          <p:nvPicPr>
            <p:cNvPr id="3277" name="Picture 3276"/>
            <p:cNvPicPr/>
            <p:nvPr/>
          </p:nvPicPr>
          <p:blipFill>
            <a:blip r:embed="rId5">
              <a:extLst/>
            </a:blip>
            <a:stretch>
              <a:fillRect/>
            </a:stretch>
          </p:blipFill>
          <p:spPr>
            <a:xfrm>
              <a:off x="-50800" y="-50800"/>
              <a:ext cx="3124200" cy="1371600"/>
            </a:xfrm>
            <a:prstGeom prst="rect">
              <a:avLst/>
            </a:prstGeom>
            <a:effectLst/>
          </p:spPr>
        </p:pic>
      </p:grpSp>
      <p:grpSp>
        <p:nvGrpSpPr>
          <p:cNvPr id="3282" name="Group 3282"/>
          <p:cNvGrpSpPr/>
          <p:nvPr/>
        </p:nvGrpSpPr>
        <p:grpSpPr>
          <a:xfrm>
            <a:off x="11150600" y="3213100"/>
            <a:ext cx="3124200" cy="1473200"/>
            <a:chOff x="-50800" y="-50800"/>
            <a:chExt cx="3124200" cy="1473200"/>
          </a:xfrm>
        </p:grpSpPr>
        <p:sp>
          <p:nvSpPr>
            <p:cNvPr id="3281" name="Shape 3281"/>
            <p:cNvSpPr/>
            <p:nvPr/>
          </p:nvSpPr>
          <p:spPr>
            <a:xfrm>
              <a:off x="0" y="0"/>
              <a:ext cx="3022600" cy="13716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sync cookbooks</a:t>
              </a:r>
            </a:p>
          </p:txBody>
        </p:sp>
        <p:pic>
          <p:nvPicPr>
            <p:cNvPr id="3280" name="Picture 3279"/>
            <p:cNvPicPr/>
            <p:nvPr/>
          </p:nvPicPr>
          <p:blipFill>
            <a:blip r:embed="rId6">
              <a:extLst/>
            </a:blip>
            <a:stretch>
              <a:fillRect/>
            </a:stretch>
          </p:blipFill>
          <p:spPr>
            <a:xfrm>
              <a:off x="-50800" y="-50800"/>
              <a:ext cx="3124200" cy="1473200"/>
            </a:xfrm>
            <a:prstGeom prst="rect">
              <a:avLst/>
            </a:prstGeom>
            <a:effectLst/>
          </p:spPr>
        </p:pic>
      </p:grpSp>
      <p:grpSp>
        <p:nvGrpSpPr>
          <p:cNvPr id="3285" name="Group 3285"/>
          <p:cNvGrpSpPr/>
          <p:nvPr/>
        </p:nvGrpSpPr>
        <p:grpSpPr>
          <a:xfrm>
            <a:off x="6565900" y="3213100"/>
            <a:ext cx="3124200" cy="1460500"/>
            <a:chOff x="-50800" y="-50800"/>
            <a:chExt cx="3124200" cy="1460500"/>
          </a:xfrm>
        </p:grpSpPr>
        <p:sp>
          <p:nvSpPr>
            <p:cNvPr id="3284" name="Shape 3284"/>
            <p:cNvSpPr/>
            <p:nvPr/>
          </p:nvSpPr>
          <p:spPr>
            <a:xfrm>
              <a:off x="0" y="0"/>
              <a:ext cx="3022600" cy="13589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load cookbooks</a:t>
              </a:r>
            </a:p>
          </p:txBody>
        </p:sp>
        <p:pic>
          <p:nvPicPr>
            <p:cNvPr id="3283" name="Picture 3282"/>
            <p:cNvPicPr/>
            <p:nvPr/>
          </p:nvPicPr>
          <p:blipFill>
            <a:blip r:embed="rId7">
              <a:extLst/>
            </a:blip>
            <a:stretch>
              <a:fillRect/>
            </a:stretch>
          </p:blipFill>
          <p:spPr>
            <a:xfrm>
              <a:off x="-50800" y="-50800"/>
              <a:ext cx="3124200" cy="1460500"/>
            </a:xfrm>
            <a:prstGeom prst="rect">
              <a:avLst/>
            </a:prstGeom>
            <a:effectLst/>
          </p:spPr>
        </p:pic>
      </p:grpSp>
      <p:grpSp>
        <p:nvGrpSpPr>
          <p:cNvPr id="3288" name="Group 3288"/>
          <p:cNvGrpSpPr/>
          <p:nvPr/>
        </p:nvGrpSpPr>
        <p:grpSpPr>
          <a:xfrm>
            <a:off x="1981200" y="3213100"/>
            <a:ext cx="3124200" cy="1371600"/>
            <a:chOff x="-50800" y="-50800"/>
            <a:chExt cx="3124200" cy="1371600"/>
          </a:xfrm>
        </p:grpSpPr>
        <p:sp>
          <p:nvSpPr>
            <p:cNvPr id="3287" name="Shape 3287"/>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converge</a:t>
              </a:r>
            </a:p>
          </p:txBody>
        </p:sp>
        <p:pic>
          <p:nvPicPr>
            <p:cNvPr id="3286" name="Picture 3285"/>
            <p:cNvPicPr/>
            <p:nvPr/>
          </p:nvPicPr>
          <p:blipFill>
            <a:blip r:embed="rId5">
              <a:extLst/>
            </a:blip>
            <a:stretch>
              <a:fillRect/>
            </a:stretch>
          </p:blipFill>
          <p:spPr>
            <a:xfrm>
              <a:off x="-50800" y="-50800"/>
              <a:ext cx="3124200" cy="1371600"/>
            </a:xfrm>
            <a:prstGeom prst="rect">
              <a:avLst/>
            </a:prstGeom>
            <a:effectLst/>
          </p:spPr>
        </p:pic>
      </p:grpSp>
      <p:grpSp>
        <p:nvGrpSpPr>
          <p:cNvPr id="3291" name="Group 3291"/>
          <p:cNvGrpSpPr/>
          <p:nvPr/>
        </p:nvGrpSpPr>
        <p:grpSpPr>
          <a:xfrm>
            <a:off x="9728200" y="322576"/>
            <a:ext cx="1388469" cy="1539248"/>
            <a:chOff x="-50799" y="-134623"/>
            <a:chExt cx="1388468" cy="1539247"/>
          </a:xfrm>
        </p:grpSpPr>
        <p:sp>
          <p:nvSpPr>
            <p:cNvPr id="3290" name="Shape 3290"/>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289" name="Picture 3288"/>
            <p:cNvPicPr/>
            <p:nvPr/>
          </p:nvPicPr>
          <p:blipFill>
            <a:blip r:embed="rId4">
              <a:extLst/>
            </a:blip>
            <a:stretch>
              <a:fillRect/>
            </a:stretch>
          </p:blipFill>
          <p:spPr>
            <a:xfrm>
              <a:off x="-50800" y="-134624"/>
              <a:ext cx="1388469" cy="1539248"/>
            </a:xfrm>
            <a:prstGeom prst="rect">
              <a:avLst/>
            </a:prstGeom>
            <a:effectLst/>
          </p:spPr>
        </p:pic>
      </p:grpSp>
      <p:grpSp>
        <p:nvGrpSpPr>
          <p:cNvPr id="3294" name="Group 3294"/>
          <p:cNvGrpSpPr/>
          <p:nvPr/>
        </p:nvGrpSpPr>
        <p:grpSpPr>
          <a:xfrm rot="5400000">
            <a:off x="12018465" y="1728010"/>
            <a:ext cx="1388470" cy="1539249"/>
            <a:chOff x="-50799" y="-134623"/>
            <a:chExt cx="1388468" cy="1539247"/>
          </a:xfrm>
        </p:grpSpPr>
        <p:sp>
          <p:nvSpPr>
            <p:cNvPr id="3293" name="Shape 3293"/>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292" name="Picture 3291"/>
            <p:cNvPicPr/>
            <p:nvPr/>
          </p:nvPicPr>
          <p:blipFill>
            <a:blip r:embed="rId4">
              <a:extLst/>
            </a:blip>
            <a:stretch>
              <a:fillRect/>
            </a:stretch>
          </p:blipFill>
          <p:spPr>
            <a:xfrm>
              <a:off x="-50800" y="-134624"/>
              <a:ext cx="1388469" cy="1539248"/>
            </a:xfrm>
            <a:prstGeom prst="rect">
              <a:avLst/>
            </a:prstGeom>
            <a:effectLst/>
          </p:spPr>
        </p:pic>
      </p:grpSp>
      <p:grpSp>
        <p:nvGrpSpPr>
          <p:cNvPr id="3297" name="Group 3297"/>
          <p:cNvGrpSpPr/>
          <p:nvPr/>
        </p:nvGrpSpPr>
        <p:grpSpPr>
          <a:xfrm flipH="1">
            <a:off x="9711331" y="3129276"/>
            <a:ext cx="1388469" cy="1539248"/>
            <a:chOff x="-50799" y="-134623"/>
            <a:chExt cx="1388468" cy="1539247"/>
          </a:xfrm>
        </p:grpSpPr>
        <p:sp>
          <p:nvSpPr>
            <p:cNvPr id="3296" name="Shape 3296"/>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295" name="Picture 3294"/>
            <p:cNvPicPr/>
            <p:nvPr/>
          </p:nvPicPr>
          <p:blipFill>
            <a:blip r:embed="rId4">
              <a:extLst/>
            </a:blip>
            <a:stretch>
              <a:fillRect/>
            </a:stretch>
          </p:blipFill>
          <p:spPr>
            <a:xfrm>
              <a:off x="-50800" y="-134624"/>
              <a:ext cx="1388469" cy="1539248"/>
            </a:xfrm>
            <a:prstGeom prst="rect">
              <a:avLst/>
            </a:prstGeom>
            <a:effectLst/>
          </p:spPr>
        </p:pic>
      </p:grpSp>
      <p:grpSp>
        <p:nvGrpSpPr>
          <p:cNvPr id="3300" name="Group 3300"/>
          <p:cNvGrpSpPr/>
          <p:nvPr/>
        </p:nvGrpSpPr>
        <p:grpSpPr>
          <a:xfrm>
            <a:off x="1981200" y="431800"/>
            <a:ext cx="3124200" cy="1371601"/>
            <a:chOff x="-50800" y="-50799"/>
            <a:chExt cx="3124200" cy="1371600"/>
          </a:xfrm>
        </p:grpSpPr>
        <p:sp>
          <p:nvSpPr>
            <p:cNvPr id="3299" name="Shape 3299"/>
            <p:cNvSpPr/>
            <p:nvPr/>
          </p:nvSpPr>
          <p:spPr>
            <a:xfrm>
              <a:off x="0" y="0"/>
              <a:ext cx="3022600" cy="1270000"/>
            </a:xfrm>
            <a:prstGeom prst="roundRect">
              <a:avLst>
                <a:gd name="adj" fmla="val 15000"/>
              </a:avLst>
            </a:prstGeom>
            <a:solidFill>
              <a:srgbClr val="F2F1F0"/>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chef-client</a:t>
              </a:r>
            </a:p>
          </p:txBody>
        </p:sp>
        <p:pic>
          <p:nvPicPr>
            <p:cNvPr id="3298" name="Picture 3297"/>
            <p:cNvPicPr/>
            <p:nvPr/>
          </p:nvPicPr>
          <p:blipFill>
            <a:blip r:embed="rId8">
              <a:extLst/>
            </a:blip>
            <a:stretch>
              <a:fillRect/>
            </a:stretch>
          </p:blipFill>
          <p:spPr>
            <a:xfrm>
              <a:off x="-50800" y="-50800"/>
              <a:ext cx="3124200" cy="1371601"/>
            </a:xfrm>
            <a:prstGeom prst="rect">
              <a:avLst/>
            </a:prstGeom>
            <a:effectLst/>
          </p:spPr>
        </p:pic>
      </p:grpSp>
      <p:sp>
        <p:nvSpPr>
          <p:cNvPr id="3301" name="Shape 3301"/>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278</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07" name="Group 3307"/>
          <p:cNvGrpSpPr/>
          <p:nvPr/>
        </p:nvGrpSpPr>
        <p:grpSpPr>
          <a:xfrm rot="5400000">
            <a:off x="2849065" y="4547410"/>
            <a:ext cx="1388470" cy="1539249"/>
            <a:chOff x="-50799" y="-134623"/>
            <a:chExt cx="1388468" cy="1539247"/>
          </a:xfrm>
        </p:grpSpPr>
        <p:sp>
          <p:nvSpPr>
            <p:cNvPr id="3306" name="Shape 3306"/>
            <p:cNvSpPr/>
            <p:nvPr/>
          </p:nvSpPr>
          <p:spPr>
            <a:xfrm>
              <a:off x="0" y="0"/>
              <a:ext cx="1270000" cy="1270000"/>
            </a:xfrm>
            <a:prstGeom prst="rightArrow">
              <a:avLst>
                <a:gd name="adj1" fmla="val 32000"/>
                <a:gd name="adj2" fmla="val 44000"/>
              </a:avLst>
            </a:prstGeom>
            <a:solidFill>
              <a:srgbClr val="F7681A"/>
            </a:solidFill>
            <a:ln>
              <a:noFill/>
            </a:ln>
            <a:effectLst/>
          </p:spPr>
          <p:txBody>
            <a:bodyPr wrap="square" lIns="0" tIns="0" rIns="0" bIns="0" numCol="1" anchor="ctr">
              <a:noAutofit/>
            </a:bodyPr>
            <a:lstStyle/>
            <a:p>
              <a:pPr lvl="0">
                <a:defRPr sz="3600">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305" name="Picture 3304"/>
            <p:cNvPicPr/>
            <p:nvPr/>
          </p:nvPicPr>
          <p:blipFill>
            <a:blip r:embed="rId3">
              <a:extLst/>
            </a:blip>
            <a:stretch>
              <a:fillRect/>
            </a:stretch>
          </p:blipFill>
          <p:spPr>
            <a:xfrm>
              <a:off x="-50800" y="-134624"/>
              <a:ext cx="1388469" cy="1539248"/>
            </a:xfrm>
            <a:prstGeom prst="rect">
              <a:avLst/>
            </a:prstGeom>
            <a:effectLst/>
          </p:spPr>
        </p:pic>
      </p:grpSp>
      <p:grpSp>
        <p:nvGrpSpPr>
          <p:cNvPr id="3310" name="Group 3310"/>
          <p:cNvGrpSpPr/>
          <p:nvPr/>
        </p:nvGrpSpPr>
        <p:grpSpPr>
          <a:xfrm>
            <a:off x="5143500" y="322576"/>
            <a:ext cx="1388469" cy="1539248"/>
            <a:chOff x="-50799" y="-134623"/>
            <a:chExt cx="1388468" cy="1539247"/>
          </a:xfrm>
        </p:grpSpPr>
        <p:sp>
          <p:nvSpPr>
            <p:cNvPr id="3309" name="Shape 3309"/>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308" name="Picture 3307"/>
            <p:cNvPicPr/>
            <p:nvPr/>
          </p:nvPicPr>
          <p:blipFill>
            <a:blip r:embed="rId3">
              <a:extLst/>
            </a:blip>
            <a:stretch>
              <a:fillRect/>
            </a:stretch>
          </p:blipFill>
          <p:spPr>
            <a:xfrm>
              <a:off x="-50800" y="-134624"/>
              <a:ext cx="1388469" cy="1539248"/>
            </a:xfrm>
            <a:prstGeom prst="rect">
              <a:avLst/>
            </a:prstGeom>
            <a:effectLst/>
          </p:spPr>
        </p:pic>
      </p:grpSp>
      <p:grpSp>
        <p:nvGrpSpPr>
          <p:cNvPr id="3313" name="Group 3313"/>
          <p:cNvGrpSpPr/>
          <p:nvPr/>
        </p:nvGrpSpPr>
        <p:grpSpPr>
          <a:xfrm>
            <a:off x="6565900" y="406400"/>
            <a:ext cx="3124200" cy="1371600"/>
            <a:chOff x="-50800" y="-50800"/>
            <a:chExt cx="3124200" cy="1371600"/>
          </a:xfrm>
        </p:grpSpPr>
        <p:sp>
          <p:nvSpPr>
            <p:cNvPr id="3312" name="Shape 3312"/>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build node</a:t>
              </a:r>
            </a:p>
          </p:txBody>
        </p:sp>
        <p:pic>
          <p:nvPicPr>
            <p:cNvPr id="3311" name="Picture 3310"/>
            <p:cNvPicPr/>
            <p:nvPr/>
          </p:nvPicPr>
          <p:blipFill>
            <a:blip r:embed="rId4">
              <a:extLst/>
            </a:blip>
            <a:stretch>
              <a:fillRect/>
            </a:stretch>
          </p:blipFill>
          <p:spPr>
            <a:xfrm>
              <a:off x="-50800" y="-50800"/>
              <a:ext cx="3124200" cy="1371600"/>
            </a:xfrm>
            <a:prstGeom prst="rect">
              <a:avLst/>
            </a:prstGeom>
            <a:effectLst/>
          </p:spPr>
        </p:pic>
      </p:grpSp>
      <p:grpSp>
        <p:nvGrpSpPr>
          <p:cNvPr id="3316" name="Group 3316"/>
          <p:cNvGrpSpPr/>
          <p:nvPr/>
        </p:nvGrpSpPr>
        <p:grpSpPr>
          <a:xfrm>
            <a:off x="11150600" y="406400"/>
            <a:ext cx="3124200" cy="1371600"/>
            <a:chOff x="-50800" y="-50800"/>
            <a:chExt cx="3124200" cy="1371600"/>
          </a:xfrm>
        </p:grpSpPr>
        <p:sp>
          <p:nvSpPr>
            <p:cNvPr id="3315" name="Shape 3315"/>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authenticate</a:t>
              </a:r>
            </a:p>
          </p:txBody>
        </p:sp>
        <p:pic>
          <p:nvPicPr>
            <p:cNvPr id="3314" name="Picture 3313"/>
            <p:cNvPicPr/>
            <p:nvPr/>
          </p:nvPicPr>
          <p:blipFill>
            <a:blip r:embed="rId4">
              <a:extLst/>
            </a:blip>
            <a:stretch>
              <a:fillRect/>
            </a:stretch>
          </p:blipFill>
          <p:spPr>
            <a:xfrm>
              <a:off x="-50800" y="-50800"/>
              <a:ext cx="3124200" cy="1371600"/>
            </a:xfrm>
            <a:prstGeom prst="rect">
              <a:avLst/>
            </a:prstGeom>
            <a:effectLst/>
          </p:spPr>
        </p:pic>
      </p:grpSp>
      <p:grpSp>
        <p:nvGrpSpPr>
          <p:cNvPr id="3319" name="Group 3319"/>
          <p:cNvGrpSpPr/>
          <p:nvPr/>
        </p:nvGrpSpPr>
        <p:grpSpPr>
          <a:xfrm>
            <a:off x="11150600" y="3213100"/>
            <a:ext cx="3124200" cy="1473200"/>
            <a:chOff x="-50800" y="-50800"/>
            <a:chExt cx="3124200" cy="1473200"/>
          </a:xfrm>
        </p:grpSpPr>
        <p:sp>
          <p:nvSpPr>
            <p:cNvPr id="3318" name="Shape 3318"/>
            <p:cNvSpPr/>
            <p:nvPr/>
          </p:nvSpPr>
          <p:spPr>
            <a:xfrm>
              <a:off x="0" y="0"/>
              <a:ext cx="3022600" cy="13716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sync cookbooks</a:t>
              </a:r>
            </a:p>
          </p:txBody>
        </p:sp>
        <p:pic>
          <p:nvPicPr>
            <p:cNvPr id="3317" name="Picture 3316"/>
            <p:cNvPicPr/>
            <p:nvPr/>
          </p:nvPicPr>
          <p:blipFill>
            <a:blip r:embed="rId5">
              <a:extLst/>
            </a:blip>
            <a:stretch>
              <a:fillRect/>
            </a:stretch>
          </p:blipFill>
          <p:spPr>
            <a:xfrm>
              <a:off x="-50800" y="-50800"/>
              <a:ext cx="3124200" cy="1473200"/>
            </a:xfrm>
            <a:prstGeom prst="rect">
              <a:avLst/>
            </a:prstGeom>
            <a:effectLst/>
          </p:spPr>
        </p:pic>
      </p:grpSp>
      <p:grpSp>
        <p:nvGrpSpPr>
          <p:cNvPr id="3322" name="Group 3322"/>
          <p:cNvGrpSpPr/>
          <p:nvPr/>
        </p:nvGrpSpPr>
        <p:grpSpPr>
          <a:xfrm>
            <a:off x="6565900" y="3213100"/>
            <a:ext cx="3124200" cy="1460500"/>
            <a:chOff x="-50800" y="-50800"/>
            <a:chExt cx="3124200" cy="1460500"/>
          </a:xfrm>
        </p:grpSpPr>
        <p:sp>
          <p:nvSpPr>
            <p:cNvPr id="3321" name="Shape 3321"/>
            <p:cNvSpPr/>
            <p:nvPr/>
          </p:nvSpPr>
          <p:spPr>
            <a:xfrm>
              <a:off x="0" y="0"/>
              <a:ext cx="3022600" cy="13589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load cookbooks</a:t>
              </a:r>
            </a:p>
          </p:txBody>
        </p:sp>
        <p:pic>
          <p:nvPicPr>
            <p:cNvPr id="3320" name="Picture 3319"/>
            <p:cNvPicPr/>
            <p:nvPr/>
          </p:nvPicPr>
          <p:blipFill>
            <a:blip r:embed="rId6">
              <a:extLst/>
            </a:blip>
            <a:stretch>
              <a:fillRect/>
            </a:stretch>
          </p:blipFill>
          <p:spPr>
            <a:xfrm>
              <a:off x="-50800" y="-50800"/>
              <a:ext cx="3124200" cy="1460500"/>
            </a:xfrm>
            <a:prstGeom prst="rect">
              <a:avLst/>
            </a:prstGeom>
            <a:effectLst/>
          </p:spPr>
        </p:pic>
      </p:grpSp>
      <p:grpSp>
        <p:nvGrpSpPr>
          <p:cNvPr id="3325" name="Group 3325"/>
          <p:cNvGrpSpPr/>
          <p:nvPr/>
        </p:nvGrpSpPr>
        <p:grpSpPr>
          <a:xfrm>
            <a:off x="1981200" y="3213100"/>
            <a:ext cx="3124200" cy="1371600"/>
            <a:chOff x="-50800" y="-50800"/>
            <a:chExt cx="3124200" cy="1371600"/>
          </a:xfrm>
        </p:grpSpPr>
        <p:sp>
          <p:nvSpPr>
            <p:cNvPr id="3324" name="Shape 3324"/>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converge</a:t>
              </a:r>
            </a:p>
          </p:txBody>
        </p:sp>
        <p:pic>
          <p:nvPicPr>
            <p:cNvPr id="3323" name="Picture 3322"/>
            <p:cNvPicPr/>
            <p:nvPr/>
          </p:nvPicPr>
          <p:blipFill>
            <a:blip r:embed="rId4">
              <a:extLst/>
            </a:blip>
            <a:stretch>
              <a:fillRect/>
            </a:stretch>
          </p:blipFill>
          <p:spPr>
            <a:xfrm>
              <a:off x="-50800" y="-50800"/>
              <a:ext cx="3124200" cy="1371600"/>
            </a:xfrm>
            <a:prstGeom prst="rect">
              <a:avLst/>
            </a:prstGeom>
            <a:effectLst/>
          </p:spPr>
        </p:pic>
      </p:grpSp>
      <p:grpSp>
        <p:nvGrpSpPr>
          <p:cNvPr id="3328" name="Group 3328"/>
          <p:cNvGrpSpPr/>
          <p:nvPr/>
        </p:nvGrpSpPr>
        <p:grpSpPr>
          <a:xfrm>
            <a:off x="9728200" y="322576"/>
            <a:ext cx="1388469" cy="1539248"/>
            <a:chOff x="-50799" y="-134623"/>
            <a:chExt cx="1388468" cy="1539247"/>
          </a:xfrm>
        </p:grpSpPr>
        <p:sp>
          <p:nvSpPr>
            <p:cNvPr id="3327" name="Shape 3327"/>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326" name="Picture 3325"/>
            <p:cNvPicPr/>
            <p:nvPr/>
          </p:nvPicPr>
          <p:blipFill>
            <a:blip r:embed="rId3">
              <a:extLst/>
            </a:blip>
            <a:stretch>
              <a:fillRect/>
            </a:stretch>
          </p:blipFill>
          <p:spPr>
            <a:xfrm>
              <a:off x="-50800" y="-134624"/>
              <a:ext cx="1388469" cy="1539248"/>
            </a:xfrm>
            <a:prstGeom prst="rect">
              <a:avLst/>
            </a:prstGeom>
            <a:effectLst/>
          </p:spPr>
        </p:pic>
      </p:grpSp>
      <p:grpSp>
        <p:nvGrpSpPr>
          <p:cNvPr id="3331" name="Group 3331"/>
          <p:cNvGrpSpPr/>
          <p:nvPr/>
        </p:nvGrpSpPr>
        <p:grpSpPr>
          <a:xfrm rot="5400000">
            <a:off x="12018465" y="1728010"/>
            <a:ext cx="1388470" cy="1539249"/>
            <a:chOff x="-50799" y="-134623"/>
            <a:chExt cx="1388468" cy="1539247"/>
          </a:xfrm>
        </p:grpSpPr>
        <p:sp>
          <p:nvSpPr>
            <p:cNvPr id="3330" name="Shape 3330"/>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329" name="Picture 3328"/>
            <p:cNvPicPr/>
            <p:nvPr/>
          </p:nvPicPr>
          <p:blipFill>
            <a:blip r:embed="rId3">
              <a:extLst/>
            </a:blip>
            <a:stretch>
              <a:fillRect/>
            </a:stretch>
          </p:blipFill>
          <p:spPr>
            <a:xfrm>
              <a:off x="-50800" y="-134624"/>
              <a:ext cx="1388469" cy="1539248"/>
            </a:xfrm>
            <a:prstGeom prst="rect">
              <a:avLst/>
            </a:prstGeom>
            <a:effectLst/>
          </p:spPr>
        </p:pic>
      </p:grpSp>
      <p:grpSp>
        <p:nvGrpSpPr>
          <p:cNvPr id="3334" name="Group 3334"/>
          <p:cNvGrpSpPr/>
          <p:nvPr/>
        </p:nvGrpSpPr>
        <p:grpSpPr>
          <a:xfrm flipH="1">
            <a:off x="9711331" y="3129276"/>
            <a:ext cx="1388469" cy="1539248"/>
            <a:chOff x="-50799" y="-134623"/>
            <a:chExt cx="1388468" cy="1539247"/>
          </a:xfrm>
        </p:grpSpPr>
        <p:sp>
          <p:nvSpPr>
            <p:cNvPr id="3333" name="Shape 3333"/>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332" name="Picture 3331"/>
            <p:cNvPicPr/>
            <p:nvPr/>
          </p:nvPicPr>
          <p:blipFill>
            <a:blip r:embed="rId3">
              <a:extLst/>
            </a:blip>
            <a:stretch>
              <a:fillRect/>
            </a:stretch>
          </p:blipFill>
          <p:spPr>
            <a:xfrm>
              <a:off x="-50800" y="-134624"/>
              <a:ext cx="1388469" cy="1539248"/>
            </a:xfrm>
            <a:prstGeom prst="rect">
              <a:avLst/>
            </a:prstGeom>
            <a:effectLst/>
          </p:spPr>
        </p:pic>
      </p:grpSp>
      <p:grpSp>
        <p:nvGrpSpPr>
          <p:cNvPr id="3337" name="Group 3337"/>
          <p:cNvGrpSpPr/>
          <p:nvPr/>
        </p:nvGrpSpPr>
        <p:grpSpPr>
          <a:xfrm flipH="1">
            <a:off x="5139331" y="3129276"/>
            <a:ext cx="1388469" cy="1539248"/>
            <a:chOff x="-50799" y="-134623"/>
            <a:chExt cx="1388468" cy="1539247"/>
          </a:xfrm>
        </p:grpSpPr>
        <p:sp>
          <p:nvSpPr>
            <p:cNvPr id="3336" name="Shape 3336"/>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335" name="Picture 3334"/>
            <p:cNvPicPr/>
            <p:nvPr/>
          </p:nvPicPr>
          <p:blipFill>
            <a:blip r:embed="rId3">
              <a:extLst/>
            </a:blip>
            <a:stretch>
              <a:fillRect/>
            </a:stretch>
          </p:blipFill>
          <p:spPr>
            <a:xfrm>
              <a:off x="-50800" y="-134624"/>
              <a:ext cx="1388469" cy="1539248"/>
            </a:xfrm>
            <a:prstGeom prst="rect">
              <a:avLst/>
            </a:prstGeom>
            <a:effectLst/>
          </p:spPr>
        </p:pic>
      </p:grpSp>
      <p:grpSp>
        <p:nvGrpSpPr>
          <p:cNvPr id="3340" name="Group 3340"/>
          <p:cNvGrpSpPr/>
          <p:nvPr/>
        </p:nvGrpSpPr>
        <p:grpSpPr>
          <a:xfrm>
            <a:off x="1981200" y="431800"/>
            <a:ext cx="3124200" cy="1371601"/>
            <a:chOff x="-50800" y="-50799"/>
            <a:chExt cx="3124200" cy="1371600"/>
          </a:xfrm>
        </p:grpSpPr>
        <p:sp>
          <p:nvSpPr>
            <p:cNvPr id="3339" name="Shape 3339"/>
            <p:cNvSpPr/>
            <p:nvPr/>
          </p:nvSpPr>
          <p:spPr>
            <a:xfrm>
              <a:off x="0" y="0"/>
              <a:ext cx="3022600" cy="1270000"/>
            </a:xfrm>
            <a:prstGeom prst="roundRect">
              <a:avLst>
                <a:gd name="adj" fmla="val 15000"/>
              </a:avLst>
            </a:prstGeom>
            <a:solidFill>
              <a:srgbClr val="F2F1F0"/>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chef-client</a:t>
              </a:r>
            </a:p>
          </p:txBody>
        </p:sp>
        <p:pic>
          <p:nvPicPr>
            <p:cNvPr id="3338" name="Picture 3337"/>
            <p:cNvPicPr/>
            <p:nvPr/>
          </p:nvPicPr>
          <p:blipFill>
            <a:blip r:embed="rId7">
              <a:extLst/>
            </a:blip>
            <a:stretch>
              <a:fillRect/>
            </a:stretch>
          </p:blipFill>
          <p:spPr>
            <a:xfrm>
              <a:off x="-50800" y="-50800"/>
              <a:ext cx="3124200" cy="1371601"/>
            </a:xfrm>
            <a:prstGeom prst="rect">
              <a:avLst/>
            </a:prstGeom>
            <a:effectLst/>
          </p:spPr>
        </p:pic>
      </p:grpSp>
      <p:grpSp>
        <p:nvGrpSpPr>
          <p:cNvPr id="3343" name="Group 3343"/>
          <p:cNvGrpSpPr/>
          <p:nvPr/>
        </p:nvGrpSpPr>
        <p:grpSpPr>
          <a:xfrm>
            <a:off x="1676101" y="6046898"/>
            <a:ext cx="3734398" cy="2587404"/>
            <a:chOff x="-89198" y="-61801"/>
            <a:chExt cx="3734397" cy="2587403"/>
          </a:xfrm>
        </p:grpSpPr>
        <p:sp>
          <p:nvSpPr>
            <p:cNvPr id="3342" name="Shape 3342"/>
            <p:cNvSpPr/>
            <p:nvPr/>
          </p:nvSpPr>
          <p:spPr>
            <a:xfrm>
              <a:off x="0" y="0"/>
              <a:ext cx="3556000" cy="24638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success?</a:t>
              </a:r>
            </a:p>
          </p:txBody>
        </p:sp>
        <p:pic>
          <p:nvPicPr>
            <p:cNvPr id="3341" name="Picture 3340"/>
            <p:cNvPicPr/>
            <p:nvPr/>
          </p:nvPicPr>
          <p:blipFill>
            <a:blip r:embed="rId8">
              <a:extLst/>
            </a:blip>
            <a:stretch>
              <a:fillRect/>
            </a:stretch>
          </p:blipFill>
          <p:spPr>
            <a:xfrm>
              <a:off x="-89199" y="-61802"/>
              <a:ext cx="3734398" cy="2587404"/>
            </a:xfrm>
            <a:prstGeom prst="rect">
              <a:avLst/>
            </a:prstGeom>
            <a:effectLst/>
          </p:spPr>
        </p:pic>
      </p:grpSp>
      <p:grpSp>
        <p:nvGrpSpPr>
          <p:cNvPr id="3346" name="Group 3346"/>
          <p:cNvGrpSpPr/>
          <p:nvPr/>
        </p:nvGrpSpPr>
        <p:grpSpPr>
          <a:xfrm>
            <a:off x="5143500" y="322576"/>
            <a:ext cx="1388469" cy="1539248"/>
            <a:chOff x="-50799" y="-134623"/>
            <a:chExt cx="1388468" cy="1539247"/>
          </a:xfrm>
        </p:grpSpPr>
        <p:sp>
          <p:nvSpPr>
            <p:cNvPr id="3345" name="Shape 3345"/>
            <p:cNvSpPr/>
            <p:nvPr/>
          </p:nvSpPr>
          <p:spPr>
            <a:xfrm>
              <a:off x="0" y="0"/>
              <a:ext cx="1270000" cy="1270000"/>
            </a:xfrm>
            <a:prstGeom prst="rightArrow">
              <a:avLst>
                <a:gd name="adj1" fmla="val 32000"/>
                <a:gd name="adj2" fmla="val 44000"/>
              </a:avLst>
            </a:prstGeom>
            <a:solidFill>
              <a:srgbClr val="F7681A"/>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344" name="Picture 3343"/>
            <p:cNvPicPr/>
            <p:nvPr/>
          </p:nvPicPr>
          <p:blipFill>
            <a:blip r:embed="rId3">
              <a:extLst/>
            </a:blip>
            <a:stretch>
              <a:fillRect/>
            </a:stretch>
          </p:blipFill>
          <p:spPr>
            <a:xfrm>
              <a:off x="-50800" y="-134624"/>
              <a:ext cx="1388469" cy="1539248"/>
            </a:xfrm>
            <a:prstGeom prst="rect">
              <a:avLst/>
            </a:prstGeom>
            <a:effectLst/>
          </p:spPr>
        </p:pic>
      </p:grpSp>
      <p:sp>
        <p:nvSpPr>
          <p:cNvPr id="3347" name="Shape 3347"/>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279</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Shape 545"/>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Topics</a:t>
            </a:r>
          </a:p>
        </p:txBody>
      </p:sp>
      <p:sp>
        <p:nvSpPr>
          <p:cNvPr id="546" name="Shape 546"/>
          <p:cNvSpPr>
            <a:spLocks noGrp="1"/>
          </p:cNvSpPr>
          <p:nvPr>
            <p:ph type="body" idx="1"/>
          </p:nvPr>
        </p:nvSpPr>
        <p:spPr>
          <a:prstGeom prst="rect">
            <a:avLst/>
          </a:prstGeom>
        </p:spPr>
        <p:txBody>
          <a:bodyPr/>
          <a:lstStyle/>
          <a:p>
            <a:pPr lvl="0">
              <a:defRPr sz="1800"/>
            </a:pPr>
            <a:r>
              <a:rPr sz="4800" dirty="0"/>
              <a:t>Template Variables, Notifications, and Controlling Idempotency</a:t>
            </a:r>
          </a:p>
          <a:p>
            <a:pPr lvl="0">
              <a:defRPr sz="1800"/>
            </a:pPr>
            <a:r>
              <a:rPr sz="4800" dirty="0"/>
              <a:t>Data bags, search</a:t>
            </a:r>
          </a:p>
          <a:p>
            <a:pPr lvl="0">
              <a:defRPr sz="1800"/>
            </a:pPr>
            <a:r>
              <a:rPr sz="4800" dirty="0"/>
              <a:t>Roles</a:t>
            </a:r>
          </a:p>
          <a:p>
            <a:pPr lvl="0">
              <a:defRPr sz="1800"/>
            </a:pPr>
            <a:r>
              <a:rPr sz="4800" dirty="0"/>
              <a:t>Environments</a:t>
            </a:r>
          </a:p>
          <a:p>
            <a:pPr lvl="0">
              <a:defRPr sz="1800"/>
            </a:pPr>
            <a:r>
              <a:rPr sz="4800" dirty="0"/>
              <a:t>Using community cookbooks</a:t>
            </a:r>
          </a:p>
          <a:p>
            <a:pPr lvl="0">
              <a:defRPr sz="1800"/>
            </a:pPr>
            <a:r>
              <a:rPr sz="4800" dirty="0"/>
              <a:t>Further Resources</a:t>
            </a:r>
          </a:p>
        </p:txBody>
      </p:sp>
      <p:sp>
        <p:nvSpPr>
          <p:cNvPr id="547" name="Shape 54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28</a:t>
            </a:fld>
            <a:endParaRPr sz="1000"/>
          </a:p>
        </p:txBody>
      </p:sp>
    </p:spTree>
  </p:cSld>
  <p:clrMapOvr>
    <a:masterClrMapping/>
  </p:clrMapOvr>
  <p:transition xmlns:p14="http://schemas.microsoft.com/office/powerpoint/2010/main" spd="med"/>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53" name="Group 3353"/>
          <p:cNvGrpSpPr/>
          <p:nvPr/>
        </p:nvGrpSpPr>
        <p:grpSpPr>
          <a:xfrm>
            <a:off x="5143500" y="322576"/>
            <a:ext cx="1388469" cy="1539248"/>
            <a:chOff x="-50799" y="-134623"/>
            <a:chExt cx="1388468" cy="1539247"/>
          </a:xfrm>
        </p:grpSpPr>
        <p:sp>
          <p:nvSpPr>
            <p:cNvPr id="3352" name="Shape 3352"/>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351" name="Picture 3350"/>
            <p:cNvPicPr/>
            <p:nvPr/>
          </p:nvPicPr>
          <p:blipFill>
            <a:blip r:embed="rId3">
              <a:extLst/>
            </a:blip>
            <a:stretch>
              <a:fillRect/>
            </a:stretch>
          </p:blipFill>
          <p:spPr>
            <a:xfrm>
              <a:off x="-50800" y="-134624"/>
              <a:ext cx="1388469" cy="1539248"/>
            </a:xfrm>
            <a:prstGeom prst="rect">
              <a:avLst/>
            </a:prstGeom>
            <a:effectLst/>
          </p:spPr>
        </p:pic>
      </p:grpSp>
      <p:grpSp>
        <p:nvGrpSpPr>
          <p:cNvPr id="3356" name="Group 3356"/>
          <p:cNvGrpSpPr/>
          <p:nvPr/>
        </p:nvGrpSpPr>
        <p:grpSpPr>
          <a:xfrm>
            <a:off x="6565900" y="406400"/>
            <a:ext cx="3124200" cy="1371600"/>
            <a:chOff x="-50800" y="-50800"/>
            <a:chExt cx="3124200" cy="1371600"/>
          </a:xfrm>
        </p:grpSpPr>
        <p:sp>
          <p:nvSpPr>
            <p:cNvPr id="3355" name="Shape 3355"/>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build node</a:t>
              </a:r>
            </a:p>
          </p:txBody>
        </p:sp>
        <p:pic>
          <p:nvPicPr>
            <p:cNvPr id="3354" name="Picture 3353"/>
            <p:cNvPicPr/>
            <p:nvPr/>
          </p:nvPicPr>
          <p:blipFill>
            <a:blip r:embed="rId4">
              <a:extLst/>
            </a:blip>
            <a:stretch>
              <a:fillRect/>
            </a:stretch>
          </p:blipFill>
          <p:spPr>
            <a:xfrm>
              <a:off x="-50800" y="-50800"/>
              <a:ext cx="3124200" cy="1371600"/>
            </a:xfrm>
            <a:prstGeom prst="rect">
              <a:avLst/>
            </a:prstGeom>
            <a:effectLst/>
          </p:spPr>
        </p:pic>
      </p:grpSp>
      <p:grpSp>
        <p:nvGrpSpPr>
          <p:cNvPr id="3359" name="Group 3359"/>
          <p:cNvGrpSpPr/>
          <p:nvPr/>
        </p:nvGrpSpPr>
        <p:grpSpPr>
          <a:xfrm>
            <a:off x="11150600" y="406400"/>
            <a:ext cx="3124200" cy="1371600"/>
            <a:chOff x="-50800" y="-50800"/>
            <a:chExt cx="3124200" cy="1371600"/>
          </a:xfrm>
        </p:grpSpPr>
        <p:sp>
          <p:nvSpPr>
            <p:cNvPr id="3358" name="Shape 3358"/>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authenticate</a:t>
              </a:r>
            </a:p>
          </p:txBody>
        </p:sp>
        <p:pic>
          <p:nvPicPr>
            <p:cNvPr id="3357" name="Picture 3356"/>
            <p:cNvPicPr/>
            <p:nvPr/>
          </p:nvPicPr>
          <p:blipFill>
            <a:blip r:embed="rId4">
              <a:extLst/>
            </a:blip>
            <a:stretch>
              <a:fillRect/>
            </a:stretch>
          </p:blipFill>
          <p:spPr>
            <a:xfrm>
              <a:off x="-50800" y="-50800"/>
              <a:ext cx="3124200" cy="1371600"/>
            </a:xfrm>
            <a:prstGeom prst="rect">
              <a:avLst/>
            </a:prstGeom>
            <a:effectLst/>
          </p:spPr>
        </p:pic>
      </p:grpSp>
      <p:grpSp>
        <p:nvGrpSpPr>
          <p:cNvPr id="3362" name="Group 3362"/>
          <p:cNvGrpSpPr/>
          <p:nvPr/>
        </p:nvGrpSpPr>
        <p:grpSpPr>
          <a:xfrm>
            <a:off x="11150600" y="3213100"/>
            <a:ext cx="3124200" cy="1473200"/>
            <a:chOff x="-50800" y="-50800"/>
            <a:chExt cx="3124200" cy="1473200"/>
          </a:xfrm>
        </p:grpSpPr>
        <p:sp>
          <p:nvSpPr>
            <p:cNvPr id="3361" name="Shape 3361"/>
            <p:cNvSpPr/>
            <p:nvPr/>
          </p:nvSpPr>
          <p:spPr>
            <a:xfrm>
              <a:off x="0" y="0"/>
              <a:ext cx="3022600" cy="13716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sync cookbooks</a:t>
              </a:r>
            </a:p>
          </p:txBody>
        </p:sp>
        <p:pic>
          <p:nvPicPr>
            <p:cNvPr id="3360" name="Picture 3359"/>
            <p:cNvPicPr/>
            <p:nvPr/>
          </p:nvPicPr>
          <p:blipFill>
            <a:blip r:embed="rId5">
              <a:extLst/>
            </a:blip>
            <a:stretch>
              <a:fillRect/>
            </a:stretch>
          </p:blipFill>
          <p:spPr>
            <a:xfrm>
              <a:off x="-50800" y="-50800"/>
              <a:ext cx="3124200" cy="1473200"/>
            </a:xfrm>
            <a:prstGeom prst="rect">
              <a:avLst/>
            </a:prstGeom>
            <a:effectLst/>
          </p:spPr>
        </p:pic>
      </p:grpSp>
      <p:grpSp>
        <p:nvGrpSpPr>
          <p:cNvPr id="3365" name="Group 3365"/>
          <p:cNvGrpSpPr/>
          <p:nvPr/>
        </p:nvGrpSpPr>
        <p:grpSpPr>
          <a:xfrm>
            <a:off x="6565900" y="3213100"/>
            <a:ext cx="3124200" cy="1460500"/>
            <a:chOff x="-50800" y="-50800"/>
            <a:chExt cx="3124200" cy="1460500"/>
          </a:xfrm>
        </p:grpSpPr>
        <p:sp>
          <p:nvSpPr>
            <p:cNvPr id="3364" name="Shape 3364"/>
            <p:cNvSpPr/>
            <p:nvPr/>
          </p:nvSpPr>
          <p:spPr>
            <a:xfrm>
              <a:off x="0" y="0"/>
              <a:ext cx="3022600" cy="13589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load cookbooks</a:t>
              </a:r>
            </a:p>
          </p:txBody>
        </p:sp>
        <p:pic>
          <p:nvPicPr>
            <p:cNvPr id="3363" name="Picture 3362"/>
            <p:cNvPicPr/>
            <p:nvPr/>
          </p:nvPicPr>
          <p:blipFill>
            <a:blip r:embed="rId6">
              <a:extLst/>
            </a:blip>
            <a:stretch>
              <a:fillRect/>
            </a:stretch>
          </p:blipFill>
          <p:spPr>
            <a:xfrm>
              <a:off x="-50800" y="-50800"/>
              <a:ext cx="3124200" cy="1460500"/>
            </a:xfrm>
            <a:prstGeom prst="rect">
              <a:avLst/>
            </a:prstGeom>
            <a:effectLst/>
          </p:spPr>
        </p:pic>
      </p:grpSp>
      <p:grpSp>
        <p:nvGrpSpPr>
          <p:cNvPr id="3368" name="Group 3368"/>
          <p:cNvGrpSpPr/>
          <p:nvPr/>
        </p:nvGrpSpPr>
        <p:grpSpPr>
          <a:xfrm>
            <a:off x="1981200" y="3213100"/>
            <a:ext cx="3124200" cy="1371600"/>
            <a:chOff x="-50800" y="-50800"/>
            <a:chExt cx="3124200" cy="1371600"/>
          </a:xfrm>
        </p:grpSpPr>
        <p:sp>
          <p:nvSpPr>
            <p:cNvPr id="3367" name="Shape 3367"/>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converge</a:t>
              </a:r>
            </a:p>
          </p:txBody>
        </p:sp>
        <p:pic>
          <p:nvPicPr>
            <p:cNvPr id="3366" name="Picture 3365"/>
            <p:cNvPicPr/>
            <p:nvPr/>
          </p:nvPicPr>
          <p:blipFill>
            <a:blip r:embed="rId4">
              <a:extLst/>
            </a:blip>
            <a:stretch>
              <a:fillRect/>
            </a:stretch>
          </p:blipFill>
          <p:spPr>
            <a:xfrm>
              <a:off x="-50800" y="-50800"/>
              <a:ext cx="3124200" cy="1371600"/>
            </a:xfrm>
            <a:prstGeom prst="rect">
              <a:avLst/>
            </a:prstGeom>
            <a:effectLst/>
          </p:spPr>
        </p:pic>
      </p:grpSp>
      <p:grpSp>
        <p:nvGrpSpPr>
          <p:cNvPr id="3371" name="Group 3371"/>
          <p:cNvGrpSpPr/>
          <p:nvPr/>
        </p:nvGrpSpPr>
        <p:grpSpPr>
          <a:xfrm>
            <a:off x="6565900" y="5803900"/>
            <a:ext cx="3124200" cy="1371600"/>
            <a:chOff x="-50800" y="-50800"/>
            <a:chExt cx="3124200" cy="1371600"/>
          </a:xfrm>
        </p:grpSpPr>
        <p:sp>
          <p:nvSpPr>
            <p:cNvPr id="3370" name="Shape 3370"/>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node.save</a:t>
              </a:r>
            </a:p>
          </p:txBody>
        </p:sp>
        <p:pic>
          <p:nvPicPr>
            <p:cNvPr id="3369" name="Picture 3368"/>
            <p:cNvPicPr/>
            <p:nvPr/>
          </p:nvPicPr>
          <p:blipFill>
            <a:blip r:embed="rId7">
              <a:extLst/>
            </a:blip>
            <a:stretch>
              <a:fillRect/>
            </a:stretch>
          </p:blipFill>
          <p:spPr>
            <a:xfrm>
              <a:off x="-50800" y="-50800"/>
              <a:ext cx="3124200" cy="1371600"/>
            </a:xfrm>
            <a:prstGeom prst="rect">
              <a:avLst/>
            </a:prstGeom>
            <a:effectLst/>
          </p:spPr>
        </p:pic>
      </p:grpSp>
      <p:grpSp>
        <p:nvGrpSpPr>
          <p:cNvPr id="3374" name="Group 3374"/>
          <p:cNvGrpSpPr/>
          <p:nvPr/>
        </p:nvGrpSpPr>
        <p:grpSpPr>
          <a:xfrm>
            <a:off x="9728200" y="322576"/>
            <a:ext cx="1388469" cy="1539248"/>
            <a:chOff x="-50799" y="-134623"/>
            <a:chExt cx="1388468" cy="1539247"/>
          </a:xfrm>
        </p:grpSpPr>
        <p:sp>
          <p:nvSpPr>
            <p:cNvPr id="3373" name="Shape 3373"/>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372" name="Picture 3371"/>
            <p:cNvPicPr/>
            <p:nvPr/>
          </p:nvPicPr>
          <p:blipFill>
            <a:blip r:embed="rId3">
              <a:extLst/>
            </a:blip>
            <a:stretch>
              <a:fillRect/>
            </a:stretch>
          </p:blipFill>
          <p:spPr>
            <a:xfrm>
              <a:off x="-50800" y="-134624"/>
              <a:ext cx="1388469" cy="1539248"/>
            </a:xfrm>
            <a:prstGeom prst="rect">
              <a:avLst/>
            </a:prstGeom>
            <a:effectLst/>
          </p:spPr>
        </p:pic>
      </p:grpSp>
      <p:grpSp>
        <p:nvGrpSpPr>
          <p:cNvPr id="3377" name="Group 3377"/>
          <p:cNvGrpSpPr/>
          <p:nvPr/>
        </p:nvGrpSpPr>
        <p:grpSpPr>
          <a:xfrm rot="5400000">
            <a:off x="12018465" y="1728010"/>
            <a:ext cx="1388470" cy="1539249"/>
            <a:chOff x="-50799" y="-134623"/>
            <a:chExt cx="1388468" cy="1539247"/>
          </a:xfrm>
        </p:grpSpPr>
        <p:sp>
          <p:nvSpPr>
            <p:cNvPr id="3376" name="Shape 3376"/>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375" name="Picture 3374"/>
            <p:cNvPicPr/>
            <p:nvPr/>
          </p:nvPicPr>
          <p:blipFill>
            <a:blip r:embed="rId3">
              <a:extLst/>
            </a:blip>
            <a:stretch>
              <a:fillRect/>
            </a:stretch>
          </p:blipFill>
          <p:spPr>
            <a:xfrm>
              <a:off x="-50800" y="-134624"/>
              <a:ext cx="1388469" cy="1539248"/>
            </a:xfrm>
            <a:prstGeom prst="rect">
              <a:avLst/>
            </a:prstGeom>
            <a:effectLst/>
          </p:spPr>
        </p:pic>
      </p:grpSp>
      <p:grpSp>
        <p:nvGrpSpPr>
          <p:cNvPr id="3380" name="Group 3380"/>
          <p:cNvGrpSpPr/>
          <p:nvPr/>
        </p:nvGrpSpPr>
        <p:grpSpPr>
          <a:xfrm flipH="1">
            <a:off x="9711331" y="3129276"/>
            <a:ext cx="1388469" cy="1539248"/>
            <a:chOff x="-50799" y="-134623"/>
            <a:chExt cx="1388468" cy="1539247"/>
          </a:xfrm>
        </p:grpSpPr>
        <p:sp>
          <p:nvSpPr>
            <p:cNvPr id="3379" name="Shape 3379"/>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378" name="Picture 3377"/>
            <p:cNvPicPr/>
            <p:nvPr/>
          </p:nvPicPr>
          <p:blipFill>
            <a:blip r:embed="rId3">
              <a:extLst/>
            </a:blip>
            <a:stretch>
              <a:fillRect/>
            </a:stretch>
          </p:blipFill>
          <p:spPr>
            <a:xfrm>
              <a:off x="-50800" y="-134624"/>
              <a:ext cx="1388469" cy="1539248"/>
            </a:xfrm>
            <a:prstGeom prst="rect">
              <a:avLst/>
            </a:prstGeom>
            <a:effectLst/>
          </p:spPr>
        </p:pic>
      </p:grpSp>
      <p:grpSp>
        <p:nvGrpSpPr>
          <p:cNvPr id="3383" name="Group 3383"/>
          <p:cNvGrpSpPr/>
          <p:nvPr/>
        </p:nvGrpSpPr>
        <p:grpSpPr>
          <a:xfrm flipH="1">
            <a:off x="5139331" y="3129276"/>
            <a:ext cx="1388469" cy="1539248"/>
            <a:chOff x="-50799" y="-134623"/>
            <a:chExt cx="1388468" cy="1539247"/>
          </a:xfrm>
        </p:grpSpPr>
        <p:sp>
          <p:nvSpPr>
            <p:cNvPr id="3382" name="Shape 3382"/>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381" name="Picture 3380"/>
            <p:cNvPicPr/>
            <p:nvPr/>
          </p:nvPicPr>
          <p:blipFill>
            <a:blip r:embed="rId3">
              <a:extLst/>
            </a:blip>
            <a:stretch>
              <a:fillRect/>
            </a:stretch>
          </p:blipFill>
          <p:spPr>
            <a:xfrm>
              <a:off x="-50800" y="-134624"/>
              <a:ext cx="1388469" cy="1539248"/>
            </a:xfrm>
            <a:prstGeom prst="rect">
              <a:avLst/>
            </a:prstGeom>
            <a:effectLst/>
          </p:spPr>
        </p:pic>
      </p:grpSp>
      <p:grpSp>
        <p:nvGrpSpPr>
          <p:cNvPr id="3386" name="Group 3386"/>
          <p:cNvGrpSpPr/>
          <p:nvPr/>
        </p:nvGrpSpPr>
        <p:grpSpPr>
          <a:xfrm rot="5400000">
            <a:off x="2849065" y="4547410"/>
            <a:ext cx="1388470" cy="1539249"/>
            <a:chOff x="-50799" y="-134623"/>
            <a:chExt cx="1388468" cy="1539247"/>
          </a:xfrm>
        </p:grpSpPr>
        <p:sp>
          <p:nvSpPr>
            <p:cNvPr id="3385" name="Shape 3385"/>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384" name="Picture 3383"/>
            <p:cNvPicPr/>
            <p:nvPr/>
          </p:nvPicPr>
          <p:blipFill>
            <a:blip r:embed="rId3">
              <a:extLst/>
            </a:blip>
            <a:stretch>
              <a:fillRect/>
            </a:stretch>
          </p:blipFill>
          <p:spPr>
            <a:xfrm>
              <a:off x="-50800" y="-134624"/>
              <a:ext cx="1388469" cy="1539248"/>
            </a:xfrm>
            <a:prstGeom prst="rect">
              <a:avLst/>
            </a:prstGeom>
            <a:effectLst/>
          </p:spPr>
        </p:pic>
      </p:grpSp>
      <p:sp>
        <p:nvSpPr>
          <p:cNvPr id="3387" name="Shape 3387"/>
          <p:cNvSpPr/>
          <p:nvPr/>
        </p:nvSpPr>
        <p:spPr>
          <a:xfrm>
            <a:off x="5138496" y="6209639"/>
            <a:ext cx="728575" cy="54742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a:latin typeface="Helvetica Neue"/>
                <a:ea typeface="Helvetica Neue"/>
                <a:cs typeface="Helvetica Neue"/>
                <a:sym typeface="Helvetica Neue"/>
              </a:defRPr>
            </a:lvl1pPr>
          </a:lstStyle>
          <a:p>
            <a:pPr lvl="0">
              <a:defRPr sz="1800"/>
            </a:pPr>
            <a:r>
              <a:rPr sz="3200"/>
              <a:t>Yes</a:t>
            </a:r>
          </a:p>
        </p:txBody>
      </p:sp>
      <p:grpSp>
        <p:nvGrpSpPr>
          <p:cNvPr id="3390" name="Group 3390"/>
          <p:cNvGrpSpPr/>
          <p:nvPr/>
        </p:nvGrpSpPr>
        <p:grpSpPr>
          <a:xfrm>
            <a:off x="1981200" y="431800"/>
            <a:ext cx="3124200" cy="1371601"/>
            <a:chOff x="-50800" y="-50799"/>
            <a:chExt cx="3124200" cy="1371600"/>
          </a:xfrm>
        </p:grpSpPr>
        <p:sp>
          <p:nvSpPr>
            <p:cNvPr id="3389" name="Shape 3389"/>
            <p:cNvSpPr/>
            <p:nvPr/>
          </p:nvSpPr>
          <p:spPr>
            <a:xfrm>
              <a:off x="0" y="0"/>
              <a:ext cx="3022600" cy="1270000"/>
            </a:xfrm>
            <a:prstGeom prst="roundRect">
              <a:avLst>
                <a:gd name="adj" fmla="val 15000"/>
              </a:avLst>
            </a:prstGeom>
            <a:solidFill>
              <a:srgbClr val="F2F1F0"/>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chef-client</a:t>
              </a:r>
            </a:p>
          </p:txBody>
        </p:sp>
        <p:pic>
          <p:nvPicPr>
            <p:cNvPr id="3388" name="Picture 3387"/>
            <p:cNvPicPr/>
            <p:nvPr/>
          </p:nvPicPr>
          <p:blipFill>
            <a:blip r:embed="rId8">
              <a:extLst/>
            </a:blip>
            <a:stretch>
              <a:fillRect/>
            </a:stretch>
          </p:blipFill>
          <p:spPr>
            <a:xfrm>
              <a:off x="-50800" y="-50800"/>
              <a:ext cx="3124200" cy="1371601"/>
            </a:xfrm>
            <a:prstGeom prst="rect">
              <a:avLst/>
            </a:prstGeom>
            <a:effectLst/>
          </p:spPr>
        </p:pic>
      </p:grpSp>
      <p:grpSp>
        <p:nvGrpSpPr>
          <p:cNvPr id="3393" name="Group 3393"/>
          <p:cNvGrpSpPr/>
          <p:nvPr/>
        </p:nvGrpSpPr>
        <p:grpSpPr>
          <a:xfrm>
            <a:off x="1676101" y="6046898"/>
            <a:ext cx="3734398" cy="2587404"/>
            <a:chOff x="-89198" y="-61801"/>
            <a:chExt cx="3734397" cy="2587403"/>
          </a:xfrm>
        </p:grpSpPr>
        <p:sp>
          <p:nvSpPr>
            <p:cNvPr id="3392" name="Shape 3392"/>
            <p:cNvSpPr/>
            <p:nvPr/>
          </p:nvSpPr>
          <p:spPr>
            <a:xfrm>
              <a:off x="0" y="0"/>
              <a:ext cx="3556000" cy="24638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success?</a:t>
              </a:r>
            </a:p>
          </p:txBody>
        </p:sp>
        <p:pic>
          <p:nvPicPr>
            <p:cNvPr id="3391" name="Picture 3390"/>
            <p:cNvPicPr/>
            <p:nvPr/>
          </p:nvPicPr>
          <p:blipFill>
            <a:blip r:embed="rId9">
              <a:extLst/>
            </a:blip>
            <a:stretch>
              <a:fillRect/>
            </a:stretch>
          </p:blipFill>
          <p:spPr>
            <a:xfrm>
              <a:off x="-89199" y="-61802"/>
              <a:ext cx="3734398" cy="2587404"/>
            </a:xfrm>
            <a:prstGeom prst="rect">
              <a:avLst/>
            </a:prstGeom>
            <a:effectLst/>
          </p:spPr>
        </p:pic>
      </p:grpSp>
      <p:sp>
        <p:nvSpPr>
          <p:cNvPr id="3394" name="Shape 3394"/>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280</a:t>
            </a:fld>
            <a:endParaRPr sz="1000"/>
          </a:p>
        </p:txBody>
      </p:sp>
      <p:grpSp>
        <p:nvGrpSpPr>
          <p:cNvPr id="3397" name="Group 3397"/>
          <p:cNvGrpSpPr/>
          <p:nvPr/>
        </p:nvGrpSpPr>
        <p:grpSpPr>
          <a:xfrm>
            <a:off x="5156200" y="6570976"/>
            <a:ext cx="1388469" cy="1539248"/>
            <a:chOff x="-50799" y="-134623"/>
            <a:chExt cx="1388468" cy="1539247"/>
          </a:xfrm>
        </p:grpSpPr>
        <p:sp>
          <p:nvSpPr>
            <p:cNvPr id="3396" name="Shape 3396"/>
            <p:cNvSpPr/>
            <p:nvPr/>
          </p:nvSpPr>
          <p:spPr>
            <a:xfrm>
              <a:off x="0" y="0"/>
              <a:ext cx="1270000" cy="1270000"/>
            </a:xfrm>
            <a:prstGeom prst="rightArrow">
              <a:avLst>
                <a:gd name="adj1" fmla="val 32000"/>
                <a:gd name="adj2" fmla="val 44000"/>
              </a:avLst>
            </a:prstGeom>
            <a:solidFill>
              <a:srgbClr val="F7681A"/>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395" name="Picture 3394"/>
            <p:cNvPicPr/>
            <p:nvPr/>
          </p:nvPicPr>
          <p:blipFill>
            <a:blip r:embed="rId3">
              <a:extLst/>
            </a:blip>
            <a:stretch>
              <a:fillRect/>
            </a:stretch>
          </p:blipFill>
          <p:spPr>
            <a:xfrm>
              <a:off x="-50800" y="-134624"/>
              <a:ext cx="1388469" cy="1539248"/>
            </a:xfrm>
            <a:prstGeom prst="rect">
              <a:avLst/>
            </a:prstGeom>
            <a:effectLst/>
          </p:spPr>
        </p:pic>
      </p:gr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03" name="Group 3403"/>
          <p:cNvGrpSpPr/>
          <p:nvPr/>
        </p:nvGrpSpPr>
        <p:grpSpPr>
          <a:xfrm>
            <a:off x="5143500" y="322576"/>
            <a:ext cx="1388469" cy="1539248"/>
            <a:chOff x="-50799" y="-134623"/>
            <a:chExt cx="1388468" cy="1539247"/>
          </a:xfrm>
        </p:grpSpPr>
        <p:sp>
          <p:nvSpPr>
            <p:cNvPr id="3402" name="Shape 3402"/>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401" name="Picture 3400"/>
            <p:cNvPicPr/>
            <p:nvPr/>
          </p:nvPicPr>
          <p:blipFill>
            <a:blip r:embed="rId3">
              <a:extLst/>
            </a:blip>
            <a:stretch>
              <a:fillRect/>
            </a:stretch>
          </p:blipFill>
          <p:spPr>
            <a:xfrm>
              <a:off x="-50800" y="-134624"/>
              <a:ext cx="1388469" cy="1539248"/>
            </a:xfrm>
            <a:prstGeom prst="rect">
              <a:avLst/>
            </a:prstGeom>
            <a:effectLst/>
          </p:spPr>
        </p:pic>
      </p:grpSp>
      <p:grpSp>
        <p:nvGrpSpPr>
          <p:cNvPr id="3406" name="Group 3406"/>
          <p:cNvGrpSpPr/>
          <p:nvPr/>
        </p:nvGrpSpPr>
        <p:grpSpPr>
          <a:xfrm>
            <a:off x="6565900" y="406400"/>
            <a:ext cx="3124200" cy="1371600"/>
            <a:chOff x="-50800" y="-50800"/>
            <a:chExt cx="3124200" cy="1371600"/>
          </a:xfrm>
        </p:grpSpPr>
        <p:sp>
          <p:nvSpPr>
            <p:cNvPr id="3405" name="Shape 3405"/>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build node</a:t>
              </a:r>
            </a:p>
          </p:txBody>
        </p:sp>
        <p:pic>
          <p:nvPicPr>
            <p:cNvPr id="3404" name="Picture 3403"/>
            <p:cNvPicPr/>
            <p:nvPr/>
          </p:nvPicPr>
          <p:blipFill>
            <a:blip r:embed="rId4">
              <a:extLst/>
            </a:blip>
            <a:stretch>
              <a:fillRect/>
            </a:stretch>
          </p:blipFill>
          <p:spPr>
            <a:xfrm>
              <a:off x="-50800" y="-50800"/>
              <a:ext cx="3124200" cy="1371600"/>
            </a:xfrm>
            <a:prstGeom prst="rect">
              <a:avLst/>
            </a:prstGeom>
            <a:effectLst/>
          </p:spPr>
        </p:pic>
      </p:grpSp>
      <p:grpSp>
        <p:nvGrpSpPr>
          <p:cNvPr id="3409" name="Group 3409"/>
          <p:cNvGrpSpPr/>
          <p:nvPr/>
        </p:nvGrpSpPr>
        <p:grpSpPr>
          <a:xfrm>
            <a:off x="11150600" y="406400"/>
            <a:ext cx="3124200" cy="1371600"/>
            <a:chOff x="-50800" y="-50800"/>
            <a:chExt cx="3124200" cy="1371600"/>
          </a:xfrm>
        </p:grpSpPr>
        <p:sp>
          <p:nvSpPr>
            <p:cNvPr id="3408" name="Shape 3408"/>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authenticate</a:t>
              </a:r>
            </a:p>
          </p:txBody>
        </p:sp>
        <p:pic>
          <p:nvPicPr>
            <p:cNvPr id="3407" name="Picture 3406"/>
            <p:cNvPicPr/>
            <p:nvPr/>
          </p:nvPicPr>
          <p:blipFill>
            <a:blip r:embed="rId4">
              <a:extLst/>
            </a:blip>
            <a:stretch>
              <a:fillRect/>
            </a:stretch>
          </p:blipFill>
          <p:spPr>
            <a:xfrm>
              <a:off x="-50800" y="-50800"/>
              <a:ext cx="3124200" cy="1371600"/>
            </a:xfrm>
            <a:prstGeom prst="rect">
              <a:avLst/>
            </a:prstGeom>
            <a:effectLst/>
          </p:spPr>
        </p:pic>
      </p:grpSp>
      <p:grpSp>
        <p:nvGrpSpPr>
          <p:cNvPr id="3412" name="Group 3412"/>
          <p:cNvGrpSpPr/>
          <p:nvPr/>
        </p:nvGrpSpPr>
        <p:grpSpPr>
          <a:xfrm>
            <a:off x="11150600" y="3213100"/>
            <a:ext cx="3124200" cy="1473200"/>
            <a:chOff x="-50800" y="-50800"/>
            <a:chExt cx="3124200" cy="1473200"/>
          </a:xfrm>
        </p:grpSpPr>
        <p:sp>
          <p:nvSpPr>
            <p:cNvPr id="3411" name="Shape 3411"/>
            <p:cNvSpPr/>
            <p:nvPr/>
          </p:nvSpPr>
          <p:spPr>
            <a:xfrm>
              <a:off x="0" y="0"/>
              <a:ext cx="3022600" cy="13716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sync cookbooks</a:t>
              </a:r>
            </a:p>
          </p:txBody>
        </p:sp>
        <p:pic>
          <p:nvPicPr>
            <p:cNvPr id="3410" name="Picture 3409"/>
            <p:cNvPicPr/>
            <p:nvPr/>
          </p:nvPicPr>
          <p:blipFill>
            <a:blip r:embed="rId5">
              <a:extLst/>
            </a:blip>
            <a:stretch>
              <a:fillRect/>
            </a:stretch>
          </p:blipFill>
          <p:spPr>
            <a:xfrm>
              <a:off x="-50800" y="-50800"/>
              <a:ext cx="3124200" cy="1473200"/>
            </a:xfrm>
            <a:prstGeom prst="rect">
              <a:avLst/>
            </a:prstGeom>
            <a:effectLst/>
          </p:spPr>
        </p:pic>
      </p:grpSp>
      <p:grpSp>
        <p:nvGrpSpPr>
          <p:cNvPr id="3415" name="Group 3415"/>
          <p:cNvGrpSpPr/>
          <p:nvPr/>
        </p:nvGrpSpPr>
        <p:grpSpPr>
          <a:xfrm>
            <a:off x="6565900" y="3213100"/>
            <a:ext cx="3124200" cy="1460500"/>
            <a:chOff x="-50800" y="-50800"/>
            <a:chExt cx="3124200" cy="1460500"/>
          </a:xfrm>
        </p:grpSpPr>
        <p:sp>
          <p:nvSpPr>
            <p:cNvPr id="3414" name="Shape 3414"/>
            <p:cNvSpPr/>
            <p:nvPr/>
          </p:nvSpPr>
          <p:spPr>
            <a:xfrm>
              <a:off x="0" y="0"/>
              <a:ext cx="3022600" cy="13589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load cookbooks</a:t>
              </a:r>
            </a:p>
          </p:txBody>
        </p:sp>
        <p:pic>
          <p:nvPicPr>
            <p:cNvPr id="3413" name="Picture 3412"/>
            <p:cNvPicPr/>
            <p:nvPr/>
          </p:nvPicPr>
          <p:blipFill>
            <a:blip r:embed="rId6">
              <a:extLst/>
            </a:blip>
            <a:stretch>
              <a:fillRect/>
            </a:stretch>
          </p:blipFill>
          <p:spPr>
            <a:xfrm>
              <a:off x="-50800" y="-50800"/>
              <a:ext cx="3124200" cy="1460500"/>
            </a:xfrm>
            <a:prstGeom prst="rect">
              <a:avLst/>
            </a:prstGeom>
            <a:effectLst/>
          </p:spPr>
        </p:pic>
      </p:grpSp>
      <p:grpSp>
        <p:nvGrpSpPr>
          <p:cNvPr id="3418" name="Group 3418"/>
          <p:cNvGrpSpPr/>
          <p:nvPr/>
        </p:nvGrpSpPr>
        <p:grpSpPr>
          <a:xfrm>
            <a:off x="1981200" y="3213100"/>
            <a:ext cx="3124200" cy="1371600"/>
            <a:chOff x="-50800" y="-50800"/>
            <a:chExt cx="3124200" cy="1371600"/>
          </a:xfrm>
        </p:grpSpPr>
        <p:sp>
          <p:nvSpPr>
            <p:cNvPr id="3417" name="Shape 3417"/>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converge</a:t>
              </a:r>
            </a:p>
          </p:txBody>
        </p:sp>
        <p:pic>
          <p:nvPicPr>
            <p:cNvPr id="3416" name="Picture 3415"/>
            <p:cNvPicPr/>
            <p:nvPr/>
          </p:nvPicPr>
          <p:blipFill>
            <a:blip r:embed="rId4">
              <a:extLst/>
            </a:blip>
            <a:stretch>
              <a:fillRect/>
            </a:stretch>
          </p:blipFill>
          <p:spPr>
            <a:xfrm>
              <a:off x="-50800" y="-50800"/>
              <a:ext cx="3124200" cy="1371600"/>
            </a:xfrm>
            <a:prstGeom prst="rect">
              <a:avLst/>
            </a:prstGeom>
            <a:effectLst/>
          </p:spPr>
        </p:pic>
      </p:grpSp>
      <p:grpSp>
        <p:nvGrpSpPr>
          <p:cNvPr id="3421" name="Group 3421"/>
          <p:cNvGrpSpPr/>
          <p:nvPr/>
        </p:nvGrpSpPr>
        <p:grpSpPr>
          <a:xfrm>
            <a:off x="6565900" y="5803900"/>
            <a:ext cx="3124200" cy="1371600"/>
            <a:chOff x="-50800" y="-50800"/>
            <a:chExt cx="3124200" cy="1371600"/>
          </a:xfrm>
        </p:grpSpPr>
        <p:sp>
          <p:nvSpPr>
            <p:cNvPr id="3420" name="Shape 3420"/>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node.save</a:t>
              </a:r>
            </a:p>
          </p:txBody>
        </p:sp>
        <p:pic>
          <p:nvPicPr>
            <p:cNvPr id="3419" name="Picture 3418"/>
            <p:cNvPicPr/>
            <p:nvPr/>
          </p:nvPicPr>
          <p:blipFill>
            <a:blip r:embed="rId7">
              <a:extLst/>
            </a:blip>
            <a:stretch>
              <a:fillRect/>
            </a:stretch>
          </p:blipFill>
          <p:spPr>
            <a:xfrm>
              <a:off x="-50800" y="-50800"/>
              <a:ext cx="3124200" cy="1371600"/>
            </a:xfrm>
            <a:prstGeom prst="rect">
              <a:avLst/>
            </a:prstGeom>
            <a:effectLst/>
          </p:spPr>
        </p:pic>
      </p:grpSp>
      <p:grpSp>
        <p:nvGrpSpPr>
          <p:cNvPr id="3424" name="Group 3424"/>
          <p:cNvGrpSpPr/>
          <p:nvPr/>
        </p:nvGrpSpPr>
        <p:grpSpPr>
          <a:xfrm>
            <a:off x="9728200" y="322576"/>
            <a:ext cx="1388469" cy="1539248"/>
            <a:chOff x="-50799" y="-134623"/>
            <a:chExt cx="1388468" cy="1539247"/>
          </a:xfrm>
        </p:grpSpPr>
        <p:sp>
          <p:nvSpPr>
            <p:cNvPr id="3423" name="Shape 3423"/>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422" name="Picture 3421"/>
            <p:cNvPicPr/>
            <p:nvPr/>
          </p:nvPicPr>
          <p:blipFill>
            <a:blip r:embed="rId3">
              <a:extLst/>
            </a:blip>
            <a:stretch>
              <a:fillRect/>
            </a:stretch>
          </p:blipFill>
          <p:spPr>
            <a:xfrm>
              <a:off x="-50800" y="-134624"/>
              <a:ext cx="1388469" cy="1539248"/>
            </a:xfrm>
            <a:prstGeom prst="rect">
              <a:avLst/>
            </a:prstGeom>
            <a:effectLst/>
          </p:spPr>
        </p:pic>
      </p:grpSp>
      <p:grpSp>
        <p:nvGrpSpPr>
          <p:cNvPr id="3427" name="Group 3427"/>
          <p:cNvGrpSpPr/>
          <p:nvPr/>
        </p:nvGrpSpPr>
        <p:grpSpPr>
          <a:xfrm>
            <a:off x="6565900" y="7493000"/>
            <a:ext cx="3124200" cy="1371600"/>
            <a:chOff x="-50800" y="-50800"/>
            <a:chExt cx="3124200" cy="1371600"/>
          </a:xfrm>
        </p:grpSpPr>
        <p:sp>
          <p:nvSpPr>
            <p:cNvPr id="3426" name="Shape 3426"/>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exception</a:t>
              </a:r>
            </a:p>
          </p:txBody>
        </p:sp>
        <p:pic>
          <p:nvPicPr>
            <p:cNvPr id="3425" name="Picture 3424"/>
            <p:cNvPicPr/>
            <p:nvPr/>
          </p:nvPicPr>
          <p:blipFill>
            <a:blip r:embed="rId8">
              <a:extLst/>
            </a:blip>
            <a:stretch>
              <a:fillRect/>
            </a:stretch>
          </p:blipFill>
          <p:spPr>
            <a:xfrm>
              <a:off x="-50800" y="-50800"/>
              <a:ext cx="3124200" cy="1371600"/>
            </a:xfrm>
            <a:prstGeom prst="rect">
              <a:avLst/>
            </a:prstGeom>
            <a:effectLst/>
          </p:spPr>
        </p:pic>
      </p:grpSp>
      <p:grpSp>
        <p:nvGrpSpPr>
          <p:cNvPr id="3430" name="Group 3430"/>
          <p:cNvGrpSpPr/>
          <p:nvPr/>
        </p:nvGrpSpPr>
        <p:grpSpPr>
          <a:xfrm rot="5400000">
            <a:off x="12018465" y="1728010"/>
            <a:ext cx="1388470" cy="1539249"/>
            <a:chOff x="-50799" y="-134623"/>
            <a:chExt cx="1388468" cy="1539247"/>
          </a:xfrm>
        </p:grpSpPr>
        <p:sp>
          <p:nvSpPr>
            <p:cNvPr id="3429" name="Shape 3429"/>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428" name="Picture 3427"/>
            <p:cNvPicPr/>
            <p:nvPr/>
          </p:nvPicPr>
          <p:blipFill>
            <a:blip r:embed="rId3">
              <a:extLst/>
            </a:blip>
            <a:stretch>
              <a:fillRect/>
            </a:stretch>
          </p:blipFill>
          <p:spPr>
            <a:xfrm>
              <a:off x="-50800" y="-134624"/>
              <a:ext cx="1388469" cy="1539248"/>
            </a:xfrm>
            <a:prstGeom prst="rect">
              <a:avLst/>
            </a:prstGeom>
            <a:effectLst/>
          </p:spPr>
        </p:pic>
      </p:grpSp>
      <p:grpSp>
        <p:nvGrpSpPr>
          <p:cNvPr id="3433" name="Group 3433"/>
          <p:cNvGrpSpPr/>
          <p:nvPr/>
        </p:nvGrpSpPr>
        <p:grpSpPr>
          <a:xfrm flipH="1">
            <a:off x="9711331" y="3129276"/>
            <a:ext cx="1388469" cy="1539248"/>
            <a:chOff x="-50799" y="-134623"/>
            <a:chExt cx="1388468" cy="1539247"/>
          </a:xfrm>
        </p:grpSpPr>
        <p:sp>
          <p:nvSpPr>
            <p:cNvPr id="3432" name="Shape 3432"/>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431" name="Picture 3430"/>
            <p:cNvPicPr/>
            <p:nvPr/>
          </p:nvPicPr>
          <p:blipFill>
            <a:blip r:embed="rId3">
              <a:extLst/>
            </a:blip>
            <a:stretch>
              <a:fillRect/>
            </a:stretch>
          </p:blipFill>
          <p:spPr>
            <a:xfrm>
              <a:off x="-50800" y="-134624"/>
              <a:ext cx="1388469" cy="1539248"/>
            </a:xfrm>
            <a:prstGeom prst="rect">
              <a:avLst/>
            </a:prstGeom>
            <a:effectLst/>
          </p:spPr>
        </p:pic>
      </p:grpSp>
      <p:grpSp>
        <p:nvGrpSpPr>
          <p:cNvPr id="3436" name="Group 3436"/>
          <p:cNvGrpSpPr/>
          <p:nvPr/>
        </p:nvGrpSpPr>
        <p:grpSpPr>
          <a:xfrm flipH="1">
            <a:off x="5139331" y="3129276"/>
            <a:ext cx="1388469" cy="1539248"/>
            <a:chOff x="-50799" y="-134623"/>
            <a:chExt cx="1388468" cy="1539247"/>
          </a:xfrm>
        </p:grpSpPr>
        <p:sp>
          <p:nvSpPr>
            <p:cNvPr id="3435" name="Shape 3435"/>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434" name="Picture 3433"/>
            <p:cNvPicPr/>
            <p:nvPr/>
          </p:nvPicPr>
          <p:blipFill>
            <a:blip r:embed="rId3">
              <a:extLst/>
            </a:blip>
            <a:stretch>
              <a:fillRect/>
            </a:stretch>
          </p:blipFill>
          <p:spPr>
            <a:xfrm>
              <a:off x="-50800" y="-134624"/>
              <a:ext cx="1388469" cy="1539248"/>
            </a:xfrm>
            <a:prstGeom prst="rect">
              <a:avLst/>
            </a:prstGeom>
            <a:effectLst/>
          </p:spPr>
        </p:pic>
      </p:grpSp>
      <p:grpSp>
        <p:nvGrpSpPr>
          <p:cNvPr id="3439" name="Group 3439"/>
          <p:cNvGrpSpPr/>
          <p:nvPr/>
        </p:nvGrpSpPr>
        <p:grpSpPr>
          <a:xfrm rot="5400000">
            <a:off x="2849065" y="4547410"/>
            <a:ext cx="1388470" cy="1539249"/>
            <a:chOff x="-50799" y="-134623"/>
            <a:chExt cx="1388468" cy="1539247"/>
          </a:xfrm>
        </p:grpSpPr>
        <p:sp>
          <p:nvSpPr>
            <p:cNvPr id="3438" name="Shape 3438"/>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437" name="Picture 3436"/>
            <p:cNvPicPr/>
            <p:nvPr/>
          </p:nvPicPr>
          <p:blipFill>
            <a:blip r:embed="rId3">
              <a:extLst/>
            </a:blip>
            <a:stretch>
              <a:fillRect/>
            </a:stretch>
          </p:blipFill>
          <p:spPr>
            <a:xfrm>
              <a:off x="-50800" y="-134624"/>
              <a:ext cx="1388469" cy="1539248"/>
            </a:xfrm>
            <a:prstGeom prst="rect">
              <a:avLst/>
            </a:prstGeom>
            <a:effectLst/>
          </p:spPr>
        </p:pic>
      </p:grpSp>
      <p:sp>
        <p:nvSpPr>
          <p:cNvPr id="3440" name="Shape 3440"/>
          <p:cNvSpPr/>
          <p:nvPr/>
        </p:nvSpPr>
        <p:spPr>
          <a:xfrm>
            <a:off x="5138496" y="6209639"/>
            <a:ext cx="728575" cy="54742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a:latin typeface="Helvetica Neue"/>
                <a:ea typeface="Helvetica Neue"/>
                <a:cs typeface="Helvetica Neue"/>
                <a:sym typeface="Helvetica Neue"/>
              </a:defRPr>
            </a:lvl1pPr>
          </a:lstStyle>
          <a:p>
            <a:pPr lvl="0">
              <a:defRPr sz="1800"/>
            </a:pPr>
            <a:r>
              <a:rPr sz="3200"/>
              <a:t>Yes</a:t>
            </a:r>
          </a:p>
        </p:txBody>
      </p:sp>
      <p:sp>
        <p:nvSpPr>
          <p:cNvPr id="3441" name="Shape 3441"/>
          <p:cNvSpPr/>
          <p:nvPr/>
        </p:nvSpPr>
        <p:spPr>
          <a:xfrm>
            <a:off x="5185858" y="7898739"/>
            <a:ext cx="615595" cy="54742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a:latin typeface="Helvetica Neue"/>
                <a:ea typeface="Helvetica Neue"/>
                <a:cs typeface="Helvetica Neue"/>
                <a:sym typeface="Helvetica Neue"/>
              </a:defRPr>
            </a:lvl1pPr>
          </a:lstStyle>
          <a:p>
            <a:pPr lvl="0">
              <a:defRPr sz="1800"/>
            </a:pPr>
            <a:r>
              <a:rPr sz="3200"/>
              <a:t>No</a:t>
            </a:r>
          </a:p>
        </p:txBody>
      </p:sp>
      <p:grpSp>
        <p:nvGrpSpPr>
          <p:cNvPr id="3444" name="Group 3444"/>
          <p:cNvGrpSpPr/>
          <p:nvPr/>
        </p:nvGrpSpPr>
        <p:grpSpPr>
          <a:xfrm>
            <a:off x="1981200" y="431800"/>
            <a:ext cx="3124200" cy="1371601"/>
            <a:chOff x="-50800" y="-50799"/>
            <a:chExt cx="3124200" cy="1371600"/>
          </a:xfrm>
        </p:grpSpPr>
        <p:sp>
          <p:nvSpPr>
            <p:cNvPr id="3443" name="Shape 3443"/>
            <p:cNvSpPr/>
            <p:nvPr/>
          </p:nvSpPr>
          <p:spPr>
            <a:xfrm>
              <a:off x="0" y="0"/>
              <a:ext cx="3022600" cy="1270000"/>
            </a:xfrm>
            <a:prstGeom prst="roundRect">
              <a:avLst>
                <a:gd name="adj" fmla="val 15000"/>
              </a:avLst>
            </a:prstGeom>
            <a:solidFill>
              <a:srgbClr val="F2F1F0"/>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chef-client</a:t>
              </a:r>
            </a:p>
          </p:txBody>
        </p:sp>
        <p:pic>
          <p:nvPicPr>
            <p:cNvPr id="3442" name="Picture 3441"/>
            <p:cNvPicPr/>
            <p:nvPr/>
          </p:nvPicPr>
          <p:blipFill>
            <a:blip r:embed="rId9">
              <a:extLst/>
            </a:blip>
            <a:stretch>
              <a:fillRect/>
            </a:stretch>
          </p:blipFill>
          <p:spPr>
            <a:xfrm>
              <a:off x="-50800" y="-50800"/>
              <a:ext cx="3124200" cy="1371601"/>
            </a:xfrm>
            <a:prstGeom prst="rect">
              <a:avLst/>
            </a:prstGeom>
            <a:effectLst/>
          </p:spPr>
        </p:pic>
      </p:grpSp>
      <p:grpSp>
        <p:nvGrpSpPr>
          <p:cNvPr id="3447" name="Group 3447"/>
          <p:cNvGrpSpPr/>
          <p:nvPr/>
        </p:nvGrpSpPr>
        <p:grpSpPr>
          <a:xfrm>
            <a:off x="1676101" y="6046898"/>
            <a:ext cx="3734398" cy="2587404"/>
            <a:chOff x="-89198" y="-61801"/>
            <a:chExt cx="3734397" cy="2587403"/>
          </a:xfrm>
        </p:grpSpPr>
        <p:sp>
          <p:nvSpPr>
            <p:cNvPr id="3446" name="Shape 3446"/>
            <p:cNvSpPr/>
            <p:nvPr/>
          </p:nvSpPr>
          <p:spPr>
            <a:xfrm>
              <a:off x="0" y="0"/>
              <a:ext cx="3556000" cy="24638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success?</a:t>
              </a:r>
            </a:p>
          </p:txBody>
        </p:sp>
        <p:pic>
          <p:nvPicPr>
            <p:cNvPr id="3445" name="Picture 3444"/>
            <p:cNvPicPr/>
            <p:nvPr/>
          </p:nvPicPr>
          <p:blipFill>
            <a:blip r:embed="rId10">
              <a:extLst/>
            </a:blip>
            <a:stretch>
              <a:fillRect/>
            </a:stretch>
          </p:blipFill>
          <p:spPr>
            <a:xfrm>
              <a:off x="-89199" y="-61802"/>
              <a:ext cx="3734398" cy="2587404"/>
            </a:xfrm>
            <a:prstGeom prst="rect">
              <a:avLst/>
            </a:prstGeom>
            <a:effectLst/>
          </p:spPr>
        </p:pic>
      </p:grpSp>
      <p:sp>
        <p:nvSpPr>
          <p:cNvPr id="3448" name="Shape 3448"/>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281</a:t>
            </a:fld>
            <a:endParaRPr sz="1000"/>
          </a:p>
        </p:txBody>
      </p:sp>
      <p:grpSp>
        <p:nvGrpSpPr>
          <p:cNvPr id="3451" name="Group 3451"/>
          <p:cNvGrpSpPr/>
          <p:nvPr/>
        </p:nvGrpSpPr>
        <p:grpSpPr>
          <a:xfrm>
            <a:off x="5156200" y="6570976"/>
            <a:ext cx="1388469" cy="1539248"/>
            <a:chOff x="-50799" y="-134623"/>
            <a:chExt cx="1388468" cy="1539247"/>
          </a:xfrm>
        </p:grpSpPr>
        <p:sp>
          <p:nvSpPr>
            <p:cNvPr id="3450" name="Shape 3450"/>
            <p:cNvSpPr/>
            <p:nvPr/>
          </p:nvSpPr>
          <p:spPr>
            <a:xfrm>
              <a:off x="0" y="0"/>
              <a:ext cx="1270000" cy="1270000"/>
            </a:xfrm>
            <a:prstGeom prst="rightArrow">
              <a:avLst>
                <a:gd name="adj1" fmla="val 32000"/>
                <a:gd name="adj2" fmla="val 44000"/>
              </a:avLst>
            </a:prstGeom>
            <a:solidFill>
              <a:srgbClr val="F7681A"/>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449" name="Picture 3448"/>
            <p:cNvPicPr/>
            <p:nvPr/>
          </p:nvPicPr>
          <p:blipFill>
            <a:blip r:embed="rId3">
              <a:extLst/>
            </a:blip>
            <a:stretch>
              <a:fillRect/>
            </a:stretch>
          </p:blipFill>
          <p:spPr>
            <a:xfrm>
              <a:off x="-50800" y="-134624"/>
              <a:ext cx="1388469" cy="1539248"/>
            </a:xfrm>
            <a:prstGeom prst="rect">
              <a:avLst/>
            </a:prstGeom>
            <a:effectLst/>
          </p:spPr>
        </p:pic>
      </p:gr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57" name="Group 3457"/>
          <p:cNvGrpSpPr/>
          <p:nvPr/>
        </p:nvGrpSpPr>
        <p:grpSpPr>
          <a:xfrm>
            <a:off x="5143500" y="322576"/>
            <a:ext cx="1388469" cy="1539248"/>
            <a:chOff x="-50799" y="-134623"/>
            <a:chExt cx="1388468" cy="1539247"/>
          </a:xfrm>
        </p:grpSpPr>
        <p:sp>
          <p:nvSpPr>
            <p:cNvPr id="3456" name="Shape 3456"/>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455" name="Picture 3454"/>
            <p:cNvPicPr/>
            <p:nvPr/>
          </p:nvPicPr>
          <p:blipFill>
            <a:blip r:embed="rId3">
              <a:extLst/>
            </a:blip>
            <a:stretch>
              <a:fillRect/>
            </a:stretch>
          </p:blipFill>
          <p:spPr>
            <a:xfrm>
              <a:off x="-50800" y="-134624"/>
              <a:ext cx="1388469" cy="1539248"/>
            </a:xfrm>
            <a:prstGeom prst="rect">
              <a:avLst/>
            </a:prstGeom>
            <a:effectLst/>
          </p:spPr>
        </p:pic>
      </p:grpSp>
      <p:grpSp>
        <p:nvGrpSpPr>
          <p:cNvPr id="3460" name="Group 3460"/>
          <p:cNvGrpSpPr/>
          <p:nvPr/>
        </p:nvGrpSpPr>
        <p:grpSpPr>
          <a:xfrm>
            <a:off x="6565900" y="406400"/>
            <a:ext cx="3124200" cy="1371600"/>
            <a:chOff x="-50800" y="-50800"/>
            <a:chExt cx="3124200" cy="1371600"/>
          </a:xfrm>
        </p:grpSpPr>
        <p:sp>
          <p:nvSpPr>
            <p:cNvPr id="3459" name="Shape 3459"/>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build node</a:t>
              </a:r>
            </a:p>
          </p:txBody>
        </p:sp>
        <p:pic>
          <p:nvPicPr>
            <p:cNvPr id="3458" name="Picture 3457"/>
            <p:cNvPicPr/>
            <p:nvPr/>
          </p:nvPicPr>
          <p:blipFill>
            <a:blip r:embed="rId4">
              <a:extLst/>
            </a:blip>
            <a:stretch>
              <a:fillRect/>
            </a:stretch>
          </p:blipFill>
          <p:spPr>
            <a:xfrm>
              <a:off x="-50800" y="-50800"/>
              <a:ext cx="3124200" cy="1371600"/>
            </a:xfrm>
            <a:prstGeom prst="rect">
              <a:avLst/>
            </a:prstGeom>
            <a:effectLst/>
          </p:spPr>
        </p:pic>
      </p:grpSp>
      <p:grpSp>
        <p:nvGrpSpPr>
          <p:cNvPr id="3463" name="Group 3463"/>
          <p:cNvGrpSpPr/>
          <p:nvPr/>
        </p:nvGrpSpPr>
        <p:grpSpPr>
          <a:xfrm>
            <a:off x="11150600" y="406400"/>
            <a:ext cx="3124200" cy="1371600"/>
            <a:chOff x="-50800" y="-50800"/>
            <a:chExt cx="3124200" cy="1371600"/>
          </a:xfrm>
        </p:grpSpPr>
        <p:sp>
          <p:nvSpPr>
            <p:cNvPr id="3462" name="Shape 3462"/>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authenticate</a:t>
              </a:r>
            </a:p>
          </p:txBody>
        </p:sp>
        <p:pic>
          <p:nvPicPr>
            <p:cNvPr id="3461" name="Picture 3460"/>
            <p:cNvPicPr/>
            <p:nvPr/>
          </p:nvPicPr>
          <p:blipFill>
            <a:blip r:embed="rId4">
              <a:extLst/>
            </a:blip>
            <a:stretch>
              <a:fillRect/>
            </a:stretch>
          </p:blipFill>
          <p:spPr>
            <a:xfrm>
              <a:off x="-50800" y="-50800"/>
              <a:ext cx="3124200" cy="1371600"/>
            </a:xfrm>
            <a:prstGeom prst="rect">
              <a:avLst/>
            </a:prstGeom>
            <a:effectLst/>
          </p:spPr>
        </p:pic>
      </p:grpSp>
      <p:grpSp>
        <p:nvGrpSpPr>
          <p:cNvPr id="3466" name="Group 3466"/>
          <p:cNvGrpSpPr/>
          <p:nvPr/>
        </p:nvGrpSpPr>
        <p:grpSpPr>
          <a:xfrm>
            <a:off x="11150600" y="3213100"/>
            <a:ext cx="3124200" cy="1473200"/>
            <a:chOff x="-50800" y="-50800"/>
            <a:chExt cx="3124200" cy="1473200"/>
          </a:xfrm>
        </p:grpSpPr>
        <p:sp>
          <p:nvSpPr>
            <p:cNvPr id="3465" name="Shape 3465"/>
            <p:cNvSpPr/>
            <p:nvPr/>
          </p:nvSpPr>
          <p:spPr>
            <a:xfrm>
              <a:off x="0" y="0"/>
              <a:ext cx="3022600" cy="13716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sync cookbooks</a:t>
              </a:r>
            </a:p>
          </p:txBody>
        </p:sp>
        <p:pic>
          <p:nvPicPr>
            <p:cNvPr id="3464" name="Picture 3463"/>
            <p:cNvPicPr/>
            <p:nvPr/>
          </p:nvPicPr>
          <p:blipFill>
            <a:blip r:embed="rId5">
              <a:extLst/>
            </a:blip>
            <a:stretch>
              <a:fillRect/>
            </a:stretch>
          </p:blipFill>
          <p:spPr>
            <a:xfrm>
              <a:off x="-50800" y="-50800"/>
              <a:ext cx="3124200" cy="1473200"/>
            </a:xfrm>
            <a:prstGeom prst="rect">
              <a:avLst/>
            </a:prstGeom>
            <a:effectLst/>
          </p:spPr>
        </p:pic>
      </p:grpSp>
      <p:grpSp>
        <p:nvGrpSpPr>
          <p:cNvPr id="3469" name="Group 3469"/>
          <p:cNvGrpSpPr/>
          <p:nvPr/>
        </p:nvGrpSpPr>
        <p:grpSpPr>
          <a:xfrm>
            <a:off x="6565900" y="3213100"/>
            <a:ext cx="3124200" cy="1460500"/>
            <a:chOff x="-50800" y="-50800"/>
            <a:chExt cx="3124200" cy="1460500"/>
          </a:xfrm>
        </p:grpSpPr>
        <p:sp>
          <p:nvSpPr>
            <p:cNvPr id="3468" name="Shape 3468"/>
            <p:cNvSpPr/>
            <p:nvPr/>
          </p:nvSpPr>
          <p:spPr>
            <a:xfrm>
              <a:off x="0" y="0"/>
              <a:ext cx="3022600" cy="13589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load cookbooks</a:t>
              </a:r>
            </a:p>
          </p:txBody>
        </p:sp>
        <p:pic>
          <p:nvPicPr>
            <p:cNvPr id="3467" name="Picture 3466"/>
            <p:cNvPicPr/>
            <p:nvPr/>
          </p:nvPicPr>
          <p:blipFill>
            <a:blip r:embed="rId6">
              <a:extLst/>
            </a:blip>
            <a:stretch>
              <a:fillRect/>
            </a:stretch>
          </p:blipFill>
          <p:spPr>
            <a:xfrm>
              <a:off x="-50800" y="-50800"/>
              <a:ext cx="3124200" cy="1460500"/>
            </a:xfrm>
            <a:prstGeom prst="rect">
              <a:avLst/>
            </a:prstGeom>
            <a:effectLst/>
          </p:spPr>
        </p:pic>
      </p:grpSp>
      <p:grpSp>
        <p:nvGrpSpPr>
          <p:cNvPr id="3472" name="Group 3472"/>
          <p:cNvGrpSpPr/>
          <p:nvPr/>
        </p:nvGrpSpPr>
        <p:grpSpPr>
          <a:xfrm>
            <a:off x="1981200" y="3213100"/>
            <a:ext cx="3124200" cy="1371600"/>
            <a:chOff x="-50800" y="-50800"/>
            <a:chExt cx="3124200" cy="1371600"/>
          </a:xfrm>
        </p:grpSpPr>
        <p:sp>
          <p:nvSpPr>
            <p:cNvPr id="3471" name="Shape 3471"/>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converge</a:t>
              </a:r>
            </a:p>
          </p:txBody>
        </p:sp>
        <p:pic>
          <p:nvPicPr>
            <p:cNvPr id="3470" name="Picture 3469"/>
            <p:cNvPicPr/>
            <p:nvPr/>
          </p:nvPicPr>
          <p:blipFill>
            <a:blip r:embed="rId4">
              <a:extLst/>
            </a:blip>
            <a:stretch>
              <a:fillRect/>
            </a:stretch>
          </p:blipFill>
          <p:spPr>
            <a:xfrm>
              <a:off x="-50800" y="-50800"/>
              <a:ext cx="3124200" cy="1371600"/>
            </a:xfrm>
            <a:prstGeom prst="rect">
              <a:avLst/>
            </a:prstGeom>
            <a:effectLst/>
          </p:spPr>
        </p:pic>
      </p:grpSp>
      <p:grpSp>
        <p:nvGrpSpPr>
          <p:cNvPr id="3475" name="Group 3475"/>
          <p:cNvGrpSpPr/>
          <p:nvPr/>
        </p:nvGrpSpPr>
        <p:grpSpPr>
          <a:xfrm>
            <a:off x="6565900" y="5803900"/>
            <a:ext cx="3124200" cy="1371600"/>
            <a:chOff x="-50800" y="-50800"/>
            <a:chExt cx="3124200" cy="1371600"/>
          </a:xfrm>
        </p:grpSpPr>
        <p:sp>
          <p:nvSpPr>
            <p:cNvPr id="3474" name="Shape 3474"/>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node.save</a:t>
              </a:r>
            </a:p>
          </p:txBody>
        </p:sp>
        <p:pic>
          <p:nvPicPr>
            <p:cNvPr id="3473" name="Picture 3472"/>
            <p:cNvPicPr/>
            <p:nvPr/>
          </p:nvPicPr>
          <p:blipFill>
            <a:blip r:embed="rId7">
              <a:extLst/>
            </a:blip>
            <a:stretch>
              <a:fillRect/>
            </a:stretch>
          </p:blipFill>
          <p:spPr>
            <a:xfrm>
              <a:off x="-50800" y="-50800"/>
              <a:ext cx="3124200" cy="1371600"/>
            </a:xfrm>
            <a:prstGeom prst="rect">
              <a:avLst/>
            </a:prstGeom>
            <a:effectLst/>
          </p:spPr>
        </p:pic>
      </p:grpSp>
      <p:grpSp>
        <p:nvGrpSpPr>
          <p:cNvPr id="3478" name="Group 3478"/>
          <p:cNvGrpSpPr/>
          <p:nvPr/>
        </p:nvGrpSpPr>
        <p:grpSpPr>
          <a:xfrm>
            <a:off x="11150600" y="6235700"/>
            <a:ext cx="3124200" cy="2209800"/>
            <a:chOff x="-50800" y="-50800"/>
            <a:chExt cx="3124200" cy="2209800"/>
          </a:xfrm>
        </p:grpSpPr>
        <p:sp>
          <p:nvSpPr>
            <p:cNvPr id="3477" name="Shape 3477"/>
            <p:cNvSpPr/>
            <p:nvPr/>
          </p:nvSpPr>
          <p:spPr>
            <a:xfrm>
              <a:off x="0" y="0"/>
              <a:ext cx="3022600" cy="21082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p>
              <a:pPr lvl="0">
                <a:defRPr sz="1800"/>
              </a:pPr>
              <a:r>
                <a:rPr sz="3200">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rPr>
                <a:t>notification</a:t>
              </a:r>
            </a:p>
            <a:p>
              <a:pPr lvl="0">
                <a:defRPr sz="1800"/>
              </a:pPr>
              <a:r>
                <a:rPr sz="3200">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rPr>
                <a:t>handlers</a:t>
              </a:r>
            </a:p>
          </p:txBody>
        </p:sp>
        <p:pic>
          <p:nvPicPr>
            <p:cNvPr id="3476" name="Picture 3475"/>
            <p:cNvPicPr/>
            <p:nvPr/>
          </p:nvPicPr>
          <p:blipFill>
            <a:blip r:embed="rId8">
              <a:extLst/>
            </a:blip>
            <a:stretch>
              <a:fillRect/>
            </a:stretch>
          </p:blipFill>
          <p:spPr>
            <a:xfrm>
              <a:off x="-50800" y="-50800"/>
              <a:ext cx="3124200" cy="2209800"/>
            </a:xfrm>
            <a:prstGeom prst="rect">
              <a:avLst/>
            </a:prstGeom>
            <a:effectLst/>
          </p:spPr>
        </p:pic>
      </p:grpSp>
      <p:grpSp>
        <p:nvGrpSpPr>
          <p:cNvPr id="3481" name="Group 3481"/>
          <p:cNvGrpSpPr/>
          <p:nvPr/>
        </p:nvGrpSpPr>
        <p:grpSpPr>
          <a:xfrm>
            <a:off x="9728200" y="322576"/>
            <a:ext cx="1388469" cy="1539248"/>
            <a:chOff x="-50799" y="-134623"/>
            <a:chExt cx="1388468" cy="1539247"/>
          </a:xfrm>
        </p:grpSpPr>
        <p:sp>
          <p:nvSpPr>
            <p:cNvPr id="3480" name="Shape 3480"/>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479" name="Picture 3478"/>
            <p:cNvPicPr/>
            <p:nvPr/>
          </p:nvPicPr>
          <p:blipFill>
            <a:blip r:embed="rId3">
              <a:extLst/>
            </a:blip>
            <a:stretch>
              <a:fillRect/>
            </a:stretch>
          </p:blipFill>
          <p:spPr>
            <a:xfrm>
              <a:off x="-50800" y="-134624"/>
              <a:ext cx="1388469" cy="1539248"/>
            </a:xfrm>
            <a:prstGeom prst="rect">
              <a:avLst/>
            </a:prstGeom>
            <a:effectLst/>
          </p:spPr>
        </p:pic>
      </p:grpSp>
      <p:grpSp>
        <p:nvGrpSpPr>
          <p:cNvPr id="3484" name="Group 3484"/>
          <p:cNvGrpSpPr/>
          <p:nvPr/>
        </p:nvGrpSpPr>
        <p:grpSpPr>
          <a:xfrm>
            <a:off x="6565900" y="7493000"/>
            <a:ext cx="3124200" cy="1371600"/>
            <a:chOff x="-50800" y="-50800"/>
            <a:chExt cx="3124200" cy="1371600"/>
          </a:xfrm>
        </p:grpSpPr>
        <p:sp>
          <p:nvSpPr>
            <p:cNvPr id="3483" name="Shape 3483"/>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exception</a:t>
              </a:r>
            </a:p>
          </p:txBody>
        </p:sp>
        <p:pic>
          <p:nvPicPr>
            <p:cNvPr id="3482" name="Picture 3481"/>
            <p:cNvPicPr/>
            <p:nvPr/>
          </p:nvPicPr>
          <p:blipFill>
            <a:blip r:embed="rId9">
              <a:extLst/>
            </a:blip>
            <a:stretch>
              <a:fillRect/>
            </a:stretch>
          </p:blipFill>
          <p:spPr>
            <a:xfrm>
              <a:off x="-50800" y="-50800"/>
              <a:ext cx="3124200" cy="1371600"/>
            </a:xfrm>
            <a:prstGeom prst="rect">
              <a:avLst/>
            </a:prstGeom>
            <a:effectLst/>
          </p:spPr>
        </p:pic>
      </p:grpSp>
      <p:grpSp>
        <p:nvGrpSpPr>
          <p:cNvPr id="3487" name="Group 3487"/>
          <p:cNvGrpSpPr/>
          <p:nvPr/>
        </p:nvGrpSpPr>
        <p:grpSpPr>
          <a:xfrm rot="5400000">
            <a:off x="12018465" y="1728010"/>
            <a:ext cx="1388470" cy="1539249"/>
            <a:chOff x="-50799" y="-134623"/>
            <a:chExt cx="1388468" cy="1539247"/>
          </a:xfrm>
        </p:grpSpPr>
        <p:sp>
          <p:nvSpPr>
            <p:cNvPr id="3486" name="Shape 3486"/>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485" name="Picture 3484"/>
            <p:cNvPicPr/>
            <p:nvPr/>
          </p:nvPicPr>
          <p:blipFill>
            <a:blip r:embed="rId3">
              <a:extLst/>
            </a:blip>
            <a:stretch>
              <a:fillRect/>
            </a:stretch>
          </p:blipFill>
          <p:spPr>
            <a:xfrm>
              <a:off x="-50800" y="-134624"/>
              <a:ext cx="1388469" cy="1539248"/>
            </a:xfrm>
            <a:prstGeom prst="rect">
              <a:avLst/>
            </a:prstGeom>
            <a:effectLst/>
          </p:spPr>
        </p:pic>
      </p:grpSp>
      <p:grpSp>
        <p:nvGrpSpPr>
          <p:cNvPr id="3490" name="Group 3490"/>
          <p:cNvGrpSpPr/>
          <p:nvPr/>
        </p:nvGrpSpPr>
        <p:grpSpPr>
          <a:xfrm flipH="1">
            <a:off x="9711331" y="3129276"/>
            <a:ext cx="1388469" cy="1539248"/>
            <a:chOff x="-50799" y="-134623"/>
            <a:chExt cx="1388468" cy="1539247"/>
          </a:xfrm>
        </p:grpSpPr>
        <p:sp>
          <p:nvSpPr>
            <p:cNvPr id="3489" name="Shape 3489"/>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488" name="Picture 3487"/>
            <p:cNvPicPr/>
            <p:nvPr/>
          </p:nvPicPr>
          <p:blipFill>
            <a:blip r:embed="rId3">
              <a:extLst/>
            </a:blip>
            <a:stretch>
              <a:fillRect/>
            </a:stretch>
          </p:blipFill>
          <p:spPr>
            <a:xfrm>
              <a:off x="-50800" y="-134624"/>
              <a:ext cx="1388469" cy="1539248"/>
            </a:xfrm>
            <a:prstGeom prst="rect">
              <a:avLst/>
            </a:prstGeom>
            <a:effectLst/>
          </p:spPr>
        </p:pic>
      </p:grpSp>
      <p:grpSp>
        <p:nvGrpSpPr>
          <p:cNvPr id="3493" name="Group 3493"/>
          <p:cNvGrpSpPr/>
          <p:nvPr/>
        </p:nvGrpSpPr>
        <p:grpSpPr>
          <a:xfrm flipH="1">
            <a:off x="5139331" y="3129276"/>
            <a:ext cx="1388469" cy="1539248"/>
            <a:chOff x="-50799" y="-134623"/>
            <a:chExt cx="1388468" cy="1539247"/>
          </a:xfrm>
        </p:grpSpPr>
        <p:sp>
          <p:nvSpPr>
            <p:cNvPr id="3492" name="Shape 3492"/>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491" name="Picture 3490"/>
            <p:cNvPicPr/>
            <p:nvPr/>
          </p:nvPicPr>
          <p:blipFill>
            <a:blip r:embed="rId3">
              <a:extLst/>
            </a:blip>
            <a:stretch>
              <a:fillRect/>
            </a:stretch>
          </p:blipFill>
          <p:spPr>
            <a:xfrm>
              <a:off x="-50800" y="-134624"/>
              <a:ext cx="1388469" cy="1539248"/>
            </a:xfrm>
            <a:prstGeom prst="rect">
              <a:avLst/>
            </a:prstGeom>
            <a:effectLst/>
          </p:spPr>
        </p:pic>
      </p:grpSp>
      <p:grpSp>
        <p:nvGrpSpPr>
          <p:cNvPr id="3496" name="Group 3496"/>
          <p:cNvGrpSpPr/>
          <p:nvPr/>
        </p:nvGrpSpPr>
        <p:grpSpPr>
          <a:xfrm rot="5400000">
            <a:off x="2849065" y="4547410"/>
            <a:ext cx="1388470" cy="1539249"/>
            <a:chOff x="-50799" y="-134623"/>
            <a:chExt cx="1388468" cy="1539247"/>
          </a:xfrm>
        </p:grpSpPr>
        <p:sp>
          <p:nvSpPr>
            <p:cNvPr id="3495" name="Shape 3495"/>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494" name="Picture 3493"/>
            <p:cNvPicPr/>
            <p:nvPr/>
          </p:nvPicPr>
          <p:blipFill>
            <a:blip r:embed="rId3">
              <a:extLst/>
            </a:blip>
            <a:stretch>
              <a:fillRect/>
            </a:stretch>
          </p:blipFill>
          <p:spPr>
            <a:xfrm>
              <a:off x="-50800" y="-134624"/>
              <a:ext cx="1388469" cy="1539248"/>
            </a:xfrm>
            <a:prstGeom prst="rect">
              <a:avLst/>
            </a:prstGeom>
            <a:effectLst/>
          </p:spPr>
        </p:pic>
      </p:grpSp>
      <p:sp>
        <p:nvSpPr>
          <p:cNvPr id="3497" name="Shape 3497"/>
          <p:cNvSpPr/>
          <p:nvPr/>
        </p:nvSpPr>
        <p:spPr>
          <a:xfrm>
            <a:off x="5138496" y="6209639"/>
            <a:ext cx="728575" cy="54742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a:latin typeface="Helvetica Neue"/>
                <a:ea typeface="Helvetica Neue"/>
                <a:cs typeface="Helvetica Neue"/>
                <a:sym typeface="Helvetica Neue"/>
              </a:defRPr>
            </a:lvl1pPr>
          </a:lstStyle>
          <a:p>
            <a:pPr lvl="0">
              <a:defRPr sz="1800"/>
            </a:pPr>
            <a:r>
              <a:rPr sz="3200"/>
              <a:t>Yes</a:t>
            </a:r>
          </a:p>
        </p:txBody>
      </p:sp>
      <p:sp>
        <p:nvSpPr>
          <p:cNvPr id="3498" name="Shape 3498"/>
          <p:cNvSpPr/>
          <p:nvPr/>
        </p:nvSpPr>
        <p:spPr>
          <a:xfrm>
            <a:off x="5185858" y="7898739"/>
            <a:ext cx="615595" cy="54742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a:latin typeface="Helvetica Neue"/>
                <a:ea typeface="Helvetica Neue"/>
                <a:cs typeface="Helvetica Neue"/>
                <a:sym typeface="Helvetica Neue"/>
              </a:defRPr>
            </a:lvl1pPr>
          </a:lstStyle>
          <a:p>
            <a:pPr lvl="0">
              <a:defRPr sz="1800"/>
            </a:pPr>
            <a:r>
              <a:rPr sz="3200"/>
              <a:t>No</a:t>
            </a:r>
          </a:p>
        </p:txBody>
      </p:sp>
      <p:grpSp>
        <p:nvGrpSpPr>
          <p:cNvPr id="3501" name="Group 3501"/>
          <p:cNvGrpSpPr/>
          <p:nvPr/>
        </p:nvGrpSpPr>
        <p:grpSpPr>
          <a:xfrm>
            <a:off x="1981200" y="431800"/>
            <a:ext cx="3124200" cy="1371601"/>
            <a:chOff x="-50800" y="-50799"/>
            <a:chExt cx="3124200" cy="1371600"/>
          </a:xfrm>
        </p:grpSpPr>
        <p:sp>
          <p:nvSpPr>
            <p:cNvPr id="3500" name="Shape 3500"/>
            <p:cNvSpPr/>
            <p:nvPr/>
          </p:nvSpPr>
          <p:spPr>
            <a:xfrm>
              <a:off x="0" y="0"/>
              <a:ext cx="3022600" cy="1270000"/>
            </a:xfrm>
            <a:prstGeom prst="roundRect">
              <a:avLst>
                <a:gd name="adj" fmla="val 15000"/>
              </a:avLst>
            </a:prstGeom>
            <a:solidFill>
              <a:srgbClr val="F2F1F0"/>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chef-client</a:t>
              </a:r>
            </a:p>
          </p:txBody>
        </p:sp>
        <p:pic>
          <p:nvPicPr>
            <p:cNvPr id="3499" name="Picture 3498"/>
            <p:cNvPicPr/>
            <p:nvPr/>
          </p:nvPicPr>
          <p:blipFill>
            <a:blip r:embed="rId10">
              <a:extLst/>
            </a:blip>
            <a:stretch>
              <a:fillRect/>
            </a:stretch>
          </p:blipFill>
          <p:spPr>
            <a:xfrm>
              <a:off x="-50800" y="-50800"/>
              <a:ext cx="3124200" cy="1371601"/>
            </a:xfrm>
            <a:prstGeom prst="rect">
              <a:avLst/>
            </a:prstGeom>
            <a:effectLst/>
          </p:spPr>
        </p:pic>
      </p:grpSp>
      <p:grpSp>
        <p:nvGrpSpPr>
          <p:cNvPr id="3504" name="Group 3504"/>
          <p:cNvGrpSpPr/>
          <p:nvPr/>
        </p:nvGrpSpPr>
        <p:grpSpPr>
          <a:xfrm>
            <a:off x="1676101" y="6046898"/>
            <a:ext cx="3734398" cy="2587404"/>
            <a:chOff x="-89198" y="-61801"/>
            <a:chExt cx="3734397" cy="2587403"/>
          </a:xfrm>
        </p:grpSpPr>
        <p:sp>
          <p:nvSpPr>
            <p:cNvPr id="3503" name="Shape 3503"/>
            <p:cNvSpPr/>
            <p:nvPr/>
          </p:nvSpPr>
          <p:spPr>
            <a:xfrm>
              <a:off x="0" y="0"/>
              <a:ext cx="3556000" cy="24638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success?</a:t>
              </a:r>
            </a:p>
          </p:txBody>
        </p:sp>
        <p:pic>
          <p:nvPicPr>
            <p:cNvPr id="3502" name="Picture 3501"/>
            <p:cNvPicPr/>
            <p:nvPr/>
          </p:nvPicPr>
          <p:blipFill>
            <a:blip r:embed="rId11">
              <a:extLst/>
            </a:blip>
            <a:stretch>
              <a:fillRect/>
            </a:stretch>
          </p:blipFill>
          <p:spPr>
            <a:xfrm>
              <a:off x="-89199" y="-61802"/>
              <a:ext cx="3734398" cy="2587404"/>
            </a:xfrm>
            <a:prstGeom prst="rect">
              <a:avLst/>
            </a:prstGeom>
            <a:effectLst/>
          </p:spPr>
        </p:pic>
      </p:grpSp>
      <p:grpSp>
        <p:nvGrpSpPr>
          <p:cNvPr id="3507" name="Group 3507"/>
          <p:cNvGrpSpPr/>
          <p:nvPr/>
        </p:nvGrpSpPr>
        <p:grpSpPr>
          <a:xfrm>
            <a:off x="5143500" y="6570976"/>
            <a:ext cx="1388469" cy="1539248"/>
            <a:chOff x="-50799" y="-134623"/>
            <a:chExt cx="1388468" cy="1539247"/>
          </a:xfrm>
        </p:grpSpPr>
        <p:sp>
          <p:nvSpPr>
            <p:cNvPr id="3506" name="Shape 3506"/>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505" name="Picture 3504"/>
            <p:cNvPicPr/>
            <p:nvPr/>
          </p:nvPicPr>
          <p:blipFill>
            <a:blip r:embed="rId3">
              <a:extLst/>
            </a:blip>
            <a:stretch>
              <a:fillRect/>
            </a:stretch>
          </p:blipFill>
          <p:spPr>
            <a:xfrm>
              <a:off x="-50800" y="-134624"/>
              <a:ext cx="1388469" cy="1539248"/>
            </a:xfrm>
            <a:prstGeom prst="rect">
              <a:avLst/>
            </a:prstGeom>
            <a:effectLst/>
          </p:spPr>
        </p:pic>
      </p:grpSp>
      <p:sp>
        <p:nvSpPr>
          <p:cNvPr id="3508" name="Shape 3508"/>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282</a:t>
            </a:fld>
            <a:endParaRPr sz="1000"/>
          </a:p>
        </p:txBody>
      </p:sp>
      <p:grpSp>
        <p:nvGrpSpPr>
          <p:cNvPr id="3511" name="Group 3511"/>
          <p:cNvGrpSpPr/>
          <p:nvPr/>
        </p:nvGrpSpPr>
        <p:grpSpPr>
          <a:xfrm>
            <a:off x="9728200" y="6570976"/>
            <a:ext cx="1388469" cy="1539248"/>
            <a:chOff x="-50799" y="-134623"/>
            <a:chExt cx="1388468" cy="1539247"/>
          </a:xfrm>
        </p:grpSpPr>
        <p:sp>
          <p:nvSpPr>
            <p:cNvPr id="3510" name="Shape 3510"/>
            <p:cNvSpPr/>
            <p:nvPr/>
          </p:nvSpPr>
          <p:spPr>
            <a:xfrm>
              <a:off x="0" y="0"/>
              <a:ext cx="1270000" cy="1270000"/>
            </a:xfrm>
            <a:prstGeom prst="rightArrow">
              <a:avLst>
                <a:gd name="adj1" fmla="val 32000"/>
                <a:gd name="adj2" fmla="val 44000"/>
              </a:avLst>
            </a:prstGeom>
            <a:solidFill>
              <a:srgbClr val="F7681A"/>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509" name="Picture 3508"/>
            <p:cNvPicPr/>
            <p:nvPr/>
          </p:nvPicPr>
          <p:blipFill>
            <a:blip r:embed="rId3">
              <a:extLst/>
            </a:blip>
            <a:stretch>
              <a:fillRect/>
            </a:stretch>
          </p:blipFill>
          <p:spPr>
            <a:xfrm>
              <a:off x="-50800" y="-134624"/>
              <a:ext cx="1388469" cy="1539248"/>
            </a:xfrm>
            <a:prstGeom prst="rect">
              <a:avLst/>
            </a:prstGeom>
            <a:effectLst/>
          </p:spPr>
        </p:pic>
      </p:gr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5" name="Shape 3515"/>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Private Keys</a:t>
            </a:r>
          </a:p>
        </p:txBody>
      </p:sp>
      <p:sp>
        <p:nvSpPr>
          <p:cNvPr id="3516" name="Shape 3516"/>
          <p:cNvSpPr>
            <a:spLocks noGrp="1"/>
          </p:cNvSpPr>
          <p:nvPr>
            <p:ph type="body" idx="1"/>
          </p:nvPr>
        </p:nvSpPr>
        <p:spPr>
          <a:prstGeom prst="rect">
            <a:avLst/>
          </a:prstGeom>
        </p:spPr>
        <p:txBody>
          <a:bodyPr/>
          <a:lstStyle/>
          <a:p>
            <a:pPr lvl="0">
              <a:defRPr sz="1800"/>
            </a:pPr>
            <a:r>
              <a:rPr sz="4800"/>
              <a:t>Chef Server requires keys to authenticate.</a:t>
            </a:r>
          </a:p>
          <a:p>
            <a:pPr lvl="1">
              <a:defRPr sz="1800"/>
            </a:pPr>
            <a:r>
              <a:rPr sz="4800">
                <a:latin typeface="+mn-lt"/>
                <a:ea typeface="+mn-ea"/>
                <a:cs typeface="+mn-cs"/>
                <a:sym typeface="Courier"/>
              </a:rPr>
              <a:t>client.pem</a:t>
            </a:r>
            <a:r>
              <a:rPr sz="4800"/>
              <a:t> - private key for API client</a:t>
            </a:r>
          </a:p>
          <a:p>
            <a:pPr lvl="1">
              <a:defRPr sz="1800"/>
            </a:pPr>
            <a:r>
              <a:rPr sz="4800">
                <a:latin typeface="+mn-lt"/>
                <a:ea typeface="+mn-ea"/>
                <a:cs typeface="+mn-cs"/>
                <a:sym typeface="Courier"/>
              </a:rPr>
              <a:t>validation.pem</a:t>
            </a:r>
            <a:r>
              <a:rPr sz="4800"/>
              <a:t> - private key for ORGNAME-validator</a:t>
            </a:r>
          </a:p>
          <a:p>
            <a:pPr lvl="0">
              <a:defRPr sz="1800"/>
            </a:pPr>
            <a:r>
              <a:rPr sz="4800"/>
              <a:t>Next, let’s see how those are used...</a:t>
            </a:r>
          </a:p>
        </p:txBody>
      </p:sp>
      <p:sp>
        <p:nvSpPr>
          <p:cNvPr id="3517" name="Shape 3517"/>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283</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523" name="Group 3523"/>
          <p:cNvGrpSpPr/>
          <p:nvPr/>
        </p:nvGrpSpPr>
        <p:grpSpPr>
          <a:xfrm>
            <a:off x="261381" y="92081"/>
            <a:ext cx="5306538" cy="3397238"/>
            <a:chOff x="-94218" y="-60318"/>
            <a:chExt cx="5306536" cy="3397237"/>
          </a:xfrm>
        </p:grpSpPr>
        <p:sp>
          <p:nvSpPr>
            <p:cNvPr id="3522" name="Shape 3522"/>
            <p:cNvSpPr/>
            <p:nvPr/>
          </p:nvSpPr>
          <p:spPr>
            <a:xfrm>
              <a:off x="0" y="0"/>
              <a:ext cx="5118100" cy="32766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C2BFAF"/>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3600">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600">
                  <a:solidFill>
                    <a:srgbClr val="2E2F2C"/>
                  </a:solidFill>
                  <a:effectLst>
                    <a:outerShdw blurRad="38100" dist="12700" dir="5400000" rotWithShape="0">
                      <a:srgbClr val="000000">
                        <a:alpha val="50000"/>
                      </a:srgbClr>
                    </a:outerShdw>
                  </a:effectLst>
                </a:rPr>
                <a:t>/etc/chef/client.pem?</a:t>
              </a:r>
            </a:p>
          </p:txBody>
        </p:sp>
        <p:pic>
          <p:nvPicPr>
            <p:cNvPr id="3521" name="Picture 3520"/>
            <p:cNvPicPr/>
            <p:nvPr/>
          </p:nvPicPr>
          <p:blipFill>
            <a:blip r:embed="rId3">
              <a:extLst/>
            </a:blip>
            <a:stretch>
              <a:fillRect/>
            </a:stretch>
          </p:blipFill>
          <p:spPr>
            <a:xfrm>
              <a:off x="-94219" y="-60319"/>
              <a:ext cx="5306538" cy="3397238"/>
            </a:xfrm>
            <a:prstGeom prst="rect">
              <a:avLst/>
            </a:prstGeom>
            <a:effectLst/>
          </p:spPr>
        </p:pic>
      </p:grpSp>
      <p:grpSp>
        <p:nvGrpSpPr>
          <p:cNvPr id="3526" name="Group 3526"/>
          <p:cNvGrpSpPr/>
          <p:nvPr/>
        </p:nvGrpSpPr>
        <p:grpSpPr>
          <a:xfrm>
            <a:off x="6331981" y="92081"/>
            <a:ext cx="5306538" cy="3397238"/>
            <a:chOff x="-94218" y="-60318"/>
            <a:chExt cx="5306536" cy="3397237"/>
          </a:xfrm>
        </p:grpSpPr>
        <p:sp>
          <p:nvSpPr>
            <p:cNvPr id="3525" name="Shape 3525"/>
            <p:cNvSpPr/>
            <p:nvPr/>
          </p:nvSpPr>
          <p:spPr>
            <a:xfrm>
              <a:off x="0" y="0"/>
              <a:ext cx="5118100" cy="32766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C2BFAF"/>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3600">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600">
                  <a:solidFill>
                    <a:srgbClr val="2E2F2C"/>
                  </a:solidFill>
                  <a:effectLst>
                    <a:outerShdw blurRad="38100" dist="12700" dir="5400000" rotWithShape="0">
                      <a:srgbClr val="000000">
                        <a:alpha val="50000"/>
                      </a:srgbClr>
                    </a:outerShdw>
                  </a:effectLst>
                </a:rPr>
                <a:t>/etc/chef/validation.pem?</a:t>
              </a:r>
            </a:p>
          </p:txBody>
        </p:sp>
        <p:pic>
          <p:nvPicPr>
            <p:cNvPr id="3524" name="Picture 3523"/>
            <p:cNvPicPr/>
            <p:nvPr/>
          </p:nvPicPr>
          <p:blipFill>
            <a:blip r:embed="rId3">
              <a:extLst/>
            </a:blip>
            <a:stretch>
              <a:fillRect/>
            </a:stretch>
          </p:blipFill>
          <p:spPr>
            <a:xfrm>
              <a:off x="-94219" y="-60319"/>
              <a:ext cx="5306538" cy="3397238"/>
            </a:xfrm>
            <a:prstGeom prst="rect">
              <a:avLst/>
            </a:prstGeom>
            <a:effectLst/>
          </p:spPr>
        </p:pic>
      </p:grpSp>
      <p:grpSp>
        <p:nvGrpSpPr>
          <p:cNvPr id="3529" name="Group 3529"/>
          <p:cNvGrpSpPr/>
          <p:nvPr/>
        </p:nvGrpSpPr>
        <p:grpSpPr>
          <a:xfrm>
            <a:off x="12509500" y="876300"/>
            <a:ext cx="3416300" cy="1816100"/>
            <a:chOff x="-50800" y="-50800"/>
            <a:chExt cx="3416300" cy="1816100"/>
          </a:xfrm>
        </p:grpSpPr>
        <p:sp>
          <p:nvSpPr>
            <p:cNvPr id="3528" name="Shape 3528"/>
            <p:cNvSpPr/>
            <p:nvPr/>
          </p:nvSpPr>
          <p:spPr>
            <a:xfrm>
              <a:off x="0" y="0"/>
              <a:ext cx="3314700" cy="1714500"/>
            </a:xfrm>
            <a:prstGeom prst="roundRect">
              <a:avLst>
                <a:gd name="adj" fmla="val 11111"/>
              </a:avLst>
            </a:prstGeom>
            <a:solidFill>
              <a:srgbClr val="C91C00"/>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3600">
                  <a:solidFill>
                    <a:srgbClr val="EFEDDE"/>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600">
                  <a:solidFill>
                    <a:srgbClr val="EFEDDE"/>
                  </a:solidFill>
                  <a:effectLst>
                    <a:outerShdw blurRad="38100" dist="12700" dir="5400000" rotWithShape="0">
                      <a:srgbClr val="000000">
                        <a:alpha val="50000"/>
                      </a:srgbClr>
                    </a:outerShdw>
                  </a:effectLst>
                </a:rPr>
                <a:t>401!</a:t>
              </a:r>
            </a:p>
          </p:txBody>
        </p:sp>
        <p:pic>
          <p:nvPicPr>
            <p:cNvPr id="3527" name="Picture 3526"/>
            <p:cNvPicPr/>
            <p:nvPr/>
          </p:nvPicPr>
          <p:blipFill>
            <a:blip r:embed="rId4">
              <a:extLst/>
            </a:blip>
            <a:stretch>
              <a:fillRect/>
            </a:stretch>
          </p:blipFill>
          <p:spPr>
            <a:xfrm>
              <a:off x="-50800" y="-50801"/>
              <a:ext cx="3416300" cy="1816102"/>
            </a:xfrm>
            <a:prstGeom prst="rect">
              <a:avLst/>
            </a:prstGeom>
            <a:effectLst/>
          </p:spPr>
        </p:pic>
      </p:grpSp>
      <p:grpSp>
        <p:nvGrpSpPr>
          <p:cNvPr id="3532" name="Group 3532"/>
          <p:cNvGrpSpPr/>
          <p:nvPr/>
        </p:nvGrpSpPr>
        <p:grpSpPr>
          <a:xfrm>
            <a:off x="7277100" y="4165600"/>
            <a:ext cx="3416300" cy="2006600"/>
            <a:chOff x="-50800" y="-50800"/>
            <a:chExt cx="3416300" cy="2006600"/>
          </a:xfrm>
        </p:grpSpPr>
        <p:sp>
          <p:nvSpPr>
            <p:cNvPr id="3531" name="Shape 3531"/>
            <p:cNvSpPr/>
            <p:nvPr/>
          </p:nvSpPr>
          <p:spPr>
            <a:xfrm>
              <a:off x="0" y="0"/>
              <a:ext cx="3314700" cy="1905000"/>
            </a:xfrm>
            <a:prstGeom prst="rect">
              <a:avLst/>
            </a:prstGeom>
            <a:solidFill>
              <a:srgbClr val="C2BFAF"/>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3600">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600">
                  <a:solidFill>
                    <a:srgbClr val="2E2F2C"/>
                  </a:solidFill>
                  <a:effectLst>
                    <a:outerShdw blurRad="38100" dist="12700" dir="5400000" rotWithShape="0">
                      <a:srgbClr val="000000">
                        <a:alpha val="50000"/>
                      </a:srgbClr>
                    </a:outerShdw>
                  </a:effectLst>
                </a:rPr>
                <a:t>Request API Client</a:t>
              </a:r>
            </a:p>
          </p:txBody>
        </p:sp>
        <p:pic>
          <p:nvPicPr>
            <p:cNvPr id="3530" name="Picture 3529"/>
            <p:cNvPicPr/>
            <p:nvPr/>
          </p:nvPicPr>
          <p:blipFill>
            <a:blip r:embed="rId5">
              <a:extLst/>
            </a:blip>
            <a:stretch>
              <a:fillRect/>
            </a:stretch>
          </p:blipFill>
          <p:spPr>
            <a:xfrm>
              <a:off x="-50800" y="-50800"/>
              <a:ext cx="3416300" cy="2006600"/>
            </a:xfrm>
            <a:prstGeom prst="rect">
              <a:avLst/>
            </a:prstGeom>
            <a:effectLst/>
          </p:spPr>
        </p:pic>
      </p:grpSp>
      <p:grpSp>
        <p:nvGrpSpPr>
          <p:cNvPr id="3535" name="Group 3535"/>
          <p:cNvGrpSpPr/>
          <p:nvPr/>
        </p:nvGrpSpPr>
        <p:grpSpPr>
          <a:xfrm>
            <a:off x="1206500" y="6858000"/>
            <a:ext cx="3416300" cy="1816100"/>
            <a:chOff x="-50800" y="-50800"/>
            <a:chExt cx="3416300" cy="1816100"/>
          </a:xfrm>
        </p:grpSpPr>
        <p:sp>
          <p:nvSpPr>
            <p:cNvPr id="3534" name="Shape 3534"/>
            <p:cNvSpPr/>
            <p:nvPr/>
          </p:nvSpPr>
          <p:spPr>
            <a:xfrm>
              <a:off x="0" y="0"/>
              <a:ext cx="3314700" cy="1714500"/>
            </a:xfrm>
            <a:prstGeom prst="roundRect">
              <a:avLst>
                <a:gd name="adj" fmla="val 11111"/>
              </a:avLst>
            </a:prstGeom>
            <a:solidFill>
              <a:srgbClr val="9ABF12"/>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3600">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600">
                  <a:solidFill>
                    <a:srgbClr val="2E2F2C"/>
                  </a:solidFill>
                  <a:effectLst>
                    <a:outerShdw blurRad="38100" dist="12700" dir="5400000" rotWithShape="0">
                      <a:srgbClr val="000000">
                        <a:alpha val="50000"/>
                      </a:srgbClr>
                    </a:outerShdw>
                  </a:effectLst>
                </a:rPr>
                <a:t>Sign Requests</a:t>
              </a:r>
            </a:p>
          </p:txBody>
        </p:sp>
        <p:pic>
          <p:nvPicPr>
            <p:cNvPr id="3533" name="Picture 3532"/>
            <p:cNvPicPr/>
            <p:nvPr/>
          </p:nvPicPr>
          <p:blipFill>
            <a:blip r:embed="rId4">
              <a:extLst/>
            </a:blip>
            <a:stretch>
              <a:fillRect/>
            </a:stretch>
          </p:blipFill>
          <p:spPr>
            <a:xfrm>
              <a:off x="-50800" y="-50801"/>
              <a:ext cx="3416300" cy="1816102"/>
            </a:xfrm>
            <a:prstGeom prst="rect">
              <a:avLst/>
            </a:prstGeom>
            <a:effectLst/>
          </p:spPr>
        </p:pic>
      </p:grpSp>
      <p:grpSp>
        <p:nvGrpSpPr>
          <p:cNvPr id="3538" name="Group 3538"/>
          <p:cNvGrpSpPr/>
          <p:nvPr/>
        </p:nvGrpSpPr>
        <p:grpSpPr>
          <a:xfrm>
            <a:off x="7277099" y="6858000"/>
            <a:ext cx="3416301" cy="1816101"/>
            <a:chOff x="-50800" y="-50799"/>
            <a:chExt cx="3416300" cy="1816100"/>
          </a:xfrm>
        </p:grpSpPr>
        <p:sp>
          <p:nvSpPr>
            <p:cNvPr id="3537" name="Shape 3537"/>
            <p:cNvSpPr/>
            <p:nvPr/>
          </p:nvSpPr>
          <p:spPr>
            <a:xfrm>
              <a:off x="0" y="0"/>
              <a:ext cx="3314700" cy="1714501"/>
            </a:xfrm>
            <a:custGeom>
              <a:avLst/>
              <a:gdLst/>
              <a:ahLst/>
              <a:cxnLst>
                <a:cxn ang="0">
                  <a:pos x="wd2" y="hd2"/>
                </a:cxn>
                <a:cxn ang="5400000">
                  <a:pos x="wd2" y="hd2"/>
                </a:cxn>
                <a:cxn ang="10800000">
                  <a:pos x="wd2" y="hd2"/>
                </a:cxn>
                <a:cxn ang="16200000">
                  <a:pos x="wd2" y="hd2"/>
                </a:cxn>
              </a:cxnLst>
              <a:rect l="0" t="0" r="r" b="b"/>
              <a:pathLst>
                <a:path w="19679" h="19679" extrusionOk="0">
                  <a:moveTo>
                    <a:pt x="16797" y="2882"/>
                  </a:moveTo>
                  <a:cubicBezTo>
                    <a:pt x="20639" y="6724"/>
                    <a:pt x="20639" y="12954"/>
                    <a:pt x="16797" y="16796"/>
                  </a:cubicBezTo>
                  <a:cubicBezTo>
                    <a:pt x="12954" y="20639"/>
                    <a:pt x="6724" y="20639"/>
                    <a:pt x="2882" y="16796"/>
                  </a:cubicBezTo>
                  <a:cubicBezTo>
                    <a:pt x="-961" y="12954"/>
                    <a:pt x="-961" y="6724"/>
                    <a:pt x="2882" y="2882"/>
                  </a:cubicBezTo>
                  <a:cubicBezTo>
                    <a:pt x="6724" y="-961"/>
                    <a:pt x="12954" y="-961"/>
                    <a:pt x="16797" y="2882"/>
                  </a:cubicBezTo>
                </a:path>
              </a:pathLst>
            </a:custGeom>
            <a:solidFill>
              <a:srgbClr val="C2BFAF"/>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3600">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600">
                  <a:solidFill>
                    <a:srgbClr val="2E2F2C"/>
                  </a:solidFill>
                  <a:effectLst>
                    <a:outerShdw blurRad="38100" dist="12700" dir="5400000" rotWithShape="0">
                      <a:srgbClr val="000000">
                        <a:alpha val="50000"/>
                      </a:srgbClr>
                    </a:outerShdw>
                  </a:effectLst>
                </a:rPr>
                <a:t>client.pem</a:t>
              </a:r>
            </a:p>
          </p:txBody>
        </p:sp>
        <p:pic>
          <p:nvPicPr>
            <p:cNvPr id="3536" name="Picture 3535"/>
            <p:cNvPicPr/>
            <p:nvPr/>
          </p:nvPicPr>
          <p:blipFill>
            <a:blip r:embed="rId6">
              <a:extLst/>
            </a:blip>
            <a:stretch>
              <a:fillRect/>
            </a:stretch>
          </p:blipFill>
          <p:spPr>
            <a:xfrm>
              <a:off x="-50801" y="-50800"/>
              <a:ext cx="3416301" cy="1816101"/>
            </a:xfrm>
            <a:prstGeom prst="rect">
              <a:avLst/>
            </a:prstGeom>
            <a:effectLst/>
          </p:spPr>
        </p:pic>
      </p:grpSp>
      <p:grpSp>
        <p:nvGrpSpPr>
          <p:cNvPr id="3541" name="Group 3541"/>
          <p:cNvGrpSpPr/>
          <p:nvPr/>
        </p:nvGrpSpPr>
        <p:grpSpPr>
          <a:xfrm>
            <a:off x="5283200" y="1021076"/>
            <a:ext cx="1388469" cy="1539248"/>
            <a:chOff x="-50799" y="-134623"/>
            <a:chExt cx="1388468" cy="1539247"/>
          </a:xfrm>
        </p:grpSpPr>
        <p:sp>
          <p:nvSpPr>
            <p:cNvPr id="3540" name="Shape 3540"/>
            <p:cNvSpPr/>
            <p:nvPr/>
          </p:nvSpPr>
          <p:spPr>
            <a:xfrm>
              <a:off x="0" y="0"/>
              <a:ext cx="1270000" cy="1270000"/>
            </a:xfrm>
            <a:prstGeom prst="rightArrow">
              <a:avLst>
                <a:gd name="adj1" fmla="val 32000"/>
                <a:gd name="adj2" fmla="val 44000"/>
              </a:avLst>
            </a:prstGeom>
            <a:solidFill>
              <a:srgbClr val="F7681A"/>
            </a:solidFill>
            <a:ln>
              <a:noFill/>
            </a:ln>
            <a:effectLst/>
          </p:spPr>
          <p:txBody>
            <a:bodyPr wrap="square" lIns="0" tIns="0" rIns="0" bIns="0" numCol="1" anchor="ctr">
              <a:noAutofit/>
            </a:bodyPr>
            <a:lstStyle/>
            <a:p>
              <a:pPr lvl="0">
                <a:defRPr sz="3600">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539" name="Picture 3538"/>
            <p:cNvPicPr/>
            <p:nvPr/>
          </p:nvPicPr>
          <p:blipFill>
            <a:blip r:embed="rId7">
              <a:extLst/>
            </a:blip>
            <a:stretch>
              <a:fillRect/>
            </a:stretch>
          </p:blipFill>
          <p:spPr>
            <a:xfrm>
              <a:off x="-50800" y="-134624"/>
              <a:ext cx="1388469" cy="1539248"/>
            </a:xfrm>
            <a:prstGeom prst="rect">
              <a:avLst/>
            </a:prstGeom>
            <a:effectLst/>
          </p:spPr>
        </p:pic>
      </p:grpSp>
      <p:grpSp>
        <p:nvGrpSpPr>
          <p:cNvPr id="3544" name="Group 3544"/>
          <p:cNvGrpSpPr/>
          <p:nvPr/>
        </p:nvGrpSpPr>
        <p:grpSpPr>
          <a:xfrm>
            <a:off x="11404600" y="1021076"/>
            <a:ext cx="1388469" cy="1539248"/>
            <a:chOff x="-50799" y="-134623"/>
            <a:chExt cx="1388468" cy="1539247"/>
          </a:xfrm>
        </p:grpSpPr>
        <p:sp>
          <p:nvSpPr>
            <p:cNvPr id="3543" name="Shape 3543"/>
            <p:cNvSpPr/>
            <p:nvPr/>
          </p:nvSpPr>
          <p:spPr>
            <a:xfrm>
              <a:off x="0" y="0"/>
              <a:ext cx="1270000" cy="1270000"/>
            </a:xfrm>
            <a:prstGeom prst="rightArrow">
              <a:avLst>
                <a:gd name="adj1" fmla="val 32000"/>
                <a:gd name="adj2" fmla="val 44000"/>
              </a:avLst>
            </a:prstGeom>
            <a:solidFill>
              <a:srgbClr val="F7681A"/>
            </a:solidFill>
            <a:ln>
              <a:noFill/>
            </a:ln>
            <a:effectLst/>
          </p:spPr>
          <p:txBody>
            <a:bodyPr wrap="square" lIns="0" tIns="0" rIns="0" bIns="0" numCol="1" anchor="ctr">
              <a:noAutofit/>
            </a:bodyPr>
            <a:lstStyle/>
            <a:p>
              <a:pPr lvl="0">
                <a:defRPr sz="3600">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542" name="Picture 3541"/>
            <p:cNvPicPr/>
            <p:nvPr/>
          </p:nvPicPr>
          <p:blipFill>
            <a:blip r:embed="rId7">
              <a:extLst/>
            </a:blip>
            <a:stretch>
              <a:fillRect/>
            </a:stretch>
          </p:blipFill>
          <p:spPr>
            <a:xfrm>
              <a:off x="-50800" y="-134624"/>
              <a:ext cx="1388469" cy="1539248"/>
            </a:xfrm>
            <a:prstGeom prst="rect">
              <a:avLst/>
            </a:prstGeom>
            <a:effectLst/>
          </p:spPr>
        </p:pic>
      </p:grpSp>
      <p:grpSp>
        <p:nvGrpSpPr>
          <p:cNvPr id="3547" name="Group 3547"/>
          <p:cNvGrpSpPr/>
          <p:nvPr/>
        </p:nvGrpSpPr>
        <p:grpSpPr>
          <a:xfrm rot="5400000">
            <a:off x="1121865" y="4407710"/>
            <a:ext cx="3598270" cy="1539249"/>
            <a:chOff x="-50800" y="-134623"/>
            <a:chExt cx="3598269" cy="1539247"/>
          </a:xfrm>
        </p:grpSpPr>
        <p:sp>
          <p:nvSpPr>
            <p:cNvPr id="3546" name="Shape 3546"/>
            <p:cNvSpPr/>
            <p:nvPr/>
          </p:nvSpPr>
          <p:spPr>
            <a:xfrm>
              <a:off x="0" y="0"/>
              <a:ext cx="3479800" cy="1270001"/>
            </a:xfrm>
            <a:prstGeom prst="rightArrow">
              <a:avLst>
                <a:gd name="adj1" fmla="val 32000"/>
                <a:gd name="adj2" fmla="val 44000"/>
              </a:avLst>
            </a:prstGeom>
            <a:solidFill>
              <a:srgbClr val="F7681A"/>
            </a:solidFill>
            <a:ln>
              <a:noFill/>
            </a:ln>
            <a:effectLst/>
          </p:spPr>
          <p:txBody>
            <a:bodyPr wrap="square" lIns="0" tIns="0" rIns="0" bIns="0" numCol="1" anchor="ctr">
              <a:noAutofit/>
            </a:bodyPr>
            <a:lstStyle/>
            <a:p>
              <a:pPr lvl="0">
                <a:defRPr sz="3600">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545" name="Picture 3544"/>
            <p:cNvPicPr/>
            <p:nvPr/>
          </p:nvPicPr>
          <p:blipFill>
            <a:blip r:embed="rId8">
              <a:extLst/>
            </a:blip>
            <a:stretch>
              <a:fillRect/>
            </a:stretch>
          </p:blipFill>
          <p:spPr>
            <a:xfrm>
              <a:off x="-50800" y="-134624"/>
              <a:ext cx="3598269" cy="1539248"/>
            </a:xfrm>
            <a:prstGeom prst="rect">
              <a:avLst/>
            </a:prstGeom>
            <a:effectLst/>
          </p:spPr>
        </p:pic>
      </p:grpSp>
      <p:grpSp>
        <p:nvGrpSpPr>
          <p:cNvPr id="3550" name="Group 3550"/>
          <p:cNvGrpSpPr/>
          <p:nvPr/>
        </p:nvGrpSpPr>
        <p:grpSpPr>
          <a:xfrm rot="5400000">
            <a:off x="8297365" y="3010710"/>
            <a:ext cx="1388470" cy="1539249"/>
            <a:chOff x="-50799" y="-134623"/>
            <a:chExt cx="1388468" cy="1539247"/>
          </a:xfrm>
        </p:grpSpPr>
        <p:sp>
          <p:nvSpPr>
            <p:cNvPr id="3549" name="Shape 3549"/>
            <p:cNvSpPr/>
            <p:nvPr/>
          </p:nvSpPr>
          <p:spPr>
            <a:xfrm>
              <a:off x="0" y="0"/>
              <a:ext cx="1270000" cy="1270000"/>
            </a:xfrm>
            <a:prstGeom prst="rightArrow">
              <a:avLst>
                <a:gd name="adj1" fmla="val 32000"/>
                <a:gd name="adj2" fmla="val 44000"/>
              </a:avLst>
            </a:prstGeom>
            <a:solidFill>
              <a:srgbClr val="F7681A"/>
            </a:solidFill>
            <a:ln>
              <a:noFill/>
            </a:ln>
            <a:effectLst/>
          </p:spPr>
          <p:txBody>
            <a:bodyPr wrap="square" lIns="0" tIns="0" rIns="0" bIns="0" numCol="1" anchor="ctr">
              <a:noAutofit/>
            </a:bodyPr>
            <a:lstStyle/>
            <a:p>
              <a:pPr lvl="0">
                <a:defRPr sz="3600">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548" name="Picture 3547"/>
            <p:cNvPicPr/>
            <p:nvPr/>
          </p:nvPicPr>
          <p:blipFill>
            <a:blip r:embed="rId7">
              <a:extLst/>
            </a:blip>
            <a:stretch>
              <a:fillRect/>
            </a:stretch>
          </p:blipFill>
          <p:spPr>
            <a:xfrm>
              <a:off x="-50800" y="-134624"/>
              <a:ext cx="1388469" cy="1539248"/>
            </a:xfrm>
            <a:prstGeom prst="rect">
              <a:avLst/>
            </a:prstGeom>
            <a:effectLst/>
          </p:spPr>
        </p:pic>
      </p:grpSp>
      <p:grpSp>
        <p:nvGrpSpPr>
          <p:cNvPr id="3553" name="Group 3553"/>
          <p:cNvGrpSpPr/>
          <p:nvPr/>
        </p:nvGrpSpPr>
        <p:grpSpPr>
          <a:xfrm rot="5400000">
            <a:off x="8297365" y="5804710"/>
            <a:ext cx="1388470" cy="1539249"/>
            <a:chOff x="-50799" y="-134623"/>
            <a:chExt cx="1388468" cy="1539247"/>
          </a:xfrm>
        </p:grpSpPr>
        <p:sp>
          <p:nvSpPr>
            <p:cNvPr id="3552" name="Shape 3552"/>
            <p:cNvSpPr/>
            <p:nvPr/>
          </p:nvSpPr>
          <p:spPr>
            <a:xfrm>
              <a:off x="-1" y="0"/>
              <a:ext cx="1270001" cy="1270000"/>
            </a:xfrm>
            <a:prstGeom prst="rightArrow">
              <a:avLst>
                <a:gd name="adj1" fmla="val 32000"/>
                <a:gd name="adj2" fmla="val 44000"/>
              </a:avLst>
            </a:prstGeom>
            <a:solidFill>
              <a:srgbClr val="F7681A"/>
            </a:solidFill>
            <a:ln>
              <a:noFill/>
            </a:ln>
            <a:effectLst/>
          </p:spPr>
          <p:txBody>
            <a:bodyPr wrap="square" lIns="0" tIns="0" rIns="0" bIns="0" numCol="1" anchor="ctr">
              <a:noAutofit/>
            </a:bodyPr>
            <a:lstStyle/>
            <a:p>
              <a:pPr lvl="0">
                <a:defRPr sz="3600">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551" name="Picture 3550"/>
            <p:cNvPicPr/>
            <p:nvPr/>
          </p:nvPicPr>
          <p:blipFill>
            <a:blip r:embed="rId7">
              <a:extLst/>
            </a:blip>
            <a:stretch>
              <a:fillRect/>
            </a:stretch>
          </p:blipFill>
          <p:spPr>
            <a:xfrm>
              <a:off x="-50801" y="-134624"/>
              <a:ext cx="1388470" cy="1539248"/>
            </a:xfrm>
            <a:prstGeom prst="rect">
              <a:avLst/>
            </a:prstGeom>
            <a:effectLst/>
          </p:spPr>
        </p:pic>
      </p:grpSp>
      <p:grpSp>
        <p:nvGrpSpPr>
          <p:cNvPr id="3556" name="Group 3556"/>
          <p:cNvGrpSpPr/>
          <p:nvPr/>
        </p:nvGrpSpPr>
        <p:grpSpPr>
          <a:xfrm flipH="1">
            <a:off x="4415431" y="7002776"/>
            <a:ext cx="3064869" cy="1539248"/>
            <a:chOff x="-50799" y="-134623"/>
            <a:chExt cx="3064868" cy="1539247"/>
          </a:xfrm>
        </p:grpSpPr>
        <p:sp>
          <p:nvSpPr>
            <p:cNvPr id="3555" name="Shape 3555"/>
            <p:cNvSpPr/>
            <p:nvPr/>
          </p:nvSpPr>
          <p:spPr>
            <a:xfrm>
              <a:off x="0" y="0"/>
              <a:ext cx="2946400" cy="1270000"/>
            </a:xfrm>
            <a:prstGeom prst="rightArrow">
              <a:avLst>
                <a:gd name="adj1" fmla="val 32000"/>
                <a:gd name="adj2" fmla="val 44000"/>
              </a:avLst>
            </a:prstGeom>
            <a:solidFill>
              <a:srgbClr val="F7681A"/>
            </a:solidFill>
            <a:ln>
              <a:noFill/>
            </a:ln>
            <a:effectLst/>
          </p:spPr>
          <p:txBody>
            <a:bodyPr wrap="square" lIns="0" tIns="0" rIns="0" bIns="0" numCol="1" anchor="ctr">
              <a:noAutofit/>
            </a:bodyPr>
            <a:lstStyle/>
            <a:p>
              <a:pPr lvl="0">
                <a:defRPr sz="3600">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554" name="Picture 3553"/>
            <p:cNvPicPr/>
            <p:nvPr/>
          </p:nvPicPr>
          <p:blipFill>
            <a:blip r:embed="rId9">
              <a:extLst/>
            </a:blip>
            <a:stretch>
              <a:fillRect/>
            </a:stretch>
          </p:blipFill>
          <p:spPr>
            <a:xfrm>
              <a:off x="-50800" y="-134624"/>
              <a:ext cx="3064869" cy="1539248"/>
            </a:xfrm>
            <a:prstGeom prst="rect">
              <a:avLst/>
            </a:prstGeom>
            <a:effectLst/>
          </p:spPr>
        </p:pic>
      </p:grpSp>
      <p:sp>
        <p:nvSpPr>
          <p:cNvPr id="3557" name="Shape 3557"/>
          <p:cNvSpPr/>
          <p:nvPr/>
        </p:nvSpPr>
        <p:spPr>
          <a:xfrm>
            <a:off x="3360496" y="4888839"/>
            <a:ext cx="728575" cy="54742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a:latin typeface="Helvetica Neue"/>
                <a:ea typeface="Helvetica Neue"/>
                <a:cs typeface="Helvetica Neue"/>
                <a:sym typeface="Helvetica Neue"/>
              </a:defRPr>
            </a:lvl1pPr>
          </a:lstStyle>
          <a:p>
            <a:pPr lvl="0">
              <a:defRPr sz="1800"/>
            </a:pPr>
            <a:r>
              <a:rPr sz="3200"/>
              <a:t>Yes</a:t>
            </a:r>
          </a:p>
        </p:txBody>
      </p:sp>
      <p:sp>
        <p:nvSpPr>
          <p:cNvPr id="3558" name="Shape 3558"/>
          <p:cNvSpPr/>
          <p:nvPr/>
        </p:nvSpPr>
        <p:spPr>
          <a:xfrm>
            <a:off x="5643058" y="456539"/>
            <a:ext cx="615595" cy="54742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a:latin typeface="Helvetica Neue"/>
                <a:ea typeface="Helvetica Neue"/>
                <a:cs typeface="Helvetica Neue"/>
                <a:sym typeface="Helvetica Neue"/>
              </a:defRPr>
            </a:lvl1pPr>
          </a:lstStyle>
          <a:p>
            <a:pPr lvl="0">
              <a:defRPr sz="1800"/>
            </a:pPr>
            <a:r>
              <a:rPr sz="3200"/>
              <a:t>No</a:t>
            </a:r>
          </a:p>
        </p:txBody>
      </p:sp>
      <p:sp>
        <p:nvSpPr>
          <p:cNvPr id="3559" name="Shape 3559"/>
          <p:cNvSpPr/>
          <p:nvPr/>
        </p:nvSpPr>
        <p:spPr>
          <a:xfrm>
            <a:off x="11793112" y="462889"/>
            <a:ext cx="615595" cy="54742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a:latin typeface="Helvetica Neue"/>
                <a:ea typeface="Helvetica Neue"/>
                <a:cs typeface="Helvetica Neue"/>
                <a:sym typeface="Helvetica Neue"/>
              </a:defRPr>
            </a:lvl1pPr>
          </a:lstStyle>
          <a:p>
            <a:pPr lvl="0">
              <a:defRPr sz="1800"/>
            </a:pPr>
            <a:r>
              <a:rPr sz="3200"/>
              <a:t>No</a:t>
            </a:r>
          </a:p>
        </p:txBody>
      </p:sp>
      <p:sp>
        <p:nvSpPr>
          <p:cNvPr id="3560" name="Shape 3560"/>
          <p:cNvSpPr/>
          <p:nvPr/>
        </p:nvSpPr>
        <p:spPr>
          <a:xfrm>
            <a:off x="9869775" y="3510889"/>
            <a:ext cx="728574" cy="54742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a:latin typeface="Helvetica Neue"/>
                <a:ea typeface="Helvetica Neue"/>
                <a:cs typeface="Helvetica Neue"/>
                <a:sym typeface="Helvetica Neue"/>
              </a:defRPr>
            </a:lvl1pPr>
          </a:lstStyle>
          <a:p>
            <a:pPr lvl="0">
              <a:defRPr sz="1800"/>
            </a:pPr>
            <a:r>
              <a:rPr sz="3200"/>
              <a:t>Yes</a:t>
            </a:r>
          </a:p>
        </p:txBody>
      </p:sp>
      <p:sp>
        <p:nvSpPr>
          <p:cNvPr id="3561" name="Shape 356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284</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55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354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35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4" nodeType="clickEffect">
                                  <p:stCondLst>
                                    <p:cond delay="0"/>
                                  </p:stCondLst>
                                  <p:iterate>
                                    <p:tmAbs val="0"/>
                                  </p:iterate>
                                  <p:childTnLst>
                                    <p:set>
                                      <p:cBhvr>
                                        <p:cTn id="16" fill="hold"/>
                                        <p:tgtEl>
                                          <p:spTgt spid="3558"/>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5" nodeType="afterEffect">
                                  <p:stCondLst>
                                    <p:cond delay="0"/>
                                  </p:stCondLst>
                                  <p:iterate>
                                    <p:tmAbs val="0"/>
                                  </p:iterate>
                                  <p:childTnLst>
                                    <p:set>
                                      <p:cBhvr>
                                        <p:cTn id="19" fill="hold"/>
                                        <p:tgtEl>
                                          <p:spTgt spid="3541"/>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6" nodeType="afterEffect">
                                  <p:stCondLst>
                                    <p:cond delay="0"/>
                                  </p:stCondLst>
                                  <p:iterate>
                                    <p:tmAbs val="0"/>
                                  </p:iterate>
                                  <p:childTnLst>
                                    <p:set>
                                      <p:cBhvr>
                                        <p:cTn id="22" fill="hold"/>
                                        <p:tgtEl>
                                          <p:spTgt spid="35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7" nodeType="clickEffect">
                                  <p:stCondLst>
                                    <p:cond delay="0"/>
                                  </p:stCondLst>
                                  <p:iterate>
                                    <p:tmAbs val="0"/>
                                  </p:iterate>
                                  <p:childTnLst>
                                    <p:set>
                                      <p:cBhvr>
                                        <p:cTn id="26" fill="hold"/>
                                        <p:tgtEl>
                                          <p:spTgt spid="3559"/>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8" nodeType="afterEffect">
                                  <p:stCondLst>
                                    <p:cond delay="0"/>
                                  </p:stCondLst>
                                  <p:iterate>
                                    <p:tmAbs val="0"/>
                                  </p:iterate>
                                  <p:childTnLst>
                                    <p:set>
                                      <p:cBhvr>
                                        <p:cTn id="29" fill="hold"/>
                                        <p:tgtEl>
                                          <p:spTgt spid="3544"/>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9" nodeType="afterEffect">
                                  <p:stCondLst>
                                    <p:cond delay="0"/>
                                  </p:stCondLst>
                                  <p:iterate>
                                    <p:tmAbs val="0"/>
                                  </p:iterate>
                                  <p:childTnLst>
                                    <p:set>
                                      <p:cBhvr>
                                        <p:cTn id="32" fill="hold"/>
                                        <p:tgtEl>
                                          <p:spTgt spid="35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0" nodeType="clickEffect">
                                  <p:stCondLst>
                                    <p:cond delay="0"/>
                                  </p:stCondLst>
                                  <p:iterate>
                                    <p:tmAbs val="0"/>
                                  </p:iterate>
                                  <p:childTnLst>
                                    <p:set>
                                      <p:cBhvr>
                                        <p:cTn id="36" fill="hold"/>
                                        <p:tgtEl>
                                          <p:spTgt spid="3560"/>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11" nodeType="afterEffect">
                                  <p:stCondLst>
                                    <p:cond delay="0"/>
                                  </p:stCondLst>
                                  <p:iterate>
                                    <p:tmAbs val="0"/>
                                  </p:iterate>
                                  <p:childTnLst>
                                    <p:set>
                                      <p:cBhvr>
                                        <p:cTn id="39" fill="hold"/>
                                        <p:tgtEl>
                                          <p:spTgt spid="3550"/>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grpId="12" nodeType="afterEffect">
                                  <p:stCondLst>
                                    <p:cond delay="0"/>
                                  </p:stCondLst>
                                  <p:iterate>
                                    <p:tmAbs val="0"/>
                                  </p:iterate>
                                  <p:childTnLst>
                                    <p:set>
                                      <p:cBhvr>
                                        <p:cTn id="42" fill="hold"/>
                                        <p:tgtEl>
                                          <p:spTgt spid="35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3" nodeType="clickEffect">
                                  <p:stCondLst>
                                    <p:cond delay="0"/>
                                  </p:stCondLst>
                                  <p:iterate>
                                    <p:tmAbs val="0"/>
                                  </p:iterate>
                                  <p:childTnLst>
                                    <p:set>
                                      <p:cBhvr>
                                        <p:cTn id="46" fill="hold"/>
                                        <p:tgtEl>
                                          <p:spTgt spid="3553"/>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14" nodeType="afterEffect">
                                  <p:stCondLst>
                                    <p:cond delay="0"/>
                                  </p:stCondLst>
                                  <p:iterate>
                                    <p:tmAbs val="0"/>
                                  </p:iterate>
                                  <p:childTnLst>
                                    <p:set>
                                      <p:cBhvr>
                                        <p:cTn id="49" fill="hold"/>
                                        <p:tgtEl>
                                          <p:spTgt spid="3538"/>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15" nodeType="clickEffect">
                                  <p:stCondLst>
                                    <p:cond delay="0"/>
                                  </p:stCondLst>
                                  <p:iterate>
                                    <p:tmAbs val="0"/>
                                  </p:iterate>
                                  <p:childTnLst>
                                    <p:set>
                                      <p:cBhvr>
                                        <p:cTn id="53" fill="hold"/>
                                        <p:tgtEl>
                                          <p:spTgt spid="35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6" grpId="6" animBg="1" advAuto="0"/>
      <p:bldP spid="3529" grpId="9" animBg="1" advAuto="0"/>
      <p:bldP spid="3532" grpId="12" animBg="1" advAuto="0"/>
      <p:bldP spid="3535" grpId="3" animBg="1" advAuto="0"/>
      <p:bldP spid="3538" grpId="14" animBg="1" advAuto="0"/>
      <p:bldP spid="3541" grpId="5" animBg="1" advAuto="0"/>
      <p:bldP spid="3544" grpId="8" animBg="1" advAuto="0"/>
      <p:bldP spid="3547" grpId="2" animBg="1" advAuto="0"/>
      <p:bldP spid="3550" grpId="11" animBg="1" advAuto="0"/>
      <p:bldP spid="3553" grpId="13" animBg="1" advAuto="0"/>
      <p:bldP spid="3556" grpId="15" animBg="1" advAuto="0"/>
      <p:bldP spid="3557" grpId="1" animBg="1" advAuto="0"/>
      <p:bldP spid="3558" grpId="4" animBg="1" advAuto="0"/>
      <p:bldP spid="3559" grpId="7" animBg="1" advAuto="0"/>
      <p:bldP spid="3560" grpId="10" animBg="1" advAuto="0"/>
    </p:bld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67" name="Group 3567"/>
          <p:cNvGrpSpPr/>
          <p:nvPr/>
        </p:nvGrpSpPr>
        <p:grpSpPr>
          <a:xfrm>
            <a:off x="261381" y="92081"/>
            <a:ext cx="5306538" cy="3397238"/>
            <a:chOff x="-94218" y="-60318"/>
            <a:chExt cx="5306536" cy="3397237"/>
          </a:xfrm>
        </p:grpSpPr>
        <p:sp>
          <p:nvSpPr>
            <p:cNvPr id="3566" name="Shape 3566"/>
            <p:cNvSpPr/>
            <p:nvPr/>
          </p:nvSpPr>
          <p:spPr>
            <a:xfrm>
              <a:off x="0" y="0"/>
              <a:ext cx="5118100" cy="32766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C2BFAF"/>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/etc/chef/client.pem?</a:t>
              </a:r>
            </a:p>
          </p:txBody>
        </p:sp>
        <p:pic>
          <p:nvPicPr>
            <p:cNvPr id="3565" name="Picture 3564"/>
            <p:cNvPicPr/>
            <p:nvPr/>
          </p:nvPicPr>
          <p:blipFill>
            <a:blip r:embed="rId3">
              <a:extLst/>
            </a:blip>
            <a:stretch>
              <a:fillRect/>
            </a:stretch>
          </p:blipFill>
          <p:spPr>
            <a:xfrm>
              <a:off x="-94219" y="-60319"/>
              <a:ext cx="5306538" cy="3397238"/>
            </a:xfrm>
            <a:prstGeom prst="rect">
              <a:avLst/>
            </a:prstGeom>
            <a:effectLst/>
          </p:spPr>
        </p:pic>
      </p:gr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73" name="Group 3573"/>
          <p:cNvGrpSpPr/>
          <p:nvPr/>
        </p:nvGrpSpPr>
        <p:grpSpPr>
          <a:xfrm>
            <a:off x="261381" y="92081"/>
            <a:ext cx="5306538" cy="3397238"/>
            <a:chOff x="-94218" y="-60318"/>
            <a:chExt cx="5306536" cy="3397237"/>
          </a:xfrm>
        </p:grpSpPr>
        <p:sp>
          <p:nvSpPr>
            <p:cNvPr id="3572" name="Shape 3572"/>
            <p:cNvSpPr/>
            <p:nvPr/>
          </p:nvSpPr>
          <p:spPr>
            <a:xfrm>
              <a:off x="0" y="0"/>
              <a:ext cx="5118100" cy="32766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C2BFAF"/>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/etc/chef/client.pem?</a:t>
              </a:r>
            </a:p>
          </p:txBody>
        </p:sp>
        <p:pic>
          <p:nvPicPr>
            <p:cNvPr id="3571" name="Picture 3570"/>
            <p:cNvPicPr/>
            <p:nvPr/>
          </p:nvPicPr>
          <p:blipFill>
            <a:blip r:embed="rId3">
              <a:extLst/>
            </a:blip>
            <a:stretch>
              <a:fillRect/>
            </a:stretch>
          </p:blipFill>
          <p:spPr>
            <a:xfrm>
              <a:off x="-94219" y="-60319"/>
              <a:ext cx="5306538" cy="3397238"/>
            </a:xfrm>
            <a:prstGeom prst="rect">
              <a:avLst/>
            </a:prstGeom>
            <a:effectLst/>
          </p:spPr>
        </p:pic>
      </p:grpSp>
      <p:grpSp>
        <p:nvGrpSpPr>
          <p:cNvPr id="3576" name="Group 3576"/>
          <p:cNvGrpSpPr/>
          <p:nvPr/>
        </p:nvGrpSpPr>
        <p:grpSpPr>
          <a:xfrm>
            <a:off x="1206500" y="6858000"/>
            <a:ext cx="3416300" cy="1816100"/>
            <a:chOff x="-50800" y="-50800"/>
            <a:chExt cx="3416300" cy="1816100"/>
          </a:xfrm>
        </p:grpSpPr>
        <p:sp>
          <p:nvSpPr>
            <p:cNvPr id="3575" name="Shape 3575"/>
            <p:cNvSpPr/>
            <p:nvPr/>
          </p:nvSpPr>
          <p:spPr>
            <a:xfrm>
              <a:off x="0" y="0"/>
              <a:ext cx="3314700" cy="1714500"/>
            </a:xfrm>
            <a:prstGeom prst="roundRect">
              <a:avLst>
                <a:gd name="adj" fmla="val 11111"/>
              </a:avLst>
            </a:prstGeom>
            <a:solidFill>
              <a:srgbClr val="9ABF12"/>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Sign Requests</a:t>
              </a:r>
            </a:p>
          </p:txBody>
        </p:sp>
        <p:pic>
          <p:nvPicPr>
            <p:cNvPr id="3574" name="Picture 3573"/>
            <p:cNvPicPr/>
            <p:nvPr/>
          </p:nvPicPr>
          <p:blipFill>
            <a:blip r:embed="rId4">
              <a:extLst/>
            </a:blip>
            <a:stretch>
              <a:fillRect/>
            </a:stretch>
          </p:blipFill>
          <p:spPr>
            <a:xfrm>
              <a:off x="-50800" y="-50801"/>
              <a:ext cx="3416300" cy="1816102"/>
            </a:xfrm>
            <a:prstGeom prst="rect">
              <a:avLst/>
            </a:prstGeom>
            <a:effectLst/>
          </p:spPr>
        </p:pic>
      </p:grpSp>
      <p:grpSp>
        <p:nvGrpSpPr>
          <p:cNvPr id="3579" name="Group 3579"/>
          <p:cNvGrpSpPr/>
          <p:nvPr/>
        </p:nvGrpSpPr>
        <p:grpSpPr>
          <a:xfrm rot="5400000">
            <a:off x="1121865" y="4407710"/>
            <a:ext cx="3598270" cy="1539249"/>
            <a:chOff x="-50800" y="-134623"/>
            <a:chExt cx="3598269" cy="1539247"/>
          </a:xfrm>
        </p:grpSpPr>
        <p:sp>
          <p:nvSpPr>
            <p:cNvPr id="3578" name="Shape 3578"/>
            <p:cNvSpPr/>
            <p:nvPr/>
          </p:nvSpPr>
          <p:spPr>
            <a:xfrm>
              <a:off x="0" y="0"/>
              <a:ext cx="3479800" cy="1270001"/>
            </a:xfrm>
            <a:prstGeom prst="rightArrow">
              <a:avLst>
                <a:gd name="adj1" fmla="val 32000"/>
                <a:gd name="adj2" fmla="val 44000"/>
              </a:avLst>
            </a:prstGeom>
            <a:solidFill>
              <a:srgbClr val="F7681A"/>
            </a:solidFill>
            <a:ln>
              <a:noFill/>
            </a:ln>
            <a:effectLst/>
          </p:spPr>
          <p:txBody>
            <a:bodyPr wrap="square" lIns="0" tIns="0" rIns="0" bIns="0" numCol="1" anchor="ctr">
              <a:noAutofit/>
            </a:bodyPr>
            <a:lstStyle/>
            <a:p>
              <a:pPr lvl="0">
                <a:defRPr sz="3600">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577" name="Picture 3576"/>
            <p:cNvPicPr/>
            <p:nvPr/>
          </p:nvPicPr>
          <p:blipFill>
            <a:blip r:embed="rId5">
              <a:extLst/>
            </a:blip>
            <a:stretch>
              <a:fillRect/>
            </a:stretch>
          </p:blipFill>
          <p:spPr>
            <a:xfrm>
              <a:off x="-50800" y="-134624"/>
              <a:ext cx="3598269" cy="1539248"/>
            </a:xfrm>
            <a:prstGeom prst="rect">
              <a:avLst/>
            </a:prstGeom>
            <a:effectLst/>
          </p:spPr>
        </p:pic>
      </p:grpSp>
      <p:sp>
        <p:nvSpPr>
          <p:cNvPr id="3580" name="Shape 3580"/>
          <p:cNvSpPr/>
          <p:nvPr/>
        </p:nvSpPr>
        <p:spPr>
          <a:xfrm>
            <a:off x="3360496" y="4888839"/>
            <a:ext cx="728575" cy="54742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a:latin typeface="Helvetica Neue"/>
                <a:ea typeface="Helvetica Neue"/>
                <a:cs typeface="Helvetica Neue"/>
                <a:sym typeface="Helvetica Neue"/>
              </a:defRPr>
            </a:lvl1pPr>
          </a:lstStyle>
          <a:p>
            <a:pPr lvl="0">
              <a:defRPr sz="1800"/>
            </a:pPr>
            <a:r>
              <a:rPr sz="3200"/>
              <a:t>Yes</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86" name="Group 3586"/>
          <p:cNvGrpSpPr/>
          <p:nvPr/>
        </p:nvGrpSpPr>
        <p:grpSpPr>
          <a:xfrm>
            <a:off x="261381" y="92081"/>
            <a:ext cx="5306538" cy="3397238"/>
            <a:chOff x="-94218" y="-60318"/>
            <a:chExt cx="5306536" cy="3397237"/>
          </a:xfrm>
        </p:grpSpPr>
        <p:sp>
          <p:nvSpPr>
            <p:cNvPr id="3585" name="Shape 3585"/>
            <p:cNvSpPr/>
            <p:nvPr/>
          </p:nvSpPr>
          <p:spPr>
            <a:xfrm>
              <a:off x="0" y="0"/>
              <a:ext cx="5118100" cy="32766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C2BFAF"/>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/etc/chef/client.pem?</a:t>
              </a:r>
            </a:p>
          </p:txBody>
        </p:sp>
        <p:pic>
          <p:nvPicPr>
            <p:cNvPr id="3584" name="Picture 3583"/>
            <p:cNvPicPr/>
            <p:nvPr/>
          </p:nvPicPr>
          <p:blipFill>
            <a:blip r:embed="rId3">
              <a:extLst/>
            </a:blip>
            <a:stretch>
              <a:fillRect/>
            </a:stretch>
          </p:blipFill>
          <p:spPr>
            <a:xfrm>
              <a:off x="-94219" y="-60319"/>
              <a:ext cx="5306538" cy="3397238"/>
            </a:xfrm>
            <a:prstGeom prst="rect">
              <a:avLst/>
            </a:prstGeom>
            <a:effectLst/>
          </p:spPr>
        </p:pic>
      </p:grpSp>
      <p:grpSp>
        <p:nvGrpSpPr>
          <p:cNvPr id="3589" name="Group 3589"/>
          <p:cNvGrpSpPr/>
          <p:nvPr/>
        </p:nvGrpSpPr>
        <p:grpSpPr>
          <a:xfrm>
            <a:off x="6331981" y="92081"/>
            <a:ext cx="5306538" cy="3397238"/>
            <a:chOff x="-94218" y="-60318"/>
            <a:chExt cx="5306536" cy="3397237"/>
          </a:xfrm>
        </p:grpSpPr>
        <p:sp>
          <p:nvSpPr>
            <p:cNvPr id="3588" name="Shape 3588"/>
            <p:cNvSpPr/>
            <p:nvPr/>
          </p:nvSpPr>
          <p:spPr>
            <a:xfrm>
              <a:off x="0" y="0"/>
              <a:ext cx="5118100" cy="32766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C2BFAF"/>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2700">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2700">
                  <a:solidFill>
                    <a:srgbClr val="2E2F2C"/>
                  </a:solidFill>
                  <a:effectLst>
                    <a:outerShdw blurRad="38100" dist="12700" dir="5400000" rotWithShape="0">
                      <a:srgbClr val="000000">
                        <a:alpha val="50000"/>
                      </a:srgbClr>
                    </a:outerShdw>
                  </a:effectLst>
                </a:rPr>
                <a:t>/etc/chef/validation.pem?</a:t>
              </a:r>
            </a:p>
          </p:txBody>
        </p:sp>
        <p:pic>
          <p:nvPicPr>
            <p:cNvPr id="3587" name="Picture 3586"/>
            <p:cNvPicPr/>
            <p:nvPr/>
          </p:nvPicPr>
          <p:blipFill>
            <a:blip r:embed="rId3">
              <a:extLst/>
            </a:blip>
            <a:stretch>
              <a:fillRect/>
            </a:stretch>
          </p:blipFill>
          <p:spPr>
            <a:xfrm>
              <a:off x="-94219" y="-60319"/>
              <a:ext cx="5306538" cy="3397238"/>
            </a:xfrm>
            <a:prstGeom prst="rect">
              <a:avLst/>
            </a:prstGeom>
            <a:effectLst/>
          </p:spPr>
        </p:pic>
      </p:grpSp>
      <p:grpSp>
        <p:nvGrpSpPr>
          <p:cNvPr id="3592" name="Group 3592"/>
          <p:cNvGrpSpPr/>
          <p:nvPr/>
        </p:nvGrpSpPr>
        <p:grpSpPr>
          <a:xfrm>
            <a:off x="1206500" y="6858000"/>
            <a:ext cx="3416300" cy="1816100"/>
            <a:chOff x="-50800" y="-50800"/>
            <a:chExt cx="3416300" cy="1816100"/>
          </a:xfrm>
        </p:grpSpPr>
        <p:sp>
          <p:nvSpPr>
            <p:cNvPr id="3591" name="Shape 3591"/>
            <p:cNvSpPr/>
            <p:nvPr/>
          </p:nvSpPr>
          <p:spPr>
            <a:xfrm>
              <a:off x="0" y="0"/>
              <a:ext cx="3314700" cy="1714500"/>
            </a:xfrm>
            <a:prstGeom prst="roundRect">
              <a:avLst>
                <a:gd name="adj" fmla="val 11111"/>
              </a:avLst>
            </a:prstGeom>
            <a:solidFill>
              <a:srgbClr val="9ABF12"/>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Sign Requests</a:t>
              </a:r>
            </a:p>
          </p:txBody>
        </p:sp>
        <p:pic>
          <p:nvPicPr>
            <p:cNvPr id="3590" name="Picture 3589"/>
            <p:cNvPicPr/>
            <p:nvPr/>
          </p:nvPicPr>
          <p:blipFill>
            <a:blip r:embed="rId4">
              <a:extLst/>
            </a:blip>
            <a:stretch>
              <a:fillRect/>
            </a:stretch>
          </p:blipFill>
          <p:spPr>
            <a:xfrm>
              <a:off x="-50800" y="-50801"/>
              <a:ext cx="3416300" cy="1816102"/>
            </a:xfrm>
            <a:prstGeom prst="rect">
              <a:avLst/>
            </a:prstGeom>
            <a:effectLst/>
          </p:spPr>
        </p:pic>
      </p:grpSp>
      <p:grpSp>
        <p:nvGrpSpPr>
          <p:cNvPr id="3595" name="Group 3595"/>
          <p:cNvGrpSpPr/>
          <p:nvPr/>
        </p:nvGrpSpPr>
        <p:grpSpPr>
          <a:xfrm>
            <a:off x="5283200" y="1021076"/>
            <a:ext cx="1388469" cy="1539248"/>
            <a:chOff x="-50799" y="-134623"/>
            <a:chExt cx="1388468" cy="1539247"/>
          </a:xfrm>
        </p:grpSpPr>
        <p:sp>
          <p:nvSpPr>
            <p:cNvPr id="3594" name="Shape 3594"/>
            <p:cNvSpPr/>
            <p:nvPr/>
          </p:nvSpPr>
          <p:spPr>
            <a:xfrm>
              <a:off x="0" y="0"/>
              <a:ext cx="1270000" cy="1270000"/>
            </a:xfrm>
            <a:prstGeom prst="rightArrow">
              <a:avLst>
                <a:gd name="adj1" fmla="val 32000"/>
                <a:gd name="adj2" fmla="val 44000"/>
              </a:avLst>
            </a:prstGeom>
            <a:solidFill>
              <a:srgbClr val="F7681A"/>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593" name="Picture 3592"/>
            <p:cNvPicPr/>
            <p:nvPr/>
          </p:nvPicPr>
          <p:blipFill>
            <a:blip r:embed="rId5">
              <a:extLst/>
            </a:blip>
            <a:stretch>
              <a:fillRect/>
            </a:stretch>
          </p:blipFill>
          <p:spPr>
            <a:xfrm>
              <a:off x="-50800" y="-134624"/>
              <a:ext cx="1388469" cy="1539248"/>
            </a:xfrm>
            <a:prstGeom prst="rect">
              <a:avLst/>
            </a:prstGeom>
            <a:effectLst/>
          </p:spPr>
        </p:pic>
      </p:grpSp>
      <p:grpSp>
        <p:nvGrpSpPr>
          <p:cNvPr id="3598" name="Group 3598"/>
          <p:cNvGrpSpPr/>
          <p:nvPr/>
        </p:nvGrpSpPr>
        <p:grpSpPr>
          <a:xfrm rot="5400000">
            <a:off x="1121865" y="4407710"/>
            <a:ext cx="3598270" cy="1539249"/>
            <a:chOff x="-50800" y="-134623"/>
            <a:chExt cx="3598269" cy="1539247"/>
          </a:xfrm>
        </p:grpSpPr>
        <p:sp>
          <p:nvSpPr>
            <p:cNvPr id="3597" name="Shape 3597"/>
            <p:cNvSpPr/>
            <p:nvPr/>
          </p:nvSpPr>
          <p:spPr>
            <a:xfrm>
              <a:off x="0" y="0"/>
              <a:ext cx="3479800" cy="1270001"/>
            </a:xfrm>
            <a:prstGeom prst="rightArrow">
              <a:avLst>
                <a:gd name="adj1" fmla="val 32000"/>
                <a:gd name="adj2" fmla="val 44000"/>
              </a:avLst>
            </a:prstGeom>
            <a:solidFill>
              <a:srgbClr val="F7681A"/>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596" name="Picture 3595"/>
            <p:cNvPicPr/>
            <p:nvPr/>
          </p:nvPicPr>
          <p:blipFill>
            <a:blip r:embed="rId6">
              <a:extLst/>
            </a:blip>
            <a:stretch>
              <a:fillRect/>
            </a:stretch>
          </p:blipFill>
          <p:spPr>
            <a:xfrm>
              <a:off x="-50800" y="-134624"/>
              <a:ext cx="3598269" cy="1539248"/>
            </a:xfrm>
            <a:prstGeom prst="rect">
              <a:avLst/>
            </a:prstGeom>
            <a:effectLst/>
          </p:spPr>
        </p:pic>
      </p:grpSp>
      <p:sp>
        <p:nvSpPr>
          <p:cNvPr id="3599" name="Shape 3599"/>
          <p:cNvSpPr/>
          <p:nvPr/>
        </p:nvSpPr>
        <p:spPr>
          <a:xfrm>
            <a:off x="3360496" y="4888839"/>
            <a:ext cx="728575" cy="54742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a:latin typeface="Helvetica Neue"/>
                <a:ea typeface="Helvetica Neue"/>
                <a:cs typeface="Helvetica Neue"/>
                <a:sym typeface="Helvetica Neue"/>
              </a:defRPr>
            </a:lvl1pPr>
          </a:lstStyle>
          <a:p>
            <a:pPr lvl="0">
              <a:defRPr sz="1800"/>
            </a:pPr>
            <a:r>
              <a:rPr sz="3200"/>
              <a:t>Yes</a:t>
            </a:r>
          </a:p>
        </p:txBody>
      </p:sp>
      <p:sp>
        <p:nvSpPr>
          <p:cNvPr id="3600" name="Shape 3600"/>
          <p:cNvSpPr/>
          <p:nvPr/>
        </p:nvSpPr>
        <p:spPr>
          <a:xfrm>
            <a:off x="5643058" y="456539"/>
            <a:ext cx="615595" cy="54742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a:latin typeface="Helvetica Neue"/>
                <a:ea typeface="Helvetica Neue"/>
                <a:cs typeface="Helvetica Neue"/>
                <a:sym typeface="Helvetica Neue"/>
              </a:defRPr>
            </a:lvl1pPr>
          </a:lstStyle>
          <a:p>
            <a:pPr lvl="0">
              <a:defRPr sz="1800"/>
            </a:pPr>
            <a:r>
              <a:rPr sz="3200"/>
              <a:t>No</a:t>
            </a:r>
          </a:p>
        </p:txBody>
      </p:sp>
      <p:sp>
        <p:nvSpPr>
          <p:cNvPr id="3601" name="Shape 3601"/>
          <p:cNvSpPr/>
          <p:nvPr/>
        </p:nvSpPr>
        <p:spPr>
          <a:xfrm>
            <a:off x="876300" y="3378200"/>
            <a:ext cx="3911600" cy="544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3602" name="Shape 3602"/>
          <p:cNvSpPr/>
          <p:nvPr/>
        </p:nvSpPr>
        <p:spPr>
          <a:xfrm>
            <a:off x="7711975" y="4292600"/>
            <a:ext cx="832050" cy="558801"/>
          </a:xfrm>
          <a:prstGeom prst="rect">
            <a:avLst/>
          </a:prstGeom>
          <a:ln w="12700">
            <a:miter lim="400000"/>
          </a:ln>
        </p:spPr>
        <p:txBody>
          <a:bodyPr wrap="none" lIns="50800" tIns="50800" rIns="50800" bIns="50800" anchor="ctr">
            <a:spAutoFit/>
          </a:bodyPr>
          <a:lstStyle/>
          <a:p>
            <a:pPr lvl="0"/>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08" name="Group 3608"/>
          <p:cNvGrpSpPr/>
          <p:nvPr/>
        </p:nvGrpSpPr>
        <p:grpSpPr>
          <a:xfrm>
            <a:off x="261381" y="92081"/>
            <a:ext cx="5306538" cy="3397238"/>
            <a:chOff x="-94218" y="-60318"/>
            <a:chExt cx="5306536" cy="3397237"/>
          </a:xfrm>
        </p:grpSpPr>
        <p:sp>
          <p:nvSpPr>
            <p:cNvPr id="3607" name="Shape 3607"/>
            <p:cNvSpPr/>
            <p:nvPr/>
          </p:nvSpPr>
          <p:spPr>
            <a:xfrm>
              <a:off x="0" y="0"/>
              <a:ext cx="5118100" cy="32766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C2BFAF"/>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/etc/chef/client.pem?</a:t>
              </a:r>
            </a:p>
          </p:txBody>
        </p:sp>
        <p:pic>
          <p:nvPicPr>
            <p:cNvPr id="3606" name="Picture 3605"/>
            <p:cNvPicPr/>
            <p:nvPr/>
          </p:nvPicPr>
          <p:blipFill>
            <a:blip r:embed="rId3">
              <a:extLst/>
            </a:blip>
            <a:stretch>
              <a:fillRect/>
            </a:stretch>
          </p:blipFill>
          <p:spPr>
            <a:xfrm>
              <a:off x="-94219" y="-60319"/>
              <a:ext cx="5306538" cy="3397238"/>
            </a:xfrm>
            <a:prstGeom prst="rect">
              <a:avLst/>
            </a:prstGeom>
            <a:effectLst/>
          </p:spPr>
        </p:pic>
      </p:grpSp>
      <p:grpSp>
        <p:nvGrpSpPr>
          <p:cNvPr id="3611" name="Group 3611"/>
          <p:cNvGrpSpPr/>
          <p:nvPr/>
        </p:nvGrpSpPr>
        <p:grpSpPr>
          <a:xfrm>
            <a:off x="6331981" y="92081"/>
            <a:ext cx="5306538" cy="3397238"/>
            <a:chOff x="-94218" y="-60318"/>
            <a:chExt cx="5306536" cy="3397237"/>
          </a:xfrm>
        </p:grpSpPr>
        <p:sp>
          <p:nvSpPr>
            <p:cNvPr id="3610" name="Shape 3610"/>
            <p:cNvSpPr/>
            <p:nvPr/>
          </p:nvSpPr>
          <p:spPr>
            <a:xfrm>
              <a:off x="0" y="0"/>
              <a:ext cx="5118100" cy="32766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C2BFAF"/>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2700">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2700">
                  <a:solidFill>
                    <a:srgbClr val="2E2F2C"/>
                  </a:solidFill>
                  <a:effectLst>
                    <a:outerShdw blurRad="38100" dist="12700" dir="5400000" rotWithShape="0">
                      <a:srgbClr val="000000">
                        <a:alpha val="50000"/>
                      </a:srgbClr>
                    </a:outerShdw>
                  </a:effectLst>
                </a:rPr>
                <a:t>/etc/chef/validation.pem?</a:t>
              </a:r>
            </a:p>
          </p:txBody>
        </p:sp>
        <p:pic>
          <p:nvPicPr>
            <p:cNvPr id="3609" name="Picture 3608"/>
            <p:cNvPicPr/>
            <p:nvPr/>
          </p:nvPicPr>
          <p:blipFill>
            <a:blip r:embed="rId3">
              <a:extLst/>
            </a:blip>
            <a:stretch>
              <a:fillRect/>
            </a:stretch>
          </p:blipFill>
          <p:spPr>
            <a:xfrm>
              <a:off x="-94219" y="-60319"/>
              <a:ext cx="5306538" cy="3397238"/>
            </a:xfrm>
            <a:prstGeom prst="rect">
              <a:avLst/>
            </a:prstGeom>
            <a:effectLst/>
          </p:spPr>
        </p:pic>
      </p:grpSp>
      <p:grpSp>
        <p:nvGrpSpPr>
          <p:cNvPr id="3614" name="Group 3614"/>
          <p:cNvGrpSpPr/>
          <p:nvPr/>
        </p:nvGrpSpPr>
        <p:grpSpPr>
          <a:xfrm>
            <a:off x="12509500" y="876300"/>
            <a:ext cx="3416300" cy="1816100"/>
            <a:chOff x="-50800" y="-50800"/>
            <a:chExt cx="3416300" cy="1816100"/>
          </a:xfrm>
        </p:grpSpPr>
        <p:sp>
          <p:nvSpPr>
            <p:cNvPr id="3613" name="Shape 3613"/>
            <p:cNvSpPr/>
            <p:nvPr/>
          </p:nvSpPr>
          <p:spPr>
            <a:xfrm>
              <a:off x="0" y="0"/>
              <a:ext cx="3314700" cy="1714500"/>
            </a:xfrm>
            <a:prstGeom prst="roundRect">
              <a:avLst>
                <a:gd name="adj" fmla="val 11111"/>
              </a:avLst>
            </a:prstGeom>
            <a:solidFill>
              <a:srgbClr val="C91C00"/>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EFEDDE"/>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EFEDDE"/>
                  </a:solidFill>
                  <a:effectLst>
                    <a:outerShdw blurRad="38100" dist="12700" dir="5400000" rotWithShape="0">
                      <a:srgbClr val="000000">
                        <a:alpha val="50000"/>
                      </a:srgbClr>
                    </a:outerShdw>
                  </a:effectLst>
                </a:rPr>
                <a:t>401!</a:t>
              </a:r>
            </a:p>
          </p:txBody>
        </p:sp>
        <p:pic>
          <p:nvPicPr>
            <p:cNvPr id="3612" name="Picture 3611"/>
            <p:cNvPicPr/>
            <p:nvPr/>
          </p:nvPicPr>
          <p:blipFill>
            <a:blip r:embed="rId4">
              <a:extLst/>
            </a:blip>
            <a:stretch>
              <a:fillRect/>
            </a:stretch>
          </p:blipFill>
          <p:spPr>
            <a:xfrm>
              <a:off x="-50800" y="-50801"/>
              <a:ext cx="3416300" cy="1816102"/>
            </a:xfrm>
            <a:prstGeom prst="rect">
              <a:avLst/>
            </a:prstGeom>
            <a:effectLst/>
          </p:spPr>
        </p:pic>
      </p:grpSp>
      <p:grpSp>
        <p:nvGrpSpPr>
          <p:cNvPr id="3617" name="Group 3617"/>
          <p:cNvGrpSpPr/>
          <p:nvPr/>
        </p:nvGrpSpPr>
        <p:grpSpPr>
          <a:xfrm>
            <a:off x="1206500" y="6858000"/>
            <a:ext cx="3416300" cy="1816100"/>
            <a:chOff x="-50800" y="-50800"/>
            <a:chExt cx="3416300" cy="1816100"/>
          </a:xfrm>
        </p:grpSpPr>
        <p:sp>
          <p:nvSpPr>
            <p:cNvPr id="3616" name="Shape 3616"/>
            <p:cNvSpPr/>
            <p:nvPr/>
          </p:nvSpPr>
          <p:spPr>
            <a:xfrm>
              <a:off x="0" y="0"/>
              <a:ext cx="3314700" cy="1714500"/>
            </a:xfrm>
            <a:prstGeom prst="roundRect">
              <a:avLst>
                <a:gd name="adj" fmla="val 11111"/>
              </a:avLst>
            </a:prstGeom>
            <a:solidFill>
              <a:srgbClr val="9ABF12"/>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Sign Requests</a:t>
              </a:r>
            </a:p>
          </p:txBody>
        </p:sp>
        <p:pic>
          <p:nvPicPr>
            <p:cNvPr id="3615" name="Picture 3614"/>
            <p:cNvPicPr/>
            <p:nvPr/>
          </p:nvPicPr>
          <p:blipFill>
            <a:blip r:embed="rId4">
              <a:extLst/>
            </a:blip>
            <a:stretch>
              <a:fillRect/>
            </a:stretch>
          </p:blipFill>
          <p:spPr>
            <a:xfrm>
              <a:off x="-50800" y="-50801"/>
              <a:ext cx="3416300" cy="1816102"/>
            </a:xfrm>
            <a:prstGeom prst="rect">
              <a:avLst/>
            </a:prstGeom>
            <a:effectLst/>
          </p:spPr>
        </p:pic>
      </p:grpSp>
      <p:grpSp>
        <p:nvGrpSpPr>
          <p:cNvPr id="3620" name="Group 3620"/>
          <p:cNvGrpSpPr/>
          <p:nvPr/>
        </p:nvGrpSpPr>
        <p:grpSpPr>
          <a:xfrm>
            <a:off x="5283200" y="1021076"/>
            <a:ext cx="1388469" cy="1539248"/>
            <a:chOff x="-50799" y="-134623"/>
            <a:chExt cx="1388468" cy="1539247"/>
          </a:xfrm>
        </p:grpSpPr>
        <p:sp>
          <p:nvSpPr>
            <p:cNvPr id="3619" name="Shape 3619"/>
            <p:cNvSpPr/>
            <p:nvPr/>
          </p:nvSpPr>
          <p:spPr>
            <a:xfrm>
              <a:off x="0" y="0"/>
              <a:ext cx="1270000" cy="1270000"/>
            </a:xfrm>
            <a:prstGeom prst="rightArrow">
              <a:avLst>
                <a:gd name="adj1" fmla="val 32000"/>
                <a:gd name="adj2" fmla="val 44000"/>
              </a:avLst>
            </a:prstGeom>
            <a:solidFill>
              <a:srgbClr val="F7681A"/>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618" name="Picture 3617"/>
            <p:cNvPicPr/>
            <p:nvPr/>
          </p:nvPicPr>
          <p:blipFill>
            <a:blip r:embed="rId5">
              <a:extLst/>
            </a:blip>
            <a:stretch>
              <a:fillRect/>
            </a:stretch>
          </p:blipFill>
          <p:spPr>
            <a:xfrm>
              <a:off x="-50800" y="-134624"/>
              <a:ext cx="1388469" cy="1539248"/>
            </a:xfrm>
            <a:prstGeom prst="rect">
              <a:avLst/>
            </a:prstGeom>
            <a:effectLst/>
          </p:spPr>
        </p:pic>
      </p:grpSp>
      <p:grpSp>
        <p:nvGrpSpPr>
          <p:cNvPr id="3623" name="Group 3623"/>
          <p:cNvGrpSpPr/>
          <p:nvPr/>
        </p:nvGrpSpPr>
        <p:grpSpPr>
          <a:xfrm>
            <a:off x="11404600" y="1021076"/>
            <a:ext cx="1388469" cy="1539248"/>
            <a:chOff x="-50799" y="-134623"/>
            <a:chExt cx="1388468" cy="1539247"/>
          </a:xfrm>
        </p:grpSpPr>
        <p:sp>
          <p:nvSpPr>
            <p:cNvPr id="3622" name="Shape 3622"/>
            <p:cNvSpPr/>
            <p:nvPr/>
          </p:nvSpPr>
          <p:spPr>
            <a:xfrm>
              <a:off x="0" y="0"/>
              <a:ext cx="1270000" cy="1270000"/>
            </a:xfrm>
            <a:prstGeom prst="rightArrow">
              <a:avLst>
                <a:gd name="adj1" fmla="val 32000"/>
                <a:gd name="adj2" fmla="val 44000"/>
              </a:avLst>
            </a:prstGeom>
            <a:solidFill>
              <a:srgbClr val="F7681A"/>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621" name="Picture 3620"/>
            <p:cNvPicPr/>
            <p:nvPr/>
          </p:nvPicPr>
          <p:blipFill>
            <a:blip r:embed="rId5">
              <a:extLst/>
            </a:blip>
            <a:stretch>
              <a:fillRect/>
            </a:stretch>
          </p:blipFill>
          <p:spPr>
            <a:xfrm>
              <a:off x="-50800" y="-134624"/>
              <a:ext cx="1388469" cy="1539248"/>
            </a:xfrm>
            <a:prstGeom prst="rect">
              <a:avLst/>
            </a:prstGeom>
            <a:effectLst/>
          </p:spPr>
        </p:pic>
      </p:grpSp>
      <p:grpSp>
        <p:nvGrpSpPr>
          <p:cNvPr id="3626" name="Group 3626"/>
          <p:cNvGrpSpPr/>
          <p:nvPr/>
        </p:nvGrpSpPr>
        <p:grpSpPr>
          <a:xfrm rot="5400000">
            <a:off x="1121865" y="4407710"/>
            <a:ext cx="3598270" cy="1539249"/>
            <a:chOff x="-50800" y="-134623"/>
            <a:chExt cx="3598269" cy="1539247"/>
          </a:xfrm>
        </p:grpSpPr>
        <p:sp>
          <p:nvSpPr>
            <p:cNvPr id="3625" name="Shape 3625"/>
            <p:cNvSpPr/>
            <p:nvPr/>
          </p:nvSpPr>
          <p:spPr>
            <a:xfrm>
              <a:off x="0" y="0"/>
              <a:ext cx="3479800" cy="1270001"/>
            </a:xfrm>
            <a:prstGeom prst="rightArrow">
              <a:avLst>
                <a:gd name="adj1" fmla="val 32000"/>
                <a:gd name="adj2" fmla="val 44000"/>
              </a:avLst>
            </a:prstGeom>
            <a:solidFill>
              <a:srgbClr val="F7681A"/>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624" name="Picture 3623"/>
            <p:cNvPicPr/>
            <p:nvPr/>
          </p:nvPicPr>
          <p:blipFill>
            <a:blip r:embed="rId6">
              <a:extLst/>
            </a:blip>
            <a:stretch>
              <a:fillRect/>
            </a:stretch>
          </p:blipFill>
          <p:spPr>
            <a:xfrm>
              <a:off x="-50800" y="-134624"/>
              <a:ext cx="3598269" cy="1539248"/>
            </a:xfrm>
            <a:prstGeom prst="rect">
              <a:avLst/>
            </a:prstGeom>
            <a:effectLst/>
          </p:spPr>
        </p:pic>
      </p:grpSp>
      <p:sp>
        <p:nvSpPr>
          <p:cNvPr id="3627" name="Shape 3627"/>
          <p:cNvSpPr/>
          <p:nvPr/>
        </p:nvSpPr>
        <p:spPr>
          <a:xfrm>
            <a:off x="3360496" y="4888839"/>
            <a:ext cx="728575" cy="54742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a:latin typeface="Helvetica Neue"/>
                <a:ea typeface="Helvetica Neue"/>
                <a:cs typeface="Helvetica Neue"/>
                <a:sym typeface="Helvetica Neue"/>
              </a:defRPr>
            </a:lvl1pPr>
          </a:lstStyle>
          <a:p>
            <a:pPr lvl="0">
              <a:defRPr sz="1800"/>
            </a:pPr>
            <a:r>
              <a:rPr sz="3200"/>
              <a:t>Yes</a:t>
            </a:r>
          </a:p>
        </p:txBody>
      </p:sp>
      <p:sp>
        <p:nvSpPr>
          <p:cNvPr id="3628" name="Shape 3628"/>
          <p:cNvSpPr/>
          <p:nvPr/>
        </p:nvSpPr>
        <p:spPr>
          <a:xfrm>
            <a:off x="5643058" y="456539"/>
            <a:ext cx="615595" cy="54742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a:latin typeface="Helvetica Neue"/>
                <a:ea typeface="Helvetica Neue"/>
                <a:cs typeface="Helvetica Neue"/>
                <a:sym typeface="Helvetica Neue"/>
              </a:defRPr>
            </a:lvl1pPr>
          </a:lstStyle>
          <a:p>
            <a:pPr lvl="0">
              <a:defRPr sz="1800"/>
            </a:pPr>
            <a:r>
              <a:rPr sz="3200"/>
              <a:t>No</a:t>
            </a:r>
          </a:p>
        </p:txBody>
      </p:sp>
      <p:sp>
        <p:nvSpPr>
          <p:cNvPr id="3629" name="Shape 3629"/>
          <p:cNvSpPr/>
          <p:nvPr/>
        </p:nvSpPr>
        <p:spPr>
          <a:xfrm>
            <a:off x="11793112" y="462889"/>
            <a:ext cx="615595" cy="54742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a:latin typeface="Helvetica Neue"/>
                <a:ea typeface="Helvetica Neue"/>
                <a:cs typeface="Helvetica Neue"/>
                <a:sym typeface="Helvetica Neue"/>
              </a:defRPr>
            </a:lvl1pPr>
          </a:lstStyle>
          <a:p>
            <a:pPr lvl="0">
              <a:defRPr sz="1800"/>
            </a:pPr>
            <a:r>
              <a:rPr sz="3200"/>
              <a:t>No</a:t>
            </a:r>
          </a:p>
        </p:txBody>
      </p:sp>
      <p:sp>
        <p:nvSpPr>
          <p:cNvPr id="3630" name="Shape 3630"/>
          <p:cNvSpPr>
            <a:spLocks noGrp="1"/>
          </p:cNvSpPr>
          <p:nvPr>
            <p:ph type="sldNum" sz="quarter" idx="2"/>
          </p:nvPr>
        </p:nvSpPr>
        <p:spPr>
          <a:xfrm>
            <a:off x="7760399" y="8826500"/>
            <a:ext cx="698501" cy="533400"/>
          </a:xfrm>
          <a:prstGeom prst="rect">
            <a:avLst/>
          </a:prstGeom>
          <a:extLst>
            <a:ext uri="{C572A759-6A51-4108-AA02-DFA0A04FC94B}">
              <ma14:wrappingTextBoxFlag xmlns:ma14="http://schemas.microsoft.com/office/mac/drawingml/2011/main" val="1"/>
            </a:ext>
          </a:extLst>
        </p:spPr>
        <p:txBody>
          <a:bodyPr/>
          <a:lstStyle>
            <a:lvl1pPr>
              <a:defRPr sz="3200"/>
            </a:lvl1pPr>
          </a:lstStyle>
          <a:p>
            <a:pPr lvl="0">
              <a:defRPr sz="1800"/>
            </a:pPr>
            <a:fld id="{86CB4B4D-7CA3-9044-876B-883B54F8677D}" type="slidenum">
              <a:rPr sz="3200"/>
              <a:t>288</a:t>
            </a:fld>
            <a:endParaRPr sz="3200"/>
          </a:p>
        </p:txBody>
      </p:sp>
      <p:sp>
        <p:nvSpPr>
          <p:cNvPr id="3631" name="Shape 3631"/>
          <p:cNvSpPr/>
          <p:nvPr/>
        </p:nvSpPr>
        <p:spPr>
          <a:xfrm>
            <a:off x="876300" y="3378200"/>
            <a:ext cx="3911600" cy="544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7" name="Group 3637"/>
          <p:cNvGrpSpPr/>
          <p:nvPr/>
        </p:nvGrpSpPr>
        <p:grpSpPr>
          <a:xfrm>
            <a:off x="261381" y="92081"/>
            <a:ext cx="5306538" cy="3397238"/>
            <a:chOff x="-94218" y="-60318"/>
            <a:chExt cx="5306536" cy="3397237"/>
          </a:xfrm>
        </p:grpSpPr>
        <p:sp>
          <p:nvSpPr>
            <p:cNvPr id="3636" name="Shape 3636"/>
            <p:cNvSpPr/>
            <p:nvPr/>
          </p:nvSpPr>
          <p:spPr>
            <a:xfrm>
              <a:off x="0" y="0"/>
              <a:ext cx="5118100" cy="32766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C2BFAF"/>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/etc/chef/client.pem?</a:t>
              </a:r>
            </a:p>
          </p:txBody>
        </p:sp>
        <p:pic>
          <p:nvPicPr>
            <p:cNvPr id="3635" name="Picture 3634"/>
            <p:cNvPicPr/>
            <p:nvPr/>
          </p:nvPicPr>
          <p:blipFill>
            <a:blip r:embed="rId3">
              <a:extLst/>
            </a:blip>
            <a:stretch>
              <a:fillRect/>
            </a:stretch>
          </p:blipFill>
          <p:spPr>
            <a:xfrm>
              <a:off x="-94219" y="-60319"/>
              <a:ext cx="5306538" cy="3397238"/>
            </a:xfrm>
            <a:prstGeom prst="rect">
              <a:avLst/>
            </a:prstGeom>
            <a:effectLst/>
          </p:spPr>
        </p:pic>
      </p:grpSp>
      <p:grpSp>
        <p:nvGrpSpPr>
          <p:cNvPr id="3640" name="Group 3640"/>
          <p:cNvGrpSpPr/>
          <p:nvPr/>
        </p:nvGrpSpPr>
        <p:grpSpPr>
          <a:xfrm>
            <a:off x="6331981" y="92081"/>
            <a:ext cx="5306538" cy="3397238"/>
            <a:chOff x="-94218" y="-60318"/>
            <a:chExt cx="5306536" cy="3397237"/>
          </a:xfrm>
        </p:grpSpPr>
        <p:sp>
          <p:nvSpPr>
            <p:cNvPr id="3639" name="Shape 3639"/>
            <p:cNvSpPr/>
            <p:nvPr/>
          </p:nvSpPr>
          <p:spPr>
            <a:xfrm>
              <a:off x="0" y="0"/>
              <a:ext cx="5118100" cy="32766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C2BFAF"/>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2700">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2700">
                  <a:solidFill>
                    <a:srgbClr val="2E2F2C"/>
                  </a:solidFill>
                  <a:effectLst>
                    <a:outerShdw blurRad="38100" dist="12700" dir="5400000" rotWithShape="0">
                      <a:srgbClr val="000000">
                        <a:alpha val="50000"/>
                      </a:srgbClr>
                    </a:outerShdw>
                  </a:effectLst>
                </a:rPr>
                <a:t>/etc/chef/validation.pem?</a:t>
              </a:r>
            </a:p>
          </p:txBody>
        </p:sp>
        <p:pic>
          <p:nvPicPr>
            <p:cNvPr id="3638" name="Picture 3637"/>
            <p:cNvPicPr/>
            <p:nvPr/>
          </p:nvPicPr>
          <p:blipFill>
            <a:blip r:embed="rId3">
              <a:extLst/>
            </a:blip>
            <a:stretch>
              <a:fillRect/>
            </a:stretch>
          </p:blipFill>
          <p:spPr>
            <a:xfrm>
              <a:off x="-94219" y="-60319"/>
              <a:ext cx="5306538" cy="3397238"/>
            </a:xfrm>
            <a:prstGeom prst="rect">
              <a:avLst/>
            </a:prstGeom>
            <a:effectLst/>
          </p:spPr>
        </p:pic>
      </p:grpSp>
      <p:grpSp>
        <p:nvGrpSpPr>
          <p:cNvPr id="3643" name="Group 3643"/>
          <p:cNvGrpSpPr/>
          <p:nvPr/>
        </p:nvGrpSpPr>
        <p:grpSpPr>
          <a:xfrm>
            <a:off x="12509500" y="876300"/>
            <a:ext cx="3416300" cy="1816100"/>
            <a:chOff x="-50800" y="-50800"/>
            <a:chExt cx="3416300" cy="1816100"/>
          </a:xfrm>
        </p:grpSpPr>
        <p:sp>
          <p:nvSpPr>
            <p:cNvPr id="3642" name="Shape 3642"/>
            <p:cNvSpPr/>
            <p:nvPr/>
          </p:nvSpPr>
          <p:spPr>
            <a:xfrm>
              <a:off x="0" y="0"/>
              <a:ext cx="3314700" cy="1714500"/>
            </a:xfrm>
            <a:prstGeom prst="roundRect">
              <a:avLst>
                <a:gd name="adj" fmla="val 11111"/>
              </a:avLst>
            </a:prstGeom>
            <a:solidFill>
              <a:srgbClr val="C91C00"/>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EFEDDE"/>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EFEDDE"/>
                  </a:solidFill>
                  <a:effectLst>
                    <a:outerShdw blurRad="38100" dist="12700" dir="5400000" rotWithShape="0">
                      <a:srgbClr val="000000">
                        <a:alpha val="50000"/>
                      </a:srgbClr>
                    </a:outerShdw>
                  </a:effectLst>
                </a:rPr>
                <a:t>401!</a:t>
              </a:r>
            </a:p>
          </p:txBody>
        </p:sp>
        <p:pic>
          <p:nvPicPr>
            <p:cNvPr id="3641" name="Picture 3640"/>
            <p:cNvPicPr/>
            <p:nvPr/>
          </p:nvPicPr>
          <p:blipFill>
            <a:blip r:embed="rId4">
              <a:extLst/>
            </a:blip>
            <a:stretch>
              <a:fillRect/>
            </a:stretch>
          </p:blipFill>
          <p:spPr>
            <a:xfrm>
              <a:off x="-50800" y="-50801"/>
              <a:ext cx="3416300" cy="1816102"/>
            </a:xfrm>
            <a:prstGeom prst="rect">
              <a:avLst/>
            </a:prstGeom>
            <a:effectLst/>
          </p:spPr>
        </p:pic>
      </p:grpSp>
      <p:grpSp>
        <p:nvGrpSpPr>
          <p:cNvPr id="3646" name="Group 3646"/>
          <p:cNvGrpSpPr/>
          <p:nvPr/>
        </p:nvGrpSpPr>
        <p:grpSpPr>
          <a:xfrm>
            <a:off x="7277100" y="4165600"/>
            <a:ext cx="3416300" cy="2006600"/>
            <a:chOff x="-50800" y="-50800"/>
            <a:chExt cx="3416300" cy="2006600"/>
          </a:xfrm>
        </p:grpSpPr>
        <p:sp>
          <p:nvSpPr>
            <p:cNvPr id="3645" name="Shape 3645"/>
            <p:cNvSpPr/>
            <p:nvPr/>
          </p:nvSpPr>
          <p:spPr>
            <a:xfrm>
              <a:off x="0" y="0"/>
              <a:ext cx="3314700" cy="1905000"/>
            </a:xfrm>
            <a:prstGeom prst="rect">
              <a:avLst/>
            </a:prstGeom>
            <a:solidFill>
              <a:srgbClr val="C2BFAF"/>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Request API Client</a:t>
              </a:r>
            </a:p>
          </p:txBody>
        </p:sp>
        <p:pic>
          <p:nvPicPr>
            <p:cNvPr id="3644" name="Picture 3643"/>
            <p:cNvPicPr/>
            <p:nvPr/>
          </p:nvPicPr>
          <p:blipFill>
            <a:blip r:embed="rId5">
              <a:extLst/>
            </a:blip>
            <a:stretch>
              <a:fillRect/>
            </a:stretch>
          </p:blipFill>
          <p:spPr>
            <a:xfrm>
              <a:off x="-50800" y="-50800"/>
              <a:ext cx="3416300" cy="2006600"/>
            </a:xfrm>
            <a:prstGeom prst="rect">
              <a:avLst/>
            </a:prstGeom>
            <a:effectLst/>
          </p:spPr>
        </p:pic>
      </p:grpSp>
      <p:grpSp>
        <p:nvGrpSpPr>
          <p:cNvPr id="3649" name="Group 3649"/>
          <p:cNvGrpSpPr/>
          <p:nvPr/>
        </p:nvGrpSpPr>
        <p:grpSpPr>
          <a:xfrm>
            <a:off x="1206500" y="6858000"/>
            <a:ext cx="3416300" cy="1816100"/>
            <a:chOff x="-50800" y="-50800"/>
            <a:chExt cx="3416300" cy="1816100"/>
          </a:xfrm>
        </p:grpSpPr>
        <p:sp>
          <p:nvSpPr>
            <p:cNvPr id="3648" name="Shape 3648"/>
            <p:cNvSpPr/>
            <p:nvPr/>
          </p:nvSpPr>
          <p:spPr>
            <a:xfrm>
              <a:off x="0" y="0"/>
              <a:ext cx="3314700" cy="1714500"/>
            </a:xfrm>
            <a:prstGeom prst="roundRect">
              <a:avLst>
                <a:gd name="adj" fmla="val 11111"/>
              </a:avLst>
            </a:prstGeom>
            <a:solidFill>
              <a:srgbClr val="9ABF12"/>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Sign Requests</a:t>
              </a:r>
            </a:p>
          </p:txBody>
        </p:sp>
        <p:pic>
          <p:nvPicPr>
            <p:cNvPr id="3647" name="Picture 3646"/>
            <p:cNvPicPr/>
            <p:nvPr/>
          </p:nvPicPr>
          <p:blipFill>
            <a:blip r:embed="rId4">
              <a:extLst/>
            </a:blip>
            <a:stretch>
              <a:fillRect/>
            </a:stretch>
          </p:blipFill>
          <p:spPr>
            <a:xfrm>
              <a:off x="-50800" y="-50801"/>
              <a:ext cx="3416300" cy="1816102"/>
            </a:xfrm>
            <a:prstGeom prst="rect">
              <a:avLst/>
            </a:prstGeom>
            <a:effectLst/>
          </p:spPr>
        </p:pic>
      </p:grpSp>
      <p:grpSp>
        <p:nvGrpSpPr>
          <p:cNvPr id="3652" name="Group 3652"/>
          <p:cNvGrpSpPr/>
          <p:nvPr/>
        </p:nvGrpSpPr>
        <p:grpSpPr>
          <a:xfrm>
            <a:off x="5283200" y="1021076"/>
            <a:ext cx="1388469" cy="1539248"/>
            <a:chOff x="-50799" y="-134623"/>
            <a:chExt cx="1388468" cy="1539247"/>
          </a:xfrm>
        </p:grpSpPr>
        <p:sp>
          <p:nvSpPr>
            <p:cNvPr id="3651" name="Shape 3651"/>
            <p:cNvSpPr/>
            <p:nvPr/>
          </p:nvSpPr>
          <p:spPr>
            <a:xfrm>
              <a:off x="0" y="0"/>
              <a:ext cx="1270000" cy="1270000"/>
            </a:xfrm>
            <a:prstGeom prst="rightArrow">
              <a:avLst>
                <a:gd name="adj1" fmla="val 32000"/>
                <a:gd name="adj2" fmla="val 44000"/>
              </a:avLst>
            </a:prstGeom>
            <a:solidFill>
              <a:srgbClr val="F7681A"/>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650" name="Picture 3649"/>
            <p:cNvPicPr/>
            <p:nvPr/>
          </p:nvPicPr>
          <p:blipFill>
            <a:blip r:embed="rId6">
              <a:extLst/>
            </a:blip>
            <a:stretch>
              <a:fillRect/>
            </a:stretch>
          </p:blipFill>
          <p:spPr>
            <a:xfrm>
              <a:off x="-50800" y="-134624"/>
              <a:ext cx="1388469" cy="1539248"/>
            </a:xfrm>
            <a:prstGeom prst="rect">
              <a:avLst/>
            </a:prstGeom>
            <a:effectLst/>
          </p:spPr>
        </p:pic>
      </p:grpSp>
      <p:grpSp>
        <p:nvGrpSpPr>
          <p:cNvPr id="3655" name="Group 3655"/>
          <p:cNvGrpSpPr/>
          <p:nvPr/>
        </p:nvGrpSpPr>
        <p:grpSpPr>
          <a:xfrm>
            <a:off x="11404600" y="1021076"/>
            <a:ext cx="1388469" cy="1539248"/>
            <a:chOff x="-50799" y="-134623"/>
            <a:chExt cx="1388468" cy="1539247"/>
          </a:xfrm>
        </p:grpSpPr>
        <p:sp>
          <p:nvSpPr>
            <p:cNvPr id="3654" name="Shape 3654"/>
            <p:cNvSpPr/>
            <p:nvPr/>
          </p:nvSpPr>
          <p:spPr>
            <a:xfrm>
              <a:off x="0" y="0"/>
              <a:ext cx="1270000" cy="1270000"/>
            </a:xfrm>
            <a:prstGeom prst="rightArrow">
              <a:avLst>
                <a:gd name="adj1" fmla="val 32000"/>
                <a:gd name="adj2" fmla="val 44000"/>
              </a:avLst>
            </a:prstGeom>
            <a:solidFill>
              <a:srgbClr val="F7681A"/>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653" name="Picture 3652"/>
            <p:cNvPicPr/>
            <p:nvPr/>
          </p:nvPicPr>
          <p:blipFill>
            <a:blip r:embed="rId6">
              <a:extLst/>
            </a:blip>
            <a:stretch>
              <a:fillRect/>
            </a:stretch>
          </p:blipFill>
          <p:spPr>
            <a:xfrm>
              <a:off x="-50800" y="-134624"/>
              <a:ext cx="1388469" cy="1539248"/>
            </a:xfrm>
            <a:prstGeom prst="rect">
              <a:avLst/>
            </a:prstGeom>
            <a:effectLst/>
          </p:spPr>
        </p:pic>
      </p:grpSp>
      <p:grpSp>
        <p:nvGrpSpPr>
          <p:cNvPr id="3658" name="Group 3658"/>
          <p:cNvGrpSpPr/>
          <p:nvPr/>
        </p:nvGrpSpPr>
        <p:grpSpPr>
          <a:xfrm rot="5400000">
            <a:off x="1121865" y="4407710"/>
            <a:ext cx="3598270" cy="1539249"/>
            <a:chOff x="-50800" y="-134623"/>
            <a:chExt cx="3598269" cy="1539247"/>
          </a:xfrm>
        </p:grpSpPr>
        <p:sp>
          <p:nvSpPr>
            <p:cNvPr id="3657" name="Shape 3657"/>
            <p:cNvSpPr/>
            <p:nvPr/>
          </p:nvSpPr>
          <p:spPr>
            <a:xfrm>
              <a:off x="0" y="0"/>
              <a:ext cx="3479800" cy="1270001"/>
            </a:xfrm>
            <a:prstGeom prst="rightArrow">
              <a:avLst>
                <a:gd name="adj1" fmla="val 32000"/>
                <a:gd name="adj2" fmla="val 44000"/>
              </a:avLst>
            </a:prstGeom>
            <a:solidFill>
              <a:srgbClr val="F7681A"/>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656" name="Picture 3655"/>
            <p:cNvPicPr/>
            <p:nvPr/>
          </p:nvPicPr>
          <p:blipFill>
            <a:blip r:embed="rId7">
              <a:extLst/>
            </a:blip>
            <a:stretch>
              <a:fillRect/>
            </a:stretch>
          </p:blipFill>
          <p:spPr>
            <a:xfrm>
              <a:off x="-50800" y="-134624"/>
              <a:ext cx="3598269" cy="1539248"/>
            </a:xfrm>
            <a:prstGeom prst="rect">
              <a:avLst/>
            </a:prstGeom>
            <a:effectLst/>
          </p:spPr>
        </p:pic>
      </p:grpSp>
      <p:grpSp>
        <p:nvGrpSpPr>
          <p:cNvPr id="3661" name="Group 3661"/>
          <p:cNvGrpSpPr/>
          <p:nvPr/>
        </p:nvGrpSpPr>
        <p:grpSpPr>
          <a:xfrm rot="5400000">
            <a:off x="8297365" y="3010710"/>
            <a:ext cx="1388470" cy="1539249"/>
            <a:chOff x="-50799" y="-134623"/>
            <a:chExt cx="1388468" cy="1539247"/>
          </a:xfrm>
        </p:grpSpPr>
        <p:sp>
          <p:nvSpPr>
            <p:cNvPr id="3660" name="Shape 3660"/>
            <p:cNvSpPr/>
            <p:nvPr/>
          </p:nvSpPr>
          <p:spPr>
            <a:xfrm>
              <a:off x="0" y="0"/>
              <a:ext cx="1270000" cy="1270000"/>
            </a:xfrm>
            <a:prstGeom prst="rightArrow">
              <a:avLst>
                <a:gd name="adj1" fmla="val 32000"/>
                <a:gd name="adj2" fmla="val 44000"/>
              </a:avLst>
            </a:prstGeom>
            <a:solidFill>
              <a:srgbClr val="F7681A"/>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659" name="Picture 3658"/>
            <p:cNvPicPr/>
            <p:nvPr/>
          </p:nvPicPr>
          <p:blipFill>
            <a:blip r:embed="rId6">
              <a:extLst/>
            </a:blip>
            <a:stretch>
              <a:fillRect/>
            </a:stretch>
          </p:blipFill>
          <p:spPr>
            <a:xfrm>
              <a:off x="-50800" y="-134624"/>
              <a:ext cx="1388469" cy="1539248"/>
            </a:xfrm>
            <a:prstGeom prst="rect">
              <a:avLst/>
            </a:prstGeom>
            <a:effectLst/>
          </p:spPr>
        </p:pic>
      </p:grpSp>
      <p:sp>
        <p:nvSpPr>
          <p:cNvPr id="3662" name="Shape 3662"/>
          <p:cNvSpPr/>
          <p:nvPr/>
        </p:nvSpPr>
        <p:spPr>
          <a:xfrm>
            <a:off x="3360496" y="4888839"/>
            <a:ext cx="728575" cy="54742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a:latin typeface="Helvetica Neue"/>
                <a:ea typeface="Helvetica Neue"/>
                <a:cs typeface="Helvetica Neue"/>
                <a:sym typeface="Helvetica Neue"/>
              </a:defRPr>
            </a:lvl1pPr>
          </a:lstStyle>
          <a:p>
            <a:pPr lvl="0">
              <a:defRPr sz="1800"/>
            </a:pPr>
            <a:r>
              <a:rPr sz="3200"/>
              <a:t>Yes</a:t>
            </a:r>
          </a:p>
        </p:txBody>
      </p:sp>
      <p:sp>
        <p:nvSpPr>
          <p:cNvPr id="3663" name="Shape 3663"/>
          <p:cNvSpPr/>
          <p:nvPr/>
        </p:nvSpPr>
        <p:spPr>
          <a:xfrm>
            <a:off x="5643058" y="456539"/>
            <a:ext cx="615595" cy="54742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a:latin typeface="Helvetica Neue"/>
                <a:ea typeface="Helvetica Neue"/>
                <a:cs typeface="Helvetica Neue"/>
                <a:sym typeface="Helvetica Neue"/>
              </a:defRPr>
            </a:lvl1pPr>
          </a:lstStyle>
          <a:p>
            <a:pPr lvl="0">
              <a:defRPr sz="1800"/>
            </a:pPr>
            <a:r>
              <a:rPr sz="3200"/>
              <a:t>No</a:t>
            </a:r>
          </a:p>
        </p:txBody>
      </p:sp>
      <p:sp>
        <p:nvSpPr>
          <p:cNvPr id="3664" name="Shape 3664"/>
          <p:cNvSpPr/>
          <p:nvPr/>
        </p:nvSpPr>
        <p:spPr>
          <a:xfrm>
            <a:off x="11793112" y="462889"/>
            <a:ext cx="615595" cy="54742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a:latin typeface="Helvetica Neue"/>
                <a:ea typeface="Helvetica Neue"/>
                <a:cs typeface="Helvetica Neue"/>
                <a:sym typeface="Helvetica Neue"/>
              </a:defRPr>
            </a:lvl1pPr>
          </a:lstStyle>
          <a:p>
            <a:pPr lvl="0">
              <a:defRPr sz="1800"/>
            </a:pPr>
            <a:r>
              <a:rPr sz="3200"/>
              <a:t>No</a:t>
            </a:r>
          </a:p>
        </p:txBody>
      </p:sp>
      <p:sp>
        <p:nvSpPr>
          <p:cNvPr id="3665" name="Shape 3665"/>
          <p:cNvSpPr/>
          <p:nvPr/>
        </p:nvSpPr>
        <p:spPr>
          <a:xfrm>
            <a:off x="9869775" y="3510889"/>
            <a:ext cx="728574" cy="54742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a:latin typeface="Helvetica Neue"/>
                <a:ea typeface="Helvetica Neue"/>
                <a:cs typeface="Helvetica Neue"/>
                <a:sym typeface="Helvetica Neue"/>
              </a:defRPr>
            </a:lvl1pPr>
          </a:lstStyle>
          <a:p>
            <a:pPr lvl="0">
              <a:defRPr sz="1800"/>
            </a:pPr>
            <a:r>
              <a:rPr sz="3200"/>
              <a:t>Yes</a:t>
            </a:r>
          </a:p>
        </p:txBody>
      </p:sp>
      <p:sp>
        <p:nvSpPr>
          <p:cNvPr id="3666" name="Shape 3666"/>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289</a:t>
            </a:fld>
            <a:endParaRPr sz="1000"/>
          </a:p>
        </p:txBody>
      </p:sp>
      <p:sp>
        <p:nvSpPr>
          <p:cNvPr id="3667" name="Shape 3667"/>
          <p:cNvSpPr/>
          <p:nvPr/>
        </p:nvSpPr>
        <p:spPr>
          <a:xfrm>
            <a:off x="876300" y="3378200"/>
            <a:ext cx="3911600" cy="544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3668" name="Shape 3668"/>
          <p:cNvSpPr/>
          <p:nvPr/>
        </p:nvSpPr>
        <p:spPr>
          <a:xfrm>
            <a:off x="11404600" y="457200"/>
            <a:ext cx="4610100" cy="24130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 name="Shape 549"/>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Breaks!</a:t>
            </a:r>
          </a:p>
        </p:txBody>
      </p:sp>
      <p:sp>
        <p:nvSpPr>
          <p:cNvPr id="550" name="Shape 550"/>
          <p:cNvSpPr>
            <a:spLocks noGrp="1"/>
          </p:cNvSpPr>
          <p:nvPr>
            <p:ph type="body" idx="1"/>
          </p:nvPr>
        </p:nvSpPr>
        <p:spPr>
          <a:prstGeom prst="rect">
            <a:avLst/>
          </a:prstGeom>
        </p:spPr>
        <p:txBody>
          <a:bodyPr/>
          <a:lstStyle/>
          <a:p>
            <a:pPr lvl="0">
              <a:defRPr sz="1800"/>
            </a:pPr>
            <a:r>
              <a:rPr sz="4800"/>
              <a:t>We’ll take a break between each section, or every hour, whichever comes first</a:t>
            </a:r>
          </a:p>
          <a:p>
            <a:pPr lvl="0">
              <a:defRPr sz="1800"/>
            </a:pPr>
            <a:r>
              <a:rPr sz="4800"/>
              <a:t>We’ll obviously break for lunch :)</a:t>
            </a:r>
          </a:p>
        </p:txBody>
      </p:sp>
      <p:sp>
        <p:nvSpPr>
          <p:cNvPr id="551" name="Shape 55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29</a:t>
            </a:fld>
            <a:endParaRPr sz="1000"/>
          </a:p>
        </p:txBody>
      </p:sp>
    </p:spTree>
  </p:cSld>
  <p:clrMapOvr>
    <a:masterClrMapping/>
  </p:clrMapOvr>
  <p:transition xmlns:p14="http://schemas.microsoft.com/office/powerpoint/2010/main" spd="med"/>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74" name="Group 3674"/>
          <p:cNvGrpSpPr/>
          <p:nvPr/>
        </p:nvGrpSpPr>
        <p:grpSpPr>
          <a:xfrm>
            <a:off x="261381" y="92081"/>
            <a:ext cx="5306538" cy="3397238"/>
            <a:chOff x="-94218" y="-60318"/>
            <a:chExt cx="5306536" cy="3397237"/>
          </a:xfrm>
        </p:grpSpPr>
        <p:sp>
          <p:nvSpPr>
            <p:cNvPr id="3673" name="Shape 3673"/>
            <p:cNvSpPr/>
            <p:nvPr/>
          </p:nvSpPr>
          <p:spPr>
            <a:xfrm>
              <a:off x="0" y="0"/>
              <a:ext cx="5118100" cy="32766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C2BFAF"/>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/etc/chef/client.pem?</a:t>
              </a:r>
            </a:p>
          </p:txBody>
        </p:sp>
        <p:pic>
          <p:nvPicPr>
            <p:cNvPr id="3672" name="Picture 3671"/>
            <p:cNvPicPr/>
            <p:nvPr/>
          </p:nvPicPr>
          <p:blipFill>
            <a:blip r:embed="rId3">
              <a:extLst/>
            </a:blip>
            <a:stretch>
              <a:fillRect/>
            </a:stretch>
          </p:blipFill>
          <p:spPr>
            <a:xfrm>
              <a:off x="-94219" y="-60319"/>
              <a:ext cx="5306538" cy="3397238"/>
            </a:xfrm>
            <a:prstGeom prst="rect">
              <a:avLst/>
            </a:prstGeom>
            <a:effectLst/>
          </p:spPr>
        </p:pic>
      </p:grpSp>
      <p:grpSp>
        <p:nvGrpSpPr>
          <p:cNvPr id="3677" name="Group 3677"/>
          <p:cNvGrpSpPr/>
          <p:nvPr/>
        </p:nvGrpSpPr>
        <p:grpSpPr>
          <a:xfrm>
            <a:off x="6331981" y="92081"/>
            <a:ext cx="5306538" cy="3397238"/>
            <a:chOff x="-94218" y="-60318"/>
            <a:chExt cx="5306536" cy="3397237"/>
          </a:xfrm>
        </p:grpSpPr>
        <p:sp>
          <p:nvSpPr>
            <p:cNvPr id="3676" name="Shape 3676"/>
            <p:cNvSpPr/>
            <p:nvPr/>
          </p:nvSpPr>
          <p:spPr>
            <a:xfrm>
              <a:off x="0" y="0"/>
              <a:ext cx="5118100" cy="32766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C2BFAF"/>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2600">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2600">
                  <a:solidFill>
                    <a:srgbClr val="2E2F2C"/>
                  </a:solidFill>
                  <a:effectLst>
                    <a:outerShdw blurRad="38100" dist="12700" dir="5400000" rotWithShape="0">
                      <a:srgbClr val="000000">
                        <a:alpha val="50000"/>
                      </a:srgbClr>
                    </a:outerShdw>
                  </a:effectLst>
                </a:rPr>
                <a:t>/etc/chef/validation.pem?</a:t>
              </a:r>
            </a:p>
          </p:txBody>
        </p:sp>
        <p:pic>
          <p:nvPicPr>
            <p:cNvPr id="3675" name="Picture 3674"/>
            <p:cNvPicPr/>
            <p:nvPr/>
          </p:nvPicPr>
          <p:blipFill>
            <a:blip r:embed="rId3">
              <a:extLst/>
            </a:blip>
            <a:stretch>
              <a:fillRect/>
            </a:stretch>
          </p:blipFill>
          <p:spPr>
            <a:xfrm>
              <a:off x="-94219" y="-60319"/>
              <a:ext cx="5306538" cy="3397238"/>
            </a:xfrm>
            <a:prstGeom prst="rect">
              <a:avLst/>
            </a:prstGeom>
            <a:effectLst/>
          </p:spPr>
        </p:pic>
      </p:grpSp>
      <p:grpSp>
        <p:nvGrpSpPr>
          <p:cNvPr id="3680" name="Group 3680"/>
          <p:cNvGrpSpPr/>
          <p:nvPr/>
        </p:nvGrpSpPr>
        <p:grpSpPr>
          <a:xfrm>
            <a:off x="12509500" y="876300"/>
            <a:ext cx="3416300" cy="1816100"/>
            <a:chOff x="-50800" y="-50800"/>
            <a:chExt cx="3416300" cy="1816100"/>
          </a:xfrm>
        </p:grpSpPr>
        <p:sp>
          <p:nvSpPr>
            <p:cNvPr id="3679" name="Shape 3679"/>
            <p:cNvSpPr/>
            <p:nvPr/>
          </p:nvSpPr>
          <p:spPr>
            <a:xfrm>
              <a:off x="0" y="0"/>
              <a:ext cx="3314700" cy="1714500"/>
            </a:xfrm>
            <a:prstGeom prst="roundRect">
              <a:avLst>
                <a:gd name="adj" fmla="val 11111"/>
              </a:avLst>
            </a:prstGeom>
            <a:solidFill>
              <a:srgbClr val="C91C00"/>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EFEDDE"/>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EFEDDE"/>
                  </a:solidFill>
                  <a:effectLst>
                    <a:outerShdw blurRad="38100" dist="12700" dir="5400000" rotWithShape="0">
                      <a:srgbClr val="000000">
                        <a:alpha val="50000"/>
                      </a:srgbClr>
                    </a:outerShdw>
                  </a:effectLst>
                </a:rPr>
                <a:t>401!</a:t>
              </a:r>
            </a:p>
          </p:txBody>
        </p:sp>
        <p:pic>
          <p:nvPicPr>
            <p:cNvPr id="3678" name="Picture 3677"/>
            <p:cNvPicPr/>
            <p:nvPr/>
          </p:nvPicPr>
          <p:blipFill>
            <a:blip r:embed="rId4">
              <a:extLst/>
            </a:blip>
            <a:stretch>
              <a:fillRect/>
            </a:stretch>
          </p:blipFill>
          <p:spPr>
            <a:xfrm>
              <a:off x="-50800" y="-50801"/>
              <a:ext cx="3416300" cy="1816102"/>
            </a:xfrm>
            <a:prstGeom prst="rect">
              <a:avLst/>
            </a:prstGeom>
            <a:effectLst/>
          </p:spPr>
        </p:pic>
      </p:grpSp>
      <p:grpSp>
        <p:nvGrpSpPr>
          <p:cNvPr id="3683" name="Group 3683"/>
          <p:cNvGrpSpPr/>
          <p:nvPr/>
        </p:nvGrpSpPr>
        <p:grpSpPr>
          <a:xfrm>
            <a:off x="7277100" y="4165600"/>
            <a:ext cx="3416300" cy="2006600"/>
            <a:chOff x="-50800" y="-50800"/>
            <a:chExt cx="3416300" cy="2006600"/>
          </a:xfrm>
        </p:grpSpPr>
        <p:sp>
          <p:nvSpPr>
            <p:cNvPr id="3682" name="Shape 3682"/>
            <p:cNvSpPr/>
            <p:nvPr/>
          </p:nvSpPr>
          <p:spPr>
            <a:xfrm>
              <a:off x="0" y="0"/>
              <a:ext cx="3314700" cy="1905000"/>
            </a:xfrm>
            <a:prstGeom prst="rect">
              <a:avLst/>
            </a:prstGeom>
            <a:solidFill>
              <a:srgbClr val="C2BFAF"/>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Request API Client</a:t>
              </a:r>
            </a:p>
          </p:txBody>
        </p:sp>
        <p:pic>
          <p:nvPicPr>
            <p:cNvPr id="3681" name="Picture 3680"/>
            <p:cNvPicPr/>
            <p:nvPr/>
          </p:nvPicPr>
          <p:blipFill>
            <a:blip r:embed="rId5">
              <a:extLst/>
            </a:blip>
            <a:stretch>
              <a:fillRect/>
            </a:stretch>
          </p:blipFill>
          <p:spPr>
            <a:xfrm>
              <a:off x="-50800" y="-50800"/>
              <a:ext cx="3416300" cy="2006600"/>
            </a:xfrm>
            <a:prstGeom prst="rect">
              <a:avLst/>
            </a:prstGeom>
            <a:effectLst/>
          </p:spPr>
        </p:pic>
      </p:grpSp>
      <p:grpSp>
        <p:nvGrpSpPr>
          <p:cNvPr id="3686" name="Group 3686"/>
          <p:cNvGrpSpPr/>
          <p:nvPr/>
        </p:nvGrpSpPr>
        <p:grpSpPr>
          <a:xfrm>
            <a:off x="1206500" y="6858000"/>
            <a:ext cx="3416300" cy="1816100"/>
            <a:chOff x="-50800" y="-50800"/>
            <a:chExt cx="3416300" cy="1816100"/>
          </a:xfrm>
        </p:grpSpPr>
        <p:sp>
          <p:nvSpPr>
            <p:cNvPr id="3685" name="Shape 3685"/>
            <p:cNvSpPr/>
            <p:nvPr/>
          </p:nvSpPr>
          <p:spPr>
            <a:xfrm>
              <a:off x="0" y="0"/>
              <a:ext cx="3314700" cy="1714500"/>
            </a:xfrm>
            <a:prstGeom prst="roundRect">
              <a:avLst>
                <a:gd name="adj" fmla="val 11111"/>
              </a:avLst>
            </a:prstGeom>
            <a:solidFill>
              <a:srgbClr val="9ABF12"/>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Sign Requests</a:t>
              </a:r>
            </a:p>
          </p:txBody>
        </p:sp>
        <p:pic>
          <p:nvPicPr>
            <p:cNvPr id="3684" name="Picture 3683"/>
            <p:cNvPicPr/>
            <p:nvPr/>
          </p:nvPicPr>
          <p:blipFill>
            <a:blip r:embed="rId4">
              <a:extLst/>
            </a:blip>
            <a:stretch>
              <a:fillRect/>
            </a:stretch>
          </p:blipFill>
          <p:spPr>
            <a:xfrm>
              <a:off x="-50800" y="-50801"/>
              <a:ext cx="3416300" cy="1816102"/>
            </a:xfrm>
            <a:prstGeom prst="rect">
              <a:avLst/>
            </a:prstGeom>
            <a:effectLst/>
          </p:spPr>
        </p:pic>
      </p:grpSp>
      <p:grpSp>
        <p:nvGrpSpPr>
          <p:cNvPr id="3689" name="Group 3689"/>
          <p:cNvGrpSpPr/>
          <p:nvPr/>
        </p:nvGrpSpPr>
        <p:grpSpPr>
          <a:xfrm>
            <a:off x="7277099" y="6858000"/>
            <a:ext cx="3416301" cy="1816101"/>
            <a:chOff x="-50800" y="-50799"/>
            <a:chExt cx="3416300" cy="1816100"/>
          </a:xfrm>
        </p:grpSpPr>
        <p:sp>
          <p:nvSpPr>
            <p:cNvPr id="3688" name="Shape 3688"/>
            <p:cNvSpPr/>
            <p:nvPr/>
          </p:nvSpPr>
          <p:spPr>
            <a:xfrm>
              <a:off x="0" y="0"/>
              <a:ext cx="3314700" cy="1714501"/>
            </a:xfrm>
            <a:custGeom>
              <a:avLst/>
              <a:gdLst/>
              <a:ahLst/>
              <a:cxnLst>
                <a:cxn ang="0">
                  <a:pos x="wd2" y="hd2"/>
                </a:cxn>
                <a:cxn ang="5400000">
                  <a:pos x="wd2" y="hd2"/>
                </a:cxn>
                <a:cxn ang="10800000">
                  <a:pos x="wd2" y="hd2"/>
                </a:cxn>
                <a:cxn ang="16200000">
                  <a:pos x="wd2" y="hd2"/>
                </a:cxn>
              </a:cxnLst>
              <a:rect l="0" t="0" r="r" b="b"/>
              <a:pathLst>
                <a:path w="19679" h="19679" extrusionOk="0">
                  <a:moveTo>
                    <a:pt x="16797" y="2882"/>
                  </a:moveTo>
                  <a:cubicBezTo>
                    <a:pt x="20639" y="6724"/>
                    <a:pt x="20639" y="12954"/>
                    <a:pt x="16797" y="16796"/>
                  </a:cubicBezTo>
                  <a:cubicBezTo>
                    <a:pt x="12954" y="20639"/>
                    <a:pt x="6724" y="20639"/>
                    <a:pt x="2882" y="16796"/>
                  </a:cubicBezTo>
                  <a:cubicBezTo>
                    <a:pt x="-961" y="12954"/>
                    <a:pt x="-961" y="6724"/>
                    <a:pt x="2882" y="2882"/>
                  </a:cubicBezTo>
                  <a:cubicBezTo>
                    <a:pt x="6724" y="-961"/>
                    <a:pt x="12954" y="-961"/>
                    <a:pt x="16797" y="2882"/>
                  </a:cubicBezTo>
                </a:path>
              </a:pathLst>
            </a:custGeom>
            <a:solidFill>
              <a:srgbClr val="C2BFAF"/>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client.pem</a:t>
              </a:r>
            </a:p>
          </p:txBody>
        </p:sp>
        <p:pic>
          <p:nvPicPr>
            <p:cNvPr id="3687" name="Picture 3686"/>
            <p:cNvPicPr/>
            <p:nvPr/>
          </p:nvPicPr>
          <p:blipFill>
            <a:blip r:embed="rId6">
              <a:extLst/>
            </a:blip>
            <a:stretch>
              <a:fillRect/>
            </a:stretch>
          </p:blipFill>
          <p:spPr>
            <a:xfrm>
              <a:off x="-50801" y="-50800"/>
              <a:ext cx="3416301" cy="1816101"/>
            </a:xfrm>
            <a:prstGeom prst="rect">
              <a:avLst/>
            </a:prstGeom>
            <a:effectLst/>
          </p:spPr>
        </p:pic>
      </p:grpSp>
      <p:grpSp>
        <p:nvGrpSpPr>
          <p:cNvPr id="3692" name="Group 3692"/>
          <p:cNvGrpSpPr/>
          <p:nvPr/>
        </p:nvGrpSpPr>
        <p:grpSpPr>
          <a:xfrm>
            <a:off x="5283200" y="1021076"/>
            <a:ext cx="1388469" cy="1539248"/>
            <a:chOff x="-50799" y="-134623"/>
            <a:chExt cx="1388468" cy="1539247"/>
          </a:xfrm>
        </p:grpSpPr>
        <p:sp>
          <p:nvSpPr>
            <p:cNvPr id="3691" name="Shape 3691"/>
            <p:cNvSpPr/>
            <p:nvPr/>
          </p:nvSpPr>
          <p:spPr>
            <a:xfrm>
              <a:off x="0" y="0"/>
              <a:ext cx="1270000" cy="1270000"/>
            </a:xfrm>
            <a:prstGeom prst="rightArrow">
              <a:avLst>
                <a:gd name="adj1" fmla="val 32000"/>
                <a:gd name="adj2" fmla="val 44000"/>
              </a:avLst>
            </a:prstGeom>
            <a:solidFill>
              <a:srgbClr val="F7681A"/>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690" name="Picture 3689"/>
            <p:cNvPicPr/>
            <p:nvPr/>
          </p:nvPicPr>
          <p:blipFill>
            <a:blip r:embed="rId7">
              <a:extLst/>
            </a:blip>
            <a:stretch>
              <a:fillRect/>
            </a:stretch>
          </p:blipFill>
          <p:spPr>
            <a:xfrm>
              <a:off x="-50800" y="-134624"/>
              <a:ext cx="1388469" cy="1539248"/>
            </a:xfrm>
            <a:prstGeom prst="rect">
              <a:avLst/>
            </a:prstGeom>
            <a:effectLst/>
          </p:spPr>
        </p:pic>
      </p:grpSp>
      <p:grpSp>
        <p:nvGrpSpPr>
          <p:cNvPr id="3695" name="Group 3695"/>
          <p:cNvGrpSpPr/>
          <p:nvPr/>
        </p:nvGrpSpPr>
        <p:grpSpPr>
          <a:xfrm>
            <a:off x="11404600" y="1021076"/>
            <a:ext cx="1388469" cy="1539248"/>
            <a:chOff x="-50799" y="-134623"/>
            <a:chExt cx="1388468" cy="1539247"/>
          </a:xfrm>
        </p:grpSpPr>
        <p:sp>
          <p:nvSpPr>
            <p:cNvPr id="3694" name="Shape 3694"/>
            <p:cNvSpPr/>
            <p:nvPr/>
          </p:nvSpPr>
          <p:spPr>
            <a:xfrm>
              <a:off x="0" y="0"/>
              <a:ext cx="1270000" cy="1270000"/>
            </a:xfrm>
            <a:prstGeom prst="rightArrow">
              <a:avLst>
                <a:gd name="adj1" fmla="val 32000"/>
                <a:gd name="adj2" fmla="val 44000"/>
              </a:avLst>
            </a:prstGeom>
            <a:solidFill>
              <a:srgbClr val="F7681A"/>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693" name="Picture 3692"/>
            <p:cNvPicPr/>
            <p:nvPr/>
          </p:nvPicPr>
          <p:blipFill>
            <a:blip r:embed="rId7">
              <a:extLst/>
            </a:blip>
            <a:stretch>
              <a:fillRect/>
            </a:stretch>
          </p:blipFill>
          <p:spPr>
            <a:xfrm>
              <a:off x="-50800" y="-134624"/>
              <a:ext cx="1388469" cy="1539248"/>
            </a:xfrm>
            <a:prstGeom prst="rect">
              <a:avLst/>
            </a:prstGeom>
            <a:effectLst/>
          </p:spPr>
        </p:pic>
      </p:grpSp>
      <p:grpSp>
        <p:nvGrpSpPr>
          <p:cNvPr id="3698" name="Group 3698"/>
          <p:cNvGrpSpPr/>
          <p:nvPr/>
        </p:nvGrpSpPr>
        <p:grpSpPr>
          <a:xfrm rot="5400000">
            <a:off x="1121865" y="4407710"/>
            <a:ext cx="3598270" cy="1539249"/>
            <a:chOff x="-50800" y="-134623"/>
            <a:chExt cx="3598269" cy="1539247"/>
          </a:xfrm>
        </p:grpSpPr>
        <p:sp>
          <p:nvSpPr>
            <p:cNvPr id="3697" name="Shape 3697"/>
            <p:cNvSpPr/>
            <p:nvPr/>
          </p:nvSpPr>
          <p:spPr>
            <a:xfrm>
              <a:off x="0" y="0"/>
              <a:ext cx="3479800" cy="1270001"/>
            </a:xfrm>
            <a:prstGeom prst="rightArrow">
              <a:avLst>
                <a:gd name="adj1" fmla="val 32000"/>
                <a:gd name="adj2" fmla="val 44000"/>
              </a:avLst>
            </a:prstGeom>
            <a:solidFill>
              <a:srgbClr val="F7681A"/>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696" name="Picture 3695"/>
            <p:cNvPicPr/>
            <p:nvPr/>
          </p:nvPicPr>
          <p:blipFill>
            <a:blip r:embed="rId8">
              <a:extLst/>
            </a:blip>
            <a:stretch>
              <a:fillRect/>
            </a:stretch>
          </p:blipFill>
          <p:spPr>
            <a:xfrm>
              <a:off x="-50800" y="-134624"/>
              <a:ext cx="3598269" cy="1539248"/>
            </a:xfrm>
            <a:prstGeom prst="rect">
              <a:avLst/>
            </a:prstGeom>
            <a:effectLst/>
          </p:spPr>
        </p:pic>
      </p:grpSp>
      <p:grpSp>
        <p:nvGrpSpPr>
          <p:cNvPr id="3701" name="Group 3701"/>
          <p:cNvGrpSpPr/>
          <p:nvPr/>
        </p:nvGrpSpPr>
        <p:grpSpPr>
          <a:xfrm rot="5400000">
            <a:off x="8297365" y="3010710"/>
            <a:ext cx="1388470" cy="1539249"/>
            <a:chOff x="-50799" y="-134623"/>
            <a:chExt cx="1388468" cy="1539247"/>
          </a:xfrm>
        </p:grpSpPr>
        <p:sp>
          <p:nvSpPr>
            <p:cNvPr id="3700" name="Shape 3700"/>
            <p:cNvSpPr/>
            <p:nvPr/>
          </p:nvSpPr>
          <p:spPr>
            <a:xfrm>
              <a:off x="0" y="0"/>
              <a:ext cx="1270000" cy="1270000"/>
            </a:xfrm>
            <a:prstGeom prst="rightArrow">
              <a:avLst>
                <a:gd name="adj1" fmla="val 32000"/>
                <a:gd name="adj2" fmla="val 44000"/>
              </a:avLst>
            </a:prstGeom>
            <a:solidFill>
              <a:srgbClr val="F7681A"/>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699" name="Picture 3698"/>
            <p:cNvPicPr/>
            <p:nvPr/>
          </p:nvPicPr>
          <p:blipFill>
            <a:blip r:embed="rId7">
              <a:extLst/>
            </a:blip>
            <a:stretch>
              <a:fillRect/>
            </a:stretch>
          </p:blipFill>
          <p:spPr>
            <a:xfrm>
              <a:off x="-50800" y="-134624"/>
              <a:ext cx="1388469" cy="1539248"/>
            </a:xfrm>
            <a:prstGeom prst="rect">
              <a:avLst/>
            </a:prstGeom>
            <a:effectLst/>
          </p:spPr>
        </p:pic>
      </p:grpSp>
      <p:grpSp>
        <p:nvGrpSpPr>
          <p:cNvPr id="3704" name="Group 3704"/>
          <p:cNvGrpSpPr/>
          <p:nvPr/>
        </p:nvGrpSpPr>
        <p:grpSpPr>
          <a:xfrm rot="5400000">
            <a:off x="8297365" y="5804710"/>
            <a:ext cx="1388470" cy="1539249"/>
            <a:chOff x="-50799" y="-134623"/>
            <a:chExt cx="1388468" cy="1539247"/>
          </a:xfrm>
        </p:grpSpPr>
        <p:sp>
          <p:nvSpPr>
            <p:cNvPr id="3703" name="Shape 3703"/>
            <p:cNvSpPr/>
            <p:nvPr/>
          </p:nvSpPr>
          <p:spPr>
            <a:xfrm>
              <a:off x="-1" y="0"/>
              <a:ext cx="1270001" cy="1270000"/>
            </a:xfrm>
            <a:prstGeom prst="rightArrow">
              <a:avLst>
                <a:gd name="adj1" fmla="val 32000"/>
                <a:gd name="adj2" fmla="val 44000"/>
              </a:avLst>
            </a:prstGeom>
            <a:solidFill>
              <a:srgbClr val="F7681A"/>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702" name="Picture 3701"/>
            <p:cNvPicPr/>
            <p:nvPr/>
          </p:nvPicPr>
          <p:blipFill>
            <a:blip r:embed="rId7">
              <a:extLst/>
            </a:blip>
            <a:stretch>
              <a:fillRect/>
            </a:stretch>
          </p:blipFill>
          <p:spPr>
            <a:xfrm>
              <a:off x="-50801" y="-134624"/>
              <a:ext cx="1388470" cy="1539248"/>
            </a:xfrm>
            <a:prstGeom prst="rect">
              <a:avLst/>
            </a:prstGeom>
            <a:effectLst/>
          </p:spPr>
        </p:pic>
      </p:grpSp>
      <p:sp>
        <p:nvSpPr>
          <p:cNvPr id="3705" name="Shape 3705"/>
          <p:cNvSpPr/>
          <p:nvPr/>
        </p:nvSpPr>
        <p:spPr>
          <a:xfrm>
            <a:off x="3360496" y="4888839"/>
            <a:ext cx="728575" cy="54742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a:latin typeface="Helvetica Neue"/>
                <a:ea typeface="Helvetica Neue"/>
                <a:cs typeface="Helvetica Neue"/>
                <a:sym typeface="Helvetica Neue"/>
              </a:defRPr>
            </a:lvl1pPr>
          </a:lstStyle>
          <a:p>
            <a:pPr lvl="0">
              <a:defRPr sz="1800"/>
            </a:pPr>
            <a:r>
              <a:rPr sz="3200"/>
              <a:t>Yes</a:t>
            </a:r>
          </a:p>
        </p:txBody>
      </p:sp>
      <p:sp>
        <p:nvSpPr>
          <p:cNvPr id="3706" name="Shape 3706"/>
          <p:cNvSpPr/>
          <p:nvPr/>
        </p:nvSpPr>
        <p:spPr>
          <a:xfrm>
            <a:off x="5643058" y="456539"/>
            <a:ext cx="615595" cy="54742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a:latin typeface="Helvetica Neue"/>
                <a:ea typeface="Helvetica Neue"/>
                <a:cs typeface="Helvetica Neue"/>
                <a:sym typeface="Helvetica Neue"/>
              </a:defRPr>
            </a:lvl1pPr>
          </a:lstStyle>
          <a:p>
            <a:pPr lvl="0">
              <a:defRPr sz="1800"/>
            </a:pPr>
            <a:r>
              <a:rPr sz="3200"/>
              <a:t>No</a:t>
            </a:r>
          </a:p>
        </p:txBody>
      </p:sp>
      <p:sp>
        <p:nvSpPr>
          <p:cNvPr id="3707" name="Shape 3707"/>
          <p:cNvSpPr/>
          <p:nvPr/>
        </p:nvSpPr>
        <p:spPr>
          <a:xfrm>
            <a:off x="11793112" y="462889"/>
            <a:ext cx="615595" cy="54742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a:latin typeface="Helvetica Neue"/>
                <a:ea typeface="Helvetica Neue"/>
                <a:cs typeface="Helvetica Neue"/>
                <a:sym typeface="Helvetica Neue"/>
              </a:defRPr>
            </a:lvl1pPr>
          </a:lstStyle>
          <a:p>
            <a:pPr lvl="0">
              <a:defRPr sz="1800"/>
            </a:pPr>
            <a:r>
              <a:rPr sz="3200"/>
              <a:t>No</a:t>
            </a:r>
          </a:p>
        </p:txBody>
      </p:sp>
      <p:sp>
        <p:nvSpPr>
          <p:cNvPr id="3708" name="Shape 3708"/>
          <p:cNvSpPr/>
          <p:nvPr/>
        </p:nvSpPr>
        <p:spPr>
          <a:xfrm>
            <a:off x="9869775" y="3510889"/>
            <a:ext cx="728574" cy="54742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a:latin typeface="Helvetica Neue"/>
                <a:ea typeface="Helvetica Neue"/>
                <a:cs typeface="Helvetica Neue"/>
                <a:sym typeface="Helvetica Neue"/>
              </a:defRPr>
            </a:lvl1pPr>
          </a:lstStyle>
          <a:p>
            <a:pPr lvl="0">
              <a:defRPr sz="1800"/>
            </a:pPr>
            <a:r>
              <a:rPr sz="3200"/>
              <a:t>Yes</a:t>
            </a:r>
          </a:p>
        </p:txBody>
      </p:sp>
      <p:sp>
        <p:nvSpPr>
          <p:cNvPr id="3709" name="Shape 3709"/>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290</a:t>
            </a:fld>
            <a:endParaRPr sz="1000"/>
          </a:p>
        </p:txBody>
      </p:sp>
      <p:sp>
        <p:nvSpPr>
          <p:cNvPr id="3710" name="Shape 3710"/>
          <p:cNvSpPr/>
          <p:nvPr/>
        </p:nvSpPr>
        <p:spPr>
          <a:xfrm>
            <a:off x="876300" y="3378200"/>
            <a:ext cx="3911600" cy="544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3711" name="Shape 3711"/>
          <p:cNvSpPr/>
          <p:nvPr/>
        </p:nvSpPr>
        <p:spPr>
          <a:xfrm>
            <a:off x="11404600" y="457200"/>
            <a:ext cx="4610100" cy="24130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17" name="Group 3717"/>
          <p:cNvGrpSpPr/>
          <p:nvPr/>
        </p:nvGrpSpPr>
        <p:grpSpPr>
          <a:xfrm>
            <a:off x="261381" y="92081"/>
            <a:ext cx="5306538" cy="3397238"/>
            <a:chOff x="-94218" y="-60318"/>
            <a:chExt cx="5306536" cy="3397237"/>
          </a:xfrm>
        </p:grpSpPr>
        <p:sp>
          <p:nvSpPr>
            <p:cNvPr id="3716" name="Shape 3716"/>
            <p:cNvSpPr/>
            <p:nvPr/>
          </p:nvSpPr>
          <p:spPr>
            <a:xfrm>
              <a:off x="0" y="0"/>
              <a:ext cx="5118100" cy="32766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C2BFAF"/>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/etc/chef/client.pem?</a:t>
              </a:r>
            </a:p>
          </p:txBody>
        </p:sp>
        <p:pic>
          <p:nvPicPr>
            <p:cNvPr id="3715" name="Picture 3714"/>
            <p:cNvPicPr/>
            <p:nvPr/>
          </p:nvPicPr>
          <p:blipFill>
            <a:blip r:embed="rId3">
              <a:extLst/>
            </a:blip>
            <a:stretch>
              <a:fillRect/>
            </a:stretch>
          </p:blipFill>
          <p:spPr>
            <a:xfrm>
              <a:off x="-94219" y="-60319"/>
              <a:ext cx="5306538" cy="3397238"/>
            </a:xfrm>
            <a:prstGeom prst="rect">
              <a:avLst/>
            </a:prstGeom>
            <a:effectLst/>
          </p:spPr>
        </p:pic>
      </p:grpSp>
      <p:grpSp>
        <p:nvGrpSpPr>
          <p:cNvPr id="3720" name="Group 3720"/>
          <p:cNvGrpSpPr/>
          <p:nvPr/>
        </p:nvGrpSpPr>
        <p:grpSpPr>
          <a:xfrm>
            <a:off x="6331981" y="92081"/>
            <a:ext cx="5306538" cy="3397238"/>
            <a:chOff x="-94218" y="-60318"/>
            <a:chExt cx="5306536" cy="3397237"/>
          </a:xfrm>
        </p:grpSpPr>
        <p:sp>
          <p:nvSpPr>
            <p:cNvPr id="3719" name="Shape 3719"/>
            <p:cNvSpPr/>
            <p:nvPr/>
          </p:nvSpPr>
          <p:spPr>
            <a:xfrm>
              <a:off x="0" y="0"/>
              <a:ext cx="5118100" cy="32766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C2BFAF"/>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2600">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2600">
                  <a:solidFill>
                    <a:srgbClr val="2E2F2C"/>
                  </a:solidFill>
                  <a:effectLst>
                    <a:outerShdw blurRad="38100" dist="12700" dir="5400000" rotWithShape="0">
                      <a:srgbClr val="000000">
                        <a:alpha val="50000"/>
                      </a:srgbClr>
                    </a:outerShdw>
                  </a:effectLst>
                </a:rPr>
                <a:t>/etc/chef/validation.pem?</a:t>
              </a:r>
            </a:p>
          </p:txBody>
        </p:sp>
        <p:pic>
          <p:nvPicPr>
            <p:cNvPr id="3718" name="Picture 3717"/>
            <p:cNvPicPr/>
            <p:nvPr/>
          </p:nvPicPr>
          <p:blipFill>
            <a:blip r:embed="rId3">
              <a:extLst/>
            </a:blip>
            <a:stretch>
              <a:fillRect/>
            </a:stretch>
          </p:blipFill>
          <p:spPr>
            <a:xfrm>
              <a:off x="-94219" y="-60319"/>
              <a:ext cx="5306538" cy="3397238"/>
            </a:xfrm>
            <a:prstGeom prst="rect">
              <a:avLst/>
            </a:prstGeom>
            <a:effectLst/>
          </p:spPr>
        </p:pic>
      </p:grpSp>
      <p:grpSp>
        <p:nvGrpSpPr>
          <p:cNvPr id="3723" name="Group 3723"/>
          <p:cNvGrpSpPr/>
          <p:nvPr/>
        </p:nvGrpSpPr>
        <p:grpSpPr>
          <a:xfrm>
            <a:off x="12509500" y="876300"/>
            <a:ext cx="3416300" cy="1816100"/>
            <a:chOff x="-50800" y="-50800"/>
            <a:chExt cx="3416300" cy="1816100"/>
          </a:xfrm>
        </p:grpSpPr>
        <p:sp>
          <p:nvSpPr>
            <p:cNvPr id="3722" name="Shape 3722"/>
            <p:cNvSpPr/>
            <p:nvPr/>
          </p:nvSpPr>
          <p:spPr>
            <a:xfrm>
              <a:off x="0" y="0"/>
              <a:ext cx="3314700" cy="1714500"/>
            </a:xfrm>
            <a:prstGeom prst="roundRect">
              <a:avLst>
                <a:gd name="adj" fmla="val 11111"/>
              </a:avLst>
            </a:prstGeom>
            <a:solidFill>
              <a:srgbClr val="C91C00"/>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EFEDDE"/>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EFEDDE"/>
                  </a:solidFill>
                  <a:effectLst>
                    <a:outerShdw blurRad="38100" dist="12700" dir="5400000" rotWithShape="0">
                      <a:srgbClr val="000000">
                        <a:alpha val="50000"/>
                      </a:srgbClr>
                    </a:outerShdw>
                  </a:effectLst>
                </a:rPr>
                <a:t>401!</a:t>
              </a:r>
            </a:p>
          </p:txBody>
        </p:sp>
        <p:pic>
          <p:nvPicPr>
            <p:cNvPr id="3721" name="Picture 3720"/>
            <p:cNvPicPr/>
            <p:nvPr/>
          </p:nvPicPr>
          <p:blipFill>
            <a:blip r:embed="rId4">
              <a:extLst/>
            </a:blip>
            <a:stretch>
              <a:fillRect/>
            </a:stretch>
          </p:blipFill>
          <p:spPr>
            <a:xfrm>
              <a:off x="-50800" y="-50801"/>
              <a:ext cx="3416300" cy="1816102"/>
            </a:xfrm>
            <a:prstGeom prst="rect">
              <a:avLst/>
            </a:prstGeom>
            <a:effectLst/>
          </p:spPr>
        </p:pic>
      </p:grpSp>
      <p:grpSp>
        <p:nvGrpSpPr>
          <p:cNvPr id="3726" name="Group 3726"/>
          <p:cNvGrpSpPr/>
          <p:nvPr/>
        </p:nvGrpSpPr>
        <p:grpSpPr>
          <a:xfrm>
            <a:off x="7277100" y="4165600"/>
            <a:ext cx="3416300" cy="2006600"/>
            <a:chOff x="-50800" y="-50800"/>
            <a:chExt cx="3416300" cy="2006600"/>
          </a:xfrm>
        </p:grpSpPr>
        <p:sp>
          <p:nvSpPr>
            <p:cNvPr id="3725" name="Shape 3725"/>
            <p:cNvSpPr/>
            <p:nvPr/>
          </p:nvSpPr>
          <p:spPr>
            <a:xfrm>
              <a:off x="0" y="0"/>
              <a:ext cx="3314700" cy="1905000"/>
            </a:xfrm>
            <a:prstGeom prst="rect">
              <a:avLst/>
            </a:prstGeom>
            <a:solidFill>
              <a:srgbClr val="C2BFAF"/>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Request API Client</a:t>
              </a:r>
            </a:p>
          </p:txBody>
        </p:sp>
        <p:pic>
          <p:nvPicPr>
            <p:cNvPr id="3724" name="Picture 3723"/>
            <p:cNvPicPr/>
            <p:nvPr/>
          </p:nvPicPr>
          <p:blipFill>
            <a:blip r:embed="rId5">
              <a:extLst/>
            </a:blip>
            <a:stretch>
              <a:fillRect/>
            </a:stretch>
          </p:blipFill>
          <p:spPr>
            <a:xfrm>
              <a:off x="-50800" y="-50800"/>
              <a:ext cx="3416300" cy="2006600"/>
            </a:xfrm>
            <a:prstGeom prst="rect">
              <a:avLst/>
            </a:prstGeom>
            <a:effectLst/>
          </p:spPr>
        </p:pic>
      </p:grpSp>
      <p:grpSp>
        <p:nvGrpSpPr>
          <p:cNvPr id="3729" name="Group 3729"/>
          <p:cNvGrpSpPr/>
          <p:nvPr/>
        </p:nvGrpSpPr>
        <p:grpSpPr>
          <a:xfrm>
            <a:off x="1206500" y="6858000"/>
            <a:ext cx="3416300" cy="1816100"/>
            <a:chOff x="-50800" y="-50800"/>
            <a:chExt cx="3416300" cy="1816100"/>
          </a:xfrm>
        </p:grpSpPr>
        <p:sp>
          <p:nvSpPr>
            <p:cNvPr id="3728" name="Shape 3728"/>
            <p:cNvSpPr/>
            <p:nvPr/>
          </p:nvSpPr>
          <p:spPr>
            <a:xfrm>
              <a:off x="0" y="0"/>
              <a:ext cx="3314700" cy="1714500"/>
            </a:xfrm>
            <a:prstGeom prst="roundRect">
              <a:avLst>
                <a:gd name="adj" fmla="val 11111"/>
              </a:avLst>
            </a:prstGeom>
            <a:solidFill>
              <a:srgbClr val="9ABF12"/>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Sign Requests</a:t>
              </a:r>
            </a:p>
          </p:txBody>
        </p:sp>
        <p:pic>
          <p:nvPicPr>
            <p:cNvPr id="3727" name="Picture 3726"/>
            <p:cNvPicPr/>
            <p:nvPr/>
          </p:nvPicPr>
          <p:blipFill>
            <a:blip r:embed="rId4">
              <a:extLst/>
            </a:blip>
            <a:stretch>
              <a:fillRect/>
            </a:stretch>
          </p:blipFill>
          <p:spPr>
            <a:xfrm>
              <a:off x="-50800" y="-50801"/>
              <a:ext cx="3416300" cy="1816102"/>
            </a:xfrm>
            <a:prstGeom prst="rect">
              <a:avLst/>
            </a:prstGeom>
            <a:effectLst/>
          </p:spPr>
        </p:pic>
      </p:grpSp>
      <p:grpSp>
        <p:nvGrpSpPr>
          <p:cNvPr id="3732" name="Group 3732"/>
          <p:cNvGrpSpPr/>
          <p:nvPr/>
        </p:nvGrpSpPr>
        <p:grpSpPr>
          <a:xfrm>
            <a:off x="7277099" y="6858000"/>
            <a:ext cx="3416301" cy="1816101"/>
            <a:chOff x="-50800" y="-50799"/>
            <a:chExt cx="3416300" cy="1816100"/>
          </a:xfrm>
        </p:grpSpPr>
        <p:sp>
          <p:nvSpPr>
            <p:cNvPr id="3731" name="Shape 3731"/>
            <p:cNvSpPr/>
            <p:nvPr/>
          </p:nvSpPr>
          <p:spPr>
            <a:xfrm>
              <a:off x="0" y="0"/>
              <a:ext cx="3314700" cy="1714501"/>
            </a:xfrm>
            <a:custGeom>
              <a:avLst/>
              <a:gdLst/>
              <a:ahLst/>
              <a:cxnLst>
                <a:cxn ang="0">
                  <a:pos x="wd2" y="hd2"/>
                </a:cxn>
                <a:cxn ang="5400000">
                  <a:pos x="wd2" y="hd2"/>
                </a:cxn>
                <a:cxn ang="10800000">
                  <a:pos x="wd2" y="hd2"/>
                </a:cxn>
                <a:cxn ang="16200000">
                  <a:pos x="wd2" y="hd2"/>
                </a:cxn>
              </a:cxnLst>
              <a:rect l="0" t="0" r="r" b="b"/>
              <a:pathLst>
                <a:path w="19679" h="19679" extrusionOk="0">
                  <a:moveTo>
                    <a:pt x="16797" y="2882"/>
                  </a:moveTo>
                  <a:cubicBezTo>
                    <a:pt x="20639" y="6724"/>
                    <a:pt x="20639" y="12954"/>
                    <a:pt x="16797" y="16796"/>
                  </a:cubicBezTo>
                  <a:cubicBezTo>
                    <a:pt x="12954" y="20639"/>
                    <a:pt x="6724" y="20639"/>
                    <a:pt x="2882" y="16796"/>
                  </a:cubicBezTo>
                  <a:cubicBezTo>
                    <a:pt x="-961" y="12954"/>
                    <a:pt x="-961" y="6724"/>
                    <a:pt x="2882" y="2882"/>
                  </a:cubicBezTo>
                  <a:cubicBezTo>
                    <a:pt x="6724" y="-961"/>
                    <a:pt x="12954" y="-961"/>
                    <a:pt x="16797" y="2882"/>
                  </a:cubicBezTo>
                </a:path>
              </a:pathLst>
            </a:custGeom>
            <a:solidFill>
              <a:srgbClr val="C2BFAF"/>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client.pem</a:t>
              </a:r>
            </a:p>
          </p:txBody>
        </p:sp>
        <p:pic>
          <p:nvPicPr>
            <p:cNvPr id="3730" name="Picture 3729"/>
            <p:cNvPicPr/>
            <p:nvPr/>
          </p:nvPicPr>
          <p:blipFill>
            <a:blip r:embed="rId6">
              <a:extLst/>
            </a:blip>
            <a:stretch>
              <a:fillRect/>
            </a:stretch>
          </p:blipFill>
          <p:spPr>
            <a:xfrm>
              <a:off x="-50801" y="-50800"/>
              <a:ext cx="3416301" cy="1816101"/>
            </a:xfrm>
            <a:prstGeom prst="rect">
              <a:avLst/>
            </a:prstGeom>
            <a:effectLst/>
          </p:spPr>
        </p:pic>
      </p:grpSp>
      <p:grpSp>
        <p:nvGrpSpPr>
          <p:cNvPr id="3735" name="Group 3735"/>
          <p:cNvGrpSpPr/>
          <p:nvPr/>
        </p:nvGrpSpPr>
        <p:grpSpPr>
          <a:xfrm>
            <a:off x="5283200" y="1021076"/>
            <a:ext cx="1388469" cy="1539248"/>
            <a:chOff x="-50799" y="-134623"/>
            <a:chExt cx="1388468" cy="1539247"/>
          </a:xfrm>
        </p:grpSpPr>
        <p:sp>
          <p:nvSpPr>
            <p:cNvPr id="3734" name="Shape 3734"/>
            <p:cNvSpPr/>
            <p:nvPr/>
          </p:nvSpPr>
          <p:spPr>
            <a:xfrm>
              <a:off x="0" y="0"/>
              <a:ext cx="1270000" cy="1270000"/>
            </a:xfrm>
            <a:prstGeom prst="rightArrow">
              <a:avLst>
                <a:gd name="adj1" fmla="val 32000"/>
                <a:gd name="adj2" fmla="val 44000"/>
              </a:avLst>
            </a:prstGeom>
            <a:solidFill>
              <a:srgbClr val="F7681A"/>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733" name="Picture 3732"/>
            <p:cNvPicPr/>
            <p:nvPr/>
          </p:nvPicPr>
          <p:blipFill>
            <a:blip r:embed="rId7">
              <a:extLst/>
            </a:blip>
            <a:stretch>
              <a:fillRect/>
            </a:stretch>
          </p:blipFill>
          <p:spPr>
            <a:xfrm>
              <a:off x="-50800" y="-134624"/>
              <a:ext cx="1388469" cy="1539248"/>
            </a:xfrm>
            <a:prstGeom prst="rect">
              <a:avLst/>
            </a:prstGeom>
            <a:effectLst/>
          </p:spPr>
        </p:pic>
      </p:grpSp>
      <p:grpSp>
        <p:nvGrpSpPr>
          <p:cNvPr id="3738" name="Group 3738"/>
          <p:cNvGrpSpPr/>
          <p:nvPr/>
        </p:nvGrpSpPr>
        <p:grpSpPr>
          <a:xfrm>
            <a:off x="11404600" y="1021076"/>
            <a:ext cx="1388469" cy="1539248"/>
            <a:chOff x="-50799" y="-134623"/>
            <a:chExt cx="1388468" cy="1539247"/>
          </a:xfrm>
        </p:grpSpPr>
        <p:sp>
          <p:nvSpPr>
            <p:cNvPr id="3737" name="Shape 3737"/>
            <p:cNvSpPr/>
            <p:nvPr/>
          </p:nvSpPr>
          <p:spPr>
            <a:xfrm>
              <a:off x="0" y="0"/>
              <a:ext cx="1270000" cy="1270000"/>
            </a:xfrm>
            <a:prstGeom prst="rightArrow">
              <a:avLst>
                <a:gd name="adj1" fmla="val 32000"/>
                <a:gd name="adj2" fmla="val 44000"/>
              </a:avLst>
            </a:prstGeom>
            <a:solidFill>
              <a:srgbClr val="F7681A"/>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736" name="Picture 3735"/>
            <p:cNvPicPr/>
            <p:nvPr/>
          </p:nvPicPr>
          <p:blipFill>
            <a:blip r:embed="rId7">
              <a:extLst/>
            </a:blip>
            <a:stretch>
              <a:fillRect/>
            </a:stretch>
          </p:blipFill>
          <p:spPr>
            <a:xfrm>
              <a:off x="-50800" y="-134624"/>
              <a:ext cx="1388469" cy="1539248"/>
            </a:xfrm>
            <a:prstGeom prst="rect">
              <a:avLst/>
            </a:prstGeom>
            <a:effectLst/>
          </p:spPr>
        </p:pic>
      </p:grpSp>
      <p:grpSp>
        <p:nvGrpSpPr>
          <p:cNvPr id="3741" name="Group 3741"/>
          <p:cNvGrpSpPr/>
          <p:nvPr/>
        </p:nvGrpSpPr>
        <p:grpSpPr>
          <a:xfrm rot="5400000">
            <a:off x="1121865" y="4407710"/>
            <a:ext cx="3598270" cy="1539249"/>
            <a:chOff x="-50800" y="-134623"/>
            <a:chExt cx="3598269" cy="1539247"/>
          </a:xfrm>
        </p:grpSpPr>
        <p:sp>
          <p:nvSpPr>
            <p:cNvPr id="3740" name="Shape 3740"/>
            <p:cNvSpPr/>
            <p:nvPr/>
          </p:nvSpPr>
          <p:spPr>
            <a:xfrm>
              <a:off x="0" y="0"/>
              <a:ext cx="3479800" cy="1270001"/>
            </a:xfrm>
            <a:prstGeom prst="rightArrow">
              <a:avLst>
                <a:gd name="adj1" fmla="val 32000"/>
                <a:gd name="adj2" fmla="val 44000"/>
              </a:avLst>
            </a:prstGeom>
            <a:solidFill>
              <a:srgbClr val="F7681A"/>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739" name="Picture 3738"/>
            <p:cNvPicPr/>
            <p:nvPr/>
          </p:nvPicPr>
          <p:blipFill>
            <a:blip r:embed="rId8">
              <a:extLst/>
            </a:blip>
            <a:stretch>
              <a:fillRect/>
            </a:stretch>
          </p:blipFill>
          <p:spPr>
            <a:xfrm>
              <a:off x="-50800" y="-134624"/>
              <a:ext cx="3598269" cy="1539248"/>
            </a:xfrm>
            <a:prstGeom prst="rect">
              <a:avLst/>
            </a:prstGeom>
            <a:effectLst/>
          </p:spPr>
        </p:pic>
      </p:grpSp>
      <p:grpSp>
        <p:nvGrpSpPr>
          <p:cNvPr id="3744" name="Group 3744"/>
          <p:cNvGrpSpPr/>
          <p:nvPr/>
        </p:nvGrpSpPr>
        <p:grpSpPr>
          <a:xfrm rot="5400000">
            <a:off x="8297365" y="3010710"/>
            <a:ext cx="1388470" cy="1539249"/>
            <a:chOff x="-50799" y="-134623"/>
            <a:chExt cx="1388468" cy="1539247"/>
          </a:xfrm>
        </p:grpSpPr>
        <p:sp>
          <p:nvSpPr>
            <p:cNvPr id="3743" name="Shape 3743"/>
            <p:cNvSpPr/>
            <p:nvPr/>
          </p:nvSpPr>
          <p:spPr>
            <a:xfrm>
              <a:off x="0" y="0"/>
              <a:ext cx="1270000" cy="1270000"/>
            </a:xfrm>
            <a:prstGeom prst="rightArrow">
              <a:avLst>
                <a:gd name="adj1" fmla="val 32000"/>
                <a:gd name="adj2" fmla="val 44000"/>
              </a:avLst>
            </a:prstGeom>
            <a:solidFill>
              <a:srgbClr val="F7681A"/>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742" name="Picture 3741"/>
            <p:cNvPicPr/>
            <p:nvPr/>
          </p:nvPicPr>
          <p:blipFill>
            <a:blip r:embed="rId7">
              <a:extLst/>
            </a:blip>
            <a:stretch>
              <a:fillRect/>
            </a:stretch>
          </p:blipFill>
          <p:spPr>
            <a:xfrm>
              <a:off x="-50800" y="-134624"/>
              <a:ext cx="1388469" cy="1539248"/>
            </a:xfrm>
            <a:prstGeom prst="rect">
              <a:avLst/>
            </a:prstGeom>
            <a:effectLst/>
          </p:spPr>
        </p:pic>
      </p:grpSp>
      <p:grpSp>
        <p:nvGrpSpPr>
          <p:cNvPr id="3747" name="Group 3747"/>
          <p:cNvGrpSpPr/>
          <p:nvPr/>
        </p:nvGrpSpPr>
        <p:grpSpPr>
          <a:xfrm rot="5400000">
            <a:off x="8297365" y="5804710"/>
            <a:ext cx="1388470" cy="1539249"/>
            <a:chOff x="-50799" y="-134623"/>
            <a:chExt cx="1388468" cy="1539247"/>
          </a:xfrm>
        </p:grpSpPr>
        <p:sp>
          <p:nvSpPr>
            <p:cNvPr id="3746" name="Shape 3746"/>
            <p:cNvSpPr/>
            <p:nvPr/>
          </p:nvSpPr>
          <p:spPr>
            <a:xfrm>
              <a:off x="-1" y="0"/>
              <a:ext cx="1270001" cy="1270000"/>
            </a:xfrm>
            <a:prstGeom prst="rightArrow">
              <a:avLst>
                <a:gd name="adj1" fmla="val 32000"/>
                <a:gd name="adj2" fmla="val 44000"/>
              </a:avLst>
            </a:prstGeom>
            <a:solidFill>
              <a:srgbClr val="F7681A"/>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745" name="Picture 3744"/>
            <p:cNvPicPr/>
            <p:nvPr/>
          </p:nvPicPr>
          <p:blipFill>
            <a:blip r:embed="rId7">
              <a:extLst/>
            </a:blip>
            <a:stretch>
              <a:fillRect/>
            </a:stretch>
          </p:blipFill>
          <p:spPr>
            <a:xfrm>
              <a:off x="-50801" y="-134624"/>
              <a:ext cx="1388470" cy="1539248"/>
            </a:xfrm>
            <a:prstGeom prst="rect">
              <a:avLst/>
            </a:prstGeom>
            <a:effectLst/>
          </p:spPr>
        </p:pic>
      </p:grpSp>
      <p:grpSp>
        <p:nvGrpSpPr>
          <p:cNvPr id="3750" name="Group 3750"/>
          <p:cNvGrpSpPr/>
          <p:nvPr/>
        </p:nvGrpSpPr>
        <p:grpSpPr>
          <a:xfrm flipH="1">
            <a:off x="4415431" y="7002776"/>
            <a:ext cx="3064869" cy="1539248"/>
            <a:chOff x="-50799" y="-134623"/>
            <a:chExt cx="3064868" cy="1539247"/>
          </a:xfrm>
        </p:grpSpPr>
        <p:sp>
          <p:nvSpPr>
            <p:cNvPr id="3749" name="Shape 3749"/>
            <p:cNvSpPr/>
            <p:nvPr/>
          </p:nvSpPr>
          <p:spPr>
            <a:xfrm>
              <a:off x="0" y="0"/>
              <a:ext cx="2946400" cy="1270000"/>
            </a:xfrm>
            <a:prstGeom prst="rightArrow">
              <a:avLst>
                <a:gd name="adj1" fmla="val 32000"/>
                <a:gd name="adj2" fmla="val 44000"/>
              </a:avLst>
            </a:prstGeom>
            <a:solidFill>
              <a:srgbClr val="F7681A"/>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3748" name="Picture 3747"/>
            <p:cNvPicPr/>
            <p:nvPr/>
          </p:nvPicPr>
          <p:blipFill>
            <a:blip r:embed="rId9">
              <a:extLst/>
            </a:blip>
            <a:stretch>
              <a:fillRect/>
            </a:stretch>
          </p:blipFill>
          <p:spPr>
            <a:xfrm>
              <a:off x="-50800" y="-134624"/>
              <a:ext cx="3064869" cy="1539248"/>
            </a:xfrm>
            <a:prstGeom prst="rect">
              <a:avLst/>
            </a:prstGeom>
            <a:effectLst/>
          </p:spPr>
        </p:pic>
      </p:grpSp>
      <p:sp>
        <p:nvSpPr>
          <p:cNvPr id="3751" name="Shape 3751"/>
          <p:cNvSpPr/>
          <p:nvPr/>
        </p:nvSpPr>
        <p:spPr>
          <a:xfrm>
            <a:off x="3360496" y="4888839"/>
            <a:ext cx="728575" cy="54742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a:latin typeface="Helvetica Neue"/>
                <a:ea typeface="Helvetica Neue"/>
                <a:cs typeface="Helvetica Neue"/>
                <a:sym typeface="Helvetica Neue"/>
              </a:defRPr>
            </a:lvl1pPr>
          </a:lstStyle>
          <a:p>
            <a:pPr lvl="0">
              <a:defRPr sz="1800"/>
            </a:pPr>
            <a:r>
              <a:rPr sz="3200"/>
              <a:t>Yes</a:t>
            </a:r>
          </a:p>
        </p:txBody>
      </p:sp>
      <p:sp>
        <p:nvSpPr>
          <p:cNvPr id="3752" name="Shape 3752"/>
          <p:cNvSpPr/>
          <p:nvPr/>
        </p:nvSpPr>
        <p:spPr>
          <a:xfrm>
            <a:off x="5643058" y="456539"/>
            <a:ext cx="615595" cy="54742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a:latin typeface="Helvetica Neue"/>
                <a:ea typeface="Helvetica Neue"/>
                <a:cs typeface="Helvetica Neue"/>
                <a:sym typeface="Helvetica Neue"/>
              </a:defRPr>
            </a:lvl1pPr>
          </a:lstStyle>
          <a:p>
            <a:pPr lvl="0">
              <a:defRPr sz="1800"/>
            </a:pPr>
            <a:r>
              <a:rPr sz="3200"/>
              <a:t>No</a:t>
            </a:r>
          </a:p>
        </p:txBody>
      </p:sp>
      <p:sp>
        <p:nvSpPr>
          <p:cNvPr id="3753" name="Shape 3753"/>
          <p:cNvSpPr/>
          <p:nvPr/>
        </p:nvSpPr>
        <p:spPr>
          <a:xfrm>
            <a:off x="11793112" y="462889"/>
            <a:ext cx="615595" cy="54742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a:latin typeface="Helvetica Neue"/>
                <a:ea typeface="Helvetica Neue"/>
                <a:cs typeface="Helvetica Neue"/>
                <a:sym typeface="Helvetica Neue"/>
              </a:defRPr>
            </a:lvl1pPr>
          </a:lstStyle>
          <a:p>
            <a:pPr lvl="0">
              <a:defRPr sz="1800"/>
            </a:pPr>
            <a:r>
              <a:rPr sz="3200"/>
              <a:t>No</a:t>
            </a:r>
          </a:p>
        </p:txBody>
      </p:sp>
      <p:sp>
        <p:nvSpPr>
          <p:cNvPr id="3754" name="Shape 3754"/>
          <p:cNvSpPr/>
          <p:nvPr/>
        </p:nvSpPr>
        <p:spPr>
          <a:xfrm>
            <a:off x="9869775" y="3510889"/>
            <a:ext cx="728574" cy="54742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a:latin typeface="Helvetica Neue"/>
                <a:ea typeface="Helvetica Neue"/>
                <a:cs typeface="Helvetica Neue"/>
                <a:sym typeface="Helvetica Neue"/>
              </a:defRPr>
            </a:lvl1pPr>
          </a:lstStyle>
          <a:p>
            <a:pPr lvl="0">
              <a:defRPr sz="1800"/>
            </a:pPr>
            <a:r>
              <a:rPr sz="3200"/>
              <a:t>Yes</a:t>
            </a:r>
          </a:p>
        </p:txBody>
      </p:sp>
      <p:sp>
        <p:nvSpPr>
          <p:cNvPr id="3755" name="Shape 3755"/>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291</a:t>
            </a:fld>
            <a:endParaRPr sz="1000"/>
          </a:p>
        </p:txBody>
      </p:sp>
      <p:sp>
        <p:nvSpPr>
          <p:cNvPr id="3756" name="Shape 3756"/>
          <p:cNvSpPr/>
          <p:nvPr/>
        </p:nvSpPr>
        <p:spPr>
          <a:xfrm>
            <a:off x="11404600" y="457200"/>
            <a:ext cx="4610100" cy="24130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0" name="Shape 3760"/>
          <p:cNvSpPr>
            <a:spLocks noGrp="1"/>
          </p:cNvSpPr>
          <p:nvPr>
            <p:ph type="title"/>
          </p:nvPr>
        </p:nvSpPr>
        <p:spPr>
          <a:prstGeom prst="rect">
            <a:avLst/>
          </a:prstGeom>
        </p:spPr>
        <p:txBody>
          <a:bodyPr/>
          <a:lstStyle/>
          <a:p>
            <a:pPr lvl="0">
              <a:defRPr sz="1800" b="0">
                <a:solidFill>
                  <a:srgbClr val="000000"/>
                </a:solidFill>
                <a:effectLst/>
              </a:defRPr>
            </a:pPr>
            <a:r>
              <a:rPr sz="9600" b="1">
                <a:solidFill>
                  <a:srgbClr val="FFFFFF"/>
                </a:solidFill>
                <a:effectLst>
                  <a:outerShdw blurRad="50800" dist="25400" dir="2700000" rotWithShape="0">
                    <a:srgbClr val="000000">
                      <a:alpha val="75000"/>
                    </a:srgbClr>
                  </a:outerShdw>
                </a:effectLst>
              </a:rPr>
              <a:t>About the resource collection</a:t>
            </a:r>
          </a:p>
        </p:txBody>
      </p:sp>
      <p:sp>
        <p:nvSpPr>
          <p:cNvPr id="3761" name="Shape 3761"/>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292</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5" name="Shape 3765"/>
          <p:cNvSpPr>
            <a:spLocks noGrp="1"/>
          </p:cNvSpPr>
          <p:nvPr>
            <p:ph type="title"/>
          </p:nvPr>
        </p:nvSpPr>
        <p:spPr>
          <a:prstGeom prst="rect">
            <a:avLst/>
          </a:prstGeom>
        </p:spPr>
        <p:txBody>
          <a:bodyPr/>
          <a:lstStyle>
            <a:lvl1pPr defTabSz="363219">
              <a:defRPr sz="6240"/>
            </a:lvl1pPr>
          </a:lstStyle>
          <a:p>
            <a:pPr lvl="0">
              <a:defRPr sz="1800" b="0">
                <a:solidFill>
                  <a:srgbClr val="000000"/>
                </a:solidFill>
                <a:effectLst/>
              </a:defRPr>
            </a:pPr>
            <a:r>
              <a:rPr sz="6240" b="1">
                <a:solidFill>
                  <a:srgbClr val="FFFFFF"/>
                </a:solidFill>
              </a:rPr>
              <a:t>Multiphase Execution - Compile Phase</a:t>
            </a:r>
          </a:p>
        </p:txBody>
      </p:sp>
      <p:sp>
        <p:nvSpPr>
          <p:cNvPr id="3766" name="Shape 3766"/>
          <p:cNvSpPr>
            <a:spLocks noGrp="1"/>
          </p:cNvSpPr>
          <p:nvPr>
            <p:ph type="body" idx="1"/>
          </p:nvPr>
        </p:nvSpPr>
        <p:spPr>
          <a:xfrm>
            <a:off x="800100" y="1879600"/>
            <a:ext cx="15443200" cy="6731000"/>
          </a:xfrm>
          <a:prstGeom prst="rect">
            <a:avLst/>
          </a:prstGeom>
        </p:spPr>
        <p:txBody>
          <a:bodyPr/>
          <a:lstStyle/>
          <a:p>
            <a:pPr lvl="0">
              <a:defRPr sz="1800"/>
            </a:pPr>
            <a:r>
              <a:rPr sz="4800"/>
              <a:t>During the compile phase, Chef </a:t>
            </a:r>
          </a:p>
          <a:p>
            <a:pPr lvl="0">
              <a:defRPr sz="1800"/>
            </a:pPr>
            <a:endParaRPr sz="4800"/>
          </a:p>
          <a:p>
            <a:pPr marL="1587500" lvl="2" indent="-762000">
              <a:buClrTx/>
              <a:buAutoNum type="arabicPeriod"/>
              <a:defRPr sz="1800"/>
            </a:pPr>
            <a:r>
              <a:rPr sz="4800"/>
              <a:t>Loads all cookbooks from the run list</a:t>
            </a:r>
          </a:p>
          <a:p>
            <a:pPr marL="0" lvl="2" indent="825500">
              <a:buClrTx/>
              <a:buSzTx/>
              <a:buNone/>
              <a:defRPr sz="1800"/>
            </a:pPr>
            <a:endParaRPr sz="4800"/>
          </a:p>
          <a:p>
            <a:pPr marL="1587500" lvl="2" indent="-762000">
              <a:buClrTx/>
              <a:buAutoNum type="arabicPeriod" startAt="2"/>
              <a:defRPr sz="1800"/>
            </a:pPr>
            <a:r>
              <a:rPr sz="4800"/>
              <a:t>Reads each recipe to build the resource collection</a:t>
            </a:r>
          </a:p>
        </p:txBody>
      </p:sp>
      <p:sp>
        <p:nvSpPr>
          <p:cNvPr id="3767" name="Shape 3767"/>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293</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1" name="Shape 3771"/>
          <p:cNvSpPr>
            <a:spLocks noGrp="1"/>
          </p:cNvSpPr>
          <p:nvPr>
            <p:ph type="title"/>
          </p:nvPr>
        </p:nvSpPr>
        <p:spPr>
          <a:prstGeom prst="rect">
            <a:avLst/>
          </a:prstGeom>
        </p:spPr>
        <p:txBody>
          <a:bodyPr/>
          <a:lstStyle>
            <a:lvl1pPr defTabSz="363219">
              <a:defRPr sz="6240"/>
            </a:lvl1pPr>
          </a:lstStyle>
          <a:p>
            <a:pPr lvl="0">
              <a:defRPr sz="1800" b="0">
                <a:solidFill>
                  <a:srgbClr val="000000"/>
                </a:solidFill>
                <a:effectLst/>
              </a:defRPr>
            </a:pPr>
            <a:r>
              <a:rPr sz="6240" b="1">
                <a:solidFill>
                  <a:srgbClr val="FFFFFF"/>
                </a:solidFill>
              </a:rPr>
              <a:t>Multiphase Execution - Execute Phase</a:t>
            </a:r>
          </a:p>
        </p:txBody>
      </p:sp>
      <p:sp>
        <p:nvSpPr>
          <p:cNvPr id="3772" name="Shape 3772"/>
          <p:cNvSpPr>
            <a:spLocks noGrp="1"/>
          </p:cNvSpPr>
          <p:nvPr>
            <p:ph type="body" idx="1"/>
          </p:nvPr>
        </p:nvSpPr>
        <p:spPr>
          <a:xfrm>
            <a:off x="800100" y="1879600"/>
            <a:ext cx="15443200" cy="6731000"/>
          </a:xfrm>
          <a:prstGeom prst="rect">
            <a:avLst/>
          </a:prstGeom>
        </p:spPr>
        <p:txBody>
          <a:bodyPr/>
          <a:lstStyle/>
          <a:p>
            <a:pPr lvl="0">
              <a:defRPr sz="1800"/>
            </a:pPr>
            <a:r>
              <a:rPr sz="4800"/>
              <a:t>During the execute phase chef takes the resource collection and for each resource it will</a:t>
            </a:r>
          </a:p>
          <a:p>
            <a:pPr lvl="0">
              <a:defRPr sz="1800"/>
            </a:pPr>
            <a:endParaRPr sz="4800"/>
          </a:p>
          <a:p>
            <a:pPr marL="1181099" lvl="1" indent="-762000">
              <a:buClrTx/>
              <a:buAutoNum type="arabicPeriod"/>
              <a:defRPr sz="1800"/>
            </a:pPr>
            <a:r>
              <a:rPr sz="4800"/>
              <a:t>Check if the resource is in the required state</a:t>
            </a:r>
          </a:p>
          <a:p>
            <a:pPr marL="1562100" lvl="2">
              <a:defRPr sz="1800"/>
            </a:pPr>
            <a:r>
              <a:rPr sz="4800"/>
              <a:t>If 'yes' - do nothing</a:t>
            </a:r>
          </a:p>
          <a:p>
            <a:pPr marL="1562100" lvl="2">
              <a:defRPr sz="1800"/>
            </a:pPr>
            <a:r>
              <a:rPr sz="4800"/>
              <a:t>If 'no' - bring resource in line with required state</a:t>
            </a:r>
          </a:p>
          <a:p>
            <a:pPr marL="1181099" lvl="1" indent="-762000">
              <a:buClrTx/>
              <a:buAutoNum type="arabicPeriod" startAt="2"/>
              <a:defRPr sz="1800"/>
            </a:pPr>
            <a:r>
              <a:rPr sz="4800"/>
              <a:t>Move on to next resource</a:t>
            </a:r>
          </a:p>
        </p:txBody>
      </p:sp>
      <p:sp>
        <p:nvSpPr>
          <p:cNvPr id="3773" name="Shape 3773"/>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294</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7" name="Shape 3777"/>
          <p:cNvSpPr>
            <a:spLocks noGrp="1"/>
          </p:cNvSpPr>
          <p:nvPr>
            <p:ph type="title"/>
          </p:nvPr>
        </p:nvSpPr>
        <p:spPr>
          <a:prstGeom prst="rect">
            <a:avLst/>
          </a:prstGeom>
        </p:spPr>
        <p:txBody>
          <a:bodyPr/>
          <a:lstStyle>
            <a:lvl1pPr defTabSz="407924">
              <a:defRPr sz="5256">
                <a:effectLst>
                  <a:outerShdw blurRad="37084" dist="18542" dir="2700000" rotWithShape="0">
                    <a:srgbClr val="000000">
                      <a:alpha val="75000"/>
                    </a:srgbClr>
                  </a:outerShdw>
                </a:effectLst>
              </a:defRPr>
            </a:lvl1pPr>
          </a:lstStyle>
          <a:p>
            <a:pPr lvl="0">
              <a:defRPr sz="1800" b="0">
                <a:solidFill>
                  <a:srgbClr val="000000"/>
                </a:solidFill>
                <a:effectLst/>
              </a:defRPr>
            </a:pPr>
            <a:r>
              <a:rPr sz="5256" b="1">
                <a:solidFill>
                  <a:srgbClr val="FFFFFF"/>
                </a:solidFill>
                <a:effectLst>
                  <a:outerShdw blurRad="37084" dist="18542" dir="2700000" rotWithShape="0">
                    <a:srgbClr val="000000">
                      <a:alpha val="75000"/>
                    </a:srgbClr>
                  </a:outerShdw>
                </a:effectLst>
              </a:rPr>
              <a:t>Resource Collection Phase 1 - Compile Phase</a:t>
            </a:r>
          </a:p>
        </p:txBody>
      </p:sp>
      <p:sp>
        <p:nvSpPr>
          <p:cNvPr id="3778" name="Shape 3778"/>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295</a:t>
            </a:fld>
            <a:endParaRPr sz="1000"/>
          </a:p>
        </p:txBody>
      </p:sp>
      <p:sp>
        <p:nvSpPr>
          <p:cNvPr id="3779" name="Shape 3779"/>
          <p:cNvSpPr/>
          <p:nvPr/>
        </p:nvSpPr>
        <p:spPr>
          <a:xfrm>
            <a:off x="520700" y="2057400"/>
            <a:ext cx="8102600" cy="46990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0" algn="l" defTabSz="457200">
              <a:defRPr sz="1800"/>
            </a:pPr>
            <a:r>
              <a:rPr sz="2200">
                <a:latin typeface="+mn-lt"/>
                <a:ea typeface="+mn-ea"/>
                <a:cs typeface="+mn-cs"/>
                <a:sym typeface="Courier"/>
              </a:rPr>
              <a:t>package </a:t>
            </a:r>
            <a:r>
              <a:rPr sz="2200">
                <a:solidFill>
                  <a:srgbClr val="C8352B"/>
                </a:solidFill>
                <a:latin typeface="+mn-lt"/>
                <a:ea typeface="+mn-ea"/>
                <a:cs typeface="+mn-cs"/>
                <a:sym typeface="Courier"/>
              </a:rPr>
              <a:t>"httpd"</a:t>
            </a:r>
            <a:r>
              <a:rPr sz="2200">
                <a:latin typeface="+mn-lt"/>
                <a:ea typeface="+mn-ea"/>
                <a:cs typeface="+mn-cs"/>
                <a:sym typeface="Courier"/>
              </a:rPr>
              <a:t> </a:t>
            </a:r>
            <a:r>
              <a:rPr sz="2200">
                <a:solidFill>
                  <a:srgbClr val="4F7A28"/>
                </a:solidFill>
                <a:latin typeface="+mn-lt"/>
                <a:ea typeface="+mn-ea"/>
                <a:cs typeface="+mn-cs"/>
                <a:sym typeface="Courier"/>
              </a:rPr>
              <a:t>do</a:t>
            </a:r>
            <a:endParaRPr sz="2200">
              <a:latin typeface="+mn-lt"/>
              <a:ea typeface="+mn-ea"/>
              <a:cs typeface="+mn-cs"/>
              <a:sym typeface="Courier"/>
            </a:endParaRPr>
          </a:p>
          <a:p>
            <a:pPr lvl="0" algn="l" defTabSz="457200">
              <a:defRPr sz="1800"/>
            </a:pPr>
            <a:r>
              <a:rPr sz="2200">
                <a:latin typeface="+mn-lt"/>
                <a:ea typeface="+mn-ea"/>
                <a:cs typeface="+mn-cs"/>
                <a:sym typeface="Courier"/>
              </a:rPr>
              <a:t>  action</a:t>
            </a:r>
            <a:r>
              <a:rPr sz="2200">
                <a:solidFill>
                  <a:srgbClr val="B51A00"/>
                </a:solidFill>
                <a:latin typeface="+mn-lt"/>
                <a:ea typeface="+mn-ea"/>
                <a:cs typeface="+mn-cs"/>
                <a:sym typeface="Courier"/>
              </a:rPr>
              <a:t> :install</a:t>
            </a:r>
            <a:endParaRPr sz="2200">
              <a:latin typeface="+mn-lt"/>
              <a:ea typeface="+mn-ea"/>
              <a:cs typeface="+mn-cs"/>
              <a:sym typeface="Courier"/>
            </a:endParaRPr>
          </a:p>
          <a:p>
            <a:pPr lvl="0" algn="l" defTabSz="457200">
              <a:defRPr sz="1800"/>
            </a:pPr>
            <a:r>
              <a:rPr sz="2200">
                <a:solidFill>
                  <a:srgbClr val="4F7A28"/>
                </a:solidFill>
                <a:latin typeface="+mn-lt"/>
                <a:ea typeface="+mn-ea"/>
                <a:cs typeface="+mn-cs"/>
                <a:sym typeface="Courier"/>
              </a:rPr>
              <a:t>end</a:t>
            </a:r>
            <a:endParaRPr sz="2200">
              <a:latin typeface="+mn-lt"/>
              <a:ea typeface="+mn-ea"/>
              <a:cs typeface="+mn-cs"/>
              <a:sym typeface="Courier"/>
            </a:endParaRPr>
          </a:p>
          <a:p>
            <a:pPr lvl="0" algn="l" defTabSz="457200">
              <a:defRPr sz="1800"/>
            </a:pPr>
            <a:r>
              <a:rPr sz="2200">
                <a:latin typeface="+mn-lt"/>
                <a:ea typeface="+mn-ea"/>
                <a:cs typeface="+mn-cs"/>
                <a:sym typeface="Courier"/>
              </a:rPr>
              <a:t> </a:t>
            </a:r>
          </a:p>
          <a:p>
            <a:pPr lvl="8" indent="0" algn="l" defTabSz="457200">
              <a:defRPr sz="1800"/>
            </a:pPr>
            <a:r>
              <a:rPr sz="2200">
                <a:latin typeface="+mn-lt"/>
                <a:ea typeface="+mn-ea"/>
                <a:cs typeface="+mn-cs"/>
                <a:sym typeface="Courier"/>
              </a:rPr>
              <a:t>cookbook_file </a:t>
            </a:r>
            <a:r>
              <a:rPr sz="2200">
                <a:solidFill>
                  <a:srgbClr val="B51A00"/>
                </a:solidFill>
                <a:latin typeface="+mn-lt"/>
                <a:ea typeface="+mn-ea"/>
                <a:cs typeface="+mn-cs"/>
                <a:sym typeface="Courier"/>
              </a:rPr>
              <a:t>"/var/www/html/index.html"</a:t>
            </a:r>
            <a:r>
              <a:rPr sz="2200">
                <a:latin typeface="+mn-lt"/>
                <a:ea typeface="+mn-ea"/>
                <a:cs typeface="+mn-cs"/>
                <a:sym typeface="Courier"/>
              </a:rPr>
              <a:t> </a:t>
            </a:r>
            <a:r>
              <a:rPr sz="2200" b="1">
                <a:solidFill>
                  <a:srgbClr val="008F00"/>
                </a:solidFill>
                <a:latin typeface="+mn-lt"/>
                <a:ea typeface="+mn-ea"/>
                <a:cs typeface="+mn-cs"/>
                <a:sym typeface="Courier"/>
              </a:rPr>
              <a:t>do</a:t>
            </a:r>
            <a:endParaRPr sz="2200">
              <a:latin typeface="+mn-lt"/>
              <a:ea typeface="+mn-ea"/>
              <a:cs typeface="+mn-cs"/>
              <a:sym typeface="Courier"/>
            </a:endParaRPr>
          </a:p>
          <a:p>
            <a:pPr lvl="8" indent="0" algn="l" defTabSz="457200">
              <a:defRPr sz="1800"/>
            </a:pPr>
            <a:r>
              <a:rPr sz="2200">
                <a:latin typeface="+mn-lt"/>
                <a:ea typeface="+mn-ea"/>
                <a:cs typeface="+mn-cs"/>
                <a:sym typeface="Courier"/>
              </a:rPr>
              <a:t>  source </a:t>
            </a:r>
            <a:r>
              <a:rPr sz="2200">
                <a:solidFill>
                  <a:srgbClr val="B51A00"/>
                </a:solidFill>
                <a:latin typeface="+mn-lt"/>
                <a:ea typeface="+mn-ea"/>
                <a:cs typeface="+mn-cs"/>
                <a:sym typeface="Courier"/>
              </a:rPr>
              <a:t>"index.html"</a:t>
            </a:r>
            <a:endParaRPr sz="2200">
              <a:latin typeface="+mn-lt"/>
              <a:ea typeface="+mn-ea"/>
              <a:cs typeface="+mn-cs"/>
              <a:sym typeface="Courier"/>
            </a:endParaRPr>
          </a:p>
          <a:p>
            <a:pPr lvl="8" indent="0" algn="l" defTabSz="457200">
              <a:defRPr sz="1800"/>
            </a:pPr>
            <a:r>
              <a:rPr sz="2200">
                <a:latin typeface="+mn-lt"/>
                <a:ea typeface="+mn-ea"/>
                <a:cs typeface="+mn-cs"/>
                <a:sym typeface="Courier"/>
              </a:rPr>
              <a:t>  mode </a:t>
            </a:r>
            <a:r>
              <a:rPr sz="2200">
                <a:solidFill>
                  <a:srgbClr val="B51A00"/>
                </a:solidFill>
                <a:latin typeface="+mn-lt"/>
                <a:ea typeface="+mn-ea"/>
                <a:cs typeface="+mn-cs"/>
                <a:sym typeface="Courier"/>
              </a:rPr>
              <a:t>"0644"</a:t>
            </a:r>
            <a:endParaRPr sz="2200">
              <a:latin typeface="+mn-lt"/>
              <a:ea typeface="+mn-ea"/>
              <a:cs typeface="+mn-cs"/>
              <a:sym typeface="Courier"/>
            </a:endParaRPr>
          </a:p>
          <a:p>
            <a:pPr lvl="0" algn="l" defTabSz="457200">
              <a:defRPr sz="1800"/>
            </a:pPr>
            <a:r>
              <a:rPr sz="2200" b="1">
                <a:solidFill>
                  <a:srgbClr val="008F00"/>
                </a:solidFill>
                <a:latin typeface="+mn-lt"/>
                <a:ea typeface="+mn-ea"/>
                <a:cs typeface="+mn-cs"/>
                <a:sym typeface="Courier"/>
              </a:rPr>
              <a:t>end</a:t>
            </a:r>
          </a:p>
          <a:p>
            <a:pPr lvl="0" algn="l" defTabSz="457200">
              <a:defRPr sz="1800"/>
            </a:pPr>
            <a:r>
              <a:rPr sz="2200">
                <a:latin typeface="+mn-lt"/>
                <a:ea typeface="+mn-ea"/>
                <a:cs typeface="+mn-cs"/>
                <a:sym typeface="Courier"/>
              </a:rPr>
              <a:t> </a:t>
            </a:r>
          </a:p>
          <a:p>
            <a:pPr lvl="8" indent="0" algn="l" defTabSz="457200">
              <a:defRPr sz="1800"/>
            </a:pPr>
            <a:r>
              <a:rPr sz="2200">
                <a:latin typeface="+mn-lt"/>
                <a:ea typeface="+mn-ea"/>
                <a:cs typeface="+mn-cs"/>
                <a:sym typeface="Courier"/>
              </a:rPr>
              <a:t>service </a:t>
            </a:r>
            <a:r>
              <a:rPr sz="2200">
                <a:solidFill>
                  <a:srgbClr val="B51A00"/>
                </a:solidFill>
                <a:latin typeface="+mn-lt"/>
                <a:ea typeface="+mn-ea"/>
                <a:cs typeface="+mn-cs"/>
                <a:sym typeface="Courier"/>
              </a:rPr>
              <a:t>"httpd"</a:t>
            </a:r>
            <a:r>
              <a:rPr sz="2200">
                <a:latin typeface="+mn-lt"/>
                <a:ea typeface="+mn-ea"/>
                <a:cs typeface="+mn-cs"/>
                <a:sym typeface="Courier"/>
              </a:rPr>
              <a:t> </a:t>
            </a:r>
            <a:r>
              <a:rPr sz="2200" b="1">
                <a:solidFill>
                  <a:srgbClr val="008F00"/>
                </a:solidFill>
                <a:latin typeface="+mn-lt"/>
                <a:ea typeface="+mn-ea"/>
                <a:cs typeface="+mn-cs"/>
                <a:sym typeface="Courier"/>
              </a:rPr>
              <a:t>do</a:t>
            </a:r>
            <a:endParaRPr sz="2200">
              <a:latin typeface="+mn-lt"/>
              <a:ea typeface="+mn-ea"/>
              <a:cs typeface="+mn-cs"/>
              <a:sym typeface="Courier"/>
            </a:endParaRPr>
          </a:p>
          <a:p>
            <a:pPr lvl="8" indent="0" algn="l" defTabSz="457200">
              <a:defRPr sz="1800"/>
            </a:pPr>
            <a:r>
              <a:rPr sz="2200">
                <a:latin typeface="+mn-lt"/>
                <a:ea typeface="+mn-ea"/>
                <a:cs typeface="+mn-cs"/>
                <a:sym typeface="Courier"/>
              </a:rPr>
              <a:t>  action [ </a:t>
            </a:r>
            <a:r>
              <a:rPr sz="2200">
                <a:solidFill>
                  <a:srgbClr val="22288F"/>
                </a:solidFill>
                <a:latin typeface="+mn-lt"/>
                <a:ea typeface="+mn-ea"/>
                <a:cs typeface="+mn-cs"/>
                <a:sym typeface="Courier"/>
              </a:rPr>
              <a:t>:enable</a:t>
            </a:r>
            <a:r>
              <a:rPr sz="2200">
                <a:latin typeface="+mn-lt"/>
                <a:ea typeface="+mn-ea"/>
                <a:cs typeface="+mn-cs"/>
                <a:sym typeface="Courier"/>
              </a:rPr>
              <a:t>, </a:t>
            </a:r>
            <a:r>
              <a:rPr sz="2200">
                <a:solidFill>
                  <a:srgbClr val="22288F"/>
                </a:solidFill>
                <a:latin typeface="+mn-lt"/>
                <a:ea typeface="+mn-ea"/>
                <a:cs typeface="+mn-cs"/>
                <a:sym typeface="Courier"/>
              </a:rPr>
              <a:t>:start</a:t>
            </a:r>
            <a:r>
              <a:rPr sz="2200">
                <a:latin typeface="+mn-lt"/>
                <a:ea typeface="+mn-ea"/>
                <a:cs typeface="+mn-cs"/>
                <a:sym typeface="Courier"/>
              </a:rPr>
              <a:t> ]</a:t>
            </a:r>
          </a:p>
          <a:p>
            <a:pPr lvl="0" algn="l" defTabSz="457200">
              <a:defRPr sz="1800"/>
            </a:pPr>
            <a:r>
              <a:rPr sz="2200" b="1">
                <a:solidFill>
                  <a:srgbClr val="008F00"/>
                </a:solidFill>
                <a:latin typeface="+mn-lt"/>
                <a:ea typeface="+mn-ea"/>
                <a:cs typeface="+mn-cs"/>
                <a:sym typeface="Courier"/>
              </a:rPr>
              <a:t>end</a:t>
            </a:r>
            <a:endParaRPr sz="2200">
              <a:latin typeface="+mn-lt"/>
              <a:ea typeface="+mn-ea"/>
              <a:cs typeface="+mn-cs"/>
              <a:sym typeface="Courier"/>
            </a:endParaRPr>
          </a:p>
          <a:p>
            <a:pPr lvl="0" algn="l" defTabSz="457200">
              <a:defRPr sz="1800"/>
            </a:pPr>
            <a:r>
              <a:rPr sz="2200">
                <a:latin typeface="+mn-lt"/>
                <a:ea typeface="+mn-ea"/>
                <a:cs typeface="+mn-cs"/>
                <a:sym typeface="Courier"/>
              </a:rPr>
              <a:t> </a:t>
            </a:r>
          </a:p>
        </p:txBody>
      </p:sp>
      <p:sp>
        <p:nvSpPr>
          <p:cNvPr id="3780" name="Shape 3780"/>
          <p:cNvSpPr/>
          <p:nvPr/>
        </p:nvSpPr>
        <p:spPr>
          <a:xfrm>
            <a:off x="8407400" y="1943100"/>
            <a:ext cx="7785100" cy="6807200"/>
          </a:xfrm>
          <a:prstGeom prst="rect">
            <a:avLst/>
          </a:prstGeom>
          <a:ln w="25400">
            <a:solidFill>
              <a:srgbClr val="435363"/>
            </a:solidFill>
            <a:custDash>
              <a:ds d="200000" sp="200000"/>
            </a:custDash>
            <a:miter lim="400000"/>
          </a:ln>
        </p:spPr>
        <p:txBody>
          <a:bodyPr lIns="190500" tIns="190500" rIns="190500" bIns="190500">
            <a:normAutofit/>
          </a:bodyPr>
          <a:lstStyle/>
          <a:p>
            <a:pPr lvl="0" algn="l" defTabSz="457200">
              <a:defRPr sz="2400" b="1">
                <a:solidFill>
                  <a:srgbClr val="008F00"/>
                </a:solidFill>
                <a:latin typeface="+mn-lt"/>
                <a:ea typeface="+mn-ea"/>
                <a:cs typeface="+mn-cs"/>
                <a:sym typeface="Courier"/>
              </a:defRPr>
            </a:pPr>
            <a:endParaRPr/>
          </a:p>
        </p:txBody>
      </p:sp>
      <p:sp>
        <p:nvSpPr>
          <p:cNvPr id="3781" name="Shape 3781"/>
          <p:cNvSpPr/>
          <p:nvPr/>
        </p:nvSpPr>
        <p:spPr>
          <a:xfrm>
            <a:off x="8394700" y="1473200"/>
            <a:ext cx="6223000" cy="431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defTabSz="457200">
              <a:defRPr sz="2400"/>
            </a:lvl1pPr>
          </a:lstStyle>
          <a:p>
            <a:pPr lvl="0">
              <a:defRPr sz="1800"/>
            </a:pPr>
            <a:r>
              <a:rPr sz="2400"/>
              <a:t>Resource Collection</a:t>
            </a:r>
          </a:p>
        </p:txBody>
      </p:sp>
      <p:sp>
        <p:nvSpPr>
          <p:cNvPr id="3782" name="Shape 3782"/>
          <p:cNvSpPr/>
          <p:nvPr/>
        </p:nvSpPr>
        <p:spPr>
          <a:xfrm>
            <a:off x="8623300" y="2368550"/>
            <a:ext cx="7366000" cy="13970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1" indent="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2200">
                <a:latin typeface="+mn-lt"/>
                <a:ea typeface="+mn-ea"/>
                <a:cs typeface="+mn-cs"/>
                <a:sym typeface="Courier"/>
              </a:rPr>
              <a:t> package</a:t>
            </a:r>
            <a:r>
              <a:rPr sz="2200">
                <a:solidFill>
                  <a:srgbClr val="B51A00"/>
                </a:solidFill>
                <a:latin typeface="+mn-lt"/>
                <a:ea typeface="+mn-ea"/>
                <a:cs typeface="+mn-cs"/>
                <a:sym typeface="Courier"/>
              </a:rPr>
              <a:t>["httpd"],</a:t>
            </a:r>
            <a:endParaRPr sz="2200">
              <a:solidFill>
                <a:srgbClr val="FF2600"/>
              </a:solidFill>
              <a:latin typeface="+mn-lt"/>
              <a:ea typeface="+mn-ea"/>
              <a:cs typeface="+mn-cs"/>
              <a:sym typeface="Courier"/>
            </a:endParaRPr>
          </a:p>
          <a:p>
            <a:pPr lvl="1" indent="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2200">
                <a:latin typeface="+mn-lt"/>
                <a:ea typeface="+mn-ea"/>
                <a:cs typeface="+mn-cs"/>
                <a:sym typeface="Courier"/>
              </a:rPr>
              <a:t> cookbook_file[</a:t>
            </a:r>
            <a:r>
              <a:rPr sz="2200">
                <a:solidFill>
                  <a:srgbClr val="B51A00"/>
                </a:solidFill>
                <a:latin typeface="+mn-lt"/>
                <a:ea typeface="+mn-ea"/>
                <a:cs typeface="+mn-cs"/>
                <a:sym typeface="Courier"/>
              </a:rPr>
              <a:t>"/var/www/html/index.html"],</a:t>
            </a:r>
            <a:endParaRPr sz="2200">
              <a:solidFill>
                <a:srgbClr val="FF2600"/>
              </a:solidFill>
              <a:latin typeface="+mn-lt"/>
              <a:ea typeface="+mn-ea"/>
              <a:cs typeface="+mn-cs"/>
              <a:sym typeface="Courier"/>
            </a:endParaRPr>
          </a:p>
          <a:p>
            <a:pPr lvl="1" indent="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2200">
                <a:latin typeface="+mn-lt"/>
                <a:ea typeface="+mn-ea"/>
                <a:cs typeface="+mn-cs"/>
                <a:sym typeface="Courier"/>
              </a:rPr>
              <a:t> service</a:t>
            </a:r>
            <a:r>
              <a:rPr sz="2200">
                <a:solidFill>
                  <a:srgbClr val="B51A00"/>
                </a:solidFill>
                <a:latin typeface="+mn-lt"/>
                <a:ea typeface="+mn-ea"/>
                <a:cs typeface="+mn-cs"/>
                <a:sym typeface="Courier"/>
              </a:rPr>
              <a:t> ["httpd"]</a:t>
            </a:r>
            <a:endParaRPr sz="2200">
              <a:latin typeface="+mn-lt"/>
              <a:ea typeface="+mn-ea"/>
              <a:cs typeface="+mn-cs"/>
              <a:sym typeface="Courier"/>
            </a:endParaRPr>
          </a:p>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2200">
                <a:latin typeface="+mn-lt"/>
                <a:ea typeface="+mn-ea"/>
                <a:cs typeface="+mn-cs"/>
                <a:sym typeface="Courier"/>
              </a:rPr>
              <a:t>]</a:t>
            </a:r>
          </a:p>
        </p:txBody>
      </p:sp>
      <p:sp>
        <p:nvSpPr>
          <p:cNvPr id="3783" name="Shape 3783"/>
          <p:cNvSpPr/>
          <p:nvPr/>
        </p:nvSpPr>
        <p:spPr>
          <a:xfrm>
            <a:off x="482600" y="2095500"/>
            <a:ext cx="3263900" cy="1016000"/>
          </a:xfrm>
          <a:prstGeom prst="rect">
            <a:avLst/>
          </a:prstGeom>
          <a:solidFill>
            <a:srgbClr val="9F9F9F">
              <a:alpha val="30000"/>
            </a:srgbClr>
          </a:solidFill>
          <a:ln w="25400">
            <a:miter lim="400000"/>
          </a:ln>
        </p:spPr>
        <p:txBody>
          <a:bodyPr lIns="0" tIns="0" rIns="0" bIns="0" anchor="ctr"/>
          <a:lstStyle/>
          <a:p>
            <a:pPr lvl="0">
              <a:defRPr>
                <a:solidFill>
                  <a:srgbClr val="FF9300"/>
                </a:solidFill>
                <a:effectLst>
                  <a:outerShdw blurRad="38100" dist="12700" dir="5400000" rotWithShape="0">
                    <a:srgbClr val="000000">
                      <a:alpha val="50000"/>
                    </a:srgbClr>
                  </a:outerShdw>
                </a:effectLst>
              </a:defRPr>
            </a:pPr>
            <a:endParaRPr/>
          </a:p>
        </p:txBody>
      </p:sp>
      <p:sp>
        <p:nvSpPr>
          <p:cNvPr id="3784" name="Shape 3784"/>
          <p:cNvSpPr/>
          <p:nvPr/>
        </p:nvSpPr>
        <p:spPr>
          <a:xfrm>
            <a:off x="508000" y="3251200"/>
            <a:ext cx="7366000" cy="1498600"/>
          </a:xfrm>
          <a:prstGeom prst="rect">
            <a:avLst/>
          </a:prstGeom>
          <a:solidFill>
            <a:srgbClr val="9F9F9F">
              <a:alpha val="30000"/>
            </a:srgbClr>
          </a:solidFill>
          <a:ln w="25400">
            <a:miter lim="400000"/>
          </a:ln>
        </p:spPr>
        <p:txBody>
          <a:bodyPr lIns="0" tIns="0" rIns="0" bIns="0" anchor="ctr"/>
          <a:lstStyle/>
          <a:p>
            <a:pPr lvl="0">
              <a:defRPr>
                <a:solidFill>
                  <a:srgbClr val="FF9300"/>
                </a:solidFill>
                <a:effectLst>
                  <a:outerShdw blurRad="38100" dist="12700" dir="5400000" rotWithShape="0">
                    <a:srgbClr val="000000">
                      <a:alpha val="50000"/>
                    </a:srgbClr>
                  </a:outerShdw>
                </a:effectLst>
              </a:defRPr>
            </a:pPr>
            <a:endParaRPr/>
          </a:p>
        </p:txBody>
      </p:sp>
      <p:sp>
        <p:nvSpPr>
          <p:cNvPr id="3785" name="Shape 3785"/>
          <p:cNvSpPr/>
          <p:nvPr/>
        </p:nvSpPr>
        <p:spPr>
          <a:xfrm>
            <a:off x="482600" y="5092700"/>
            <a:ext cx="4851400" cy="1117600"/>
          </a:xfrm>
          <a:prstGeom prst="rect">
            <a:avLst/>
          </a:prstGeom>
          <a:solidFill>
            <a:srgbClr val="9F9F9F">
              <a:alpha val="30000"/>
            </a:srgbClr>
          </a:solidFill>
          <a:ln w="25400">
            <a:miter lim="400000"/>
          </a:ln>
        </p:spPr>
        <p:txBody>
          <a:bodyPr lIns="0" tIns="0" rIns="0" bIns="0" anchor="ctr"/>
          <a:lstStyle/>
          <a:p>
            <a:pPr lvl="0">
              <a:defRPr>
                <a:solidFill>
                  <a:srgbClr val="FF9300"/>
                </a:solidFill>
                <a:effectLst>
                  <a:outerShdw blurRad="38100" dist="12700" dir="5400000" rotWithShape="0">
                    <a:srgbClr val="000000">
                      <a:alpha val="50000"/>
                    </a:srgbClr>
                  </a:outerShdw>
                </a:effectLst>
              </a:defRPr>
            </a:pPr>
            <a:endParaRPr/>
          </a:p>
        </p:txBody>
      </p:sp>
      <p:sp>
        <p:nvSpPr>
          <p:cNvPr id="3786" name="Shape 3786"/>
          <p:cNvSpPr/>
          <p:nvPr/>
        </p:nvSpPr>
        <p:spPr>
          <a:xfrm>
            <a:off x="8636000" y="2006600"/>
            <a:ext cx="4521200" cy="4064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latin typeface="+mn-lt"/>
                <a:ea typeface="+mn-ea"/>
                <a:cs typeface="+mn-cs"/>
                <a:sym typeface="Courier"/>
              </a:defRPr>
            </a:lvl1pPr>
          </a:lstStyle>
          <a:p>
            <a:pPr lvl="0">
              <a:defRPr sz="1800"/>
            </a:pPr>
            <a:r>
              <a:rPr sz="2200"/>
              <a:t>resource_collection = [</a:t>
            </a:r>
          </a:p>
        </p:txBody>
      </p:sp>
      <p:sp>
        <p:nvSpPr>
          <p:cNvPr id="3787" name="Shape 3787"/>
          <p:cNvSpPr/>
          <p:nvPr/>
        </p:nvSpPr>
        <p:spPr>
          <a:xfrm>
            <a:off x="444500" y="1454150"/>
            <a:ext cx="917724" cy="4318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l" defTabSz="457200">
              <a:defRPr sz="2400"/>
            </a:lvl1pPr>
          </a:lstStyle>
          <a:p>
            <a:pPr lvl="0">
              <a:defRPr sz="1800"/>
            </a:pPr>
            <a:r>
              <a:rPr sz="2400"/>
              <a:t>Recipe</a:t>
            </a:r>
          </a:p>
        </p:txBody>
      </p:sp>
      <p:sp>
        <p:nvSpPr>
          <p:cNvPr id="3788" name="Shape 3788"/>
          <p:cNvSpPr/>
          <p:nvPr/>
        </p:nvSpPr>
        <p:spPr>
          <a:xfrm>
            <a:off x="419100" y="1943100"/>
            <a:ext cx="7785100" cy="4343400"/>
          </a:xfrm>
          <a:prstGeom prst="rect">
            <a:avLst/>
          </a:prstGeom>
          <a:ln w="25400">
            <a:solidFill>
              <a:srgbClr val="435363"/>
            </a:solidFill>
            <a:custDash>
              <a:ds d="200000" sp="200000"/>
            </a:custDash>
            <a:miter lim="400000"/>
          </a:ln>
        </p:spPr>
        <p:txBody>
          <a:bodyPr lIns="190500" tIns="190500" rIns="190500" bIns="190500">
            <a:normAutofit/>
          </a:bodyPr>
          <a:lstStyle/>
          <a:p>
            <a:pPr lvl="0" algn="l" defTabSz="457200">
              <a:defRPr sz="2400" b="1">
                <a:solidFill>
                  <a:srgbClr val="008F00"/>
                </a:solidFill>
                <a:latin typeface="+mn-lt"/>
                <a:ea typeface="+mn-ea"/>
                <a:cs typeface="+mn-cs"/>
                <a:sym typeface="Courier"/>
              </a:defRPr>
            </a:pPr>
            <a:endParaRP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78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3782">
                                            <p:bg/>
                                          </p:spTgt>
                                        </p:tgtEl>
                                        <p:attrNameLst>
                                          <p:attrName>style.visibility</p:attrName>
                                        </p:attrNameLst>
                                      </p:cBhvr>
                                      <p:to>
                                        <p:strVal val="visible"/>
                                      </p:to>
                                    </p:set>
                                  </p:childTnLst>
                                </p:cTn>
                              </p:par>
                              <p:par>
                                <p:cTn id="10" presetID="1" presetClass="entr" presetSubtype="0" fill="hold" grpId="2">
                                  <p:stCondLst>
                                    <p:cond delay="0"/>
                                  </p:stCondLst>
                                  <p:iterate>
                                    <p:tmAbs val="0"/>
                                  </p:iterate>
                                  <p:childTnLst>
                                    <p:set>
                                      <p:cBhvr>
                                        <p:cTn id="11" fill="hold"/>
                                        <p:tgtEl>
                                          <p:spTgt spid="3782">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3" nodeType="clickEffect">
                                  <p:stCondLst>
                                    <p:cond delay="0"/>
                                  </p:stCondLst>
                                  <p:iterate>
                                    <p:tmAbs val="0"/>
                                  </p:iterate>
                                  <p:childTnLst>
                                    <p:set>
                                      <p:cBhvr>
                                        <p:cTn id="15" fill="hold"/>
                                        <p:tgtEl>
                                          <p:spTgt spid="3784"/>
                                        </p:tgtEl>
                                        <p:attrNameLst>
                                          <p:attrName>style.visibility</p:attrName>
                                        </p:attrNameLst>
                                      </p:cBhvr>
                                      <p:to>
                                        <p:strVal val="visible"/>
                                      </p:to>
                                    </p:set>
                                  </p:childTnLst>
                                </p:cTn>
                              </p:par>
                            </p:childTnLst>
                          </p:cTn>
                        </p:par>
                        <p:par>
                          <p:cTn id="16" fill="hold">
                            <p:stCondLst>
                              <p:cond delay="0"/>
                            </p:stCondLst>
                            <p:childTnLst>
                              <p:par>
                                <p:cTn id="17" presetID="1" presetClass="exit" presetSubtype="0" fill="hold" grpId="4" nodeType="afterEffect">
                                  <p:stCondLst>
                                    <p:cond delay="0"/>
                                  </p:stCondLst>
                                  <p:iterate>
                                    <p:tmAbs val="0"/>
                                  </p:iterate>
                                  <p:childTnLst>
                                    <p:set>
                                      <p:cBhvr>
                                        <p:cTn id="18" fill="hold">
                                          <p:stCondLst>
                                            <p:cond delay="0"/>
                                          </p:stCondLst>
                                        </p:cTn>
                                        <p:tgtEl>
                                          <p:spTgt spid="3783"/>
                                        </p:tgtEl>
                                        <p:attrNameLst>
                                          <p:attrName>style.visibility</p:attrName>
                                        </p:attrNameLst>
                                      </p:cBhvr>
                                      <p:to>
                                        <p:strVal val="hidden"/>
                                      </p:to>
                                    </p:set>
                                  </p:childTnLst>
                                </p:cTn>
                              </p:par>
                            </p:childTnLst>
                          </p:cTn>
                        </p:par>
                        <p:par>
                          <p:cTn id="19" fill="hold">
                            <p:stCondLst>
                              <p:cond delay="0"/>
                            </p:stCondLst>
                            <p:childTnLst>
                              <p:par>
                                <p:cTn id="20" presetID="1" presetClass="entr" presetSubtype="0" fill="hold" grpId="2" nodeType="afterEffect">
                                  <p:stCondLst>
                                    <p:cond delay="0"/>
                                  </p:stCondLst>
                                  <p:iterate>
                                    <p:tmAbs val="0"/>
                                  </p:iterate>
                                  <p:childTnLst>
                                    <p:set>
                                      <p:cBhvr>
                                        <p:cTn id="21" fill="hold"/>
                                        <p:tgtEl>
                                          <p:spTgt spid="3782">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5" nodeType="clickEffect">
                                  <p:stCondLst>
                                    <p:cond delay="0"/>
                                  </p:stCondLst>
                                  <p:iterate>
                                    <p:tmAbs val="0"/>
                                  </p:iterate>
                                  <p:childTnLst>
                                    <p:set>
                                      <p:cBhvr>
                                        <p:cTn id="25" fill="hold"/>
                                        <p:tgtEl>
                                          <p:spTgt spid="3785"/>
                                        </p:tgtEl>
                                        <p:attrNameLst>
                                          <p:attrName>style.visibility</p:attrName>
                                        </p:attrNameLst>
                                      </p:cBhvr>
                                      <p:to>
                                        <p:strVal val="visible"/>
                                      </p:to>
                                    </p:set>
                                  </p:childTnLst>
                                </p:cTn>
                              </p:par>
                            </p:childTnLst>
                          </p:cTn>
                        </p:par>
                        <p:par>
                          <p:cTn id="26" fill="hold">
                            <p:stCondLst>
                              <p:cond delay="0"/>
                            </p:stCondLst>
                            <p:childTnLst>
                              <p:par>
                                <p:cTn id="27" presetID="1" presetClass="exit" presetSubtype="0" fill="hold" grpId="6" nodeType="afterEffect">
                                  <p:stCondLst>
                                    <p:cond delay="0"/>
                                  </p:stCondLst>
                                  <p:iterate>
                                    <p:tmAbs val="0"/>
                                  </p:iterate>
                                  <p:childTnLst>
                                    <p:set>
                                      <p:cBhvr>
                                        <p:cTn id="28" fill="hold">
                                          <p:stCondLst>
                                            <p:cond delay="0"/>
                                          </p:stCondLst>
                                        </p:cTn>
                                        <p:tgtEl>
                                          <p:spTgt spid="3784"/>
                                        </p:tgtEl>
                                        <p:attrNameLst>
                                          <p:attrName>style.visibility</p:attrName>
                                        </p:attrNameLst>
                                      </p:cBhvr>
                                      <p:to>
                                        <p:strVal val="hidden"/>
                                      </p:to>
                                    </p:set>
                                  </p:childTnLst>
                                </p:cTn>
                              </p:par>
                            </p:childTnLst>
                          </p:cTn>
                        </p:par>
                        <p:par>
                          <p:cTn id="29" fill="hold">
                            <p:stCondLst>
                              <p:cond delay="0"/>
                            </p:stCondLst>
                            <p:childTnLst>
                              <p:par>
                                <p:cTn id="30" presetID="1" presetClass="entr" presetSubtype="0" fill="hold" grpId="2" nodeType="afterEffect">
                                  <p:stCondLst>
                                    <p:cond delay="0"/>
                                  </p:stCondLst>
                                  <p:iterate>
                                    <p:tmAbs val="0"/>
                                  </p:iterate>
                                  <p:childTnLst>
                                    <p:set>
                                      <p:cBhvr>
                                        <p:cTn id="31" fill="hold"/>
                                        <p:tgtEl>
                                          <p:spTgt spid="3782">
                                            <p:txEl>
                                              <p:pRg st="2" end="2"/>
                                            </p:txEl>
                                          </p:spTgt>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2" nodeType="afterEffect">
                                  <p:stCondLst>
                                    <p:cond delay="0"/>
                                  </p:stCondLst>
                                  <p:iterate>
                                    <p:tmAbs val="0"/>
                                  </p:iterate>
                                  <p:childTnLst>
                                    <p:set>
                                      <p:cBhvr>
                                        <p:cTn id="34" fill="hold"/>
                                        <p:tgtEl>
                                          <p:spTgt spid="3782">
                                            <p:txEl>
                                              <p:pRg st="3" end="3"/>
                                            </p:txEl>
                                          </p:spTgt>
                                        </p:tgtEl>
                                        <p:attrNameLst>
                                          <p:attrName>style.visibility</p:attrName>
                                        </p:attrNameLst>
                                      </p:cBhvr>
                                      <p:to>
                                        <p:strVal val="visible"/>
                                      </p:to>
                                    </p:set>
                                  </p:childTnLst>
                                </p:cTn>
                              </p:par>
                            </p:childTnLst>
                          </p:cTn>
                        </p:par>
                        <p:par>
                          <p:cTn id="35" fill="hold">
                            <p:stCondLst>
                              <p:cond delay="0"/>
                            </p:stCondLst>
                            <p:childTnLst>
                              <p:par>
                                <p:cTn id="36" presetID="1" presetClass="exit" presetSubtype="0" fill="hold" grpId="7" nodeType="afterEffect">
                                  <p:stCondLst>
                                    <p:cond delay="1000"/>
                                  </p:stCondLst>
                                  <p:iterate>
                                    <p:tmAbs val="0"/>
                                  </p:iterate>
                                  <p:childTnLst>
                                    <p:set>
                                      <p:cBhvr>
                                        <p:cTn id="37" fill="hold">
                                          <p:stCondLst>
                                            <p:cond delay="0"/>
                                          </p:stCondLst>
                                        </p:cTn>
                                        <p:tgtEl>
                                          <p:spTgt spid="378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2" grpId="2" build="p" bldLvl="5" animBg="1" advAuto="0"/>
      <p:bldP spid="3783" grpId="1" animBg="1" advAuto="0"/>
      <p:bldP spid="3783" grpId="4" animBg="1" advAuto="0"/>
      <p:bldP spid="3784" grpId="3" animBg="1" advAuto="0"/>
      <p:bldP spid="3784" grpId="6" animBg="1" advAuto="0"/>
      <p:bldP spid="3785" grpId="5" animBg="1" advAuto="0"/>
      <p:bldP spid="3785" grpId="7" animBg="1" advAuto="0"/>
    </p:bld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2" name="Shape 3792"/>
          <p:cNvSpPr>
            <a:spLocks noGrp="1"/>
          </p:cNvSpPr>
          <p:nvPr>
            <p:ph type="title"/>
          </p:nvPr>
        </p:nvSpPr>
        <p:spPr>
          <a:prstGeom prst="rect">
            <a:avLst/>
          </a:prstGeom>
        </p:spPr>
        <p:txBody>
          <a:bodyPr/>
          <a:lstStyle>
            <a:lvl1pPr defTabSz="407924">
              <a:defRPr sz="5256">
                <a:effectLst>
                  <a:outerShdw blurRad="37084" dist="18542" dir="2700000" rotWithShape="0">
                    <a:srgbClr val="000000">
                      <a:alpha val="75000"/>
                    </a:srgbClr>
                  </a:outerShdw>
                </a:effectLst>
              </a:defRPr>
            </a:lvl1pPr>
          </a:lstStyle>
          <a:p>
            <a:pPr lvl="0">
              <a:defRPr sz="1800" b="0">
                <a:solidFill>
                  <a:srgbClr val="000000"/>
                </a:solidFill>
                <a:effectLst/>
              </a:defRPr>
            </a:pPr>
            <a:r>
              <a:rPr sz="5256" b="1">
                <a:solidFill>
                  <a:srgbClr val="FFFFFF"/>
                </a:solidFill>
                <a:effectLst>
                  <a:outerShdw blurRad="37084" dist="18542" dir="2700000" rotWithShape="0">
                    <a:srgbClr val="000000">
                      <a:alpha val="75000"/>
                    </a:srgbClr>
                  </a:outerShdw>
                </a:effectLst>
              </a:rPr>
              <a:t>Resource Collection Phase 2 - Execute Phase</a:t>
            </a:r>
          </a:p>
        </p:txBody>
      </p:sp>
      <p:sp>
        <p:nvSpPr>
          <p:cNvPr id="3793" name="Shape 3793"/>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296</a:t>
            </a:fld>
            <a:endParaRPr sz="1000"/>
          </a:p>
        </p:txBody>
      </p:sp>
      <p:sp>
        <p:nvSpPr>
          <p:cNvPr id="3794" name="Shape 3794"/>
          <p:cNvSpPr/>
          <p:nvPr/>
        </p:nvSpPr>
        <p:spPr>
          <a:xfrm>
            <a:off x="520700" y="2057400"/>
            <a:ext cx="7493000" cy="436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0" algn="l" defTabSz="457200">
              <a:defRPr sz="1800"/>
            </a:pPr>
            <a:r>
              <a:rPr sz="2200" dirty="0">
                <a:latin typeface="+mn-lt"/>
                <a:ea typeface="+mn-ea"/>
                <a:cs typeface="+mn-cs"/>
                <a:sym typeface="Courier"/>
              </a:rPr>
              <a:t>package </a:t>
            </a:r>
            <a:r>
              <a:rPr sz="2200" dirty="0">
                <a:solidFill>
                  <a:srgbClr val="C8352B"/>
                </a:solidFill>
                <a:latin typeface="+mn-lt"/>
                <a:ea typeface="+mn-ea"/>
                <a:cs typeface="+mn-cs"/>
                <a:sym typeface="Courier"/>
              </a:rPr>
              <a:t>"httpd"</a:t>
            </a:r>
            <a:r>
              <a:rPr sz="2200" dirty="0">
                <a:latin typeface="+mn-lt"/>
                <a:ea typeface="+mn-ea"/>
                <a:cs typeface="+mn-cs"/>
                <a:sym typeface="Courier"/>
              </a:rPr>
              <a:t> </a:t>
            </a:r>
            <a:r>
              <a:rPr sz="2200" dirty="0">
                <a:solidFill>
                  <a:srgbClr val="4F7A28"/>
                </a:solidFill>
                <a:latin typeface="+mn-lt"/>
                <a:ea typeface="+mn-ea"/>
                <a:cs typeface="+mn-cs"/>
                <a:sym typeface="Courier"/>
              </a:rPr>
              <a:t>do</a:t>
            </a:r>
            <a:endParaRPr sz="2200" dirty="0">
              <a:latin typeface="+mn-lt"/>
              <a:ea typeface="+mn-ea"/>
              <a:cs typeface="+mn-cs"/>
              <a:sym typeface="Courier"/>
            </a:endParaRPr>
          </a:p>
          <a:p>
            <a:pPr lvl="0" algn="l" defTabSz="457200">
              <a:defRPr sz="1800"/>
            </a:pPr>
            <a:r>
              <a:rPr sz="2200" dirty="0">
                <a:latin typeface="+mn-lt"/>
                <a:ea typeface="+mn-ea"/>
                <a:cs typeface="+mn-cs"/>
                <a:sym typeface="Courier"/>
              </a:rPr>
              <a:t>  action</a:t>
            </a:r>
            <a:r>
              <a:rPr sz="2200" dirty="0">
                <a:solidFill>
                  <a:srgbClr val="B51A00"/>
                </a:solidFill>
                <a:latin typeface="+mn-lt"/>
                <a:ea typeface="+mn-ea"/>
                <a:cs typeface="+mn-cs"/>
                <a:sym typeface="Courier"/>
              </a:rPr>
              <a:t> :install</a:t>
            </a:r>
            <a:endParaRPr sz="2200" dirty="0">
              <a:latin typeface="+mn-lt"/>
              <a:ea typeface="+mn-ea"/>
              <a:cs typeface="+mn-cs"/>
              <a:sym typeface="Courier"/>
            </a:endParaRPr>
          </a:p>
          <a:p>
            <a:pPr lvl="0" algn="l" defTabSz="457200">
              <a:defRPr sz="1800"/>
            </a:pPr>
            <a:r>
              <a:rPr sz="2200" dirty="0">
                <a:solidFill>
                  <a:srgbClr val="4F7A28"/>
                </a:solidFill>
                <a:latin typeface="+mn-lt"/>
                <a:ea typeface="+mn-ea"/>
                <a:cs typeface="+mn-cs"/>
                <a:sym typeface="Courier"/>
              </a:rPr>
              <a:t>end</a:t>
            </a:r>
            <a:endParaRPr sz="2200" dirty="0">
              <a:latin typeface="+mn-lt"/>
              <a:ea typeface="+mn-ea"/>
              <a:cs typeface="+mn-cs"/>
              <a:sym typeface="Courier"/>
            </a:endParaRPr>
          </a:p>
          <a:p>
            <a:pPr lvl="0" algn="l" defTabSz="457200">
              <a:defRPr sz="1800"/>
            </a:pPr>
            <a:r>
              <a:rPr sz="2200" dirty="0">
                <a:latin typeface="+mn-lt"/>
                <a:ea typeface="+mn-ea"/>
                <a:cs typeface="+mn-cs"/>
                <a:sym typeface="Courier"/>
              </a:rPr>
              <a:t> </a:t>
            </a:r>
          </a:p>
          <a:p>
            <a:pPr lvl="8" indent="0" algn="l" defTabSz="457200">
              <a:defRPr sz="1800"/>
            </a:pPr>
            <a:r>
              <a:rPr sz="2200" dirty="0">
                <a:latin typeface="+mn-lt"/>
                <a:ea typeface="+mn-ea"/>
                <a:cs typeface="+mn-cs"/>
                <a:sym typeface="Courier"/>
              </a:rPr>
              <a:t>cookbook_file </a:t>
            </a:r>
            <a:r>
              <a:rPr sz="2200" dirty="0">
                <a:solidFill>
                  <a:srgbClr val="B51A00"/>
                </a:solidFill>
                <a:latin typeface="+mn-lt"/>
                <a:ea typeface="+mn-ea"/>
                <a:cs typeface="+mn-cs"/>
                <a:sym typeface="Courier"/>
              </a:rPr>
              <a:t>"/var/www/html/index.html"</a:t>
            </a:r>
            <a:r>
              <a:rPr sz="2200" dirty="0">
                <a:latin typeface="+mn-lt"/>
                <a:ea typeface="+mn-ea"/>
                <a:cs typeface="+mn-cs"/>
                <a:sym typeface="Courier"/>
              </a:rPr>
              <a:t> </a:t>
            </a:r>
            <a:r>
              <a:rPr sz="2200" b="1" dirty="0">
                <a:solidFill>
                  <a:srgbClr val="008F00"/>
                </a:solidFill>
                <a:latin typeface="+mn-lt"/>
                <a:ea typeface="+mn-ea"/>
                <a:cs typeface="+mn-cs"/>
                <a:sym typeface="Courier"/>
              </a:rPr>
              <a:t>do</a:t>
            </a:r>
            <a:endParaRPr sz="2200" dirty="0">
              <a:latin typeface="+mn-lt"/>
              <a:ea typeface="+mn-ea"/>
              <a:cs typeface="+mn-cs"/>
              <a:sym typeface="Courier"/>
            </a:endParaRPr>
          </a:p>
          <a:p>
            <a:pPr lvl="8" indent="0" algn="l" defTabSz="457200">
              <a:defRPr sz="1800"/>
            </a:pPr>
            <a:r>
              <a:rPr sz="2200" dirty="0">
                <a:latin typeface="+mn-lt"/>
                <a:ea typeface="+mn-ea"/>
                <a:cs typeface="+mn-cs"/>
                <a:sym typeface="Courier"/>
              </a:rPr>
              <a:t>  source </a:t>
            </a:r>
            <a:r>
              <a:rPr sz="2200" dirty="0">
                <a:solidFill>
                  <a:srgbClr val="B51A00"/>
                </a:solidFill>
                <a:latin typeface="+mn-lt"/>
                <a:ea typeface="+mn-ea"/>
                <a:cs typeface="+mn-cs"/>
                <a:sym typeface="Courier"/>
              </a:rPr>
              <a:t>"index.html"</a:t>
            </a:r>
            <a:endParaRPr sz="2200" dirty="0">
              <a:latin typeface="+mn-lt"/>
              <a:ea typeface="+mn-ea"/>
              <a:cs typeface="+mn-cs"/>
              <a:sym typeface="Courier"/>
            </a:endParaRPr>
          </a:p>
          <a:p>
            <a:pPr lvl="8" indent="0" algn="l" defTabSz="457200">
              <a:defRPr sz="1800"/>
            </a:pPr>
            <a:r>
              <a:rPr sz="2200" dirty="0">
                <a:latin typeface="+mn-lt"/>
                <a:ea typeface="+mn-ea"/>
                <a:cs typeface="+mn-cs"/>
                <a:sym typeface="Courier"/>
              </a:rPr>
              <a:t>  mode </a:t>
            </a:r>
            <a:r>
              <a:rPr sz="2200" dirty="0">
                <a:solidFill>
                  <a:srgbClr val="B51A00"/>
                </a:solidFill>
                <a:latin typeface="+mn-lt"/>
                <a:ea typeface="+mn-ea"/>
                <a:cs typeface="+mn-cs"/>
                <a:sym typeface="Courier"/>
              </a:rPr>
              <a:t>"0644"</a:t>
            </a:r>
            <a:endParaRPr sz="2200" dirty="0">
              <a:latin typeface="+mn-lt"/>
              <a:ea typeface="+mn-ea"/>
              <a:cs typeface="+mn-cs"/>
              <a:sym typeface="Courier"/>
            </a:endParaRPr>
          </a:p>
          <a:p>
            <a:pPr lvl="0" algn="l" defTabSz="457200">
              <a:defRPr sz="1800"/>
            </a:pPr>
            <a:r>
              <a:rPr sz="2200" b="1" dirty="0">
                <a:solidFill>
                  <a:srgbClr val="008F00"/>
                </a:solidFill>
                <a:latin typeface="+mn-lt"/>
                <a:ea typeface="+mn-ea"/>
                <a:cs typeface="+mn-cs"/>
                <a:sym typeface="Courier"/>
              </a:rPr>
              <a:t>end</a:t>
            </a:r>
          </a:p>
          <a:p>
            <a:pPr lvl="0" algn="l" defTabSz="457200">
              <a:defRPr sz="1800"/>
            </a:pPr>
            <a:r>
              <a:rPr sz="2200" dirty="0">
                <a:latin typeface="+mn-lt"/>
                <a:ea typeface="+mn-ea"/>
                <a:cs typeface="+mn-cs"/>
                <a:sym typeface="Courier"/>
              </a:rPr>
              <a:t> </a:t>
            </a:r>
          </a:p>
          <a:p>
            <a:pPr lvl="8" indent="0" algn="l" defTabSz="457200">
              <a:defRPr sz="1800"/>
            </a:pPr>
            <a:r>
              <a:rPr sz="2200" dirty="0">
                <a:latin typeface="+mn-lt"/>
                <a:ea typeface="+mn-ea"/>
                <a:cs typeface="+mn-cs"/>
                <a:sym typeface="Courier"/>
              </a:rPr>
              <a:t>service </a:t>
            </a:r>
            <a:r>
              <a:rPr sz="2200" dirty="0">
                <a:solidFill>
                  <a:srgbClr val="B51A00"/>
                </a:solidFill>
                <a:latin typeface="+mn-lt"/>
                <a:ea typeface="+mn-ea"/>
                <a:cs typeface="+mn-cs"/>
                <a:sym typeface="Courier"/>
              </a:rPr>
              <a:t>"httpd"</a:t>
            </a:r>
            <a:r>
              <a:rPr sz="2200" dirty="0">
                <a:latin typeface="+mn-lt"/>
                <a:ea typeface="+mn-ea"/>
                <a:cs typeface="+mn-cs"/>
                <a:sym typeface="Courier"/>
              </a:rPr>
              <a:t> </a:t>
            </a:r>
            <a:r>
              <a:rPr sz="2200" b="1" dirty="0">
                <a:solidFill>
                  <a:srgbClr val="008F00"/>
                </a:solidFill>
                <a:latin typeface="+mn-lt"/>
                <a:ea typeface="+mn-ea"/>
                <a:cs typeface="+mn-cs"/>
                <a:sym typeface="Courier"/>
              </a:rPr>
              <a:t>do</a:t>
            </a:r>
            <a:endParaRPr sz="2200" dirty="0">
              <a:latin typeface="+mn-lt"/>
              <a:ea typeface="+mn-ea"/>
              <a:cs typeface="+mn-cs"/>
              <a:sym typeface="Courier"/>
            </a:endParaRPr>
          </a:p>
          <a:p>
            <a:pPr lvl="8" indent="0" algn="l" defTabSz="457200">
              <a:defRPr sz="1800"/>
            </a:pPr>
            <a:r>
              <a:rPr sz="2200" dirty="0">
                <a:latin typeface="+mn-lt"/>
                <a:ea typeface="+mn-ea"/>
                <a:cs typeface="+mn-cs"/>
                <a:sym typeface="Courier"/>
              </a:rPr>
              <a:t>  action [ </a:t>
            </a:r>
            <a:r>
              <a:rPr sz="2200" dirty="0">
                <a:solidFill>
                  <a:srgbClr val="22288F"/>
                </a:solidFill>
                <a:latin typeface="+mn-lt"/>
                <a:ea typeface="+mn-ea"/>
                <a:cs typeface="+mn-cs"/>
                <a:sym typeface="Courier"/>
              </a:rPr>
              <a:t>:enable</a:t>
            </a:r>
            <a:r>
              <a:rPr sz="2200" dirty="0">
                <a:latin typeface="+mn-lt"/>
                <a:ea typeface="+mn-ea"/>
                <a:cs typeface="+mn-cs"/>
                <a:sym typeface="Courier"/>
              </a:rPr>
              <a:t>, </a:t>
            </a:r>
            <a:r>
              <a:rPr sz="2200" dirty="0">
                <a:solidFill>
                  <a:srgbClr val="22288F"/>
                </a:solidFill>
                <a:latin typeface="+mn-lt"/>
                <a:ea typeface="+mn-ea"/>
                <a:cs typeface="+mn-cs"/>
                <a:sym typeface="Courier"/>
              </a:rPr>
              <a:t>:start</a:t>
            </a:r>
            <a:r>
              <a:rPr sz="2200" dirty="0">
                <a:latin typeface="+mn-lt"/>
                <a:ea typeface="+mn-ea"/>
                <a:cs typeface="+mn-cs"/>
                <a:sym typeface="Courier"/>
              </a:rPr>
              <a:t> ]</a:t>
            </a:r>
          </a:p>
          <a:p>
            <a:pPr lvl="0" algn="l" defTabSz="457200">
              <a:defRPr sz="1800"/>
            </a:pPr>
            <a:r>
              <a:rPr sz="2200" b="1" dirty="0">
                <a:solidFill>
                  <a:srgbClr val="008F00"/>
                </a:solidFill>
                <a:latin typeface="+mn-lt"/>
                <a:ea typeface="+mn-ea"/>
                <a:cs typeface="+mn-cs"/>
                <a:sym typeface="Courier"/>
              </a:rPr>
              <a:t>end</a:t>
            </a:r>
          </a:p>
        </p:txBody>
      </p:sp>
      <p:sp>
        <p:nvSpPr>
          <p:cNvPr id="3795" name="Shape 3795"/>
          <p:cNvSpPr/>
          <p:nvPr/>
        </p:nvSpPr>
        <p:spPr>
          <a:xfrm>
            <a:off x="431800" y="6273800"/>
            <a:ext cx="2620169" cy="4318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l" defTabSz="457200">
              <a:defRPr sz="2400"/>
            </a:lvl1pPr>
          </a:lstStyle>
          <a:p>
            <a:pPr lvl="0">
              <a:defRPr sz="1800"/>
            </a:pPr>
            <a:r>
              <a:rPr sz="2400"/>
              <a:t>Resource Collection</a:t>
            </a:r>
          </a:p>
        </p:txBody>
      </p:sp>
      <p:sp>
        <p:nvSpPr>
          <p:cNvPr id="3796" name="Shape 3796"/>
          <p:cNvSpPr/>
          <p:nvPr/>
        </p:nvSpPr>
        <p:spPr>
          <a:xfrm>
            <a:off x="444500" y="1454150"/>
            <a:ext cx="917724" cy="4318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l" defTabSz="457200">
              <a:defRPr sz="2400"/>
            </a:lvl1pPr>
          </a:lstStyle>
          <a:p>
            <a:pPr lvl="0">
              <a:defRPr sz="1800"/>
            </a:pPr>
            <a:r>
              <a:rPr sz="2400"/>
              <a:t>Recipe</a:t>
            </a:r>
          </a:p>
        </p:txBody>
      </p:sp>
      <p:sp>
        <p:nvSpPr>
          <p:cNvPr id="3797" name="Shape 3797"/>
          <p:cNvSpPr/>
          <p:nvPr/>
        </p:nvSpPr>
        <p:spPr>
          <a:xfrm>
            <a:off x="533400" y="7232650"/>
            <a:ext cx="7366000" cy="13970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1" indent="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2200">
                <a:latin typeface="+mn-lt"/>
                <a:ea typeface="+mn-ea"/>
                <a:cs typeface="+mn-cs"/>
                <a:sym typeface="Courier"/>
              </a:rPr>
              <a:t> package</a:t>
            </a:r>
            <a:r>
              <a:rPr sz="2200">
                <a:solidFill>
                  <a:srgbClr val="B51A00"/>
                </a:solidFill>
                <a:latin typeface="+mn-lt"/>
                <a:ea typeface="+mn-ea"/>
                <a:cs typeface="+mn-cs"/>
                <a:sym typeface="Courier"/>
              </a:rPr>
              <a:t>["httpd"],</a:t>
            </a:r>
            <a:endParaRPr sz="2200">
              <a:solidFill>
                <a:srgbClr val="FF2600"/>
              </a:solidFill>
              <a:latin typeface="+mn-lt"/>
              <a:ea typeface="+mn-ea"/>
              <a:cs typeface="+mn-cs"/>
              <a:sym typeface="Courier"/>
            </a:endParaRPr>
          </a:p>
          <a:p>
            <a:pPr lvl="1" indent="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2200">
                <a:latin typeface="+mn-lt"/>
                <a:ea typeface="+mn-ea"/>
                <a:cs typeface="+mn-cs"/>
                <a:sym typeface="Courier"/>
              </a:rPr>
              <a:t> cookbook_file[</a:t>
            </a:r>
            <a:r>
              <a:rPr sz="2200">
                <a:solidFill>
                  <a:srgbClr val="B51A00"/>
                </a:solidFill>
                <a:latin typeface="+mn-lt"/>
                <a:ea typeface="+mn-ea"/>
                <a:cs typeface="+mn-cs"/>
                <a:sym typeface="Courier"/>
              </a:rPr>
              <a:t>"/var/www/html/index.html"],</a:t>
            </a:r>
            <a:endParaRPr sz="2200">
              <a:solidFill>
                <a:srgbClr val="FF2600"/>
              </a:solidFill>
              <a:latin typeface="+mn-lt"/>
              <a:ea typeface="+mn-ea"/>
              <a:cs typeface="+mn-cs"/>
              <a:sym typeface="Courier"/>
            </a:endParaRPr>
          </a:p>
          <a:p>
            <a:pPr lvl="1" indent="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2200">
                <a:latin typeface="+mn-lt"/>
                <a:ea typeface="+mn-ea"/>
                <a:cs typeface="+mn-cs"/>
                <a:sym typeface="Courier"/>
              </a:rPr>
              <a:t> service</a:t>
            </a:r>
            <a:r>
              <a:rPr sz="2200">
                <a:solidFill>
                  <a:srgbClr val="B51A00"/>
                </a:solidFill>
                <a:latin typeface="+mn-lt"/>
                <a:ea typeface="+mn-ea"/>
                <a:cs typeface="+mn-cs"/>
                <a:sym typeface="Courier"/>
              </a:rPr>
              <a:t> ["httpd"]</a:t>
            </a:r>
            <a:endParaRPr sz="2200">
              <a:latin typeface="+mn-lt"/>
              <a:ea typeface="+mn-ea"/>
              <a:cs typeface="+mn-cs"/>
              <a:sym typeface="Courier"/>
            </a:endParaRPr>
          </a:p>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2200">
                <a:latin typeface="+mn-lt"/>
                <a:ea typeface="+mn-ea"/>
                <a:cs typeface="+mn-cs"/>
                <a:sym typeface="Courier"/>
              </a:rPr>
              <a:t>]</a:t>
            </a:r>
          </a:p>
        </p:txBody>
      </p:sp>
      <p:sp>
        <p:nvSpPr>
          <p:cNvPr id="3798" name="Shape 3798"/>
          <p:cNvSpPr/>
          <p:nvPr/>
        </p:nvSpPr>
        <p:spPr>
          <a:xfrm>
            <a:off x="800100" y="2589025"/>
            <a:ext cx="2908300" cy="357375"/>
          </a:xfrm>
          <a:prstGeom prst="rect">
            <a:avLst/>
          </a:prstGeom>
          <a:solidFill>
            <a:srgbClr val="9F9F9F">
              <a:alpha val="30000"/>
            </a:srgbClr>
          </a:solidFill>
          <a:ln w="25400">
            <a:miter lim="400000"/>
          </a:ln>
        </p:spPr>
        <p:txBody>
          <a:bodyPr lIns="0" tIns="0" rIns="0" bIns="0" anchor="ctr"/>
          <a:lstStyle/>
          <a:p>
            <a:pPr lvl="0">
              <a:defRPr>
                <a:solidFill>
                  <a:srgbClr val="FF9300"/>
                </a:solidFill>
                <a:effectLst>
                  <a:outerShdw blurRad="38100" dist="12700" dir="5400000" rotWithShape="0">
                    <a:srgbClr val="000000">
                      <a:alpha val="50000"/>
                    </a:srgbClr>
                  </a:outerShdw>
                </a:effectLst>
              </a:defRPr>
            </a:pPr>
            <a:endParaRPr/>
          </a:p>
        </p:txBody>
      </p:sp>
      <p:sp>
        <p:nvSpPr>
          <p:cNvPr id="3799" name="Shape 3799"/>
          <p:cNvSpPr/>
          <p:nvPr/>
        </p:nvSpPr>
        <p:spPr>
          <a:xfrm>
            <a:off x="825500" y="3966630"/>
            <a:ext cx="3352800" cy="304800"/>
          </a:xfrm>
          <a:prstGeom prst="rect">
            <a:avLst/>
          </a:prstGeom>
          <a:solidFill>
            <a:srgbClr val="9F9F9F">
              <a:alpha val="30000"/>
            </a:srgbClr>
          </a:solidFill>
          <a:ln w="25400">
            <a:miter lim="400000"/>
          </a:ln>
        </p:spPr>
        <p:txBody>
          <a:bodyPr lIns="0" tIns="0" rIns="0" bIns="0" anchor="ctr"/>
          <a:lstStyle/>
          <a:p>
            <a:pPr lvl="0">
              <a:defRPr>
                <a:solidFill>
                  <a:srgbClr val="FF9300"/>
                </a:solidFill>
                <a:effectLst>
                  <a:outerShdw blurRad="38100" dist="12700" dir="5400000" rotWithShape="0">
                    <a:srgbClr val="000000">
                      <a:alpha val="50000"/>
                    </a:srgbClr>
                  </a:outerShdw>
                </a:effectLst>
              </a:defRPr>
            </a:pPr>
            <a:endParaRPr/>
          </a:p>
        </p:txBody>
      </p:sp>
      <p:sp>
        <p:nvSpPr>
          <p:cNvPr id="3800" name="Shape 3800"/>
          <p:cNvSpPr/>
          <p:nvPr/>
        </p:nvSpPr>
        <p:spPr>
          <a:xfrm>
            <a:off x="2413000" y="5638796"/>
            <a:ext cx="1155700" cy="304800"/>
          </a:xfrm>
          <a:prstGeom prst="rect">
            <a:avLst/>
          </a:prstGeom>
          <a:solidFill>
            <a:srgbClr val="9F9F9F">
              <a:alpha val="30000"/>
            </a:srgbClr>
          </a:solidFill>
          <a:ln w="25400">
            <a:miter lim="400000"/>
          </a:ln>
        </p:spPr>
        <p:txBody>
          <a:bodyPr lIns="0" tIns="0" rIns="0" bIns="0" anchor="ctr"/>
          <a:lstStyle/>
          <a:p>
            <a:pPr lvl="0">
              <a:defRPr>
                <a:solidFill>
                  <a:srgbClr val="FF9300"/>
                </a:solidFill>
                <a:effectLst>
                  <a:outerShdw blurRad="38100" dist="12700" dir="5400000" rotWithShape="0">
                    <a:srgbClr val="000000">
                      <a:alpha val="50000"/>
                    </a:srgbClr>
                  </a:outerShdw>
                </a:effectLst>
              </a:defRPr>
            </a:pPr>
            <a:endParaRPr/>
          </a:p>
        </p:txBody>
      </p:sp>
      <p:sp>
        <p:nvSpPr>
          <p:cNvPr id="3801" name="Shape 3801"/>
          <p:cNvSpPr/>
          <p:nvPr/>
        </p:nvSpPr>
        <p:spPr>
          <a:xfrm>
            <a:off x="546100" y="6870700"/>
            <a:ext cx="4521200" cy="4064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latin typeface="+mn-lt"/>
                <a:ea typeface="+mn-ea"/>
                <a:cs typeface="+mn-cs"/>
                <a:sym typeface="Courier"/>
              </a:defRPr>
            </a:lvl1pPr>
          </a:lstStyle>
          <a:p>
            <a:pPr lvl="0">
              <a:defRPr sz="1800"/>
            </a:pPr>
            <a:r>
              <a:rPr sz="2200"/>
              <a:t>resource_collection = [</a:t>
            </a:r>
          </a:p>
        </p:txBody>
      </p:sp>
      <p:sp>
        <p:nvSpPr>
          <p:cNvPr id="3802" name="Shape 3802"/>
          <p:cNvSpPr/>
          <p:nvPr/>
        </p:nvSpPr>
        <p:spPr>
          <a:xfrm>
            <a:off x="825500" y="4301063"/>
            <a:ext cx="1993900" cy="304800"/>
          </a:xfrm>
          <a:prstGeom prst="rect">
            <a:avLst/>
          </a:prstGeom>
          <a:solidFill>
            <a:srgbClr val="9F9F9F">
              <a:alpha val="30000"/>
            </a:srgbClr>
          </a:solidFill>
          <a:ln w="25400">
            <a:miter lim="400000"/>
          </a:ln>
        </p:spPr>
        <p:txBody>
          <a:bodyPr lIns="0" tIns="0" rIns="0" bIns="0" anchor="ctr"/>
          <a:lstStyle/>
          <a:p>
            <a:pPr lvl="0">
              <a:defRPr>
                <a:solidFill>
                  <a:srgbClr val="FF9300"/>
                </a:solidFill>
                <a:effectLst>
                  <a:outerShdw blurRad="38100" dist="12700" dir="5400000" rotWithShape="0">
                    <a:srgbClr val="000000">
                      <a:alpha val="50000"/>
                    </a:srgbClr>
                  </a:outerShdw>
                </a:effectLst>
              </a:defRPr>
            </a:pPr>
            <a:endParaRPr/>
          </a:p>
        </p:txBody>
      </p:sp>
      <p:sp>
        <p:nvSpPr>
          <p:cNvPr id="3803" name="Shape 3803"/>
          <p:cNvSpPr/>
          <p:nvPr/>
        </p:nvSpPr>
        <p:spPr>
          <a:xfrm>
            <a:off x="419100" y="1943100"/>
            <a:ext cx="7785100" cy="4343400"/>
          </a:xfrm>
          <a:prstGeom prst="rect">
            <a:avLst/>
          </a:prstGeom>
          <a:ln w="25400">
            <a:solidFill>
              <a:srgbClr val="435363"/>
            </a:solidFill>
            <a:custDash>
              <a:ds d="200000" sp="200000"/>
            </a:custDash>
            <a:miter lim="400000"/>
          </a:ln>
        </p:spPr>
        <p:txBody>
          <a:bodyPr lIns="190500" tIns="190500" rIns="190500" bIns="190500">
            <a:normAutofit/>
          </a:bodyPr>
          <a:lstStyle/>
          <a:p>
            <a:pPr lvl="0" algn="l" defTabSz="457200">
              <a:defRPr sz="2400" b="1">
                <a:solidFill>
                  <a:srgbClr val="008F00"/>
                </a:solidFill>
                <a:latin typeface="+mn-lt"/>
                <a:ea typeface="+mn-ea"/>
                <a:cs typeface="+mn-cs"/>
                <a:sym typeface="Courier"/>
              </a:defRPr>
            </a:pPr>
            <a:endParaRPr/>
          </a:p>
        </p:txBody>
      </p:sp>
      <p:sp>
        <p:nvSpPr>
          <p:cNvPr id="3804" name="Shape 3804"/>
          <p:cNvSpPr/>
          <p:nvPr/>
        </p:nvSpPr>
        <p:spPr>
          <a:xfrm>
            <a:off x="3886200" y="5621863"/>
            <a:ext cx="1104900" cy="304800"/>
          </a:xfrm>
          <a:prstGeom prst="rect">
            <a:avLst/>
          </a:prstGeom>
          <a:solidFill>
            <a:srgbClr val="9F9F9F">
              <a:alpha val="30000"/>
            </a:srgbClr>
          </a:solidFill>
          <a:ln w="25400">
            <a:miter lim="400000"/>
          </a:ln>
        </p:spPr>
        <p:txBody>
          <a:bodyPr lIns="0" tIns="0" rIns="0" bIns="0" anchor="ctr"/>
          <a:lstStyle/>
          <a:p>
            <a:pPr lvl="0">
              <a:defRPr>
                <a:solidFill>
                  <a:srgbClr val="FF9300"/>
                </a:solidFill>
                <a:effectLst>
                  <a:outerShdw blurRad="38100" dist="12700" dir="5400000" rotWithShape="0">
                    <a:srgbClr val="000000">
                      <a:alpha val="50000"/>
                    </a:srgbClr>
                  </a:outerShdw>
                </a:effectLst>
              </a:defRPr>
            </a:pPr>
            <a:endParaRPr/>
          </a:p>
        </p:txBody>
      </p:sp>
      <p:sp>
        <p:nvSpPr>
          <p:cNvPr id="3805" name="Shape 3805"/>
          <p:cNvSpPr/>
          <p:nvPr/>
        </p:nvSpPr>
        <p:spPr>
          <a:xfrm>
            <a:off x="419100" y="6692900"/>
            <a:ext cx="7785100" cy="2108200"/>
          </a:xfrm>
          <a:prstGeom prst="rect">
            <a:avLst/>
          </a:prstGeom>
          <a:ln w="25400">
            <a:solidFill>
              <a:srgbClr val="435363"/>
            </a:solidFill>
            <a:custDash>
              <a:ds d="200000" sp="200000"/>
            </a:custDash>
            <a:miter lim="400000"/>
          </a:ln>
        </p:spPr>
        <p:txBody>
          <a:bodyPr lIns="190500" tIns="190500" rIns="190500" bIns="190500">
            <a:normAutofit/>
          </a:bodyPr>
          <a:lstStyle/>
          <a:p>
            <a:pPr lvl="0" algn="l" defTabSz="457200">
              <a:defRPr sz="2400" b="1">
                <a:solidFill>
                  <a:srgbClr val="008F00"/>
                </a:solidFill>
                <a:latin typeface="+mn-lt"/>
                <a:ea typeface="+mn-ea"/>
                <a:cs typeface="+mn-cs"/>
                <a:sym typeface="Courier"/>
              </a:defRPr>
            </a:pPr>
            <a:endParaRPr/>
          </a:p>
        </p:txBody>
      </p:sp>
      <p:sp>
        <p:nvSpPr>
          <p:cNvPr id="3806" name="Shape 3806"/>
          <p:cNvSpPr/>
          <p:nvPr/>
        </p:nvSpPr>
        <p:spPr>
          <a:xfrm>
            <a:off x="8394700" y="1460500"/>
            <a:ext cx="1305422" cy="4318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l" defTabSz="457200">
              <a:defRPr sz="2400"/>
            </a:lvl1pPr>
          </a:lstStyle>
          <a:p>
            <a:pPr lvl="0">
              <a:defRPr sz="1800"/>
            </a:pPr>
            <a:r>
              <a:rPr sz="2400"/>
              <a:t>Execution</a:t>
            </a:r>
          </a:p>
        </p:txBody>
      </p:sp>
      <p:grpSp>
        <p:nvGrpSpPr>
          <p:cNvPr id="3814" name="Group 3814"/>
          <p:cNvGrpSpPr/>
          <p:nvPr/>
        </p:nvGrpSpPr>
        <p:grpSpPr>
          <a:xfrm>
            <a:off x="8928100" y="2247900"/>
            <a:ext cx="6146800" cy="635000"/>
            <a:chOff x="0" y="0"/>
            <a:chExt cx="6146800" cy="634999"/>
          </a:xfrm>
        </p:grpSpPr>
        <p:sp>
          <p:nvSpPr>
            <p:cNvPr id="3807" name="Shape 3807"/>
            <p:cNvSpPr/>
            <p:nvPr/>
          </p:nvSpPr>
          <p:spPr>
            <a:xfrm flipV="1">
              <a:off x="3810000" y="355591"/>
              <a:ext cx="809260" cy="9"/>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lvl="0" algn="l" defTabSz="457200">
                <a:defRPr sz="1200">
                  <a:latin typeface="Helvetica"/>
                  <a:ea typeface="Helvetica"/>
                  <a:cs typeface="Helvetica"/>
                  <a:sym typeface="Helvetica"/>
                </a:defRPr>
              </a:pPr>
              <a:endParaRPr/>
            </a:p>
          </p:txBody>
        </p:sp>
        <p:sp>
          <p:nvSpPr>
            <p:cNvPr id="3808" name="Shape 3808"/>
            <p:cNvSpPr/>
            <p:nvPr/>
          </p:nvSpPr>
          <p:spPr>
            <a:xfrm>
              <a:off x="1174681" y="341120"/>
              <a:ext cx="806127" cy="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lvl="0" algn="l" defTabSz="457200">
                <a:defRPr sz="1200">
                  <a:latin typeface="Helvetica"/>
                  <a:ea typeface="Helvetica"/>
                  <a:cs typeface="Helvetica"/>
                  <a:sym typeface="Helvetica"/>
                </a:defRPr>
              </a:pPr>
              <a:endParaRPr/>
            </a:p>
          </p:txBody>
        </p:sp>
        <p:sp>
          <p:nvSpPr>
            <p:cNvPr id="3809" name="Shape 3809"/>
            <p:cNvSpPr/>
            <p:nvPr/>
          </p:nvSpPr>
          <p:spPr>
            <a:xfrm>
              <a:off x="1938734" y="42862"/>
              <a:ext cx="1892301" cy="574676"/>
            </a:xfrm>
            <a:prstGeom prst="rect">
              <a:avLst/>
            </a:prstGeom>
            <a:solidFill>
              <a:srgbClr val="DCE6F5"/>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p>
              <a:pPr lvl="0" defTabSz="457200">
                <a:defRPr sz="1800"/>
              </a:pPr>
              <a:r>
                <a:rPr sz="1600"/>
                <a:t>Is httpd package currently installed?</a:t>
              </a:r>
              <a:r>
                <a:rPr sz="1600" b="1">
                  <a:latin typeface="+mn-lt"/>
                  <a:ea typeface="+mn-ea"/>
                  <a:cs typeface="+mn-cs"/>
                  <a:sym typeface="Courier"/>
                </a:rPr>
                <a:t> </a:t>
              </a:r>
            </a:p>
          </p:txBody>
        </p:sp>
        <p:sp>
          <p:nvSpPr>
            <p:cNvPr id="3810" name="Shape 3810"/>
            <p:cNvSpPr/>
            <p:nvPr/>
          </p:nvSpPr>
          <p:spPr>
            <a:xfrm>
              <a:off x="0" y="158749"/>
              <a:ext cx="1295400" cy="330201"/>
            </a:xfrm>
            <a:prstGeom prst="rect">
              <a:avLst/>
            </a:prstGeom>
            <a:solidFill>
              <a:srgbClr val="DCE6F5"/>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defTabSz="457200">
                <a:defRPr sz="1600"/>
              </a:lvl1pPr>
            </a:lstStyle>
            <a:p>
              <a:pPr lvl="0">
                <a:defRPr sz="1800"/>
              </a:pPr>
              <a:r>
                <a:rPr sz="1600"/>
                <a:t>Do nothing</a:t>
              </a:r>
            </a:p>
          </p:txBody>
        </p:sp>
        <p:sp>
          <p:nvSpPr>
            <p:cNvPr id="3811" name="Shape 3811"/>
            <p:cNvSpPr/>
            <p:nvPr/>
          </p:nvSpPr>
          <p:spPr>
            <a:xfrm>
              <a:off x="4457700" y="63499"/>
              <a:ext cx="1689100" cy="571501"/>
            </a:xfrm>
            <a:prstGeom prst="rect">
              <a:avLst/>
            </a:prstGeom>
            <a:solidFill>
              <a:srgbClr val="DCE6F5"/>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defTabSz="457200">
                <a:defRPr sz="1600"/>
              </a:lvl1pPr>
            </a:lstStyle>
            <a:p>
              <a:pPr lvl="0">
                <a:defRPr sz="1800"/>
              </a:pPr>
              <a:r>
                <a:rPr sz="1600"/>
                <a:t>Install httpd package</a:t>
              </a:r>
            </a:p>
          </p:txBody>
        </p:sp>
        <p:sp>
          <p:nvSpPr>
            <p:cNvPr id="3812" name="Shape 3812"/>
            <p:cNvSpPr/>
            <p:nvPr/>
          </p:nvSpPr>
          <p:spPr>
            <a:xfrm>
              <a:off x="1484535" y="0"/>
              <a:ext cx="326778" cy="2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400"/>
              </a:lvl1pPr>
            </a:lstStyle>
            <a:p>
              <a:pPr lvl="0">
                <a:defRPr sz="1800"/>
              </a:pPr>
              <a:r>
                <a:rPr sz="1400"/>
                <a:t>Yes</a:t>
              </a:r>
            </a:p>
          </p:txBody>
        </p:sp>
        <p:sp>
          <p:nvSpPr>
            <p:cNvPr id="3813" name="Shape 3813"/>
            <p:cNvSpPr/>
            <p:nvPr/>
          </p:nvSpPr>
          <p:spPr>
            <a:xfrm>
              <a:off x="4000977" y="50800"/>
              <a:ext cx="325823" cy="2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400"/>
              </a:lvl1pPr>
            </a:lstStyle>
            <a:p>
              <a:pPr lvl="0">
                <a:defRPr sz="1800"/>
              </a:pPr>
              <a:r>
                <a:rPr sz="1400"/>
                <a:t>No</a:t>
              </a:r>
            </a:p>
          </p:txBody>
        </p:sp>
      </p:grpSp>
      <p:grpSp>
        <p:nvGrpSpPr>
          <p:cNvPr id="3825" name="Group 3825"/>
          <p:cNvGrpSpPr/>
          <p:nvPr/>
        </p:nvGrpSpPr>
        <p:grpSpPr>
          <a:xfrm>
            <a:off x="8928100" y="4244786"/>
            <a:ext cx="6045200" cy="1362264"/>
            <a:chOff x="0" y="0"/>
            <a:chExt cx="6045200" cy="1362263"/>
          </a:xfrm>
        </p:grpSpPr>
        <p:sp>
          <p:nvSpPr>
            <p:cNvPr id="3815" name="Shape 3815"/>
            <p:cNvSpPr/>
            <p:nvPr/>
          </p:nvSpPr>
          <p:spPr>
            <a:xfrm flipV="1">
              <a:off x="2831579" y="0"/>
              <a:ext cx="1" cy="536528"/>
            </a:xfrm>
            <a:prstGeom prst="line">
              <a:avLst/>
            </a:prstGeom>
            <a:noFill/>
            <a:ln w="25400" cap="flat">
              <a:solidFill>
                <a:srgbClr val="000000"/>
              </a:solidFill>
              <a:prstDash val="solid"/>
              <a:miter lim="400000"/>
              <a:headEnd type="stealth" w="med" len="med"/>
            </a:ln>
            <a:effectLst/>
          </p:spPr>
          <p:txBody>
            <a:bodyPr wrap="square" lIns="50800" tIns="50800" rIns="50800" bIns="50800" numCol="1" anchor="ctr">
              <a:noAutofit/>
            </a:bodyPr>
            <a:lstStyle/>
            <a:p>
              <a:pPr lvl="0" algn="l" defTabSz="457200">
                <a:defRPr sz="1200">
                  <a:latin typeface="Helvetica"/>
                  <a:ea typeface="Helvetica"/>
                  <a:cs typeface="Helvetica"/>
                  <a:sym typeface="Helvetica"/>
                </a:defRPr>
              </a:pPr>
              <a:endParaRPr/>
            </a:p>
          </p:txBody>
        </p:sp>
        <p:grpSp>
          <p:nvGrpSpPr>
            <p:cNvPr id="3823" name="Group 3823"/>
            <p:cNvGrpSpPr/>
            <p:nvPr/>
          </p:nvGrpSpPr>
          <p:grpSpPr>
            <a:xfrm>
              <a:off x="0" y="549463"/>
              <a:ext cx="6045200" cy="812801"/>
              <a:chOff x="0" y="6349"/>
              <a:chExt cx="6045200" cy="812800"/>
            </a:xfrm>
          </p:grpSpPr>
          <p:sp>
            <p:nvSpPr>
              <p:cNvPr id="3816" name="Shape 3816"/>
              <p:cNvSpPr/>
              <p:nvPr/>
            </p:nvSpPr>
            <p:spPr>
              <a:xfrm flipV="1">
                <a:off x="3810000" y="431800"/>
                <a:ext cx="813797" cy="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lvl="0" algn="l" defTabSz="457200">
                  <a:defRPr sz="1200">
                    <a:latin typeface="Helvetica"/>
                    <a:ea typeface="Helvetica"/>
                    <a:cs typeface="Helvetica"/>
                    <a:sym typeface="Helvetica"/>
                  </a:defRPr>
                </a:pPr>
                <a:endParaRPr/>
              </a:p>
            </p:txBody>
          </p:sp>
          <p:sp>
            <p:nvSpPr>
              <p:cNvPr id="3817" name="Shape 3817"/>
              <p:cNvSpPr/>
              <p:nvPr/>
            </p:nvSpPr>
            <p:spPr>
              <a:xfrm>
                <a:off x="1003300" y="419100"/>
                <a:ext cx="978034" cy="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lvl="0" algn="l" defTabSz="457200">
                  <a:defRPr sz="1200">
                    <a:latin typeface="Helvetica"/>
                    <a:ea typeface="Helvetica"/>
                    <a:cs typeface="Helvetica"/>
                    <a:sym typeface="Helvetica"/>
                  </a:defRPr>
                </a:pPr>
                <a:endParaRPr/>
              </a:p>
            </p:txBody>
          </p:sp>
          <p:sp>
            <p:nvSpPr>
              <p:cNvPr id="3818" name="Shape 3818"/>
              <p:cNvSpPr/>
              <p:nvPr/>
            </p:nvSpPr>
            <p:spPr>
              <a:xfrm>
                <a:off x="1943100" y="6349"/>
                <a:ext cx="1892300" cy="812801"/>
              </a:xfrm>
              <a:prstGeom prst="rect">
                <a:avLst/>
              </a:prstGeom>
              <a:solidFill>
                <a:srgbClr val="DCE6F5"/>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defTabSz="457200">
                  <a:defRPr sz="1600"/>
                </a:lvl1pPr>
              </a:lstStyle>
              <a:p>
                <a:pPr lvl="0">
                  <a:defRPr sz="1800"/>
                </a:pPr>
                <a:r>
                  <a:rPr sz="1600"/>
                  <a:t>   Does 'index.html' have correct permissions?</a:t>
                </a:r>
              </a:p>
            </p:txBody>
          </p:sp>
          <p:sp>
            <p:nvSpPr>
              <p:cNvPr id="3819" name="Shape 3819"/>
              <p:cNvSpPr/>
              <p:nvPr/>
            </p:nvSpPr>
            <p:spPr>
              <a:xfrm>
                <a:off x="0" y="234949"/>
                <a:ext cx="1295400" cy="330201"/>
              </a:xfrm>
              <a:prstGeom prst="rect">
                <a:avLst/>
              </a:prstGeom>
              <a:solidFill>
                <a:srgbClr val="DCE6F5"/>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defTabSz="457200">
                  <a:defRPr sz="1600"/>
                </a:lvl1pPr>
              </a:lstStyle>
              <a:p>
                <a:pPr lvl="0">
                  <a:defRPr sz="1800"/>
                </a:pPr>
                <a:r>
                  <a:rPr sz="1600"/>
                  <a:t>Do nothing</a:t>
                </a:r>
              </a:p>
            </p:txBody>
          </p:sp>
          <p:sp>
            <p:nvSpPr>
              <p:cNvPr id="3820" name="Shape 3820"/>
              <p:cNvSpPr/>
              <p:nvPr/>
            </p:nvSpPr>
            <p:spPr>
              <a:xfrm>
                <a:off x="4457700" y="146049"/>
                <a:ext cx="1587500" cy="571501"/>
              </a:xfrm>
              <a:prstGeom prst="rect">
                <a:avLst/>
              </a:prstGeom>
              <a:solidFill>
                <a:srgbClr val="D8E1F0"/>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defTabSz="457200">
                  <a:defRPr sz="1600"/>
                </a:lvl1pPr>
              </a:lstStyle>
              <a:p>
                <a:pPr lvl="0">
                  <a:defRPr sz="1800"/>
                </a:pPr>
                <a:r>
                  <a:rPr sz="1600"/>
                  <a:t>Set permissions to 0644</a:t>
                </a:r>
              </a:p>
            </p:txBody>
          </p:sp>
          <p:sp>
            <p:nvSpPr>
              <p:cNvPr id="3821" name="Shape 3821"/>
              <p:cNvSpPr/>
              <p:nvPr/>
            </p:nvSpPr>
            <p:spPr>
              <a:xfrm>
                <a:off x="1485900" y="76200"/>
                <a:ext cx="326777" cy="2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400"/>
                </a:lvl1pPr>
              </a:lstStyle>
              <a:p>
                <a:pPr lvl="0">
                  <a:defRPr sz="1800"/>
                </a:pPr>
                <a:r>
                  <a:rPr sz="1400"/>
                  <a:t>Yes</a:t>
                </a:r>
              </a:p>
            </p:txBody>
          </p:sp>
          <p:sp>
            <p:nvSpPr>
              <p:cNvPr id="3822" name="Shape 3822"/>
              <p:cNvSpPr/>
              <p:nvPr/>
            </p:nvSpPr>
            <p:spPr>
              <a:xfrm>
                <a:off x="4000500" y="127000"/>
                <a:ext cx="325822" cy="2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400"/>
                </a:lvl1pPr>
              </a:lstStyle>
              <a:p>
                <a:pPr lvl="0">
                  <a:defRPr sz="1800"/>
                </a:pPr>
                <a:r>
                  <a:rPr sz="1400"/>
                  <a:t>No</a:t>
                </a:r>
              </a:p>
            </p:txBody>
          </p:sp>
        </p:grpSp>
        <p:sp>
          <p:nvSpPr>
            <p:cNvPr id="3824" name="Shape 3824"/>
            <p:cNvSpPr/>
            <p:nvPr/>
          </p:nvSpPr>
          <p:spPr>
            <a:xfrm>
              <a:off x="2857500" y="85913"/>
              <a:ext cx="460996" cy="279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400"/>
              </a:lvl1pPr>
            </a:lstStyle>
            <a:p>
              <a:pPr lvl="0">
                <a:defRPr sz="1800"/>
              </a:pPr>
              <a:r>
                <a:rPr sz="1400"/>
                <a:t>Next</a:t>
              </a:r>
            </a:p>
          </p:txBody>
        </p:sp>
      </p:grpSp>
      <p:grpSp>
        <p:nvGrpSpPr>
          <p:cNvPr id="3835" name="Group 3835"/>
          <p:cNvGrpSpPr/>
          <p:nvPr/>
        </p:nvGrpSpPr>
        <p:grpSpPr>
          <a:xfrm>
            <a:off x="8928100" y="2882900"/>
            <a:ext cx="6045200" cy="1352550"/>
            <a:chOff x="0" y="0"/>
            <a:chExt cx="6045200" cy="1352549"/>
          </a:xfrm>
        </p:grpSpPr>
        <p:sp>
          <p:nvSpPr>
            <p:cNvPr id="3826" name="Shape 3826"/>
            <p:cNvSpPr/>
            <p:nvPr/>
          </p:nvSpPr>
          <p:spPr>
            <a:xfrm flipV="1">
              <a:off x="3810000" y="965198"/>
              <a:ext cx="813797" cy="8"/>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lvl="0" algn="l" defTabSz="457200">
                <a:defRPr sz="1200">
                  <a:latin typeface="Helvetica"/>
                  <a:ea typeface="Helvetica"/>
                  <a:cs typeface="Helvetica"/>
                  <a:sym typeface="Helvetica"/>
                </a:defRPr>
              </a:pPr>
              <a:endParaRPr/>
            </a:p>
          </p:txBody>
        </p:sp>
        <p:sp>
          <p:nvSpPr>
            <p:cNvPr id="3827" name="Shape 3827"/>
            <p:cNvSpPr/>
            <p:nvPr/>
          </p:nvSpPr>
          <p:spPr>
            <a:xfrm>
              <a:off x="1005899" y="952506"/>
              <a:ext cx="978035" cy="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lvl="0" algn="l" defTabSz="457200">
                <a:defRPr sz="1200">
                  <a:latin typeface="Helvetica"/>
                  <a:ea typeface="Helvetica"/>
                  <a:cs typeface="Helvetica"/>
                  <a:sym typeface="Helvetica"/>
                </a:defRPr>
              </a:pPr>
              <a:endParaRPr/>
            </a:p>
          </p:txBody>
        </p:sp>
        <p:sp>
          <p:nvSpPr>
            <p:cNvPr id="3828" name="Shape 3828"/>
            <p:cNvSpPr/>
            <p:nvPr/>
          </p:nvSpPr>
          <p:spPr>
            <a:xfrm>
              <a:off x="1943100" y="539749"/>
              <a:ext cx="1892300" cy="812801"/>
            </a:xfrm>
            <a:prstGeom prst="rect">
              <a:avLst/>
            </a:prstGeom>
            <a:solidFill>
              <a:srgbClr val="DCE6F5"/>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defTabSz="457200">
                <a:defRPr sz="1590"/>
              </a:lvl1pPr>
            </a:lstStyle>
            <a:p>
              <a:pPr lvl="0">
                <a:defRPr sz="1800"/>
              </a:pPr>
              <a:r>
                <a:rPr sz="1590"/>
                <a:t>Is '/var/www/html/index.html' identical to cookbook version?</a:t>
              </a:r>
            </a:p>
          </p:txBody>
        </p:sp>
        <p:sp>
          <p:nvSpPr>
            <p:cNvPr id="3829" name="Shape 3829"/>
            <p:cNvSpPr/>
            <p:nvPr/>
          </p:nvSpPr>
          <p:spPr>
            <a:xfrm>
              <a:off x="0" y="768349"/>
              <a:ext cx="1295400" cy="330201"/>
            </a:xfrm>
            <a:prstGeom prst="rect">
              <a:avLst/>
            </a:prstGeom>
            <a:solidFill>
              <a:srgbClr val="DCE6F5"/>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defTabSz="457200">
                <a:defRPr sz="1600"/>
              </a:lvl1pPr>
            </a:lstStyle>
            <a:p>
              <a:pPr lvl="0">
                <a:defRPr sz="1800"/>
              </a:pPr>
              <a:r>
                <a:rPr sz="1600"/>
                <a:t>Do nothing</a:t>
              </a:r>
            </a:p>
          </p:txBody>
        </p:sp>
        <p:sp>
          <p:nvSpPr>
            <p:cNvPr id="3830" name="Shape 3830"/>
            <p:cNvSpPr/>
            <p:nvPr/>
          </p:nvSpPr>
          <p:spPr>
            <a:xfrm>
              <a:off x="4457700" y="673099"/>
              <a:ext cx="1587500" cy="571501"/>
            </a:xfrm>
            <a:prstGeom prst="rect">
              <a:avLst/>
            </a:prstGeom>
            <a:solidFill>
              <a:srgbClr val="DCE6F5"/>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defTabSz="457200">
                <a:defRPr sz="1600"/>
              </a:lvl1pPr>
            </a:lstStyle>
            <a:p>
              <a:pPr lvl="0">
                <a:defRPr sz="1800"/>
              </a:pPr>
              <a:r>
                <a:rPr sz="1600"/>
                <a:t>Copy index.html file into place</a:t>
              </a:r>
            </a:p>
          </p:txBody>
        </p:sp>
        <p:sp>
          <p:nvSpPr>
            <p:cNvPr id="3831" name="Shape 3831"/>
            <p:cNvSpPr/>
            <p:nvPr/>
          </p:nvSpPr>
          <p:spPr>
            <a:xfrm>
              <a:off x="1485900" y="609600"/>
              <a:ext cx="326777" cy="2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400"/>
              </a:lvl1pPr>
            </a:lstStyle>
            <a:p>
              <a:pPr lvl="0">
                <a:defRPr sz="1800"/>
              </a:pPr>
              <a:r>
                <a:rPr sz="1400"/>
                <a:t>Yes</a:t>
              </a:r>
            </a:p>
          </p:txBody>
        </p:sp>
        <p:sp>
          <p:nvSpPr>
            <p:cNvPr id="3832" name="Shape 3832"/>
            <p:cNvSpPr/>
            <p:nvPr/>
          </p:nvSpPr>
          <p:spPr>
            <a:xfrm>
              <a:off x="4000500" y="660400"/>
              <a:ext cx="325822" cy="2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400"/>
              </a:lvl1pPr>
            </a:lstStyle>
            <a:p>
              <a:pPr lvl="0">
                <a:defRPr sz="1800"/>
              </a:pPr>
              <a:r>
                <a:rPr sz="1400"/>
                <a:t>No</a:t>
              </a:r>
            </a:p>
          </p:txBody>
        </p:sp>
        <p:sp>
          <p:nvSpPr>
            <p:cNvPr id="3833" name="Shape 3833"/>
            <p:cNvSpPr/>
            <p:nvPr/>
          </p:nvSpPr>
          <p:spPr>
            <a:xfrm>
              <a:off x="2853413" y="63500"/>
              <a:ext cx="460996" cy="2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400"/>
              </a:lvl1pPr>
            </a:lstStyle>
            <a:p>
              <a:pPr lvl="0">
                <a:defRPr sz="1800"/>
              </a:pPr>
              <a:r>
                <a:rPr sz="1400"/>
                <a:t>Next</a:t>
              </a:r>
            </a:p>
          </p:txBody>
        </p:sp>
        <p:sp>
          <p:nvSpPr>
            <p:cNvPr id="3834" name="Shape 3834"/>
            <p:cNvSpPr/>
            <p:nvPr/>
          </p:nvSpPr>
          <p:spPr>
            <a:xfrm flipV="1">
              <a:off x="2832100" y="0"/>
              <a:ext cx="0" cy="536528"/>
            </a:xfrm>
            <a:prstGeom prst="line">
              <a:avLst/>
            </a:prstGeom>
            <a:noFill/>
            <a:ln w="25400" cap="flat">
              <a:solidFill>
                <a:srgbClr val="000000"/>
              </a:solidFill>
              <a:prstDash val="solid"/>
              <a:miter lim="400000"/>
              <a:headEnd type="stealth" w="med" len="med"/>
            </a:ln>
            <a:effectLst/>
          </p:spPr>
          <p:txBody>
            <a:bodyPr wrap="square" lIns="50800" tIns="50800" rIns="50800" bIns="50800" numCol="1" anchor="ctr">
              <a:noAutofit/>
            </a:bodyPr>
            <a:lstStyle/>
            <a:p>
              <a:pPr lvl="0" algn="l" defTabSz="457200">
                <a:defRPr sz="1200">
                  <a:latin typeface="Helvetica"/>
                  <a:ea typeface="Helvetica"/>
                  <a:cs typeface="Helvetica"/>
                  <a:sym typeface="Helvetica"/>
                </a:defRPr>
              </a:pPr>
              <a:endParaRPr/>
            </a:p>
          </p:txBody>
        </p:sp>
      </p:grpSp>
      <p:grpSp>
        <p:nvGrpSpPr>
          <p:cNvPr id="3846" name="Group 3846"/>
          <p:cNvGrpSpPr/>
          <p:nvPr/>
        </p:nvGrpSpPr>
        <p:grpSpPr>
          <a:xfrm>
            <a:off x="8978900" y="5613400"/>
            <a:ext cx="6045200" cy="1365250"/>
            <a:chOff x="0" y="0"/>
            <a:chExt cx="6045200" cy="1365249"/>
          </a:xfrm>
        </p:grpSpPr>
        <p:grpSp>
          <p:nvGrpSpPr>
            <p:cNvPr id="3843" name="Group 3843"/>
            <p:cNvGrpSpPr/>
            <p:nvPr/>
          </p:nvGrpSpPr>
          <p:grpSpPr>
            <a:xfrm>
              <a:off x="0" y="552449"/>
              <a:ext cx="6045200" cy="812801"/>
              <a:chOff x="0" y="6349"/>
              <a:chExt cx="6045200" cy="812800"/>
            </a:xfrm>
          </p:grpSpPr>
          <p:sp>
            <p:nvSpPr>
              <p:cNvPr id="3836" name="Shape 3836"/>
              <p:cNvSpPr/>
              <p:nvPr/>
            </p:nvSpPr>
            <p:spPr>
              <a:xfrm flipV="1">
                <a:off x="3810000" y="431800"/>
                <a:ext cx="813797" cy="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lvl="0" algn="l" defTabSz="457200">
                  <a:defRPr sz="1200">
                    <a:latin typeface="Helvetica"/>
                    <a:ea typeface="Helvetica"/>
                    <a:cs typeface="Helvetica"/>
                    <a:sym typeface="Helvetica"/>
                  </a:defRPr>
                </a:pPr>
                <a:endParaRPr/>
              </a:p>
            </p:txBody>
          </p:sp>
          <p:sp>
            <p:nvSpPr>
              <p:cNvPr id="3837" name="Shape 3837"/>
              <p:cNvSpPr/>
              <p:nvPr/>
            </p:nvSpPr>
            <p:spPr>
              <a:xfrm>
                <a:off x="1003300" y="419100"/>
                <a:ext cx="978034" cy="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lvl="0" algn="l" defTabSz="457200">
                  <a:defRPr sz="1200">
                    <a:latin typeface="Helvetica"/>
                    <a:ea typeface="Helvetica"/>
                    <a:cs typeface="Helvetica"/>
                    <a:sym typeface="Helvetica"/>
                  </a:defRPr>
                </a:pPr>
                <a:endParaRPr/>
              </a:p>
            </p:txBody>
          </p:sp>
          <p:sp>
            <p:nvSpPr>
              <p:cNvPr id="3838" name="Shape 3838"/>
              <p:cNvSpPr/>
              <p:nvPr/>
            </p:nvSpPr>
            <p:spPr>
              <a:xfrm>
                <a:off x="1943100" y="6349"/>
                <a:ext cx="1892300" cy="812801"/>
              </a:xfrm>
              <a:prstGeom prst="rect">
                <a:avLst/>
              </a:prstGeom>
              <a:solidFill>
                <a:srgbClr val="DCE6F5"/>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defTabSz="457200">
                  <a:defRPr sz="1600"/>
                </a:lvl1pPr>
              </a:lstStyle>
              <a:p>
                <a:pPr lvl="0">
                  <a:defRPr sz="1800"/>
                </a:pPr>
                <a:r>
                  <a:rPr sz="1600"/>
                  <a:t>   Is the service 'httpd' enabled to start on boot </a:t>
                </a:r>
              </a:p>
            </p:txBody>
          </p:sp>
          <p:sp>
            <p:nvSpPr>
              <p:cNvPr id="3839" name="Shape 3839"/>
              <p:cNvSpPr/>
              <p:nvPr/>
            </p:nvSpPr>
            <p:spPr>
              <a:xfrm>
                <a:off x="0" y="234949"/>
                <a:ext cx="1295400" cy="330201"/>
              </a:xfrm>
              <a:prstGeom prst="rect">
                <a:avLst/>
              </a:prstGeom>
              <a:solidFill>
                <a:srgbClr val="DCE6F5"/>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defTabSz="457200">
                  <a:defRPr sz="1600"/>
                </a:lvl1pPr>
              </a:lstStyle>
              <a:p>
                <a:pPr lvl="0">
                  <a:defRPr sz="1800"/>
                </a:pPr>
                <a:r>
                  <a:rPr sz="1600"/>
                  <a:t>Do nothing</a:t>
                </a:r>
              </a:p>
            </p:txBody>
          </p:sp>
          <p:sp>
            <p:nvSpPr>
              <p:cNvPr id="3840" name="Shape 3840"/>
              <p:cNvSpPr/>
              <p:nvPr/>
            </p:nvSpPr>
            <p:spPr>
              <a:xfrm>
                <a:off x="4457700" y="146049"/>
                <a:ext cx="1587500" cy="571501"/>
              </a:xfrm>
              <a:prstGeom prst="rect">
                <a:avLst/>
              </a:prstGeom>
              <a:solidFill>
                <a:srgbClr val="D8E1F0"/>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defTabSz="457200">
                  <a:defRPr sz="1600"/>
                </a:lvl1pPr>
              </a:lstStyle>
              <a:p>
                <a:pPr lvl="0">
                  <a:defRPr sz="1800"/>
                </a:pPr>
                <a:r>
                  <a:rPr sz="1600"/>
                  <a:t>Enable httpd to start on boot</a:t>
                </a:r>
              </a:p>
            </p:txBody>
          </p:sp>
          <p:sp>
            <p:nvSpPr>
              <p:cNvPr id="3841" name="Shape 3841"/>
              <p:cNvSpPr/>
              <p:nvPr/>
            </p:nvSpPr>
            <p:spPr>
              <a:xfrm>
                <a:off x="1485900" y="76200"/>
                <a:ext cx="326777" cy="2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400"/>
                </a:lvl1pPr>
              </a:lstStyle>
              <a:p>
                <a:pPr lvl="0">
                  <a:defRPr sz="1800"/>
                </a:pPr>
                <a:r>
                  <a:rPr sz="1400"/>
                  <a:t>Yes</a:t>
                </a:r>
              </a:p>
            </p:txBody>
          </p:sp>
          <p:sp>
            <p:nvSpPr>
              <p:cNvPr id="3842" name="Shape 3842"/>
              <p:cNvSpPr/>
              <p:nvPr/>
            </p:nvSpPr>
            <p:spPr>
              <a:xfrm>
                <a:off x="4000500" y="127000"/>
                <a:ext cx="325822" cy="2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400"/>
                </a:lvl1pPr>
              </a:lstStyle>
              <a:p>
                <a:pPr lvl="0">
                  <a:defRPr sz="1800"/>
                </a:pPr>
                <a:r>
                  <a:rPr sz="1400"/>
                  <a:t>No</a:t>
                </a:r>
              </a:p>
            </p:txBody>
          </p:sp>
        </p:grpSp>
        <p:sp>
          <p:nvSpPr>
            <p:cNvPr id="3844" name="Shape 3844"/>
            <p:cNvSpPr/>
            <p:nvPr/>
          </p:nvSpPr>
          <p:spPr>
            <a:xfrm>
              <a:off x="2806700" y="114300"/>
              <a:ext cx="460996" cy="2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400"/>
              </a:lvl1pPr>
            </a:lstStyle>
            <a:p>
              <a:pPr lvl="0">
                <a:defRPr sz="1800"/>
              </a:pPr>
              <a:r>
                <a:rPr sz="1400"/>
                <a:t>Next</a:t>
              </a:r>
            </a:p>
          </p:txBody>
        </p:sp>
        <p:sp>
          <p:nvSpPr>
            <p:cNvPr id="3845" name="Shape 3845"/>
            <p:cNvSpPr/>
            <p:nvPr/>
          </p:nvSpPr>
          <p:spPr>
            <a:xfrm flipV="1">
              <a:off x="2781300" y="0"/>
              <a:ext cx="0" cy="536528"/>
            </a:xfrm>
            <a:prstGeom prst="line">
              <a:avLst/>
            </a:prstGeom>
            <a:noFill/>
            <a:ln w="25400" cap="flat">
              <a:solidFill>
                <a:srgbClr val="000000"/>
              </a:solidFill>
              <a:prstDash val="solid"/>
              <a:miter lim="400000"/>
              <a:headEnd type="stealth" w="med" len="med"/>
            </a:ln>
            <a:effectLst/>
          </p:spPr>
          <p:txBody>
            <a:bodyPr wrap="square" lIns="50800" tIns="50800" rIns="50800" bIns="50800" numCol="1" anchor="ctr">
              <a:noAutofit/>
            </a:bodyPr>
            <a:lstStyle/>
            <a:p>
              <a:pPr lvl="0" algn="l" defTabSz="457200">
                <a:defRPr sz="1200">
                  <a:latin typeface="Helvetica"/>
                  <a:ea typeface="Helvetica"/>
                  <a:cs typeface="Helvetica"/>
                  <a:sym typeface="Helvetica"/>
                </a:defRPr>
              </a:pPr>
              <a:endParaRPr/>
            </a:p>
          </p:txBody>
        </p:sp>
      </p:grpSp>
      <p:grpSp>
        <p:nvGrpSpPr>
          <p:cNvPr id="3856" name="Group 3856"/>
          <p:cNvGrpSpPr/>
          <p:nvPr/>
        </p:nvGrpSpPr>
        <p:grpSpPr>
          <a:xfrm>
            <a:off x="8978900" y="6985000"/>
            <a:ext cx="6045200" cy="1365250"/>
            <a:chOff x="0" y="0"/>
            <a:chExt cx="6045200" cy="1365249"/>
          </a:xfrm>
        </p:grpSpPr>
        <p:sp>
          <p:nvSpPr>
            <p:cNvPr id="3847" name="Shape 3847"/>
            <p:cNvSpPr/>
            <p:nvPr/>
          </p:nvSpPr>
          <p:spPr>
            <a:xfrm>
              <a:off x="1511300" y="685800"/>
              <a:ext cx="326777" cy="2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400"/>
              </a:lvl1pPr>
            </a:lstStyle>
            <a:p>
              <a:pPr lvl="0">
                <a:defRPr sz="1800"/>
              </a:pPr>
              <a:r>
                <a:rPr sz="1400"/>
                <a:t>Yes</a:t>
              </a:r>
            </a:p>
          </p:txBody>
        </p:sp>
        <p:sp>
          <p:nvSpPr>
            <p:cNvPr id="3848" name="Shape 3848"/>
            <p:cNvSpPr/>
            <p:nvPr/>
          </p:nvSpPr>
          <p:spPr>
            <a:xfrm flipV="1">
              <a:off x="3810000" y="977900"/>
              <a:ext cx="813797" cy="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lvl="0" algn="l" defTabSz="457200">
                <a:defRPr sz="1200">
                  <a:latin typeface="Helvetica"/>
                  <a:ea typeface="Helvetica"/>
                  <a:cs typeface="Helvetica"/>
                  <a:sym typeface="Helvetica"/>
                </a:defRPr>
              </a:pPr>
              <a:endParaRPr/>
            </a:p>
          </p:txBody>
        </p:sp>
        <p:sp>
          <p:nvSpPr>
            <p:cNvPr id="3849" name="Shape 3849"/>
            <p:cNvSpPr/>
            <p:nvPr/>
          </p:nvSpPr>
          <p:spPr>
            <a:xfrm>
              <a:off x="1003300" y="965200"/>
              <a:ext cx="978034" cy="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lvl="0" algn="l" defTabSz="457200">
                <a:defRPr sz="1200">
                  <a:latin typeface="Helvetica"/>
                  <a:ea typeface="Helvetica"/>
                  <a:cs typeface="Helvetica"/>
                  <a:sym typeface="Helvetica"/>
                </a:defRPr>
              </a:pPr>
              <a:endParaRPr/>
            </a:p>
          </p:txBody>
        </p:sp>
        <p:sp>
          <p:nvSpPr>
            <p:cNvPr id="3850" name="Shape 3850"/>
            <p:cNvSpPr/>
            <p:nvPr/>
          </p:nvSpPr>
          <p:spPr>
            <a:xfrm>
              <a:off x="1943100" y="552449"/>
              <a:ext cx="1892300" cy="812801"/>
            </a:xfrm>
            <a:prstGeom prst="rect">
              <a:avLst/>
            </a:prstGeom>
            <a:solidFill>
              <a:srgbClr val="D8E1F0"/>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defTabSz="457200">
                <a:defRPr sz="1600"/>
              </a:lvl1pPr>
            </a:lstStyle>
            <a:p>
              <a:pPr lvl="0">
                <a:defRPr sz="1800"/>
              </a:pPr>
              <a:r>
                <a:rPr sz="1600"/>
                <a:t>   Is the service 'httpd' currently started? </a:t>
              </a:r>
            </a:p>
          </p:txBody>
        </p:sp>
        <p:sp>
          <p:nvSpPr>
            <p:cNvPr id="3851" name="Shape 3851"/>
            <p:cNvSpPr/>
            <p:nvPr/>
          </p:nvSpPr>
          <p:spPr>
            <a:xfrm>
              <a:off x="0" y="781049"/>
              <a:ext cx="1295400" cy="330201"/>
            </a:xfrm>
            <a:prstGeom prst="rect">
              <a:avLst/>
            </a:prstGeom>
            <a:solidFill>
              <a:srgbClr val="D8E1F0"/>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defTabSz="457200">
                <a:defRPr sz="1600"/>
              </a:lvl1pPr>
            </a:lstStyle>
            <a:p>
              <a:pPr lvl="0">
                <a:defRPr sz="1800"/>
              </a:pPr>
              <a:r>
                <a:rPr sz="1600"/>
                <a:t>Do nothing</a:t>
              </a:r>
            </a:p>
          </p:txBody>
        </p:sp>
        <p:sp>
          <p:nvSpPr>
            <p:cNvPr id="3852" name="Shape 3852"/>
            <p:cNvSpPr/>
            <p:nvPr/>
          </p:nvSpPr>
          <p:spPr>
            <a:xfrm>
              <a:off x="4457700" y="812799"/>
              <a:ext cx="1587500" cy="330201"/>
            </a:xfrm>
            <a:prstGeom prst="rect">
              <a:avLst/>
            </a:prstGeom>
            <a:solidFill>
              <a:srgbClr val="DCE6F5"/>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defTabSz="457200">
                <a:defRPr sz="1600"/>
              </a:lvl1pPr>
            </a:lstStyle>
            <a:p>
              <a:pPr lvl="0">
                <a:defRPr sz="1800"/>
              </a:pPr>
              <a:r>
                <a:rPr sz="1600"/>
                <a:t>Start httpd</a:t>
              </a:r>
            </a:p>
          </p:txBody>
        </p:sp>
        <p:sp>
          <p:nvSpPr>
            <p:cNvPr id="3853" name="Shape 3853"/>
            <p:cNvSpPr/>
            <p:nvPr/>
          </p:nvSpPr>
          <p:spPr>
            <a:xfrm>
              <a:off x="4000500" y="673100"/>
              <a:ext cx="325822" cy="2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400"/>
              </a:lvl1pPr>
            </a:lstStyle>
            <a:p>
              <a:pPr lvl="0">
                <a:defRPr sz="1800"/>
              </a:pPr>
              <a:r>
                <a:rPr sz="1400"/>
                <a:t>No</a:t>
              </a:r>
            </a:p>
          </p:txBody>
        </p:sp>
        <p:sp>
          <p:nvSpPr>
            <p:cNvPr id="3854" name="Shape 3854"/>
            <p:cNvSpPr/>
            <p:nvPr/>
          </p:nvSpPr>
          <p:spPr>
            <a:xfrm>
              <a:off x="2806700" y="114300"/>
              <a:ext cx="460996" cy="2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400"/>
              </a:lvl1pPr>
            </a:lstStyle>
            <a:p>
              <a:pPr lvl="0">
                <a:defRPr sz="1800"/>
              </a:pPr>
              <a:r>
                <a:rPr sz="1400"/>
                <a:t>Next</a:t>
              </a:r>
            </a:p>
          </p:txBody>
        </p:sp>
        <p:sp>
          <p:nvSpPr>
            <p:cNvPr id="3855" name="Shape 3855"/>
            <p:cNvSpPr/>
            <p:nvPr/>
          </p:nvSpPr>
          <p:spPr>
            <a:xfrm flipV="1">
              <a:off x="2781300" y="0"/>
              <a:ext cx="0" cy="536528"/>
            </a:xfrm>
            <a:prstGeom prst="line">
              <a:avLst/>
            </a:prstGeom>
            <a:noFill/>
            <a:ln w="25400" cap="flat">
              <a:solidFill>
                <a:srgbClr val="000000"/>
              </a:solidFill>
              <a:prstDash val="solid"/>
              <a:miter lim="400000"/>
              <a:headEnd type="stealth" w="med" len="med"/>
            </a:ln>
            <a:effectLst/>
          </p:spPr>
          <p:txBody>
            <a:bodyPr wrap="square" lIns="50800" tIns="50800" rIns="50800" bIns="50800" numCol="1" anchor="ctr">
              <a:noAutofit/>
            </a:bodyPr>
            <a:lstStyle/>
            <a:p>
              <a:pPr lvl="0" algn="l" defTabSz="457200">
                <a:defRPr sz="1200">
                  <a:latin typeface="Helvetica"/>
                  <a:ea typeface="Helvetica"/>
                  <a:cs typeface="Helvetica"/>
                  <a:sym typeface="Helvetica"/>
                </a:defRPr>
              </a:pPr>
              <a:endParaRPr/>
            </a:p>
          </p:txBody>
        </p:sp>
      </p:grpSp>
      <p:sp>
        <p:nvSpPr>
          <p:cNvPr id="3857" name="Shape 3857"/>
          <p:cNvSpPr/>
          <p:nvPr/>
        </p:nvSpPr>
        <p:spPr>
          <a:xfrm>
            <a:off x="8407400" y="1943100"/>
            <a:ext cx="7785100" cy="6807200"/>
          </a:xfrm>
          <a:prstGeom prst="rect">
            <a:avLst/>
          </a:prstGeom>
          <a:ln w="25400">
            <a:solidFill>
              <a:srgbClr val="435363"/>
            </a:solidFill>
            <a:custDash>
              <a:ds d="200000" sp="200000"/>
            </a:custDash>
            <a:miter lim="400000"/>
          </a:ln>
        </p:spPr>
        <p:txBody>
          <a:bodyPr lIns="190500" tIns="190500" rIns="190500" bIns="190500">
            <a:normAutofit/>
          </a:bodyPr>
          <a:lstStyle/>
          <a:p>
            <a:pPr lvl="0" algn="l" defTabSz="457200">
              <a:defRPr sz="2400" b="1">
                <a:solidFill>
                  <a:srgbClr val="008F00"/>
                </a:solidFill>
                <a:latin typeface="+mn-lt"/>
                <a:ea typeface="+mn-ea"/>
                <a:cs typeface="+mn-cs"/>
                <a:sym typeface="Courier"/>
              </a:defRPr>
            </a:pPr>
            <a:endParaRP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79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381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3" nodeType="clickEffect">
                                  <p:stCondLst>
                                    <p:cond delay="0"/>
                                  </p:stCondLst>
                                  <p:iterate>
                                    <p:tmAbs val="0"/>
                                  </p:iterate>
                                  <p:childTnLst>
                                    <p:set>
                                      <p:cBhvr>
                                        <p:cTn id="13" fill="hold"/>
                                        <p:tgtEl>
                                          <p:spTgt spid="3799"/>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4" nodeType="afterEffect">
                                  <p:stCondLst>
                                    <p:cond delay="0"/>
                                  </p:stCondLst>
                                  <p:iterate>
                                    <p:tmAbs val="0"/>
                                  </p:iterate>
                                  <p:childTnLst>
                                    <p:set>
                                      <p:cBhvr>
                                        <p:cTn id="16" fill="hold"/>
                                        <p:tgtEl>
                                          <p:spTgt spid="3835"/>
                                        </p:tgtEl>
                                        <p:attrNameLst>
                                          <p:attrName>style.visibility</p:attrName>
                                        </p:attrNameLst>
                                      </p:cBhvr>
                                      <p:to>
                                        <p:strVal val="visible"/>
                                      </p:to>
                                    </p:set>
                                  </p:childTnLst>
                                </p:cTn>
                              </p:par>
                            </p:childTnLst>
                          </p:cTn>
                        </p:par>
                        <p:par>
                          <p:cTn id="17" fill="hold">
                            <p:stCondLst>
                              <p:cond delay="0"/>
                            </p:stCondLst>
                            <p:childTnLst>
                              <p:par>
                                <p:cTn id="18" presetID="1" presetClass="exit" presetSubtype="0" fill="hold" grpId="5" nodeType="afterEffect">
                                  <p:stCondLst>
                                    <p:cond delay="0"/>
                                  </p:stCondLst>
                                  <p:iterate>
                                    <p:tmAbs val="0"/>
                                  </p:iterate>
                                  <p:childTnLst>
                                    <p:set>
                                      <p:cBhvr>
                                        <p:cTn id="19" fill="hold">
                                          <p:stCondLst>
                                            <p:cond delay="0"/>
                                          </p:stCondLst>
                                        </p:cTn>
                                        <p:tgtEl>
                                          <p:spTgt spid="3798"/>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6" nodeType="clickEffect">
                                  <p:stCondLst>
                                    <p:cond delay="0"/>
                                  </p:stCondLst>
                                  <p:iterate>
                                    <p:tmAbs val="0"/>
                                  </p:iterate>
                                  <p:childTnLst>
                                    <p:set>
                                      <p:cBhvr>
                                        <p:cTn id="23" fill="hold"/>
                                        <p:tgtEl>
                                          <p:spTgt spid="3802"/>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7" nodeType="afterEffect">
                                  <p:stCondLst>
                                    <p:cond delay="0"/>
                                  </p:stCondLst>
                                  <p:iterate>
                                    <p:tmAbs val="0"/>
                                  </p:iterate>
                                  <p:childTnLst>
                                    <p:set>
                                      <p:cBhvr>
                                        <p:cTn id="26" fill="hold"/>
                                        <p:tgtEl>
                                          <p:spTgt spid="3825"/>
                                        </p:tgtEl>
                                        <p:attrNameLst>
                                          <p:attrName>style.visibility</p:attrName>
                                        </p:attrNameLst>
                                      </p:cBhvr>
                                      <p:to>
                                        <p:strVal val="visible"/>
                                      </p:to>
                                    </p:set>
                                  </p:childTnLst>
                                </p:cTn>
                              </p:par>
                            </p:childTnLst>
                          </p:cTn>
                        </p:par>
                        <p:par>
                          <p:cTn id="27" fill="hold">
                            <p:stCondLst>
                              <p:cond delay="0"/>
                            </p:stCondLst>
                            <p:childTnLst>
                              <p:par>
                                <p:cTn id="28" presetID="1" presetClass="exit" presetSubtype="0" fill="hold" grpId="8" nodeType="afterEffect">
                                  <p:stCondLst>
                                    <p:cond delay="0"/>
                                  </p:stCondLst>
                                  <p:iterate>
                                    <p:tmAbs val="0"/>
                                  </p:iterate>
                                  <p:childTnLst>
                                    <p:set>
                                      <p:cBhvr>
                                        <p:cTn id="29" fill="hold">
                                          <p:stCondLst>
                                            <p:cond delay="0"/>
                                          </p:stCondLst>
                                        </p:cTn>
                                        <p:tgtEl>
                                          <p:spTgt spid="3799"/>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9" nodeType="clickEffect">
                                  <p:stCondLst>
                                    <p:cond delay="0"/>
                                  </p:stCondLst>
                                  <p:iterate>
                                    <p:tmAbs val="0"/>
                                  </p:iterate>
                                  <p:childTnLst>
                                    <p:set>
                                      <p:cBhvr>
                                        <p:cTn id="33" fill="hold"/>
                                        <p:tgtEl>
                                          <p:spTgt spid="3800"/>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10" nodeType="afterEffect">
                                  <p:stCondLst>
                                    <p:cond delay="0"/>
                                  </p:stCondLst>
                                  <p:iterate>
                                    <p:tmAbs val="0"/>
                                  </p:iterate>
                                  <p:childTnLst>
                                    <p:set>
                                      <p:cBhvr>
                                        <p:cTn id="36" fill="hold"/>
                                        <p:tgtEl>
                                          <p:spTgt spid="3846"/>
                                        </p:tgtEl>
                                        <p:attrNameLst>
                                          <p:attrName>style.visibility</p:attrName>
                                        </p:attrNameLst>
                                      </p:cBhvr>
                                      <p:to>
                                        <p:strVal val="visible"/>
                                      </p:to>
                                    </p:set>
                                  </p:childTnLst>
                                </p:cTn>
                              </p:par>
                            </p:childTnLst>
                          </p:cTn>
                        </p:par>
                        <p:par>
                          <p:cTn id="37" fill="hold">
                            <p:stCondLst>
                              <p:cond delay="0"/>
                            </p:stCondLst>
                            <p:childTnLst>
                              <p:par>
                                <p:cTn id="38" presetID="1" presetClass="exit" presetSubtype="0" fill="hold" grpId="11" nodeType="afterEffect">
                                  <p:stCondLst>
                                    <p:cond delay="0"/>
                                  </p:stCondLst>
                                  <p:iterate>
                                    <p:tmAbs val="0"/>
                                  </p:iterate>
                                  <p:childTnLst>
                                    <p:set>
                                      <p:cBhvr>
                                        <p:cTn id="39" fill="hold">
                                          <p:stCondLst>
                                            <p:cond delay="0"/>
                                          </p:stCondLst>
                                        </p:cTn>
                                        <p:tgtEl>
                                          <p:spTgt spid="3802"/>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12" nodeType="clickEffect">
                                  <p:stCondLst>
                                    <p:cond delay="0"/>
                                  </p:stCondLst>
                                  <p:iterate>
                                    <p:tmAbs val="0"/>
                                  </p:iterate>
                                  <p:childTnLst>
                                    <p:set>
                                      <p:cBhvr>
                                        <p:cTn id="43" fill="hold"/>
                                        <p:tgtEl>
                                          <p:spTgt spid="3804"/>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grpId="13" nodeType="afterEffect">
                                  <p:stCondLst>
                                    <p:cond delay="0"/>
                                  </p:stCondLst>
                                  <p:iterate>
                                    <p:tmAbs val="0"/>
                                  </p:iterate>
                                  <p:childTnLst>
                                    <p:set>
                                      <p:cBhvr>
                                        <p:cTn id="46" fill="hold"/>
                                        <p:tgtEl>
                                          <p:spTgt spid="3856"/>
                                        </p:tgtEl>
                                        <p:attrNameLst>
                                          <p:attrName>style.visibility</p:attrName>
                                        </p:attrNameLst>
                                      </p:cBhvr>
                                      <p:to>
                                        <p:strVal val="visible"/>
                                      </p:to>
                                    </p:set>
                                  </p:childTnLst>
                                </p:cTn>
                              </p:par>
                            </p:childTnLst>
                          </p:cTn>
                        </p:par>
                        <p:par>
                          <p:cTn id="47" fill="hold">
                            <p:stCondLst>
                              <p:cond delay="0"/>
                            </p:stCondLst>
                            <p:childTnLst>
                              <p:par>
                                <p:cTn id="48" presetID="1" presetClass="exit" presetSubtype="0" fill="hold" grpId="14" nodeType="afterEffect">
                                  <p:stCondLst>
                                    <p:cond delay="0"/>
                                  </p:stCondLst>
                                  <p:iterate>
                                    <p:tmAbs val="0"/>
                                  </p:iterate>
                                  <p:childTnLst>
                                    <p:set>
                                      <p:cBhvr>
                                        <p:cTn id="49" fill="hold">
                                          <p:stCondLst>
                                            <p:cond delay="0"/>
                                          </p:stCondLst>
                                        </p:cTn>
                                        <p:tgtEl>
                                          <p:spTgt spid="380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8" grpId="1" animBg="1" advAuto="0"/>
      <p:bldP spid="3798" grpId="5" animBg="1" advAuto="0"/>
      <p:bldP spid="3799" grpId="3" animBg="1" advAuto="0"/>
      <p:bldP spid="3799" grpId="8" animBg="1" advAuto="0"/>
      <p:bldP spid="3800" grpId="9" animBg="1" advAuto="0"/>
      <p:bldP spid="3800" grpId="14" animBg="1" advAuto="0"/>
      <p:bldP spid="3802" grpId="6" animBg="1" advAuto="0"/>
      <p:bldP spid="3802" grpId="11" animBg="1" advAuto="0"/>
      <p:bldP spid="3804" grpId="12" animBg="1" advAuto="0"/>
      <p:bldP spid="3814" grpId="2" animBg="1" advAuto="0"/>
      <p:bldP spid="3825" grpId="7" animBg="1" advAuto="0"/>
      <p:bldP spid="3835" grpId="4" animBg="1" advAuto="0"/>
      <p:bldP spid="3846" grpId="10" animBg="1" advAuto="0"/>
      <p:bldP spid="3856" grpId="13" animBg="1" advAuto="0"/>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1" name="Shape 3861"/>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Recipe order is important!</a:t>
            </a:r>
          </a:p>
        </p:txBody>
      </p:sp>
      <p:sp>
        <p:nvSpPr>
          <p:cNvPr id="3862" name="Shape 3862"/>
          <p:cNvSpPr>
            <a:spLocks noGrp="1"/>
          </p:cNvSpPr>
          <p:nvPr>
            <p:ph type="body" idx="1"/>
          </p:nvPr>
        </p:nvSpPr>
        <p:spPr>
          <a:xfrm>
            <a:off x="800100" y="1879600"/>
            <a:ext cx="14655800" cy="5626100"/>
          </a:xfrm>
          <a:prstGeom prst="rect">
            <a:avLst/>
          </a:prstGeom>
        </p:spPr>
        <p:txBody>
          <a:bodyPr/>
          <a:lstStyle/>
          <a:p>
            <a:pPr lvl="0">
              <a:defRPr sz="1800"/>
            </a:pPr>
            <a:r>
              <a:rPr sz="4800"/>
              <a:t>Recipes are executed in the order they appear in the run list </a:t>
            </a:r>
          </a:p>
          <a:p>
            <a:pPr lvl="0">
              <a:defRPr sz="1800"/>
            </a:pPr>
            <a:endParaRPr sz="4800"/>
          </a:p>
          <a:p>
            <a:pPr lvl="0">
              <a:defRPr sz="1800"/>
            </a:pPr>
            <a:endParaRPr sz="4800"/>
          </a:p>
          <a:p>
            <a:pPr lvl="0">
              <a:defRPr sz="1800"/>
            </a:pPr>
            <a:r>
              <a:rPr sz="4800"/>
              <a:t>These recipes are invoked in the following order</a:t>
            </a:r>
          </a:p>
        </p:txBody>
      </p:sp>
      <p:sp>
        <p:nvSpPr>
          <p:cNvPr id="3863" name="Shape 3863"/>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297</a:t>
            </a:fld>
            <a:endParaRPr sz="1000"/>
          </a:p>
        </p:txBody>
      </p:sp>
      <p:sp>
        <p:nvSpPr>
          <p:cNvPr id="3864" name="Shape 3864"/>
          <p:cNvSpPr/>
          <p:nvPr/>
        </p:nvSpPr>
        <p:spPr>
          <a:xfrm>
            <a:off x="1130300" y="6280150"/>
            <a:ext cx="12814300" cy="21336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0" algn="l">
              <a:defRPr sz="1800"/>
            </a:pPr>
            <a:r>
              <a:rPr sz="4700"/>
              <a:t>1. recipe[ntp::client]</a:t>
            </a:r>
          </a:p>
          <a:p>
            <a:pPr lvl="0" algn="l">
              <a:defRPr sz="1800"/>
            </a:pPr>
            <a:r>
              <a:rPr sz="4700"/>
              <a:t>2. recipe[openssh::server]</a:t>
            </a:r>
          </a:p>
          <a:p>
            <a:pPr lvl="0" algn="l">
              <a:defRPr sz="1800"/>
            </a:pPr>
            <a:r>
              <a:rPr sz="4700"/>
              <a:t>3. recipe[apache::server]</a:t>
            </a:r>
          </a:p>
        </p:txBody>
      </p:sp>
      <p:sp>
        <p:nvSpPr>
          <p:cNvPr id="3865" name="Shape 3865"/>
          <p:cNvSpPr/>
          <p:nvPr/>
        </p:nvSpPr>
        <p:spPr>
          <a:xfrm>
            <a:off x="622300" y="3733800"/>
            <a:ext cx="15227300" cy="8509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defTabSz="457200">
              <a:defRPr sz="2400">
                <a:latin typeface="+mn-lt"/>
                <a:ea typeface="+mn-ea"/>
                <a:cs typeface="+mn-cs"/>
                <a:sym typeface="Courier"/>
              </a:defRPr>
            </a:lvl1pPr>
          </a:lstStyle>
          <a:p>
            <a:pPr lvl="0">
              <a:defRPr sz="1800"/>
            </a:pPr>
            <a:r>
              <a:rPr sz="2400"/>
              <a:t>Run List:  recipe[ntp::client], recipe[openssh::server], recipe[apache::server]</a:t>
            </a:r>
          </a:p>
        </p:txBody>
      </p:sp>
      <p:sp>
        <p:nvSpPr>
          <p:cNvPr id="3866" name="Shape 3866"/>
          <p:cNvSpPr/>
          <p:nvPr/>
        </p:nvSpPr>
        <p:spPr>
          <a:xfrm flipH="1">
            <a:off x="2944671" y="3903910"/>
            <a:ext cx="12462659" cy="3"/>
          </a:xfrm>
          <a:prstGeom prst="line">
            <a:avLst/>
          </a:prstGeom>
          <a:ln w="38100">
            <a:solidFill>
              <a:srgbClr val="FF9300"/>
            </a:solidFill>
            <a:miter lim="400000"/>
            <a:headEnd type="arrow"/>
          </a:ln>
        </p:spPr>
        <p:txBody>
          <a:bodyPr lIns="0" tIns="0" rIns="0" bIns="0"/>
          <a:lstStyle/>
          <a:p>
            <a:pPr lvl="0" algn="l" defTabSz="457200">
              <a:defRPr sz="1200">
                <a:latin typeface="Helvetica"/>
                <a:ea typeface="Helvetica"/>
                <a:cs typeface="Helvetica"/>
                <a:sym typeface="Helvetica"/>
              </a:defRPr>
            </a:pPr>
            <a:endParaRPr/>
          </a:p>
        </p:txBody>
      </p:sp>
      <p:sp>
        <p:nvSpPr>
          <p:cNvPr id="3867" name="Shape 3867"/>
          <p:cNvSpPr/>
          <p:nvPr/>
        </p:nvSpPr>
        <p:spPr>
          <a:xfrm flipV="1">
            <a:off x="939800" y="6444673"/>
            <a:ext cx="1" cy="1782797"/>
          </a:xfrm>
          <a:prstGeom prst="line">
            <a:avLst/>
          </a:prstGeom>
          <a:ln w="38100">
            <a:solidFill>
              <a:srgbClr val="FF9300"/>
            </a:solidFill>
            <a:miter lim="400000"/>
            <a:headEnd type="arrow"/>
          </a:ln>
        </p:spPr>
        <p:txBody>
          <a:bodyPr lIns="0" tIns="0" rIns="0" bIns="0"/>
          <a:lstStyle/>
          <a:p>
            <a:pPr lvl="0" algn="l" defTabSz="457200">
              <a:defRPr sz="1200">
                <a:latin typeface="Helvetica"/>
                <a:ea typeface="Helvetica"/>
                <a:cs typeface="Helvetica"/>
                <a:sym typeface="Helvetica"/>
              </a:defRPr>
            </a:pPr>
            <a:endParaRP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iterate>
                                    <p:tmAbs val="0"/>
                                  </p:iterate>
                                  <p:childTnLst>
                                    <p:set>
                                      <p:cBhvr>
                                        <p:cTn id="6" fill="hold"/>
                                        <p:tgtEl>
                                          <p:spTgt spid="3864">
                                            <p:bg/>
                                          </p:spTgt>
                                        </p:tgtEl>
                                        <p:attrNameLst>
                                          <p:attrName>style.visibility</p:attrName>
                                        </p:attrNameLst>
                                      </p:cBhvr>
                                      <p:to>
                                        <p:strVal val="visible"/>
                                      </p:to>
                                    </p:set>
                                    <p:anim calcmode="lin" valueType="num">
                                      <p:cBhvr>
                                        <p:cTn id="7" dur="500" fill="hold"/>
                                        <p:tgtEl>
                                          <p:spTgt spid="3864">
                                            <p:bg/>
                                          </p:spTgt>
                                        </p:tgtEl>
                                        <p:attrNameLst>
                                          <p:attrName>ppt_x</p:attrName>
                                        </p:attrNameLst>
                                      </p:cBhvr>
                                      <p:tavLst>
                                        <p:tav tm="0">
                                          <p:val>
                                            <p:strVal val="0-#ppt_w/2"/>
                                          </p:val>
                                        </p:tav>
                                        <p:tav tm="100000">
                                          <p:val>
                                            <p:strVal val="#ppt_x"/>
                                          </p:val>
                                        </p:tav>
                                      </p:tavLst>
                                    </p:anim>
                                    <p:anim calcmode="lin" valueType="num">
                                      <p:cBhvr>
                                        <p:cTn id="8" dur="500" fill="hold"/>
                                        <p:tgtEl>
                                          <p:spTgt spid="3864">
                                            <p:bg/>
                                          </p:spTgt>
                                        </p:tgtEl>
                                        <p:attrNameLst>
                                          <p:attrName>ppt_y</p:attrName>
                                        </p:attrNameLst>
                                      </p:cBhvr>
                                      <p:tavLst>
                                        <p:tav tm="0">
                                          <p:val>
                                            <p:strVal val="#ppt_y"/>
                                          </p:val>
                                        </p:tav>
                                        <p:tav tm="100000">
                                          <p:val>
                                            <p:strVal val="#ppt_y"/>
                                          </p:val>
                                        </p:tav>
                                      </p:tavLst>
                                    </p:anim>
                                  </p:childTnLst>
                                </p:cTn>
                              </p:par>
                              <p:par>
                                <p:cTn id="9" presetID="2" presetClass="entr" presetSubtype="8" fill="hold" grpId="1">
                                  <p:stCondLst>
                                    <p:cond delay="0"/>
                                  </p:stCondLst>
                                  <p:iterate>
                                    <p:tmAbs val="0"/>
                                  </p:iterate>
                                  <p:childTnLst>
                                    <p:set>
                                      <p:cBhvr>
                                        <p:cTn id="10" fill="hold"/>
                                        <p:tgtEl>
                                          <p:spTgt spid="3864">
                                            <p:txEl>
                                              <p:pRg st="0" end="0"/>
                                            </p:txEl>
                                          </p:spTgt>
                                        </p:tgtEl>
                                        <p:attrNameLst>
                                          <p:attrName>style.visibility</p:attrName>
                                        </p:attrNameLst>
                                      </p:cBhvr>
                                      <p:to>
                                        <p:strVal val="visible"/>
                                      </p:to>
                                    </p:set>
                                    <p:anim calcmode="lin" valueType="num">
                                      <p:cBhvr>
                                        <p:cTn id="11" dur="500" fill="hold"/>
                                        <p:tgtEl>
                                          <p:spTgt spid="3864">
                                            <p:txEl>
                                              <p:pRg st="0" end="0"/>
                                            </p:txEl>
                                          </p:spTgt>
                                        </p:tgtEl>
                                        <p:attrNameLst>
                                          <p:attrName>ppt_x</p:attrName>
                                        </p:attrNameLst>
                                      </p:cBhvr>
                                      <p:tavLst>
                                        <p:tav tm="0">
                                          <p:val>
                                            <p:strVal val="0-#ppt_w/2"/>
                                          </p:val>
                                        </p:tav>
                                        <p:tav tm="100000">
                                          <p:val>
                                            <p:strVal val="#ppt_x"/>
                                          </p:val>
                                        </p:tav>
                                      </p:tavLst>
                                    </p:anim>
                                    <p:anim calcmode="lin" valueType="num">
                                      <p:cBhvr>
                                        <p:cTn id="12" dur="500" fill="hold"/>
                                        <p:tgtEl>
                                          <p:spTgt spid="3864">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fill="hold" grpId="1" nodeType="afterEffect">
                                  <p:stCondLst>
                                    <p:cond delay="0"/>
                                  </p:stCondLst>
                                  <p:iterate>
                                    <p:tmAbs val="0"/>
                                  </p:iterate>
                                  <p:childTnLst>
                                    <p:set>
                                      <p:cBhvr>
                                        <p:cTn id="15" fill="hold"/>
                                        <p:tgtEl>
                                          <p:spTgt spid="3864">
                                            <p:txEl>
                                              <p:pRg st="1" end="1"/>
                                            </p:txEl>
                                          </p:spTgt>
                                        </p:tgtEl>
                                        <p:attrNameLst>
                                          <p:attrName>style.visibility</p:attrName>
                                        </p:attrNameLst>
                                      </p:cBhvr>
                                      <p:to>
                                        <p:strVal val="visible"/>
                                      </p:to>
                                    </p:set>
                                    <p:anim calcmode="lin" valueType="num">
                                      <p:cBhvr>
                                        <p:cTn id="16" dur="500" fill="hold"/>
                                        <p:tgtEl>
                                          <p:spTgt spid="3864">
                                            <p:txEl>
                                              <p:pRg st="1" end="1"/>
                                            </p:txEl>
                                          </p:spTgt>
                                        </p:tgtEl>
                                        <p:attrNameLst>
                                          <p:attrName>ppt_x</p:attrName>
                                        </p:attrNameLst>
                                      </p:cBhvr>
                                      <p:tavLst>
                                        <p:tav tm="0">
                                          <p:val>
                                            <p:strVal val="0-#ppt_w/2"/>
                                          </p:val>
                                        </p:tav>
                                        <p:tav tm="100000">
                                          <p:val>
                                            <p:strVal val="#ppt_x"/>
                                          </p:val>
                                        </p:tav>
                                      </p:tavLst>
                                    </p:anim>
                                    <p:anim calcmode="lin" valueType="num">
                                      <p:cBhvr>
                                        <p:cTn id="17" dur="500" fill="hold"/>
                                        <p:tgtEl>
                                          <p:spTgt spid="3864">
                                            <p:txEl>
                                              <p:pRg st="1" end="1"/>
                                            </p:txEl>
                                          </p:spTgt>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8" fill="hold" grpId="1" nodeType="afterEffect">
                                  <p:stCondLst>
                                    <p:cond delay="0"/>
                                  </p:stCondLst>
                                  <p:iterate>
                                    <p:tmAbs val="0"/>
                                  </p:iterate>
                                  <p:childTnLst>
                                    <p:set>
                                      <p:cBhvr>
                                        <p:cTn id="20" fill="hold"/>
                                        <p:tgtEl>
                                          <p:spTgt spid="3864">
                                            <p:txEl>
                                              <p:pRg st="2" end="2"/>
                                            </p:txEl>
                                          </p:spTgt>
                                        </p:tgtEl>
                                        <p:attrNameLst>
                                          <p:attrName>style.visibility</p:attrName>
                                        </p:attrNameLst>
                                      </p:cBhvr>
                                      <p:to>
                                        <p:strVal val="visible"/>
                                      </p:to>
                                    </p:set>
                                    <p:anim calcmode="lin" valueType="num">
                                      <p:cBhvr>
                                        <p:cTn id="21" dur="500" fill="hold"/>
                                        <p:tgtEl>
                                          <p:spTgt spid="3864">
                                            <p:txEl>
                                              <p:pRg st="2" end="2"/>
                                            </p:txEl>
                                          </p:spTgt>
                                        </p:tgtEl>
                                        <p:attrNameLst>
                                          <p:attrName>ppt_x</p:attrName>
                                        </p:attrNameLst>
                                      </p:cBhvr>
                                      <p:tavLst>
                                        <p:tav tm="0">
                                          <p:val>
                                            <p:strVal val="0-#ppt_w/2"/>
                                          </p:val>
                                        </p:tav>
                                        <p:tav tm="100000">
                                          <p:val>
                                            <p:strVal val="#ppt_x"/>
                                          </p:val>
                                        </p:tav>
                                      </p:tavLst>
                                    </p:anim>
                                    <p:anim calcmode="lin" valueType="num">
                                      <p:cBhvr>
                                        <p:cTn id="22" dur="500" fill="hold"/>
                                        <p:tgtEl>
                                          <p:spTgt spid="3864">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64" grpId="1" build="p" bldLvl="5" animBg="1" advAuto="0"/>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1" name="Shape 3871"/>
          <p:cNvSpPr/>
          <p:nvPr/>
        </p:nvSpPr>
        <p:spPr>
          <a:xfrm>
            <a:off x="8750300" y="2336800"/>
            <a:ext cx="7404100" cy="6413500"/>
          </a:xfrm>
          <a:prstGeom prst="rect">
            <a:avLst/>
          </a:prstGeom>
          <a:solidFill>
            <a:srgbClr val="FFFFFF"/>
          </a:solidFill>
          <a:ln w="25400">
            <a:solidFill>
              <a:srgbClr val="435363"/>
            </a:solidFill>
            <a:custDash>
              <a:ds d="200000" sp="200000"/>
            </a:custDash>
            <a:miter lim="400000"/>
          </a:ln>
        </p:spPr>
        <p:txBody>
          <a:bodyPr lIns="190500" tIns="190500" rIns="190500" bIns="190500">
            <a:normAutofit/>
          </a:bodyPr>
          <a:lstStyle/>
          <a:p>
            <a:pPr lvl="0" algn="l" defTabSz="457200">
              <a:defRPr sz="2300" b="1">
                <a:solidFill>
                  <a:srgbClr val="008F00"/>
                </a:solidFill>
                <a:latin typeface="+mn-lt"/>
                <a:ea typeface="+mn-ea"/>
                <a:cs typeface="+mn-cs"/>
                <a:sym typeface="Courier"/>
              </a:defRPr>
            </a:pPr>
            <a:endParaRPr/>
          </a:p>
        </p:txBody>
      </p:sp>
      <p:sp>
        <p:nvSpPr>
          <p:cNvPr id="3872" name="Shape 3872"/>
          <p:cNvSpPr/>
          <p:nvPr/>
        </p:nvSpPr>
        <p:spPr>
          <a:xfrm>
            <a:off x="426630" y="3911600"/>
            <a:ext cx="5537201" cy="22860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a:bodyPr>
          <a:lstStyle/>
          <a:p>
            <a:pPr lvl="8" indent="0" algn="l" defTabSz="457200">
              <a:defRPr sz="1800"/>
            </a:pPr>
            <a:r>
              <a:rPr sz="2400">
                <a:latin typeface="+mn-lt"/>
                <a:ea typeface="+mn-ea"/>
                <a:cs typeface="+mn-cs"/>
                <a:sym typeface="Courier"/>
              </a:rPr>
              <a:t>template </a:t>
            </a:r>
            <a:r>
              <a:rPr sz="2400">
                <a:solidFill>
                  <a:srgbClr val="B51A00"/>
                </a:solidFill>
                <a:latin typeface="+mn-lt"/>
                <a:ea typeface="+mn-ea"/>
                <a:cs typeface="+mn-cs"/>
                <a:sym typeface="Courier"/>
              </a:rPr>
              <a:t>"/etc/ntp.conf"</a:t>
            </a:r>
            <a:r>
              <a:rPr sz="2400">
                <a:latin typeface="+mn-lt"/>
                <a:ea typeface="+mn-ea"/>
                <a:cs typeface="+mn-cs"/>
                <a:sym typeface="Courier"/>
              </a:rPr>
              <a:t> </a:t>
            </a:r>
            <a:r>
              <a:rPr sz="2500" b="1">
                <a:solidFill>
                  <a:srgbClr val="008F00"/>
                </a:solidFill>
                <a:latin typeface="+mn-lt"/>
                <a:ea typeface="+mn-ea"/>
                <a:cs typeface="+mn-cs"/>
                <a:sym typeface="Courier"/>
              </a:rPr>
              <a:t>do</a:t>
            </a:r>
            <a:endParaRPr sz="2400">
              <a:latin typeface="+mn-lt"/>
              <a:ea typeface="+mn-ea"/>
              <a:cs typeface="+mn-cs"/>
              <a:sym typeface="Courier"/>
            </a:endParaRPr>
          </a:p>
          <a:p>
            <a:pPr lvl="8" indent="0" algn="l" defTabSz="457200">
              <a:defRPr sz="1800"/>
            </a:pPr>
            <a:r>
              <a:rPr sz="2400">
                <a:latin typeface="+mn-lt"/>
                <a:ea typeface="+mn-ea"/>
                <a:cs typeface="+mn-cs"/>
                <a:sym typeface="Courier"/>
              </a:rPr>
              <a:t>	source </a:t>
            </a:r>
            <a:r>
              <a:rPr sz="2400">
                <a:solidFill>
                  <a:srgbClr val="B51A00"/>
                </a:solidFill>
                <a:latin typeface="+mn-lt"/>
                <a:ea typeface="+mn-ea"/>
                <a:cs typeface="+mn-cs"/>
                <a:sym typeface="Courier"/>
              </a:rPr>
              <a:t>"ntp.conf.erb"</a:t>
            </a:r>
            <a:endParaRPr sz="2400">
              <a:latin typeface="+mn-lt"/>
              <a:ea typeface="+mn-ea"/>
              <a:cs typeface="+mn-cs"/>
              <a:sym typeface="Courier"/>
            </a:endParaRPr>
          </a:p>
          <a:p>
            <a:pPr lvl="8" indent="0" algn="l" defTabSz="457200">
              <a:defRPr sz="1800"/>
            </a:pPr>
            <a:r>
              <a:rPr sz="2400">
                <a:latin typeface="+mn-lt"/>
                <a:ea typeface="+mn-ea"/>
                <a:cs typeface="+mn-cs"/>
                <a:sym typeface="Courier"/>
              </a:rPr>
              <a:t>	owner </a:t>
            </a:r>
            <a:r>
              <a:rPr sz="2400">
                <a:solidFill>
                  <a:srgbClr val="B51A00"/>
                </a:solidFill>
                <a:latin typeface="+mn-lt"/>
                <a:ea typeface="+mn-ea"/>
                <a:cs typeface="+mn-cs"/>
                <a:sym typeface="Courier"/>
              </a:rPr>
              <a:t>"root"</a:t>
            </a:r>
            <a:endParaRPr sz="2400">
              <a:latin typeface="+mn-lt"/>
              <a:ea typeface="+mn-ea"/>
              <a:cs typeface="+mn-cs"/>
              <a:sym typeface="Courier"/>
            </a:endParaRPr>
          </a:p>
          <a:p>
            <a:pPr lvl="8" indent="0" algn="l" defTabSz="457200">
              <a:defRPr sz="1800"/>
            </a:pPr>
            <a:r>
              <a:rPr sz="2400">
                <a:latin typeface="+mn-lt"/>
                <a:ea typeface="+mn-ea"/>
                <a:cs typeface="+mn-cs"/>
                <a:sym typeface="Courier"/>
              </a:rPr>
              <a:t>	mode </a:t>
            </a:r>
            <a:r>
              <a:rPr sz="2400">
                <a:solidFill>
                  <a:srgbClr val="B51A00"/>
                </a:solidFill>
                <a:latin typeface="+mn-lt"/>
                <a:ea typeface="+mn-ea"/>
                <a:cs typeface="+mn-cs"/>
                <a:sym typeface="Courier"/>
              </a:rPr>
              <a:t>"0644"</a:t>
            </a:r>
            <a:endParaRPr sz="2400">
              <a:latin typeface="+mn-lt"/>
              <a:ea typeface="+mn-ea"/>
              <a:cs typeface="+mn-cs"/>
              <a:sym typeface="Courier"/>
            </a:endParaRPr>
          </a:p>
          <a:p>
            <a:pPr lvl="0" algn="l" defTabSz="457200">
              <a:defRPr sz="1800"/>
            </a:pPr>
            <a:r>
              <a:rPr sz="2500" b="1">
                <a:solidFill>
                  <a:srgbClr val="008F00"/>
                </a:solidFill>
                <a:latin typeface="+mn-lt"/>
                <a:ea typeface="+mn-ea"/>
                <a:cs typeface="+mn-cs"/>
                <a:sym typeface="Courier"/>
              </a:rPr>
              <a:t>end</a:t>
            </a:r>
          </a:p>
        </p:txBody>
      </p:sp>
      <p:sp>
        <p:nvSpPr>
          <p:cNvPr id="3873" name="Shape 3873"/>
          <p:cNvSpPr/>
          <p:nvPr/>
        </p:nvSpPr>
        <p:spPr>
          <a:xfrm>
            <a:off x="419100" y="6350000"/>
            <a:ext cx="5090874" cy="15240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a:bodyPr>
          <a:lstStyle/>
          <a:p>
            <a:pPr lvl="8" indent="0" algn="l" defTabSz="457200">
              <a:defRPr sz="1800"/>
            </a:pPr>
            <a:r>
              <a:rPr sz="2400">
                <a:latin typeface="+mn-lt"/>
                <a:ea typeface="+mn-ea"/>
                <a:cs typeface="+mn-cs"/>
                <a:sym typeface="Courier"/>
              </a:rPr>
              <a:t>service </a:t>
            </a:r>
            <a:r>
              <a:rPr sz="2400">
                <a:solidFill>
                  <a:srgbClr val="B51A00"/>
                </a:solidFill>
                <a:latin typeface="+mn-lt"/>
                <a:ea typeface="+mn-ea"/>
                <a:cs typeface="+mn-cs"/>
                <a:sym typeface="Courier"/>
              </a:rPr>
              <a:t>"ntp"</a:t>
            </a:r>
            <a:r>
              <a:rPr sz="2400">
                <a:latin typeface="+mn-lt"/>
                <a:ea typeface="+mn-ea"/>
                <a:cs typeface="+mn-cs"/>
                <a:sym typeface="Courier"/>
              </a:rPr>
              <a:t> </a:t>
            </a:r>
            <a:r>
              <a:rPr sz="2500" b="1">
                <a:solidFill>
                  <a:srgbClr val="008F00"/>
                </a:solidFill>
                <a:latin typeface="+mn-lt"/>
                <a:ea typeface="+mn-ea"/>
                <a:cs typeface="+mn-cs"/>
                <a:sym typeface="Courier"/>
              </a:rPr>
              <a:t>do</a:t>
            </a:r>
            <a:endParaRPr sz="2400">
              <a:latin typeface="+mn-lt"/>
              <a:ea typeface="+mn-ea"/>
              <a:cs typeface="+mn-cs"/>
              <a:sym typeface="Courier"/>
            </a:endParaRPr>
          </a:p>
          <a:p>
            <a:pPr lvl="8" indent="0" algn="l" defTabSz="457200">
              <a:defRPr sz="1800"/>
            </a:pPr>
            <a:r>
              <a:rPr sz="2400">
                <a:latin typeface="+mn-lt"/>
                <a:ea typeface="+mn-ea"/>
                <a:cs typeface="+mn-cs"/>
                <a:sym typeface="Courier"/>
              </a:rPr>
              <a:t>	action </a:t>
            </a:r>
            <a:r>
              <a:rPr sz="2500">
                <a:solidFill>
                  <a:srgbClr val="22288F"/>
                </a:solidFill>
                <a:latin typeface="+mn-lt"/>
                <a:ea typeface="+mn-ea"/>
                <a:cs typeface="+mn-cs"/>
                <a:sym typeface="Courier"/>
              </a:rPr>
              <a:t>:start</a:t>
            </a:r>
            <a:endParaRPr sz="2400">
              <a:latin typeface="+mn-lt"/>
              <a:ea typeface="+mn-ea"/>
              <a:cs typeface="+mn-cs"/>
              <a:sym typeface="Courier"/>
            </a:endParaRPr>
          </a:p>
          <a:p>
            <a:pPr lvl="0" algn="l" defTabSz="457200">
              <a:defRPr sz="1800"/>
            </a:pPr>
            <a:r>
              <a:rPr sz="2500" b="1">
                <a:solidFill>
                  <a:srgbClr val="008F00"/>
                </a:solidFill>
                <a:latin typeface="+mn-lt"/>
                <a:ea typeface="+mn-ea"/>
                <a:cs typeface="+mn-cs"/>
                <a:sym typeface="Courier"/>
              </a:rPr>
              <a:t>end</a:t>
            </a:r>
          </a:p>
        </p:txBody>
      </p:sp>
      <p:sp>
        <p:nvSpPr>
          <p:cNvPr id="3874" name="Shape 3874"/>
          <p:cNvSpPr/>
          <p:nvPr/>
        </p:nvSpPr>
        <p:spPr>
          <a:xfrm>
            <a:off x="419100" y="2425700"/>
            <a:ext cx="4382972" cy="15240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a:bodyPr>
          <a:lstStyle/>
          <a:p>
            <a:pPr lvl="8" indent="0" algn="l" defTabSz="457200">
              <a:defRPr sz="1800"/>
            </a:pPr>
            <a:r>
              <a:rPr sz="2400">
                <a:latin typeface="+mn-lt"/>
                <a:ea typeface="+mn-ea"/>
                <a:cs typeface="+mn-cs"/>
                <a:sym typeface="Courier"/>
              </a:rPr>
              <a:t>package </a:t>
            </a:r>
            <a:r>
              <a:rPr sz="2400">
                <a:solidFill>
                  <a:srgbClr val="B51A00"/>
                </a:solidFill>
                <a:latin typeface="+mn-lt"/>
                <a:ea typeface="+mn-ea"/>
                <a:cs typeface="+mn-cs"/>
                <a:sym typeface="Courier"/>
              </a:rPr>
              <a:t>"ntp"</a:t>
            </a:r>
            <a:r>
              <a:rPr sz="2400">
                <a:latin typeface="+mn-lt"/>
                <a:ea typeface="+mn-ea"/>
                <a:cs typeface="+mn-cs"/>
                <a:sym typeface="Courier"/>
              </a:rPr>
              <a:t> </a:t>
            </a:r>
            <a:r>
              <a:rPr sz="2500" b="1">
                <a:solidFill>
                  <a:srgbClr val="008F00"/>
                </a:solidFill>
                <a:latin typeface="+mn-lt"/>
                <a:ea typeface="+mn-ea"/>
                <a:cs typeface="+mn-cs"/>
                <a:sym typeface="Courier"/>
              </a:rPr>
              <a:t>do</a:t>
            </a:r>
            <a:endParaRPr sz="2400">
              <a:latin typeface="+mn-lt"/>
              <a:ea typeface="+mn-ea"/>
              <a:cs typeface="+mn-cs"/>
              <a:sym typeface="Courier"/>
            </a:endParaRPr>
          </a:p>
          <a:p>
            <a:pPr lvl="8" indent="0" algn="l" defTabSz="457200">
              <a:defRPr sz="1800"/>
            </a:pPr>
            <a:r>
              <a:rPr sz="2400">
                <a:latin typeface="+mn-lt"/>
                <a:ea typeface="+mn-ea"/>
                <a:cs typeface="+mn-cs"/>
                <a:sym typeface="Courier"/>
              </a:rPr>
              <a:t>	action </a:t>
            </a:r>
            <a:r>
              <a:rPr sz="2500">
                <a:solidFill>
                  <a:srgbClr val="22288F"/>
                </a:solidFill>
                <a:latin typeface="+mn-lt"/>
                <a:ea typeface="+mn-ea"/>
                <a:cs typeface="+mn-cs"/>
                <a:sym typeface="Courier"/>
              </a:rPr>
              <a:t>:install</a:t>
            </a:r>
            <a:endParaRPr sz="2400">
              <a:latin typeface="+mn-lt"/>
              <a:ea typeface="+mn-ea"/>
              <a:cs typeface="+mn-cs"/>
              <a:sym typeface="Courier"/>
            </a:endParaRPr>
          </a:p>
          <a:p>
            <a:pPr lvl="0" algn="l" defTabSz="457200">
              <a:defRPr sz="1800"/>
            </a:pPr>
            <a:r>
              <a:rPr sz="2500" b="1">
                <a:solidFill>
                  <a:srgbClr val="008F00"/>
                </a:solidFill>
                <a:latin typeface="+mn-lt"/>
                <a:ea typeface="+mn-ea"/>
                <a:cs typeface="+mn-cs"/>
                <a:sym typeface="Courier"/>
              </a:rPr>
              <a:t>end</a:t>
            </a:r>
          </a:p>
        </p:txBody>
      </p:sp>
      <p:sp>
        <p:nvSpPr>
          <p:cNvPr id="3875" name="Shape 3875"/>
          <p:cNvSpPr>
            <a:spLocks noGrp="1"/>
          </p:cNvSpPr>
          <p:nvPr>
            <p:ph type="title"/>
          </p:nvPr>
        </p:nvSpPr>
        <p:spPr>
          <a:prstGeom prst="rect">
            <a:avLst/>
          </a:prstGeom>
        </p:spPr>
        <p:txBody>
          <a:bodyPr/>
          <a:lstStyle>
            <a:lvl1pPr defTabSz="480568">
              <a:defRPr sz="6192">
                <a:effectLst>
                  <a:outerShdw blurRad="43688" dist="21844" dir="2700000" rotWithShape="0">
                    <a:srgbClr val="000000">
                      <a:alpha val="75000"/>
                    </a:srgbClr>
                  </a:outerShdw>
                </a:effectLst>
              </a:defRPr>
            </a:lvl1pPr>
          </a:lstStyle>
          <a:p>
            <a:pPr lvl="0">
              <a:defRPr sz="1800" b="0">
                <a:solidFill>
                  <a:srgbClr val="000000"/>
                </a:solidFill>
                <a:effectLst/>
              </a:defRPr>
            </a:pPr>
            <a:r>
              <a:rPr sz="6192" b="1">
                <a:solidFill>
                  <a:srgbClr val="FFFFFF"/>
                </a:solidFill>
                <a:effectLst>
                  <a:outerShdw blurRad="43688" dist="21844" dir="2700000" rotWithShape="0">
                    <a:srgbClr val="000000">
                      <a:alpha val="75000"/>
                    </a:srgbClr>
                  </a:outerShdw>
                </a:effectLst>
              </a:rPr>
              <a:t>Resource Collection - Multiple Recipes</a:t>
            </a:r>
          </a:p>
        </p:txBody>
      </p:sp>
      <p:sp>
        <p:nvSpPr>
          <p:cNvPr id="3876" name="Shape 3876"/>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298</a:t>
            </a:fld>
            <a:endParaRPr sz="1000"/>
          </a:p>
        </p:txBody>
      </p:sp>
      <p:sp>
        <p:nvSpPr>
          <p:cNvPr id="3877" name="Shape 3877"/>
          <p:cNvSpPr/>
          <p:nvPr/>
        </p:nvSpPr>
        <p:spPr>
          <a:xfrm>
            <a:off x="444500" y="1663700"/>
            <a:ext cx="3778647" cy="6096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lgn="l" defTabSz="457200">
              <a:defRPr sz="1800"/>
            </a:pPr>
            <a:r>
              <a:rPr sz="3600">
                <a:latin typeface="+mj-lt"/>
                <a:ea typeface="+mj-ea"/>
                <a:cs typeface="+mj-cs"/>
                <a:sym typeface="Arial"/>
              </a:rPr>
              <a:t>1</a:t>
            </a:r>
            <a:r>
              <a:rPr sz="3600"/>
              <a:t>. recipe[ntp::client]</a:t>
            </a:r>
          </a:p>
        </p:txBody>
      </p:sp>
      <p:sp>
        <p:nvSpPr>
          <p:cNvPr id="3878" name="Shape 3878"/>
          <p:cNvSpPr/>
          <p:nvPr/>
        </p:nvSpPr>
        <p:spPr>
          <a:xfrm>
            <a:off x="8826500" y="1670050"/>
            <a:ext cx="3885804" cy="5969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l" defTabSz="457200">
              <a:defRPr sz="3600"/>
            </a:lvl1pPr>
          </a:lstStyle>
          <a:p>
            <a:pPr lvl="0">
              <a:defRPr sz="1800"/>
            </a:pPr>
            <a:r>
              <a:rPr sz="3600"/>
              <a:t>Resource Collection</a:t>
            </a:r>
          </a:p>
        </p:txBody>
      </p:sp>
      <p:sp>
        <p:nvSpPr>
          <p:cNvPr id="3879" name="Shape 3879"/>
          <p:cNvSpPr/>
          <p:nvPr/>
        </p:nvSpPr>
        <p:spPr>
          <a:xfrm>
            <a:off x="9105900" y="2692400"/>
            <a:ext cx="2870200" cy="7747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a:bodyPr>
          <a:lstStyle/>
          <a:p>
            <a:pPr lvl="0" algn="l" defTabSz="457200">
              <a:defRPr sz="1800"/>
            </a:pPr>
            <a:r>
              <a:rPr sz="2300">
                <a:latin typeface="+mn-lt"/>
                <a:ea typeface="+mn-ea"/>
                <a:cs typeface="+mn-cs"/>
                <a:sym typeface="Courier"/>
              </a:rPr>
              <a:t>package</a:t>
            </a:r>
            <a:r>
              <a:rPr sz="2300">
                <a:solidFill>
                  <a:srgbClr val="B51A00"/>
                </a:solidFill>
                <a:latin typeface="+mn-lt"/>
                <a:ea typeface="+mn-ea"/>
                <a:cs typeface="+mn-cs"/>
                <a:sym typeface="Courier"/>
              </a:rPr>
              <a:t>[ntp]</a:t>
            </a:r>
            <a:r>
              <a:rPr sz="2300">
                <a:latin typeface="+mn-lt"/>
                <a:ea typeface="+mn-ea"/>
                <a:cs typeface="+mn-cs"/>
                <a:sym typeface="Courier"/>
              </a:rPr>
              <a:t>,</a:t>
            </a:r>
          </a:p>
        </p:txBody>
      </p:sp>
      <p:sp>
        <p:nvSpPr>
          <p:cNvPr id="3880" name="Shape 3880"/>
          <p:cNvSpPr/>
          <p:nvPr/>
        </p:nvSpPr>
        <p:spPr>
          <a:xfrm>
            <a:off x="9105900" y="3136900"/>
            <a:ext cx="5372100" cy="7747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a:bodyPr>
          <a:lstStyle/>
          <a:p>
            <a:pPr lvl="0" algn="l" defTabSz="457200">
              <a:defRPr sz="1800"/>
            </a:pPr>
            <a:r>
              <a:rPr sz="2300">
                <a:latin typeface="+mn-lt"/>
                <a:ea typeface="+mn-ea"/>
                <a:cs typeface="+mn-cs"/>
                <a:sym typeface="Courier"/>
              </a:rPr>
              <a:t>template</a:t>
            </a:r>
            <a:r>
              <a:rPr sz="2300">
                <a:solidFill>
                  <a:srgbClr val="B51A00"/>
                </a:solidFill>
                <a:latin typeface="+mn-lt"/>
                <a:ea typeface="+mn-ea"/>
                <a:cs typeface="+mn-cs"/>
                <a:sym typeface="Courier"/>
              </a:rPr>
              <a:t>[/etc/ntp.conf]</a:t>
            </a:r>
            <a:r>
              <a:rPr sz="2300">
                <a:latin typeface="+mn-lt"/>
                <a:ea typeface="+mn-ea"/>
                <a:cs typeface="+mn-cs"/>
                <a:sym typeface="Courier"/>
              </a:rPr>
              <a:t>,</a:t>
            </a:r>
          </a:p>
        </p:txBody>
      </p:sp>
      <p:sp>
        <p:nvSpPr>
          <p:cNvPr id="3881" name="Shape 3881"/>
          <p:cNvSpPr/>
          <p:nvPr/>
        </p:nvSpPr>
        <p:spPr>
          <a:xfrm>
            <a:off x="9105900" y="3606800"/>
            <a:ext cx="2984500" cy="7747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a:bodyPr>
          <a:lstStyle/>
          <a:p>
            <a:pPr lvl="0" algn="l" defTabSz="457200">
              <a:defRPr sz="1800"/>
            </a:pPr>
            <a:r>
              <a:rPr sz="2300">
                <a:latin typeface="+mn-lt"/>
                <a:ea typeface="+mn-ea"/>
                <a:cs typeface="+mn-cs"/>
                <a:sym typeface="Courier"/>
              </a:rPr>
              <a:t>service</a:t>
            </a:r>
            <a:r>
              <a:rPr sz="2300">
                <a:solidFill>
                  <a:srgbClr val="B51A00"/>
                </a:solidFill>
                <a:latin typeface="+mn-lt"/>
                <a:ea typeface="+mn-ea"/>
                <a:cs typeface="+mn-cs"/>
                <a:sym typeface="Courier"/>
              </a:rPr>
              <a:t>[ntp]</a:t>
            </a:r>
          </a:p>
        </p:txBody>
      </p:sp>
      <p:sp>
        <p:nvSpPr>
          <p:cNvPr id="3882" name="Shape 3882"/>
          <p:cNvSpPr/>
          <p:nvPr/>
        </p:nvSpPr>
        <p:spPr>
          <a:xfrm>
            <a:off x="8737600" y="2273300"/>
            <a:ext cx="5372100" cy="7747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a:bodyPr>
          <a:lstStyle>
            <a:lvl1pPr algn="l" defTabSz="457200">
              <a:defRPr sz="2300">
                <a:latin typeface="+mn-lt"/>
                <a:ea typeface="+mn-ea"/>
                <a:cs typeface="+mn-cs"/>
                <a:sym typeface="Courier"/>
              </a:defRPr>
            </a:lvl1pPr>
          </a:lstStyle>
          <a:p>
            <a:pPr lvl="0">
              <a:defRPr sz="1800"/>
            </a:pPr>
            <a:r>
              <a:rPr sz="2300"/>
              <a:t>resource_collection [    </a:t>
            </a:r>
          </a:p>
        </p:txBody>
      </p:sp>
    </p:spTree>
  </p:cSld>
  <p:clrMapOvr>
    <a:masterClrMapping/>
  </p:clrMapOvr>
  <p:transition xmlns:p14="http://schemas.microsoft.com/office/powerpoint/2010/main" spd="med" advClick="0" advTm="0"/>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87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500"/>
                                  </p:stCondLst>
                                  <p:iterate>
                                    <p:tmAbs val="0"/>
                                  </p:iterate>
                                  <p:childTnLst>
                                    <p:set>
                                      <p:cBhvr>
                                        <p:cTn id="9" fill="hold"/>
                                        <p:tgtEl>
                                          <p:spTgt spid="3879"/>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3" nodeType="afterEffect">
                                  <p:stCondLst>
                                    <p:cond delay="500"/>
                                  </p:stCondLst>
                                  <p:iterate>
                                    <p:tmAbs val="0"/>
                                  </p:iterate>
                                  <p:childTnLst>
                                    <p:set>
                                      <p:cBhvr>
                                        <p:cTn id="12" fill="hold"/>
                                        <p:tgtEl>
                                          <p:spTgt spid="3872"/>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4" nodeType="afterEffect">
                                  <p:stCondLst>
                                    <p:cond delay="500"/>
                                  </p:stCondLst>
                                  <p:iterate>
                                    <p:tmAbs val="0"/>
                                  </p:iterate>
                                  <p:childTnLst>
                                    <p:set>
                                      <p:cBhvr>
                                        <p:cTn id="15" fill="hold"/>
                                        <p:tgtEl>
                                          <p:spTgt spid="3880"/>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5" nodeType="afterEffect">
                                  <p:stCondLst>
                                    <p:cond delay="500"/>
                                  </p:stCondLst>
                                  <p:iterate>
                                    <p:tmAbs val="0"/>
                                  </p:iterate>
                                  <p:childTnLst>
                                    <p:set>
                                      <p:cBhvr>
                                        <p:cTn id="18" fill="hold"/>
                                        <p:tgtEl>
                                          <p:spTgt spid="3873"/>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6" nodeType="afterEffect">
                                  <p:stCondLst>
                                    <p:cond delay="500"/>
                                  </p:stCondLst>
                                  <p:iterate>
                                    <p:tmAbs val="0"/>
                                  </p:iterate>
                                  <p:childTnLst>
                                    <p:set>
                                      <p:cBhvr>
                                        <p:cTn id="21" fill="hold"/>
                                        <p:tgtEl>
                                          <p:spTgt spid="38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2" grpId="3" animBg="1" advAuto="0"/>
      <p:bldP spid="3873" grpId="5" animBg="1" advAuto="0"/>
      <p:bldP spid="3874" grpId="1" animBg="1" advAuto="0"/>
      <p:bldP spid="3879" grpId="2" animBg="1" advAuto="0"/>
      <p:bldP spid="3880" grpId="4" animBg="1" advAuto="0"/>
      <p:bldP spid="3881" grpId="6" animBg="1" advAuto="0"/>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6" name="Shape 3886"/>
          <p:cNvSpPr/>
          <p:nvPr/>
        </p:nvSpPr>
        <p:spPr>
          <a:xfrm>
            <a:off x="8750300" y="2336800"/>
            <a:ext cx="7404100" cy="6413500"/>
          </a:xfrm>
          <a:prstGeom prst="rect">
            <a:avLst/>
          </a:prstGeom>
          <a:solidFill>
            <a:srgbClr val="FFFFFF"/>
          </a:solidFill>
          <a:ln w="25400">
            <a:solidFill>
              <a:srgbClr val="435363"/>
            </a:solidFill>
            <a:custDash>
              <a:ds d="200000" sp="200000"/>
            </a:custDash>
            <a:miter lim="400000"/>
          </a:ln>
        </p:spPr>
        <p:txBody>
          <a:bodyPr lIns="190500" tIns="190500" rIns="190500" bIns="190500">
            <a:normAutofit/>
          </a:bodyPr>
          <a:lstStyle/>
          <a:p>
            <a:pPr lvl="0" algn="l" defTabSz="457200">
              <a:defRPr sz="2300" b="1">
                <a:solidFill>
                  <a:srgbClr val="008F00"/>
                </a:solidFill>
                <a:latin typeface="+mn-lt"/>
                <a:ea typeface="+mn-ea"/>
                <a:cs typeface="+mn-cs"/>
                <a:sym typeface="Courier"/>
              </a:defRPr>
            </a:pPr>
            <a:endParaRPr/>
          </a:p>
        </p:txBody>
      </p:sp>
      <p:sp>
        <p:nvSpPr>
          <p:cNvPr id="3887" name="Shape 3887"/>
          <p:cNvSpPr/>
          <p:nvPr/>
        </p:nvSpPr>
        <p:spPr>
          <a:xfrm>
            <a:off x="426630" y="3911600"/>
            <a:ext cx="7188201" cy="22860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a:bodyPr>
          <a:lstStyle/>
          <a:p>
            <a:pPr lvl="8" indent="0" algn="l" defTabSz="457200">
              <a:defRPr sz="1800"/>
            </a:pPr>
            <a:r>
              <a:rPr sz="2400">
                <a:latin typeface="+mn-lt"/>
                <a:ea typeface="+mn-ea"/>
                <a:cs typeface="+mn-cs"/>
                <a:sym typeface="Courier"/>
              </a:rPr>
              <a:t>template </a:t>
            </a:r>
            <a:r>
              <a:rPr sz="2400">
                <a:solidFill>
                  <a:srgbClr val="B51A00"/>
                </a:solidFill>
                <a:latin typeface="+mn-lt"/>
                <a:ea typeface="+mn-ea"/>
                <a:cs typeface="+mn-cs"/>
                <a:sym typeface="Courier"/>
              </a:rPr>
              <a:t>"/etc/sshd/sshd_config"</a:t>
            </a:r>
            <a:r>
              <a:rPr sz="2400">
                <a:latin typeface="+mn-lt"/>
                <a:ea typeface="+mn-ea"/>
                <a:cs typeface="+mn-cs"/>
                <a:sym typeface="Courier"/>
              </a:rPr>
              <a:t> </a:t>
            </a:r>
            <a:r>
              <a:rPr sz="2500" b="1">
                <a:solidFill>
                  <a:srgbClr val="008F00"/>
                </a:solidFill>
                <a:latin typeface="+mn-lt"/>
                <a:ea typeface="+mn-ea"/>
                <a:cs typeface="+mn-cs"/>
                <a:sym typeface="Courier"/>
              </a:rPr>
              <a:t>do</a:t>
            </a:r>
            <a:endParaRPr sz="2400">
              <a:latin typeface="+mn-lt"/>
              <a:ea typeface="+mn-ea"/>
              <a:cs typeface="+mn-cs"/>
              <a:sym typeface="Courier"/>
            </a:endParaRPr>
          </a:p>
          <a:p>
            <a:pPr lvl="8" indent="0" algn="l" defTabSz="457200">
              <a:defRPr sz="1800"/>
            </a:pPr>
            <a:r>
              <a:rPr sz="2400">
                <a:latin typeface="+mn-lt"/>
                <a:ea typeface="+mn-ea"/>
                <a:cs typeface="+mn-cs"/>
                <a:sym typeface="Courier"/>
              </a:rPr>
              <a:t>	source </a:t>
            </a:r>
            <a:r>
              <a:rPr sz="2400">
                <a:solidFill>
                  <a:srgbClr val="B51A00"/>
                </a:solidFill>
                <a:latin typeface="+mn-lt"/>
                <a:ea typeface="+mn-ea"/>
                <a:cs typeface="+mn-cs"/>
                <a:sym typeface="Courier"/>
              </a:rPr>
              <a:t>"sshd_config.erb"</a:t>
            </a:r>
            <a:endParaRPr sz="2400">
              <a:latin typeface="+mn-lt"/>
              <a:ea typeface="+mn-ea"/>
              <a:cs typeface="+mn-cs"/>
              <a:sym typeface="Courier"/>
            </a:endParaRPr>
          </a:p>
          <a:p>
            <a:pPr lvl="8" indent="0" algn="l" defTabSz="457200">
              <a:defRPr sz="1800"/>
            </a:pPr>
            <a:r>
              <a:rPr sz="2400">
                <a:latin typeface="+mn-lt"/>
                <a:ea typeface="+mn-ea"/>
                <a:cs typeface="+mn-cs"/>
                <a:sym typeface="Courier"/>
              </a:rPr>
              <a:t>	owner </a:t>
            </a:r>
            <a:r>
              <a:rPr sz="2400">
                <a:solidFill>
                  <a:srgbClr val="B51A00"/>
                </a:solidFill>
                <a:latin typeface="+mn-lt"/>
                <a:ea typeface="+mn-ea"/>
                <a:cs typeface="+mn-cs"/>
                <a:sym typeface="Courier"/>
              </a:rPr>
              <a:t>"root"</a:t>
            </a:r>
            <a:endParaRPr sz="2400">
              <a:latin typeface="+mn-lt"/>
              <a:ea typeface="+mn-ea"/>
              <a:cs typeface="+mn-cs"/>
              <a:sym typeface="Courier"/>
            </a:endParaRPr>
          </a:p>
          <a:p>
            <a:pPr lvl="8" indent="0" algn="l" defTabSz="457200">
              <a:defRPr sz="1800"/>
            </a:pPr>
            <a:r>
              <a:rPr sz="2400">
                <a:latin typeface="+mn-lt"/>
                <a:ea typeface="+mn-ea"/>
                <a:cs typeface="+mn-cs"/>
                <a:sym typeface="Courier"/>
              </a:rPr>
              <a:t>	mode </a:t>
            </a:r>
            <a:r>
              <a:rPr sz="2400">
                <a:solidFill>
                  <a:srgbClr val="B51A00"/>
                </a:solidFill>
                <a:latin typeface="+mn-lt"/>
                <a:ea typeface="+mn-ea"/>
                <a:cs typeface="+mn-cs"/>
                <a:sym typeface="Courier"/>
              </a:rPr>
              <a:t>"0644"</a:t>
            </a:r>
            <a:endParaRPr sz="2400">
              <a:latin typeface="+mn-lt"/>
              <a:ea typeface="+mn-ea"/>
              <a:cs typeface="+mn-cs"/>
              <a:sym typeface="Courier"/>
            </a:endParaRPr>
          </a:p>
          <a:p>
            <a:pPr lvl="0" algn="l" defTabSz="457200">
              <a:defRPr sz="1800"/>
            </a:pPr>
            <a:r>
              <a:rPr sz="2500" b="1">
                <a:solidFill>
                  <a:srgbClr val="008F00"/>
                </a:solidFill>
                <a:latin typeface="+mn-lt"/>
                <a:ea typeface="+mn-ea"/>
                <a:cs typeface="+mn-cs"/>
                <a:sym typeface="Courier"/>
              </a:rPr>
              <a:t>end</a:t>
            </a:r>
          </a:p>
        </p:txBody>
      </p:sp>
      <p:sp>
        <p:nvSpPr>
          <p:cNvPr id="3888" name="Shape 3888"/>
          <p:cNvSpPr/>
          <p:nvPr/>
        </p:nvSpPr>
        <p:spPr>
          <a:xfrm>
            <a:off x="419100" y="6350000"/>
            <a:ext cx="5090874" cy="15240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a:bodyPr>
          <a:lstStyle/>
          <a:p>
            <a:pPr lvl="8" indent="0" algn="l" defTabSz="457200">
              <a:defRPr sz="1800"/>
            </a:pPr>
            <a:r>
              <a:rPr sz="2400">
                <a:latin typeface="+mn-lt"/>
                <a:ea typeface="+mn-ea"/>
                <a:cs typeface="+mn-cs"/>
                <a:sym typeface="Courier"/>
              </a:rPr>
              <a:t>service </a:t>
            </a:r>
            <a:r>
              <a:rPr sz="2400">
                <a:solidFill>
                  <a:srgbClr val="B51A00"/>
                </a:solidFill>
                <a:latin typeface="+mn-lt"/>
                <a:ea typeface="+mn-ea"/>
                <a:cs typeface="+mn-cs"/>
                <a:sym typeface="Courier"/>
              </a:rPr>
              <a:t>"openssh"</a:t>
            </a:r>
            <a:r>
              <a:rPr sz="2400">
                <a:latin typeface="+mn-lt"/>
                <a:ea typeface="+mn-ea"/>
                <a:cs typeface="+mn-cs"/>
                <a:sym typeface="Courier"/>
              </a:rPr>
              <a:t> </a:t>
            </a:r>
            <a:r>
              <a:rPr sz="2500" b="1">
                <a:solidFill>
                  <a:srgbClr val="008F00"/>
                </a:solidFill>
                <a:latin typeface="+mn-lt"/>
                <a:ea typeface="+mn-ea"/>
                <a:cs typeface="+mn-cs"/>
                <a:sym typeface="Courier"/>
              </a:rPr>
              <a:t>do</a:t>
            </a:r>
            <a:endParaRPr sz="2400">
              <a:latin typeface="+mn-lt"/>
              <a:ea typeface="+mn-ea"/>
              <a:cs typeface="+mn-cs"/>
              <a:sym typeface="Courier"/>
            </a:endParaRPr>
          </a:p>
          <a:p>
            <a:pPr lvl="8" indent="0" algn="l" defTabSz="457200">
              <a:defRPr sz="1800"/>
            </a:pPr>
            <a:r>
              <a:rPr sz="2400">
                <a:latin typeface="+mn-lt"/>
                <a:ea typeface="+mn-ea"/>
                <a:cs typeface="+mn-cs"/>
                <a:sym typeface="Courier"/>
              </a:rPr>
              <a:t>	action </a:t>
            </a:r>
            <a:r>
              <a:rPr sz="2500">
                <a:solidFill>
                  <a:srgbClr val="22288F"/>
                </a:solidFill>
                <a:latin typeface="+mn-lt"/>
                <a:ea typeface="+mn-ea"/>
                <a:cs typeface="+mn-cs"/>
                <a:sym typeface="Courier"/>
              </a:rPr>
              <a:t>:start</a:t>
            </a:r>
            <a:endParaRPr sz="2400">
              <a:latin typeface="+mn-lt"/>
              <a:ea typeface="+mn-ea"/>
              <a:cs typeface="+mn-cs"/>
              <a:sym typeface="Courier"/>
            </a:endParaRPr>
          </a:p>
          <a:p>
            <a:pPr lvl="0" algn="l" defTabSz="457200">
              <a:defRPr sz="1800"/>
            </a:pPr>
            <a:r>
              <a:rPr sz="2500" b="1">
                <a:solidFill>
                  <a:srgbClr val="008F00"/>
                </a:solidFill>
                <a:latin typeface="+mn-lt"/>
                <a:ea typeface="+mn-ea"/>
                <a:cs typeface="+mn-cs"/>
                <a:sym typeface="Courier"/>
              </a:rPr>
              <a:t>end</a:t>
            </a:r>
          </a:p>
        </p:txBody>
      </p:sp>
      <p:sp>
        <p:nvSpPr>
          <p:cNvPr id="3889" name="Shape 3889"/>
          <p:cNvSpPr/>
          <p:nvPr/>
        </p:nvSpPr>
        <p:spPr>
          <a:xfrm>
            <a:off x="419100" y="2425700"/>
            <a:ext cx="4382972" cy="15240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a:bodyPr>
          <a:lstStyle/>
          <a:p>
            <a:pPr lvl="8" indent="0" algn="l" defTabSz="457200">
              <a:defRPr sz="1800"/>
            </a:pPr>
            <a:r>
              <a:rPr sz="2400">
                <a:latin typeface="+mn-lt"/>
                <a:ea typeface="+mn-ea"/>
                <a:cs typeface="+mn-cs"/>
                <a:sym typeface="Courier"/>
              </a:rPr>
              <a:t>package </a:t>
            </a:r>
            <a:r>
              <a:rPr sz="2400">
                <a:solidFill>
                  <a:srgbClr val="B51A00"/>
                </a:solidFill>
                <a:latin typeface="+mn-lt"/>
                <a:ea typeface="+mn-ea"/>
                <a:cs typeface="+mn-cs"/>
                <a:sym typeface="Courier"/>
              </a:rPr>
              <a:t>"openssh"</a:t>
            </a:r>
            <a:r>
              <a:rPr sz="2400">
                <a:latin typeface="+mn-lt"/>
                <a:ea typeface="+mn-ea"/>
                <a:cs typeface="+mn-cs"/>
                <a:sym typeface="Courier"/>
              </a:rPr>
              <a:t> </a:t>
            </a:r>
            <a:r>
              <a:rPr sz="2500" b="1">
                <a:solidFill>
                  <a:srgbClr val="008F00"/>
                </a:solidFill>
                <a:latin typeface="+mn-lt"/>
                <a:ea typeface="+mn-ea"/>
                <a:cs typeface="+mn-cs"/>
                <a:sym typeface="Courier"/>
              </a:rPr>
              <a:t>do</a:t>
            </a:r>
            <a:endParaRPr sz="2400">
              <a:latin typeface="+mn-lt"/>
              <a:ea typeface="+mn-ea"/>
              <a:cs typeface="+mn-cs"/>
              <a:sym typeface="Courier"/>
            </a:endParaRPr>
          </a:p>
          <a:p>
            <a:pPr lvl="8" indent="0" algn="l" defTabSz="457200">
              <a:defRPr sz="1800"/>
            </a:pPr>
            <a:r>
              <a:rPr sz="2400">
                <a:latin typeface="+mn-lt"/>
                <a:ea typeface="+mn-ea"/>
                <a:cs typeface="+mn-cs"/>
                <a:sym typeface="Courier"/>
              </a:rPr>
              <a:t>	action </a:t>
            </a:r>
            <a:r>
              <a:rPr sz="2500">
                <a:solidFill>
                  <a:srgbClr val="22288F"/>
                </a:solidFill>
                <a:latin typeface="+mn-lt"/>
                <a:ea typeface="+mn-ea"/>
                <a:cs typeface="+mn-cs"/>
                <a:sym typeface="Courier"/>
              </a:rPr>
              <a:t>:install</a:t>
            </a:r>
            <a:endParaRPr sz="2400">
              <a:latin typeface="+mn-lt"/>
              <a:ea typeface="+mn-ea"/>
              <a:cs typeface="+mn-cs"/>
              <a:sym typeface="Courier"/>
            </a:endParaRPr>
          </a:p>
          <a:p>
            <a:pPr lvl="0" algn="l" defTabSz="457200">
              <a:defRPr sz="1800"/>
            </a:pPr>
            <a:r>
              <a:rPr sz="2500" b="1">
                <a:solidFill>
                  <a:srgbClr val="008F00"/>
                </a:solidFill>
                <a:latin typeface="+mn-lt"/>
                <a:ea typeface="+mn-ea"/>
                <a:cs typeface="+mn-cs"/>
                <a:sym typeface="Courier"/>
              </a:rPr>
              <a:t>end</a:t>
            </a:r>
          </a:p>
        </p:txBody>
      </p:sp>
      <p:sp>
        <p:nvSpPr>
          <p:cNvPr id="3890" name="Shape 3890"/>
          <p:cNvSpPr>
            <a:spLocks noGrp="1"/>
          </p:cNvSpPr>
          <p:nvPr>
            <p:ph type="title"/>
          </p:nvPr>
        </p:nvSpPr>
        <p:spPr>
          <a:prstGeom prst="rect">
            <a:avLst/>
          </a:prstGeom>
        </p:spPr>
        <p:txBody>
          <a:bodyPr/>
          <a:lstStyle>
            <a:lvl1pPr defTabSz="480568">
              <a:defRPr sz="6192">
                <a:effectLst>
                  <a:outerShdw blurRad="43688" dist="21844" dir="2700000" rotWithShape="0">
                    <a:srgbClr val="000000">
                      <a:alpha val="75000"/>
                    </a:srgbClr>
                  </a:outerShdw>
                </a:effectLst>
              </a:defRPr>
            </a:lvl1pPr>
          </a:lstStyle>
          <a:p>
            <a:pPr lvl="0">
              <a:defRPr sz="1800" b="0">
                <a:solidFill>
                  <a:srgbClr val="000000"/>
                </a:solidFill>
                <a:effectLst/>
              </a:defRPr>
            </a:pPr>
            <a:r>
              <a:rPr sz="6192" b="1">
                <a:solidFill>
                  <a:srgbClr val="FFFFFF"/>
                </a:solidFill>
                <a:effectLst>
                  <a:outerShdw blurRad="43688" dist="21844" dir="2700000" rotWithShape="0">
                    <a:srgbClr val="000000">
                      <a:alpha val="75000"/>
                    </a:srgbClr>
                  </a:outerShdw>
                </a:effectLst>
              </a:rPr>
              <a:t>Resource Collection - Multiple Recipes</a:t>
            </a:r>
          </a:p>
        </p:txBody>
      </p:sp>
      <p:sp>
        <p:nvSpPr>
          <p:cNvPr id="3891" name="Shape 3891"/>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299</a:t>
            </a:fld>
            <a:endParaRPr sz="1000"/>
          </a:p>
        </p:txBody>
      </p:sp>
      <p:sp>
        <p:nvSpPr>
          <p:cNvPr id="3892" name="Shape 3892"/>
          <p:cNvSpPr/>
          <p:nvPr/>
        </p:nvSpPr>
        <p:spPr>
          <a:xfrm>
            <a:off x="444500" y="1670050"/>
            <a:ext cx="4652417" cy="5969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l" defTabSz="457200">
              <a:defRPr sz="3600"/>
            </a:lvl1pPr>
          </a:lstStyle>
          <a:p>
            <a:pPr lvl="0">
              <a:defRPr sz="1800"/>
            </a:pPr>
            <a:r>
              <a:rPr sz="3600"/>
              <a:t>2. recipe[openssh::client]</a:t>
            </a:r>
          </a:p>
        </p:txBody>
      </p:sp>
      <p:sp>
        <p:nvSpPr>
          <p:cNvPr id="3893" name="Shape 3893"/>
          <p:cNvSpPr/>
          <p:nvPr/>
        </p:nvSpPr>
        <p:spPr>
          <a:xfrm>
            <a:off x="8826500" y="1670050"/>
            <a:ext cx="3885804" cy="5969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l" defTabSz="457200">
              <a:defRPr sz="3600"/>
            </a:lvl1pPr>
          </a:lstStyle>
          <a:p>
            <a:pPr lvl="0">
              <a:defRPr sz="1800"/>
            </a:pPr>
            <a:r>
              <a:rPr sz="3600"/>
              <a:t>Resource Collection</a:t>
            </a:r>
          </a:p>
        </p:txBody>
      </p:sp>
      <p:sp>
        <p:nvSpPr>
          <p:cNvPr id="3894" name="Shape 3894"/>
          <p:cNvSpPr/>
          <p:nvPr/>
        </p:nvSpPr>
        <p:spPr>
          <a:xfrm>
            <a:off x="9105900" y="2679700"/>
            <a:ext cx="2870200" cy="7747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a:bodyPr>
          <a:lstStyle/>
          <a:p>
            <a:pPr lvl="0" algn="l" defTabSz="457200">
              <a:defRPr sz="1800"/>
            </a:pPr>
            <a:r>
              <a:rPr sz="2300">
                <a:latin typeface="+mn-lt"/>
                <a:ea typeface="+mn-ea"/>
                <a:cs typeface="+mn-cs"/>
                <a:sym typeface="Courier"/>
              </a:rPr>
              <a:t>package</a:t>
            </a:r>
            <a:r>
              <a:rPr sz="2300">
                <a:solidFill>
                  <a:srgbClr val="B51A00"/>
                </a:solidFill>
                <a:latin typeface="+mn-lt"/>
                <a:ea typeface="+mn-ea"/>
                <a:cs typeface="+mn-cs"/>
                <a:sym typeface="Courier"/>
              </a:rPr>
              <a:t>[ntp]</a:t>
            </a:r>
            <a:r>
              <a:rPr sz="2300">
                <a:latin typeface="+mn-lt"/>
                <a:ea typeface="+mn-ea"/>
                <a:cs typeface="+mn-cs"/>
                <a:sym typeface="Courier"/>
              </a:rPr>
              <a:t>,</a:t>
            </a:r>
          </a:p>
        </p:txBody>
      </p:sp>
      <p:sp>
        <p:nvSpPr>
          <p:cNvPr id="3895" name="Shape 3895"/>
          <p:cNvSpPr/>
          <p:nvPr/>
        </p:nvSpPr>
        <p:spPr>
          <a:xfrm>
            <a:off x="9105900" y="3124200"/>
            <a:ext cx="5372100" cy="7747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a:bodyPr>
          <a:lstStyle/>
          <a:p>
            <a:pPr lvl="0" algn="l" defTabSz="457200">
              <a:defRPr sz="1800"/>
            </a:pPr>
            <a:r>
              <a:rPr sz="2300">
                <a:latin typeface="+mn-lt"/>
                <a:ea typeface="+mn-ea"/>
                <a:cs typeface="+mn-cs"/>
                <a:sym typeface="Courier"/>
              </a:rPr>
              <a:t>template</a:t>
            </a:r>
            <a:r>
              <a:rPr sz="2300">
                <a:solidFill>
                  <a:srgbClr val="B51A00"/>
                </a:solidFill>
                <a:latin typeface="+mn-lt"/>
                <a:ea typeface="+mn-ea"/>
                <a:cs typeface="+mn-cs"/>
                <a:sym typeface="Courier"/>
              </a:rPr>
              <a:t>[/etc/ntp.conf]</a:t>
            </a:r>
            <a:r>
              <a:rPr sz="2300">
                <a:latin typeface="+mn-lt"/>
                <a:ea typeface="+mn-ea"/>
                <a:cs typeface="+mn-cs"/>
                <a:sym typeface="Courier"/>
              </a:rPr>
              <a:t>,</a:t>
            </a:r>
          </a:p>
        </p:txBody>
      </p:sp>
      <p:sp>
        <p:nvSpPr>
          <p:cNvPr id="3896" name="Shape 3896"/>
          <p:cNvSpPr/>
          <p:nvPr/>
        </p:nvSpPr>
        <p:spPr>
          <a:xfrm>
            <a:off x="9105900" y="3594100"/>
            <a:ext cx="2870200" cy="7747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a:bodyPr>
          <a:lstStyle/>
          <a:p>
            <a:pPr lvl="0" algn="l" defTabSz="457200">
              <a:defRPr sz="1800"/>
            </a:pPr>
            <a:r>
              <a:rPr sz="2300">
                <a:latin typeface="+mn-lt"/>
                <a:ea typeface="+mn-ea"/>
                <a:cs typeface="+mn-cs"/>
                <a:sym typeface="Courier"/>
              </a:rPr>
              <a:t>service</a:t>
            </a:r>
            <a:r>
              <a:rPr sz="2300">
                <a:solidFill>
                  <a:srgbClr val="B51A00"/>
                </a:solidFill>
                <a:latin typeface="+mn-lt"/>
                <a:ea typeface="+mn-ea"/>
                <a:cs typeface="+mn-cs"/>
                <a:sym typeface="Courier"/>
              </a:rPr>
              <a:t>[ntp]</a:t>
            </a:r>
            <a:r>
              <a:rPr sz="2300">
                <a:latin typeface="+mn-lt"/>
                <a:ea typeface="+mn-ea"/>
                <a:cs typeface="+mn-cs"/>
                <a:sym typeface="Courier"/>
              </a:rPr>
              <a:t>,</a:t>
            </a:r>
          </a:p>
        </p:txBody>
      </p:sp>
      <p:sp>
        <p:nvSpPr>
          <p:cNvPr id="3897" name="Shape 3897"/>
          <p:cNvSpPr/>
          <p:nvPr/>
        </p:nvSpPr>
        <p:spPr>
          <a:xfrm>
            <a:off x="9105900" y="4038600"/>
            <a:ext cx="3594100" cy="7747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a:bodyPr>
          <a:lstStyle/>
          <a:p>
            <a:pPr lvl="0" algn="l" defTabSz="457200">
              <a:defRPr sz="1800"/>
            </a:pPr>
            <a:r>
              <a:rPr sz="2300">
                <a:latin typeface="+mn-lt"/>
                <a:ea typeface="+mn-ea"/>
                <a:cs typeface="+mn-cs"/>
                <a:sym typeface="Courier"/>
              </a:rPr>
              <a:t>package</a:t>
            </a:r>
            <a:r>
              <a:rPr sz="2300">
                <a:solidFill>
                  <a:srgbClr val="B51A00"/>
                </a:solidFill>
                <a:latin typeface="+mn-lt"/>
                <a:ea typeface="+mn-ea"/>
                <a:cs typeface="+mn-cs"/>
                <a:sym typeface="Courier"/>
              </a:rPr>
              <a:t>[openssh]</a:t>
            </a:r>
            <a:r>
              <a:rPr sz="2300">
                <a:latin typeface="+mn-lt"/>
                <a:ea typeface="+mn-ea"/>
                <a:cs typeface="+mn-cs"/>
                <a:sym typeface="Courier"/>
              </a:rPr>
              <a:t>,</a:t>
            </a:r>
          </a:p>
        </p:txBody>
      </p:sp>
      <p:sp>
        <p:nvSpPr>
          <p:cNvPr id="3898" name="Shape 3898"/>
          <p:cNvSpPr/>
          <p:nvPr/>
        </p:nvSpPr>
        <p:spPr>
          <a:xfrm>
            <a:off x="9105900" y="4483100"/>
            <a:ext cx="6261100" cy="7747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a:bodyPr>
          <a:lstStyle/>
          <a:p>
            <a:pPr lvl="8" indent="0" algn="l" defTabSz="457200">
              <a:defRPr sz="1800"/>
            </a:pPr>
            <a:r>
              <a:rPr sz="2300">
                <a:latin typeface="+mn-lt"/>
                <a:ea typeface="+mn-ea"/>
                <a:cs typeface="+mn-cs"/>
                <a:sym typeface="Courier"/>
              </a:rPr>
              <a:t>template</a:t>
            </a:r>
            <a:r>
              <a:rPr sz="2300">
                <a:solidFill>
                  <a:srgbClr val="B51A00"/>
                </a:solidFill>
                <a:latin typeface="+mn-lt"/>
                <a:ea typeface="+mn-ea"/>
                <a:cs typeface="+mn-cs"/>
                <a:sym typeface="Courier"/>
              </a:rPr>
              <a:t>[/etc/sshd/sshd_config]</a:t>
            </a:r>
            <a:r>
              <a:rPr sz="2300">
                <a:latin typeface="+mn-lt"/>
                <a:ea typeface="+mn-ea"/>
                <a:cs typeface="+mn-cs"/>
                <a:sym typeface="Courier"/>
              </a:rPr>
              <a:t>,</a:t>
            </a:r>
          </a:p>
        </p:txBody>
      </p:sp>
      <p:sp>
        <p:nvSpPr>
          <p:cNvPr id="3899" name="Shape 3899"/>
          <p:cNvSpPr/>
          <p:nvPr/>
        </p:nvSpPr>
        <p:spPr>
          <a:xfrm>
            <a:off x="9105900" y="4953000"/>
            <a:ext cx="3594100" cy="7747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a:bodyPr>
          <a:lstStyle/>
          <a:p>
            <a:pPr lvl="0" algn="l" defTabSz="457200">
              <a:defRPr sz="1800"/>
            </a:pPr>
            <a:r>
              <a:rPr sz="2300">
                <a:latin typeface="+mn-lt"/>
                <a:ea typeface="+mn-ea"/>
                <a:cs typeface="+mn-cs"/>
                <a:sym typeface="Courier"/>
              </a:rPr>
              <a:t>service</a:t>
            </a:r>
            <a:r>
              <a:rPr sz="2300">
                <a:solidFill>
                  <a:srgbClr val="B51A00"/>
                </a:solidFill>
                <a:latin typeface="+mn-lt"/>
                <a:ea typeface="+mn-ea"/>
                <a:cs typeface="+mn-cs"/>
                <a:sym typeface="Courier"/>
              </a:rPr>
              <a:t>[openssh]</a:t>
            </a:r>
          </a:p>
        </p:txBody>
      </p:sp>
      <p:sp>
        <p:nvSpPr>
          <p:cNvPr id="3900" name="Shape 3900"/>
          <p:cNvSpPr/>
          <p:nvPr/>
        </p:nvSpPr>
        <p:spPr>
          <a:xfrm>
            <a:off x="8737600" y="2260600"/>
            <a:ext cx="5372100" cy="7747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a:bodyPr>
          <a:lstStyle>
            <a:lvl1pPr algn="l" defTabSz="457200">
              <a:defRPr sz="2300">
                <a:latin typeface="+mn-lt"/>
                <a:ea typeface="+mn-ea"/>
                <a:cs typeface="+mn-cs"/>
                <a:sym typeface="Courier"/>
              </a:defRPr>
            </a:lvl1pPr>
          </a:lstStyle>
          <a:p>
            <a:pPr lvl="0">
              <a:defRPr sz="1800"/>
            </a:pPr>
            <a:r>
              <a:rPr sz="2300"/>
              <a:t>resource_collection [    </a:t>
            </a:r>
          </a:p>
        </p:txBody>
      </p:sp>
    </p:spTree>
  </p:cSld>
  <p:clrMapOvr>
    <a:masterClrMapping/>
  </p:clrMapOvr>
  <p:transition xmlns:p14="http://schemas.microsoft.com/office/powerpoint/2010/main" spd="med" advClick="0" advTm="0"/>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1000"/>
                                  </p:stCondLst>
                                  <p:iterate>
                                    <p:tmAbs val="0"/>
                                  </p:iterate>
                                  <p:childTnLst>
                                    <p:set>
                                      <p:cBhvr>
                                        <p:cTn id="6" fill="hold"/>
                                        <p:tgtEl>
                                          <p:spTgt spid="3889"/>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grpId="2" nodeType="afterEffect">
                                  <p:stCondLst>
                                    <p:cond delay="500"/>
                                  </p:stCondLst>
                                  <p:iterate>
                                    <p:tmAbs val="0"/>
                                  </p:iterate>
                                  <p:childTnLst>
                                    <p:set>
                                      <p:cBhvr>
                                        <p:cTn id="9" fill="hold"/>
                                        <p:tgtEl>
                                          <p:spTgt spid="3897"/>
                                        </p:tgtEl>
                                        <p:attrNameLst>
                                          <p:attrName>style.visibility</p:attrName>
                                        </p:attrNameLst>
                                      </p:cBhvr>
                                      <p:to>
                                        <p:strVal val="visible"/>
                                      </p:to>
                                    </p:set>
                                  </p:childTnLst>
                                </p:cTn>
                              </p:par>
                            </p:childTnLst>
                          </p:cTn>
                        </p:par>
                        <p:par>
                          <p:cTn id="10" fill="hold">
                            <p:stCondLst>
                              <p:cond delay="1500"/>
                            </p:stCondLst>
                            <p:childTnLst>
                              <p:par>
                                <p:cTn id="11" presetID="1" presetClass="entr" presetSubtype="0" fill="hold" grpId="3" nodeType="afterEffect">
                                  <p:stCondLst>
                                    <p:cond delay="500"/>
                                  </p:stCondLst>
                                  <p:iterate>
                                    <p:tmAbs val="0"/>
                                  </p:iterate>
                                  <p:childTnLst>
                                    <p:set>
                                      <p:cBhvr>
                                        <p:cTn id="12" fill="hold"/>
                                        <p:tgtEl>
                                          <p:spTgt spid="3887"/>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grpId="4" nodeType="afterEffect">
                                  <p:stCondLst>
                                    <p:cond delay="500"/>
                                  </p:stCondLst>
                                  <p:iterate>
                                    <p:tmAbs val="0"/>
                                  </p:iterate>
                                  <p:childTnLst>
                                    <p:set>
                                      <p:cBhvr>
                                        <p:cTn id="15" fill="hold"/>
                                        <p:tgtEl>
                                          <p:spTgt spid="3898"/>
                                        </p:tgtEl>
                                        <p:attrNameLst>
                                          <p:attrName>style.visibility</p:attrName>
                                        </p:attrNameLst>
                                      </p:cBhvr>
                                      <p:to>
                                        <p:strVal val="visible"/>
                                      </p:to>
                                    </p:set>
                                  </p:childTnLst>
                                </p:cTn>
                              </p:par>
                            </p:childTnLst>
                          </p:cTn>
                        </p:par>
                        <p:par>
                          <p:cTn id="16" fill="hold">
                            <p:stCondLst>
                              <p:cond delay="2500"/>
                            </p:stCondLst>
                            <p:childTnLst>
                              <p:par>
                                <p:cTn id="17" presetID="1" presetClass="entr" presetSubtype="0" fill="hold" grpId="5" nodeType="afterEffect">
                                  <p:stCondLst>
                                    <p:cond delay="500"/>
                                  </p:stCondLst>
                                  <p:iterate>
                                    <p:tmAbs val="0"/>
                                  </p:iterate>
                                  <p:childTnLst>
                                    <p:set>
                                      <p:cBhvr>
                                        <p:cTn id="18" fill="hold"/>
                                        <p:tgtEl>
                                          <p:spTgt spid="3888"/>
                                        </p:tgtEl>
                                        <p:attrNameLst>
                                          <p:attrName>style.visibility</p:attrName>
                                        </p:attrNameLst>
                                      </p:cBhvr>
                                      <p:to>
                                        <p:strVal val="visible"/>
                                      </p:to>
                                    </p:set>
                                  </p:childTnLst>
                                </p:cTn>
                              </p:par>
                            </p:childTnLst>
                          </p:cTn>
                        </p:par>
                        <p:par>
                          <p:cTn id="19" fill="hold">
                            <p:stCondLst>
                              <p:cond delay="3000"/>
                            </p:stCondLst>
                            <p:childTnLst>
                              <p:par>
                                <p:cTn id="20" presetID="1" presetClass="entr" presetSubtype="0" fill="hold" grpId="6" nodeType="afterEffect">
                                  <p:stCondLst>
                                    <p:cond delay="500"/>
                                  </p:stCondLst>
                                  <p:iterate>
                                    <p:tmAbs val="0"/>
                                  </p:iterate>
                                  <p:childTnLst>
                                    <p:set>
                                      <p:cBhvr>
                                        <p:cTn id="21" fill="hold"/>
                                        <p:tgtEl>
                                          <p:spTgt spid="38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87" grpId="3" animBg="1" advAuto="0"/>
      <p:bldP spid="3888" grpId="5" animBg="1" advAuto="0"/>
      <p:bldP spid="3889" grpId="1" animBg="1" advAuto="0"/>
      <p:bldP spid="3897" grpId="2" animBg="1" advAuto="0"/>
      <p:bldP spid="3898" grpId="4" animBg="1" advAuto="0"/>
      <p:bldP spid="3899" grpId="6" animBg="1" advAuto="0"/>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2" name="Shape 482"/>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Instructor Introduction</a:t>
            </a:r>
          </a:p>
        </p:txBody>
      </p:sp>
      <p:sp>
        <p:nvSpPr>
          <p:cNvPr id="483" name="Shape 483"/>
          <p:cNvSpPr>
            <a:spLocks noGrp="1"/>
          </p:cNvSpPr>
          <p:nvPr>
            <p:ph type="body" idx="1"/>
          </p:nvPr>
        </p:nvSpPr>
        <p:spPr>
          <a:prstGeom prst="rect">
            <a:avLst/>
          </a:prstGeom>
        </p:spPr>
        <p:txBody>
          <a:bodyPr/>
          <a:lstStyle/>
          <a:p>
            <a:pPr lvl="0">
              <a:defRPr sz="1800"/>
            </a:pPr>
            <a:r>
              <a:rPr sz="4800" b="1"/>
              <a:t>Name:</a:t>
            </a:r>
            <a:endParaRPr sz="4800"/>
          </a:p>
          <a:p>
            <a:pPr lvl="0">
              <a:defRPr sz="1800"/>
            </a:pPr>
            <a:r>
              <a:rPr sz="4800" b="1"/>
              <a:t>Current job role:</a:t>
            </a:r>
            <a:endParaRPr sz="4800"/>
          </a:p>
          <a:p>
            <a:pPr lvl="0">
              <a:defRPr sz="1800"/>
            </a:pPr>
            <a:r>
              <a:rPr sz="4800" b="1"/>
              <a:t>Previous job roles/background:</a:t>
            </a:r>
            <a:endParaRPr sz="4800"/>
          </a:p>
          <a:p>
            <a:pPr lvl="0">
              <a:defRPr sz="1800"/>
            </a:pPr>
            <a:r>
              <a:rPr sz="4800" b="1"/>
              <a:t>Experience with Chef/Config Management:</a:t>
            </a:r>
            <a:endParaRPr sz="4800"/>
          </a:p>
          <a:p>
            <a:pPr lvl="0">
              <a:defRPr sz="1800"/>
            </a:pPr>
            <a:r>
              <a:rPr sz="4800" b="1"/>
              <a:t>Favorite Text Editor:</a:t>
            </a:r>
            <a:endParaRPr sz="4800"/>
          </a:p>
        </p:txBody>
      </p:sp>
      <p:sp>
        <p:nvSpPr>
          <p:cNvPr id="484" name="Shape 48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a:t>
            </a:fld>
            <a:endParaRPr sz="1000"/>
          </a:p>
        </p:txBody>
      </p:sp>
    </p:spTree>
  </p:cSld>
  <p:clrMapOvr>
    <a:masterClrMapping/>
  </p:clrMapOvr>
  <p:transition xmlns:p14="http://schemas.microsoft.com/office/powerpoint/2010/mai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Shape 555"/>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Overview of Chef</a:t>
            </a:r>
          </a:p>
        </p:txBody>
      </p:sp>
      <p:sp>
        <p:nvSpPr>
          <p:cNvPr id="556" name="Shape 556"/>
          <p:cNvSpPr>
            <a:spLocks noGrp="1"/>
          </p:cNvSpPr>
          <p:nvPr>
            <p:ph type="body" idx="1"/>
          </p:nvPr>
        </p:nvSpPr>
        <p:spPr>
          <a:prstGeom prst="rect">
            <a:avLst/>
          </a:prstGeom>
        </p:spPr>
        <p:txBody>
          <a:bodyPr/>
          <a:lstStyle/>
          <a:p>
            <a:pPr lvl="0"/>
            <a:endParaRPr/>
          </a:p>
        </p:txBody>
      </p:sp>
      <p:sp>
        <p:nvSpPr>
          <p:cNvPr id="557" name="Shape 55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30</a:t>
            </a:fld>
            <a:endParaRPr sz="1000"/>
          </a:p>
        </p:txBody>
      </p:sp>
    </p:spTree>
  </p:cSld>
  <p:clrMapOvr>
    <a:masterClrMapping/>
  </p:clrMapOvr>
  <p:transition xmlns:p14="http://schemas.microsoft.com/office/powerpoint/2010/main" spd="med"/>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4" name="Shape 3904"/>
          <p:cNvSpPr/>
          <p:nvPr/>
        </p:nvSpPr>
        <p:spPr>
          <a:xfrm>
            <a:off x="8750300" y="2336800"/>
            <a:ext cx="7404100" cy="6413500"/>
          </a:xfrm>
          <a:prstGeom prst="rect">
            <a:avLst/>
          </a:prstGeom>
          <a:solidFill>
            <a:srgbClr val="FFFFFF"/>
          </a:solidFill>
          <a:ln w="25400">
            <a:solidFill>
              <a:srgbClr val="435363"/>
            </a:solidFill>
            <a:custDash>
              <a:ds d="200000" sp="200000"/>
            </a:custDash>
            <a:miter lim="400000"/>
          </a:ln>
        </p:spPr>
        <p:txBody>
          <a:bodyPr lIns="190500" tIns="190500" rIns="190500" bIns="190500">
            <a:normAutofit/>
          </a:bodyPr>
          <a:lstStyle/>
          <a:p>
            <a:pPr lvl="0" algn="l" defTabSz="457200">
              <a:defRPr sz="2400" b="1">
                <a:solidFill>
                  <a:srgbClr val="008F00"/>
                </a:solidFill>
                <a:latin typeface="+mn-lt"/>
                <a:ea typeface="+mn-ea"/>
                <a:cs typeface="+mn-cs"/>
                <a:sym typeface="Courier"/>
              </a:defRPr>
            </a:pPr>
            <a:endParaRPr/>
          </a:p>
        </p:txBody>
      </p:sp>
      <p:sp>
        <p:nvSpPr>
          <p:cNvPr id="3905" name="Shape 3905"/>
          <p:cNvSpPr/>
          <p:nvPr/>
        </p:nvSpPr>
        <p:spPr>
          <a:xfrm>
            <a:off x="426630" y="4216400"/>
            <a:ext cx="7188201" cy="19812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a:bodyPr>
          <a:lstStyle/>
          <a:p>
            <a:pPr lvl="8" indent="0" algn="l" defTabSz="457200">
              <a:defRPr sz="1800"/>
            </a:pPr>
            <a:r>
              <a:rPr sz="2400">
                <a:latin typeface="+mn-lt"/>
                <a:ea typeface="+mn-ea"/>
                <a:cs typeface="+mn-cs"/>
                <a:sym typeface="Courier"/>
              </a:rPr>
              <a:t>service </a:t>
            </a:r>
            <a:r>
              <a:rPr sz="2400">
                <a:solidFill>
                  <a:srgbClr val="B51A00"/>
                </a:solidFill>
                <a:latin typeface="+mn-lt"/>
                <a:ea typeface="+mn-ea"/>
                <a:cs typeface="+mn-cs"/>
                <a:sym typeface="Courier"/>
              </a:rPr>
              <a:t>"httpd"</a:t>
            </a:r>
            <a:r>
              <a:rPr sz="2400">
                <a:latin typeface="+mn-lt"/>
                <a:ea typeface="+mn-ea"/>
                <a:cs typeface="+mn-cs"/>
                <a:sym typeface="Courier"/>
              </a:rPr>
              <a:t> </a:t>
            </a:r>
            <a:r>
              <a:rPr sz="2500" b="1">
                <a:solidFill>
                  <a:srgbClr val="008F00"/>
                </a:solidFill>
                <a:latin typeface="+mn-lt"/>
                <a:ea typeface="+mn-ea"/>
                <a:cs typeface="+mn-cs"/>
                <a:sym typeface="Courier"/>
              </a:rPr>
              <a:t>do</a:t>
            </a:r>
            <a:endParaRPr sz="2400">
              <a:latin typeface="+mn-lt"/>
              <a:ea typeface="+mn-ea"/>
              <a:cs typeface="+mn-cs"/>
              <a:sym typeface="Courier"/>
            </a:endParaRPr>
          </a:p>
          <a:p>
            <a:pPr lvl="8" indent="0" algn="l" defTabSz="457200">
              <a:defRPr sz="1800"/>
            </a:pPr>
            <a:r>
              <a:rPr sz="2400">
                <a:latin typeface="+mn-lt"/>
                <a:ea typeface="+mn-ea"/>
                <a:cs typeface="+mn-cs"/>
                <a:sym typeface="Courier"/>
              </a:rPr>
              <a:t>  action [ </a:t>
            </a:r>
            <a:r>
              <a:rPr sz="2500">
                <a:solidFill>
                  <a:srgbClr val="22288F"/>
                </a:solidFill>
                <a:latin typeface="+mn-lt"/>
                <a:ea typeface="+mn-ea"/>
                <a:cs typeface="+mn-cs"/>
                <a:sym typeface="Courier"/>
              </a:rPr>
              <a:t>:enable</a:t>
            </a:r>
            <a:r>
              <a:rPr sz="2400">
                <a:latin typeface="+mn-lt"/>
                <a:ea typeface="+mn-ea"/>
                <a:cs typeface="+mn-cs"/>
                <a:sym typeface="Courier"/>
              </a:rPr>
              <a:t>, </a:t>
            </a:r>
            <a:r>
              <a:rPr sz="2500">
                <a:solidFill>
                  <a:srgbClr val="22288F"/>
                </a:solidFill>
                <a:latin typeface="+mn-lt"/>
                <a:ea typeface="+mn-ea"/>
                <a:cs typeface="+mn-cs"/>
                <a:sym typeface="Courier"/>
              </a:rPr>
              <a:t>:start</a:t>
            </a:r>
            <a:r>
              <a:rPr sz="2400">
                <a:latin typeface="+mn-lt"/>
                <a:ea typeface="+mn-ea"/>
                <a:cs typeface="+mn-cs"/>
                <a:sym typeface="Courier"/>
              </a:rPr>
              <a:t> ]</a:t>
            </a:r>
          </a:p>
          <a:p>
            <a:pPr lvl="0" algn="l" defTabSz="457200">
              <a:defRPr sz="1800"/>
            </a:pPr>
            <a:r>
              <a:rPr sz="2500" b="1">
                <a:solidFill>
                  <a:srgbClr val="008F00"/>
                </a:solidFill>
                <a:latin typeface="+mn-lt"/>
                <a:ea typeface="+mn-ea"/>
                <a:cs typeface="+mn-cs"/>
                <a:sym typeface="Courier"/>
              </a:rPr>
              <a:t>end</a:t>
            </a:r>
          </a:p>
        </p:txBody>
      </p:sp>
      <p:sp>
        <p:nvSpPr>
          <p:cNvPr id="3906" name="Shape 3906"/>
          <p:cNvSpPr/>
          <p:nvPr/>
        </p:nvSpPr>
        <p:spPr>
          <a:xfrm>
            <a:off x="418186" y="6350000"/>
            <a:ext cx="8674101" cy="19812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a:bodyPr>
          <a:lstStyle/>
          <a:p>
            <a:pPr lvl="8" indent="0" algn="l" defTabSz="457200">
              <a:defRPr sz="1800"/>
            </a:pPr>
            <a:r>
              <a:rPr sz="2400">
                <a:latin typeface="+mn-lt"/>
                <a:ea typeface="+mn-ea"/>
                <a:cs typeface="+mn-cs"/>
                <a:sym typeface="Courier"/>
              </a:rPr>
              <a:t>cookbook_file </a:t>
            </a:r>
            <a:r>
              <a:rPr sz="2400">
                <a:solidFill>
                  <a:srgbClr val="B51A00"/>
                </a:solidFill>
                <a:latin typeface="+mn-lt"/>
                <a:ea typeface="+mn-ea"/>
                <a:cs typeface="+mn-cs"/>
                <a:sym typeface="Courier"/>
              </a:rPr>
              <a:t>"/var/www/html/index.html"</a:t>
            </a:r>
            <a:r>
              <a:rPr sz="2400">
                <a:latin typeface="+mn-lt"/>
                <a:ea typeface="+mn-ea"/>
                <a:cs typeface="+mn-cs"/>
                <a:sym typeface="Courier"/>
              </a:rPr>
              <a:t> </a:t>
            </a:r>
            <a:r>
              <a:rPr sz="2500" b="1">
                <a:solidFill>
                  <a:srgbClr val="008F00"/>
                </a:solidFill>
                <a:latin typeface="+mn-lt"/>
                <a:ea typeface="+mn-ea"/>
                <a:cs typeface="+mn-cs"/>
                <a:sym typeface="Courier"/>
              </a:rPr>
              <a:t>do</a:t>
            </a:r>
            <a:endParaRPr sz="2400">
              <a:latin typeface="+mn-lt"/>
              <a:ea typeface="+mn-ea"/>
              <a:cs typeface="+mn-cs"/>
              <a:sym typeface="Courier"/>
            </a:endParaRPr>
          </a:p>
          <a:p>
            <a:pPr lvl="8" indent="0" algn="l" defTabSz="457200">
              <a:defRPr sz="1800"/>
            </a:pPr>
            <a:r>
              <a:rPr sz="2400">
                <a:latin typeface="+mn-lt"/>
                <a:ea typeface="+mn-ea"/>
                <a:cs typeface="+mn-cs"/>
                <a:sym typeface="Courier"/>
              </a:rPr>
              <a:t>  source </a:t>
            </a:r>
            <a:r>
              <a:rPr sz="2400">
                <a:solidFill>
                  <a:srgbClr val="B51A00"/>
                </a:solidFill>
                <a:latin typeface="+mn-lt"/>
                <a:ea typeface="+mn-ea"/>
                <a:cs typeface="+mn-cs"/>
                <a:sym typeface="Courier"/>
              </a:rPr>
              <a:t>"index.html"</a:t>
            </a:r>
            <a:endParaRPr sz="2400">
              <a:latin typeface="+mn-lt"/>
              <a:ea typeface="+mn-ea"/>
              <a:cs typeface="+mn-cs"/>
              <a:sym typeface="Courier"/>
            </a:endParaRPr>
          </a:p>
          <a:p>
            <a:pPr lvl="8" indent="0" algn="l" defTabSz="457200">
              <a:defRPr sz="1800"/>
            </a:pPr>
            <a:r>
              <a:rPr sz="2400">
                <a:latin typeface="+mn-lt"/>
                <a:ea typeface="+mn-ea"/>
                <a:cs typeface="+mn-cs"/>
                <a:sym typeface="Courier"/>
              </a:rPr>
              <a:t>  mode </a:t>
            </a:r>
            <a:r>
              <a:rPr sz="2400">
                <a:solidFill>
                  <a:srgbClr val="B51A00"/>
                </a:solidFill>
                <a:latin typeface="+mn-lt"/>
                <a:ea typeface="+mn-ea"/>
                <a:cs typeface="+mn-cs"/>
                <a:sym typeface="Courier"/>
              </a:rPr>
              <a:t>"0644"</a:t>
            </a:r>
            <a:endParaRPr sz="2400">
              <a:latin typeface="+mn-lt"/>
              <a:ea typeface="+mn-ea"/>
              <a:cs typeface="+mn-cs"/>
              <a:sym typeface="Courier"/>
            </a:endParaRPr>
          </a:p>
          <a:p>
            <a:pPr lvl="0" algn="l" defTabSz="457200">
              <a:defRPr sz="1800"/>
            </a:pPr>
            <a:r>
              <a:rPr sz="2500" b="1">
                <a:solidFill>
                  <a:srgbClr val="008F00"/>
                </a:solidFill>
                <a:latin typeface="+mn-lt"/>
                <a:ea typeface="+mn-ea"/>
                <a:cs typeface="+mn-cs"/>
                <a:sym typeface="Courier"/>
              </a:rPr>
              <a:t>end</a:t>
            </a:r>
          </a:p>
        </p:txBody>
      </p:sp>
      <p:sp>
        <p:nvSpPr>
          <p:cNvPr id="3907" name="Shape 3907"/>
          <p:cNvSpPr/>
          <p:nvPr/>
        </p:nvSpPr>
        <p:spPr>
          <a:xfrm>
            <a:off x="419100" y="2425700"/>
            <a:ext cx="4382972" cy="15240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a:bodyPr>
          <a:lstStyle/>
          <a:p>
            <a:pPr lvl="8" indent="0" algn="l" defTabSz="457200">
              <a:defRPr sz="1800"/>
            </a:pPr>
            <a:r>
              <a:rPr sz="2400">
                <a:latin typeface="+mn-lt"/>
                <a:ea typeface="+mn-ea"/>
                <a:cs typeface="+mn-cs"/>
                <a:sym typeface="Courier"/>
              </a:rPr>
              <a:t>package </a:t>
            </a:r>
            <a:r>
              <a:rPr sz="2400">
                <a:solidFill>
                  <a:srgbClr val="B51A00"/>
                </a:solidFill>
                <a:latin typeface="+mn-lt"/>
                <a:ea typeface="+mn-ea"/>
                <a:cs typeface="+mn-cs"/>
                <a:sym typeface="Courier"/>
              </a:rPr>
              <a:t>"httpd"</a:t>
            </a:r>
            <a:r>
              <a:rPr sz="2400">
                <a:latin typeface="+mn-lt"/>
                <a:ea typeface="+mn-ea"/>
                <a:cs typeface="+mn-cs"/>
                <a:sym typeface="Courier"/>
              </a:rPr>
              <a:t> </a:t>
            </a:r>
            <a:r>
              <a:rPr sz="2500" b="1">
                <a:solidFill>
                  <a:srgbClr val="008F00"/>
                </a:solidFill>
                <a:latin typeface="+mn-lt"/>
                <a:ea typeface="+mn-ea"/>
                <a:cs typeface="+mn-cs"/>
                <a:sym typeface="Courier"/>
              </a:rPr>
              <a:t>do</a:t>
            </a:r>
            <a:endParaRPr sz="2400">
              <a:latin typeface="+mn-lt"/>
              <a:ea typeface="+mn-ea"/>
              <a:cs typeface="+mn-cs"/>
              <a:sym typeface="Courier"/>
            </a:endParaRPr>
          </a:p>
          <a:p>
            <a:pPr lvl="8" indent="0" algn="l" defTabSz="457200">
              <a:defRPr sz="1800"/>
            </a:pPr>
            <a:r>
              <a:rPr sz="2400">
                <a:latin typeface="+mn-lt"/>
                <a:ea typeface="+mn-ea"/>
                <a:cs typeface="+mn-cs"/>
                <a:sym typeface="Courier"/>
              </a:rPr>
              <a:t>  action </a:t>
            </a:r>
            <a:r>
              <a:rPr sz="2500">
                <a:solidFill>
                  <a:srgbClr val="22288F"/>
                </a:solidFill>
                <a:latin typeface="+mn-lt"/>
                <a:ea typeface="+mn-ea"/>
                <a:cs typeface="+mn-cs"/>
                <a:sym typeface="Courier"/>
              </a:rPr>
              <a:t>:install</a:t>
            </a:r>
            <a:endParaRPr sz="2400">
              <a:latin typeface="+mn-lt"/>
              <a:ea typeface="+mn-ea"/>
              <a:cs typeface="+mn-cs"/>
              <a:sym typeface="Courier"/>
            </a:endParaRPr>
          </a:p>
          <a:p>
            <a:pPr lvl="0" algn="l" defTabSz="457200">
              <a:defRPr sz="1800"/>
            </a:pPr>
            <a:r>
              <a:rPr sz="2500" b="1">
                <a:solidFill>
                  <a:srgbClr val="008F00"/>
                </a:solidFill>
                <a:latin typeface="+mn-lt"/>
                <a:ea typeface="+mn-ea"/>
                <a:cs typeface="+mn-cs"/>
                <a:sym typeface="Courier"/>
              </a:rPr>
              <a:t>end</a:t>
            </a:r>
          </a:p>
        </p:txBody>
      </p:sp>
      <p:sp>
        <p:nvSpPr>
          <p:cNvPr id="3908" name="Shape 3908"/>
          <p:cNvSpPr>
            <a:spLocks noGrp="1"/>
          </p:cNvSpPr>
          <p:nvPr>
            <p:ph type="title"/>
          </p:nvPr>
        </p:nvSpPr>
        <p:spPr>
          <a:prstGeom prst="rect">
            <a:avLst/>
          </a:prstGeom>
        </p:spPr>
        <p:txBody>
          <a:bodyPr/>
          <a:lstStyle>
            <a:lvl1pPr defTabSz="480568">
              <a:defRPr sz="6192">
                <a:effectLst>
                  <a:outerShdw blurRad="43688" dist="21844" dir="2700000" rotWithShape="0">
                    <a:srgbClr val="000000">
                      <a:alpha val="75000"/>
                    </a:srgbClr>
                  </a:outerShdw>
                </a:effectLst>
              </a:defRPr>
            </a:lvl1pPr>
          </a:lstStyle>
          <a:p>
            <a:pPr lvl="0">
              <a:defRPr sz="1800" b="0">
                <a:solidFill>
                  <a:srgbClr val="000000"/>
                </a:solidFill>
                <a:effectLst/>
              </a:defRPr>
            </a:pPr>
            <a:r>
              <a:rPr sz="6192" b="1">
                <a:solidFill>
                  <a:srgbClr val="FFFFFF"/>
                </a:solidFill>
                <a:effectLst>
                  <a:outerShdw blurRad="43688" dist="21844" dir="2700000" rotWithShape="0">
                    <a:srgbClr val="000000">
                      <a:alpha val="75000"/>
                    </a:srgbClr>
                  </a:outerShdw>
                </a:effectLst>
              </a:rPr>
              <a:t>Resource Collection - Multiple Recipes</a:t>
            </a:r>
          </a:p>
        </p:txBody>
      </p:sp>
      <p:sp>
        <p:nvSpPr>
          <p:cNvPr id="3909" name="Shape 3909"/>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300</a:t>
            </a:fld>
            <a:endParaRPr sz="1000"/>
          </a:p>
        </p:txBody>
      </p:sp>
      <p:sp>
        <p:nvSpPr>
          <p:cNvPr id="3910" name="Shape 3910"/>
          <p:cNvSpPr/>
          <p:nvPr/>
        </p:nvSpPr>
        <p:spPr>
          <a:xfrm>
            <a:off x="444500" y="1670050"/>
            <a:ext cx="4318447" cy="5969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l" defTabSz="457200">
              <a:defRPr sz="3600"/>
            </a:lvl1pPr>
          </a:lstStyle>
          <a:p>
            <a:pPr lvl="0">
              <a:defRPr sz="1800"/>
            </a:pPr>
            <a:r>
              <a:rPr sz="3600"/>
              <a:t>3. recipe[httpd::server]</a:t>
            </a:r>
          </a:p>
        </p:txBody>
      </p:sp>
      <p:sp>
        <p:nvSpPr>
          <p:cNvPr id="3911" name="Shape 3911"/>
          <p:cNvSpPr/>
          <p:nvPr/>
        </p:nvSpPr>
        <p:spPr>
          <a:xfrm>
            <a:off x="8826500" y="1670050"/>
            <a:ext cx="3885804" cy="5969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l" defTabSz="457200">
              <a:defRPr sz="3600"/>
            </a:lvl1pPr>
          </a:lstStyle>
          <a:p>
            <a:pPr lvl="0">
              <a:defRPr sz="1800"/>
            </a:pPr>
            <a:r>
              <a:rPr sz="3600"/>
              <a:t>Resource Collection</a:t>
            </a:r>
          </a:p>
        </p:txBody>
      </p:sp>
      <p:sp>
        <p:nvSpPr>
          <p:cNvPr id="3912" name="Shape 3912"/>
          <p:cNvSpPr/>
          <p:nvPr/>
        </p:nvSpPr>
        <p:spPr>
          <a:xfrm>
            <a:off x="9105900" y="2679700"/>
            <a:ext cx="2870200" cy="7747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a:bodyPr>
          <a:lstStyle/>
          <a:p>
            <a:pPr lvl="0" algn="l" defTabSz="457200">
              <a:defRPr sz="1800"/>
            </a:pPr>
            <a:r>
              <a:rPr sz="2300">
                <a:latin typeface="+mn-lt"/>
                <a:ea typeface="+mn-ea"/>
                <a:cs typeface="+mn-cs"/>
                <a:sym typeface="Courier"/>
              </a:rPr>
              <a:t>package</a:t>
            </a:r>
            <a:r>
              <a:rPr sz="2300">
                <a:solidFill>
                  <a:srgbClr val="B51A00"/>
                </a:solidFill>
                <a:latin typeface="+mn-lt"/>
                <a:ea typeface="+mn-ea"/>
                <a:cs typeface="+mn-cs"/>
                <a:sym typeface="Courier"/>
              </a:rPr>
              <a:t>[ntp]</a:t>
            </a:r>
            <a:r>
              <a:rPr sz="2400">
                <a:latin typeface="+mn-lt"/>
                <a:ea typeface="+mn-ea"/>
                <a:cs typeface="+mn-cs"/>
                <a:sym typeface="Courier"/>
              </a:rPr>
              <a:t>,</a:t>
            </a:r>
          </a:p>
        </p:txBody>
      </p:sp>
      <p:sp>
        <p:nvSpPr>
          <p:cNvPr id="3913" name="Shape 3913"/>
          <p:cNvSpPr/>
          <p:nvPr/>
        </p:nvSpPr>
        <p:spPr>
          <a:xfrm>
            <a:off x="9105900" y="3124200"/>
            <a:ext cx="5372100" cy="7747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a:bodyPr>
          <a:lstStyle/>
          <a:p>
            <a:pPr lvl="0" algn="l" defTabSz="457200">
              <a:defRPr sz="1800"/>
            </a:pPr>
            <a:r>
              <a:rPr sz="2300">
                <a:latin typeface="+mn-lt"/>
                <a:ea typeface="+mn-ea"/>
                <a:cs typeface="+mn-cs"/>
                <a:sym typeface="Courier"/>
              </a:rPr>
              <a:t>template</a:t>
            </a:r>
            <a:r>
              <a:rPr sz="2300">
                <a:solidFill>
                  <a:srgbClr val="B51A00"/>
                </a:solidFill>
                <a:latin typeface="+mn-lt"/>
                <a:ea typeface="+mn-ea"/>
                <a:cs typeface="+mn-cs"/>
                <a:sym typeface="Courier"/>
              </a:rPr>
              <a:t>[/etc/ntp.conf]</a:t>
            </a:r>
            <a:r>
              <a:rPr sz="2400">
                <a:latin typeface="+mn-lt"/>
                <a:ea typeface="+mn-ea"/>
                <a:cs typeface="+mn-cs"/>
                <a:sym typeface="Courier"/>
              </a:rPr>
              <a:t>,</a:t>
            </a:r>
          </a:p>
        </p:txBody>
      </p:sp>
      <p:sp>
        <p:nvSpPr>
          <p:cNvPr id="3914" name="Shape 3914"/>
          <p:cNvSpPr/>
          <p:nvPr/>
        </p:nvSpPr>
        <p:spPr>
          <a:xfrm>
            <a:off x="9105900" y="3594100"/>
            <a:ext cx="2857500" cy="7747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a:bodyPr>
          <a:lstStyle/>
          <a:p>
            <a:pPr lvl="0" algn="l" defTabSz="457200">
              <a:defRPr sz="1800"/>
            </a:pPr>
            <a:r>
              <a:rPr sz="2300">
                <a:latin typeface="+mn-lt"/>
                <a:ea typeface="+mn-ea"/>
                <a:cs typeface="+mn-cs"/>
                <a:sym typeface="Courier"/>
              </a:rPr>
              <a:t>service</a:t>
            </a:r>
            <a:r>
              <a:rPr sz="2300">
                <a:solidFill>
                  <a:srgbClr val="B51A00"/>
                </a:solidFill>
                <a:latin typeface="+mn-lt"/>
                <a:ea typeface="+mn-ea"/>
                <a:cs typeface="+mn-cs"/>
                <a:sym typeface="Courier"/>
              </a:rPr>
              <a:t>[ntp]</a:t>
            </a:r>
            <a:r>
              <a:rPr sz="2400">
                <a:latin typeface="+mn-lt"/>
                <a:ea typeface="+mn-ea"/>
                <a:cs typeface="+mn-cs"/>
                <a:sym typeface="Courier"/>
              </a:rPr>
              <a:t>,</a:t>
            </a:r>
          </a:p>
        </p:txBody>
      </p:sp>
      <p:sp>
        <p:nvSpPr>
          <p:cNvPr id="3915" name="Shape 3915"/>
          <p:cNvSpPr/>
          <p:nvPr/>
        </p:nvSpPr>
        <p:spPr>
          <a:xfrm>
            <a:off x="9105900" y="4038600"/>
            <a:ext cx="3441700" cy="7747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a:bodyPr>
          <a:lstStyle/>
          <a:p>
            <a:pPr lvl="0" algn="l" defTabSz="457200">
              <a:defRPr sz="1800"/>
            </a:pPr>
            <a:r>
              <a:rPr sz="2300">
                <a:latin typeface="+mn-lt"/>
                <a:ea typeface="+mn-ea"/>
                <a:cs typeface="+mn-cs"/>
                <a:sym typeface="Courier"/>
              </a:rPr>
              <a:t>package</a:t>
            </a:r>
            <a:r>
              <a:rPr sz="2300">
                <a:solidFill>
                  <a:srgbClr val="B51A00"/>
                </a:solidFill>
                <a:latin typeface="+mn-lt"/>
                <a:ea typeface="+mn-ea"/>
                <a:cs typeface="+mn-cs"/>
                <a:sym typeface="Courier"/>
              </a:rPr>
              <a:t>[openssh]</a:t>
            </a:r>
            <a:r>
              <a:rPr sz="2400">
                <a:latin typeface="+mn-lt"/>
                <a:ea typeface="+mn-ea"/>
                <a:cs typeface="+mn-cs"/>
                <a:sym typeface="Courier"/>
              </a:rPr>
              <a:t>,</a:t>
            </a:r>
          </a:p>
        </p:txBody>
      </p:sp>
      <p:sp>
        <p:nvSpPr>
          <p:cNvPr id="3916" name="Shape 3916"/>
          <p:cNvSpPr/>
          <p:nvPr/>
        </p:nvSpPr>
        <p:spPr>
          <a:xfrm>
            <a:off x="9105900" y="4483100"/>
            <a:ext cx="6261100" cy="7747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a:bodyPr>
          <a:lstStyle/>
          <a:p>
            <a:pPr lvl="8" indent="0" algn="l" defTabSz="457200">
              <a:defRPr sz="1800"/>
            </a:pPr>
            <a:r>
              <a:rPr sz="2300">
                <a:latin typeface="+mn-lt"/>
                <a:ea typeface="+mn-ea"/>
                <a:cs typeface="+mn-cs"/>
                <a:sym typeface="Courier"/>
              </a:rPr>
              <a:t>template</a:t>
            </a:r>
            <a:r>
              <a:rPr sz="2300">
                <a:solidFill>
                  <a:srgbClr val="B51A00"/>
                </a:solidFill>
                <a:latin typeface="+mn-lt"/>
                <a:ea typeface="+mn-ea"/>
                <a:cs typeface="+mn-cs"/>
                <a:sym typeface="Courier"/>
              </a:rPr>
              <a:t>[/etc/sshd/sshd_config]</a:t>
            </a:r>
            <a:r>
              <a:rPr sz="2400">
                <a:latin typeface="+mn-lt"/>
                <a:ea typeface="+mn-ea"/>
                <a:cs typeface="+mn-cs"/>
                <a:sym typeface="Courier"/>
              </a:rPr>
              <a:t>,</a:t>
            </a:r>
          </a:p>
        </p:txBody>
      </p:sp>
      <p:sp>
        <p:nvSpPr>
          <p:cNvPr id="3917" name="Shape 3917"/>
          <p:cNvSpPr/>
          <p:nvPr/>
        </p:nvSpPr>
        <p:spPr>
          <a:xfrm>
            <a:off x="9105900" y="4953000"/>
            <a:ext cx="3594100" cy="7747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a:bodyPr>
          <a:lstStyle/>
          <a:p>
            <a:pPr lvl="0" algn="l" defTabSz="457200">
              <a:defRPr sz="1800"/>
            </a:pPr>
            <a:r>
              <a:rPr sz="2300">
                <a:latin typeface="+mn-lt"/>
                <a:ea typeface="+mn-ea"/>
                <a:cs typeface="+mn-cs"/>
                <a:sym typeface="Courier"/>
              </a:rPr>
              <a:t>service</a:t>
            </a:r>
            <a:r>
              <a:rPr sz="2300">
                <a:solidFill>
                  <a:srgbClr val="B51A00"/>
                </a:solidFill>
                <a:latin typeface="+mn-lt"/>
                <a:ea typeface="+mn-ea"/>
                <a:cs typeface="+mn-cs"/>
                <a:sym typeface="Courier"/>
              </a:rPr>
              <a:t>[openssh]</a:t>
            </a:r>
            <a:r>
              <a:rPr sz="2400">
                <a:latin typeface="+mn-lt"/>
                <a:ea typeface="+mn-ea"/>
                <a:cs typeface="+mn-cs"/>
                <a:sym typeface="Courier"/>
              </a:rPr>
              <a:t>,</a:t>
            </a:r>
          </a:p>
        </p:txBody>
      </p:sp>
      <p:sp>
        <p:nvSpPr>
          <p:cNvPr id="3918" name="Shape 3918"/>
          <p:cNvSpPr/>
          <p:nvPr/>
        </p:nvSpPr>
        <p:spPr>
          <a:xfrm>
            <a:off x="9105900" y="5384800"/>
            <a:ext cx="3124200" cy="7747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a:bodyPr>
          <a:lstStyle/>
          <a:p>
            <a:pPr lvl="0" algn="l" defTabSz="457200">
              <a:defRPr sz="1800"/>
            </a:pPr>
            <a:r>
              <a:rPr sz="2300">
                <a:latin typeface="+mn-lt"/>
                <a:ea typeface="+mn-ea"/>
                <a:cs typeface="+mn-cs"/>
                <a:sym typeface="Courier"/>
              </a:rPr>
              <a:t>package</a:t>
            </a:r>
            <a:r>
              <a:rPr sz="2300">
                <a:solidFill>
                  <a:srgbClr val="B51A00"/>
                </a:solidFill>
                <a:latin typeface="+mn-lt"/>
                <a:ea typeface="+mn-ea"/>
                <a:cs typeface="+mn-cs"/>
                <a:sym typeface="Courier"/>
              </a:rPr>
              <a:t>[httpd]</a:t>
            </a:r>
            <a:r>
              <a:rPr sz="2400">
                <a:latin typeface="+mn-lt"/>
                <a:ea typeface="+mn-ea"/>
                <a:cs typeface="+mn-cs"/>
                <a:sym typeface="Courier"/>
              </a:rPr>
              <a:t>,</a:t>
            </a:r>
          </a:p>
        </p:txBody>
      </p:sp>
      <p:sp>
        <p:nvSpPr>
          <p:cNvPr id="3919" name="Shape 3919"/>
          <p:cNvSpPr/>
          <p:nvPr/>
        </p:nvSpPr>
        <p:spPr>
          <a:xfrm>
            <a:off x="9105900" y="5829300"/>
            <a:ext cx="5372100" cy="7747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a:bodyPr>
          <a:lstStyle/>
          <a:p>
            <a:pPr lvl="0" algn="l" defTabSz="457200">
              <a:defRPr sz="1800"/>
            </a:pPr>
            <a:r>
              <a:rPr sz="2300">
                <a:latin typeface="+mn-lt"/>
                <a:ea typeface="+mn-ea"/>
                <a:cs typeface="+mn-cs"/>
                <a:sym typeface="Courier"/>
              </a:rPr>
              <a:t>service</a:t>
            </a:r>
            <a:r>
              <a:rPr sz="2300">
                <a:solidFill>
                  <a:srgbClr val="B51A00"/>
                </a:solidFill>
                <a:latin typeface="+mn-lt"/>
                <a:ea typeface="+mn-ea"/>
                <a:cs typeface="+mn-cs"/>
                <a:sym typeface="Courier"/>
              </a:rPr>
              <a:t>[httpd]</a:t>
            </a:r>
            <a:r>
              <a:rPr sz="2400">
                <a:latin typeface="+mn-lt"/>
                <a:ea typeface="+mn-ea"/>
                <a:cs typeface="+mn-cs"/>
                <a:sym typeface="Courier"/>
              </a:rPr>
              <a:t>,</a:t>
            </a:r>
          </a:p>
        </p:txBody>
      </p:sp>
      <p:sp>
        <p:nvSpPr>
          <p:cNvPr id="3920" name="Shape 3920"/>
          <p:cNvSpPr/>
          <p:nvPr/>
        </p:nvSpPr>
        <p:spPr>
          <a:xfrm>
            <a:off x="8928100" y="6223000"/>
            <a:ext cx="7899400" cy="11176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a:bodyPr>
          <a:lstStyle/>
          <a:p>
            <a:pPr lvl="8" indent="0" algn="l" defTabSz="457200">
              <a:defRPr sz="1800"/>
            </a:pPr>
            <a:r>
              <a:rPr sz="2300">
                <a:latin typeface="+mn-lt"/>
                <a:ea typeface="+mn-ea"/>
                <a:cs typeface="+mn-cs"/>
                <a:sym typeface="Courier"/>
              </a:rPr>
              <a:t> cookbook_file</a:t>
            </a:r>
            <a:r>
              <a:rPr sz="2300">
                <a:solidFill>
                  <a:srgbClr val="B51A00"/>
                </a:solidFill>
                <a:latin typeface="+mn-lt"/>
                <a:ea typeface="+mn-ea"/>
                <a:cs typeface="+mn-cs"/>
                <a:sym typeface="Courier"/>
              </a:rPr>
              <a:t>[/var/www/html/index.html]</a:t>
            </a:r>
          </a:p>
          <a:p>
            <a:pPr lvl="8" indent="0" algn="l" defTabSz="457200">
              <a:defRPr sz="1800"/>
            </a:pPr>
            <a:r>
              <a:rPr sz="2300">
                <a:latin typeface="+mn-lt"/>
                <a:ea typeface="+mn-ea"/>
                <a:cs typeface="+mn-cs"/>
                <a:sym typeface="Courier"/>
              </a:rPr>
              <a:t>]</a:t>
            </a:r>
          </a:p>
        </p:txBody>
      </p:sp>
      <p:sp>
        <p:nvSpPr>
          <p:cNvPr id="3921" name="Shape 3921"/>
          <p:cNvSpPr/>
          <p:nvPr/>
        </p:nvSpPr>
        <p:spPr>
          <a:xfrm>
            <a:off x="8737600" y="2260600"/>
            <a:ext cx="5372100" cy="7747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a:bodyPr>
          <a:lstStyle>
            <a:lvl1pPr algn="l" defTabSz="457200">
              <a:defRPr sz="2300">
                <a:latin typeface="+mn-lt"/>
                <a:ea typeface="+mn-ea"/>
                <a:cs typeface="+mn-cs"/>
                <a:sym typeface="Courier"/>
              </a:defRPr>
            </a:lvl1pPr>
          </a:lstStyle>
          <a:p>
            <a:pPr lvl="0">
              <a:defRPr sz="1800"/>
            </a:pPr>
            <a:r>
              <a:rPr sz="2300"/>
              <a:t>resource_collection [    </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1000"/>
                                  </p:stCondLst>
                                  <p:iterate>
                                    <p:tmAbs val="0"/>
                                  </p:iterate>
                                  <p:childTnLst>
                                    <p:set>
                                      <p:cBhvr>
                                        <p:cTn id="6" fill="hold"/>
                                        <p:tgtEl>
                                          <p:spTgt spid="3907"/>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grpId="2" nodeType="afterEffect">
                                  <p:stCondLst>
                                    <p:cond delay="500"/>
                                  </p:stCondLst>
                                  <p:iterate>
                                    <p:tmAbs val="0"/>
                                  </p:iterate>
                                  <p:childTnLst>
                                    <p:set>
                                      <p:cBhvr>
                                        <p:cTn id="9" fill="hold"/>
                                        <p:tgtEl>
                                          <p:spTgt spid="3918"/>
                                        </p:tgtEl>
                                        <p:attrNameLst>
                                          <p:attrName>style.visibility</p:attrName>
                                        </p:attrNameLst>
                                      </p:cBhvr>
                                      <p:to>
                                        <p:strVal val="visible"/>
                                      </p:to>
                                    </p:set>
                                  </p:childTnLst>
                                </p:cTn>
                              </p:par>
                            </p:childTnLst>
                          </p:cTn>
                        </p:par>
                        <p:par>
                          <p:cTn id="10" fill="hold">
                            <p:stCondLst>
                              <p:cond delay="1500"/>
                            </p:stCondLst>
                            <p:childTnLst>
                              <p:par>
                                <p:cTn id="11" presetID="1" presetClass="entr" presetSubtype="0" fill="hold" grpId="3" nodeType="afterEffect">
                                  <p:stCondLst>
                                    <p:cond delay="500"/>
                                  </p:stCondLst>
                                  <p:iterate>
                                    <p:tmAbs val="0"/>
                                  </p:iterate>
                                  <p:childTnLst>
                                    <p:set>
                                      <p:cBhvr>
                                        <p:cTn id="12" fill="hold"/>
                                        <p:tgtEl>
                                          <p:spTgt spid="3905"/>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grpId="4" nodeType="afterEffect">
                                  <p:stCondLst>
                                    <p:cond delay="500"/>
                                  </p:stCondLst>
                                  <p:iterate>
                                    <p:tmAbs val="0"/>
                                  </p:iterate>
                                  <p:childTnLst>
                                    <p:set>
                                      <p:cBhvr>
                                        <p:cTn id="15" fill="hold"/>
                                        <p:tgtEl>
                                          <p:spTgt spid="3919"/>
                                        </p:tgtEl>
                                        <p:attrNameLst>
                                          <p:attrName>style.visibility</p:attrName>
                                        </p:attrNameLst>
                                      </p:cBhvr>
                                      <p:to>
                                        <p:strVal val="visible"/>
                                      </p:to>
                                    </p:set>
                                  </p:childTnLst>
                                </p:cTn>
                              </p:par>
                            </p:childTnLst>
                          </p:cTn>
                        </p:par>
                        <p:par>
                          <p:cTn id="16" fill="hold">
                            <p:stCondLst>
                              <p:cond delay="2500"/>
                            </p:stCondLst>
                            <p:childTnLst>
                              <p:par>
                                <p:cTn id="17" presetID="1" presetClass="entr" presetSubtype="0" fill="hold" grpId="5" nodeType="afterEffect">
                                  <p:stCondLst>
                                    <p:cond delay="500"/>
                                  </p:stCondLst>
                                  <p:iterate>
                                    <p:tmAbs val="0"/>
                                  </p:iterate>
                                  <p:childTnLst>
                                    <p:set>
                                      <p:cBhvr>
                                        <p:cTn id="18" fill="hold"/>
                                        <p:tgtEl>
                                          <p:spTgt spid="3906"/>
                                        </p:tgtEl>
                                        <p:attrNameLst>
                                          <p:attrName>style.visibility</p:attrName>
                                        </p:attrNameLst>
                                      </p:cBhvr>
                                      <p:to>
                                        <p:strVal val="visible"/>
                                      </p:to>
                                    </p:set>
                                  </p:childTnLst>
                                </p:cTn>
                              </p:par>
                            </p:childTnLst>
                          </p:cTn>
                        </p:par>
                        <p:par>
                          <p:cTn id="19" fill="hold">
                            <p:stCondLst>
                              <p:cond delay="3000"/>
                            </p:stCondLst>
                            <p:childTnLst>
                              <p:par>
                                <p:cTn id="20" presetID="1" presetClass="entr" presetSubtype="0" fill="hold" grpId="6" nodeType="afterEffect">
                                  <p:stCondLst>
                                    <p:cond delay="500"/>
                                  </p:stCondLst>
                                  <p:iterate>
                                    <p:tmAbs val="0"/>
                                  </p:iterate>
                                  <p:childTnLst>
                                    <p:set>
                                      <p:cBhvr>
                                        <p:cTn id="21" fill="hold"/>
                                        <p:tgtEl>
                                          <p:spTgt spid="39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5" grpId="3" animBg="1" advAuto="0"/>
      <p:bldP spid="3906" grpId="5" animBg="1" advAuto="0"/>
      <p:bldP spid="3907" grpId="1" animBg="1" advAuto="0"/>
      <p:bldP spid="3918" grpId="2" animBg="1" advAuto="0"/>
      <p:bldP spid="3919" grpId="4" animBg="1" advAuto="0"/>
      <p:bldP spid="3920" grpId="6" animBg="1" advAuto="0"/>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5" name="Shape 3925"/>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The final resource collection</a:t>
            </a:r>
          </a:p>
        </p:txBody>
      </p:sp>
      <p:sp>
        <p:nvSpPr>
          <p:cNvPr id="3926" name="Shape 3926"/>
          <p:cNvSpPr>
            <a:spLocks noGrp="1"/>
          </p:cNvSpPr>
          <p:nvPr>
            <p:ph type="body" idx="1"/>
          </p:nvPr>
        </p:nvSpPr>
        <p:spPr>
          <a:xfrm>
            <a:off x="800100" y="1879600"/>
            <a:ext cx="14655800" cy="1587500"/>
          </a:xfrm>
          <a:prstGeom prst="rect">
            <a:avLst/>
          </a:prstGeom>
        </p:spPr>
        <p:txBody>
          <a:bodyPr/>
          <a:lstStyle/>
          <a:p>
            <a:pPr lvl="0">
              <a:defRPr sz="1800"/>
            </a:pPr>
            <a:r>
              <a:rPr sz="4800"/>
              <a:t>So the resources are invoked in the following order during the execute phase</a:t>
            </a:r>
          </a:p>
        </p:txBody>
      </p:sp>
      <p:sp>
        <p:nvSpPr>
          <p:cNvPr id="3927" name="Shape 3927"/>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301</a:t>
            </a:fld>
            <a:endParaRPr sz="1000"/>
          </a:p>
        </p:txBody>
      </p:sp>
      <p:sp>
        <p:nvSpPr>
          <p:cNvPr id="3928" name="Shape 3928"/>
          <p:cNvSpPr/>
          <p:nvPr/>
        </p:nvSpPr>
        <p:spPr>
          <a:xfrm>
            <a:off x="1193800" y="3771900"/>
            <a:ext cx="8051800" cy="4216400"/>
          </a:xfrm>
          <a:prstGeom prst="rect">
            <a:avLst/>
          </a:prstGeom>
          <a:ln w="25400">
            <a:solidFill>
              <a:srgbClr val="435363"/>
            </a:solidFill>
            <a:custDash>
              <a:ds d="200000" sp="200000"/>
            </a:custDash>
            <a:miter lim="400000"/>
          </a:ln>
        </p:spPr>
        <p:txBody>
          <a:bodyPr lIns="190500" tIns="190500" rIns="190500" bIns="190500">
            <a:normAutofit/>
          </a:bodyPr>
          <a:lstStyle/>
          <a:p>
            <a:pPr lvl="0" algn="l" defTabSz="457200">
              <a:defRPr sz="2400" b="1">
                <a:solidFill>
                  <a:srgbClr val="008F00"/>
                </a:solidFill>
                <a:latin typeface="+mn-lt"/>
                <a:ea typeface="+mn-ea"/>
                <a:cs typeface="+mn-cs"/>
                <a:sym typeface="Courier"/>
              </a:defRPr>
            </a:pPr>
            <a:endParaRPr/>
          </a:p>
        </p:txBody>
      </p:sp>
      <p:sp>
        <p:nvSpPr>
          <p:cNvPr id="3929" name="Shape 3929"/>
          <p:cNvSpPr/>
          <p:nvPr/>
        </p:nvSpPr>
        <p:spPr>
          <a:xfrm>
            <a:off x="1765300" y="3695700"/>
            <a:ext cx="2870200" cy="7747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a:bodyPr>
          <a:lstStyle/>
          <a:p>
            <a:pPr lvl="0" algn="l" defTabSz="457200">
              <a:defRPr sz="1800"/>
            </a:pPr>
            <a:r>
              <a:rPr sz="2400">
                <a:latin typeface="+mn-lt"/>
                <a:ea typeface="+mn-ea"/>
                <a:cs typeface="+mn-cs"/>
                <a:sym typeface="Courier"/>
              </a:rPr>
              <a:t>package</a:t>
            </a:r>
            <a:r>
              <a:rPr sz="2400">
                <a:solidFill>
                  <a:srgbClr val="B51A00"/>
                </a:solidFill>
                <a:latin typeface="+mn-lt"/>
                <a:ea typeface="+mn-ea"/>
                <a:cs typeface="+mn-cs"/>
                <a:sym typeface="Courier"/>
              </a:rPr>
              <a:t>[ntp]</a:t>
            </a:r>
          </a:p>
        </p:txBody>
      </p:sp>
      <p:sp>
        <p:nvSpPr>
          <p:cNvPr id="3930" name="Shape 3930"/>
          <p:cNvSpPr/>
          <p:nvPr/>
        </p:nvSpPr>
        <p:spPr>
          <a:xfrm>
            <a:off x="1765300" y="4140200"/>
            <a:ext cx="5372100" cy="7747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a:bodyPr>
          <a:lstStyle/>
          <a:p>
            <a:pPr lvl="0" algn="l" defTabSz="457200">
              <a:defRPr sz="1800"/>
            </a:pPr>
            <a:r>
              <a:rPr sz="2400">
                <a:latin typeface="+mn-lt"/>
                <a:ea typeface="+mn-ea"/>
                <a:cs typeface="+mn-cs"/>
                <a:sym typeface="Courier"/>
              </a:rPr>
              <a:t>template</a:t>
            </a:r>
            <a:r>
              <a:rPr sz="2400">
                <a:solidFill>
                  <a:srgbClr val="B51A00"/>
                </a:solidFill>
                <a:latin typeface="+mn-lt"/>
                <a:ea typeface="+mn-ea"/>
                <a:cs typeface="+mn-cs"/>
                <a:sym typeface="Courier"/>
              </a:rPr>
              <a:t>[/etc/ntp.conf]</a:t>
            </a:r>
          </a:p>
        </p:txBody>
      </p:sp>
      <p:sp>
        <p:nvSpPr>
          <p:cNvPr id="3931" name="Shape 3931"/>
          <p:cNvSpPr/>
          <p:nvPr/>
        </p:nvSpPr>
        <p:spPr>
          <a:xfrm>
            <a:off x="1765300" y="4610100"/>
            <a:ext cx="2578100" cy="7747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a:bodyPr>
          <a:lstStyle/>
          <a:p>
            <a:pPr lvl="0" algn="l" defTabSz="457200">
              <a:defRPr sz="1800"/>
            </a:pPr>
            <a:r>
              <a:rPr sz="2400">
                <a:latin typeface="+mn-lt"/>
                <a:ea typeface="+mn-ea"/>
                <a:cs typeface="+mn-cs"/>
                <a:sym typeface="Courier"/>
              </a:rPr>
              <a:t>service</a:t>
            </a:r>
            <a:r>
              <a:rPr sz="2400">
                <a:solidFill>
                  <a:srgbClr val="B51A00"/>
                </a:solidFill>
                <a:latin typeface="+mn-lt"/>
                <a:ea typeface="+mn-ea"/>
                <a:cs typeface="+mn-cs"/>
                <a:sym typeface="Courier"/>
              </a:rPr>
              <a:t>[ntp]</a:t>
            </a:r>
          </a:p>
        </p:txBody>
      </p:sp>
      <p:sp>
        <p:nvSpPr>
          <p:cNvPr id="3932" name="Shape 3932"/>
          <p:cNvSpPr/>
          <p:nvPr/>
        </p:nvSpPr>
        <p:spPr>
          <a:xfrm>
            <a:off x="1765300" y="5054600"/>
            <a:ext cx="3441700" cy="7747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a:bodyPr>
          <a:lstStyle/>
          <a:p>
            <a:pPr lvl="0" algn="l" defTabSz="457200">
              <a:defRPr sz="1800"/>
            </a:pPr>
            <a:r>
              <a:rPr sz="2400">
                <a:latin typeface="+mn-lt"/>
                <a:ea typeface="+mn-ea"/>
                <a:cs typeface="+mn-cs"/>
                <a:sym typeface="Courier"/>
              </a:rPr>
              <a:t>package</a:t>
            </a:r>
            <a:r>
              <a:rPr sz="2400">
                <a:solidFill>
                  <a:srgbClr val="B51A00"/>
                </a:solidFill>
                <a:latin typeface="+mn-lt"/>
                <a:ea typeface="+mn-ea"/>
                <a:cs typeface="+mn-cs"/>
                <a:sym typeface="Courier"/>
              </a:rPr>
              <a:t>[openssh]</a:t>
            </a:r>
          </a:p>
        </p:txBody>
      </p:sp>
      <p:sp>
        <p:nvSpPr>
          <p:cNvPr id="3933" name="Shape 3933"/>
          <p:cNvSpPr/>
          <p:nvPr/>
        </p:nvSpPr>
        <p:spPr>
          <a:xfrm>
            <a:off x="1765300" y="5499100"/>
            <a:ext cx="6261100" cy="7747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a:bodyPr>
          <a:lstStyle/>
          <a:p>
            <a:pPr lvl="8" indent="0" algn="l" defTabSz="457200">
              <a:defRPr sz="1800"/>
            </a:pPr>
            <a:r>
              <a:rPr sz="2400">
                <a:latin typeface="+mn-lt"/>
                <a:ea typeface="+mn-ea"/>
                <a:cs typeface="+mn-cs"/>
                <a:sym typeface="Courier"/>
              </a:rPr>
              <a:t>template</a:t>
            </a:r>
            <a:r>
              <a:rPr sz="2400">
                <a:solidFill>
                  <a:srgbClr val="B51A00"/>
                </a:solidFill>
                <a:latin typeface="+mn-lt"/>
                <a:ea typeface="+mn-ea"/>
                <a:cs typeface="+mn-cs"/>
                <a:sym typeface="Courier"/>
              </a:rPr>
              <a:t>[/etc/sshd/sshd_config]</a:t>
            </a:r>
          </a:p>
        </p:txBody>
      </p:sp>
      <p:sp>
        <p:nvSpPr>
          <p:cNvPr id="3934" name="Shape 3934"/>
          <p:cNvSpPr/>
          <p:nvPr/>
        </p:nvSpPr>
        <p:spPr>
          <a:xfrm>
            <a:off x="1765300" y="5969000"/>
            <a:ext cx="3594100" cy="7747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a:bodyPr>
          <a:lstStyle/>
          <a:p>
            <a:pPr lvl="0" algn="l" defTabSz="457200">
              <a:defRPr sz="1800"/>
            </a:pPr>
            <a:r>
              <a:rPr sz="2400">
                <a:latin typeface="+mn-lt"/>
                <a:ea typeface="+mn-ea"/>
                <a:cs typeface="+mn-cs"/>
                <a:sym typeface="Courier"/>
              </a:rPr>
              <a:t>service</a:t>
            </a:r>
            <a:r>
              <a:rPr sz="2400">
                <a:solidFill>
                  <a:srgbClr val="B51A00"/>
                </a:solidFill>
                <a:latin typeface="+mn-lt"/>
                <a:ea typeface="+mn-ea"/>
                <a:cs typeface="+mn-cs"/>
                <a:sym typeface="Courier"/>
              </a:rPr>
              <a:t>[openssh]</a:t>
            </a:r>
          </a:p>
        </p:txBody>
      </p:sp>
      <p:sp>
        <p:nvSpPr>
          <p:cNvPr id="3935" name="Shape 3935"/>
          <p:cNvSpPr/>
          <p:nvPr/>
        </p:nvSpPr>
        <p:spPr>
          <a:xfrm>
            <a:off x="1765300" y="6400800"/>
            <a:ext cx="2870200" cy="7747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a:bodyPr>
          <a:lstStyle/>
          <a:p>
            <a:pPr lvl="0" algn="l" defTabSz="443484">
              <a:defRPr sz="1800"/>
            </a:pPr>
            <a:r>
              <a:rPr sz="2328">
                <a:latin typeface="+mn-lt"/>
                <a:ea typeface="+mn-ea"/>
                <a:cs typeface="+mn-cs"/>
                <a:sym typeface="Courier"/>
              </a:rPr>
              <a:t>package</a:t>
            </a:r>
            <a:r>
              <a:rPr sz="2328">
                <a:solidFill>
                  <a:srgbClr val="B51A00"/>
                </a:solidFill>
                <a:latin typeface="+mn-lt"/>
                <a:ea typeface="+mn-ea"/>
                <a:cs typeface="+mn-cs"/>
                <a:sym typeface="Courier"/>
              </a:rPr>
              <a:t>[httpd]</a:t>
            </a:r>
          </a:p>
        </p:txBody>
      </p:sp>
      <p:sp>
        <p:nvSpPr>
          <p:cNvPr id="3936" name="Shape 3936"/>
          <p:cNvSpPr/>
          <p:nvPr/>
        </p:nvSpPr>
        <p:spPr>
          <a:xfrm>
            <a:off x="1765300" y="6845300"/>
            <a:ext cx="5372100" cy="7747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a:bodyPr>
          <a:lstStyle/>
          <a:p>
            <a:pPr lvl="0" algn="l" defTabSz="457200">
              <a:defRPr sz="1800"/>
            </a:pPr>
            <a:r>
              <a:rPr sz="2400">
                <a:latin typeface="+mn-lt"/>
                <a:ea typeface="+mn-ea"/>
                <a:cs typeface="+mn-cs"/>
                <a:sym typeface="Courier"/>
              </a:rPr>
              <a:t>service</a:t>
            </a:r>
            <a:r>
              <a:rPr sz="2400">
                <a:solidFill>
                  <a:srgbClr val="B51A00"/>
                </a:solidFill>
                <a:latin typeface="+mn-lt"/>
                <a:ea typeface="+mn-ea"/>
                <a:cs typeface="+mn-cs"/>
                <a:sym typeface="Courier"/>
              </a:rPr>
              <a:t>[httpd]</a:t>
            </a:r>
          </a:p>
        </p:txBody>
      </p:sp>
      <p:sp>
        <p:nvSpPr>
          <p:cNvPr id="3937" name="Shape 3937"/>
          <p:cNvSpPr/>
          <p:nvPr/>
        </p:nvSpPr>
        <p:spPr>
          <a:xfrm>
            <a:off x="1765300" y="7315200"/>
            <a:ext cx="7658100" cy="7747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a:bodyPr>
          <a:lstStyle/>
          <a:p>
            <a:pPr lvl="8" indent="0" algn="l" defTabSz="457200">
              <a:defRPr sz="1800"/>
            </a:pPr>
            <a:r>
              <a:rPr sz="2400">
                <a:latin typeface="+mn-lt"/>
                <a:ea typeface="+mn-ea"/>
                <a:cs typeface="+mn-cs"/>
                <a:sym typeface="Courier"/>
              </a:rPr>
              <a:t>cookbook_file</a:t>
            </a:r>
            <a:r>
              <a:rPr sz="2400">
                <a:solidFill>
                  <a:srgbClr val="B51A00"/>
                </a:solidFill>
                <a:latin typeface="+mn-lt"/>
                <a:ea typeface="+mn-ea"/>
                <a:cs typeface="+mn-cs"/>
                <a:sym typeface="Courier"/>
              </a:rPr>
              <a:t>[/var/www/html/index.html]</a:t>
            </a:r>
          </a:p>
        </p:txBody>
      </p:sp>
      <p:sp>
        <p:nvSpPr>
          <p:cNvPr id="3938" name="Shape 3938"/>
          <p:cNvSpPr/>
          <p:nvPr/>
        </p:nvSpPr>
        <p:spPr>
          <a:xfrm flipV="1">
            <a:off x="1603043" y="4070611"/>
            <a:ext cx="1" cy="3781848"/>
          </a:xfrm>
          <a:prstGeom prst="line">
            <a:avLst/>
          </a:prstGeom>
          <a:ln w="63500">
            <a:solidFill>
              <a:srgbClr val="FF9300"/>
            </a:solidFill>
            <a:miter lim="400000"/>
            <a:headEnd type="stealth"/>
          </a:ln>
        </p:spPr>
        <p:txBody>
          <a:bodyPr lIns="0" tIns="0" rIns="0" bIns="0"/>
          <a:lstStyle/>
          <a:p>
            <a:pPr lvl="0" algn="l" defTabSz="457200">
              <a:defRPr sz="1200">
                <a:latin typeface="Helvetica"/>
                <a:ea typeface="Helvetica"/>
                <a:cs typeface="Helvetica"/>
                <a:sym typeface="Helvetica"/>
              </a:defRPr>
            </a:pPr>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 name="Shape 3942"/>
          <p:cNvSpPr>
            <a:spLocks noGrp="1"/>
          </p:cNvSpPr>
          <p:nvPr>
            <p:ph type="title"/>
          </p:nvPr>
        </p:nvSpPr>
        <p:spPr>
          <a:prstGeom prst="rect">
            <a:avLst/>
          </a:prstGeom>
        </p:spPr>
        <p:txBody>
          <a:bodyPr>
            <a:normAutofit fontScale="90000"/>
          </a:bodyPr>
          <a:lstStyle>
            <a:lvl1pPr defTabSz="347472">
              <a:spcBef>
                <a:spcPts val="900"/>
              </a:spcBef>
              <a:defRPr sz="7296"/>
            </a:lvl1pPr>
          </a:lstStyle>
          <a:p>
            <a:pPr lvl="0">
              <a:defRPr sz="1800" b="0">
                <a:solidFill>
                  <a:srgbClr val="000000"/>
                </a:solidFill>
                <a:effectLst/>
              </a:defRPr>
            </a:pPr>
            <a:r>
              <a:rPr sz="7296" b="1">
                <a:solidFill>
                  <a:srgbClr val="FFFFFF"/>
                </a:solidFill>
              </a:rPr>
              <a:t>Multiphase Execution</a:t>
            </a:r>
          </a:p>
        </p:txBody>
      </p:sp>
      <p:sp>
        <p:nvSpPr>
          <p:cNvPr id="3943" name="Shape 3943"/>
          <p:cNvSpPr>
            <a:spLocks noGrp="1"/>
          </p:cNvSpPr>
          <p:nvPr>
            <p:ph type="body" idx="1"/>
          </p:nvPr>
        </p:nvSpPr>
        <p:spPr>
          <a:xfrm>
            <a:off x="800100" y="1879600"/>
            <a:ext cx="14655800" cy="1689100"/>
          </a:xfrm>
          <a:prstGeom prst="rect">
            <a:avLst/>
          </a:prstGeom>
        </p:spPr>
        <p:txBody>
          <a:bodyPr/>
          <a:lstStyle/>
          <a:p>
            <a:pPr lvl="0">
              <a:defRPr sz="1800"/>
            </a:pPr>
            <a:r>
              <a:rPr sz="4800"/>
              <a:t>Plain ruby is executed in the compile phase</a:t>
            </a:r>
          </a:p>
          <a:p>
            <a:pPr lvl="0">
              <a:defRPr sz="1800"/>
            </a:pPr>
            <a:r>
              <a:rPr sz="4800"/>
              <a:t>Chef DSL is executed in the execute phase</a:t>
            </a:r>
          </a:p>
        </p:txBody>
      </p:sp>
      <p:sp>
        <p:nvSpPr>
          <p:cNvPr id="3944" name="Shape 3944"/>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302</a:t>
            </a:fld>
            <a:endParaRPr sz="1000"/>
          </a:p>
        </p:txBody>
      </p:sp>
      <p:sp>
        <p:nvSpPr>
          <p:cNvPr id="3945" name="Shape 3945"/>
          <p:cNvSpPr/>
          <p:nvPr/>
        </p:nvSpPr>
        <p:spPr>
          <a:xfrm>
            <a:off x="304800" y="4876800"/>
            <a:ext cx="8864600" cy="23114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dirty="0">
                <a:latin typeface="+mn-lt"/>
                <a:ea typeface="+mn-ea"/>
                <a:cs typeface="+mn-cs"/>
                <a:sym typeface="Courier"/>
              </a:rPr>
              <a:t>%w[sites-available sites-enabled mods-available].each</a:t>
            </a:r>
            <a:r>
              <a:rPr dirty="0">
                <a:solidFill>
                  <a:srgbClr val="797979"/>
                </a:solidFill>
                <a:latin typeface="+mn-lt"/>
                <a:ea typeface="+mn-ea"/>
                <a:cs typeface="+mn-cs"/>
                <a:sym typeface="Courier"/>
              </a:rPr>
              <a:t> </a:t>
            </a:r>
            <a:r>
              <a:rPr dirty="0">
                <a:solidFill>
                  <a:srgbClr val="008F00"/>
                </a:solidFill>
                <a:latin typeface="+mn-lt"/>
                <a:ea typeface="+mn-ea"/>
                <a:cs typeface="+mn-cs"/>
                <a:sym typeface="Courier"/>
              </a:rPr>
              <a:t>do</a:t>
            </a:r>
            <a:r>
              <a:rPr dirty="0">
                <a:solidFill>
                  <a:srgbClr val="797979"/>
                </a:solidFill>
                <a:latin typeface="+mn-lt"/>
                <a:ea typeface="+mn-ea"/>
                <a:cs typeface="+mn-cs"/>
                <a:sym typeface="Courier"/>
              </a:rPr>
              <a:t> </a:t>
            </a:r>
            <a:r>
              <a:rPr dirty="0">
                <a:solidFill>
                  <a:srgbClr val="006D8F"/>
                </a:solidFill>
                <a:latin typeface="+mn-lt"/>
                <a:ea typeface="+mn-ea"/>
                <a:cs typeface="+mn-cs"/>
                <a:sym typeface="Courier"/>
              </a:rPr>
              <a:t>|dir|</a:t>
            </a:r>
          </a:p>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dirty="0">
                <a:solidFill>
                  <a:srgbClr val="797979"/>
                </a:solidFill>
                <a:latin typeface="+mn-lt"/>
                <a:ea typeface="+mn-ea"/>
                <a:cs typeface="+mn-cs"/>
                <a:sym typeface="Courier"/>
              </a:rPr>
              <a:t>  </a:t>
            </a:r>
            <a:r>
              <a:rPr dirty="0">
                <a:latin typeface="+mn-lt"/>
                <a:ea typeface="+mn-ea"/>
                <a:cs typeface="+mn-cs"/>
                <a:sym typeface="Courier"/>
              </a:rPr>
              <a:t>directory</a:t>
            </a:r>
            <a:r>
              <a:rPr dirty="0">
                <a:solidFill>
                  <a:srgbClr val="797979"/>
                </a:solidFill>
                <a:latin typeface="+mn-lt"/>
                <a:ea typeface="+mn-ea"/>
                <a:cs typeface="+mn-cs"/>
                <a:sym typeface="Courier"/>
              </a:rPr>
              <a:t> </a:t>
            </a:r>
            <a:r>
              <a:rPr dirty="0">
                <a:solidFill>
                  <a:srgbClr val="B51A00"/>
                </a:solidFill>
                <a:latin typeface="+mn-lt"/>
                <a:ea typeface="+mn-ea"/>
                <a:cs typeface="+mn-cs"/>
                <a:sym typeface="Courier"/>
              </a:rPr>
              <a:t>"/var/www/#{dir}"</a:t>
            </a:r>
            <a:r>
              <a:rPr dirty="0">
                <a:solidFill>
                  <a:srgbClr val="797979"/>
                </a:solidFill>
                <a:latin typeface="+mn-lt"/>
                <a:ea typeface="+mn-ea"/>
                <a:cs typeface="+mn-cs"/>
                <a:sym typeface="Courier"/>
              </a:rPr>
              <a:t> </a:t>
            </a:r>
            <a:r>
              <a:rPr dirty="0">
                <a:solidFill>
                  <a:srgbClr val="008F00"/>
                </a:solidFill>
                <a:latin typeface="+mn-lt"/>
                <a:ea typeface="+mn-ea"/>
                <a:cs typeface="+mn-cs"/>
                <a:sym typeface="Courier"/>
              </a:rPr>
              <a:t>do</a:t>
            </a:r>
            <a:endParaRPr dirty="0">
              <a:solidFill>
                <a:srgbClr val="797979"/>
              </a:solidFill>
              <a:latin typeface="+mn-lt"/>
              <a:ea typeface="+mn-ea"/>
              <a:cs typeface="+mn-cs"/>
              <a:sym typeface="Courier"/>
            </a:endParaRPr>
          </a:p>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dirty="0">
                <a:solidFill>
                  <a:srgbClr val="797979"/>
                </a:solidFill>
                <a:latin typeface="+mn-lt"/>
                <a:ea typeface="+mn-ea"/>
                <a:cs typeface="+mn-cs"/>
                <a:sym typeface="Courier"/>
              </a:rPr>
              <a:t>    </a:t>
            </a:r>
            <a:r>
              <a:rPr dirty="0">
                <a:latin typeface="+mn-lt"/>
                <a:ea typeface="+mn-ea"/>
                <a:cs typeface="+mn-cs"/>
                <a:sym typeface="Courier"/>
              </a:rPr>
              <a:t>action</a:t>
            </a:r>
            <a:r>
              <a:rPr dirty="0">
                <a:solidFill>
                  <a:srgbClr val="797979"/>
                </a:solidFill>
                <a:latin typeface="+mn-lt"/>
                <a:ea typeface="+mn-ea"/>
                <a:cs typeface="+mn-cs"/>
                <a:sym typeface="Courier"/>
              </a:rPr>
              <a:t> </a:t>
            </a:r>
            <a:r>
              <a:rPr dirty="0">
                <a:solidFill>
                  <a:srgbClr val="22288F"/>
                </a:solidFill>
                <a:latin typeface="+mn-lt"/>
                <a:ea typeface="+mn-ea"/>
                <a:cs typeface="+mn-cs"/>
                <a:sym typeface="Courier"/>
              </a:rPr>
              <a:t>:create</a:t>
            </a:r>
            <a:endParaRPr dirty="0">
              <a:solidFill>
                <a:srgbClr val="797979"/>
              </a:solidFill>
              <a:latin typeface="+mn-lt"/>
              <a:ea typeface="+mn-ea"/>
              <a:cs typeface="+mn-cs"/>
              <a:sym typeface="Courier"/>
            </a:endParaRPr>
          </a:p>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dirty="0">
                <a:solidFill>
                  <a:srgbClr val="797979"/>
                </a:solidFill>
                <a:latin typeface="+mn-lt"/>
                <a:ea typeface="+mn-ea"/>
                <a:cs typeface="+mn-cs"/>
                <a:sym typeface="Courier"/>
              </a:rPr>
              <a:t>    </a:t>
            </a:r>
            <a:r>
              <a:rPr dirty="0">
                <a:latin typeface="+mn-lt"/>
                <a:ea typeface="+mn-ea"/>
                <a:cs typeface="+mn-cs"/>
                <a:sym typeface="Courier"/>
              </a:rPr>
              <a:t>mode</a:t>
            </a:r>
            <a:r>
              <a:rPr dirty="0">
                <a:solidFill>
                  <a:srgbClr val="797979"/>
                </a:solidFill>
                <a:latin typeface="+mn-lt"/>
                <a:ea typeface="+mn-ea"/>
                <a:cs typeface="+mn-cs"/>
                <a:sym typeface="Courier"/>
              </a:rPr>
              <a:t>  </a:t>
            </a:r>
            <a:r>
              <a:rPr dirty="0">
                <a:solidFill>
                  <a:srgbClr val="B51A00"/>
                </a:solidFill>
                <a:latin typeface="+mn-lt"/>
                <a:ea typeface="+mn-ea"/>
                <a:cs typeface="+mn-cs"/>
                <a:sym typeface="Courier"/>
              </a:rPr>
              <a:t>'0755'</a:t>
            </a:r>
            <a:endParaRPr dirty="0">
              <a:solidFill>
                <a:srgbClr val="797979"/>
              </a:solidFill>
              <a:latin typeface="+mn-lt"/>
              <a:ea typeface="+mn-ea"/>
              <a:cs typeface="+mn-cs"/>
              <a:sym typeface="Courier"/>
            </a:endParaRPr>
          </a:p>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dirty="0">
                <a:solidFill>
                  <a:srgbClr val="797979"/>
                </a:solidFill>
                <a:latin typeface="+mn-lt"/>
                <a:ea typeface="+mn-ea"/>
                <a:cs typeface="+mn-cs"/>
                <a:sym typeface="Courier"/>
              </a:rPr>
              <a:t>    </a:t>
            </a:r>
            <a:r>
              <a:rPr dirty="0">
                <a:latin typeface="+mn-lt"/>
                <a:ea typeface="+mn-ea"/>
                <a:cs typeface="+mn-cs"/>
                <a:sym typeface="Courier"/>
              </a:rPr>
              <a:t>owner</a:t>
            </a:r>
            <a:r>
              <a:rPr dirty="0">
                <a:solidFill>
                  <a:srgbClr val="797979"/>
                </a:solidFill>
                <a:latin typeface="+mn-lt"/>
                <a:ea typeface="+mn-ea"/>
                <a:cs typeface="+mn-cs"/>
                <a:sym typeface="Courier"/>
              </a:rPr>
              <a:t> </a:t>
            </a:r>
            <a:r>
              <a:rPr dirty="0">
                <a:solidFill>
                  <a:srgbClr val="B51A00"/>
                </a:solidFill>
                <a:latin typeface="+mn-lt"/>
                <a:ea typeface="+mn-ea"/>
                <a:cs typeface="+mn-cs"/>
                <a:sym typeface="Courier"/>
              </a:rPr>
              <a:t>'root'</a:t>
            </a:r>
            <a:endParaRPr dirty="0">
              <a:solidFill>
                <a:srgbClr val="797979"/>
              </a:solidFill>
              <a:latin typeface="+mn-lt"/>
              <a:ea typeface="+mn-ea"/>
              <a:cs typeface="+mn-cs"/>
              <a:sym typeface="Courier"/>
            </a:endParaRPr>
          </a:p>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dirty="0">
                <a:solidFill>
                  <a:srgbClr val="797979"/>
                </a:solidFill>
                <a:latin typeface="+mn-lt"/>
                <a:ea typeface="+mn-ea"/>
                <a:cs typeface="+mn-cs"/>
                <a:sym typeface="Courier"/>
              </a:rPr>
              <a:t>    </a:t>
            </a:r>
            <a:r>
              <a:rPr dirty="0">
                <a:latin typeface="+mn-lt"/>
                <a:ea typeface="+mn-ea"/>
                <a:cs typeface="+mn-cs"/>
                <a:sym typeface="Courier"/>
              </a:rPr>
              <a:t>group</a:t>
            </a:r>
            <a:r>
              <a:rPr dirty="0">
                <a:solidFill>
                  <a:srgbClr val="797979"/>
                </a:solidFill>
                <a:latin typeface="+mn-lt"/>
                <a:ea typeface="+mn-ea"/>
                <a:cs typeface="+mn-cs"/>
                <a:sym typeface="Courier"/>
              </a:rPr>
              <a:t> </a:t>
            </a:r>
            <a:r>
              <a:rPr dirty="0">
                <a:solidFill>
                  <a:srgbClr val="B51A00"/>
                </a:solidFill>
                <a:latin typeface="+mn-lt"/>
                <a:ea typeface="+mn-ea"/>
                <a:cs typeface="+mn-cs"/>
                <a:sym typeface="Courier"/>
              </a:rPr>
              <a:t>node["apache"]["root_group"]</a:t>
            </a:r>
            <a:endParaRPr dirty="0">
              <a:solidFill>
                <a:srgbClr val="797979"/>
              </a:solidFill>
              <a:latin typeface="+mn-lt"/>
              <a:ea typeface="+mn-ea"/>
              <a:cs typeface="+mn-cs"/>
              <a:sym typeface="Courier"/>
            </a:endParaRPr>
          </a:p>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dirty="0">
                <a:solidFill>
                  <a:srgbClr val="797979"/>
                </a:solidFill>
                <a:latin typeface="+mn-lt"/>
                <a:ea typeface="+mn-ea"/>
                <a:cs typeface="+mn-cs"/>
                <a:sym typeface="Courier"/>
              </a:rPr>
              <a:t>  </a:t>
            </a:r>
            <a:r>
              <a:rPr dirty="0">
                <a:solidFill>
                  <a:srgbClr val="008F00"/>
                </a:solidFill>
                <a:latin typeface="+mn-lt"/>
                <a:ea typeface="+mn-ea"/>
                <a:cs typeface="+mn-cs"/>
                <a:sym typeface="Courier"/>
              </a:rPr>
              <a:t>end</a:t>
            </a:r>
            <a:endParaRPr dirty="0">
              <a:solidFill>
                <a:srgbClr val="797979"/>
              </a:solidFill>
              <a:latin typeface="+mn-lt"/>
              <a:ea typeface="+mn-ea"/>
              <a:cs typeface="+mn-cs"/>
              <a:sym typeface="Courier"/>
            </a:endParaRPr>
          </a:p>
          <a:p>
            <a:pPr lvl="1" indent="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dirty="0">
                <a:solidFill>
                  <a:srgbClr val="008F00"/>
                </a:solidFill>
                <a:latin typeface="+mn-lt"/>
                <a:ea typeface="+mn-ea"/>
                <a:cs typeface="+mn-cs"/>
                <a:sym typeface="Courier"/>
              </a:rPr>
              <a:t>end</a:t>
            </a:r>
          </a:p>
        </p:txBody>
      </p:sp>
      <p:sp>
        <p:nvSpPr>
          <p:cNvPr id="3946" name="Shape 3946"/>
          <p:cNvSpPr/>
          <p:nvPr/>
        </p:nvSpPr>
        <p:spPr>
          <a:xfrm>
            <a:off x="9474200" y="4305300"/>
            <a:ext cx="6629400" cy="4406900"/>
          </a:xfrm>
          <a:prstGeom prst="rect">
            <a:avLst/>
          </a:prstGeom>
          <a:ln w="25400">
            <a:solidFill>
              <a:srgbClr val="435363"/>
            </a:solidFill>
            <a:custDash>
              <a:ds d="200000" sp="200000"/>
            </a:custDash>
            <a:miter lim="400000"/>
          </a:ln>
        </p:spPr>
        <p:txBody>
          <a:bodyPr lIns="190500" tIns="190500" rIns="190500" bIns="190500">
            <a:normAutofit/>
          </a:bodyPr>
          <a:lstStyle/>
          <a:p>
            <a:pPr lvl="0" algn="l" defTabSz="457200">
              <a:defRPr sz="2400" b="1">
                <a:solidFill>
                  <a:srgbClr val="008F00"/>
                </a:solidFill>
                <a:latin typeface="+mn-lt"/>
                <a:ea typeface="+mn-ea"/>
                <a:cs typeface="+mn-cs"/>
                <a:sym typeface="Courier"/>
              </a:defRPr>
            </a:pPr>
            <a:endParaRPr/>
          </a:p>
        </p:txBody>
      </p:sp>
      <p:sp>
        <p:nvSpPr>
          <p:cNvPr id="3947" name="Shape 3947"/>
          <p:cNvSpPr/>
          <p:nvPr/>
        </p:nvSpPr>
        <p:spPr>
          <a:xfrm>
            <a:off x="11290300" y="3663950"/>
            <a:ext cx="3252986" cy="5207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l" defTabSz="457200">
              <a:defRPr sz="3000"/>
            </a:lvl1pPr>
          </a:lstStyle>
          <a:p>
            <a:pPr lvl="0">
              <a:defRPr sz="1800"/>
            </a:pPr>
            <a:r>
              <a:rPr sz="3000"/>
              <a:t>Resource Collection</a:t>
            </a:r>
          </a:p>
        </p:txBody>
      </p:sp>
      <p:sp>
        <p:nvSpPr>
          <p:cNvPr id="3948" name="Shape 3948"/>
          <p:cNvSpPr/>
          <p:nvPr/>
        </p:nvSpPr>
        <p:spPr>
          <a:xfrm>
            <a:off x="1041400" y="3721100"/>
            <a:ext cx="1124930" cy="5207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l" defTabSz="457200">
              <a:defRPr sz="3000"/>
            </a:lvl1pPr>
          </a:lstStyle>
          <a:p>
            <a:pPr lvl="0">
              <a:defRPr sz="1800"/>
            </a:pPr>
            <a:r>
              <a:rPr sz="3000"/>
              <a:t>Recipe</a:t>
            </a:r>
          </a:p>
        </p:txBody>
      </p:sp>
      <p:sp>
        <p:nvSpPr>
          <p:cNvPr id="3949" name="Shape 3949"/>
          <p:cNvSpPr/>
          <p:nvPr/>
        </p:nvSpPr>
        <p:spPr>
          <a:xfrm>
            <a:off x="152400" y="4305300"/>
            <a:ext cx="9055100" cy="4406900"/>
          </a:xfrm>
          <a:prstGeom prst="rect">
            <a:avLst/>
          </a:prstGeom>
          <a:ln w="25400">
            <a:solidFill>
              <a:srgbClr val="435363"/>
            </a:solidFill>
            <a:custDash>
              <a:ds d="200000" sp="200000"/>
            </a:custDash>
            <a:miter lim="400000"/>
          </a:ln>
        </p:spPr>
        <p:txBody>
          <a:bodyPr lIns="190500" tIns="190500" rIns="190500" bIns="190500">
            <a:normAutofit/>
          </a:bodyPr>
          <a:lstStyle/>
          <a:p>
            <a:pPr lvl="0" algn="l" defTabSz="457200">
              <a:defRPr sz="2400" b="1">
                <a:solidFill>
                  <a:srgbClr val="008F00"/>
                </a:solidFill>
                <a:latin typeface="+mn-lt"/>
                <a:ea typeface="+mn-ea"/>
                <a:cs typeface="+mn-cs"/>
                <a:sym typeface="Courier"/>
              </a:defRPr>
            </a:pPr>
            <a:endParaRPr/>
          </a:p>
        </p:txBody>
      </p:sp>
      <p:sp>
        <p:nvSpPr>
          <p:cNvPr id="3950" name="Shape 3950"/>
          <p:cNvSpPr/>
          <p:nvPr/>
        </p:nvSpPr>
        <p:spPr>
          <a:xfrm>
            <a:off x="9601200" y="4565650"/>
            <a:ext cx="6337300" cy="19050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endParaRPr sz="2000" dirty="0">
              <a:latin typeface="+mn-lt"/>
              <a:ea typeface="+mn-ea"/>
              <a:cs typeface="+mn-cs"/>
              <a:sym typeface="Courier"/>
            </a:endParaRPr>
          </a:p>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2000" dirty="0">
                <a:latin typeface="+mn-lt"/>
                <a:ea typeface="+mn-ea"/>
                <a:cs typeface="+mn-cs"/>
                <a:sym typeface="Courier"/>
              </a:rPr>
              <a:t>resource_collection [ </a:t>
            </a:r>
          </a:p>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2000" dirty="0">
                <a:latin typeface="+mn-lt"/>
                <a:ea typeface="+mn-ea"/>
                <a:cs typeface="+mn-cs"/>
                <a:sym typeface="Courier"/>
              </a:rPr>
              <a:t>  directory</a:t>
            </a:r>
            <a:r>
              <a:rPr sz="2000" dirty="0">
                <a:solidFill>
                  <a:srgbClr val="B51A00"/>
                </a:solidFill>
                <a:latin typeface="+mn-lt"/>
                <a:ea typeface="+mn-ea"/>
                <a:cs typeface="+mn-cs"/>
                <a:sym typeface="Courier"/>
              </a:rPr>
              <a:t>["/var/www/sites-available"]</a:t>
            </a:r>
            <a:r>
              <a:rPr sz="2000" dirty="0">
                <a:latin typeface="+mn-lt"/>
                <a:ea typeface="+mn-ea"/>
                <a:cs typeface="+mn-cs"/>
                <a:sym typeface="Courier"/>
              </a:rPr>
              <a:t>,</a:t>
            </a:r>
          </a:p>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2000" dirty="0">
                <a:latin typeface="+mn-lt"/>
                <a:ea typeface="+mn-ea"/>
                <a:cs typeface="+mn-cs"/>
                <a:sym typeface="Courier"/>
              </a:rPr>
              <a:t>  directory</a:t>
            </a:r>
            <a:r>
              <a:rPr sz="2000" dirty="0">
                <a:solidFill>
                  <a:srgbClr val="B51A00"/>
                </a:solidFill>
                <a:latin typeface="+mn-lt"/>
                <a:ea typeface="+mn-ea"/>
                <a:cs typeface="+mn-cs"/>
                <a:sym typeface="Courier"/>
              </a:rPr>
              <a:t>["/var/www/sites-enabled"]</a:t>
            </a:r>
            <a:r>
              <a:rPr sz="2000" dirty="0">
                <a:latin typeface="+mn-lt"/>
                <a:ea typeface="+mn-ea"/>
                <a:cs typeface="+mn-cs"/>
                <a:sym typeface="Courier"/>
              </a:rPr>
              <a:t>,</a:t>
            </a:r>
          </a:p>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2000" dirty="0">
                <a:latin typeface="+mn-lt"/>
                <a:ea typeface="+mn-ea"/>
                <a:cs typeface="+mn-cs"/>
                <a:sym typeface="Courier"/>
              </a:rPr>
              <a:t>  directory</a:t>
            </a:r>
            <a:r>
              <a:rPr sz="2000" dirty="0">
                <a:solidFill>
                  <a:srgbClr val="B51A00"/>
                </a:solidFill>
                <a:latin typeface="+mn-lt"/>
                <a:ea typeface="+mn-ea"/>
                <a:cs typeface="+mn-cs"/>
                <a:sym typeface="Courier"/>
              </a:rPr>
              <a:t>["/var/www/mods-available"]</a:t>
            </a:r>
            <a:r>
              <a:rPr sz="2000" dirty="0">
                <a:latin typeface="+mn-lt"/>
                <a:ea typeface="+mn-ea"/>
                <a:cs typeface="+mn-cs"/>
                <a:sym typeface="Courier"/>
              </a:rPr>
              <a:t>,</a:t>
            </a:r>
          </a:p>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2000" dirty="0">
                <a:latin typeface="+mn-lt"/>
                <a:ea typeface="+mn-ea"/>
                <a:cs typeface="+mn-cs"/>
                <a:sym typeface="Courier"/>
              </a:rPr>
              <a:t>]</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950">
                                            <p:bg/>
                                          </p:spTgt>
                                        </p:tgtEl>
                                        <p:attrNameLst>
                                          <p:attrName>style.visibility</p:attrName>
                                        </p:attrNameLst>
                                      </p:cBhvr>
                                      <p:to>
                                        <p:strVal val="visible"/>
                                      </p:to>
                                    </p:set>
                                  </p:childTnLst>
                                </p:cTn>
                              </p:par>
                              <p:par>
                                <p:cTn id="7" presetID="1" presetClass="entr" presetSubtype="0" fill="hold" grpId="1">
                                  <p:stCondLst>
                                    <p:cond delay="0"/>
                                  </p:stCondLst>
                                  <p:iterate>
                                    <p:tmAbs val="0"/>
                                  </p:iterate>
                                  <p:childTnLst>
                                    <p:set>
                                      <p:cBhvr>
                                        <p:cTn id="8" fill="hold"/>
                                        <p:tgtEl>
                                          <p:spTgt spid="3950">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500"/>
                                  </p:stCondLst>
                                  <p:iterate>
                                    <p:tmAbs val="0"/>
                                  </p:iterate>
                                  <p:childTnLst>
                                    <p:set>
                                      <p:cBhvr>
                                        <p:cTn id="11" fill="hold"/>
                                        <p:tgtEl>
                                          <p:spTgt spid="3950">
                                            <p:txEl>
                                              <p:pRg st="1" end="1"/>
                                            </p:txEl>
                                          </p:spTgt>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grpId="1" nodeType="afterEffect">
                                  <p:stCondLst>
                                    <p:cond delay="500"/>
                                  </p:stCondLst>
                                  <p:iterate>
                                    <p:tmAbs val="0"/>
                                  </p:iterate>
                                  <p:childTnLst>
                                    <p:set>
                                      <p:cBhvr>
                                        <p:cTn id="14" fill="hold"/>
                                        <p:tgtEl>
                                          <p:spTgt spid="3950">
                                            <p:txEl>
                                              <p:pRg st="2" end="2"/>
                                            </p:txEl>
                                          </p:spTgt>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grpId="1" nodeType="afterEffect">
                                  <p:stCondLst>
                                    <p:cond delay="500"/>
                                  </p:stCondLst>
                                  <p:iterate>
                                    <p:tmAbs val="0"/>
                                  </p:iterate>
                                  <p:childTnLst>
                                    <p:set>
                                      <p:cBhvr>
                                        <p:cTn id="17" fill="hold"/>
                                        <p:tgtEl>
                                          <p:spTgt spid="3950">
                                            <p:txEl>
                                              <p:pRg st="3" end="3"/>
                                            </p:txEl>
                                          </p:spTgt>
                                        </p:tgtEl>
                                        <p:attrNameLst>
                                          <p:attrName>style.visibility</p:attrName>
                                        </p:attrNameLst>
                                      </p:cBhvr>
                                      <p:to>
                                        <p:strVal val="visible"/>
                                      </p:to>
                                    </p:set>
                                  </p:childTnLst>
                                </p:cTn>
                              </p:par>
                            </p:childTnLst>
                          </p:cTn>
                        </p:par>
                        <p:par>
                          <p:cTn id="18" fill="hold">
                            <p:stCondLst>
                              <p:cond delay="1500"/>
                            </p:stCondLst>
                            <p:childTnLst>
                              <p:par>
                                <p:cTn id="19" presetID="1" presetClass="entr" presetSubtype="0" fill="hold" grpId="1" nodeType="afterEffect">
                                  <p:stCondLst>
                                    <p:cond delay="500"/>
                                  </p:stCondLst>
                                  <p:iterate>
                                    <p:tmAbs val="0"/>
                                  </p:iterate>
                                  <p:childTnLst>
                                    <p:set>
                                      <p:cBhvr>
                                        <p:cTn id="20" fill="hold"/>
                                        <p:tgtEl>
                                          <p:spTgt spid="395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50" grpId="1" build="p" bldLvl="5" animBg="1" advAuto="0"/>
    </p:bldLst>
  </p:timing>
</p:sld>
</file>

<file path=ppt/slides/slide3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54" name="Shape 3954"/>
          <p:cNvSpPr>
            <a:spLocks noGrp="1"/>
          </p:cNvSpPr>
          <p:nvPr>
            <p:ph type="title"/>
          </p:nvPr>
        </p:nvSpPr>
        <p:spPr>
          <a:prstGeom prst="rect">
            <a:avLst/>
          </a:prstGeom>
        </p:spPr>
        <p:txBody>
          <a:bodyPr/>
          <a:lstStyle>
            <a:lvl1pPr defTabSz="447040">
              <a:defRPr sz="5760">
                <a:effectLst>
                  <a:outerShdw blurRad="40640" dist="20320" dir="2700000" rotWithShape="0">
                    <a:srgbClr val="000000">
                      <a:alpha val="75000"/>
                    </a:srgbClr>
                  </a:outerShdw>
                </a:effectLst>
              </a:defRPr>
            </a:lvl1pPr>
          </a:lstStyle>
          <a:p>
            <a:pPr lvl="0">
              <a:defRPr sz="1800" b="0">
                <a:solidFill>
                  <a:srgbClr val="000000"/>
                </a:solidFill>
                <a:effectLst/>
              </a:defRPr>
            </a:pPr>
            <a:r>
              <a:rPr sz="5760" b="1">
                <a:solidFill>
                  <a:srgbClr val="FFFFFF"/>
                </a:solidFill>
                <a:effectLst>
                  <a:outerShdw blurRad="40640" dist="20320" dir="2700000" rotWithShape="0">
                    <a:srgbClr val="000000">
                      <a:alpha val="75000"/>
                    </a:srgbClr>
                  </a:outerShdw>
                </a:effectLst>
              </a:rPr>
              <a:t>Remember - Resource order is important!</a:t>
            </a:r>
          </a:p>
        </p:txBody>
      </p:sp>
      <p:sp>
        <p:nvSpPr>
          <p:cNvPr id="3955" name="Shape 3955"/>
          <p:cNvSpPr>
            <a:spLocks noGrp="1"/>
          </p:cNvSpPr>
          <p:nvPr>
            <p:ph type="body" idx="1"/>
          </p:nvPr>
        </p:nvSpPr>
        <p:spPr>
          <a:xfrm>
            <a:off x="800100" y="1790700"/>
            <a:ext cx="14655800" cy="5892800"/>
          </a:xfrm>
          <a:prstGeom prst="rect">
            <a:avLst/>
          </a:prstGeom>
        </p:spPr>
        <p:txBody>
          <a:bodyPr/>
          <a:lstStyle/>
          <a:p>
            <a:pPr lvl="0">
              <a:defRPr sz="1800"/>
            </a:pPr>
            <a:r>
              <a:rPr sz="4800"/>
              <a:t>Resources are invoked in the order they appear in the recipe </a:t>
            </a:r>
          </a:p>
        </p:txBody>
      </p:sp>
      <p:sp>
        <p:nvSpPr>
          <p:cNvPr id="3956" name="Shape 3956"/>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303</a:t>
            </a:fld>
            <a:endParaRPr sz="1000"/>
          </a:p>
        </p:txBody>
      </p:sp>
      <p:grpSp>
        <p:nvGrpSpPr>
          <p:cNvPr id="3964" name="Group 3964"/>
          <p:cNvGrpSpPr/>
          <p:nvPr/>
        </p:nvGrpSpPr>
        <p:grpSpPr>
          <a:xfrm>
            <a:off x="1725976" y="3844032"/>
            <a:ext cx="11469606" cy="3619501"/>
            <a:chOff x="0" y="0"/>
            <a:chExt cx="11469605" cy="3619500"/>
          </a:xfrm>
        </p:grpSpPr>
        <p:pic>
          <p:nvPicPr>
            <p:cNvPr id="3957" name="convergent-operators-1.png"/>
            <p:cNvPicPr/>
            <p:nvPr/>
          </p:nvPicPr>
          <p:blipFill>
            <a:blip r:embed="rId3">
              <a:extLst/>
            </a:blip>
            <a:stretch>
              <a:fillRect/>
            </a:stretch>
          </p:blipFill>
          <p:spPr>
            <a:xfrm>
              <a:off x="247648" y="968294"/>
              <a:ext cx="3595248" cy="1398650"/>
            </a:xfrm>
            <a:prstGeom prst="rect">
              <a:avLst/>
            </a:prstGeom>
            <a:ln w="12700" cap="flat">
              <a:noFill/>
              <a:miter lim="400000"/>
            </a:ln>
            <a:effectLst/>
          </p:spPr>
        </p:pic>
        <p:sp>
          <p:nvSpPr>
            <p:cNvPr id="3958" name="Shape 3958"/>
            <p:cNvSpPr/>
            <p:nvPr/>
          </p:nvSpPr>
          <p:spPr>
            <a:xfrm>
              <a:off x="819280" y="0"/>
              <a:ext cx="2447633" cy="5917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defRPr sz="2000">
                  <a:latin typeface="Monaco"/>
                  <a:ea typeface="Monaco"/>
                  <a:cs typeface="Monaco"/>
                  <a:sym typeface="Monaco"/>
                </a:defRPr>
              </a:lvl1pPr>
            </a:lstStyle>
            <a:p>
              <a:pPr lvl="0">
                <a:defRPr sz="1800"/>
              </a:pPr>
              <a:r>
                <a:rPr sz="2000"/>
                <a:t>recipe-1</a:t>
              </a:r>
            </a:p>
          </p:txBody>
        </p:sp>
        <p:sp>
          <p:nvSpPr>
            <p:cNvPr id="3959" name="Shape 3959"/>
            <p:cNvSpPr/>
            <p:nvPr/>
          </p:nvSpPr>
          <p:spPr>
            <a:xfrm>
              <a:off x="4490938" y="0"/>
              <a:ext cx="2128791" cy="5917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defRPr sz="2000">
                  <a:latin typeface="Monaco"/>
                  <a:ea typeface="Monaco"/>
                  <a:cs typeface="Monaco"/>
                  <a:sym typeface="Monaco"/>
                </a:defRPr>
              </a:lvl1pPr>
            </a:lstStyle>
            <a:p>
              <a:pPr lvl="0">
                <a:defRPr sz="1800"/>
              </a:pPr>
              <a:r>
                <a:rPr sz="2000"/>
                <a:t>recipe-2</a:t>
              </a:r>
            </a:p>
          </p:txBody>
        </p:sp>
        <p:sp>
          <p:nvSpPr>
            <p:cNvPr id="3960" name="Shape 3960"/>
            <p:cNvSpPr/>
            <p:nvPr/>
          </p:nvSpPr>
          <p:spPr>
            <a:xfrm>
              <a:off x="8191244" y="0"/>
              <a:ext cx="2128792" cy="5917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defRPr sz="2000">
                  <a:latin typeface="Monaco"/>
                  <a:ea typeface="Monaco"/>
                  <a:cs typeface="Monaco"/>
                  <a:sym typeface="Monaco"/>
                </a:defRPr>
              </a:lvl1pPr>
            </a:lstStyle>
            <a:p>
              <a:pPr lvl="0">
                <a:defRPr sz="1800"/>
              </a:pPr>
              <a:r>
                <a:rPr sz="2000"/>
                <a:t>recipe-3</a:t>
              </a:r>
            </a:p>
          </p:txBody>
        </p:sp>
        <p:pic>
          <p:nvPicPr>
            <p:cNvPr id="3961" name="convergent-operators-1.png"/>
            <p:cNvPicPr/>
            <p:nvPr/>
          </p:nvPicPr>
          <p:blipFill>
            <a:blip r:embed="rId3">
              <a:extLst/>
            </a:blip>
            <a:stretch>
              <a:fillRect/>
            </a:stretch>
          </p:blipFill>
          <p:spPr>
            <a:xfrm>
              <a:off x="3851853" y="968294"/>
              <a:ext cx="3595248" cy="1398650"/>
            </a:xfrm>
            <a:prstGeom prst="rect">
              <a:avLst/>
            </a:prstGeom>
            <a:ln w="12700" cap="flat">
              <a:noFill/>
              <a:miter lim="400000"/>
            </a:ln>
            <a:effectLst/>
          </p:spPr>
        </p:pic>
        <p:pic>
          <p:nvPicPr>
            <p:cNvPr id="3962" name="convergent-operators-1.png"/>
            <p:cNvPicPr/>
            <p:nvPr/>
          </p:nvPicPr>
          <p:blipFill>
            <a:blip r:embed="rId3">
              <a:extLst/>
            </a:blip>
            <a:stretch>
              <a:fillRect/>
            </a:stretch>
          </p:blipFill>
          <p:spPr>
            <a:xfrm>
              <a:off x="7456057" y="968294"/>
              <a:ext cx="3595248" cy="1398650"/>
            </a:xfrm>
            <a:prstGeom prst="rect">
              <a:avLst/>
            </a:prstGeom>
            <a:ln w="12700" cap="flat">
              <a:noFill/>
              <a:miter lim="400000"/>
            </a:ln>
            <a:effectLst/>
          </p:spPr>
        </p:pic>
        <p:sp>
          <p:nvSpPr>
            <p:cNvPr id="3963" name="Shape 3963"/>
            <p:cNvSpPr/>
            <p:nvPr/>
          </p:nvSpPr>
          <p:spPr>
            <a:xfrm>
              <a:off x="0" y="2817861"/>
              <a:ext cx="11469606" cy="801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defRPr sz="5000"/>
              </a:lvl1pPr>
            </a:lstStyle>
            <a:p>
              <a:pPr lvl="0">
                <a:defRPr sz="1800"/>
              </a:pPr>
              <a:r>
                <a:rPr sz="5000"/>
                <a:t>[------------ resource collection ----------]</a:t>
              </a:r>
            </a:p>
          </p:txBody>
        </p:sp>
      </p:gr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8" name="Shape 3968"/>
          <p:cNvSpPr>
            <a:spLocks noGrp="1"/>
          </p:cNvSpPr>
          <p:nvPr>
            <p:ph type="title"/>
          </p:nvPr>
        </p:nvSpPr>
        <p:spPr>
          <a:prstGeom prst="rect">
            <a:avLst/>
          </a:prstGeom>
        </p:spPr>
        <p:txBody>
          <a:bodyPr>
            <a:normAutofit fontScale="90000"/>
          </a:bodyPr>
          <a:lstStyle>
            <a:lvl1pPr defTabSz="491744">
              <a:defRPr sz="7304">
                <a:effectLst>
                  <a:outerShdw blurRad="44704" dist="22352" dir="2700000" rotWithShape="0">
                    <a:srgbClr val="000000">
                      <a:alpha val="75000"/>
                    </a:srgbClr>
                  </a:outerShdw>
                </a:effectLst>
              </a:defRPr>
            </a:lvl1pPr>
          </a:lstStyle>
          <a:p>
            <a:pPr lvl="0">
              <a:defRPr sz="1800" b="0">
                <a:solidFill>
                  <a:srgbClr val="000000"/>
                </a:solidFill>
                <a:effectLst/>
              </a:defRPr>
            </a:pPr>
            <a:r>
              <a:rPr sz="7304" b="1">
                <a:solidFill>
                  <a:srgbClr val="FFFFFF"/>
                </a:solidFill>
                <a:effectLst>
                  <a:outerShdw blurRad="44704" dist="22352" dir="2700000" rotWithShape="0">
                    <a:srgbClr val="000000">
                      <a:alpha val="75000"/>
                    </a:srgbClr>
                  </a:outerShdw>
                </a:effectLst>
              </a:rPr>
              <a:t>Review Questions</a:t>
            </a:r>
          </a:p>
        </p:txBody>
      </p:sp>
      <p:sp>
        <p:nvSpPr>
          <p:cNvPr id="3969" name="Shape 3969"/>
          <p:cNvSpPr>
            <a:spLocks noGrp="1"/>
          </p:cNvSpPr>
          <p:nvPr>
            <p:ph type="body" idx="1"/>
          </p:nvPr>
        </p:nvSpPr>
        <p:spPr>
          <a:prstGeom prst="rect">
            <a:avLst/>
          </a:prstGeom>
        </p:spPr>
        <p:txBody>
          <a:bodyPr/>
          <a:lstStyle/>
          <a:p>
            <a:pPr lvl="0">
              <a:defRPr sz="1800"/>
            </a:pPr>
            <a:r>
              <a:rPr sz="4800"/>
              <a:t>What are the steps in a Chef Client run?</a:t>
            </a:r>
          </a:p>
          <a:p>
            <a:pPr lvl="0">
              <a:defRPr sz="1800"/>
            </a:pPr>
            <a:r>
              <a:rPr sz="4800"/>
              <a:t>How does a new machine get a private key with which to authenticate requests?</a:t>
            </a:r>
          </a:p>
          <a:p>
            <a:pPr lvl="0">
              <a:defRPr sz="1800"/>
            </a:pPr>
            <a:r>
              <a:rPr sz="4800"/>
              <a:t>If you have the right credentials in place, why else might you not be able to authenticate?</a:t>
            </a:r>
          </a:p>
          <a:p>
            <a:pPr lvl="0">
              <a:defRPr sz="1800"/>
            </a:pPr>
            <a:r>
              <a:rPr sz="4800"/>
              <a:t>In which phase of a chef-client run do plain Ruby statements get evaluated?</a:t>
            </a:r>
          </a:p>
        </p:txBody>
      </p:sp>
      <p:sp>
        <p:nvSpPr>
          <p:cNvPr id="3970" name="Shape 3970"/>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304</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4" name="Shape 3974"/>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Introducing the Node object</a:t>
            </a:r>
          </a:p>
        </p:txBody>
      </p:sp>
      <p:sp>
        <p:nvSpPr>
          <p:cNvPr id="3975" name="Shape 3975"/>
          <p:cNvSpPr>
            <a:spLocks noGrp="1"/>
          </p:cNvSpPr>
          <p:nvPr>
            <p:ph type="body" idx="1"/>
          </p:nvPr>
        </p:nvSpPr>
        <p:spPr>
          <a:prstGeom prst="rect">
            <a:avLst/>
          </a:prstGeom>
        </p:spPr>
        <p:txBody>
          <a:bodyPr/>
          <a:lstStyle/>
          <a:p>
            <a:pPr lvl="0">
              <a:defRPr sz="1800">
                <a:solidFill>
                  <a:srgbClr val="000000"/>
                </a:solidFill>
              </a:defRPr>
            </a:pPr>
            <a:r>
              <a:rPr sz="3600">
                <a:solidFill>
                  <a:srgbClr val="A1C3E5"/>
                </a:solidFill>
              </a:rPr>
              <a:t>Attributes &amp; Search</a:t>
            </a:r>
          </a:p>
        </p:txBody>
      </p:sp>
      <p:sp>
        <p:nvSpPr>
          <p:cNvPr id="3976" name="Shape 3976"/>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305</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8" name="Shape 3978"/>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Lesson Objectives</a:t>
            </a:r>
          </a:p>
        </p:txBody>
      </p:sp>
      <p:sp>
        <p:nvSpPr>
          <p:cNvPr id="3979" name="Shape 3979"/>
          <p:cNvSpPr>
            <a:spLocks noGrp="1"/>
          </p:cNvSpPr>
          <p:nvPr>
            <p:ph type="body" idx="1"/>
          </p:nvPr>
        </p:nvSpPr>
        <p:spPr>
          <a:prstGeom prst="rect">
            <a:avLst/>
          </a:prstGeom>
        </p:spPr>
        <p:txBody>
          <a:bodyPr/>
          <a:lstStyle/>
          <a:p>
            <a:pPr lvl="0">
              <a:defRPr sz="1800"/>
            </a:pPr>
            <a:r>
              <a:rPr sz="4800"/>
              <a:t>After completing the lesson, you will be able to</a:t>
            </a:r>
          </a:p>
          <a:p>
            <a:pPr lvl="1">
              <a:defRPr sz="1800"/>
            </a:pPr>
            <a:r>
              <a:rPr sz="4800"/>
              <a:t>Explain what the Node object represents in Chef</a:t>
            </a:r>
          </a:p>
          <a:p>
            <a:pPr lvl="1">
              <a:defRPr sz="1800"/>
            </a:pPr>
            <a:r>
              <a:rPr sz="4800"/>
              <a:t>List the Nodes in an organization</a:t>
            </a:r>
          </a:p>
          <a:p>
            <a:pPr lvl="1">
              <a:defRPr sz="1800"/>
            </a:pPr>
            <a:r>
              <a:rPr sz="4800"/>
              <a:t>Show details about a Node</a:t>
            </a:r>
          </a:p>
          <a:p>
            <a:pPr lvl="1">
              <a:defRPr sz="1800"/>
            </a:pPr>
            <a:r>
              <a:rPr sz="4800"/>
              <a:t>Describe what Node Attributes are</a:t>
            </a:r>
          </a:p>
          <a:p>
            <a:pPr lvl="1">
              <a:defRPr sz="1800"/>
            </a:pPr>
            <a:r>
              <a:rPr sz="4800"/>
              <a:t>Retrieve a node attribute directly, and via search</a:t>
            </a:r>
          </a:p>
        </p:txBody>
      </p:sp>
      <p:sp>
        <p:nvSpPr>
          <p:cNvPr id="3980" name="Shape 3980"/>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306</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2" name="Shape 3982"/>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What is the Node object</a:t>
            </a:r>
          </a:p>
        </p:txBody>
      </p:sp>
      <p:sp>
        <p:nvSpPr>
          <p:cNvPr id="3983" name="Shape 3983"/>
          <p:cNvSpPr>
            <a:spLocks noGrp="1"/>
          </p:cNvSpPr>
          <p:nvPr>
            <p:ph type="body" idx="1"/>
          </p:nvPr>
        </p:nvSpPr>
        <p:spPr>
          <a:prstGeom prst="rect">
            <a:avLst/>
          </a:prstGeom>
        </p:spPr>
        <p:txBody>
          <a:bodyPr/>
          <a:lstStyle/>
          <a:p>
            <a:pPr lvl="0">
              <a:defRPr sz="1800"/>
            </a:pPr>
            <a:r>
              <a:rPr sz="4800" dirty="0"/>
              <a:t>A node is any physical, virtual, or cloud machines that is configured to be maintained by a Chef </a:t>
            </a:r>
          </a:p>
          <a:p>
            <a:pPr lvl="0">
              <a:defRPr sz="1800"/>
            </a:pPr>
            <a:r>
              <a:rPr sz="4800" dirty="0"/>
              <a:t>The 'node object' is the representation of that physical node within Chef (e.g. in JSON)</a:t>
            </a:r>
          </a:p>
          <a:p>
            <a:pPr lvl="0">
              <a:defRPr sz="1800"/>
            </a:pPr>
            <a:r>
              <a:rPr sz="4800" dirty="0"/>
              <a:t>When you are writing Recipes, the Node object is always available to you.</a:t>
            </a:r>
          </a:p>
        </p:txBody>
      </p:sp>
      <p:sp>
        <p:nvSpPr>
          <p:cNvPr id="3984" name="Shape 3984"/>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307</a:t>
            </a:fld>
            <a:endParaRPr sz="1000"/>
          </a:p>
        </p:txBody>
      </p:sp>
    </p:spTree>
  </p:cSld>
  <p:clrMapOvr>
    <a:masterClrMapping/>
  </p:clrMapOvr>
  <p:transition xmlns:p14="http://schemas.microsoft.com/office/powerpoint/2010/main" spd="med"/>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8" name="Shape 3988"/>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Node</a:t>
            </a:r>
          </a:p>
        </p:txBody>
      </p:sp>
      <p:sp>
        <p:nvSpPr>
          <p:cNvPr id="3989" name="Shape 3989"/>
          <p:cNvSpPr>
            <a:spLocks noGrp="1"/>
          </p:cNvSpPr>
          <p:nvPr>
            <p:ph type="body" idx="1"/>
          </p:nvPr>
        </p:nvSpPr>
        <p:spPr>
          <a:prstGeom prst="rect">
            <a:avLst/>
          </a:prstGeom>
        </p:spPr>
        <p:txBody>
          <a:bodyPr/>
          <a:lstStyle/>
          <a:p>
            <a:pPr lvl="0">
              <a:defRPr sz="1800"/>
            </a:pPr>
            <a:r>
              <a:rPr sz="4800"/>
              <a:t>The node is registered with Chef Server</a:t>
            </a:r>
          </a:p>
          <a:p>
            <a:pPr lvl="0">
              <a:defRPr sz="1800"/>
            </a:pPr>
            <a:r>
              <a:rPr sz="4800"/>
              <a:t>The Chef Server displays information about the node</a:t>
            </a:r>
          </a:p>
          <a:p>
            <a:pPr lvl="0">
              <a:defRPr sz="1800"/>
            </a:pPr>
            <a:r>
              <a:rPr sz="4800"/>
              <a:t>This information comes from Ohai</a:t>
            </a:r>
          </a:p>
        </p:txBody>
      </p:sp>
      <p:sp>
        <p:nvSpPr>
          <p:cNvPr id="3990" name="Shape 3990"/>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308</a:t>
            </a:fld>
            <a:endParaRPr sz="1000"/>
          </a:p>
        </p:txBody>
      </p:sp>
    </p:spTree>
  </p:cSld>
  <p:clrMapOvr>
    <a:masterClrMapping/>
  </p:clrMapOvr>
  <p:transition xmlns:p14="http://schemas.microsoft.com/office/powerpoint/2010/main" spd="med"/>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 name="Shape 3994"/>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View Node on Chef Server</a:t>
            </a:r>
          </a:p>
        </p:txBody>
      </p:sp>
      <p:pic>
        <p:nvPicPr>
          <p:cNvPr id="3995" name="droppedImage.tiff"/>
          <p:cNvPicPr/>
          <p:nvPr/>
        </p:nvPicPr>
        <p:blipFill>
          <a:blip r:embed="rId2">
            <a:extLst/>
          </a:blip>
          <a:stretch>
            <a:fillRect/>
          </a:stretch>
        </p:blipFill>
        <p:spPr>
          <a:xfrm>
            <a:off x="3860800" y="1701765"/>
            <a:ext cx="8534400" cy="7075332"/>
          </a:xfrm>
          <a:prstGeom prst="rect">
            <a:avLst/>
          </a:prstGeom>
          <a:ln w="12700">
            <a:miter lim="400000"/>
          </a:ln>
        </p:spPr>
      </p:pic>
      <p:sp>
        <p:nvSpPr>
          <p:cNvPr id="3996" name="Shape 3996"/>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309</a:t>
            </a:fld>
            <a:endParaRPr sz="1000"/>
          </a:p>
        </p:txBody>
      </p:sp>
      <p:pic>
        <p:nvPicPr>
          <p:cNvPr id="3997" name="droppedImage.tiff"/>
          <p:cNvPicPr/>
          <p:nvPr/>
        </p:nvPicPr>
        <p:blipFill>
          <a:blip r:embed="rId3">
            <a:extLst/>
          </a:blip>
          <a:stretch>
            <a:fillRect/>
          </a:stretch>
        </p:blipFill>
        <p:spPr>
          <a:xfrm>
            <a:off x="3901645" y="1700768"/>
            <a:ext cx="2260601" cy="424581"/>
          </a:xfrm>
          <a:prstGeom prst="rect">
            <a:avLst/>
          </a:prstGeom>
          <a:ln w="12700">
            <a:miter lim="400000"/>
          </a:ln>
        </p:spPr>
      </p:pic>
    </p:spTree>
  </p:cSld>
  <p:clrMapOvr>
    <a:masterClrMapping/>
  </p:clrMapOvr>
  <p:transition xmlns:p14="http://schemas.microsoft.com/office/powerpoint/2010/mai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 name="Shape 559"/>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Lesson Objectives</a:t>
            </a:r>
          </a:p>
        </p:txBody>
      </p:sp>
      <p:sp>
        <p:nvSpPr>
          <p:cNvPr id="560" name="Shape 560"/>
          <p:cNvSpPr>
            <a:spLocks noGrp="1"/>
          </p:cNvSpPr>
          <p:nvPr>
            <p:ph type="body" idx="1"/>
          </p:nvPr>
        </p:nvSpPr>
        <p:spPr>
          <a:prstGeom prst="rect">
            <a:avLst/>
          </a:prstGeom>
        </p:spPr>
        <p:txBody>
          <a:bodyPr>
            <a:normAutofit lnSpcReduction="10000"/>
          </a:bodyPr>
          <a:lstStyle/>
          <a:p>
            <a:pPr marL="308609" lvl="0" indent="-308609" defTabSz="452627">
              <a:spcBef>
                <a:spcPts val="900"/>
              </a:spcBef>
              <a:defRPr sz="1800"/>
            </a:pPr>
            <a:r>
              <a:rPr sz="3888"/>
              <a:t>After completing the lesson, you will be able to</a:t>
            </a:r>
          </a:p>
          <a:p>
            <a:pPr marL="648080" lvl="1" indent="-308609" defTabSz="452627">
              <a:spcBef>
                <a:spcPts val="900"/>
              </a:spcBef>
              <a:defRPr sz="1800"/>
            </a:pPr>
            <a:r>
              <a:rPr sz="3888"/>
              <a:t>Describe how Chef thinks about Infrastructure Automation</a:t>
            </a:r>
          </a:p>
          <a:p>
            <a:pPr marL="648080" lvl="1" indent="-308609" defTabSz="452627">
              <a:spcBef>
                <a:spcPts val="900"/>
              </a:spcBef>
              <a:defRPr sz="1800"/>
            </a:pPr>
            <a:r>
              <a:rPr sz="3888"/>
              <a:t>Define the following terms:</a:t>
            </a:r>
          </a:p>
          <a:p>
            <a:pPr marL="977265" lvl="2" indent="-308609" defTabSz="452627">
              <a:spcBef>
                <a:spcPts val="900"/>
              </a:spcBef>
              <a:defRPr sz="1800"/>
            </a:pPr>
            <a:r>
              <a:rPr sz="3888"/>
              <a:t>Node</a:t>
            </a:r>
          </a:p>
          <a:p>
            <a:pPr marL="977265" lvl="2" indent="-308609" defTabSz="452627">
              <a:spcBef>
                <a:spcPts val="900"/>
              </a:spcBef>
              <a:defRPr sz="1800"/>
            </a:pPr>
            <a:r>
              <a:rPr sz="3888"/>
              <a:t>Resource</a:t>
            </a:r>
          </a:p>
          <a:p>
            <a:pPr marL="977265" lvl="2" indent="-308609" defTabSz="452627">
              <a:spcBef>
                <a:spcPts val="900"/>
              </a:spcBef>
              <a:defRPr sz="1800"/>
            </a:pPr>
            <a:r>
              <a:rPr sz="3888"/>
              <a:t>Recipe</a:t>
            </a:r>
          </a:p>
          <a:p>
            <a:pPr marL="977265" lvl="2" indent="-308609" defTabSz="452627">
              <a:spcBef>
                <a:spcPts val="900"/>
              </a:spcBef>
              <a:defRPr sz="1800"/>
            </a:pPr>
            <a:r>
              <a:rPr sz="3888"/>
              <a:t>Cookbook</a:t>
            </a:r>
          </a:p>
          <a:p>
            <a:pPr marL="977265" lvl="2" indent="-308609" defTabSz="452627">
              <a:spcBef>
                <a:spcPts val="900"/>
              </a:spcBef>
              <a:defRPr sz="1800"/>
            </a:pPr>
            <a:r>
              <a:rPr sz="3888"/>
              <a:t>Run List</a:t>
            </a:r>
          </a:p>
          <a:p>
            <a:pPr marL="977265" lvl="2" indent="-308609" defTabSz="452627">
              <a:spcBef>
                <a:spcPts val="900"/>
              </a:spcBef>
              <a:defRPr sz="1800"/>
            </a:pPr>
            <a:r>
              <a:rPr sz="3888"/>
              <a:t>Roles</a:t>
            </a:r>
          </a:p>
          <a:p>
            <a:pPr marL="977265" lvl="2" indent="-308609" defTabSz="452627">
              <a:spcBef>
                <a:spcPts val="900"/>
              </a:spcBef>
              <a:defRPr sz="1800"/>
            </a:pPr>
            <a:r>
              <a:rPr sz="3888"/>
              <a:t>Search</a:t>
            </a:r>
          </a:p>
        </p:txBody>
      </p:sp>
      <p:sp>
        <p:nvSpPr>
          <p:cNvPr id="561" name="Shape 56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31</a:t>
            </a:fld>
            <a:endParaRPr sz="1000"/>
          </a:p>
        </p:txBody>
      </p:sp>
    </p:spTree>
  </p:cSld>
  <p:clrMapOvr>
    <a:masterClrMapping/>
  </p:clrMapOvr>
  <p:transition xmlns:p14="http://schemas.microsoft.com/office/powerpoint/2010/main" spd="med"/>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9" name="Shape 3999"/>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View Node on Chef Server</a:t>
            </a:r>
          </a:p>
        </p:txBody>
      </p:sp>
      <p:pic>
        <p:nvPicPr>
          <p:cNvPr id="4000" name="droppedImage.tiff"/>
          <p:cNvPicPr/>
          <p:nvPr/>
        </p:nvPicPr>
        <p:blipFill>
          <a:blip r:embed="rId2">
            <a:extLst/>
          </a:blip>
          <a:srcRect l="445" t="290" r="161" b="424"/>
          <a:stretch>
            <a:fillRect/>
          </a:stretch>
        </p:blipFill>
        <p:spPr>
          <a:xfrm>
            <a:off x="3873500" y="1727200"/>
            <a:ext cx="8496300" cy="7061200"/>
          </a:xfrm>
          <a:prstGeom prst="rect">
            <a:avLst/>
          </a:prstGeom>
          <a:ln w="12700">
            <a:miter lim="400000"/>
          </a:ln>
        </p:spPr>
      </p:pic>
      <p:sp>
        <p:nvSpPr>
          <p:cNvPr id="4001" name="Shape 4001"/>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310</a:t>
            </a:fld>
            <a:endParaRPr sz="1000"/>
          </a:p>
        </p:txBody>
      </p:sp>
      <p:pic>
        <p:nvPicPr>
          <p:cNvPr id="4002" name="droppedImage.tiff"/>
          <p:cNvPicPr/>
          <p:nvPr/>
        </p:nvPicPr>
        <p:blipFill>
          <a:blip r:embed="rId3">
            <a:extLst/>
          </a:blip>
          <a:stretch>
            <a:fillRect/>
          </a:stretch>
        </p:blipFill>
        <p:spPr>
          <a:xfrm>
            <a:off x="3888945" y="1716627"/>
            <a:ext cx="2231425" cy="419101"/>
          </a:xfrm>
          <a:prstGeom prst="rect">
            <a:avLst/>
          </a:prstGeom>
          <a:ln w="12700">
            <a:miter lim="400000"/>
          </a:ln>
        </p:spPr>
      </p:pic>
    </p:spTree>
  </p:cSld>
  <p:clrMapOvr>
    <a:masterClrMapping/>
  </p:clrMapOvr>
  <p:transition xmlns:p14="http://schemas.microsoft.com/office/powerpoint/2010/main" spd="med"/>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4" name="Shape 4004"/>
          <p:cNvSpPr/>
          <p:nvPr/>
        </p:nvSpPr>
        <p:spPr>
          <a:xfrm>
            <a:off x="8134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 knife node list </a:t>
            </a:r>
          </a:p>
        </p:txBody>
      </p:sp>
      <p:sp>
        <p:nvSpPr>
          <p:cNvPr id="4005" name="Shape 4005"/>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Exercise:  List nodes</a:t>
            </a:r>
          </a:p>
        </p:txBody>
      </p:sp>
      <p:sp>
        <p:nvSpPr>
          <p:cNvPr id="4006" name="Shape 4006"/>
          <p:cNvSpPr>
            <a:spLocks noGrp="1"/>
          </p:cNvSpPr>
          <p:nvPr>
            <p:ph type="body" idx="1"/>
          </p:nvPr>
        </p:nvSpPr>
        <p:spPr>
          <a:prstGeom prst="rect">
            <a:avLst/>
          </a:prstGeom>
        </p:spPr>
        <p:txBody>
          <a:bodyPr/>
          <a:lstStyle/>
          <a:p>
            <a:pPr lvl="0">
              <a:defRPr sz="1800">
                <a:solidFill>
                  <a:srgbClr val="000000"/>
                </a:solidFill>
              </a:defRPr>
            </a:pPr>
            <a:r>
              <a:rPr sz="4800">
                <a:solidFill>
                  <a:srgbClr val="FFFFFF"/>
                </a:solidFill>
              </a:rPr>
              <a:t>node1</a:t>
            </a:r>
          </a:p>
        </p:txBody>
      </p:sp>
      <p:sp>
        <p:nvSpPr>
          <p:cNvPr id="4007" name="Shape 4007"/>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311</a:t>
            </a:fld>
            <a:endParaRPr sz="1000"/>
          </a:p>
        </p:txBody>
      </p:sp>
    </p:spTree>
  </p:cSld>
  <p:clrMapOvr>
    <a:masterClrMapping/>
  </p:clrMapOvr>
  <p:transition xmlns:p14="http://schemas.microsoft.com/office/powerpoint/2010/main" spd="med"/>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9" name="Shape 4009"/>
          <p:cNvSpPr/>
          <p:nvPr/>
        </p:nvSpPr>
        <p:spPr>
          <a:xfrm>
            <a:off x="8134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 knife client list</a:t>
            </a:r>
          </a:p>
        </p:txBody>
      </p:sp>
      <p:sp>
        <p:nvSpPr>
          <p:cNvPr id="4010" name="Shape 4010"/>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Exercise: List clients</a:t>
            </a:r>
          </a:p>
        </p:txBody>
      </p:sp>
      <p:sp>
        <p:nvSpPr>
          <p:cNvPr id="4011" name="Shape 4011"/>
          <p:cNvSpPr>
            <a:spLocks noGrp="1"/>
          </p:cNvSpPr>
          <p:nvPr>
            <p:ph type="body" idx="1"/>
          </p:nvPr>
        </p:nvSpPr>
        <p:spPr>
          <a:prstGeom prst="rect">
            <a:avLst/>
          </a:prstGeom>
        </p:spPr>
        <p:txBody>
          <a:bodyPr/>
          <a:lstStyle/>
          <a:p>
            <a:pPr lvl="0">
              <a:defRPr sz="1800">
                <a:solidFill>
                  <a:srgbClr val="000000"/>
                </a:solidFill>
              </a:defRPr>
            </a:pPr>
            <a:r>
              <a:rPr sz="4800">
                <a:solidFill>
                  <a:srgbClr val="FFFFFF"/>
                </a:solidFill>
              </a:rPr>
              <a:t>ORGNAME-validator</a:t>
            </a:r>
          </a:p>
          <a:p>
            <a:pPr lvl="0">
              <a:defRPr sz="1800">
                <a:solidFill>
                  <a:srgbClr val="000000"/>
                </a:solidFill>
              </a:defRPr>
            </a:pPr>
            <a:r>
              <a:rPr sz="4800">
                <a:solidFill>
                  <a:srgbClr val="FFFFFF"/>
                </a:solidFill>
              </a:rPr>
              <a:t>node1</a:t>
            </a:r>
          </a:p>
        </p:txBody>
      </p:sp>
      <p:sp>
        <p:nvSpPr>
          <p:cNvPr id="4012" name="Shape 4012"/>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312</a:t>
            </a:fld>
            <a:endParaRPr sz="1000"/>
          </a:p>
        </p:txBody>
      </p:sp>
    </p:spTree>
  </p:cSld>
  <p:clrMapOvr>
    <a:masterClrMapping/>
  </p:clrMapOvr>
  <p:transition xmlns:p14="http://schemas.microsoft.com/office/powerpoint/2010/main" spd="med"/>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6" name="Shape 4016"/>
          <p:cNvSpPr>
            <a:spLocks noGrp="1"/>
          </p:cNvSpPr>
          <p:nvPr>
            <p:ph type="title"/>
          </p:nvPr>
        </p:nvSpPr>
        <p:spPr>
          <a:prstGeom prst="rect">
            <a:avLst/>
          </a:prstGeom>
        </p:spPr>
        <p:txBody>
          <a:bodyPr/>
          <a:lstStyle>
            <a:lvl1pPr defTabSz="502919">
              <a:defRPr sz="6479">
                <a:effectLst>
                  <a:outerShdw blurRad="45720" dist="22860" dir="2700000" rotWithShape="0">
                    <a:srgbClr val="000000">
                      <a:alpha val="75000"/>
                    </a:srgbClr>
                  </a:outerShdw>
                </a:effectLst>
              </a:defRPr>
            </a:lvl1pPr>
          </a:lstStyle>
          <a:p>
            <a:pPr lvl="0">
              <a:defRPr sz="1800" b="0">
                <a:solidFill>
                  <a:srgbClr val="000000"/>
                </a:solidFill>
                <a:effectLst/>
              </a:defRPr>
            </a:pPr>
            <a:r>
              <a:rPr sz="6479" b="1">
                <a:solidFill>
                  <a:srgbClr val="FFFFFF"/>
                </a:solidFill>
                <a:effectLst>
                  <a:outerShdw blurRad="45720" dist="22860" dir="2700000" rotWithShape="0">
                    <a:srgbClr val="000000">
                      <a:alpha val="75000"/>
                    </a:srgbClr>
                  </a:outerShdw>
                </a:effectLst>
              </a:rPr>
              <a:t>Each node must have a unique name</a:t>
            </a:r>
          </a:p>
        </p:txBody>
      </p:sp>
      <p:sp>
        <p:nvSpPr>
          <p:cNvPr id="4017" name="Shape 4017"/>
          <p:cNvSpPr>
            <a:spLocks noGrp="1"/>
          </p:cNvSpPr>
          <p:nvPr>
            <p:ph type="body" idx="1"/>
          </p:nvPr>
        </p:nvSpPr>
        <p:spPr>
          <a:prstGeom prst="rect">
            <a:avLst/>
          </a:prstGeom>
        </p:spPr>
        <p:txBody>
          <a:bodyPr/>
          <a:lstStyle/>
          <a:p>
            <a:pPr lvl="0">
              <a:defRPr sz="1800"/>
            </a:pPr>
            <a:r>
              <a:rPr sz="4800"/>
              <a:t>Every node must have a unique name within an organization</a:t>
            </a:r>
          </a:p>
          <a:p>
            <a:pPr lvl="0">
              <a:defRPr sz="1800"/>
            </a:pPr>
            <a:r>
              <a:rPr sz="4800"/>
              <a:t>Chef defaults to the </a:t>
            </a:r>
            <a:r>
              <a:rPr sz="4800" i="1"/>
              <a:t>Fully Qualified Domain Name</a:t>
            </a:r>
            <a:r>
              <a:rPr sz="4800"/>
              <a:t> of the server, i.e. in the format </a:t>
            </a:r>
            <a:r>
              <a:rPr sz="4800">
                <a:latin typeface="+mn-lt"/>
                <a:ea typeface="+mn-ea"/>
                <a:cs typeface="+mn-cs"/>
                <a:sym typeface="Courier"/>
              </a:rPr>
              <a:t>server.domain.com</a:t>
            </a:r>
            <a:endParaRPr sz="4800"/>
          </a:p>
          <a:p>
            <a:pPr lvl="0">
              <a:defRPr sz="1800"/>
            </a:pPr>
            <a:r>
              <a:rPr sz="4800"/>
              <a:t>We overrode it to "node1" to make typing easier</a:t>
            </a:r>
          </a:p>
        </p:txBody>
      </p:sp>
      <p:sp>
        <p:nvSpPr>
          <p:cNvPr id="4018" name="Shape 4018"/>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313</a:t>
            </a:fld>
            <a:endParaRPr sz="1000"/>
          </a:p>
        </p:txBody>
      </p:sp>
    </p:spTree>
  </p:cSld>
  <p:clrMapOvr>
    <a:masterClrMapping/>
  </p:clrMapOvr>
  <p:transition xmlns:p14="http://schemas.microsoft.com/office/powerpoint/2010/main" spd="med"/>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2" name="Shape 4022"/>
          <p:cNvSpPr/>
          <p:nvPr/>
        </p:nvSpPr>
        <p:spPr>
          <a:xfrm>
            <a:off x="8134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 knife node show node1</a:t>
            </a:r>
          </a:p>
        </p:txBody>
      </p:sp>
      <p:sp>
        <p:nvSpPr>
          <p:cNvPr id="4023" name="Shape 4023"/>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Exercise: Show node details</a:t>
            </a:r>
          </a:p>
        </p:txBody>
      </p:sp>
      <p:sp>
        <p:nvSpPr>
          <p:cNvPr id="4024" name="Shape 4024"/>
          <p:cNvSpPr>
            <a:spLocks noGrp="1"/>
          </p:cNvSpPr>
          <p:nvPr>
            <p:ph type="body" idx="1"/>
          </p:nvPr>
        </p:nvSpPr>
        <p:spPr>
          <a:prstGeom prst="rect">
            <a:avLst/>
          </a:prstGeom>
        </p:spPr>
        <p:txBody>
          <a:bodyPr/>
          <a:lstStyle/>
          <a:p>
            <a:pPr lvl="0" defTabSz="352043">
              <a:defRPr sz="1800">
                <a:solidFill>
                  <a:srgbClr val="000000"/>
                </a:solidFill>
              </a:defRPr>
            </a:pPr>
            <a:r>
              <a:rPr sz="3024" b="1" dirty="0">
                <a:solidFill>
                  <a:srgbClr val="FFFFFF"/>
                </a:solidFill>
              </a:rPr>
              <a:t>Node Name:   node1</a:t>
            </a:r>
          </a:p>
          <a:p>
            <a:pPr lvl="0" defTabSz="352043">
              <a:defRPr sz="1800">
                <a:solidFill>
                  <a:srgbClr val="000000"/>
                </a:solidFill>
              </a:defRPr>
            </a:pPr>
            <a:r>
              <a:rPr sz="3024" dirty="0">
                <a:solidFill>
                  <a:srgbClr val="FFFFFF"/>
                </a:solidFill>
              </a:rPr>
              <a:t>Environment: _default</a:t>
            </a:r>
          </a:p>
          <a:p>
            <a:pPr lvl="0" defTabSz="352043">
              <a:defRPr sz="1800">
                <a:solidFill>
                  <a:srgbClr val="000000"/>
                </a:solidFill>
              </a:defRPr>
            </a:pPr>
            <a:r>
              <a:rPr sz="3024" dirty="0">
                <a:solidFill>
                  <a:srgbClr val="FFFFFF"/>
                </a:solidFill>
              </a:rPr>
              <a:t>FQDN:        centos63.example.com</a:t>
            </a:r>
          </a:p>
          <a:p>
            <a:pPr lvl="0" defTabSz="352043">
              <a:defRPr sz="1800">
                <a:solidFill>
                  <a:srgbClr val="000000"/>
                </a:solidFill>
              </a:defRPr>
            </a:pPr>
            <a:r>
              <a:rPr sz="3024" dirty="0">
                <a:solidFill>
                  <a:srgbClr val="FFFFFF"/>
                </a:solidFill>
              </a:rPr>
              <a:t>IP:          10.160.201.90</a:t>
            </a:r>
          </a:p>
          <a:p>
            <a:pPr lvl="0" defTabSz="352043">
              <a:defRPr sz="1800">
                <a:solidFill>
                  <a:srgbClr val="000000"/>
                </a:solidFill>
              </a:defRPr>
            </a:pPr>
            <a:r>
              <a:rPr sz="3024" dirty="0">
                <a:solidFill>
                  <a:srgbClr val="FFFFFF"/>
                </a:solidFill>
              </a:rPr>
              <a:t>Run List:    recipe[apache]</a:t>
            </a:r>
          </a:p>
          <a:p>
            <a:pPr lvl="0" defTabSz="352043">
              <a:defRPr sz="1800">
                <a:solidFill>
                  <a:srgbClr val="000000"/>
                </a:solidFill>
              </a:defRPr>
            </a:pPr>
            <a:r>
              <a:rPr sz="3024" dirty="0">
                <a:solidFill>
                  <a:srgbClr val="FFFFFF"/>
                </a:solidFill>
              </a:rPr>
              <a:t>Roles:       </a:t>
            </a:r>
          </a:p>
          <a:p>
            <a:pPr lvl="0" defTabSz="352043">
              <a:defRPr sz="1800">
                <a:solidFill>
                  <a:srgbClr val="000000"/>
                </a:solidFill>
              </a:defRPr>
            </a:pPr>
            <a:r>
              <a:rPr sz="3024" dirty="0">
                <a:solidFill>
                  <a:srgbClr val="FFFFFF"/>
                </a:solidFill>
              </a:rPr>
              <a:t>Recipes:     apache</a:t>
            </a:r>
          </a:p>
          <a:p>
            <a:pPr lvl="0" defTabSz="352043">
              <a:defRPr sz="1800">
                <a:solidFill>
                  <a:srgbClr val="000000"/>
                </a:solidFill>
              </a:defRPr>
            </a:pPr>
            <a:r>
              <a:rPr sz="3024" dirty="0">
                <a:solidFill>
                  <a:srgbClr val="FFFFFF"/>
                </a:solidFill>
              </a:rPr>
              <a:t>Platform:    centos 6.4</a:t>
            </a:r>
          </a:p>
          <a:p>
            <a:pPr lvl="0" defTabSz="352043">
              <a:defRPr sz="1800">
                <a:solidFill>
                  <a:srgbClr val="000000"/>
                </a:solidFill>
              </a:defRPr>
            </a:pPr>
            <a:r>
              <a:rPr sz="3024" dirty="0">
                <a:solidFill>
                  <a:srgbClr val="FFFFFF"/>
                </a:solidFill>
              </a:rPr>
              <a:t>Tags:        </a:t>
            </a:r>
          </a:p>
        </p:txBody>
      </p:sp>
      <p:sp>
        <p:nvSpPr>
          <p:cNvPr id="4025" name="Shape 4025"/>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314</a:t>
            </a:fld>
            <a:endParaRPr sz="1000"/>
          </a:p>
        </p:txBody>
      </p:sp>
    </p:spTree>
  </p:cSld>
  <p:clrMapOvr>
    <a:masterClrMapping/>
  </p:clrMapOvr>
  <p:transition xmlns:p14="http://schemas.microsoft.com/office/powerpoint/2010/main" spd="med"/>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7" name="Shape 4027"/>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What is the Node object</a:t>
            </a:r>
          </a:p>
        </p:txBody>
      </p:sp>
      <p:sp>
        <p:nvSpPr>
          <p:cNvPr id="4028" name="Shape 4028"/>
          <p:cNvSpPr>
            <a:spLocks noGrp="1"/>
          </p:cNvSpPr>
          <p:nvPr>
            <p:ph type="body" idx="1"/>
          </p:nvPr>
        </p:nvSpPr>
        <p:spPr>
          <a:prstGeom prst="rect">
            <a:avLst/>
          </a:prstGeom>
        </p:spPr>
        <p:txBody>
          <a:bodyPr/>
          <a:lstStyle/>
          <a:p>
            <a:pPr lvl="0">
              <a:defRPr sz="1800"/>
            </a:pPr>
            <a:r>
              <a:rPr sz="4800" dirty="0"/>
              <a:t>Nodes are made up of Attributes</a:t>
            </a:r>
          </a:p>
          <a:p>
            <a:pPr lvl="1">
              <a:defRPr sz="1800"/>
            </a:pPr>
            <a:r>
              <a:rPr sz="4800" dirty="0"/>
              <a:t>Many are discovered </a:t>
            </a:r>
            <a:r>
              <a:rPr sz="4800" b="1" dirty="0"/>
              <a:t>automatically</a:t>
            </a:r>
            <a:r>
              <a:rPr sz="4800" dirty="0"/>
              <a:t> (platform, ip address, number of CPUs)</a:t>
            </a:r>
          </a:p>
          <a:p>
            <a:pPr lvl="1">
              <a:defRPr sz="1800"/>
            </a:pPr>
            <a:r>
              <a:rPr sz="4800" dirty="0"/>
              <a:t>Many other objects in Chef can also add Node attributes (Cookbooks, Roles and Environments, Recipes, Attribute Files)</a:t>
            </a:r>
          </a:p>
          <a:p>
            <a:pPr lvl="0">
              <a:defRPr sz="1800"/>
            </a:pPr>
            <a:endParaRPr sz="4800" dirty="0"/>
          </a:p>
          <a:p>
            <a:pPr lvl="1">
              <a:defRPr sz="1800"/>
            </a:pPr>
            <a:r>
              <a:rPr sz="4800" dirty="0"/>
              <a:t>Nodes are stored and indexed on the Chef Server</a:t>
            </a:r>
          </a:p>
        </p:txBody>
      </p:sp>
      <p:sp>
        <p:nvSpPr>
          <p:cNvPr id="4029" name="Shape 4029"/>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315</a:t>
            </a:fld>
            <a:endParaRPr sz="1000"/>
          </a:p>
        </p:txBody>
      </p:sp>
    </p:spTree>
  </p:cSld>
  <p:clrMapOvr>
    <a:masterClrMapping/>
  </p:clrMapOvr>
  <p:transition xmlns:p14="http://schemas.microsoft.com/office/powerpoint/2010/main" spd="med"/>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1" name="Shape 4031"/>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Ohai</a:t>
            </a:r>
          </a:p>
        </p:txBody>
      </p:sp>
      <p:sp>
        <p:nvSpPr>
          <p:cNvPr id="4032" name="Shape 4032"/>
          <p:cNvSpPr/>
          <p:nvPr/>
        </p:nvSpPr>
        <p:spPr>
          <a:xfrm>
            <a:off x="177800" y="1522015"/>
            <a:ext cx="4521200" cy="7366001"/>
          </a:xfrm>
          <a:prstGeom prst="rect">
            <a:avLst/>
          </a:prstGeom>
          <a:ln w="25400">
            <a:solidFill/>
            <a:custDash>
              <a:ds d="200000" sp="200000"/>
            </a:custDash>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0" algn="l" defTabSz="457200">
              <a:defRPr sz="1800"/>
            </a:pPr>
            <a:r>
              <a:rPr sz="2200">
                <a:solidFill>
                  <a:srgbClr val="C8352B"/>
                </a:solidFill>
                <a:latin typeface="+mn-lt"/>
                <a:ea typeface="+mn-ea"/>
                <a:cs typeface="+mn-cs"/>
                <a:sym typeface="Courier"/>
              </a:rPr>
              <a:t>"languages"</a:t>
            </a:r>
            <a:r>
              <a:rPr sz="2200">
                <a:latin typeface="+mn-lt"/>
                <a:ea typeface="+mn-ea"/>
                <a:cs typeface="+mn-cs"/>
                <a:sym typeface="Courier"/>
              </a:rPr>
              <a:t>: {</a:t>
            </a:r>
          </a:p>
          <a:p>
            <a:pPr lvl="0" algn="l" defTabSz="457200">
              <a:defRPr sz="1800"/>
            </a:pPr>
            <a:r>
              <a:rPr sz="2200">
                <a:latin typeface="+mn-lt"/>
                <a:ea typeface="+mn-ea"/>
                <a:cs typeface="+mn-cs"/>
                <a:sym typeface="Courier"/>
              </a:rPr>
              <a:t>  </a:t>
            </a:r>
            <a:r>
              <a:rPr sz="2200" b="1">
                <a:solidFill>
                  <a:srgbClr val="008F00"/>
                </a:solidFill>
                <a:latin typeface="+mn-lt"/>
                <a:ea typeface="+mn-ea"/>
                <a:cs typeface="+mn-cs"/>
                <a:sym typeface="Courier"/>
              </a:rPr>
              <a:t>"ruby"</a:t>
            </a:r>
            <a:r>
              <a:rPr sz="2200">
                <a:latin typeface="+mn-lt"/>
                <a:ea typeface="+mn-ea"/>
                <a:cs typeface="+mn-cs"/>
                <a:sym typeface="Courier"/>
              </a:rPr>
              <a:t>: {</a:t>
            </a:r>
          </a:p>
          <a:p>
            <a:pPr lvl="0" algn="l" defTabSz="457200">
              <a:defRPr sz="1800"/>
            </a:pPr>
            <a:endParaRPr sz="2200">
              <a:latin typeface="+mn-lt"/>
              <a:ea typeface="+mn-ea"/>
              <a:cs typeface="+mn-cs"/>
              <a:sym typeface="Courier"/>
            </a:endParaRPr>
          </a:p>
          <a:p>
            <a:pPr lvl="0" algn="l" defTabSz="457200">
              <a:defRPr sz="1800"/>
            </a:pPr>
            <a:r>
              <a:rPr sz="2200">
                <a:latin typeface="+mn-lt"/>
                <a:ea typeface="+mn-ea"/>
                <a:cs typeface="+mn-cs"/>
                <a:sym typeface="Courier"/>
              </a:rPr>
              <a:t>  },</a:t>
            </a:r>
          </a:p>
          <a:p>
            <a:pPr lvl="0" algn="l" defTabSz="457200">
              <a:defRPr sz="1800"/>
            </a:pPr>
            <a:r>
              <a:rPr sz="2200">
                <a:latin typeface="+mn-lt"/>
                <a:ea typeface="+mn-ea"/>
                <a:cs typeface="+mn-cs"/>
                <a:sym typeface="Courier"/>
              </a:rPr>
              <a:t>  </a:t>
            </a:r>
            <a:r>
              <a:rPr sz="2200" b="1">
                <a:solidFill>
                  <a:srgbClr val="008F00"/>
                </a:solidFill>
                <a:latin typeface="+mn-lt"/>
                <a:ea typeface="+mn-ea"/>
                <a:cs typeface="+mn-cs"/>
                <a:sym typeface="Courier"/>
              </a:rPr>
              <a:t>"perl"</a:t>
            </a:r>
            <a:r>
              <a:rPr sz="2200">
                <a:latin typeface="+mn-lt"/>
                <a:ea typeface="+mn-ea"/>
                <a:cs typeface="+mn-cs"/>
                <a:sym typeface="Courier"/>
              </a:rPr>
              <a:t>: {</a:t>
            </a:r>
          </a:p>
          <a:p>
            <a:pPr lvl="0" algn="l" defTabSz="457200">
              <a:defRPr sz="1800"/>
            </a:pPr>
            <a:r>
              <a:rPr sz="2200">
                <a:latin typeface="+mn-lt"/>
                <a:ea typeface="+mn-ea"/>
                <a:cs typeface="+mn-cs"/>
                <a:sym typeface="Courier"/>
              </a:rPr>
              <a:t>    </a:t>
            </a:r>
            <a:r>
              <a:rPr sz="2200" b="1">
                <a:solidFill>
                  <a:srgbClr val="008F00"/>
                </a:solidFill>
                <a:latin typeface="+mn-lt"/>
                <a:ea typeface="+mn-ea"/>
                <a:cs typeface="+mn-cs"/>
                <a:sym typeface="Courier"/>
              </a:rPr>
              <a:t>"version"</a:t>
            </a:r>
            <a:r>
              <a:rPr sz="2200">
                <a:latin typeface="+mn-lt"/>
                <a:ea typeface="+mn-ea"/>
                <a:cs typeface="+mn-cs"/>
                <a:sym typeface="Courier"/>
              </a:rPr>
              <a:t>: </a:t>
            </a:r>
            <a:r>
              <a:rPr sz="2200">
                <a:solidFill>
                  <a:srgbClr val="C8352B"/>
                </a:solidFill>
                <a:latin typeface="+mn-lt"/>
                <a:ea typeface="+mn-ea"/>
                <a:cs typeface="+mn-cs"/>
                <a:sym typeface="Courier"/>
              </a:rPr>
              <a:t>"5.14.2"</a:t>
            </a:r>
            <a:r>
              <a:rPr sz="2200">
                <a:latin typeface="+mn-lt"/>
                <a:ea typeface="+mn-ea"/>
                <a:cs typeface="+mn-cs"/>
                <a:sym typeface="Courier"/>
              </a:rPr>
              <a:t>,</a:t>
            </a:r>
          </a:p>
          <a:p>
            <a:pPr lvl="0" algn="l" defTabSz="457200">
              <a:defRPr sz="1800"/>
            </a:pPr>
            <a:r>
              <a:rPr sz="2200">
                <a:latin typeface="+mn-lt"/>
                <a:ea typeface="+mn-ea"/>
                <a:cs typeface="+mn-cs"/>
                <a:sym typeface="Courier"/>
              </a:rPr>
              <a:t>    </a:t>
            </a:r>
            <a:r>
              <a:rPr sz="2200" b="1">
                <a:solidFill>
                  <a:srgbClr val="008F00"/>
                </a:solidFill>
                <a:latin typeface="+mn-lt"/>
                <a:ea typeface="+mn-ea"/>
                <a:cs typeface="+mn-cs"/>
                <a:sym typeface="Courier"/>
              </a:rPr>
              <a:t>"archname"</a:t>
            </a:r>
            <a:r>
              <a:rPr sz="2200">
                <a:latin typeface="+mn-lt"/>
                <a:ea typeface="+mn-ea"/>
                <a:cs typeface="+mn-cs"/>
                <a:sym typeface="Courier"/>
              </a:rPr>
              <a:t>: </a:t>
            </a:r>
            <a:r>
              <a:rPr sz="2200">
                <a:solidFill>
                  <a:srgbClr val="C8352B"/>
                </a:solidFill>
                <a:latin typeface="+mn-lt"/>
                <a:ea typeface="+mn-ea"/>
                <a:cs typeface="+mn-cs"/>
                <a:sym typeface="Courier"/>
              </a:rPr>
              <a:t>"x86_64-linux-gnu-thread-multi"</a:t>
            </a:r>
            <a:endParaRPr sz="2200">
              <a:latin typeface="+mn-lt"/>
              <a:ea typeface="+mn-ea"/>
              <a:cs typeface="+mn-cs"/>
              <a:sym typeface="Courier"/>
            </a:endParaRPr>
          </a:p>
          <a:p>
            <a:pPr lvl="0" algn="l" defTabSz="457200">
              <a:defRPr sz="1800"/>
            </a:pPr>
            <a:r>
              <a:rPr sz="2200">
                <a:latin typeface="+mn-lt"/>
                <a:ea typeface="+mn-ea"/>
                <a:cs typeface="+mn-cs"/>
                <a:sym typeface="Courier"/>
              </a:rPr>
              <a:t>  },</a:t>
            </a:r>
          </a:p>
          <a:p>
            <a:pPr lvl="0" algn="l" defTabSz="457200">
              <a:defRPr sz="1800"/>
            </a:pPr>
            <a:r>
              <a:rPr sz="2200">
                <a:latin typeface="+mn-lt"/>
                <a:ea typeface="+mn-ea"/>
                <a:cs typeface="+mn-cs"/>
                <a:sym typeface="Courier"/>
              </a:rPr>
              <a:t>  </a:t>
            </a:r>
            <a:r>
              <a:rPr sz="2200" b="1">
                <a:solidFill>
                  <a:srgbClr val="008F00"/>
                </a:solidFill>
                <a:latin typeface="+mn-lt"/>
                <a:ea typeface="+mn-ea"/>
                <a:cs typeface="+mn-cs"/>
                <a:sym typeface="Courier"/>
              </a:rPr>
              <a:t>"python"</a:t>
            </a:r>
            <a:r>
              <a:rPr sz="2200">
                <a:latin typeface="+mn-lt"/>
                <a:ea typeface="+mn-ea"/>
                <a:cs typeface="+mn-cs"/>
                <a:sym typeface="Courier"/>
              </a:rPr>
              <a:t>: {</a:t>
            </a:r>
          </a:p>
          <a:p>
            <a:pPr lvl="0" algn="l" defTabSz="457200">
              <a:defRPr sz="1800"/>
            </a:pPr>
            <a:r>
              <a:rPr sz="2200">
                <a:latin typeface="+mn-lt"/>
                <a:ea typeface="+mn-ea"/>
                <a:cs typeface="+mn-cs"/>
                <a:sym typeface="Courier"/>
              </a:rPr>
              <a:t>    </a:t>
            </a:r>
            <a:r>
              <a:rPr sz="2200" b="1">
                <a:solidFill>
                  <a:srgbClr val="008F00"/>
                </a:solidFill>
                <a:latin typeface="+mn-lt"/>
                <a:ea typeface="+mn-ea"/>
                <a:cs typeface="+mn-cs"/>
                <a:sym typeface="Courier"/>
              </a:rPr>
              <a:t>"version"</a:t>
            </a:r>
            <a:r>
              <a:rPr sz="2200">
                <a:latin typeface="+mn-lt"/>
                <a:ea typeface="+mn-ea"/>
                <a:cs typeface="+mn-cs"/>
                <a:sym typeface="Courier"/>
              </a:rPr>
              <a:t>: </a:t>
            </a:r>
            <a:r>
              <a:rPr sz="2200">
                <a:solidFill>
                  <a:srgbClr val="C8352B"/>
                </a:solidFill>
                <a:latin typeface="+mn-lt"/>
                <a:ea typeface="+mn-ea"/>
                <a:cs typeface="+mn-cs"/>
                <a:sym typeface="Courier"/>
              </a:rPr>
              <a:t>"2.6.6"</a:t>
            </a:r>
            <a:r>
              <a:rPr sz="2200">
                <a:latin typeface="+mn-lt"/>
                <a:ea typeface="+mn-ea"/>
                <a:cs typeface="+mn-cs"/>
                <a:sym typeface="Courier"/>
              </a:rPr>
              <a:t>,</a:t>
            </a:r>
          </a:p>
          <a:p>
            <a:pPr lvl="0" algn="l" defTabSz="457200">
              <a:defRPr sz="1800"/>
            </a:pPr>
            <a:r>
              <a:rPr sz="2200">
                <a:latin typeface="+mn-lt"/>
                <a:ea typeface="+mn-ea"/>
                <a:cs typeface="+mn-cs"/>
                <a:sym typeface="Courier"/>
              </a:rPr>
              <a:t>    </a:t>
            </a:r>
            <a:r>
              <a:rPr sz="2200" b="1">
                <a:solidFill>
                  <a:srgbClr val="008F00"/>
                </a:solidFill>
                <a:latin typeface="+mn-lt"/>
                <a:ea typeface="+mn-ea"/>
                <a:cs typeface="+mn-cs"/>
                <a:sym typeface="Courier"/>
              </a:rPr>
              <a:t>"builddate"</a:t>
            </a:r>
            <a:r>
              <a:rPr sz="2200">
                <a:latin typeface="+mn-lt"/>
                <a:ea typeface="+mn-ea"/>
                <a:cs typeface="+mn-cs"/>
                <a:sym typeface="Courier"/>
              </a:rPr>
              <a:t>: </a:t>
            </a:r>
            <a:r>
              <a:rPr sz="2200">
                <a:solidFill>
                  <a:srgbClr val="C8352B"/>
                </a:solidFill>
                <a:latin typeface="+mn-lt"/>
                <a:ea typeface="+mn-ea"/>
                <a:cs typeface="+mn-cs"/>
                <a:sym typeface="Courier"/>
              </a:rPr>
              <a:t>"Jul 10 2013, 22:48:45"</a:t>
            </a:r>
            <a:endParaRPr sz="2200">
              <a:latin typeface="+mn-lt"/>
              <a:ea typeface="+mn-ea"/>
              <a:cs typeface="+mn-cs"/>
              <a:sym typeface="Courier"/>
            </a:endParaRPr>
          </a:p>
          <a:p>
            <a:pPr lvl="0" algn="l" defTabSz="457200">
              <a:defRPr sz="1800"/>
            </a:pPr>
            <a:r>
              <a:rPr sz="2200">
                <a:latin typeface="+mn-lt"/>
                <a:ea typeface="+mn-ea"/>
                <a:cs typeface="+mn-cs"/>
                <a:sym typeface="Courier"/>
              </a:rPr>
              <a:t>  },</a:t>
            </a:r>
          </a:p>
          <a:p>
            <a:pPr lvl="0" algn="l" defTabSz="457200">
              <a:defRPr sz="1800"/>
            </a:pPr>
            <a:r>
              <a:rPr sz="2200">
                <a:latin typeface="+mn-lt"/>
                <a:ea typeface="+mn-ea"/>
                <a:cs typeface="+mn-cs"/>
                <a:sym typeface="Courier"/>
              </a:rPr>
              <a:t>  </a:t>
            </a:r>
            <a:r>
              <a:rPr sz="2200" b="1">
                <a:solidFill>
                  <a:srgbClr val="008F00"/>
                </a:solidFill>
                <a:latin typeface="+mn-lt"/>
                <a:ea typeface="+mn-ea"/>
                <a:cs typeface="+mn-cs"/>
                <a:sym typeface="Courier"/>
              </a:rPr>
              <a:t>"perl"</a:t>
            </a:r>
            <a:r>
              <a:rPr sz="2200">
                <a:latin typeface="+mn-lt"/>
                <a:ea typeface="+mn-ea"/>
                <a:cs typeface="+mn-cs"/>
                <a:sym typeface="Courier"/>
              </a:rPr>
              <a:t>: {</a:t>
            </a:r>
          </a:p>
          <a:p>
            <a:pPr lvl="0" algn="l" defTabSz="457200">
              <a:defRPr sz="1800"/>
            </a:pPr>
            <a:r>
              <a:rPr sz="2200">
                <a:latin typeface="+mn-lt"/>
                <a:ea typeface="+mn-ea"/>
                <a:cs typeface="+mn-cs"/>
                <a:sym typeface="Courier"/>
              </a:rPr>
              <a:t>    </a:t>
            </a:r>
            <a:r>
              <a:rPr sz="2200" b="1">
                <a:solidFill>
                  <a:srgbClr val="008F00"/>
                </a:solidFill>
                <a:latin typeface="+mn-lt"/>
                <a:ea typeface="+mn-ea"/>
                <a:cs typeface="+mn-cs"/>
                <a:sym typeface="Courier"/>
              </a:rPr>
              <a:t>"version"</a:t>
            </a:r>
            <a:r>
              <a:rPr sz="2200">
                <a:latin typeface="+mn-lt"/>
                <a:ea typeface="+mn-ea"/>
                <a:cs typeface="+mn-cs"/>
                <a:sym typeface="Courier"/>
              </a:rPr>
              <a:t>: </a:t>
            </a:r>
            <a:r>
              <a:rPr sz="2200" b="1">
                <a:solidFill>
                  <a:srgbClr val="008F00"/>
                </a:solidFill>
                <a:latin typeface="+mn-lt"/>
                <a:ea typeface="+mn-ea"/>
                <a:cs typeface="+mn-cs"/>
                <a:sym typeface="Courier"/>
              </a:rPr>
              <a:t>"version"</a:t>
            </a:r>
            <a:r>
              <a:rPr sz="2200">
                <a:latin typeface="+mn-lt"/>
                <a:ea typeface="+mn-ea"/>
                <a:cs typeface="+mn-cs"/>
                <a:sym typeface="Courier"/>
              </a:rPr>
              <a:t>,</a:t>
            </a:r>
          </a:p>
          <a:p>
            <a:pPr lvl="0" algn="l" defTabSz="457200">
              <a:defRPr sz="1800"/>
            </a:pPr>
            <a:r>
              <a:rPr sz="2200">
                <a:latin typeface="+mn-lt"/>
                <a:ea typeface="+mn-ea"/>
                <a:cs typeface="+mn-cs"/>
                <a:sym typeface="Courier"/>
              </a:rPr>
              <a:t>    </a:t>
            </a:r>
            <a:r>
              <a:rPr sz="2200" b="1">
                <a:solidFill>
                  <a:srgbClr val="008F00"/>
                </a:solidFill>
                <a:latin typeface="+mn-lt"/>
                <a:ea typeface="+mn-ea"/>
                <a:cs typeface="+mn-cs"/>
                <a:sym typeface="Courier"/>
              </a:rPr>
              <a:t>"archname"</a:t>
            </a:r>
            <a:r>
              <a:rPr sz="2200">
                <a:latin typeface="+mn-lt"/>
                <a:ea typeface="+mn-ea"/>
                <a:cs typeface="+mn-cs"/>
                <a:sym typeface="Courier"/>
              </a:rPr>
              <a:t>: </a:t>
            </a:r>
            <a:r>
              <a:rPr sz="2200">
                <a:solidFill>
                  <a:srgbClr val="C8352B"/>
                </a:solidFill>
                <a:latin typeface="+mn-lt"/>
                <a:ea typeface="+mn-ea"/>
                <a:cs typeface="+mn-cs"/>
                <a:sym typeface="Courier"/>
              </a:rPr>
              <a:t>"x86_64-linux-thread-multi"</a:t>
            </a:r>
            <a:endParaRPr sz="2200">
              <a:latin typeface="+mn-lt"/>
              <a:ea typeface="+mn-ea"/>
              <a:cs typeface="+mn-cs"/>
              <a:sym typeface="Courier"/>
            </a:endParaRPr>
          </a:p>
          <a:p>
            <a:pPr lvl="0" algn="l" defTabSz="457200">
              <a:defRPr sz="1800"/>
            </a:pPr>
            <a:r>
              <a:rPr sz="2200">
                <a:latin typeface="+mn-lt"/>
                <a:ea typeface="+mn-ea"/>
                <a:cs typeface="+mn-cs"/>
                <a:sym typeface="Courier"/>
              </a:rPr>
              <a:t>  },</a:t>
            </a:r>
          </a:p>
          <a:p>
            <a:pPr lvl="0" algn="l" defTabSz="457200">
              <a:defRPr sz="1800"/>
            </a:pPr>
            <a:r>
              <a:rPr sz="2200">
                <a:latin typeface="+mn-lt"/>
                <a:ea typeface="+mn-ea"/>
                <a:cs typeface="+mn-cs"/>
                <a:sym typeface="Courier"/>
              </a:rPr>
              <a:t>    </a:t>
            </a:r>
            <a:r>
              <a:rPr sz="2200" b="1">
                <a:solidFill>
                  <a:srgbClr val="008F00"/>
                </a:solidFill>
                <a:latin typeface="+mn-lt"/>
                <a:ea typeface="+mn-ea"/>
                <a:cs typeface="+mn-cs"/>
                <a:sym typeface="Courier"/>
              </a:rPr>
              <a:t>"lua"</a:t>
            </a:r>
            <a:r>
              <a:rPr sz="2200">
                <a:latin typeface="+mn-lt"/>
                <a:ea typeface="+mn-ea"/>
                <a:cs typeface="+mn-cs"/>
                <a:sym typeface="Courier"/>
              </a:rPr>
              <a:t>: {</a:t>
            </a:r>
          </a:p>
          <a:p>
            <a:pPr lvl="0" algn="l" defTabSz="457200">
              <a:defRPr sz="1800"/>
            </a:pPr>
            <a:r>
              <a:rPr sz="2200">
                <a:latin typeface="+mn-lt"/>
                <a:ea typeface="+mn-ea"/>
                <a:cs typeface="+mn-cs"/>
                <a:sym typeface="Courier"/>
              </a:rPr>
              <a:t>      </a:t>
            </a:r>
            <a:r>
              <a:rPr sz="2200" b="1">
                <a:solidFill>
                  <a:srgbClr val="008F00"/>
                </a:solidFill>
                <a:latin typeface="+mn-lt"/>
                <a:ea typeface="+mn-ea"/>
                <a:cs typeface="+mn-cs"/>
                <a:sym typeface="Courier"/>
              </a:rPr>
              <a:t>"version"</a:t>
            </a:r>
            <a:r>
              <a:rPr sz="2200">
                <a:latin typeface="+mn-lt"/>
                <a:ea typeface="+mn-ea"/>
                <a:cs typeface="+mn-cs"/>
                <a:sym typeface="Courier"/>
              </a:rPr>
              <a:t>: </a:t>
            </a:r>
            <a:r>
              <a:rPr sz="2200" b="1">
                <a:solidFill>
                  <a:srgbClr val="008F00"/>
                </a:solidFill>
                <a:latin typeface="+mn-lt"/>
                <a:ea typeface="+mn-ea"/>
                <a:cs typeface="+mn-cs"/>
                <a:sym typeface="Courier"/>
              </a:rPr>
              <a:t>"</a:t>
            </a:r>
            <a:r>
              <a:rPr sz="2200">
                <a:solidFill>
                  <a:srgbClr val="008F00"/>
                </a:solidFill>
                <a:latin typeface="+mn-lt"/>
                <a:ea typeface="+mn-ea"/>
                <a:cs typeface="+mn-cs"/>
                <a:sym typeface="Courier"/>
              </a:rPr>
              <a:t>5.1.4</a:t>
            </a:r>
            <a:r>
              <a:rPr sz="2200" b="1">
                <a:solidFill>
                  <a:srgbClr val="008F00"/>
                </a:solidFill>
                <a:latin typeface="+mn-lt"/>
                <a:ea typeface="+mn-ea"/>
                <a:cs typeface="+mn-cs"/>
                <a:sym typeface="Courier"/>
              </a:rPr>
              <a:t>"</a:t>
            </a:r>
            <a:endParaRPr sz="2200">
              <a:latin typeface="+mn-lt"/>
              <a:ea typeface="+mn-ea"/>
              <a:cs typeface="+mn-cs"/>
              <a:sym typeface="Courier"/>
            </a:endParaRPr>
          </a:p>
          <a:p>
            <a:pPr lvl="0" algn="l" defTabSz="457200">
              <a:defRPr sz="1800"/>
            </a:pPr>
            <a:r>
              <a:rPr sz="2200">
                <a:latin typeface="+mn-lt"/>
                <a:ea typeface="+mn-ea"/>
                <a:cs typeface="+mn-cs"/>
                <a:sym typeface="Courier"/>
              </a:rPr>
              <a:t>},</a:t>
            </a:r>
          </a:p>
        </p:txBody>
      </p:sp>
      <p:sp>
        <p:nvSpPr>
          <p:cNvPr id="4033" name="Shape 4033"/>
          <p:cNvSpPr/>
          <p:nvPr/>
        </p:nvSpPr>
        <p:spPr>
          <a:xfrm>
            <a:off x="10706100" y="1623218"/>
            <a:ext cx="5473700" cy="7162801"/>
          </a:xfrm>
          <a:prstGeom prst="rect">
            <a:avLst/>
          </a:prstGeom>
          <a:ln w="25400">
            <a:solidFill/>
            <a:custDash>
              <a:ds d="200000" sp="200000"/>
            </a:custDash>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0" algn="l" defTabSz="457200">
              <a:defRPr sz="1800"/>
            </a:pPr>
            <a:r>
              <a:rPr sz="2200">
                <a:solidFill>
                  <a:srgbClr val="C8352B"/>
                </a:solidFill>
                <a:latin typeface="+mn-lt"/>
                <a:ea typeface="+mn-ea"/>
                <a:cs typeface="+mn-cs"/>
                <a:sym typeface="Courier"/>
              </a:rPr>
              <a:t>"network"</a:t>
            </a:r>
            <a:r>
              <a:rPr sz="2200">
                <a:latin typeface="+mn-lt"/>
                <a:ea typeface="+mn-ea"/>
                <a:cs typeface="+mn-cs"/>
                <a:sym typeface="Courier"/>
              </a:rPr>
              <a:t>: {</a:t>
            </a:r>
          </a:p>
          <a:p>
            <a:pPr lvl="0" algn="l" defTabSz="457200">
              <a:defRPr sz="1800"/>
            </a:pPr>
            <a:r>
              <a:rPr sz="2200">
                <a:latin typeface="+mn-lt"/>
                <a:ea typeface="+mn-ea"/>
                <a:cs typeface="+mn-cs"/>
                <a:sym typeface="Courier"/>
              </a:rPr>
              <a:t>  </a:t>
            </a:r>
            <a:r>
              <a:rPr sz="2200" b="1">
                <a:solidFill>
                  <a:srgbClr val="008F00"/>
                </a:solidFill>
                <a:latin typeface="+mn-lt"/>
                <a:ea typeface="+mn-ea"/>
                <a:cs typeface="+mn-cs"/>
                <a:sym typeface="Courier"/>
              </a:rPr>
              <a:t>"interfaces"</a:t>
            </a:r>
            <a:r>
              <a:rPr sz="2200">
                <a:latin typeface="+mn-lt"/>
                <a:ea typeface="+mn-ea"/>
                <a:cs typeface="+mn-cs"/>
                <a:sym typeface="Courier"/>
              </a:rPr>
              <a:t>: {</a:t>
            </a:r>
          </a:p>
          <a:p>
            <a:pPr lvl="0" algn="l" defTabSz="457200">
              <a:defRPr sz="1800"/>
            </a:pPr>
            <a:r>
              <a:rPr sz="2000">
                <a:latin typeface="+mn-lt"/>
                <a:ea typeface="+mn-ea"/>
                <a:cs typeface="+mn-cs"/>
                <a:sym typeface="Courier"/>
              </a:rPr>
              <a:t>    </a:t>
            </a:r>
            <a:r>
              <a:rPr sz="2000" b="1">
                <a:solidFill>
                  <a:srgbClr val="008F00"/>
                </a:solidFill>
                <a:latin typeface="+mn-lt"/>
                <a:ea typeface="+mn-ea"/>
                <a:cs typeface="+mn-cs"/>
                <a:sym typeface="Courier"/>
              </a:rPr>
              <a:t>"lo"</a:t>
            </a:r>
            <a:r>
              <a:rPr sz="2000">
                <a:latin typeface="+mn-lt"/>
                <a:ea typeface="+mn-ea"/>
                <a:cs typeface="+mn-cs"/>
                <a:sym typeface="Courier"/>
              </a:rPr>
              <a:t>: {</a:t>
            </a:r>
          </a:p>
          <a:p>
            <a:pPr lvl="0" algn="l" defTabSz="457200">
              <a:defRPr sz="1800"/>
            </a:pPr>
            <a:r>
              <a:rPr sz="2000">
                <a:latin typeface="+mn-lt"/>
                <a:ea typeface="+mn-ea"/>
                <a:cs typeface="+mn-cs"/>
                <a:sym typeface="Courier"/>
              </a:rPr>
              <a:t>      </a:t>
            </a:r>
            <a:r>
              <a:rPr sz="2000" b="1">
                <a:solidFill>
                  <a:srgbClr val="008F00"/>
                </a:solidFill>
                <a:latin typeface="+mn-lt"/>
                <a:ea typeface="+mn-ea"/>
                <a:cs typeface="+mn-cs"/>
                <a:sym typeface="Courier"/>
              </a:rPr>
              <a:t>"mtu"</a:t>
            </a:r>
            <a:r>
              <a:rPr sz="2000">
                <a:latin typeface="+mn-lt"/>
                <a:ea typeface="+mn-ea"/>
                <a:cs typeface="+mn-cs"/>
                <a:sym typeface="Courier"/>
              </a:rPr>
              <a:t>: </a:t>
            </a:r>
            <a:r>
              <a:rPr sz="2000">
                <a:solidFill>
                  <a:srgbClr val="C8352B"/>
                </a:solidFill>
                <a:latin typeface="+mn-lt"/>
                <a:ea typeface="+mn-ea"/>
                <a:cs typeface="+mn-cs"/>
                <a:sym typeface="Courier"/>
              </a:rPr>
              <a:t>"16436"</a:t>
            </a:r>
            <a:r>
              <a:rPr sz="2000">
                <a:latin typeface="+mn-lt"/>
                <a:ea typeface="+mn-ea"/>
                <a:cs typeface="+mn-cs"/>
                <a:sym typeface="Courier"/>
              </a:rPr>
              <a:t>,</a:t>
            </a:r>
          </a:p>
          <a:p>
            <a:pPr lvl="0" algn="l" defTabSz="457200">
              <a:defRPr sz="1800"/>
            </a:pPr>
            <a:r>
              <a:rPr sz="2000">
                <a:latin typeface="+mn-lt"/>
                <a:ea typeface="+mn-ea"/>
                <a:cs typeface="+mn-cs"/>
                <a:sym typeface="Courier"/>
              </a:rPr>
              <a:t>      </a:t>
            </a:r>
            <a:r>
              <a:rPr sz="2000" b="1">
                <a:solidFill>
                  <a:srgbClr val="008F00"/>
                </a:solidFill>
                <a:latin typeface="+mn-lt"/>
                <a:ea typeface="+mn-ea"/>
                <a:cs typeface="+mn-cs"/>
                <a:sym typeface="Courier"/>
              </a:rPr>
              <a:t>"flags"</a:t>
            </a:r>
            <a:r>
              <a:rPr sz="2000">
                <a:latin typeface="+mn-lt"/>
                <a:ea typeface="+mn-ea"/>
                <a:cs typeface="+mn-cs"/>
                <a:sym typeface="Courier"/>
              </a:rPr>
              <a:t>: [</a:t>
            </a:r>
          </a:p>
          <a:p>
            <a:pPr lvl="0" algn="l" defTabSz="457200">
              <a:defRPr sz="1800"/>
            </a:pPr>
            <a:r>
              <a:rPr sz="2000">
                <a:latin typeface="+mn-lt"/>
                <a:ea typeface="+mn-ea"/>
                <a:cs typeface="+mn-cs"/>
                <a:sym typeface="Courier"/>
              </a:rPr>
              <a:t>        </a:t>
            </a:r>
            <a:r>
              <a:rPr sz="2000">
                <a:solidFill>
                  <a:srgbClr val="C8352B"/>
                </a:solidFill>
                <a:latin typeface="+mn-lt"/>
                <a:ea typeface="+mn-ea"/>
                <a:cs typeface="+mn-cs"/>
                <a:sym typeface="Courier"/>
              </a:rPr>
              <a:t>"LOOPBACK"</a:t>
            </a:r>
            <a:r>
              <a:rPr sz="2000">
                <a:latin typeface="+mn-lt"/>
                <a:ea typeface="+mn-ea"/>
                <a:cs typeface="+mn-cs"/>
                <a:sym typeface="Courier"/>
              </a:rPr>
              <a:t>, </a:t>
            </a:r>
            <a:r>
              <a:rPr sz="2000">
                <a:solidFill>
                  <a:srgbClr val="C8352B"/>
                </a:solidFill>
                <a:latin typeface="+mn-lt"/>
                <a:ea typeface="+mn-ea"/>
                <a:cs typeface="+mn-cs"/>
                <a:sym typeface="Courier"/>
              </a:rPr>
              <a:t>"UP","LOWER_UP"</a:t>
            </a:r>
            <a:endParaRPr sz="2000">
              <a:latin typeface="+mn-lt"/>
              <a:ea typeface="+mn-ea"/>
              <a:cs typeface="+mn-cs"/>
              <a:sym typeface="Courier"/>
            </a:endParaRPr>
          </a:p>
          <a:p>
            <a:pPr lvl="0" algn="l" defTabSz="457200">
              <a:defRPr sz="1800"/>
            </a:pPr>
            <a:r>
              <a:rPr sz="2000">
                <a:latin typeface="+mn-lt"/>
                <a:ea typeface="+mn-ea"/>
                <a:cs typeface="+mn-cs"/>
                <a:sym typeface="Courier"/>
              </a:rPr>
              <a:t>      ],</a:t>
            </a:r>
          </a:p>
          <a:p>
            <a:pPr lvl="0" algn="l" defTabSz="457200">
              <a:defRPr sz="1800"/>
            </a:pPr>
            <a:r>
              <a:rPr sz="2000">
                <a:latin typeface="+mn-lt"/>
                <a:ea typeface="+mn-ea"/>
                <a:cs typeface="+mn-cs"/>
                <a:sym typeface="Courier"/>
              </a:rPr>
              <a:t>      </a:t>
            </a:r>
            <a:r>
              <a:rPr sz="2000" b="1">
                <a:solidFill>
                  <a:srgbClr val="008F00"/>
                </a:solidFill>
                <a:latin typeface="+mn-lt"/>
                <a:ea typeface="+mn-ea"/>
                <a:cs typeface="+mn-cs"/>
                <a:sym typeface="Courier"/>
              </a:rPr>
              <a:t>"encapsulation"</a:t>
            </a:r>
            <a:r>
              <a:rPr sz="2000">
                <a:latin typeface="+mn-lt"/>
                <a:ea typeface="+mn-ea"/>
                <a:cs typeface="+mn-cs"/>
                <a:sym typeface="Courier"/>
              </a:rPr>
              <a:t>: </a:t>
            </a:r>
            <a:r>
              <a:rPr sz="2000">
                <a:solidFill>
                  <a:srgbClr val="C8352B"/>
                </a:solidFill>
                <a:latin typeface="+mn-lt"/>
                <a:ea typeface="+mn-ea"/>
                <a:cs typeface="+mn-cs"/>
                <a:sym typeface="Courier"/>
              </a:rPr>
              <a:t>"Loopback"</a:t>
            </a:r>
            <a:r>
              <a:rPr sz="2000">
                <a:latin typeface="+mn-lt"/>
                <a:ea typeface="+mn-ea"/>
                <a:cs typeface="+mn-cs"/>
                <a:sym typeface="Courier"/>
              </a:rPr>
              <a:t>,</a:t>
            </a:r>
          </a:p>
          <a:p>
            <a:pPr lvl="0" algn="l" defTabSz="457200">
              <a:defRPr sz="1800"/>
            </a:pPr>
            <a:r>
              <a:rPr sz="2000">
                <a:latin typeface="+mn-lt"/>
                <a:ea typeface="+mn-ea"/>
                <a:cs typeface="+mn-cs"/>
                <a:sym typeface="Courier"/>
              </a:rPr>
              <a:t>      </a:t>
            </a:r>
            <a:r>
              <a:rPr sz="2000" b="1">
                <a:solidFill>
                  <a:srgbClr val="008F00"/>
                </a:solidFill>
                <a:latin typeface="+mn-lt"/>
                <a:ea typeface="+mn-ea"/>
                <a:cs typeface="+mn-cs"/>
                <a:sym typeface="Courier"/>
              </a:rPr>
              <a:t>"addresses"</a:t>
            </a:r>
            <a:r>
              <a:rPr sz="2000">
                <a:latin typeface="+mn-lt"/>
                <a:ea typeface="+mn-ea"/>
                <a:cs typeface="+mn-cs"/>
                <a:sym typeface="Courier"/>
              </a:rPr>
              <a:t>: {</a:t>
            </a:r>
          </a:p>
          <a:p>
            <a:pPr lvl="0" algn="l" defTabSz="457200">
              <a:defRPr sz="1800"/>
            </a:pPr>
            <a:r>
              <a:rPr sz="2000">
                <a:latin typeface="+mn-lt"/>
                <a:ea typeface="+mn-ea"/>
                <a:cs typeface="+mn-cs"/>
                <a:sym typeface="Courier"/>
              </a:rPr>
              <a:t>        </a:t>
            </a:r>
            <a:r>
              <a:rPr sz="2000" b="1">
                <a:solidFill>
                  <a:srgbClr val="008F00"/>
                </a:solidFill>
                <a:latin typeface="+mn-lt"/>
                <a:ea typeface="+mn-ea"/>
                <a:cs typeface="+mn-cs"/>
                <a:sym typeface="Courier"/>
              </a:rPr>
              <a:t>"127.0.0.1"</a:t>
            </a:r>
            <a:r>
              <a:rPr sz="2000">
                <a:latin typeface="+mn-lt"/>
                <a:ea typeface="+mn-ea"/>
                <a:cs typeface="+mn-cs"/>
                <a:sym typeface="Courier"/>
              </a:rPr>
              <a:t>: {</a:t>
            </a:r>
          </a:p>
          <a:p>
            <a:pPr lvl="0" algn="l" defTabSz="457200">
              <a:defRPr sz="1800"/>
            </a:pPr>
            <a:r>
              <a:rPr sz="2000">
                <a:latin typeface="+mn-lt"/>
                <a:ea typeface="+mn-ea"/>
                <a:cs typeface="+mn-cs"/>
                <a:sym typeface="Courier"/>
              </a:rPr>
              <a:t>          </a:t>
            </a:r>
            <a:r>
              <a:rPr sz="2000" b="1">
                <a:solidFill>
                  <a:srgbClr val="008F00"/>
                </a:solidFill>
                <a:latin typeface="+mn-lt"/>
                <a:ea typeface="+mn-ea"/>
                <a:cs typeface="+mn-cs"/>
                <a:sym typeface="Courier"/>
              </a:rPr>
              <a:t>"family"</a:t>
            </a:r>
            <a:r>
              <a:rPr sz="2000">
                <a:latin typeface="+mn-lt"/>
                <a:ea typeface="+mn-ea"/>
                <a:cs typeface="+mn-cs"/>
                <a:sym typeface="Courier"/>
              </a:rPr>
              <a:t>: </a:t>
            </a:r>
            <a:r>
              <a:rPr sz="2000">
                <a:solidFill>
                  <a:srgbClr val="C8352B"/>
                </a:solidFill>
                <a:latin typeface="+mn-lt"/>
                <a:ea typeface="+mn-ea"/>
                <a:cs typeface="+mn-cs"/>
                <a:sym typeface="Courier"/>
              </a:rPr>
              <a:t>"inet"</a:t>
            </a:r>
            <a:r>
              <a:rPr sz="2000">
                <a:latin typeface="+mn-lt"/>
                <a:ea typeface="+mn-ea"/>
                <a:cs typeface="+mn-cs"/>
                <a:sym typeface="Courier"/>
              </a:rPr>
              <a:t>,</a:t>
            </a:r>
          </a:p>
          <a:p>
            <a:pPr lvl="0" algn="l" defTabSz="457200">
              <a:defRPr sz="1800"/>
            </a:pPr>
            <a:r>
              <a:rPr sz="2000">
                <a:latin typeface="+mn-lt"/>
                <a:ea typeface="+mn-ea"/>
                <a:cs typeface="+mn-cs"/>
                <a:sym typeface="Courier"/>
              </a:rPr>
              <a:t> </a:t>
            </a:r>
            <a:r>
              <a:rPr sz="2000" b="1">
                <a:latin typeface="+mn-lt"/>
                <a:ea typeface="+mn-ea"/>
                <a:cs typeface="+mn-cs"/>
                <a:sym typeface="Courier"/>
              </a:rPr>
              <a:t>         </a:t>
            </a:r>
            <a:r>
              <a:rPr sz="2000" b="1">
                <a:solidFill>
                  <a:srgbClr val="008F00"/>
                </a:solidFill>
                <a:latin typeface="+mn-lt"/>
                <a:ea typeface="+mn-ea"/>
                <a:cs typeface="+mn-cs"/>
                <a:sym typeface="Courier"/>
              </a:rPr>
              <a:t>"netmask"</a:t>
            </a:r>
            <a:r>
              <a:rPr sz="2000" b="1">
                <a:latin typeface="+mn-lt"/>
                <a:ea typeface="+mn-ea"/>
                <a:cs typeface="+mn-cs"/>
                <a:sym typeface="Courier"/>
              </a:rPr>
              <a:t>: </a:t>
            </a:r>
            <a:r>
              <a:rPr sz="2000" b="1">
                <a:solidFill>
                  <a:srgbClr val="008F00"/>
                </a:solidFill>
                <a:latin typeface="+mn-lt"/>
                <a:ea typeface="+mn-ea"/>
                <a:cs typeface="+mn-cs"/>
                <a:sym typeface="Courier"/>
              </a:rPr>
              <a:t>"255.0.0.0"</a:t>
            </a:r>
            <a:r>
              <a:rPr sz="2000" b="1">
                <a:latin typeface="+mn-lt"/>
                <a:ea typeface="+mn-ea"/>
                <a:cs typeface="+mn-cs"/>
                <a:sym typeface="Courier"/>
              </a:rPr>
              <a:t>,</a:t>
            </a:r>
          </a:p>
          <a:p>
            <a:pPr lvl="0" algn="l" defTabSz="457200">
              <a:defRPr sz="1800"/>
            </a:pPr>
            <a:r>
              <a:rPr sz="2000">
                <a:latin typeface="+mn-lt"/>
                <a:ea typeface="+mn-ea"/>
                <a:cs typeface="+mn-cs"/>
                <a:sym typeface="Courier"/>
              </a:rPr>
              <a:t>          </a:t>
            </a:r>
            <a:r>
              <a:rPr sz="2000" b="1">
                <a:solidFill>
                  <a:srgbClr val="008F00"/>
                </a:solidFill>
                <a:latin typeface="+mn-lt"/>
                <a:ea typeface="+mn-ea"/>
                <a:cs typeface="+mn-cs"/>
                <a:sym typeface="Courier"/>
              </a:rPr>
              <a:t>"scope"</a:t>
            </a:r>
            <a:r>
              <a:rPr sz="2000">
                <a:latin typeface="+mn-lt"/>
                <a:ea typeface="+mn-ea"/>
                <a:cs typeface="+mn-cs"/>
                <a:sym typeface="Courier"/>
              </a:rPr>
              <a:t>: </a:t>
            </a:r>
            <a:r>
              <a:rPr sz="2000">
                <a:solidFill>
                  <a:srgbClr val="C8352B"/>
                </a:solidFill>
                <a:latin typeface="+mn-lt"/>
                <a:ea typeface="+mn-ea"/>
                <a:cs typeface="+mn-cs"/>
                <a:sym typeface="Courier"/>
              </a:rPr>
              <a:t>"Node"</a:t>
            </a:r>
            <a:endParaRPr sz="2000">
              <a:latin typeface="+mn-lt"/>
              <a:ea typeface="+mn-ea"/>
              <a:cs typeface="+mn-cs"/>
              <a:sym typeface="Courier"/>
            </a:endParaRPr>
          </a:p>
          <a:p>
            <a:pPr lvl="0" algn="l" defTabSz="457200">
              <a:defRPr sz="1800"/>
            </a:pPr>
            <a:r>
              <a:rPr sz="2000">
                <a:latin typeface="+mn-lt"/>
                <a:ea typeface="+mn-ea"/>
                <a:cs typeface="+mn-cs"/>
                <a:sym typeface="Courier"/>
              </a:rPr>
              <a:t>        },</a:t>
            </a:r>
          </a:p>
          <a:p>
            <a:pPr lvl="0" algn="l" defTabSz="457200">
              <a:defRPr sz="1800"/>
            </a:pPr>
            <a:r>
              <a:rPr sz="2000">
                <a:latin typeface="+mn-lt"/>
                <a:ea typeface="+mn-ea"/>
                <a:cs typeface="+mn-cs"/>
                <a:sym typeface="Courier"/>
              </a:rPr>
              <a:t>        </a:t>
            </a:r>
            <a:r>
              <a:rPr sz="2000" b="1">
                <a:solidFill>
                  <a:srgbClr val="008F00"/>
                </a:solidFill>
                <a:latin typeface="+mn-lt"/>
                <a:ea typeface="+mn-ea"/>
                <a:cs typeface="+mn-cs"/>
                <a:sym typeface="Courier"/>
              </a:rPr>
              <a:t>"::1"</a:t>
            </a:r>
            <a:r>
              <a:rPr sz="2000">
                <a:latin typeface="+mn-lt"/>
                <a:ea typeface="+mn-ea"/>
                <a:cs typeface="+mn-cs"/>
                <a:sym typeface="Courier"/>
              </a:rPr>
              <a:t>: {</a:t>
            </a:r>
          </a:p>
          <a:p>
            <a:pPr lvl="0" algn="l" defTabSz="457200">
              <a:defRPr sz="1800"/>
            </a:pPr>
            <a:r>
              <a:rPr sz="2000">
                <a:latin typeface="+mn-lt"/>
                <a:ea typeface="+mn-ea"/>
                <a:cs typeface="+mn-cs"/>
                <a:sym typeface="Courier"/>
              </a:rPr>
              <a:t>          </a:t>
            </a:r>
            <a:r>
              <a:rPr sz="2000" b="1">
                <a:solidFill>
                  <a:srgbClr val="008F00"/>
                </a:solidFill>
                <a:latin typeface="+mn-lt"/>
                <a:ea typeface="+mn-ea"/>
                <a:cs typeface="+mn-cs"/>
                <a:sym typeface="Courier"/>
              </a:rPr>
              <a:t>"family"</a:t>
            </a:r>
            <a:r>
              <a:rPr sz="2000">
                <a:latin typeface="+mn-lt"/>
                <a:ea typeface="+mn-ea"/>
                <a:cs typeface="+mn-cs"/>
                <a:sym typeface="Courier"/>
              </a:rPr>
              <a:t>: </a:t>
            </a:r>
            <a:r>
              <a:rPr sz="2000">
                <a:solidFill>
                  <a:srgbClr val="C8352B"/>
                </a:solidFill>
                <a:latin typeface="+mn-lt"/>
                <a:ea typeface="+mn-ea"/>
                <a:cs typeface="+mn-cs"/>
                <a:sym typeface="Courier"/>
              </a:rPr>
              <a:t>"inet6"</a:t>
            </a:r>
            <a:r>
              <a:rPr sz="2000">
                <a:latin typeface="+mn-lt"/>
                <a:ea typeface="+mn-ea"/>
                <a:cs typeface="+mn-cs"/>
                <a:sym typeface="Courier"/>
              </a:rPr>
              <a:t>,</a:t>
            </a:r>
          </a:p>
          <a:p>
            <a:pPr lvl="0" algn="l" defTabSz="457200">
              <a:defRPr sz="1800"/>
            </a:pPr>
            <a:r>
              <a:rPr sz="2000">
                <a:latin typeface="+mn-lt"/>
                <a:ea typeface="+mn-ea"/>
                <a:cs typeface="+mn-cs"/>
                <a:sym typeface="Courier"/>
              </a:rPr>
              <a:t> </a:t>
            </a:r>
            <a:r>
              <a:rPr sz="2000" b="1">
                <a:solidFill>
                  <a:srgbClr val="008F00"/>
                </a:solidFill>
                <a:latin typeface="+mn-lt"/>
                <a:ea typeface="+mn-ea"/>
                <a:cs typeface="+mn-cs"/>
                <a:sym typeface="Courier"/>
              </a:rPr>
              <a:t>         "scope": </a:t>
            </a:r>
            <a:r>
              <a:rPr sz="2000" b="1">
                <a:solidFill>
                  <a:srgbClr val="C8352B"/>
                </a:solidFill>
                <a:latin typeface="+mn-lt"/>
                <a:ea typeface="+mn-ea"/>
                <a:cs typeface="+mn-cs"/>
                <a:sym typeface="Courier"/>
              </a:rPr>
              <a:t>"Node"</a:t>
            </a:r>
            <a:endParaRPr sz="2000" b="1">
              <a:solidFill>
                <a:srgbClr val="008F00"/>
              </a:solidFill>
              <a:latin typeface="+mn-lt"/>
              <a:ea typeface="+mn-ea"/>
              <a:cs typeface="+mn-cs"/>
              <a:sym typeface="Courier"/>
            </a:endParaRPr>
          </a:p>
          <a:p>
            <a:pPr lvl="0" algn="l" defTabSz="457200">
              <a:defRPr sz="1800"/>
            </a:pPr>
            <a:r>
              <a:rPr sz="2000">
                <a:latin typeface="+mn-lt"/>
                <a:ea typeface="+mn-ea"/>
                <a:cs typeface="+mn-cs"/>
                <a:sym typeface="Courier"/>
              </a:rPr>
              <a:t>        }</a:t>
            </a:r>
          </a:p>
          <a:p>
            <a:pPr lvl="0" algn="l" defTabSz="457200">
              <a:defRPr sz="1800"/>
            </a:pPr>
            <a:r>
              <a:rPr sz="2000">
                <a:latin typeface="+mn-lt"/>
                <a:ea typeface="+mn-ea"/>
                <a:cs typeface="+mn-cs"/>
                <a:sym typeface="Courier"/>
              </a:rPr>
              <a:t>      },</a:t>
            </a:r>
          </a:p>
          <a:p>
            <a:pPr lvl="0" algn="l" defTabSz="457200">
              <a:defRPr sz="1800"/>
            </a:pPr>
            <a:r>
              <a:rPr sz="2000">
                <a:latin typeface="+mn-lt"/>
                <a:ea typeface="+mn-ea"/>
                <a:cs typeface="+mn-cs"/>
                <a:sym typeface="Courier"/>
              </a:rPr>
              <a:t> </a:t>
            </a:r>
            <a:r>
              <a:rPr sz="2000">
                <a:solidFill>
                  <a:srgbClr val="C8352B"/>
                </a:solidFill>
                <a:latin typeface="+mn-lt"/>
                <a:ea typeface="+mn-ea"/>
                <a:cs typeface="+mn-cs"/>
                <a:sym typeface="Courier"/>
              </a:rPr>
              <a:t>   },</a:t>
            </a:r>
          </a:p>
          <a:p>
            <a:pPr lvl="0" algn="l" defTabSz="457200">
              <a:defRPr sz="1800"/>
            </a:pPr>
            <a:r>
              <a:rPr sz="2000">
                <a:latin typeface="+mn-lt"/>
                <a:ea typeface="+mn-ea"/>
                <a:cs typeface="+mn-cs"/>
                <a:sym typeface="Courier"/>
              </a:rPr>
              <a:t>    </a:t>
            </a:r>
            <a:r>
              <a:rPr sz="2000" b="1">
                <a:solidFill>
                  <a:srgbClr val="008F00"/>
                </a:solidFill>
                <a:latin typeface="+mn-lt"/>
                <a:ea typeface="+mn-ea"/>
                <a:cs typeface="+mn-cs"/>
                <a:sym typeface="Courier"/>
              </a:rPr>
              <a:t>"eth0"</a:t>
            </a:r>
            <a:r>
              <a:rPr sz="2000">
                <a:latin typeface="+mn-lt"/>
                <a:ea typeface="+mn-ea"/>
                <a:cs typeface="+mn-cs"/>
                <a:sym typeface="Courier"/>
              </a:rPr>
              <a:t>: {</a:t>
            </a:r>
          </a:p>
          <a:p>
            <a:pPr lvl="0" algn="l" defTabSz="457200">
              <a:defRPr sz="1800"/>
            </a:pPr>
            <a:r>
              <a:rPr sz="2000">
                <a:latin typeface="+mn-lt"/>
                <a:ea typeface="+mn-ea"/>
                <a:cs typeface="+mn-cs"/>
                <a:sym typeface="Courier"/>
              </a:rPr>
              <a:t>      </a:t>
            </a:r>
            <a:r>
              <a:rPr sz="2000" b="1">
                <a:solidFill>
                  <a:srgbClr val="008F00"/>
                </a:solidFill>
                <a:latin typeface="+mn-lt"/>
                <a:ea typeface="+mn-ea"/>
                <a:cs typeface="+mn-cs"/>
                <a:sym typeface="Courier"/>
              </a:rPr>
              <a:t>"type"</a:t>
            </a:r>
            <a:r>
              <a:rPr sz="2000">
                <a:latin typeface="+mn-lt"/>
                <a:ea typeface="+mn-ea"/>
                <a:cs typeface="+mn-cs"/>
                <a:sym typeface="Courier"/>
              </a:rPr>
              <a:t>: </a:t>
            </a:r>
            <a:r>
              <a:rPr sz="2000">
                <a:solidFill>
                  <a:srgbClr val="C8352B"/>
                </a:solidFill>
                <a:latin typeface="+mn-lt"/>
                <a:ea typeface="+mn-ea"/>
                <a:cs typeface="+mn-cs"/>
                <a:sym typeface="Courier"/>
              </a:rPr>
              <a:t>"eth"</a:t>
            </a:r>
            <a:r>
              <a:rPr sz="2000">
                <a:latin typeface="+mn-lt"/>
                <a:ea typeface="+mn-ea"/>
                <a:cs typeface="+mn-cs"/>
                <a:sym typeface="Courier"/>
              </a:rPr>
              <a:t>,</a:t>
            </a:r>
          </a:p>
          <a:p>
            <a:pPr lvl="0" algn="l" defTabSz="457200">
              <a:defRPr sz="1800"/>
            </a:pPr>
            <a:r>
              <a:rPr sz="2000">
                <a:latin typeface="+mn-lt"/>
                <a:ea typeface="+mn-ea"/>
                <a:cs typeface="+mn-cs"/>
                <a:sym typeface="Courier"/>
              </a:rPr>
              <a:t>      </a:t>
            </a:r>
            <a:r>
              <a:rPr sz="2000" b="1">
                <a:solidFill>
                  <a:srgbClr val="008F00"/>
                </a:solidFill>
                <a:latin typeface="+mn-lt"/>
                <a:ea typeface="+mn-ea"/>
                <a:cs typeface="+mn-cs"/>
                <a:sym typeface="Courier"/>
              </a:rPr>
              <a:t>"number"</a:t>
            </a:r>
            <a:r>
              <a:rPr sz="2000">
                <a:latin typeface="+mn-lt"/>
                <a:ea typeface="+mn-ea"/>
                <a:cs typeface="+mn-cs"/>
                <a:sym typeface="Courier"/>
              </a:rPr>
              <a:t>: </a:t>
            </a:r>
            <a:r>
              <a:rPr sz="2000">
                <a:solidFill>
                  <a:srgbClr val="C8352B"/>
                </a:solidFill>
                <a:latin typeface="+mn-lt"/>
                <a:ea typeface="+mn-ea"/>
                <a:cs typeface="+mn-cs"/>
                <a:sym typeface="Courier"/>
              </a:rPr>
              <a:t>"0"</a:t>
            </a:r>
            <a:r>
              <a:rPr sz="2000">
                <a:latin typeface="+mn-lt"/>
                <a:ea typeface="+mn-ea"/>
                <a:cs typeface="+mn-cs"/>
                <a:sym typeface="Courier"/>
              </a:rPr>
              <a:t>,</a:t>
            </a:r>
          </a:p>
        </p:txBody>
      </p:sp>
      <p:sp>
        <p:nvSpPr>
          <p:cNvPr id="4034" name="Shape 4034"/>
          <p:cNvSpPr/>
          <p:nvPr/>
        </p:nvSpPr>
        <p:spPr>
          <a:xfrm>
            <a:off x="4864100" y="1524000"/>
            <a:ext cx="5664200" cy="7366000"/>
          </a:xfrm>
          <a:prstGeom prst="rect">
            <a:avLst/>
          </a:prstGeom>
          <a:ln w="25400">
            <a:solidFill/>
            <a:custDash>
              <a:ds d="200000" sp="200000"/>
            </a:custDash>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0" algn="l" defTabSz="457200">
              <a:defRPr sz="1800"/>
            </a:pPr>
            <a:r>
              <a:rPr sz="2200">
                <a:solidFill>
                  <a:srgbClr val="C8352B"/>
                </a:solidFill>
                <a:latin typeface="+mn-lt"/>
                <a:ea typeface="+mn-ea"/>
                <a:cs typeface="+mn-cs"/>
                <a:sym typeface="Courier"/>
              </a:rPr>
              <a:t>"kernel"</a:t>
            </a:r>
            <a:r>
              <a:rPr sz="2200">
                <a:latin typeface="+mn-lt"/>
                <a:ea typeface="+mn-ea"/>
                <a:cs typeface="+mn-cs"/>
                <a:sym typeface="Courier"/>
              </a:rPr>
              <a:t>: {</a:t>
            </a:r>
          </a:p>
          <a:p>
            <a:pPr lvl="0" algn="l" defTabSz="457200">
              <a:defRPr sz="1800"/>
            </a:pPr>
            <a:r>
              <a:rPr sz="2200">
                <a:latin typeface="+mn-lt"/>
                <a:ea typeface="+mn-ea"/>
                <a:cs typeface="+mn-cs"/>
                <a:sym typeface="Courier"/>
              </a:rPr>
              <a:t>  </a:t>
            </a:r>
            <a:r>
              <a:rPr sz="2200" b="1">
                <a:solidFill>
                  <a:srgbClr val="008F00"/>
                </a:solidFill>
                <a:latin typeface="+mn-lt"/>
                <a:ea typeface="+mn-ea"/>
                <a:cs typeface="+mn-cs"/>
                <a:sym typeface="Courier"/>
              </a:rPr>
              <a:t>"name"</a:t>
            </a:r>
            <a:r>
              <a:rPr sz="2200">
                <a:latin typeface="+mn-lt"/>
                <a:ea typeface="+mn-ea"/>
                <a:cs typeface="+mn-cs"/>
                <a:sym typeface="Courier"/>
              </a:rPr>
              <a:t>: </a:t>
            </a:r>
            <a:r>
              <a:rPr sz="2200">
                <a:solidFill>
                  <a:srgbClr val="C8352B"/>
                </a:solidFill>
                <a:latin typeface="+mn-lt"/>
                <a:ea typeface="+mn-ea"/>
                <a:cs typeface="+mn-cs"/>
                <a:sym typeface="Courier"/>
              </a:rPr>
              <a:t>"Linux"</a:t>
            </a:r>
            <a:r>
              <a:rPr sz="2200">
                <a:latin typeface="+mn-lt"/>
                <a:ea typeface="+mn-ea"/>
                <a:cs typeface="+mn-cs"/>
                <a:sym typeface="Courier"/>
              </a:rPr>
              <a:t>,  </a:t>
            </a:r>
          </a:p>
          <a:p>
            <a:pPr lvl="0" algn="l" defTabSz="457200">
              <a:defRPr sz="1800"/>
            </a:pPr>
            <a:r>
              <a:rPr sz="2200">
                <a:latin typeface="+mn-lt"/>
                <a:ea typeface="+mn-ea"/>
                <a:cs typeface="+mn-cs"/>
                <a:sym typeface="Courier"/>
              </a:rPr>
              <a:t>  </a:t>
            </a:r>
            <a:r>
              <a:rPr sz="2200" b="1">
                <a:solidFill>
                  <a:srgbClr val="008F00"/>
                </a:solidFill>
                <a:latin typeface="+mn-lt"/>
                <a:ea typeface="+mn-ea"/>
                <a:cs typeface="+mn-cs"/>
                <a:sym typeface="Courier"/>
              </a:rPr>
              <a:t>"release"</a:t>
            </a:r>
            <a:r>
              <a:rPr sz="2200">
                <a:latin typeface="+mn-lt"/>
                <a:ea typeface="+mn-ea"/>
                <a:cs typeface="+mn-cs"/>
                <a:sym typeface="Courier"/>
              </a:rPr>
              <a:t>: </a:t>
            </a:r>
            <a:r>
              <a:rPr sz="2200">
                <a:solidFill>
                  <a:srgbClr val="C8352B"/>
                </a:solidFill>
                <a:latin typeface="+mn-lt"/>
                <a:ea typeface="+mn-ea"/>
                <a:cs typeface="+mn-cs"/>
                <a:sym typeface="Courier"/>
              </a:rPr>
              <a:t>"3.2.0-32-virtual"</a:t>
            </a:r>
            <a:r>
              <a:rPr sz="2200">
                <a:latin typeface="+mn-lt"/>
                <a:ea typeface="+mn-ea"/>
                <a:cs typeface="+mn-cs"/>
                <a:sym typeface="Courier"/>
              </a:rPr>
              <a:t>,</a:t>
            </a:r>
          </a:p>
          <a:p>
            <a:pPr lvl="0" algn="l" defTabSz="457200">
              <a:defRPr sz="1800"/>
            </a:pPr>
            <a:r>
              <a:rPr sz="2200">
                <a:latin typeface="+mn-lt"/>
                <a:ea typeface="+mn-ea"/>
                <a:cs typeface="+mn-cs"/>
                <a:sym typeface="Courier"/>
              </a:rPr>
              <a:t>  </a:t>
            </a:r>
            <a:r>
              <a:rPr sz="2200" b="1">
                <a:solidFill>
                  <a:srgbClr val="008F00"/>
                </a:solidFill>
                <a:latin typeface="+mn-lt"/>
                <a:ea typeface="+mn-ea"/>
                <a:cs typeface="+mn-cs"/>
                <a:sym typeface="Courier"/>
              </a:rPr>
              <a:t>"version"</a:t>
            </a:r>
            <a:r>
              <a:rPr sz="2200">
                <a:latin typeface="+mn-lt"/>
                <a:ea typeface="+mn-ea"/>
                <a:cs typeface="+mn-cs"/>
                <a:sym typeface="Courier"/>
              </a:rPr>
              <a:t>: </a:t>
            </a:r>
            <a:r>
              <a:rPr sz="2200">
                <a:solidFill>
                  <a:srgbClr val="C8352B"/>
                </a:solidFill>
                <a:latin typeface="+mn-lt"/>
                <a:ea typeface="+mn-ea"/>
                <a:cs typeface="+mn-cs"/>
                <a:sym typeface="Courier"/>
              </a:rPr>
              <a:t>"#1 SMP Wed Oct 16 18:37:12 UTC 2013"</a:t>
            </a:r>
            <a:r>
              <a:rPr sz="2200">
                <a:latin typeface="+mn-lt"/>
                <a:ea typeface="+mn-ea"/>
                <a:cs typeface="+mn-cs"/>
                <a:sym typeface="Courier"/>
              </a:rPr>
              <a:t>,</a:t>
            </a:r>
          </a:p>
          <a:p>
            <a:pPr lvl="0" algn="l" defTabSz="457200">
              <a:defRPr sz="1800"/>
            </a:pPr>
            <a:r>
              <a:rPr sz="2200">
                <a:latin typeface="+mn-lt"/>
                <a:ea typeface="+mn-ea"/>
                <a:cs typeface="+mn-cs"/>
                <a:sym typeface="Courier"/>
              </a:rPr>
              <a:t>  </a:t>
            </a:r>
            <a:r>
              <a:rPr sz="2200" b="1">
                <a:solidFill>
                  <a:srgbClr val="008F00"/>
                </a:solidFill>
                <a:latin typeface="+mn-lt"/>
                <a:ea typeface="+mn-ea"/>
                <a:cs typeface="+mn-cs"/>
                <a:sym typeface="Courier"/>
              </a:rPr>
              <a:t>"machine"</a:t>
            </a:r>
            <a:r>
              <a:rPr sz="2200">
                <a:latin typeface="+mn-lt"/>
                <a:ea typeface="+mn-ea"/>
                <a:cs typeface="+mn-cs"/>
                <a:sym typeface="Courier"/>
              </a:rPr>
              <a:t>: </a:t>
            </a:r>
            <a:r>
              <a:rPr sz="2200">
                <a:solidFill>
                  <a:srgbClr val="C8352B"/>
                </a:solidFill>
                <a:latin typeface="+mn-lt"/>
                <a:ea typeface="+mn-ea"/>
                <a:cs typeface="+mn-cs"/>
                <a:sym typeface="Courier"/>
              </a:rPr>
              <a:t>"x86_64"</a:t>
            </a:r>
            <a:r>
              <a:rPr sz="2200">
                <a:latin typeface="+mn-lt"/>
                <a:ea typeface="+mn-ea"/>
                <a:cs typeface="+mn-cs"/>
                <a:sym typeface="Courier"/>
              </a:rPr>
              <a:t>,</a:t>
            </a:r>
          </a:p>
          <a:p>
            <a:pPr lvl="0" algn="l" defTabSz="457200">
              <a:defRPr sz="1800"/>
            </a:pPr>
            <a:r>
              <a:rPr sz="2200">
                <a:latin typeface="+mn-lt"/>
                <a:ea typeface="+mn-ea"/>
                <a:cs typeface="+mn-cs"/>
                <a:sym typeface="Courier"/>
              </a:rPr>
              <a:t>  </a:t>
            </a:r>
            <a:r>
              <a:rPr sz="2200" b="1">
                <a:solidFill>
                  <a:srgbClr val="008F00"/>
                </a:solidFill>
                <a:latin typeface="+mn-lt"/>
                <a:ea typeface="+mn-ea"/>
                <a:cs typeface="+mn-cs"/>
                <a:sym typeface="Courier"/>
              </a:rPr>
              <a:t>"modules"</a:t>
            </a:r>
            <a:r>
              <a:rPr sz="2200">
                <a:latin typeface="+mn-lt"/>
                <a:ea typeface="+mn-ea"/>
                <a:cs typeface="+mn-cs"/>
                <a:sym typeface="Courier"/>
              </a:rPr>
              <a:t>: {</a:t>
            </a:r>
          </a:p>
          <a:p>
            <a:pPr lvl="0" algn="l" defTabSz="457200">
              <a:defRPr sz="1800"/>
            </a:pPr>
            <a:r>
              <a:rPr sz="2200">
                <a:latin typeface="+mn-lt"/>
                <a:ea typeface="+mn-ea"/>
                <a:cs typeface="+mn-cs"/>
                <a:sym typeface="Courier"/>
              </a:rPr>
              <a:t>    </a:t>
            </a:r>
            <a:r>
              <a:rPr sz="2200" b="1">
                <a:solidFill>
                  <a:srgbClr val="008F00"/>
                </a:solidFill>
                <a:latin typeface="+mn-lt"/>
                <a:ea typeface="+mn-ea"/>
                <a:cs typeface="+mn-cs"/>
                <a:sym typeface="Courier"/>
              </a:rPr>
              <a:t>"isofs"</a:t>
            </a:r>
            <a:r>
              <a:rPr sz="2200">
                <a:latin typeface="+mn-lt"/>
                <a:ea typeface="+mn-ea"/>
                <a:cs typeface="+mn-cs"/>
                <a:sym typeface="Courier"/>
              </a:rPr>
              <a:t>: {</a:t>
            </a:r>
          </a:p>
          <a:p>
            <a:pPr lvl="0" algn="l" defTabSz="457200">
              <a:defRPr sz="1800"/>
            </a:pPr>
            <a:r>
              <a:rPr sz="2200">
                <a:latin typeface="+mn-lt"/>
                <a:ea typeface="+mn-ea"/>
                <a:cs typeface="+mn-cs"/>
                <a:sym typeface="Courier"/>
              </a:rPr>
              <a:t>      </a:t>
            </a:r>
            <a:r>
              <a:rPr sz="2200" b="1">
                <a:solidFill>
                  <a:srgbClr val="008F00"/>
                </a:solidFill>
                <a:latin typeface="+mn-lt"/>
                <a:ea typeface="+mn-ea"/>
                <a:cs typeface="+mn-cs"/>
                <a:sym typeface="Courier"/>
              </a:rPr>
              <a:t>"size"</a:t>
            </a:r>
            <a:r>
              <a:rPr sz="2200">
                <a:latin typeface="+mn-lt"/>
                <a:ea typeface="+mn-ea"/>
                <a:cs typeface="+mn-cs"/>
                <a:sym typeface="Courier"/>
              </a:rPr>
              <a:t>: </a:t>
            </a:r>
            <a:r>
              <a:rPr sz="2200">
                <a:solidFill>
                  <a:srgbClr val="C8352B"/>
                </a:solidFill>
                <a:latin typeface="+mn-lt"/>
                <a:ea typeface="+mn-ea"/>
                <a:cs typeface="+mn-cs"/>
                <a:sym typeface="Courier"/>
              </a:rPr>
              <a:t>"70066"</a:t>
            </a:r>
            <a:r>
              <a:rPr sz="2200">
                <a:latin typeface="+mn-lt"/>
                <a:ea typeface="+mn-ea"/>
                <a:cs typeface="+mn-cs"/>
                <a:sym typeface="Courier"/>
              </a:rPr>
              <a:t>,</a:t>
            </a:r>
          </a:p>
          <a:p>
            <a:pPr lvl="0" algn="l" defTabSz="457200">
              <a:defRPr sz="1800"/>
            </a:pPr>
            <a:r>
              <a:rPr sz="2200">
                <a:latin typeface="+mn-lt"/>
                <a:ea typeface="+mn-ea"/>
                <a:cs typeface="+mn-cs"/>
                <a:sym typeface="Courier"/>
              </a:rPr>
              <a:t>      </a:t>
            </a:r>
            <a:r>
              <a:rPr sz="2200" b="1">
                <a:solidFill>
                  <a:srgbClr val="008F00"/>
                </a:solidFill>
                <a:latin typeface="+mn-lt"/>
                <a:ea typeface="+mn-ea"/>
                <a:cs typeface="+mn-cs"/>
                <a:sym typeface="Courier"/>
              </a:rPr>
              <a:t>"refcount"</a:t>
            </a:r>
            <a:r>
              <a:rPr sz="2200">
                <a:latin typeface="+mn-lt"/>
                <a:ea typeface="+mn-ea"/>
                <a:cs typeface="+mn-cs"/>
                <a:sym typeface="Courier"/>
              </a:rPr>
              <a:t>: </a:t>
            </a:r>
            <a:r>
              <a:rPr sz="2200">
                <a:solidFill>
                  <a:srgbClr val="C8352B"/>
                </a:solidFill>
                <a:latin typeface="+mn-lt"/>
                <a:ea typeface="+mn-ea"/>
                <a:cs typeface="+mn-cs"/>
                <a:sym typeface="Courier"/>
              </a:rPr>
              <a:t>"2"</a:t>
            </a:r>
            <a:endParaRPr sz="2200">
              <a:latin typeface="+mn-lt"/>
              <a:ea typeface="+mn-ea"/>
              <a:cs typeface="+mn-cs"/>
              <a:sym typeface="Courier"/>
            </a:endParaRPr>
          </a:p>
          <a:p>
            <a:pPr lvl="0" algn="l" defTabSz="457200">
              <a:defRPr sz="1800"/>
            </a:pPr>
            <a:r>
              <a:rPr sz="2200">
                <a:latin typeface="+mn-lt"/>
                <a:ea typeface="+mn-ea"/>
                <a:cs typeface="+mn-cs"/>
                <a:sym typeface="Courier"/>
              </a:rPr>
              <a:t>    },</a:t>
            </a:r>
          </a:p>
          <a:p>
            <a:pPr lvl="0" algn="l" defTabSz="457200">
              <a:defRPr sz="1800"/>
            </a:pPr>
            <a:r>
              <a:rPr sz="2200">
                <a:latin typeface="+mn-lt"/>
                <a:ea typeface="+mn-ea"/>
                <a:cs typeface="+mn-cs"/>
                <a:sym typeface="Courier"/>
              </a:rPr>
              <a:t>    </a:t>
            </a:r>
            <a:r>
              <a:rPr sz="2200" b="1">
                <a:solidFill>
                  <a:srgbClr val="008F00"/>
                </a:solidFill>
                <a:latin typeface="+mn-lt"/>
                <a:ea typeface="+mn-ea"/>
                <a:cs typeface="+mn-cs"/>
                <a:sym typeface="Courier"/>
              </a:rPr>
              <a:t>"des_generic"</a:t>
            </a:r>
            <a:r>
              <a:rPr sz="2200">
                <a:latin typeface="+mn-lt"/>
                <a:ea typeface="+mn-ea"/>
                <a:cs typeface="+mn-cs"/>
                <a:sym typeface="Courier"/>
              </a:rPr>
              <a:t>: {</a:t>
            </a:r>
          </a:p>
          <a:p>
            <a:pPr lvl="0" algn="l" defTabSz="457200">
              <a:defRPr sz="1800"/>
            </a:pPr>
            <a:r>
              <a:rPr sz="2200">
                <a:latin typeface="+mn-lt"/>
                <a:ea typeface="+mn-ea"/>
                <a:cs typeface="+mn-cs"/>
                <a:sym typeface="Courier"/>
              </a:rPr>
              <a:t>      </a:t>
            </a:r>
            <a:r>
              <a:rPr sz="2200" b="1">
                <a:solidFill>
                  <a:srgbClr val="008F00"/>
                </a:solidFill>
                <a:latin typeface="+mn-lt"/>
                <a:ea typeface="+mn-ea"/>
                <a:cs typeface="+mn-cs"/>
                <a:sym typeface="Courier"/>
              </a:rPr>
              <a:t>"size"</a:t>
            </a:r>
            <a:r>
              <a:rPr sz="2200">
                <a:latin typeface="+mn-lt"/>
                <a:ea typeface="+mn-ea"/>
                <a:cs typeface="+mn-cs"/>
                <a:sym typeface="Courier"/>
              </a:rPr>
              <a:t>: </a:t>
            </a:r>
            <a:r>
              <a:rPr sz="2200">
                <a:solidFill>
                  <a:srgbClr val="C8352B"/>
                </a:solidFill>
                <a:latin typeface="+mn-lt"/>
                <a:ea typeface="+mn-ea"/>
                <a:cs typeface="+mn-cs"/>
                <a:sym typeface="Courier"/>
              </a:rPr>
              <a:t>"16604"</a:t>
            </a:r>
            <a:r>
              <a:rPr sz="2200">
                <a:latin typeface="+mn-lt"/>
                <a:ea typeface="+mn-ea"/>
                <a:cs typeface="+mn-cs"/>
                <a:sym typeface="Courier"/>
              </a:rPr>
              <a:t>,</a:t>
            </a:r>
          </a:p>
          <a:p>
            <a:pPr lvl="0" algn="l" defTabSz="457200">
              <a:defRPr sz="1800"/>
            </a:pPr>
            <a:r>
              <a:rPr sz="2200">
                <a:latin typeface="+mn-lt"/>
                <a:ea typeface="+mn-ea"/>
                <a:cs typeface="+mn-cs"/>
                <a:sym typeface="Courier"/>
              </a:rPr>
              <a:t>      </a:t>
            </a:r>
            <a:r>
              <a:rPr sz="2200" b="1">
                <a:solidFill>
                  <a:srgbClr val="008F00"/>
                </a:solidFill>
                <a:latin typeface="+mn-lt"/>
                <a:ea typeface="+mn-ea"/>
                <a:cs typeface="+mn-cs"/>
                <a:sym typeface="Courier"/>
              </a:rPr>
              <a:t>"refcount"</a:t>
            </a:r>
            <a:r>
              <a:rPr sz="2200">
                <a:latin typeface="+mn-lt"/>
                <a:ea typeface="+mn-ea"/>
                <a:cs typeface="+mn-cs"/>
                <a:sym typeface="Courier"/>
              </a:rPr>
              <a:t>: </a:t>
            </a:r>
            <a:r>
              <a:rPr sz="2200">
                <a:solidFill>
                  <a:srgbClr val="C8352B"/>
                </a:solidFill>
                <a:latin typeface="+mn-lt"/>
                <a:ea typeface="+mn-ea"/>
                <a:cs typeface="+mn-cs"/>
                <a:sym typeface="Courier"/>
              </a:rPr>
              <a:t>"0"</a:t>
            </a:r>
            <a:endParaRPr sz="2200">
              <a:latin typeface="+mn-lt"/>
              <a:ea typeface="+mn-ea"/>
              <a:cs typeface="+mn-cs"/>
              <a:sym typeface="Courier"/>
            </a:endParaRPr>
          </a:p>
          <a:p>
            <a:pPr lvl="0" algn="l" defTabSz="457200">
              <a:defRPr sz="1800"/>
            </a:pPr>
            <a:r>
              <a:rPr sz="2200">
                <a:latin typeface="+mn-lt"/>
                <a:ea typeface="+mn-ea"/>
                <a:cs typeface="+mn-cs"/>
                <a:sym typeface="Courier"/>
              </a:rPr>
              <a:t>    }</a:t>
            </a:r>
          </a:p>
          <a:p>
            <a:pPr lvl="0" algn="l" defTabSz="457200">
              <a:defRPr sz="1800"/>
            </a:pPr>
            <a:r>
              <a:rPr sz="2200">
                <a:latin typeface="+mn-lt"/>
                <a:ea typeface="+mn-ea"/>
                <a:cs typeface="+mn-cs"/>
                <a:sym typeface="Courier"/>
              </a:rPr>
              <a:t>  },</a:t>
            </a:r>
          </a:p>
          <a:p>
            <a:pPr lvl="0" algn="l" defTabSz="457200">
              <a:defRPr sz="1800"/>
            </a:pPr>
            <a:r>
              <a:rPr sz="2200">
                <a:latin typeface="+mn-lt"/>
                <a:ea typeface="+mn-ea"/>
                <a:cs typeface="+mn-cs"/>
                <a:sym typeface="Courier"/>
              </a:rPr>
              <a:t>  </a:t>
            </a:r>
            <a:r>
              <a:rPr sz="2200" b="1">
                <a:solidFill>
                  <a:srgbClr val="008F00"/>
                </a:solidFill>
                <a:latin typeface="+mn-lt"/>
                <a:ea typeface="+mn-ea"/>
                <a:cs typeface="+mn-cs"/>
                <a:sym typeface="Courier"/>
              </a:rPr>
              <a:t>"os"</a:t>
            </a:r>
            <a:r>
              <a:rPr sz="2200">
                <a:latin typeface="+mn-lt"/>
                <a:ea typeface="+mn-ea"/>
                <a:cs typeface="+mn-cs"/>
                <a:sym typeface="Courier"/>
              </a:rPr>
              <a:t>: </a:t>
            </a:r>
            <a:r>
              <a:rPr sz="2200">
                <a:solidFill>
                  <a:srgbClr val="C8352B"/>
                </a:solidFill>
                <a:latin typeface="+mn-lt"/>
                <a:ea typeface="+mn-ea"/>
                <a:cs typeface="+mn-cs"/>
                <a:sym typeface="Courier"/>
              </a:rPr>
              <a:t>"GNU/Linux"</a:t>
            </a:r>
            <a:endParaRPr sz="2200">
              <a:latin typeface="+mn-lt"/>
              <a:ea typeface="+mn-ea"/>
              <a:cs typeface="+mn-cs"/>
              <a:sym typeface="Courier"/>
            </a:endParaRPr>
          </a:p>
          <a:p>
            <a:pPr lvl="0" algn="l" defTabSz="457200">
              <a:defRPr sz="1800"/>
            </a:pPr>
            <a:r>
              <a:rPr sz="2200">
                <a:latin typeface="+mn-lt"/>
                <a:ea typeface="+mn-ea"/>
                <a:cs typeface="+mn-cs"/>
                <a:sym typeface="Courier"/>
              </a:rPr>
              <a:t>},</a:t>
            </a:r>
          </a:p>
          <a:p>
            <a:pPr lvl="0" algn="l" defTabSz="457200">
              <a:defRPr sz="1800"/>
            </a:pPr>
            <a:r>
              <a:rPr sz="2200">
                <a:solidFill>
                  <a:srgbClr val="C8352B"/>
                </a:solidFill>
                <a:latin typeface="+mn-lt"/>
                <a:ea typeface="+mn-ea"/>
                <a:cs typeface="+mn-cs"/>
                <a:sym typeface="Courier"/>
              </a:rPr>
              <a:t>"os"</a:t>
            </a:r>
            <a:r>
              <a:rPr sz="2200">
                <a:latin typeface="+mn-lt"/>
                <a:ea typeface="+mn-ea"/>
                <a:cs typeface="+mn-cs"/>
                <a:sym typeface="Courier"/>
              </a:rPr>
              <a:t>: </a:t>
            </a:r>
            <a:r>
              <a:rPr sz="2200">
                <a:solidFill>
                  <a:srgbClr val="C8352B"/>
                </a:solidFill>
                <a:latin typeface="+mn-lt"/>
                <a:ea typeface="+mn-ea"/>
                <a:cs typeface="+mn-cs"/>
                <a:sym typeface="Courier"/>
              </a:rPr>
              <a:t>"linux"</a:t>
            </a:r>
            <a:r>
              <a:rPr sz="2200">
                <a:latin typeface="+mn-lt"/>
                <a:ea typeface="+mn-ea"/>
                <a:cs typeface="+mn-cs"/>
                <a:sym typeface="Courier"/>
              </a:rPr>
              <a:t>,</a:t>
            </a:r>
          </a:p>
          <a:p>
            <a:pPr lvl="0" algn="l" defTabSz="457200">
              <a:defRPr sz="1800"/>
            </a:pPr>
            <a:r>
              <a:rPr sz="2200">
                <a:solidFill>
                  <a:srgbClr val="C8352B"/>
                </a:solidFill>
                <a:latin typeface="+mn-lt"/>
                <a:ea typeface="+mn-ea"/>
                <a:cs typeface="+mn-cs"/>
                <a:sym typeface="Courier"/>
              </a:rPr>
              <a:t>"os_version"</a:t>
            </a:r>
            <a:r>
              <a:rPr sz="2200">
                <a:latin typeface="+mn-lt"/>
                <a:ea typeface="+mn-ea"/>
                <a:cs typeface="+mn-cs"/>
                <a:sym typeface="Courier"/>
              </a:rPr>
              <a:t>: </a:t>
            </a:r>
            <a:r>
              <a:rPr sz="2200">
                <a:solidFill>
                  <a:srgbClr val="C8352B"/>
                </a:solidFill>
                <a:latin typeface="+mn-lt"/>
                <a:ea typeface="+mn-ea"/>
                <a:cs typeface="+mn-cs"/>
                <a:sym typeface="Courier"/>
              </a:rPr>
              <a:t>"2.6.32-358.23.2.el6.x86_64"</a:t>
            </a:r>
            <a:r>
              <a:rPr sz="2200">
                <a:latin typeface="+mn-lt"/>
                <a:ea typeface="+mn-ea"/>
                <a:cs typeface="+mn-cs"/>
                <a:sym typeface="Courier"/>
              </a:rPr>
              <a:t>,</a:t>
            </a:r>
          </a:p>
          <a:p>
            <a:pPr lvl="0" algn="l" defTabSz="457200">
              <a:defRPr sz="1800"/>
            </a:pPr>
            <a:r>
              <a:rPr sz="2200">
                <a:solidFill>
                  <a:srgbClr val="C8352B"/>
                </a:solidFill>
                <a:latin typeface="+mn-lt"/>
                <a:ea typeface="+mn-ea"/>
                <a:cs typeface="+mn-cs"/>
                <a:sym typeface="Courier"/>
              </a:rPr>
              <a:t>"ohai_time"</a:t>
            </a:r>
            <a:r>
              <a:rPr sz="2200">
                <a:latin typeface="+mn-lt"/>
                <a:ea typeface="+mn-ea"/>
                <a:cs typeface="+mn-cs"/>
                <a:sym typeface="Courier"/>
              </a:rPr>
              <a:t>: </a:t>
            </a:r>
            <a:r>
              <a:rPr sz="2200">
                <a:solidFill>
                  <a:srgbClr val="797979"/>
                </a:solidFill>
                <a:latin typeface="+mn-lt"/>
                <a:ea typeface="+mn-ea"/>
                <a:cs typeface="+mn-cs"/>
                <a:sym typeface="Courier"/>
              </a:rPr>
              <a:t>1389105685.7735305</a:t>
            </a:r>
            <a:r>
              <a:rPr sz="2200">
                <a:latin typeface="+mn-lt"/>
                <a:ea typeface="+mn-ea"/>
                <a:cs typeface="+mn-cs"/>
                <a:sym typeface="Courier"/>
              </a:rPr>
              <a:t>,</a:t>
            </a:r>
          </a:p>
        </p:txBody>
      </p:sp>
      <p:sp>
        <p:nvSpPr>
          <p:cNvPr id="4035" name="Shape 4035"/>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316</a:t>
            </a:fld>
            <a:endParaRPr sz="1000"/>
          </a:p>
        </p:txBody>
      </p:sp>
    </p:spTree>
  </p:cSld>
  <p:clrMapOvr>
    <a:masterClrMapping/>
  </p:clrMapOvr>
  <p:transition xmlns:p14="http://schemas.microsoft.com/office/powerpoint/2010/main" spd="med"/>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7" name="Shape 4037"/>
          <p:cNvSpPr/>
          <p:nvPr/>
        </p:nvSpPr>
        <p:spPr>
          <a:xfrm>
            <a:off x="8007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p>
            <a:pPr lvl="0" algn="l">
              <a:defRPr sz="1800"/>
            </a:pPr>
            <a:r>
              <a:rPr sz="4800" b="1">
                <a:solidFill>
                  <a:srgbClr val="FFFFFF"/>
                </a:solidFill>
                <a:latin typeface="+mn-lt"/>
                <a:ea typeface="+mn-ea"/>
                <a:cs typeface="+mn-cs"/>
                <a:sym typeface="Courier"/>
              </a:rPr>
              <a:t>chef@node1:~$</a:t>
            </a:r>
            <a:r>
              <a:rPr sz="4800">
                <a:solidFill>
                  <a:srgbClr val="FFFFFF"/>
                </a:solidFill>
                <a:latin typeface="+mn-lt"/>
                <a:ea typeface="+mn-ea"/>
                <a:cs typeface="+mn-cs"/>
                <a:sym typeface="Courier"/>
              </a:rPr>
              <a:t> ohai | less</a:t>
            </a:r>
          </a:p>
        </p:txBody>
      </p:sp>
      <p:sp>
        <p:nvSpPr>
          <p:cNvPr id="4038" name="Shape 4038"/>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Exercise: Run Ohai on node</a:t>
            </a:r>
          </a:p>
        </p:txBody>
      </p:sp>
      <p:sp>
        <p:nvSpPr>
          <p:cNvPr id="4039" name="Shape 4039"/>
          <p:cNvSpPr>
            <a:spLocks noGrp="1"/>
          </p:cNvSpPr>
          <p:nvPr>
            <p:ph type="body" idx="1"/>
          </p:nvPr>
        </p:nvSpPr>
        <p:spPr>
          <a:prstGeom prst="rect">
            <a:avLst/>
          </a:prstGeom>
        </p:spPr>
        <p:txBody>
          <a:bodyPr>
            <a:normAutofit fontScale="70000" lnSpcReduction="20000"/>
          </a:bodyPr>
          <a:lstStyle/>
          <a:p>
            <a:pPr lvl="0" defTabSz="223520">
              <a:defRPr sz="1800">
                <a:solidFill>
                  <a:srgbClr val="000000"/>
                </a:solidFill>
              </a:defRPr>
            </a:pPr>
            <a:r>
              <a:rPr sz="1920">
                <a:solidFill>
                  <a:srgbClr val="FFFFFF"/>
                </a:solidFill>
              </a:rPr>
              <a:t>{</a:t>
            </a:r>
          </a:p>
          <a:p>
            <a:pPr lvl="0" defTabSz="223520">
              <a:defRPr sz="1800">
                <a:solidFill>
                  <a:srgbClr val="000000"/>
                </a:solidFill>
              </a:defRPr>
            </a:pPr>
            <a:r>
              <a:rPr sz="1920">
                <a:solidFill>
                  <a:srgbClr val="FFFFFF"/>
                </a:solidFill>
              </a:rPr>
              <a:t>  "languages": {</a:t>
            </a:r>
          </a:p>
          <a:p>
            <a:pPr lvl="0" defTabSz="223520">
              <a:defRPr sz="1800">
                <a:solidFill>
                  <a:srgbClr val="000000"/>
                </a:solidFill>
              </a:defRPr>
            </a:pPr>
            <a:r>
              <a:rPr sz="1920">
                <a:solidFill>
                  <a:srgbClr val="FFFFFF"/>
                </a:solidFill>
              </a:rPr>
              <a:t>    "ruby": {</a:t>
            </a:r>
          </a:p>
          <a:p>
            <a:pPr lvl="0" defTabSz="223520">
              <a:defRPr sz="1800">
                <a:solidFill>
                  <a:srgbClr val="000000"/>
                </a:solidFill>
              </a:defRPr>
            </a:pPr>
            <a:endParaRPr sz="1920">
              <a:solidFill>
                <a:srgbClr val="FFFFFF"/>
              </a:solidFill>
            </a:endParaRPr>
          </a:p>
          <a:p>
            <a:pPr lvl="0" defTabSz="223520">
              <a:defRPr sz="1800">
                <a:solidFill>
                  <a:srgbClr val="000000"/>
                </a:solidFill>
              </a:defRPr>
            </a:pPr>
            <a:r>
              <a:rPr sz="1920">
                <a:solidFill>
                  <a:srgbClr val="FFFFFF"/>
                </a:solidFill>
              </a:rPr>
              <a:t>    },</a:t>
            </a:r>
          </a:p>
          <a:p>
            <a:pPr lvl="0" defTabSz="223520">
              <a:defRPr sz="1800">
                <a:solidFill>
                  <a:srgbClr val="000000"/>
                </a:solidFill>
              </a:defRPr>
            </a:pPr>
            <a:r>
              <a:rPr sz="1920">
                <a:solidFill>
                  <a:srgbClr val="FFFFFF"/>
                </a:solidFill>
              </a:rPr>
              <a:t>    "java": {</a:t>
            </a:r>
          </a:p>
          <a:p>
            <a:pPr lvl="0" defTabSz="223520">
              <a:defRPr sz="1800">
                <a:solidFill>
                  <a:srgbClr val="000000"/>
                </a:solidFill>
              </a:defRPr>
            </a:pPr>
            <a:r>
              <a:rPr sz="1920">
                <a:solidFill>
                  <a:srgbClr val="FFFFFF"/>
                </a:solidFill>
              </a:rPr>
              <a:t>      "version": "1.6.0_24",</a:t>
            </a:r>
          </a:p>
          <a:p>
            <a:pPr lvl="0" defTabSz="223520">
              <a:defRPr sz="1800">
                <a:solidFill>
                  <a:srgbClr val="000000"/>
                </a:solidFill>
              </a:defRPr>
            </a:pPr>
            <a:r>
              <a:rPr sz="1920">
                <a:solidFill>
                  <a:srgbClr val="FFFFFF"/>
                </a:solidFill>
              </a:rPr>
              <a:t>      "runtime": {</a:t>
            </a:r>
          </a:p>
          <a:p>
            <a:pPr lvl="0" defTabSz="223520">
              <a:defRPr sz="1800">
                <a:solidFill>
                  <a:srgbClr val="000000"/>
                </a:solidFill>
              </a:defRPr>
            </a:pPr>
            <a:r>
              <a:rPr sz="1920">
                <a:solidFill>
                  <a:srgbClr val="FFFFFF"/>
                </a:solidFill>
              </a:rPr>
              <a:t>        "name": "OpenJDK Runtime Environment (IcedTea6 1.11.13)",</a:t>
            </a:r>
          </a:p>
          <a:p>
            <a:pPr lvl="0" defTabSz="223520">
              <a:defRPr sz="1800">
                <a:solidFill>
                  <a:srgbClr val="000000"/>
                </a:solidFill>
              </a:defRPr>
            </a:pPr>
            <a:r>
              <a:rPr sz="1920">
                <a:solidFill>
                  <a:srgbClr val="FFFFFF"/>
                </a:solidFill>
              </a:rPr>
              <a:t>        "build": "rhel-1.65.1.11.13.el6_4-x86_64"</a:t>
            </a:r>
          </a:p>
          <a:p>
            <a:pPr lvl="0" defTabSz="223520">
              <a:defRPr sz="1800">
                <a:solidFill>
                  <a:srgbClr val="000000"/>
                </a:solidFill>
              </a:defRPr>
            </a:pPr>
            <a:r>
              <a:rPr sz="1920">
                <a:solidFill>
                  <a:srgbClr val="FFFFFF"/>
                </a:solidFill>
              </a:rPr>
              <a:t>      },</a:t>
            </a:r>
          </a:p>
          <a:p>
            <a:pPr lvl="0" defTabSz="223520">
              <a:defRPr sz="1800">
                <a:solidFill>
                  <a:srgbClr val="000000"/>
                </a:solidFill>
              </a:defRPr>
            </a:pPr>
            <a:r>
              <a:rPr sz="1920">
                <a:solidFill>
                  <a:srgbClr val="FFFFFF"/>
                </a:solidFill>
              </a:rPr>
              <a:t>      "hotspot": {</a:t>
            </a:r>
          </a:p>
          <a:p>
            <a:pPr lvl="0" defTabSz="223520">
              <a:defRPr sz="1800">
                <a:solidFill>
                  <a:srgbClr val="000000"/>
                </a:solidFill>
              </a:defRPr>
            </a:pPr>
            <a:r>
              <a:rPr sz="1920">
                <a:solidFill>
                  <a:srgbClr val="FFFFFF"/>
                </a:solidFill>
              </a:rPr>
              <a:t>        "name": "OpenJDK 64-Bit Server VM",</a:t>
            </a:r>
          </a:p>
          <a:p>
            <a:pPr lvl="0" defTabSz="223520">
              <a:defRPr sz="1800">
                <a:solidFill>
                  <a:srgbClr val="000000"/>
                </a:solidFill>
              </a:defRPr>
            </a:pPr>
            <a:r>
              <a:rPr sz="1920">
                <a:solidFill>
                  <a:srgbClr val="FFFFFF"/>
                </a:solidFill>
              </a:rPr>
              <a:t>        "build": "20.0-b12, mixed mode"</a:t>
            </a:r>
          </a:p>
          <a:p>
            <a:pPr lvl="0" defTabSz="223520">
              <a:defRPr sz="1800">
                <a:solidFill>
                  <a:srgbClr val="000000"/>
                </a:solidFill>
              </a:defRPr>
            </a:pPr>
            <a:r>
              <a:rPr sz="1920">
                <a:solidFill>
                  <a:srgbClr val="FFFFFF"/>
                </a:solidFill>
              </a:rPr>
              <a:t>      }</a:t>
            </a:r>
          </a:p>
          <a:p>
            <a:pPr lvl="0" defTabSz="223520">
              <a:defRPr sz="1800">
                <a:solidFill>
                  <a:srgbClr val="000000"/>
                </a:solidFill>
              </a:defRPr>
            </a:pPr>
            <a:r>
              <a:rPr sz="1920">
                <a:solidFill>
                  <a:srgbClr val="FFFFFF"/>
                </a:solidFill>
              </a:rPr>
              <a:t>    },</a:t>
            </a:r>
          </a:p>
          <a:p>
            <a:pPr lvl="0" defTabSz="223520">
              <a:defRPr sz="1800">
                <a:solidFill>
                  <a:srgbClr val="000000"/>
                </a:solidFill>
              </a:defRPr>
            </a:pPr>
            <a:r>
              <a:rPr sz="1920">
                <a:solidFill>
                  <a:srgbClr val="FFFFFF"/>
                </a:solidFill>
              </a:rPr>
              <a:t>    "perl": {</a:t>
            </a:r>
          </a:p>
          <a:p>
            <a:pPr lvl="0" defTabSz="223520">
              <a:defRPr sz="1800">
                <a:solidFill>
                  <a:srgbClr val="000000"/>
                </a:solidFill>
              </a:defRPr>
            </a:pPr>
            <a:r>
              <a:rPr sz="1920">
                <a:solidFill>
                  <a:srgbClr val="FFFFFF"/>
                </a:solidFill>
              </a:rPr>
              <a:t>      "version": "5.10.1",</a:t>
            </a:r>
          </a:p>
          <a:p>
            <a:pPr lvl="0" defTabSz="223520">
              <a:defRPr sz="1800">
                <a:solidFill>
                  <a:srgbClr val="000000"/>
                </a:solidFill>
              </a:defRPr>
            </a:pPr>
            <a:r>
              <a:rPr sz="1920">
                <a:solidFill>
                  <a:srgbClr val="FFFFFF"/>
                </a:solidFill>
              </a:rPr>
              <a:t>      "archname": "x86_64-linux-thread-multi"</a:t>
            </a:r>
          </a:p>
          <a:p>
            <a:pPr lvl="0" defTabSz="223520">
              <a:defRPr sz="1800">
                <a:solidFill>
                  <a:srgbClr val="000000"/>
                </a:solidFill>
              </a:defRPr>
            </a:pPr>
            <a:r>
              <a:rPr sz="1920">
                <a:solidFill>
                  <a:srgbClr val="FFFFFF"/>
                </a:solidFill>
              </a:rPr>
              <a:t>    },</a:t>
            </a:r>
          </a:p>
          <a:p>
            <a:pPr lvl="0" defTabSz="223520">
              <a:defRPr sz="1800">
                <a:solidFill>
                  <a:srgbClr val="000000"/>
                </a:solidFill>
              </a:defRPr>
            </a:pPr>
            <a:r>
              <a:rPr sz="1920">
                <a:solidFill>
                  <a:srgbClr val="FFFFFF"/>
                </a:solidFill>
              </a:rPr>
              <a:t>    "lua": {</a:t>
            </a:r>
          </a:p>
          <a:p>
            <a:pPr lvl="0" defTabSz="223520">
              <a:defRPr sz="1800">
                <a:solidFill>
                  <a:srgbClr val="000000"/>
                </a:solidFill>
              </a:defRPr>
            </a:pPr>
            <a:r>
              <a:rPr sz="1920">
                <a:solidFill>
                  <a:srgbClr val="FFFFFF"/>
                </a:solidFill>
              </a:rPr>
              <a:t>      "version": "5.1.4"</a:t>
            </a:r>
          </a:p>
          <a:p>
            <a:pPr lvl="0" defTabSz="223520">
              <a:defRPr sz="1800">
                <a:solidFill>
                  <a:srgbClr val="000000"/>
                </a:solidFill>
              </a:defRPr>
            </a:pPr>
            <a:r>
              <a:rPr sz="1920">
                <a:solidFill>
                  <a:srgbClr val="FFFFFF"/>
                </a:solidFill>
              </a:rPr>
              <a:t>    },</a:t>
            </a:r>
          </a:p>
          <a:p>
            <a:pPr lvl="0" defTabSz="223520">
              <a:defRPr sz="1800">
                <a:solidFill>
                  <a:srgbClr val="000000"/>
                </a:solidFill>
              </a:defRPr>
            </a:pPr>
            <a:r>
              <a:rPr sz="1920">
                <a:solidFill>
                  <a:srgbClr val="FFFFFF"/>
                </a:solidFill>
              </a:rPr>
              <a:t>    "python": {</a:t>
            </a:r>
          </a:p>
          <a:p>
            <a:pPr lvl="0" defTabSz="223520">
              <a:defRPr sz="1800">
                <a:solidFill>
                  <a:srgbClr val="000000"/>
                </a:solidFill>
              </a:defRPr>
            </a:pPr>
            <a:r>
              <a:rPr sz="1920">
                <a:solidFill>
                  <a:srgbClr val="FFFFFF"/>
                </a:solidFill>
              </a:rPr>
              <a:t>      "version": "2.6.6",</a:t>
            </a:r>
          </a:p>
          <a:p>
            <a:pPr lvl="0" defTabSz="223520">
              <a:defRPr sz="1800">
                <a:solidFill>
                  <a:srgbClr val="000000"/>
                </a:solidFill>
              </a:defRPr>
            </a:pPr>
            <a:r>
              <a:rPr sz="1920">
                <a:solidFill>
                  <a:srgbClr val="FFFFFF"/>
                </a:solidFill>
              </a:rPr>
              <a:t>      "builddate": "Jul 10 2013, 22:48:45"</a:t>
            </a:r>
          </a:p>
          <a:p>
            <a:pPr lvl="0" defTabSz="223520">
              <a:defRPr sz="1800">
                <a:solidFill>
                  <a:srgbClr val="000000"/>
                </a:solidFill>
              </a:defRPr>
            </a:pPr>
            <a:r>
              <a:rPr sz="1920">
                <a:solidFill>
                  <a:srgbClr val="FFFFFF"/>
                </a:solidFill>
              </a:rPr>
              <a:t>    }</a:t>
            </a:r>
          </a:p>
          <a:p>
            <a:pPr lvl="0" defTabSz="223520">
              <a:defRPr sz="1800">
                <a:solidFill>
                  <a:srgbClr val="000000"/>
                </a:solidFill>
              </a:defRPr>
            </a:pPr>
            <a:r>
              <a:rPr sz="1920">
                <a:solidFill>
                  <a:srgbClr val="FFFFFF"/>
                </a:solidFill>
              </a:rPr>
              <a:t>  },</a:t>
            </a:r>
          </a:p>
          <a:p>
            <a:pPr lvl="0" defTabSz="223520">
              <a:defRPr sz="1800">
                <a:solidFill>
                  <a:srgbClr val="000000"/>
                </a:solidFill>
              </a:defRPr>
            </a:pPr>
            <a:r>
              <a:rPr sz="1920">
                <a:solidFill>
                  <a:srgbClr val="FFFFFF"/>
                </a:solidFill>
              </a:rPr>
              <a:t>  "kernel": {</a:t>
            </a:r>
          </a:p>
          <a:p>
            <a:pPr lvl="0" defTabSz="223520">
              <a:defRPr sz="1800">
                <a:solidFill>
                  <a:srgbClr val="000000"/>
                </a:solidFill>
              </a:defRPr>
            </a:pPr>
            <a:endParaRPr sz="1920">
              <a:solidFill>
                <a:srgbClr val="FFFFFF"/>
              </a:solidFill>
            </a:endParaRPr>
          </a:p>
        </p:txBody>
      </p:sp>
      <p:sp>
        <p:nvSpPr>
          <p:cNvPr id="4040" name="Shape 4040"/>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317</a:t>
            </a:fld>
            <a:endParaRPr sz="1000"/>
          </a:p>
        </p:txBody>
      </p:sp>
    </p:spTree>
  </p:cSld>
  <p:clrMapOvr>
    <a:masterClrMapping/>
  </p:clrMapOvr>
  <p:transition xmlns:p14="http://schemas.microsoft.com/office/powerpoint/2010/main" spd="med"/>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 name="Shape 4044"/>
          <p:cNvSpPr/>
          <p:nvPr/>
        </p:nvSpPr>
        <p:spPr>
          <a:xfrm>
            <a:off x="813494" y="1695450"/>
            <a:ext cx="14655801" cy="10287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3600">
                <a:solidFill>
                  <a:srgbClr val="FFFFFF"/>
                </a:solidFill>
                <a:latin typeface="+mn-lt"/>
                <a:ea typeface="+mn-ea"/>
                <a:cs typeface="+mn-cs"/>
                <a:sym typeface="Courier"/>
              </a:defRPr>
            </a:lvl1pPr>
          </a:lstStyle>
          <a:p>
            <a:pPr lvl="0">
              <a:defRPr sz="1800">
                <a:solidFill>
                  <a:srgbClr val="000000"/>
                </a:solidFill>
              </a:defRPr>
            </a:pPr>
            <a:r>
              <a:rPr sz="3600">
                <a:solidFill>
                  <a:srgbClr val="FFFFFF"/>
                </a:solidFill>
              </a:rPr>
              <a:t>$ knife node show node1 -l</a:t>
            </a:r>
          </a:p>
        </p:txBody>
      </p:sp>
      <p:sp>
        <p:nvSpPr>
          <p:cNvPr id="4045" name="Shape 4045"/>
          <p:cNvSpPr>
            <a:spLocks noGrp="1"/>
          </p:cNvSpPr>
          <p:nvPr>
            <p:ph type="title"/>
          </p:nvPr>
        </p:nvSpPr>
        <p:spPr>
          <a:prstGeom prst="rect">
            <a:avLst/>
          </a:prstGeom>
        </p:spPr>
        <p:txBody>
          <a:bodyPr/>
          <a:lstStyle>
            <a:lvl1pPr defTabSz="491744">
              <a:defRPr sz="6336">
                <a:effectLst>
                  <a:outerShdw blurRad="44704" dist="22352" dir="2700000" rotWithShape="0">
                    <a:srgbClr val="000000">
                      <a:alpha val="75000"/>
                    </a:srgbClr>
                  </a:outerShdw>
                </a:effectLst>
              </a:defRPr>
            </a:lvl1pPr>
          </a:lstStyle>
          <a:p>
            <a:pPr lvl="0">
              <a:defRPr sz="1800" b="0">
                <a:solidFill>
                  <a:srgbClr val="000000"/>
                </a:solidFill>
                <a:effectLst/>
              </a:defRPr>
            </a:pPr>
            <a:r>
              <a:rPr sz="6336" b="1">
                <a:solidFill>
                  <a:srgbClr val="FFFFFF"/>
                </a:solidFill>
                <a:effectLst>
                  <a:outerShdw blurRad="44704" dist="22352" dir="2700000" rotWithShape="0">
                    <a:srgbClr val="000000">
                      <a:alpha val="75000"/>
                    </a:srgbClr>
                  </a:outerShdw>
                </a:effectLst>
              </a:rPr>
              <a:t>Exercise: Show all the node attributes</a:t>
            </a:r>
          </a:p>
        </p:txBody>
      </p:sp>
      <p:sp>
        <p:nvSpPr>
          <p:cNvPr id="4046" name="Shape 4046"/>
          <p:cNvSpPr>
            <a:spLocks noGrp="1"/>
          </p:cNvSpPr>
          <p:nvPr>
            <p:ph type="body" idx="1"/>
          </p:nvPr>
        </p:nvSpPr>
        <p:spPr>
          <a:xfrm>
            <a:off x="800100" y="2971800"/>
            <a:ext cx="14655800" cy="5956300"/>
          </a:xfrm>
          <a:prstGeom prst="rect">
            <a:avLst/>
          </a:prstGeom>
        </p:spPr>
        <p:txBody>
          <a:bodyPr>
            <a:normAutofit lnSpcReduction="10000"/>
          </a:bodyPr>
          <a:lstStyle/>
          <a:p>
            <a:pPr lvl="0" defTabSz="273812">
              <a:defRPr sz="1800">
                <a:solidFill>
                  <a:srgbClr val="000000"/>
                </a:solidFill>
              </a:defRPr>
            </a:pPr>
            <a:r>
              <a:rPr sz="1764">
                <a:solidFill>
                  <a:srgbClr val="FFFFFF"/>
                </a:solidFill>
              </a:rPr>
              <a:t>Node Name:   node1</a:t>
            </a:r>
          </a:p>
          <a:p>
            <a:pPr lvl="0" defTabSz="273812">
              <a:defRPr sz="1800">
                <a:solidFill>
                  <a:srgbClr val="000000"/>
                </a:solidFill>
              </a:defRPr>
            </a:pPr>
            <a:r>
              <a:rPr sz="1764">
                <a:solidFill>
                  <a:srgbClr val="FFFFFF"/>
                </a:solidFill>
              </a:rPr>
              <a:t>Environment: _default</a:t>
            </a:r>
          </a:p>
          <a:p>
            <a:pPr lvl="0" defTabSz="273812">
              <a:defRPr sz="1800">
                <a:solidFill>
                  <a:srgbClr val="000000"/>
                </a:solidFill>
              </a:defRPr>
            </a:pPr>
            <a:r>
              <a:rPr sz="1764">
                <a:solidFill>
                  <a:srgbClr val="FFFFFF"/>
                </a:solidFill>
              </a:rPr>
              <a:t>FQDN:        centos63.example.com</a:t>
            </a:r>
          </a:p>
          <a:p>
            <a:pPr lvl="0" defTabSz="273812">
              <a:defRPr sz="1800">
                <a:solidFill>
                  <a:srgbClr val="000000"/>
                </a:solidFill>
              </a:defRPr>
            </a:pPr>
            <a:r>
              <a:rPr sz="1764">
                <a:solidFill>
                  <a:srgbClr val="FFFFFF"/>
                </a:solidFill>
              </a:rPr>
              <a:t>IP:          10.160.201.90</a:t>
            </a:r>
          </a:p>
          <a:p>
            <a:pPr lvl="0" defTabSz="273812">
              <a:defRPr sz="1800">
                <a:solidFill>
                  <a:srgbClr val="000000"/>
                </a:solidFill>
              </a:defRPr>
            </a:pPr>
            <a:r>
              <a:rPr sz="1764">
                <a:solidFill>
                  <a:srgbClr val="FFFFFF"/>
                </a:solidFill>
              </a:rPr>
              <a:t>Run List:    recipe[apache]</a:t>
            </a:r>
          </a:p>
          <a:p>
            <a:pPr lvl="0" defTabSz="273812">
              <a:defRPr sz="1800">
                <a:solidFill>
                  <a:srgbClr val="000000"/>
                </a:solidFill>
              </a:defRPr>
            </a:pPr>
            <a:r>
              <a:rPr sz="1764">
                <a:solidFill>
                  <a:srgbClr val="FFFFFF"/>
                </a:solidFill>
              </a:rPr>
              <a:t>Roles:       </a:t>
            </a:r>
          </a:p>
          <a:p>
            <a:pPr lvl="0" defTabSz="273812">
              <a:defRPr sz="1800">
                <a:solidFill>
                  <a:srgbClr val="000000"/>
                </a:solidFill>
              </a:defRPr>
            </a:pPr>
            <a:r>
              <a:rPr sz="1764">
                <a:solidFill>
                  <a:srgbClr val="FFFFFF"/>
                </a:solidFill>
              </a:rPr>
              <a:t>Recipes:     apache</a:t>
            </a:r>
          </a:p>
          <a:p>
            <a:pPr lvl="0" defTabSz="273812">
              <a:defRPr sz="1800">
                <a:solidFill>
                  <a:srgbClr val="000000"/>
                </a:solidFill>
              </a:defRPr>
            </a:pPr>
            <a:r>
              <a:rPr sz="1764">
                <a:solidFill>
                  <a:srgbClr val="FFFFFF"/>
                </a:solidFill>
              </a:rPr>
              <a:t>Platform:    centos 6.4</a:t>
            </a:r>
          </a:p>
          <a:p>
            <a:pPr lvl="0" defTabSz="273812">
              <a:defRPr sz="1800">
                <a:solidFill>
                  <a:srgbClr val="000000"/>
                </a:solidFill>
              </a:defRPr>
            </a:pPr>
            <a:r>
              <a:rPr sz="1764">
                <a:solidFill>
                  <a:srgbClr val="FFFFFF"/>
                </a:solidFill>
              </a:rPr>
              <a:t>Tags:        </a:t>
            </a:r>
          </a:p>
          <a:p>
            <a:pPr lvl="0" defTabSz="273812">
              <a:defRPr sz="1800">
                <a:solidFill>
                  <a:srgbClr val="000000"/>
                </a:solidFill>
              </a:defRPr>
            </a:pPr>
            <a:r>
              <a:rPr sz="1764">
                <a:solidFill>
                  <a:srgbClr val="FFFFFF"/>
                </a:solidFill>
              </a:rPr>
              <a:t>Attributes:</a:t>
            </a:r>
          </a:p>
          <a:p>
            <a:pPr lvl="0" defTabSz="273812">
              <a:defRPr sz="1800">
                <a:solidFill>
                  <a:srgbClr val="000000"/>
                </a:solidFill>
              </a:defRPr>
            </a:pPr>
            <a:r>
              <a:rPr sz="1764">
                <a:solidFill>
                  <a:srgbClr val="FFFFFF"/>
                </a:solidFill>
              </a:rPr>
              <a:t>tags:</a:t>
            </a:r>
          </a:p>
          <a:p>
            <a:pPr lvl="0" defTabSz="273812">
              <a:defRPr sz="1800">
                <a:solidFill>
                  <a:srgbClr val="000000"/>
                </a:solidFill>
              </a:defRPr>
            </a:pPr>
            <a:endParaRPr sz="1764">
              <a:solidFill>
                <a:srgbClr val="FFFFFF"/>
              </a:solidFill>
            </a:endParaRPr>
          </a:p>
          <a:p>
            <a:pPr lvl="0" defTabSz="273812">
              <a:defRPr sz="1800">
                <a:solidFill>
                  <a:srgbClr val="000000"/>
                </a:solidFill>
              </a:defRPr>
            </a:pPr>
            <a:r>
              <a:rPr sz="1764">
                <a:solidFill>
                  <a:srgbClr val="FFFFFF"/>
                </a:solidFill>
              </a:rPr>
              <a:t>Default Attributes:</a:t>
            </a:r>
          </a:p>
          <a:p>
            <a:pPr lvl="0" defTabSz="273812">
              <a:defRPr sz="1800">
                <a:solidFill>
                  <a:srgbClr val="000000"/>
                </a:solidFill>
              </a:defRPr>
            </a:pPr>
            <a:endParaRPr sz="1764">
              <a:solidFill>
                <a:srgbClr val="FFFFFF"/>
              </a:solidFill>
            </a:endParaRPr>
          </a:p>
          <a:p>
            <a:pPr lvl="0" defTabSz="273812">
              <a:defRPr sz="1800">
                <a:solidFill>
                  <a:srgbClr val="000000"/>
                </a:solidFill>
              </a:defRPr>
            </a:pPr>
            <a:r>
              <a:rPr sz="1764">
                <a:solidFill>
                  <a:srgbClr val="FFFFFF"/>
                </a:solidFill>
              </a:rPr>
              <a:t>Override Attributes:</a:t>
            </a:r>
          </a:p>
          <a:p>
            <a:pPr lvl="0" defTabSz="273812">
              <a:defRPr sz="1800">
                <a:solidFill>
                  <a:srgbClr val="000000"/>
                </a:solidFill>
              </a:defRPr>
            </a:pPr>
            <a:endParaRPr sz="1764">
              <a:solidFill>
                <a:srgbClr val="FFFFFF"/>
              </a:solidFill>
            </a:endParaRPr>
          </a:p>
          <a:p>
            <a:pPr lvl="0" defTabSz="273812">
              <a:defRPr sz="1800">
                <a:solidFill>
                  <a:srgbClr val="000000"/>
                </a:solidFill>
              </a:defRPr>
            </a:pPr>
            <a:r>
              <a:rPr sz="1764">
                <a:solidFill>
                  <a:srgbClr val="FFFFFF"/>
                </a:solidFill>
              </a:rPr>
              <a:t>Automatic Attributes (Ohai Data):</a:t>
            </a:r>
          </a:p>
          <a:p>
            <a:pPr lvl="0" defTabSz="273812">
              <a:defRPr sz="1800">
                <a:solidFill>
                  <a:srgbClr val="000000"/>
                </a:solidFill>
              </a:defRPr>
            </a:pPr>
            <a:r>
              <a:rPr sz="1764">
                <a:solidFill>
                  <a:srgbClr val="FFFFFF"/>
                </a:solidFill>
              </a:rPr>
              <a:t>block_device:</a:t>
            </a:r>
          </a:p>
          <a:p>
            <a:pPr lvl="0" defTabSz="273812">
              <a:defRPr sz="1800">
                <a:solidFill>
                  <a:srgbClr val="000000"/>
                </a:solidFill>
              </a:defRPr>
            </a:pPr>
            <a:r>
              <a:rPr sz="1764">
                <a:solidFill>
                  <a:srgbClr val="FFFFFF"/>
                </a:solidFill>
              </a:rPr>
              <a:t>  dm-0:</a:t>
            </a:r>
          </a:p>
          <a:p>
            <a:pPr lvl="0" defTabSz="273812">
              <a:defRPr sz="1800">
                <a:solidFill>
                  <a:srgbClr val="000000"/>
                </a:solidFill>
              </a:defRPr>
            </a:pPr>
            <a:r>
              <a:rPr sz="1764">
                <a:solidFill>
                  <a:srgbClr val="FFFFFF"/>
                </a:solidFill>
              </a:rPr>
              <a:t>    removable: 0</a:t>
            </a:r>
          </a:p>
          <a:p>
            <a:pPr lvl="0" defTabSz="273812">
              <a:defRPr sz="1800">
                <a:solidFill>
                  <a:srgbClr val="000000"/>
                </a:solidFill>
              </a:defRPr>
            </a:pPr>
            <a:r>
              <a:rPr sz="1764">
                <a:solidFill>
                  <a:srgbClr val="FFFFFF"/>
                </a:solidFill>
              </a:rPr>
              <a:t>    size:      28393472</a:t>
            </a:r>
          </a:p>
        </p:txBody>
      </p:sp>
      <p:sp>
        <p:nvSpPr>
          <p:cNvPr id="4047" name="Shape 4047"/>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318</a:t>
            </a:fld>
            <a:endParaRPr sz="1000"/>
          </a:p>
        </p:txBody>
      </p:sp>
    </p:spTree>
  </p:cSld>
  <p:clrMapOvr>
    <a:masterClrMapping/>
  </p:clrMapOvr>
  <p:transition xmlns:p14="http://schemas.microsoft.com/office/powerpoint/2010/main" spd="med"/>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9" name="Shape 4049"/>
          <p:cNvSpPr/>
          <p:nvPr/>
        </p:nvSpPr>
        <p:spPr>
          <a:xfrm>
            <a:off x="8134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 knife node show node1 -Fj</a:t>
            </a:r>
          </a:p>
        </p:txBody>
      </p:sp>
      <p:sp>
        <p:nvSpPr>
          <p:cNvPr id="4050" name="Shape 4050"/>
          <p:cNvSpPr>
            <a:spLocks noGrp="1"/>
          </p:cNvSpPr>
          <p:nvPr>
            <p:ph type="title"/>
          </p:nvPr>
        </p:nvSpPr>
        <p:spPr>
          <a:prstGeom prst="rect">
            <a:avLst/>
          </a:prstGeom>
        </p:spPr>
        <p:txBody>
          <a:bodyPr/>
          <a:lstStyle>
            <a:lvl1pPr defTabSz="519684">
              <a:defRPr sz="6696">
                <a:effectLst>
                  <a:outerShdw blurRad="47244" dist="23622" dir="2700000" rotWithShape="0">
                    <a:srgbClr val="000000">
                      <a:alpha val="75000"/>
                    </a:srgbClr>
                  </a:outerShdw>
                </a:effectLst>
              </a:defRPr>
            </a:lvl1pPr>
          </a:lstStyle>
          <a:p>
            <a:pPr lvl="0">
              <a:defRPr sz="1800" b="0">
                <a:solidFill>
                  <a:srgbClr val="000000"/>
                </a:solidFill>
                <a:effectLst/>
              </a:defRPr>
            </a:pPr>
            <a:r>
              <a:rPr sz="6696" b="1">
                <a:solidFill>
                  <a:srgbClr val="FFFFFF"/>
                </a:solidFill>
                <a:effectLst>
                  <a:outerShdw blurRad="47244" dist="23622" dir="2700000" rotWithShape="0">
                    <a:srgbClr val="000000">
                      <a:alpha val="75000"/>
                    </a:srgbClr>
                  </a:outerShdw>
                </a:effectLst>
              </a:rPr>
              <a:t>Exercise: Show the raw node object</a:t>
            </a:r>
          </a:p>
        </p:txBody>
      </p:sp>
      <p:sp>
        <p:nvSpPr>
          <p:cNvPr id="4051" name="Shape 4051"/>
          <p:cNvSpPr>
            <a:spLocks noGrp="1"/>
          </p:cNvSpPr>
          <p:nvPr>
            <p:ph type="body" idx="1"/>
          </p:nvPr>
        </p:nvSpPr>
        <p:spPr>
          <a:prstGeom prst="rect">
            <a:avLst/>
          </a:prstGeom>
        </p:spPr>
        <p:txBody>
          <a:bodyPr/>
          <a:lstStyle/>
          <a:p>
            <a:pPr lvl="0">
              <a:defRPr sz="1800">
                <a:solidFill>
                  <a:srgbClr val="000000"/>
                </a:solidFill>
              </a:defRPr>
            </a:pPr>
            <a:r>
              <a:rPr sz="4300">
                <a:solidFill>
                  <a:srgbClr val="FFFFFF"/>
                </a:solidFill>
              </a:rPr>
              <a:t>{</a:t>
            </a:r>
          </a:p>
          <a:p>
            <a:pPr lvl="0">
              <a:defRPr sz="1800">
                <a:solidFill>
                  <a:srgbClr val="000000"/>
                </a:solidFill>
              </a:defRPr>
            </a:pPr>
            <a:r>
              <a:rPr sz="4300">
                <a:solidFill>
                  <a:srgbClr val="FFFFFF"/>
                </a:solidFill>
              </a:rPr>
              <a:t>  "name": "node1",</a:t>
            </a:r>
          </a:p>
          <a:p>
            <a:pPr lvl="0">
              <a:defRPr sz="1800">
                <a:solidFill>
                  <a:srgbClr val="000000"/>
                </a:solidFill>
              </a:defRPr>
            </a:pPr>
            <a:r>
              <a:rPr sz="4300">
                <a:solidFill>
                  <a:srgbClr val="FFFFFF"/>
                </a:solidFill>
              </a:rPr>
              <a:t>  "chef_environment": "_default",</a:t>
            </a:r>
          </a:p>
          <a:p>
            <a:pPr lvl="0">
              <a:defRPr sz="1800">
                <a:solidFill>
                  <a:srgbClr val="000000"/>
                </a:solidFill>
              </a:defRPr>
            </a:pPr>
            <a:r>
              <a:rPr sz="4300">
                <a:solidFill>
                  <a:srgbClr val="FFFFFF"/>
                </a:solidFill>
              </a:rPr>
              <a:t>  "run_list": ["recipe[apache]"],</a:t>
            </a:r>
          </a:p>
          <a:p>
            <a:pPr lvl="0">
              <a:defRPr sz="1800">
                <a:solidFill>
                  <a:srgbClr val="000000"/>
                </a:solidFill>
              </a:defRPr>
            </a:pPr>
            <a:r>
              <a:rPr sz="4300">
                <a:solidFill>
                  <a:srgbClr val="FFFFFF"/>
                </a:solidFill>
              </a:rPr>
              <a:t>  "normal": {"tags":[]}</a:t>
            </a:r>
          </a:p>
          <a:p>
            <a:pPr lvl="0">
              <a:defRPr sz="1800">
                <a:solidFill>
                  <a:srgbClr val="000000"/>
                </a:solidFill>
              </a:defRPr>
            </a:pPr>
            <a:r>
              <a:rPr sz="4300">
                <a:solidFill>
                  <a:srgbClr val="FFFFFF"/>
                </a:solidFill>
              </a:rPr>
              <a:t>}</a:t>
            </a:r>
          </a:p>
        </p:txBody>
      </p:sp>
      <p:sp>
        <p:nvSpPr>
          <p:cNvPr id="4052" name="Shape 4052"/>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319</a:t>
            </a:fld>
            <a:endParaRPr sz="1000"/>
          </a:p>
        </p:txBody>
      </p:sp>
    </p:spTree>
  </p:cSld>
  <p:clrMapOvr>
    <a:masterClrMapping/>
  </p:clrMapOvr>
  <p:transition xmlns:p14="http://schemas.microsoft.com/office/powerpoint/2010/mai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 name="complex_machina_1.jpg"/>
          <p:cNvPicPr/>
          <p:nvPr/>
        </p:nvPicPr>
        <p:blipFill>
          <a:blip r:embed="rId3">
            <a:extLst/>
          </a:blip>
          <a:stretch>
            <a:fillRect/>
          </a:stretch>
        </p:blipFill>
        <p:spPr>
          <a:xfrm>
            <a:off x="-41400" y="-1625600"/>
            <a:ext cx="16561766" cy="12382500"/>
          </a:xfrm>
          <a:prstGeom prst="rect">
            <a:avLst/>
          </a:prstGeom>
          <a:ln w="12700">
            <a:miter lim="400000"/>
          </a:ln>
        </p:spPr>
      </p:pic>
      <p:sp>
        <p:nvSpPr>
          <p:cNvPr id="564" name="Shape 564"/>
          <p:cNvSpPr/>
          <p:nvPr/>
        </p:nvSpPr>
        <p:spPr>
          <a:xfrm>
            <a:off x="6199767" y="8801100"/>
            <a:ext cx="3852349" cy="292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546100">
              <a:defRPr sz="1300" u="sng">
                <a:solidFill>
                  <a:srgbClr val="FFFFFF"/>
                </a:solidFill>
                <a:hlinkClick r:id="rId4"/>
              </a:defRPr>
            </a:lvl1pPr>
          </a:lstStyle>
          <a:p>
            <a:pPr lvl="0">
              <a:defRPr sz="1800" u="none">
                <a:solidFill>
                  <a:srgbClr val="000000"/>
                </a:solidFill>
              </a:defRPr>
            </a:pPr>
            <a:r>
              <a:rPr sz="1300" u="sng">
                <a:solidFill>
                  <a:srgbClr val="FFFFFF"/>
                </a:solidFill>
                <a:hlinkClick r:id="rId4"/>
              </a:rPr>
              <a:t>http://www.flickr.com/photos/michaelheiss/3090102907/</a:t>
            </a:r>
          </a:p>
        </p:txBody>
      </p:sp>
      <p:sp>
        <p:nvSpPr>
          <p:cNvPr id="565" name="Shape 565"/>
          <p:cNvSpPr>
            <a:spLocks noGrp="1"/>
          </p:cNvSpPr>
          <p:nvPr>
            <p:ph type="title"/>
          </p:nvPr>
        </p:nvSpPr>
        <p:spPr>
          <a:prstGeom prst="rect">
            <a:avLst/>
          </a:prstGeom>
        </p:spPr>
        <p:txBody>
          <a:bodyPr/>
          <a:lstStyle/>
          <a:p>
            <a:pPr lvl="0">
              <a:defRPr sz="1800" b="0">
                <a:solidFill>
                  <a:srgbClr val="000000"/>
                </a:solidFill>
                <a:effectLst/>
              </a:defRPr>
            </a:pPr>
            <a:r>
              <a:rPr sz="9600" b="1">
                <a:solidFill>
                  <a:srgbClr val="FFFFFF"/>
                </a:solidFill>
                <a:effectLst>
                  <a:outerShdw blurRad="50800" dist="25400" dir="2700000" rotWithShape="0">
                    <a:srgbClr val="000000">
                      <a:alpha val="75000"/>
                    </a:srgbClr>
                  </a:outerShdw>
                </a:effectLst>
              </a:rPr>
              <a:t>Complexity</a:t>
            </a:r>
          </a:p>
        </p:txBody>
      </p:sp>
      <p:sp>
        <p:nvSpPr>
          <p:cNvPr id="566" name="Shape 56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32</a:t>
            </a:fld>
            <a:endParaRPr sz="1000"/>
          </a:p>
        </p:txBody>
      </p:sp>
    </p:spTree>
  </p:cSld>
  <p:clrMapOvr>
    <a:masterClrMapping/>
  </p:clrMapOvr>
  <p:transition xmlns:p14="http://schemas.microsoft.com/office/powerpoint/2010/main" spd="med"/>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6" name="Shape 4056"/>
          <p:cNvSpPr/>
          <p:nvPr/>
        </p:nvSpPr>
        <p:spPr>
          <a:xfrm>
            <a:off x="8134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 knife node show node1 -a fqdn</a:t>
            </a:r>
          </a:p>
        </p:txBody>
      </p:sp>
      <p:sp>
        <p:nvSpPr>
          <p:cNvPr id="4057" name="Shape 4057"/>
          <p:cNvSpPr>
            <a:spLocks noGrp="1"/>
          </p:cNvSpPr>
          <p:nvPr>
            <p:ph type="title"/>
          </p:nvPr>
        </p:nvSpPr>
        <p:spPr>
          <a:prstGeom prst="rect">
            <a:avLst/>
          </a:prstGeom>
        </p:spPr>
        <p:txBody>
          <a:bodyPr/>
          <a:lstStyle>
            <a:lvl1pPr defTabSz="486155">
              <a:defRPr sz="6264">
                <a:effectLst>
                  <a:outerShdw blurRad="44196" dist="22098" dir="2700000" rotWithShape="0">
                    <a:srgbClr val="000000">
                      <a:alpha val="75000"/>
                    </a:srgbClr>
                  </a:outerShdw>
                </a:effectLst>
              </a:defRPr>
            </a:lvl1pPr>
          </a:lstStyle>
          <a:p>
            <a:pPr lvl="0">
              <a:defRPr sz="1800" b="0">
                <a:solidFill>
                  <a:srgbClr val="000000"/>
                </a:solidFill>
                <a:effectLst/>
              </a:defRPr>
            </a:pPr>
            <a:r>
              <a:rPr sz="6264" b="1">
                <a:solidFill>
                  <a:srgbClr val="FFFFFF"/>
                </a:solidFill>
                <a:effectLst>
                  <a:outerShdw blurRad="44196" dist="22098" dir="2700000" rotWithShape="0">
                    <a:srgbClr val="000000">
                      <a:alpha val="75000"/>
                    </a:srgbClr>
                  </a:outerShdw>
                </a:effectLst>
              </a:rPr>
              <a:t>Exercise: Show only the fqdn attribute</a:t>
            </a:r>
          </a:p>
        </p:txBody>
      </p:sp>
      <p:sp>
        <p:nvSpPr>
          <p:cNvPr id="4058" name="Shape 4058"/>
          <p:cNvSpPr>
            <a:spLocks noGrp="1"/>
          </p:cNvSpPr>
          <p:nvPr>
            <p:ph type="body" idx="1"/>
          </p:nvPr>
        </p:nvSpPr>
        <p:spPr>
          <a:prstGeom prst="rect">
            <a:avLst/>
          </a:prstGeom>
        </p:spPr>
        <p:txBody>
          <a:bodyPr/>
          <a:lstStyle/>
          <a:p>
            <a:pPr lvl="0">
              <a:defRPr sz="1800">
                <a:solidFill>
                  <a:srgbClr val="000000"/>
                </a:solidFill>
              </a:defRPr>
            </a:pPr>
            <a:r>
              <a:rPr sz="4800">
                <a:solidFill>
                  <a:srgbClr val="FFFFFF"/>
                </a:solidFill>
              </a:rPr>
              <a:t>node1:</a:t>
            </a:r>
          </a:p>
          <a:p>
            <a:pPr lvl="1">
              <a:defRPr sz="1800">
                <a:solidFill>
                  <a:srgbClr val="000000"/>
                </a:solidFill>
              </a:defRPr>
            </a:pPr>
            <a:r>
              <a:rPr sz="4800">
                <a:solidFill>
                  <a:srgbClr val="FFFFFF"/>
                </a:solidFill>
              </a:rPr>
              <a:t>  fqdn: centos63.example.com</a:t>
            </a:r>
          </a:p>
        </p:txBody>
      </p:sp>
      <p:sp>
        <p:nvSpPr>
          <p:cNvPr id="4059" name="Shape 4059"/>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320</a:t>
            </a:fld>
            <a:endParaRPr sz="1000"/>
          </a:p>
        </p:txBody>
      </p:sp>
    </p:spTree>
  </p:cSld>
  <p:clrMapOvr>
    <a:masterClrMapping/>
  </p:clrMapOvr>
  <p:transition xmlns:p14="http://schemas.microsoft.com/office/powerpoint/2010/main" spd="med"/>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1" name="Shape 4061"/>
          <p:cNvSpPr/>
          <p:nvPr/>
        </p:nvSpPr>
        <p:spPr>
          <a:xfrm>
            <a:off x="8134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dirty="0">
                <a:solidFill>
                  <a:srgbClr val="FFFFFF"/>
                </a:solidFill>
              </a:rPr>
              <a:t>$ knife search node "</a:t>
            </a:r>
            <a:r>
              <a:rPr sz="4800" dirty="0" smtClean="0">
                <a:solidFill>
                  <a:srgbClr val="FFFFFF"/>
                </a:solidFill>
              </a:rPr>
              <a:t>*:*</a:t>
            </a:r>
            <a:r>
              <a:rPr sz="4800" dirty="0">
                <a:solidFill>
                  <a:srgbClr val="FFFFFF"/>
                </a:solidFill>
              </a:rPr>
              <a:t>" -a fqdn</a:t>
            </a:r>
          </a:p>
        </p:txBody>
      </p:sp>
      <p:sp>
        <p:nvSpPr>
          <p:cNvPr id="4062" name="Shape 4062"/>
          <p:cNvSpPr>
            <a:spLocks noGrp="1"/>
          </p:cNvSpPr>
          <p:nvPr>
            <p:ph type="title"/>
          </p:nvPr>
        </p:nvSpPr>
        <p:spPr>
          <a:prstGeom prst="rect">
            <a:avLst/>
          </a:prstGeom>
        </p:spPr>
        <p:txBody>
          <a:bodyPr/>
          <a:lstStyle>
            <a:lvl1pPr defTabSz="435863">
              <a:defRPr sz="5615">
                <a:effectLst>
                  <a:outerShdw blurRad="39624" dist="19812" dir="2700000" rotWithShape="0">
                    <a:srgbClr val="000000">
                      <a:alpha val="75000"/>
                    </a:srgbClr>
                  </a:outerShdw>
                </a:effectLst>
              </a:defRPr>
            </a:lvl1pPr>
          </a:lstStyle>
          <a:p>
            <a:pPr lvl="0">
              <a:defRPr sz="1800" b="0">
                <a:solidFill>
                  <a:srgbClr val="000000"/>
                </a:solidFill>
                <a:effectLst/>
              </a:defRPr>
            </a:pPr>
            <a:r>
              <a:rPr sz="5615" b="1">
                <a:solidFill>
                  <a:srgbClr val="FFFFFF"/>
                </a:solidFill>
                <a:effectLst>
                  <a:outerShdw blurRad="39624" dist="19812" dir="2700000" rotWithShape="0">
                    <a:srgbClr val="000000">
                      <a:alpha val="75000"/>
                    </a:srgbClr>
                  </a:outerShdw>
                </a:effectLst>
              </a:rPr>
              <a:t>Exercise: Use search to find the same data</a:t>
            </a:r>
          </a:p>
        </p:txBody>
      </p:sp>
      <p:sp>
        <p:nvSpPr>
          <p:cNvPr id="4063" name="Shape 4063"/>
          <p:cNvSpPr>
            <a:spLocks noGrp="1"/>
          </p:cNvSpPr>
          <p:nvPr>
            <p:ph type="body" idx="1"/>
          </p:nvPr>
        </p:nvSpPr>
        <p:spPr>
          <a:prstGeom prst="rect">
            <a:avLst/>
          </a:prstGeom>
        </p:spPr>
        <p:txBody>
          <a:bodyPr/>
          <a:lstStyle/>
          <a:p>
            <a:pPr lvl="0">
              <a:defRPr sz="1800">
                <a:solidFill>
                  <a:srgbClr val="000000"/>
                </a:solidFill>
              </a:defRPr>
            </a:pPr>
            <a:r>
              <a:rPr sz="4800" dirty="0">
                <a:solidFill>
                  <a:srgbClr val="FFFFFF"/>
                </a:solidFill>
              </a:rPr>
              <a:t>1 items found</a:t>
            </a:r>
          </a:p>
          <a:p>
            <a:pPr lvl="0">
              <a:defRPr sz="1800">
                <a:solidFill>
                  <a:srgbClr val="000000"/>
                </a:solidFill>
              </a:defRPr>
            </a:pPr>
            <a:endParaRPr sz="4800" dirty="0">
              <a:solidFill>
                <a:srgbClr val="FFFFFF"/>
              </a:solidFill>
            </a:endParaRPr>
          </a:p>
          <a:p>
            <a:pPr lvl="0">
              <a:defRPr sz="1800">
                <a:solidFill>
                  <a:srgbClr val="000000"/>
                </a:solidFill>
              </a:defRPr>
            </a:pPr>
            <a:r>
              <a:rPr sz="4800" dirty="0">
                <a:solidFill>
                  <a:srgbClr val="FFFFFF"/>
                </a:solidFill>
              </a:rPr>
              <a:t>node1:</a:t>
            </a:r>
          </a:p>
          <a:p>
            <a:pPr lvl="0">
              <a:defRPr sz="1800">
                <a:solidFill>
                  <a:srgbClr val="000000"/>
                </a:solidFill>
              </a:defRPr>
            </a:pPr>
            <a:r>
              <a:rPr sz="4800" dirty="0">
                <a:solidFill>
                  <a:srgbClr val="FFFFFF"/>
                </a:solidFill>
              </a:rPr>
              <a:t>  fqdn: centos63.example.com</a:t>
            </a:r>
          </a:p>
        </p:txBody>
      </p:sp>
      <p:sp>
        <p:nvSpPr>
          <p:cNvPr id="4064" name="Shape 4064"/>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321</a:t>
            </a:fld>
            <a:endParaRPr sz="1000"/>
          </a:p>
        </p:txBody>
      </p:sp>
    </p:spTree>
  </p:cSld>
  <p:clrMapOvr>
    <a:masterClrMapping/>
  </p:clrMapOvr>
  <p:transition xmlns:p14="http://schemas.microsoft.com/office/powerpoint/2010/main" spd="med"/>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6" name="Shape 4066"/>
          <p:cNvSpPr>
            <a:spLocks noGrp="1"/>
          </p:cNvSpPr>
          <p:nvPr>
            <p:ph type="title"/>
          </p:nvPr>
        </p:nvSpPr>
        <p:spPr>
          <a:prstGeom prst="rect">
            <a:avLst/>
          </a:prstGeom>
        </p:spPr>
        <p:txBody>
          <a:bodyPr>
            <a:normAutofit fontScale="90000"/>
          </a:bodyPr>
          <a:lstStyle>
            <a:lvl1pPr defTabSz="491744">
              <a:defRPr sz="7304">
                <a:effectLst>
                  <a:outerShdw blurRad="44704" dist="22352" dir="2700000" rotWithShape="0">
                    <a:srgbClr val="000000">
                      <a:alpha val="75000"/>
                    </a:srgbClr>
                  </a:outerShdw>
                </a:effectLst>
              </a:defRPr>
            </a:lvl1pPr>
          </a:lstStyle>
          <a:p>
            <a:pPr lvl="0">
              <a:defRPr sz="1800" b="0">
                <a:solidFill>
                  <a:srgbClr val="000000"/>
                </a:solidFill>
                <a:effectLst/>
              </a:defRPr>
            </a:pPr>
            <a:r>
              <a:rPr sz="7304" b="1">
                <a:solidFill>
                  <a:srgbClr val="FFFFFF"/>
                </a:solidFill>
                <a:effectLst>
                  <a:outerShdw blurRad="44704" dist="22352" dir="2700000" rotWithShape="0">
                    <a:srgbClr val="000000">
                      <a:alpha val="75000"/>
                    </a:srgbClr>
                  </a:outerShdw>
                </a:effectLst>
              </a:rPr>
              <a:t>Review Questions</a:t>
            </a:r>
          </a:p>
        </p:txBody>
      </p:sp>
      <p:sp>
        <p:nvSpPr>
          <p:cNvPr id="4067" name="Shape 4067"/>
          <p:cNvSpPr>
            <a:spLocks noGrp="1"/>
          </p:cNvSpPr>
          <p:nvPr>
            <p:ph type="body" idx="1"/>
          </p:nvPr>
        </p:nvSpPr>
        <p:spPr>
          <a:prstGeom prst="rect">
            <a:avLst/>
          </a:prstGeom>
        </p:spPr>
        <p:txBody>
          <a:bodyPr/>
          <a:lstStyle/>
          <a:p>
            <a:pPr lvl="0">
              <a:defRPr sz="1800"/>
            </a:pPr>
            <a:r>
              <a:rPr sz="4800"/>
              <a:t>What is the Node object?</a:t>
            </a:r>
          </a:p>
          <a:p>
            <a:pPr lvl="0">
              <a:defRPr sz="1800"/>
            </a:pPr>
            <a:r>
              <a:rPr sz="4800"/>
              <a:t>What is a Node Attribute?</a:t>
            </a:r>
          </a:p>
          <a:p>
            <a:pPr lvl="0">
              <a:defRPr sz="1800"/>
            </a:pPr>
            <a:r>
              <a:rPr sz="4800"/>
              <a:t>How do you display all the attributes of a Node?</a:t>
            </a:r>
          </a:p>
          <a:p>
            <a:pPr lvl="0">
              <a:defRPr sz="1800"/>
            </a:pPr>
            <a:r>
              <a:rPr sz="4800"/>
              <a:t>Can you search for the </a:t>
            </a:r>
            <a:r>
              <a:rPr sz="4800" b="1"/>
              <a:t>cpu </a:t>
            </a:r>
            <a:r>
              <a:rPr sz="4800"/>
              <a:t>attribute of your node? </a:t>
            </a:r>
          </a:p>
        </p:txBody>
      </p:sp>
      <p:sp>
        <p:nvSpPr>
          <p:cNvPr id="4068" name="Shape 4068"/>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322</a:t>
            </a:fld>
            <a:endParaRPr sz="1000"/>
          </a:p>
        </p:txBody>
      </p:sp>
    </p:spTree>
  </p:cSld>
  <p:clrMapOvr>
    <a:masterClrMapping/>
  </p:clrMapOvr>
  <p:transition xmlns:p14="http://schemas.microsoft.com/office/powerpoint/2010/main" spd="med"/>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0" name="Shape 4070"/>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Setting Node Attributes</a:t>
            </a:r>
          </a:p>
        </p:txBody>
      </p:sp>
      <p:sp>
        <p:nvSpPr>
          <p:cNvPr id="4071" name="Shape 4071"/>
          <p:cNvSpPr>
            <a:spLocks noGrp="1"/>
          </p:cNvSpPr>
          <p:nvPr>
            <p:ph type="body" idx="1"/>
          </p:nvPr>
        </p:nvSpPr>
        <p:spPr>
          <a:prstGeom prst="rect">
            <a:avLst/>
          </a:prstGeom>
        </p:spPr>
        <p:txBody>
          <a:bodyPr/>
          <a:lstStyle/>
          <a:p>
            <a:pPr lvl="0">
              <a:defRPr sz="1800">
                <a:solidFill>
                  <a:srgbClr val="000000"/>
                </a:solidFill>
              </a:defRPr>
            </a:pPr>
            <a:r>
              <a:rPr sz="3600">
                <a:solidFill>
                  <a:srgbClr val="A1C3E5"/>
                </a:solidFill>
              </a:rPr>
              <a:t>Setting attributes in recipes and attribute files</a:t>
            </a:r>
          </a:p>
        </p:txBody>
      </p:sp>
      <p:sp>
        <p:nvSpPr>
          <p:cNvPr id="4072" name="Shape 4072"/>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323</a:t>
            </a:fld>
            <a:endParaRPr sz="1000"/>
          </a:p>
        </p:txBody>
      </p:sp>
    </p:spTree>
  </p:cSld>
  <p:clrMapOvr>
    <a:masterClrMapping/>
  </p:clrMapOvr>
  <p:transition xmlns:p14="http://schemas.microsoft.com/office/powerpoint/2010/main" spd="med"/>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4" name="Shape 4074"/>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Lesson Objectives</a:t>
            </a:r>
          </a:p>
        </p:txBody>
      </p:sp>
      <p:sp>
        <p:nvSpPr>
          <p:cNvPr id="4075" name="Shape 4075"/>
          <p:cNvSpPr>
            <a:spLocks noGrp="1"/>
          </p:cNvSpPr>
          <p:nvPr>
            <p:ph type="body" idx="1"/>
          </p:nvPr>
        </p:nvSpPr>
        <p:spPr>
          <a:xfrm>
            <a:off x="787400" y="1879600"/>
            <a:ext cx="14655800" cy="6731000"/>
          </a:xfrm>
          <a:prstGeom prst="rect">
            <a:avLst/>
          </a:prstGeom>
        </p:spPr>
        <p:txBody>
          <a:bodyPr/>
          <a:lstStyle/>
          <a:p>
            <a:pPr lvl="0">
              <a:defRPr sz="1800"/>
            </a:pPr>
            <a:r>
              <a:rPr sz="4800"/>
              <a:t>After completing the lesson, you will be able to</a:t>
            </a:r>
          </a:p>
          <a:p>
            <a:pPr lvl="1">
              <a:defRPr sz="1800"/>
            </a:pPr>
            <a:r>
              <a:rPr sz="4800"/>
              <a:t>Describe where and how attributes are set</a:t>
            </a:r>
          </a:p>
          <a:p>
            <a:pPr lvl="1">
              <a:defRPr sz="1800"/>
            </a:pPr>
            <a:r>
              <a:rPr sz="4800"/>
              <a:t>Explain the attribute merge order and precedence rules</a:t>
            </a:r>
          </a:p>
          <a:p>
            <a:pPr lvl="1">
              <a:defRPr sz="1800"/>
            </a:pPr>
            <a:r>
              <a:rPr sz="4800"/>
              <a:t>Declare an attribute with a recipe and set its value</a:t>
            </a:r>
          </a:p>
        </p:txBody>
      </p:sp>
      <p:sp>
        <p:nvSpPr>
          <p:cNvPr id="4076" name="Shape 4076"/>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324</a:t>
            </a:fld>
            <a:endParaRPr sz="1000"/>
          </a:p>
        </p:txBody>
      </p:sp>
    </p:spTree>
  </p:cSld>
  <p:clrMapOvr>
    <a:masterClrMapping/>
  </p:clrMapOvr>
  <p:transition xmlns:p14="http://schemas.microsoft.com/office/powerpoint/2010/main" spd="med"/>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0" name="Shape 4080"/>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What are Attributes?</a:t>
            </a:r>
          </a:p>
        </p:txBody>
      </p:sp>
      <p:sp>
        <p:nvSpPr>
          <p:cNvPr id="4081" name="Shape 4081"/>
          <p:cNvSpPr>
            <a:spLocks noGrp="1"/>
          </p:cNvSpPr>
          <p:nvPr>
            <p:ph type="body" idx="1"/>
          </p:nvPr>
        </p:nvSpPr>
        <p:spPr>
          <a:xfrm>
            <a:off x="800100" y="1879600"/>
            <a:ext cx="15227300" cy="6731000"/>
          </a:xfrm>
          <a:prstGeom prst="rect">
            <a:avLst/>
          </a:prstGeom>
        </p:spPr>
        <p:txBody>
          <a:bodyPr/>
          <a:lstStyle/>
          <a:p>
            <a:pPr marL="369570" lvl="0" indent="-369570" defTabSz="542036">
              <a:spcBef>
                <a:spcPts val="1100"/>
              </a:spcBef>
              <a:defRPr sz="1800"/>
            </a:pPr>
            <a:r>
              <a:rPr sz="4656"/>
              <a:t>Attributes represent information about your node</a:t>
            </a:r>
          </a:p>
          <a:p>
            <a:pPr marL="369570" lvl="0" indent="-369570" defTabSz="542036">
              <a:spcBef>
                <a:spcPts val="1100"/>
              </a:spcBef>
              <a:defRPr sz="1800"/>
            </a:pPr>
            <a:r>
              <a:rPr sz="4656"/>
              <a:t>The information can be auto-detected from the node (e.g. # of CPUs, amount of RAM) &amp; populated by Ohai</a:t>
            </a:r>
          </a:p>
          <a:p>
            <a:pPr marL="369570" lvl="0" indent="-369570" defTabSz="542036">
              <a:spcBef>
                <a:spcPts val="1100"/>
              </a:spcBef>
              <a:defRPr sz="1800"/>
            </a:pPr>
            <a:r>
              <a:rPr sz="4656"/>
              <a:t>You can also set attributes on your node using cookbook recipes &amp; attribute files, roles, environments, etc</a:t>
            </a:r>
          </a:p>
          <a:p>
            <a:pPr marL="369570" lvl="0" indent="-369570" defTabSz="542036">
              <a:spcBef>
                <a:spcPts val="1100"/>
              </a:spcBef>
              <a:defRPr sz="1800"/>
            </a:pPr>
            <a:r>
              <a:rPr sz="4656"/>
              <a:t>Attributes keep the program code separate from data</a:t>
            </a:r>
          </a:p>
          <a:p>
            <a:pPr marL="369570" lvl="0" indent="-369570" defTabSz="542036">
              <a:spcBef>
                <a:spcPts val="1100"/>
              </a:spcBef>
              <a:defRPr sz="1800"/>
            </a:pPr>
            <a:r>
              <a:rPr sz="4656"/>
              <a:t>All attributes are set on the "node object", and are indexed for search on the server</a:t>
            </a:r>
          </a:p>
        </p:txBody>
      </p:sp>
      <p:sp>
        <p:nvSpPr>
          <p:cNvPr id="4082" name="Shape 4082"/>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325</a:t>
            </a:fld>
            <a:endParaRPr sz="1000"/>
          </a:p>
        </p:txBody>
      </p:sp>
    </p:spTree>
  </p:cSld>
  <p:clrMapOvr>
    <a:masterClrMapping/>
  </p:clrMapOvr>
  <p:transition xmlns:p14="http://schemas.microsoft.com/office/powerpoint/2010/main" spd="med"/>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4" name="Shape 4084"/>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Attribute Sources</a:t>
            </a:r>
          </a:p>
        </p:txBody>
      </p:sp>
      <p:sp>
        <p:nvSpPr>
          <p:cNvPr id="4085" name="Shape 4085"/>
          <p:cNvSpPr>
            <a:spLocks noGrp="1"/>
          </p:cNvSpPr>
          <p:nvPr>
            <p:ph type="body" idx="1"/>
          </p:nvPr>
        </p:nvSpPr>
        <p:spPr>
          <a:prstGeom prst="rect">
            <a:avLst/>
          </a:prstGeom>
        </p:spPr>
        <p:txBody>
          <a:bodyPr/>
          <a:lstStyle/>
          <a:p>
            <a:pPr lvl="0">
              <a:defRPr sz="1800"/>
            </a:pPr>
            <a:r>
              <a:rPr sz="4800"/>
              <a:t>Attributes can be set at various levels (in increasing order of precedence)</a:t>
            </a:r>
          </a:p>
          <a:p>
            <a:pPr lvl="1">
              <a:defRPr sz="1800"/>
            </a:pPr>
            <a:r>
              <a:rPr sz="4800"/>
              <a:t>Automagically on the node itself (by Ohai)</a:t>
            </a:r>
          </a:p>
          <a:p>
            <a:pPr lvl="1">
              <a:defRPr sz="1800"/>
            </a:pPr>
            <a:r>
              <a:rPr sz="4800"/>
              <a:t>In roles </a:t>
            </a:r>
          </a:p>
          <a:p>
            <a:pPr lvl="1">
              <a:defRPr sz="1800"/>
            </a:pPr>
            <a:r>
              <a:rPr sz="4800"/>
              <a:t>In environments </a:t>
            </a:r>
          </a:p>
          <a:p>
            <a:pPr lvl="1">
              <a:defRPr sz="1800"/>
            </a:pPr>
            <a:r>
              <a:rPr sz="4800"/>
              <a:t>In cookbook recipes</a:t>
            </a:r>
          </a:p>
          <a:p>
            <a:pPr lvl="1">
              <a:defRPr sz="1800"/>
            </a:pPr>
            <a:r>
              <a:rPr sz="4800"/>
              <a:t>In cookbook attribute files</a:t>
            </a:r>
          </a:p>
        </p:txBody>
      </p:sp>
      <p:sp>
        <p:nvSpPr>
          <p:cNvPr id="4086" name="Shape 4086"/>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326</a:t>
            </a:fld>
            <a:endParaRPr sz="1000"/>
          </a:p>
        </p:txBody>
      </p:sp>
    </p:spTree>
  </p:cSld>
  <p:clrMapOvr>
    <a:masterClrMapping/>
  </p:clrMapOvr>
  <p:transition xmlns:p14="http://schemas.microsoft.com/office/powerpoint/2010/main" spd="med"/>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0" name="Shape 4090"/>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Ohai - set automatically</a:t>
            </a:r>
          </a:p>
        </p:txBody>
      </p:sp>
      <p:sp>
        <p:nvSpPr>
          <p:cNvPr id="4091" name="Shape 4091"/>
          <p:cNvSpPr/>
          <p:nvPr/>
        </p:nvSpPr>
        <p:spPr>
          <a:xfrm>
            <a:off x="177800" y="1522015"/>
            <a:ext cx="4521200" cy="7366001"/>
          </a:xfrm>
          <a:prstGeom prst="rect">
            <a:avLst/>
          </a:prstGeom>
          <a:ln w="25400">
            <a:solidFill/>
            <a:custDash>
              <a:ds d="200000" sp="200000"/>
            </a:custDash>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0" algn="l" defTabSz="457200">
              <a:defRPr sz="1800"/>
            </a:pPr>
            <a:r>
              <a:rPr sz="2200">
                <a:solidFill>
                  <a:srgbClr val="C8352B"/>
                </a:solidFill>
                <a:latin typeface="+mn-lt"/>
                <a:ea typeface="+mn-ea"/>
                <a:cs typeface="+mn-cs"/>
                <a:sym typeface="Courier"/>
              </a:rPr>
              <a:t>"languages"</a:t>
            </a:r>
            <a:r>
              <a:rPr sz="2200">
                <a:latin typeface="+mn-lt"/>
                <a:ea typeface="+mn-ea"/>
                <a:cs typeface="+mn-cs"/>
                <a:sym typeface="Courier"/>
              </a:rPr>
              <a:t>: {</a:t>
            </a:r>
          </a:p>
          <a:p>
            <a:pPr lvl="0" algn="l" defTabSz="457200">
              <a:defRPr sz="1800"/>
            </a:pPr>
            <a:r>
              <a:rPr sz="2200">
                <a:latin typeface="+mn-lt"/>
                <a:ea typeface="+mn-ea"/>
                <a:cs typeface="+mn-cs"/>
                <a:sym typeface="Courier"/>
              </a:rPr>
              <a:t>  </a:t>
            </a:r>
            <a:r>
              <a:rPr sz="2200" b="1">
                <a:solidFill>
                  <a:srgbClr val="008F00"/>
                </a:solidFill>
                <a:latin typeface="+mn-lt"/>
                <a:ea typeface="+mn-ea"/>
                <a:cs typeface="+mn-cs"/>
                <a:sym typeface="Courier"/>
              </a:rPr>
              <a:t>"ruby"</a:t>
            </a:r>
            <a:r>
              <a:rPr sz="2200">
                <a:latin typeface="+mn-lt"/>
                <a:ea typeface="+mn-ea"/>
                <a:cs typeface="+mn-cs"/>
                <a:sym typeface="Courier"/>
              </a:rPr>
              <a:t>: {</a:t>
            </a:r>
          </a:p>
          <a:p>
            <a:pPr lvl="0" algn="l" defTabSz="457200">
              <a:defRPr sz="1800"/>
            </a:pPr>
            <a:endParaRPr sz="2200">
              <a:latin typeface="+mn-lt"/>
              <a:ea typeface="+mn-ea"/>
              <a:cs typeface="+mn-cs"/>
              <a:sym typeface="Courier"/>
            </a:endParaRPr>
          </a:p>
          <a:p>
            <a:pPr lvl="0" algn="l" defTabSz="457200">
              <a:defRPr sz="1800"/>
            </a:pPr>
            <a:r>
              <a:rPr sz="2200">
                <a:latin typeface="+mn-lt"/>
                <a:ea typeface="+mn-ea"/>
                <a:cs typeface="+mn-cs"/>
                <a:sym typeface="Courier"/>
              </a:rPr>
              <a:t>  },</a:t>
            </a:r>
          </a:p>
          <a:p>
            <a:pPr lvl="0" algn="l" defTabSz="457200">
              <a:defRPr sz="1800"/>
            </a:pPr>
            <a:r>
              <a:rPr sz="2200">
                <a:latin typeface="+mn-lt"/>
                <a:ea typeface="+mn-ea"/>
                <a:cs typeface="+mn-cs"/>
                <a:sym typeface="Courier"/>
              </a:rPr>
              <a:t>  </a:t>
            </a:r>
            <a:r>
              <a:rPr sz="2200" b="1">
                <a:solidFill>
                  <a:srgbClr val="008F00"/>
                </a:solidFill>
                <a:latin typeface="+mn-lt"/>
                <a:ea typeface="+mn-ea"/>
                <a:cs typeface="+mn-cs"/>
                <a:sym typeface="Courier"/>
              </a:rPr>
              <a:t>"perl"</a:t>
            </a:r>
            <a:r>
              <a:rPr sz="2200">
                <a:latin typeface="+mn-lt"/>
                <a:ea typeface="+mn-ea"/>
                <a:cs typeface="+mn-cs"/>
                <a:sym typeface="Courier"/>
              </a:rPr>
              <a:t>: {</a:t>
            </a:r>
          </a:p>
          <a:p>
            <a:pPr lvl="0" algn="l" defTabSz="457200">
              <a:defRPr sz="1800"/>
            </a:pPr>
            <a:r>
              <a:rPr sz="2200">
                <a:latin typeface="+mn-lt"/>
                <a:ea typeface="+mn-ea"/>
                <a:cs typeface="+mn-cs"/>
                <a:sym typeface="Courier"/>
              </a:rPr>
              <a:t>    </a:t>
            </a:r>
            <a:r>
              <a:rPr sz="2200" b="1">
                <a:solidFill>
                  <a:srgbClr val="008F00"/>
                </a:solidFill>
                <a:latin typeface="+mn-lt"/>
                <a:ea typeface="+mn-ea"/>
                <a:cs typeface="+mn-cs"/>
                <a:sym typeface="Courier"/>
              </a:rPr>
              <a:t>"version"</a:t>
            </a:r>
            <a:r>
              <a:rPr sz="2200">
                <a:latin typeface="+mn-lt"/>
                <a:ea typeface="+mn-ea"/>
                <a:cs typeface="+mn-cs"/>
                <a:sym typeface="Courier"/>
              </a:rPr>
              <a:t>: </a:t>
            </a:r>
            <a:r>
              <a:rPr sz="2200">
                <a:solidFill>
                  <a:srgbClr val="C8352B"/>
                </a:solidFill>
                <a:latin typeface="+mn-lt"/>
                <a:ea typeface="+mn-ea"/>
                <a:cs typeface="+mn-cs"/>
                <a:sym typeface="Courier"/>
              </a:rPr>
              <a:t>"5.14.2"</a:t>
            </a:r>
            <a:r>
              <a:rPr sz="2200">
                <a:latin typeface="+mn-lt"/>
                <a:ea typeface="+mn-ea"/>
                <a:cs typeface="+mn-cs"/>
                <a:sym typeface="Courier"/>
              </a:rPr>
              <a:t>,</a:t>
            </a:r>
          </a:p>
          <a:p>
            <a:pPr lvl="0" algn="l" defTabSz="457200">
              <a:defRPr sz="1800"/>
            </a:pPr>
            <a:r>
              <a:rPr sz="2200">
                <a:latin typeface="+mn-lt"/>
                <a:ea typeface="+mn-ea"/>
                <a:cs typeface="+mn-cs"/>
                <a:sym typeface="Courier"/>
              </a:rPr>
              <a:t>    </a:t>
            </a:r>
            <a:r>
              <a:rPr sz="2200" b="1">
                <a:solidFill>
                  <a:srgbClr val="008F00"/>
                </a:solidFill>
                <a:latin typeface="+mn-lt"/>
                <a:ea typeface="+mn-ea"/>
                <a:cs typeface="+mn-cs"/>
                <a:sym typeface="Courier"/>
              </a:rPr>
              <a:t>"archname"</a:t>
            </a:r>
            <a:r>
              <a:rPr sz="2200">
                <a:latin typeface="+mn-lt"/>
                <a:ea typeface="+mn-ea"/>
                <a:cs typeface="+mn-cs"/>
                <a:sym typeface="Courier"/>
              </a:rPr>
              <a:t>: </a:t>
            </a:r>
            <a:r>
              <a:rPr sz="2200">
                <a:solidFill>
                  <a:srgbClr val="C8352B"/>
                </a:solidFill>
                <a:latin typeface="+mn-lt"/>
                <a:ea typeface="+mn-ea"/>
                <a:cs typeface="+mn-cs"/>
                <a:sym typeface="Courier"/>
              </a:rPr>
              <a:t>"x86_64-linux-gnu-thread-multi"</a:t>
            </a:r>
            <a:endParaRPr sz="2200">
              <a:latin typeface="+mn-lt"/>
              <a:ea typeface="+mn-ea"/>
              <a:cs typeface="+mn-cs"/>
              <a:sym typeface="Courier"/>
            </a:endParaRPr>
          </a:p>
          <a:p>
            <a:pPr lvl="0" algn="l" defTabSz="457200">
              <a:defRPr sz="1800"/>
            </a:pPr>
            <a:r>
              <a:rPr sz="2200">
                <a:latin typeface="+mn-lt"/>
                <a:ea typeface="+mn-ea"/>
                <a:cs typeface="+mn-cs"/>
                <a:sym typeface="Courier"/>
              </a:rPr>
              <a:t>  },</a:t>
            </a:r>
          </a:p>
          <a:p>
            <a:pPr lvl="0" algn="l" defTabSz="457200">
              <a:defRPr sz="1800"/>
            </a:pPr>
            <a:r>
              <a:rPr sz="2200">
                <a:latin typeface="+mn-lt"/>
                <a:ea typeface="+mn-ea"/>
                <a:cs typeface="+mn-cs"/>
                <a:sym typeface="Courier"/>
              </a:rPr>
              <a:t>  </a:t>
            </a:r>
            <a:r>
              <a:rPr sz="2200" b="1">
                <a:solidFill>
                  <a:srgbClr val="008F00"/>
                </a:solidFill>
                <a:latin typeface="+mn-lt"/>
                <a:ea typeface="+mn-ea"/>
                <a:cs typeface="+mn-cs"/>
                <a:sym typeface="Courier"/>
              </a:rPr>
              <a:t>"python"</a:t>
            </a:r>
            <a:r>
              <a:rPr sz="2200">
                <a:latin typeface="+mn-lt"/>
                <a:ea typeface="+mn-ea"/>
                <a:cs typeface="+mn-cs"/>
                <a:sym typeface="Courier"/>
              </a:rPr>
              <a:t>: {</a:t>
            </a:r>
          </a:p>
          <a:p>
            <a:pPr lvl="0" algn="l" defTabSz="457200">
              <a:defRPr sz="1800"/>
            </a:pPr>
            <a:r>
              <a:rPr sz="2200">
                <a:latin typeface="+mn-lt"/>
                <a:ea typeface="+mn-ea"/>
                <a:cs typeface="+mn-cs"/>
                <a:sym typeface="Courier"/>
              </a:rPr>
              <a:t>    </a:t>
            </a:r>
            <a:r>
              <a:rPr sz="2200" b="1">
                <a:solidFill>
                  <a:srgbClr val="008F00"/>
                </a:solidFill>
                <a:latin typeface="+mn-lt"/>
                <a:ea typeface="+mn-ea"/>
                <a:cs typeface="+mn-cs"/>
                <a:sym typeface="Courier"/>
              </a:rPr>
              <a:t>"version"</a:t>
            </a:r>
            <a:r>
              <a:rPr sz="2200">
                <a:latin typeface="+mn-lt"/>
                <a:ea typeface="+mn-ea"/>
                <a:cs typeface="+mn-cs"/>
                <a:sym typeface="Courier"/>
              </a:rPr>
              <a:t>: </a:t>
            </a:r>
            <a:r>
              <a:rPr sz="2200">
                <a:solidFill>
                  <a:srgbClr val="C8352B"/>
                </a:solidFill>
                <a:latin typeface="+mn-lt"/>
                <a:ea typeface="+mn-ea"/>
                <a:cs typeface="+mn-cs"/>
                <a:sym typeface="Courier"/>
              </a:rPr>
              <a:t>"2.6.6"</a:t>
            </a:r>
            <a:r>
              <a:rPr sz="2200">
                <a:latin typeface="+mn-lt"/>
                <a:ea typeface="+mn-ea"/>
                <a:cs typeface="+mn-cs"/>
                <a:sym typeface="Courier"/>
              </a:rPr>
              <a:t>,</a:t>
            </a:r>
          </a:p>
          <a:p>
            <a:pPr lvl="0" algn="l" defTabSz="457200">
              <a:defRPr sz="1800"/>
            </a:pPr>
            <a:r>
              <a:rPr sz="2200">
                <a:latin typeface="+mn-lt"/>
                <a:ea typeface="+mn-ea"/>
                <a:cs typeface="+mn-cs"/>
                <a:sym typeface="Courier"/>
              </a:rPr>
              <a:t>    </a:t>
            </a:r>
            <a:r>
              <a:rPr sz="2200" b="1">
                <a:solidFill>
                  <a:srgbClr val="008F00"/>
                </a:solidFill>
                <a:latin typeface="+mn-lt"/>
                <a:ea typeface="+mn-ea"/>
                <a:cs typeface="+mn-cs"/>
                <a:sym typeface="Courier"/>
              </a:rPr>
              <a:t>"builddate"</a:t>
            </a:r>
            <a:r>
              <a:rPr sz="2200">
                <a:latin typeface="+mn-lt"/>
                <a:ea typeface="+mn-ea"/>
                <a:cs typeface="+mn-cs"/>
                <a:sym typeface="Courier"/>
              </a:rPr>
              <a:t>: </a:t>
            </a:r>
            <a:r>
              <a:rPr sz="2200">
                <a:solidFill>
                  <a:srgbClr val="C8352B"/>
                </a:solidFill>
                <a:latin typeface="+mn-lt"/>
                <a:ea typeface="+mn-ea"/>
                <a:cs typeface="+mn-cs"/>
                <a:sym typeface="Courier"/>
              </a:rPr>
              <a:t>"Jul 10 2013, 22:48:45"</a:t>
            </a:r>
            <a:endParaRPr sz="2200">
              <a:latin typeface="+mn-lt"/>
              <a:ea typeface="+mn-ea"/>
              <a:cs typeface="+mn-cs"/>
              <a:sym typeface="Courier"/>
            </a:endParaRPr>
          </a:p>
          <a:p>
            <a:pPr lvl="0" algn="l" defTabSz="457200">
              <a:defRPr sz="1800"/>
            </a:pPr>
            <a:r>
              <a:rPr sz="2200">
                <a:latin typeface="+mn-lt"/>
                <a:ea typeface="+mn-ea"/>
                <a:cs typeface="+mn-cs"/>
                <a:sym typeface="Courier"/>
              </a:rPr>
              <a:t>  },</a:t>
            </a:r>
          </a:p>
          <a:p>
            <a:pPr lvl="0" algn="l" defTabSz="457200">
              <a:defRPr sz="1800"/>
            </a:pPr>
            <a:r>
              <a:rPr sz="2200">
                <a:latin typeface="+mn-lt"/>
                <a:ea typeface="+mn-ea"/>
                <a:cs typeface="+mn-cs"/>
                <a:sym typeface="Courier"/>
              </a:rPr>
              <a:t>  </a:t>
            </a:r>
            <a:r>
              <a:rPr sz="2200" b="1">
                <a:solidFill>
                  <a:srgbClr val="008F00"/>
                </a:solidFill>
                <a:latin typeface="+mn-lt"/>
                <a:ea typeface="+mn-ea"/>
                <a:cs typeface="+mn-cs"/>
                <a:sym typeface="Courier"/>
              </a:rPr>
              <a:t>"perl"</a:t>
            </a:r>
            <a:r>
              <a:rPr sz="2200">
                <a:latin typeface="+mn-lt"/>
                <a:ea typeface="+mn-ea"/>
                <a:cs typeface="+mn-cs"/>
                <a:sym typeface="Courier"/>
              </a:rPr>
              <a:t>: {</a:t>
            </a:r>
          </a:p>
          <a:p>
            <a:pPr lvl="0" algn="l" defTabSz="457200">
              <a:defRPr sz="1800"/>
            </a:pPr>
            <a:r>
              <a:rPr sz="2200">
                <a:latin typeface="+mn-lt"/>
                <a:ea typeface="+mn-ea"/>
                <a:cs typeface="+mn-cs"/>
                <a:sym typeface="Courier"/>
              </a:rPr>
              <a:t>    </a:t>
            </a:r>
            <a:r>
              <a:rPr sz="2200" b="1">
                <a:solidFill>
                  <a:srgbClr val="008F00"/>
                </a:solidFill>
                <a:latin typeface="+mn-lt"/>
                <a:ea typeface="+mn-ea"/>
                <a:cs typeface="+mn-cs"/>
                <a:sym typeface="Courier"/>
              </a:rPr>
              <a:t>"version"</a:t>
            </a:r>
            <a:r>
              <a:rPr sz="2200">
                <a:latin typeface="+mn-lt"/>
                <a:ea typeface="+mn-ea"/>
                <a:cs typeface="+mn-cs"/>
                <a:sym typeface="Courier"/>
              </a:rPr>
              <a:t>: </a:t>
            </a:r>
            <a:r>
              <a:rPr sz="2200">
                <a:solidFill>
                  <a:srgbClr val="C8352B"/>
                </a:solidFill>
                <a:latin typeface="+mn-lt"/>
                <a:ea typeface="+mn-ea"/>
                <a:cs typeface="+mn-cs"/>
                <a:sym typeface="Courier"/>
              </a:rPr>
              <a:t>"5.10.1"</a:t>
            </a:r>
            <a:r>
              <a:rPr sz="2200">
                <a:latin typeface="+mn-lt"/>
                <a:ea typeface="+mn-ea"/>
                <a:cs typeface="+mn-cs"/>
                <a:sym typeface="Courier"/>
              </a:rPr>
              <a:t>,</a:t>
            </a:r>
          </a:p>
          <a:p>
            <a:pPr lvl="0" algn="l" defTabSz="457200">
              <a:defRPr sz="1800"/>
            </a:pPr>
            <a:r>
              <a:rPr sz="2200">
                <a:latin typeface="+mn-lt"/>
                <a:ea typeface="+mn-ea"/>
                <a:cs typeface="+mn-cs"/>
                <a:sym typeface="Courier"/>
              </a:rPr>
              <a:t>    </a:t>
            </a:r>
            <a:r>
              <a:rPr sz="2200" b="1">
                <a:solidFill>
                  <a:srgbClr val="008F00"/>
                </a:solidFill>
                <a:latin typeface="+mn-lt"/>
                <a:ea typeface="+mn-ea"/>
                <a:cs typeface="+mn-cs"/>
                <a:sym typeface="Courier"/>
              </a:rPr>
              <a:t>"archname"</a:t>
            </a:r>
            <a:r>
              <a:rPr sz="2200">
                <a:latin typeface="+mn-lt"/>
                <a:ea typeface="+mn-ea"/>
                <a:cs typeface="+mn-cs"/>
                <a:sym typeface="Courier"/>
              </a:rPr>
              <a:t>: </a:t>
            </a:r>
            <a:r>
              <a:rPr sz="2200">
                <a:solidFill>
                  <a:srgbClr val="C8352B"/>
                </a:solidFill>
                <a:latin typeface="+mn-lt"/>
                <a:ea typeface="+mn-ea"/>
                <a:cs typeface="+mn-cs"/>
                <a:sym typeface="Courier"/>
              </a:rPr>
              <a:t>"x86_64-linux-thread-multi"</a:t>
            </a:r>
            <a:endParaRPr sz="2200">
              <a:latin typeface="+mn-lt"/>
              <a:ea typeface="+mn-ea"/>
              <a:cs typeface="+mn-cs"/>
              <a:sym typeface="Courier"/>
            </a:endParaRPr>
          </a:p>
          <a:p>
            <a:pPr lvl="0" algn="l" defTabSz="457200">
              <a:defRPr sz="1800"/>
            </a:pPr>
            <a:r>
              <a:rPr sz="2200">
                <a:latin typeface="+mn-lt"/>
                <a:ea typeface="+mn-ea"/>
                <a:cs typeface="+mn-cs"/>
                <a:sym typeface="Courier"/>
              </a:rPr>
              <a:t>  }</a:t>
            </a:r>
          </a:p>
          <a:p>
            <a:pPr lvl="0" algn="l" defTabSz="457200">
              <a:defRPr sz="1800"/>
            </a:pPr>
            <a:r>
              <a:rPr sz="2200">
                <a:latin typeface="+mn-lt"/>
                <a:ea typeface="+mn-ea"/>
                <a:cs typeface="+mn-cs"/>
                <a:sym typeface="Courier"/>
              </a:rPr>
              <a:t>},</a:t>
            </a:r>
          </a:p>
          <a:p>
            <a:pPr lvl="0" algn="l" defTabSz="457200">
              <a:defRPr sz="1800"/>
            </a:pPr>
            <a:endParaRPr sz="2200">
              <a:latin typeface="+mn-lt"/>
              <a:ea typeface="+mn-ea"/>
              <a:cs typeface="+mn-cs"/>
              <a:sym typeface="Courier"/>
            </a:endParaRPr>
          </a:p>
        </p:txBody>
      </p:sp>
      <p:sp>
        <p:nvSpPr>
          <p:cNvPr id="4092" name="Shape 4092"/>
          <p:cNvSpPr/>
          <p:nvPr/>
        </p:nvSpPr>
        <p:spPr>
          <a:xfrm>
            <a:off x="10706100" y="1623218"/>
            <a:ext cx="5473700" cy="7162801"/>
          </a:xfrm>
          <a:prstGeom prst="rect">
            <a:avLst/>
          </a:prstGeom>
          <a:ln w="25400">
            <a:solidFill/>
            <a:custDash>
              <a:ds d="200000" sp="200000"/>
            </a:custDash>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0" algn="l" defTabSz="457200">
              <a:defRPr sz="1800"/>
            </a:pPr>
            <a:r>
              <a:rPr sz="2200">
                <a:solidFill>
                  <a:srgbClr val="C8352B"/>
                </a:solidFill>
                <a:latin typeface="+mn-lt"/>
                <a:ea typeface="+mn-ea"/>
                <a:cs typeface="+mn-cs"/>
                <a:sym typeface="Courier"/>
              </a:rPr>
              <a:t>"network"</a:t>
            </a:r>
            <a:r>
              <a:rPr sz="2200">
                <a:latin typeface="+mn-lt"/>
                <a:ea typeface="+mn-ea"/>
                <a:cs typeface="+mn-cs"/>
                <a:sym typeface="Courier"/>
              </a:rPr>
              <a:t>: {</a:t>
            </a:r>
          </a:p>
          <a:p>
            <a:pPr lvl="0" algn="l" defTabSz="457200">
              <a:defRPr sz="1800"/>
            </a:pPr>
            <a:r>
              <a:rPr sz="2200">
                <a:latin typeface="+mn-lt"/>
                <a:ea typeface="+mn-ea"/>
                <a:cs typeface="+mn-cs"/>
                <a:sym typeface="Courier"/>
              </a:rPr>
              <a:t>  </a:t>
            </a:r>
            <a:r>
              <a:rPr sz="2200" b="1">
                <a:solidFill>
                  <a:srgbClr val="008F00"/>
                </a:solidFill>
                <a:latin typeface="+mn-lt"/>
                <a:ea typeface="+mn-ea"/>
                <a:cs typeface="+mn-cs"/>
                <a:sym typeface="Courier"/>
              </a:rPr>
              <a:t>"interfaces"</a:t>
            </a:r>
            <a:r>
              <a:rPr sz="2200">
                <a:latin typeface="+mn-lt"/>
                <a:ea typeface="+mn-ea"/>
                <a:cs typeface="+mn-cs"/>
                <a:sym typeface="Courier"/>
              </a:rPr>
              <a:t>: {</a:t>
            </a:r>
          </a:p>
          <a:p>
            <a:pPr lvl="0" algn="l" defTabSz="457200">
              <a:defRPr sz="1800"/>
            </a:pPr>
            <a:r>
              <a:rPr sz="2000">
                <a:latin typeface="+mn-lt"/>
                <a:ea typeface="+mn-ea"/>
                <a:cs typeface="+mn-cs"/>
                <a:sym typeface="Courier"/>
              </a:rPr>
              <a:t>    </a:t>
            </a:r>
            <a:r>
              <a:rPr sz="2000" b="1">
                <a:solidFill>
                  <a:srgbClr val="008F00"/>
                </a:solidFill>
                <a:latin typeface="+mn-lt"/>
                <a:ea typeface="+mn-ea"/>
                <a:cs typeface="+mn-cs"/>
                <a:sym typeface="Courier"/>
              </a:rPr>
              <a:t>"lo"</a:t>
            </a:r>
            <a:r>
              <a:rPr sz="2000">
                <a:latin typeface="+mn-lt"/>
                <a:ea typeface="+mn-ea"/>
                <a:cs typeface="+mn-cs"/>
                <a:sym typeface="Courier"/>
              </a:rPr>
              <a:t>: {</a:t>
            </a:r>
          </a:p>
          <a:p>
            <a:pPr lvl="0" algn="l" defTabSz="457200">
              <a:defRPr sz="1800"/>
            </a:pPr>
            <a:r>
              <a:rPr sz="2000">
                <a:latin typeface="+mn-lt"/>
                <a:ea typeface="+mn-ea"/>
                <a:cs typeface="+mn-cs"/>
                <a:sym typeface="Courier"/>
              </a:rPr>
              <a:t>      </a:t>
            </a:r>
            <a:r>
              <a:rPr sz="2000" b="1">
                <a:solidFill>
                  <a:srgbClr val="008F00"/>
                </a:solidFill>
                <a:latin typeface="+mn-lt"/>
                <a:ea typeface="+mn-ea"/>
                <a:cs typeface="+mn-cs"/>
                <a:sym typeface="Courier"/>
              </a:rPr>
              <a:t>"mtu"</a:t>
            </a:r>
            <a:r>
              <a:rPr sz="2000">
                <a:latin typeface="+mn-lt"/>
                <a:ea typeface="+mn-ea"/>
                <a:cs typeface="+mn-cs"/>
                <a:sym typeface="Courier"/>
              </a:rPr>
              <a:t>: </a:t>
            </a:r>
            <a:r>
              <a:rPr sz="2000">
                <a:solidFill>
                  <a:srgbClr val="C8352B"/>
                </a:solidFill>
                <a:latin typeface="+mn-lt"/>
                <a:ea typeface="+mn-ea"/>
                <a:cs typeface="+mn-cs"/>
                <a:sym typeface="Courier"/>
              </a:rPr>
              <a:t>"16436"</a:t>
            </a:r>
            <a:r>
              <a:rPr sz="2000">
                <a:latin typeface="+mn-lt"/>
                <a:ea typeface="+mn-ea"/>
                <a:cs typeface="+mn-cs"/>
                <a:sym typeface="Courier"/>
              </a:rPr>
              <a:t>,</a:t>
            </a:r>
          </a:p>
          <a:p>
            <a:pPr lvl="0" algn="l" defTabSz="457200">
              <a:defRPr sz="1800"/>
            </a:pPr>
            <a:r>
              <a:rPr sz="2000">
                <a:latin typeface="+mn-lt"/>
                <a:ea typeface="+mn-ea"/>
                <a:cs typeface="+mn-cs"/>
                <a:sym typeface="Courier"/>
              </a:rPr>
              <a:t>      </a:t>
            </a:r>
            <a:r>
              <a:rPr sz="2000" b="1">
                <a:solidFill>
                  <a:srgbClr val="008F00"/>
                </a:solidFill>
                <a:latin typeface="+mn-lt"/>
                <a:ea typeface="+mn-ea"/>
                <a:cs typeface="+mn-cs"/>
                <a:sym typeface="Courier"/>
              </a:rPr>
              <a:t>"flags"</a:t>
            </a:r>
            <a:r>
              <a:rPr sz="2000">
                <a:latin typeface="+mn-lt"/>
                <a:ea typeface="+mn-ea"/>
                <a:cs typeface="+mn-cs"/>
                <a:sym typeface="Courier"/>
              </a:rPr>
              <a:t>: [</a:t>
            </a:r>
          </a:p>
          <a:p>
            <a:pPr lvl="0" algn="l" defTabSz="457200">
              <a:defRPr sz="1800"/>
            </a:pPr>
            <a:r>
              <a:rPr sz="2000">
                <a:latin typeface="+mn-lt"/>
                <a:ea typeface="+mn-ea"/>
                <a:cs typeface="+mn-cs"/>
                <a:sym typeface="Courier"/>
              </a:rPr>
              <a:t>        </a:t>
            </a:r>
            <a:r>
              <a:rPr sz="2000">
                <a:solidFill>
                  <a:srgbClr val="C8352B"/>
                </a:solidFill>
                <a:latin typeface="+mn-lt"/>
                <a:ea typeface="+mn-ea"/>
                <a:cs typeface="+mn-cs"/>
                <a:sym typeface="Courier"/>
              </a:rPr>
              <a:t>"LOOPBACK"</a:t>
            </a:r>
            <a:r>
              <a:rPr sz="2000">
                <a:latin typeface="+mn-lt"/>
                <a:ea typeface="+mn-ea"/>
                <a:cs typeface="+mn-cs"/>
                <a:sym typeface="Courier"/>
              </a:rPr>
              <a:t>, </a:t>
            </a:r>
            <a:r>
              <a:rPr sz="2000">
                <a:solidFill>
                  <a:srgbClr val="C8352B"/>
                </a:solidFill>
                <a:latin typeface="+mn-lt"/>
                <a:ea typeface="+mn-ea"/>
                <a:cs typeface="+mn-cs"/>
                <a:sym typeface="Courier"/>
              </a:rPr>
              <a:t>"UP","LOWER_UP"</a:t>
            </a:r>
            <a:endParaRPr sz="2000">
              <a:latin typeface="+mn-lt"/>
              <a:ea typeface="+mn-ea"/>
              <a:cs typeface="+mn-cs"/>
              <a:sym typeface="Courier"/>
            </a:endParaRPr>
          </a:p>
          <a:p>
            <a:pPr lvl="0" algn="l" defTabSz="457200">
              <a:defRPr sz="1800"/>
            </a:pPr>
            <a:r>
              <a:rPr sz="2000">
                <a:latin typeface="+mn-lt"/>
                <a:ea typeface="+mn-ea"/>
                <a:cs typeface="+mn-cs"/>
                <a:sym typeface="Courier"/>
              </a:rPr>
              <a:t>      ],</a:t>
            </a:r>
          </a:p>
          <a:p>
            <a:pPr lvl="0" algn="l" defTabSz="457200">
              <a:defRPr sz="1800"/>
            </a:pPr>
            <a:r>
              <a:rPr sz="2000">
                <a:latin typeface="+mn-lt"/>
                <a:ea typeface="+mn-ea"/>
                <a:cs typeface="+mn-cs"/>
                <a:sym typeface="Courier"/>
              </a:rPr>
              <a:t>      </a:t>
            </a:r>
            <a:r>
              <a:rPr sz="2000" b="1">
                <a:solidFill>
                  <a:srgbClr val="008F00"/>
                </a:solidFill>
                <a:latin typeface="+mn-lt"/>
                <a:ea typeface="+mn-ea"/>
                <a:cs typeface="+mn-cs"/>
                <a:sym typeface="Courier"/>
              </a:rPr>
              <a:t>"encapsulation"</a:t>
            </a:r>
            <a:r>
              <a:rPr sz="2000">
                <a:latin typeface="+mn-lt"/>
                <a:ea typeface="+mn-ea"/>
                <a:cs typeface="+mn-cs"/>
                <a:sym typeface="Courier"/>
              </a:rPr>
              <a:t>: </a:t>
            </a:r>
            <a:r>
              <a:rPr sz="2000">
                <a:solidFill>
                  <a:srgbClr val="C8352B"/>
                </a:solidFill>
                <a:latin typeface="+mn-lt"/>
                <a:ea typeface="+mn-ea"/>
                <a:cs typeface="+mn-cs"/>
                <a:sym typeface="Courier"/>
              </a:rPr>
              <a:t>"Loopback"</a:t>
            </a:r>
            <a:r>
              <a:rPr sz="2000">
                <a:latin typeface="+mn-lt"/>
                <a:ea typeface="+mn-ea"/>
                <a:cs typeface="+mn-cs"/>
                <a:sym typeface="Courier"/>
              </a:rPr>
              <a:t>,</a:t>
            </a:r>
          </a:p>
          <a:p>
            <a:pPr lvl="0" algn="l" defTabSz="457200">
              <a:defRPr sz="1800"/>
            </a:pPr>
            <a:r>
              <a:rPr sz="2000">
                <a:latin typeface="+mn-lt"/>
                <a:ea typeface="+mn-ea"/>
                <a:cs typeface="+mn-cs"/>
                <a:sym typeface="Courier"/>
              </a:rPr>
              <a:t>      </a:t>
            </a:r>
            <a:r>
              <a:rPr sz="2000" b="1">
                <a:solidFill>
                  <a:srgbClr val="008F00"/>
                </a:solidFill>
                <a:latin typeface="+mn-lt"/>
                <a:ea typeface="+mn-ea"/>
                <a:cs typeface="+mn-cs"/>
                <a:sym typeface="Courier"/>
              </a:rPr>
              <a:t>"addresses"</a:t>
            </a:r>
            <a:r>
              <a:rPr sz="2000">
                <a:latin typeface="+mn-lt"/>
                <a:ea typeface="+mn-ea"/>
                <a:cs typeface="+mn-cs"/>
                <a:sym typeface="Courier"/>
              </a:rPr>
              <a:t>: {</a:t>
            </a:r>
          </a:p>
          <a:p>
            <a:pPr lvl="0" algn="l" defTabSz="457200">
              <a:defRPr sz="1800"/>
            </a:pPr>
            <a:r>
              <a:rPr sz="2000">
                <a:latin typeface="+mn-lt"/>
                <a:ea typeface="+mn-ea"/>
                <a:cs typeface="+mn-cs"/>
                <a:sym typeface="Courier"/>
              </a:rPr>
              <a:t>        </a:t>
            </a:r>
            <a:r>
              <a:rPr sz="2000" b="1">
                <a:solidFill>
                  <a:srgbClr val="008F00"/>
                </a:solidFill>
                <a:latin typeface="+mn-lt"/>
                <a:ea typeface="+mn-ea"/>
                <a:cs typeface="+mn-cs"/>
                <a:sym typeface="Courier"/>
              </a:rPr>
              <a:t>"127.0.0.1"</a:t>
            </a:r>
            <a:r>
              <a:rPr sz="2000">
                <a:latin typeface="+mn-lt"/>
                <a:ea typeface="+mn-ea"/>
                <a:cs typeface="+mn-cs"/>
                <a:sym typeface="Courier"/>
              </a:rPr>
              <a:t>: {</a:t>
            </a:r>
          </a:p>
          <a:p>
            <a:pPr lvl="0" algn="l" defTabSz="457200">
              <a:defRPr sz="1800"/>
            </a:pPr>
            <a:r>
              <a:rPr sz="2000">
                <a:latin typeface="+mn-lt"/>
                <a:ea typeface="+mn-ea"/>
                <a:cs typeface="+mn-cs"/>
                <a:sym typeface="Courier"/>
              </a:rPr>
              <a:t>          </a:t>
            </a:r>
            <a:r>
              <a:rPr sz="2000" b="1">
                <a:solidFill>
                  <a:srgbClr val="008F00"/>
                </a:solidFill>
                <a:latin typeface="+mn-lt"/>
                <a:ea typeface="+mn-ea"/>
                <a:cs typeface="+mn-cs"/>
                <a:sym typeface="Courier"/>
              </a:rPr>
              <a:t>"family"</a:t>
            </a:r>
            <a:r>
              <a:rPr sz="2000">
                <a:latin typeface="+mn-lt"/>
                <a:ea typeface="+mn-ea"/>
                <a:cs typeface="+mn-cs"/>
                <a:sym typeface="Courier"/>
              </a:rPr>
              <a:t>: </a:t>
            </a:r>
            <a:r>
              <a:rPr sz="2000">
                <a:solidFill>
                  <a:srgbClr val="C8352B"/>
                </a:solidFill>
                <a:latin typeface="+mn-lt"/>
                <a:ea typeface="+mn-ea"/>
                <a:cs typeface="+mn-cs"/>
                <a:sym typeface="Courier"/>
              </a:rPr>
              <a:t>"inet"</a:t>
            </a:r>
            <a:r>
              <a:rPr sz="2000">
                <a:latin typeface="+mn-lt"/>
                <a:ea typeface="+mn-ea"/>
                <a:cs typeface="+mn-cs"/>
                <a:sym typeface="Courier"/>
              </a:rPr>
              <a:t>,</a:t>
            </a:r>
          </a:p>
          <a:p>
            <a:pPr lvl="0" algn="l" defTabSz="457200">
              <a:defRPr sz="1800"/>
            </a:pPr>
            <a:r>
              <a:rPr sz="2000">
                <a:latin typeface="+mn-lt"/>
                <a:ea typeface="+mn-ea"/>
                <a:cs typeface="+mn-cs"/>
                <a:sym typeface="Courier"/>
              </a:rPr>
              <a:t> </a:t>
            </a:r>
            <a:r>
              <a:rPr sz="2000" b="1">
                <a:latin typeface="+mn-lt"/>
                <a:ea typeface="+mn-ea"/>
                <a:cs typeface="+mn-cs"/>
                <a:sym typeface="Courier"/>
              </a:rPr>
              <a:t>         </a:t>
            </a:r>
            <a:r>
              <a:rPr sz="2000" b="1">
                <a:solidFill>
                  <a:srgbClr val="008F00"/>
                </a:solidFill>
                <a:latin typeface="+mn-lt"/>
                <a:ea typeface="+mn-ea"/>
                <a:cs typeface="+mn-cs"/>
                <a:sym typeface="Courier"/>
              </a:rPr>
              <a:t>"netmask"</a:t>
            </a:r>
            <a:r>
              <a:rPr sz="2000" b="1">
                <a:latin typeface="+mn-lt"/>
                <a:ea typeface="+mn-ea"/>
                <a:cs typeface="+mn-cs"/>
                <a:sym typeface="Courier"/>
              </a:rPr>
              <a:t>: </a:t>
            </a:r>
            <a:r>
              <a:rPr sz="2000" b="1">
                <a:solidFill>
                  <a:srgbClr val="008F00"/>
                </a:solidFill>
                <a:latin typeface="+mn-lt"/>
                <a:ea typeface="+mn-ea"/>
                <a:cs typeface="+mn-cs"/>
                <a:sym typeface="Courier"/>
              </a:rPr>
              <a:t>"255.0.0.0"</a:t>
            </a:r>
            <a:r>
              <a:rPr sz="2000" b="1">
                <a:latin typeface="+mn-lt"/>
                <a:ea typeface="+mn-ea"/>
                <a:cs typeface="+mn-cs"/>
                <a:sym typeface="Courier"/>
              </a:rPr>
              <a:t>,</a:t>
            </a:r>
          </a:p>
          <a:p>
            <a:pPr lvl="0" algn="l" defTabSz="457200">
              <a:defRPr sz="1800"/>
            </a:pPr>
            <a:r>
              <a:rPr sz="2000">
                <a:latin typeface="+mn-lt"/>
                <a:ea typeface="+mn-ea"/>
                <a:cs typeface="+mn-cs"/>
                <a:sym typeface="Courier"/>
              </a:rPr>
              <a:t>          </a:t>
            </a:r>
            <a:r>
              <a:rPr sz="2000" b="1">
                <a:solidFill>
                  <a:srgbClr val="008F00"/>
                </a:solidFill>
                <a:latin typeface="+mn-lt"/>
                <a:ea typeface="+mn-ea"/>
                <a:cs typeface="+mn-cs"/>
                <a:sym typeface="Courier"/>
              </a:rPr>
              <a:t>"scope"</a:t>
            </a:r>
            <a:r>
              <a:rPr sz="2000">
                <a:latin typeface="+mn-lt"/>
                <a:ea typeface="+mn-ea"/>
                <a:cs typeface="+mn-cs"/>
                <a:sym typeface="Courier"/>
              </a:rPr>
              <a:t>: </a:t>
            </a:r>
            <a:r>
              <a:rPr sz="2000">
                <a:solidFill>
                  <a:srgbClr val="C8352B"/>
                </a:solidFill>
                <a:latin typeface="+mn-lt"/>
                <a:ea typeface="+mn-ea"/>
                <a:cs typeface="+mn-cs"/>
                <a:sym typeface="Courier"/>
              </a:rPr>
              <a:t>"Node"</a:t>
            </a:r>
            <a:endParaRPr sz="2000">
              <a:latin typeface="+mn-lt"/>
              <a:ea typeface="+mn-ea"/>
              <a:cs typeface="+mn-cs"/>
              <a:sym typeface="Courier"/>
            </a:endParaRPr>
          </a:p>
          <a:p>
            <a:pPr lvl="0" algn="l" defTabSz="457200">
              <a:defRPr sz="1800"/>
            </a:pPr>
            <a:r>
              <a:rPr sz="2000">
                <a:latin typeface="+mn-lt"/>
                <a:ea typeface="+mn-ea"/>
                <a:cs typeface="+mn-cs"/>
                <a:sym typeface="Courier"/>
              </a:rPr>
              <a:t>        },</a:t>
            </a:r>
          </a:p>
          <a:p>
            <a:pPr lvl="0" algn="l" defTabSz="457200">
              <a:defRPr sz="1800"/>
            </a:pPr>
            <a:r>
              <a:rPr sz="2000">
                <a:latin typeface="+mn-lt"/>
                <a:ea typeface="+mn-ea"/>
                <a:cs typeface="+mn-cs"/>
                <a:sym typeface="Courier"/>
              </a:rPr>
              <a:t>        </a:t>
            </a:r>
            <a:r>
              <a:rPr sz="2000" b="1">
                <a:solidFill>
                  <a:srgbClr val="008F00"/>
                </a:solidFill>
                <a:latin typeface="+mn-lt"/>
                <a:ea typeface="+mn-ea"/>
                <a:cs typeface="+mn-cs"/>
                <a:sym typeface="Courier"/>
              </a:rPr>
              <a:t>"::1"</a:t>
            </a:r>
            <a:r>
              <a:rPr sz="2000">
                <a:latin typeface="+mn-lt"/>
                <a:ea typeface="+mn-ea"/>
                <a:cs typeface="+mn-cs"/>
                <a:sym typeface="Courier"/>
              </a:rPr>
              <a:t>: {</a:t>
            </a:r>
          </a:p>
          <a:p>
            <a:pPr lvl="0" algn="l" defTabSz="457200">
              <a:defRPr sz="1800"/>
            </a:pPr>
            <a:r>
              <a:rPr sz="2000">
                <a:latin typeface="+mn-lt"/>
                <a:ea typeface="+mn-ea"/>
                <a:cs typeface="+mn-cs"/>
                <a:sym typeface="Courier"/>
              </a:rPr>
              <a:t>          </a:t>
            </a:r>
            <a:r>
              <a:rPr sz="2000" b="1">
                <a:solidFill>
                  <a:srgbClr val="008F00"/>
                </a:solidFill>
                <a:latin typeface="+mn-lt"/>
                <a:ea typeface="+mn-ea"/>
                <a:cs typeface="+mn-cs"/>
                <a:sym typeface="Courier"/>
              </a:rPr>
              <a:t>"family"</a:t>
            </a:r>
            <a:r>
              <a:rPr sz="2000">
                <a:latin typeface="+mn-lt"/>
                <a:ea typeface="+mn-ea"/>
                <a:cs typeface="+mn-cs"/>
                <a:sym typeface="Courier"/>
              </a:rPr>
              <a:t>: </a:t>
            </a:r>
            <a:r>
              <a:rPr sz="2000">
                <a:solidFill>
                  <a:srgbClr val="C8352B"/>
                </a:solidFill>
                <a:latin typeface="+mn-lt"/>
                <a:ea typeface="+mn-ea"/>
                <a:cs typeface="+mn-cs"/>
                <a:sym typeface="Courier"/>
              </a:rPr>
              <a:t>"inet6"</a:t>
            </a:r>
            <a:r>
              <a:rPr sz="2000">
                <a:latin typeface="+mn-lt"/>
                <a:ea typeface="+mn-ea"/>
                <a:cs typeface="+mn-cs"/>
                <a:sym typeface="Courier"/>
              </a:rPr>
              <a:t>,</a:t>
            </a:r>
          </a:p>
          <a:p>
            <a:pPr lvl="0" algn="l" defTabSz="457200">
              <a:defRPr sz="1800"/>
            </a:pPr>
            <a:r>
              <a:rPr sz="2000">
                <a:latin typeface="+mn-lt"/>
                <a:ea typeface="+mn-ea"/>
                <a:cs typeface="+mn-cs"/>
                <a:sym typeface="Courier"/>
              </a:rPr>
              <a:t> </a:t>
            </a:r>
            <a:r>
              <a:rPr sz="2000" b="1">
                <a:solidFill>
                  <a:srgbClr val="008F00"/>
                </a:solidFill>
                <a:latin typeface="+mn-lt"/>
                <a:ea typeface="+mn-ea"/>
                <a:cs typeface="+mn-cs"/>
                <a:sym typeface="Courier"/>
              </a:rPr>
              <a:t>         "scope": </a:t>
            </a:r>
            <a:r>
              <a:rPr sz="2000" b="1">
                <a:solidFill>
                  <a:srgbClr val="C8352B"/>
                </a:solidFill>
                <a:latin typeface="+mn-lt"/>
                <a:ea typeface="+mn-ea"/>
                <a:cs typeface="+mn-cs"/>
                <a:sym typeface="Courier"/>
              </a:rPr>
              <a:t>"Node"</a:t>
            </a:r>
            <a:endParaRPr sz="2000" b="1">
              <a:solidFill>
                <a:srgbClr val="008F00"/>
              </a:solidFill>
              <a:latin typeface="+mn-lt"/>
              <a:ea typeface="+mn-ea"/>
              <a:cs typeface="+mn-cs"/>
              <a:sym typeface="Courier"/>
            </a:endParaRPr>
          </a:p>
          <a:p>
            <a:pPr lvl="0" algn="l" defTabSz="457200">
              <a:defRPr sz="1800"/>
            </a:pPr>
            <a:r>
              <a:rPr sz="2000">
                <a:latin typeface="+mn-lt"/>
                <a:ea typeface="+mn-ea"/>
                <a:cs typeface="+mn-cs"/>
                <a:sym typeface="Courier"/>
              </a:rPr>
              <a:t>        }</a:t>
            </a:r>
          </a:p>
          <a:p>
            <a:pPr lvl="0" algn="l" defTabSz="457200">
              <a:defRPr sz="1800"/>
            </a:pPr>
            <a:r>
              <a:rPr sz="2000">
                <a:latin typeface="+mn-lt"/>
                <a:ea typeface="+mn-ea"/>
                <a:cs typeface="+mn-cs"/>
                <a:sym typeface="Courier"/>
              </a:rPr>
              <a:t>      },</a:t>
            </a:r>
          </a:p>
          <a:p>
            <a:pPr lvl="0" algn="l" defTabSz="457200">
              <a:defRPr sz="1800"/>
            </a:pPr>
            <a:r>
              <a:rPr sz="2000">
                <a:latin typeface="+mn-lt"/>
                <a:ea typeface="+mn-ea"/>
                <a:cs typeface="+mn-cs"/>
                <a:sym typeface="Courier"/>
              </a:rPr>
              <a:t> </a:t>
            </a:r>
            <a:r>
              <a:rPr sz="2000">
                <a:solidFill>
                  <a:srgbClr val="C8352B"/>
                </a:solidFill>
                <a:latin typeface="+mn-lt"/>
                <a:ea typeface="+mn-ea"/>
                <a:cs typeface="+mn-cs"/>
                <a:sym typeface="Courier"/>
              </a:rPr>
              <a:t>   },</a:t>
            </a:r>
          </a:p>
          <a:p>
            <a:pPr lvl="0" algn="l" defTabSz="457200">
              <a:defRPr sz="1800"/>
            </a:pPr>
            <a:r>
              <a:rPr sz="2000">
                <a:latin typeface="+mn-lt"/>
                <a:ea typeface="+mn-ea"/>
                <a:cs typeface="+mn-cs"/>
                <a:sym typeface="Courier"/>
              </a:rPr>
              <a:t>    </a:t>
            </a:r>
            <a:r>
              <a:rPr sz="2000" b="1">
                <a:solidFill>
                  <a:srgbClr val="008F00"/>
                </a:solidFill>
                <a:latin typeface="+mn-lt"/>
                <a:ea typeface="+mn-ea"/>
                <a:cs typeface="+mn-cs"/>
                <a:sym typeface="Courier"/>
              </a:rPr>
              <a:t>"eth0"</a:t>
            </a:r>
            <a:r>
              <a:rPr sz="2000">
                <a:latin typeface="+mn-lt"/>
                <a:ea typeface="+mn-ea"/>
                <a:cs typeface="+mn-cs"/>
                <a:sym typeface="Courier"/>
              </a:rPr>
              <a:t>: {</a:t>
            </a:r>
          </a:p>
          <a:p>
            <a:pPr lvl="0" algn="l" defTabSz="457200">
              <a:defRPr sz="1800"/>
            </a:pPr>
            <a:r>
              <a:rPr sz="2000">
                <a:latin typeface="+mn-lt"/>
                <a:ea typeface="+mn-ea"/>
                <a:cs typeface="+mn-cs"/>
                <a:sym typeface="Courier"/>
              </a:rPr>
              <a:t>      </a:t>
            </a:r>
            <a:r>
              <a:rPr sz="2000" b="1">
                <a:solidFill>
                  <a:srgbClr val="008F00"/>
                </a:solidFill>
                <a:latin typeface="+mn-lt"/>
                <a:ea typeface="+mn-ea"/>
                <a:cs typeface="+mn-cs"/>
                <a:sym typeface="Courier"/>
              </a:rPr>
              <a:t>"type"</a:t>
            </a:r>
            <a:r>
              <a:rPr sz="2000">
                <a:latin typeface="+mn-lt"/>
                <a:ea typeface="+mn-ea"/>
                <a:cs typeface="+mn-cs"/>
                <a:sym typeface="Courier"/>
              </a:rPr>
              <a:t>: </a:t>
            </a:r>
            <a:r>
              <a:rPr sz="2000">
                <a:solidFill>
                  <a:srgbClr val="C8352B"/>
                </a:solidFill>
                <a:latin typeface="+mn-lt"/>
                <a:ea typeface="+mn-ea"/>
                <a:cs typeface="+mn-cs"/>
                <a:sym typeface="Courier"/>
              </a:rPr>
              <a:t>"eth"</a:t>
            </a:r>
            <a:r>
              <a:rPr sz="2000">
                <a:latin typeface="+mn-lt"/>
                <a:ea typeface="+mn-ea"/>
                <a:cs typeface="+mn-cs"/>
                <a:sym typeface="Courier"/>
              </a:rPr>
              <a:t>,</a:t>
            </a:r>
          </a:p>
          <a:p>
            <a:pPr lvl="0" algn="l" defTabSz="457200">
              <a:defRPr sz="1800"/>
            </a:pPr>
            <a:r>
              <a:rPr sz="2000">
                <a:latin typeface="+mn-lt"/>
                <a:ea typeface="+mn-ea"/>
                <a:cs typeface="+mn-cs"/>
                <a:sym typeface="Courier"/>
              </a:rPr>
              <a:t>      </a:t>
            </a:r>
            <a:r>
              <a:rPr sz="2000" b="1">
                <a:solidFill>
                  <a:srgbClr val="008F00"/>
                </a:solidFill>
                <a:latin typeface="+mn-lt"/>
                <a:ea typeface="+mn-ea"/>
                <a:cs typeface="+mn-cs"/>
                <a:sym typeface="Courier"/>
              </a:rPr>
              <a:t>"number"</a:t>
            </a:r>
            <a:r>
              <a:rPr sz="2000">
                <a:latin typeface="+mn-lt"/>
                <a:ea typeface="+mn-ea"/>
                <a:cs typeface="+mn-cs"/>
                <a:sym typeface="Courier"/>
              </a:rPr>
              <a:t>: </a:t>
            </a:r>
            <a:r>
              <a:rPr sz="2000">
                <a:solidFill>
                  <a:srgbClr val="C8352B"/>
                </a:solidFill>
                <a:latin typeface="+mn-lt"/>
                <a:ea typeface="+mn-ea"/>
                <a:cs typeface="+mn-cs"/>
                <a:sym typeface="Courier"/>
              </a:rPr>
              <a:t>"0"</a:t>
            </a:r>
            <a:r>
              <a:rPr sz="2000">
                <a:latin typeface="+mn-lt"/>
                <a:ea typeface="+mn-ea"/>
                <a:cs typeface="+mn-cs"/>
                <a:sym typeface="Courier"/>
              </a:rPr>
              <a:t>,</a:t>
            </a:r>
          </a:p>
        </p:txBody>
      </p:sp>
      <p:sp>
        <p:nvSpPr>
          <p:cNvPr id="4093" name="Shape 4093"/>
          <p:cNvSpPr/>
          <p:nvPr/>
        </p:nvSpPr>
        <p:spPr>
          <a:xfrm>
            <a:off x="4864100" y="1524000"/>
            <a:ext cx="5664200" cy="7366000"/>
          </a:xfrm>
          <a:prstGeom prst="rect">
            <a:avLst/>
          </a:prstGeom>
          <a:ln w="25400">
            <a:solidFill/>
            <a:custDash>
              <a:ds d="200000" sp="200000"/>
            </a:custDash>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0" algn="l" defTabSz="457200">
              <a:defRPr sz="1800"/>
            </a:pPr>
            <a:r>
              <a:rPr sz="2200">
                <a:solidFill>
                  <a:srgbClr val="C8352B"/>
                </a:solidFill>
                <a:latin typeface="+mn-lt"/>
                <a:ea typeface="+mn-ea"/>
                <a:cs typeface="+mn-cs"/>
                <a:sym typeface="Courier"/>
              </a:rPr>
              <a:t>"kernel"</a:t>
            </a:r>
            <a:r>
              <a:rPr sz="2200">
                <a:latin typeface="+mn-lt"/>
                <a:ea typeface="+mn-ea"/>
                <a:cs typeface="+mn-cs"/>
                <a:sym typeface="Courier"/>
              </a:rPr>
              <a:t>: {</a:t>
            </a:r>
          </a:p>
          <a:p>
            <a:pPr lvl="0" algn="l" defTabSz="457200">
              <a:defRPr sz="1800"/>
            </a:pPr>
            <a:r>
              <a:rPr sz="2200">
                <a:latin typeface="+mn-lt"/>
                <a:ea typeface="+mn-ea"/>
                <a:cs typeface="+mn-cs"/>
                <a:sym typeface="Courier"/>
              </a:rPr>
              <a:t>  </a:t>
            </a:r>
            <a:r>
              <a:rPr sz="2200" b="1">
                <a:solidFill>
                  <a:srgbClr val="008F00"/>
                </a:solidFill>
                <a:latin typeface="+mn-lt"/>
                <a:ea typeface="+mn-ea"/>
                <a:cs typeface="+mn-cs"/>
                <a:sym typeface="Courier"/>
              </a:rPr>
              <a:t>"name"</a:t>
            </a:r>
            <a:r>
              <a:rPr sz="2200">
                <a:latin typeface="+mn-lt"/>
                <a:ea typeface="+mn-ea"/>
                <a:cs typeface="+mn-cs"/>
                <a:sym typeface="Courier"/>
              </a:rPr>
              <a:t>: </a:t>
            </a:r>
            <a:r>
              <a:rPr sz="2200">
                <a:solidFill>
                  <a:srgbClr val="C8352B"/>
                </a:solidFill>
                <a:latin typeface="+mn-lt"/>
                <a:ea typeface="+mn-ea"/>
                <a:cs typeface="+mn-cs"/>
                <a:sym typeface="Courier"/>
              </a:rPr>
              <a:t>"Linux"</a:t>
            </a:r>
            <a:r>
              <a:rPr sz="2200">
                <a:latin typeface="+mn-lt"/>
                <a:ea typeface="+mn-ea"/>
                <a:cs typeface="+mn-cs"/>
                <a:sym typeface="Courier"/>
              </a:rPr>
              <a:t>,  </a:t>
            </a:r>
          </a:p>
          <a:p>
            <a:pPr lvl="0" algn="l" defTabSz="457200">
              <a:defRPr sz="1800"/>
            </a:pPr>
            <a:r>
              <a:rPr sz="2200">
                <a:latin typeface="+mn-lt"/>
                <a:ea typeface="+mn-ea"/>
                <a:cs typeface="+mn-cs"/>
                <a:sym typeface="Courier"/>
              </a:rPr>
              <a:t>  </a:t>
            </a:r>
            <a:r>
              <a:rPr sz="2200" b="1">
                <a:solidFill>
                  <a:srgbClr val="008F00"/>
                </a:solidFill>
                <a:latin typeface="+mn-lt"/>
                <a:ea typeface="+mn-ea"/>
                <a:cs typeface="+mn-cs"/>
                <a:sym typeface="Courier"/>
              </a:rPr>
              <a:t>"release"</a:t>
            </a:r>
            <a:r>
              <a:rPr sz="2200">
                <a:latin typeface="+mn-lt"/>
                <a:ea typeface="+mn-ea"/>
                <a:cs typeface="+mn-cs"/>
                <a:sym typeface="Courier"/>
              </a:rPr>
              <a:t>: </a:t>
            </a:r>
            <a:r>
              <a:rPr sz="2200">
                <a:solidFill>
                  <a:srgbClr val="C8352B"/>
                </a:solidFill>
                <a:latin typeface="+mn-lt"/>
                <a:ea typeface="+mn-ea"/>
                <a:cs typeface="+mn-cs"/>
                <a:sym typeface="Courier"/>
              </a:rPr>
              <a:t>"3.2.0-32-virtual"</a:t>
            </a:r>
            <a:r>
              <a:rPr sz="2200">
                <a:latin typeface="+mn-lt"/>
                <a:ea typeface="+mn-ea"/>
                <a:cs typeface="+mn-cs"/>
                <a:sym typeface="Courier"/>
              </a:rPr>
              <a:t>,</a:t>
            </a:r>
          </a:p>
          <a:p>
            <a:pPr lvl="0" algn="l" defTabSz="457200">
              <a:defRPr sz="1800"/>
            </a:pPr>
            <a:r>
              <a:rPr sz="2200">
                <a:latin typeface="+mn-lt"/>
                <a:ea typeface="+mn-ea"/>
                <a:cs typeface="+mn-cs"/>
                <a:sym typeface="Courier"/>
              </a:rPr>
              <a:t>  </a:t>
            </a:r>
            <a:r>
              <a:rPr sz="2200" b="1">
                <a:solidFill>
                  <a:srgbClr val="008F00"/>
                </a:solidFill>
                <a:latin typeface="+mn-lt"/>
                <a:ea typeface="+mn-ea"/>
                <a:cs typeface="+mn-cs"/>
                <a:sym typeface="Courier"/>
              </a:rPr>
              <a:t>"version"</a:t>
            </a:r>
            <a:r>
              <a:rPr sz="2200">
                <a:latin typeface="+mn-lt"/>
                <a:ea typeface="+mn-ea"/>
                <a:cs typeface="+mn-cs"/>
                <a:sym typeface="Courier"/>
              </a:rPr>
              <a:t>: </a:t>
            </a:r>
            <a:r>
              <a:rPr sz="2200">
                <a:solidFill>
                  <a:srgbClr val="C8352B"/>
                </a:solidFill>
                <a:latin typeface="+mn-lt"/>
                <a:ea typeface="+mn-ea"/>
                <a:cs typeface="+mn-cs"/>
                <a:sym typeface="Courier"/>
              </a:rPr>
              <a:t>"#1 SMP Wed Oct 16 18:37:12 UTC 2013"</a:t>
            </a:r>
            <a:r>
              <a:rPr sz="2200">
                <a:latin typeface="+mn-lt"/>
                <a:ea typeface="+mn-ea"/>
                <a:cs typeface="+mn-cs"/>
                <a:sym typeface="Courier"/>
              </a:rPr>
              <a:t>,</a:t>
            </a:r>
          </a:p>
          <a:p>
            <a:pPr lvl="0" algn="l" defTabSz="457200">
              <a:defRPr sz="1800"/>
            </a:pPr>
            <a:r>
              <a:rPr sz="2200">
                <a:latin typeface="+mn-lt"/>
                <a:ea typeface="+mn-ea"/>
                <a:cs typeface="+mn-cs"/>
                <a:sym typeface="Courier"/>
              </a:rPr>
              <a:t>  </a:t>
            </a:r>
            <a:r>
              <a:rPr sz="2200" b="1">
                <a:solidFill>
                  <a:srgbClr val="008F00"/>
                </a:solidFill>
                <a:latin typeface="+mn-lt"/>
                <a:ea typeface="+mn-ea"/>
                <a:cs typeface="+mn-cs"/>
                <a:sym typeface="Courier"/>
              </a:rPr>
              <a:t>"machine"</a:t>
            </a:r>
            <a:r>
              <a:rPr sz="2200">
                <a:latin typeface="+mn-lt"/>
                <a:ea typeface="+mn-ea"/>
                <a:cs typeface="+mn-cs"/>
                <a:sym typeface="Courier"/>
              </a:rPr>
              <a:t>: </a:t>
            </a:r>
            <a:r>
              <a:rPr sz="2200">
                <a:solidFill>
                  <a:srgbClr val="C8352B"/>
                </a:solidFill>
                <a:latin typeface="+mn-lt"/>
                <a:ea typeface="+mn-ea"/>
                <a:cs typeface="+mn-cs"/>
                <a:sym typeface="Courier"/>
              </a:rPr>
              <a:t>"x86_64"</a:t>
            </a:r>
            <a:r>
              <a:rPr sz="2200">
                <a:latin typeface="+mn-lt"/>
                <a:ea typeface="+mn-ea"/>
                <a:cs typeface="+mn-cs"/>
                <a:sym typeface="Courier"/>
              </a:rPr>
              <a:t>,</a:t>
            </a:r>
          </a:p>
          <a:p>
            <a:pPr lvl="0" algn="l" defTabSz="457200">
              <a:defRPr sz="1800"/>
            </a:pPr>
            <a:r>
              <a:rPr sz="2200">
                <a:latin typeface="+mn-lt"/>
                <a:ea typeface="+mn-ea"/>
                <a:cs typeface="+mn-cs"/>
                <a:sym typeface="Courier"/>
              </a:rPr>
              <a:t>  </a:t>
            </a:r>
            <a:r>
              <a:rPr sz="2200" b="1">
                <a:solidFill>
                  <a:srgbClr val="008F00"/>
                </a:solidFill>
                <a:latin typeface="+mn-lt"/>
                <a:ea typeface="+mn-ea"/>
                <a:cs typeface="+mn-cs"/>
                <a:sym typeface="Courier"/>
              </a:rPr>
              <a:t>"modules"</a:t>
            </a:r>
            <a:r>
              <a:rPr sz="2200">
                <a:latin typeface="+mn-lt"/>
                <a:ea typeface="+mn-ea"/>
                <a:cs typeface="+mn-cs"/>
                <a:sym typeface="Courier"/>
              </a:rPr>
              <a:t>: {</a:t>
            </a:r>
          </a:p>
          <a:p>
            <a:pPr lvl="0" algn="l" defTabSz="457200">
              <a:defRPr sz="1800"/>
            </a:pPr>
            <a:r>
              <a:rPr sz="2200">
                <a:latin typeface="+mn-lt"/>
                <a:ea typeface="+mn-ea"/>
                <a:cs typeface="+mn-cs"/>
                <a:sym typeface="Courier"/>
              </a:rPr>
              <a:t>    </a:t>
            </a:r>
            <a:r>
              <a:rPr sz="2200" b="1">
                <a:solidFill>
                  <a:srgbClr val="008F00"/>
                </a:solidFill>
                <a:latin typeface="+mn-lt"/>
                <a:ea typeface="+mn-ea"/>
                <a:cs typeface="+mn-cs"/>
                <a:sym typeface="Courier"/>
              </a:rPr>
              <a:t>"isofs"</a:t>
            </a:r>
            <a:r>
              <a:rPr sz="2200">
                <a:latin typeface="+mn-lt"/>
                <a:ea typeface="+mn-ea"/>
                <a:cs typeface="+mn-cs"/>
                <a:sym typeface="Courier"/>
              </a:rPr>
              <a:t>: {</a:t>
            </a:r>
          </a:p>
          <a:p>
            <a:pPr lvl="0" algn="l" defTabSz="457200">
              <a:defRPr sz="1800"/>
            </a:pPr>
            <a:r>
              <a:rPr sz="2200">
                <a:latin typeface="+mn-lt"/>
                <a:ea typeface="+mn-ea"/>
                <a:cs typeface="+mn-cs"/>
                <a:sym typeface="Courier"/>
              </a:rPr>
              <a:t>      </a:t>
            </a:r>
            <a:r>
              <a:rPr sz="2200" b="1">
                <a:solidFill>
                  <a:srgbClr val="008F00"/>
                </a:solidFill>
                <a:latin typeface="+mn-lt"/>
                <a:ea typeface="+mn-ea"/>
                <a:cs typeface="+mn-cs"/>
                <a:sym typeface="Courier"/>
              </a:rPr>
              <a:t>"size"</a:t>
            </a:r>
            <a:r>
              <a:rPr sz="2200">
                <a:latin typeface="+mn-lt"/>
                <a:ea typeface="+mn-ea"/>
                <a:cs typeface="+mn-cs"/>
                <a:sym typeface="Courier"/>
              </a:rPr>
              <a:t>: </a:t>
            </a:r>
            <a:r>
              <a:rPr sz="2200">
                <a:solidFill>
                  <a:srgbClr val="C8352B"/>
                </a:solidFill>
                <a:latin typeface="+mn-lt"/>
                <a:ea typeface="+mn-ea"/>
                <a:cs typeface="+mn-cs"/>
                <a:sym typeface="Courier"/>
              </a:rPr>
              <a:t>"70066"</a:t>
            </a:r>
            <a:r>
              <a:rPr sz="2200">
                <a:latin typeface="+mn-lt"/>
                <a:ea typeface="+mn-ea"/>
                <a:cs typeface="+mn-cs"/>
                <a:sym typeface="Courier"/>
              </a:rPr>
              <a:t>,</a:t>
            </a:r>
          </a:p>
          <a:p>
            <a:pPr lvl="0" algn="l" defTabSz="457200">
              <a:defRPr sz="1800"/>
            </a:pPr>
            <a:r>
              <a:rPr sz="2200">
                <a:latin typeface="+mn-lt"/>
                <a:ea typeface="+mn-ea"/>
                <a:cs typeface="+mn-cs"/>
                <a:sym typeface="Courier"/>
              </a:rPr>
              <a:t>      </a:t>
            </a:r>
            <a:r>
              <a:rPr sz="2200" b="1">
                <a:solidFill>
                  <a:srgbClr val="008F00"/>
                </a:solidFill>
                <a:latin typeface="+mn-lt"/>
                <a:ea typeface="+mn-ea"/>
                <a:cs typeface="+mn-cs"/>
                <a:sym typeface="Courier"/>
              </a:rPr>
              <a:t>"refcount"</a:t>
            </a:r>
            <a:r>
              <a:rPr sz="2200">
                <a:latin typeface="+mn-lt"/>
                <a:ea typeface="+mn-ea"/>
                <a:cs typeface="+mn-cs"/>
                <a:sym typeface="Courier"/>
              </a:rPr>
              <a:t>: </a:t>
            </a:r>
            <a:r>
              <a:rPr sz="2200">
                <a:solidFill>
                  <a:srgbClr val="C8352B"/>
                </a:solidFill>
                <a:latin typeface="+mn-lt"/>
                <a:ea typeface="+mn-ea"/>
                <a:cs typeface="+mn-cs"/>
                <a:sym typeface="Courier"/>
              </a:rPr>
              <a:t>"2"</a:t>
            </a:r>
            <a:endParaRPr sz="2200">
              <a:latin typeface="+mn-lt"/>
              <a:ea typeface="+mn-ea"/>
              <a:cs typeface="+mn-cs"/>
              <a:sym typeface="Courier"/>
            </a:endParaRPr>
          </a:p>
          <a:p>
            <a:pPr lvl="0" algn="l" defTabSz="457200">
              <a:defRPr sz="1800"/>
            </a:pPr>
            <a:r>
              <a:rPr sz="2200">
                <a:latin typeface="+mn-lt"/>
                <a:ea typeface="+mn-ea"/>
                <a:cs typeface="+mn-cs"/>
                <a:sym typeface="Courier"/>
              </a:rPr>
              <a:t>    },</a:t>
            </a:r>
          </a:p>
          <a:p>
            <a:pPr lvl="0" algn="l" defTabSz="457200">
              <a:defRPr sz="1800"/>
            </a:pPr>
            <a:r>
              <a:rPr sz="2200">
                <a:latin typeface="+mn-lt"/>
                <a:ea typeface="+mn-ea"/>
                <a:cs typeface="+mn-cs"/>
                <a:sym typeface="Courier"/>
              </a:rPr>
              <a:t>    </a:t>
            </a:r>
            <a:r>
              <a:rPr sz="2200" b="1">
                <a:solidFill>
                  <a:srgbClr val="008F00"/>
                </a:solidFill>
                <a:latin typeface="+mn-lt"/>
                <a:ea typeface="+mn-ea"/>
                <a:cs typeface="+mn-cs"/>
                <a:sym typeface="Courier"/>
              </a:rPr>
              <a:t>"des_generic"</a:t>
            </a:r>
            <a:r>
              <a:rPr sz="2200">
                <a:latin typeface="+mn-lt"/>
                <a:ea typeface="+mn-ea"/>
                <a:cs typeface="+mn-cs"/>
                <a:sym typeface="Courier"/>
              </a:rPr>
              <a:t>: {</a:t>
            </a:r>
          </a:p>
          <a:p>
            <a:pPr lvl="0" algn="l" defTabSz="457200">
              <a:defRPr sz="1800"/>
            </a:pPr>
            <a:r>
              <a:rPr sz="2200">
                <a:latin typeface="+mn-lt"/>
                <a:ea typeface="+mn-ea"/>
                <a:cs typeface="+mn-cs"/>
                <a:sym typeface="Courier"/>
              </a:rPr>
              <a:t>      </a:t>
            </a:r>
            <a:r>
              <a:rPr sz="2200" b="1">
                <a:solidFill>
                  <a:srgbClr val="008F00"/>
                </a:solidFill>
                <a:latin typeface="+mn-lt"/>
                <a:ea typeface="+mn-ea"/>
                <a:cs typeface="+mn-cs"/>
                <a:sym typeface="Courier"/>
              </a:rPr>
              <a:t>"size"</a:t>
            </a:r>
            <a:r>
              <a:rPr sz="2200">
                <a:latin typeface="+mn-lt"/>
                <a:ea typeface="+mn-ea"/>
                <a:cs typeface="+mn-cs"/>
                <a:sym typeface="Courier"/>
              </a:rPr>
              <a:t>: </a:t>
            </a:r>
            <a:r>
              <a:rPr sz="2200">
                <a:solidFill>
                  <a:srgbClr val="C8352B"/>
                </a:solidFill>
                <a:latin typeface="+mn-lt"/>
                <a:ea typeface="+mn-ea"/>
                <a:cs typeface="+mn-cs"/>
                <a:sym typeface="Courier"/>
              </a:rPr>
              <a:t>"16604"</a:t>
            </a:r>
            <a:r>
              <a:rPr sz="2200">
                <a:latin typeface="+mn-lt"/>
                <a:ea typeface="+mn-ea"/>
                <a:cs typeface="+mn-cs"/>
                <a:sym typeface="Courier"/>
              </a:rPr>
              <a:t>,</a:t>
            </a:r>
          </a:p>
          <a:p>
            <a:pPr lvl="0" algn="l" defTabSz="457200">
              <a:defRPr sz="1800"/>
            </a:pPr>
            <a:r>
              <a:rPr sz="2200">
                <a:latin typeface="+mn-lt"/>
                <a:ea typeface="+mn-ea"/>
                <a:cs typeface="+mn-cs"/>
                <a:sym typeface="Courier"/>
              </a:rPr>
              <a:t>      </a:t>
            </a:r>
            <a:r>
              <a:rPr sz="2200" b="1">
                <a:solidFill>
                  <a:srgbClr val="008F00"/>
                </a:solidFill>
                <a:latin typeface="+mn-lt"/>
                <a:ea typeface="+mn-ea"/>
                <a:cs typeface="+mn-cs"/>
                <a:sym typeface="Courier"/>
              </a:rPr>
              <a:t>"refcount"</a:t>
            </a:r>
            <a:r>
              <a:rPr sz="2200">
                <a:latin typeface="+mn-lt"/>
                <a:ea typeface="+mn-ea"/>
                <a:cs typeface="+mn-cs"/>
                <a:sym typeface="Courier"/>
              </a:rPr>
              <a:t>: </a:t>
            </a:r>
            <a:r>
              <a:rPr sz="2200">
                <a:solidFill>
                  <a:srgbClr val="C8352B"/>
                </a:solidFill>
                <a:latin typeface="+mn-lt"/>
                <a:ea typeface="+mn-ea"/>
                <a:cs typeface="+mn-cs"/>
                <a:sym typeface="Courier"/>
              </a:rPr>
              <a:t>"0"</a:t>
            </a:r>
            <a:endParaRPr sz="2200">
              <a:latin typeface="+mn-lt"/>
              <a:ea typeface="+mn-ea"/>
              <a:cs typeface="+mn-cs"/>
              <a:sym typeface="Courier"/>
            </a:endParaRPr>
          </a:p>
          <a:p>
            <a:pPr lvl="0" algn="l" defTabSz="457200">
              <a:defRPr sz="1800"/>
            </a:pPr>
            <a:r>
              <a:rPr sz="2200">
                <a:latin typeface="+mn-lt"/>
                <a:ea typeface="+mn-ea"/>
                <a:cs typeface="+mn-cs"/>
                <a:sym typeface="Courier"/>
              </a:rPr>
              <a:t>    }</a:t>
            </a:r>
          </a:p>
          <a:p>
            <a:pPr lvl="0" algn="l" defTabSz="457200">
              <a:defRPr sz="1800"/>
            </a:pPr>
            <a:r>
              <a:rPr sz="2200">
                <a:latin typeface="+mn-lt"/>
                <a:ea typeface="+mn-ea"/>
                <a:cs typeface="+mn-cs"/>
                <a:sym typeface="Courier"/>
              </a:rPr>
              <a:t>  },</a:t>
            </a:r>
          </a:p>
          <a:p>
            <a:pPr lvl="0" algn="l" defTabSz="457200">
              <a:defRPr sz="1800"/>
            </a:pPr>
            <a:r>
              <a:rPr sz="2200">
                <a:latin typeface="+mn-lt"/>
                <a:ea typeface="+mn-ea"/>
                <a:cs typeface="+mn-cs"/>
                <a:sym typeface="Courier"/>
              </a:rPr>
              <a:t>  </a:t>
            </a:r>
            <a:r>
              <a:rPr sz="2200" b="1">
                <a:solidFill>
                  <a:srgbClr val="008F00"/>
                </a:solidFill>
                <a:latin typeface="+mn-lt"/>
                <a:ea typeface="+mn-ea"/>
                <a:cs typeface="+mn-cs"/>
                <a:sym typeface="Courier"/>
              </a:rPr>
              <a:t>"os"</a:t>
            </a:r>
            <a:r>
              <a:rPr sz="2200">
                <a:latin typeface="+mn-lt"/>
                <a:ea typeface="+mn-ea"/>
                <a:cs typeface="+mn-cs"/>
                <a:sym typeface="Courier"/>
              </a:rPr>
              <a:t>: </a:t>
            </a:r>
            <a:r>
              <a:rPr sz="2200">
                <a:solidFill>
                  <a:srgbClr val="C8352B"/>
                </a:solidFill>
                <a:latin typeface="+mn-lt"/>
                <a:ea typeface="+mn-ea"/>
                <a:cs typeface="+mn-cs"/>
                <a:sym typeface="Courier"/>
              </a:rPr>
              <a:t>"GNU/Linux"</a:t>
            </a:r>
            <a:endParaRPr sz="2200">
              <a:latin typeface="+mn-lt"/>
              <a:ea typeface="+mn-ea"/>
              <a:cs typeface="+mn-cs"/>
              <a:sym typeface="Courier"/>
            </a:endParaRPr>
          </a:p>
          <a:p>
            <a:pPr lvl="0" algn="l" defTabSz="457200">
              <a:defRPr sz="1800"/>
            </a:pPr>
            <a:r>
              <a:rPr sz="2200">
                <a:latin typeface="+mn-lt"/>
                <a:ea typeface="+mn-ea"/>
                <a:cs typeface="+mn-cs"/>
                <a:sym typeface="Courier"/>
              </a:rPr>
              <a:t>},</a:t>
            </a:r>
          </a:p>
          <a:p>
            <a:pPr lvl="0" algn="l" defTabSz="457200">
              <a:defRPr sz="1800"/>
            </a:pPr>
            <a:r>
              <a:rPr sz="2200">
                <a:solidFill>
                  <a:srgbClr val="C8352B"/>
                </a:solidFill>
                <a:latin typeface="+mn-lt"/>
                <a:ea typeface="+mn-ea"/>
                <a:cs typeface="+mn-cs"/>
                <a:sym typeface="Courier"/>
              </a:rPr>
              <a:t>"os"</a:t>
            </a:r>
            <a:r>
              <a:rPr sz="2200">
                <a:latin typeface="+mn-lt"/>
                <a:ea typeface="+mn-ea"/>
                <a:cs typeface="+mn-cs"/>
                <a:sym typeface="Courier"/>
              </a:rPr>
              <a:t>: </a:t>
            </a:r>
            <a:r>
              <a:rPr sz="2200">
                <a:solidFill>
                  <a:srgbClr val="C8352B"/>
                </a:solidFill>
                <a:latin typeface="+mn-lt"/>
                <a:ea typeface="+mn-ea"/>
                <a:cs typeface="+mn-cs"/>
                <a:sym typeface="Courier"/>
              </a:rPr>
              <a:t>"linux"</a:t>
            </a:r>
            <a:r>
              <a:rPr sz="2200">
                <a:latin typeface="+mn-lt"/>
                <a:ea typeface="+mn-ea"/>
                <a:cs typeface="+mn-cs"/>
                <a:sym typeface="Courier"/>
              </a:rPr>
              <a:t>,</a:t>
            </a:r>
          </a:p>
          <a:p>
            <a:pPr lvl="0" algn="l" defTabSz="457200">
              <a:defRPr sz="1800"/>
            </a:pPr>
            <a:r>
              <a:rPr sz="2200">
                <a:solidFill>
                  <a:srgbClr val="C8352B"/>
                </a:solidFill>
                <a:latin typeface="+mn-lt"/>
                <a:ea typeface="+mn-ea"/>
                <a:cs typeface="+mn-cs"/>
                <a:sym typeface="Courier"/>
              </a:rPr>
              <a:t>"os_version"</a:t>
            </a:r>
            <a:r>
              <a:rPr sz="2200">
                <a:latin typeface="+mn-lt"/>
                <a:ea typeface="+mn-ea"/>
                <a:cs typeface="+mn-cs"/>
                <a:sym typeface="Courier"/>
              </a:rPr>
              <a:t>: </a:t>
            </a:r>
            <a:r>
              <a:rPr sz="2200">
                <a:solidFill>
                  <a:srgbClr val="C8352B"/>
                </a:solidFill>
                <a:latin typeface="+mn-lt"/>
                <a:ea typeface="+mn-ea"/>
                <a:cs typeface="+mn-cs"/>
                <a:sym typeface="Courier"/>
              </a:rPr>
              <a:t>"2.6.32-358.23.2.el6.x86_64"</a:t>
            </a:r>
            <a:r>
              <a:rPr sz="2200">
                <a:latin typeface="+mn-lt"/>
                <a:ea typeface="+mn-ea"/>
                <a:cs typeface="+mn-cs"/>
                <a:sym typeface="Courier"/>
              </a:rPr>
              <a:t>,</a:t>
            </a:r>
          </a:p>
          <a:p>
            <a:pPr lvl="0" algn="l" defTabSz="457200">
              <a:defRPr sz="1800"/>
            </a:pPr>
            <a:r>
              <a:rPr sz="2200">
                <a:solidFill>
                  <a:srgbClr val="C8352B"/>
                </a:solidFill>
                <a:latin typeface="+mn-lt"/>
                <a:ea typeface="+mn-ea"/>
                <a:cs typeface="+mn-cs"/>
                <a:sym typeface="Courier"/>
              </a:rPr>
              <a:t>"ohai_time"</a:t>
            </a:r>
            <a:r>
              <a:rPr sz="2200">
                <a:latin typeface="+mn-lt"/>
                <a:ea typeface="+mn-ea"/>
                <a:cs typeface="+mn-cs"/>
                <a:sym typeface="Courier"/>
              </a:rPr>
              <a:t>: </a:t>
            </a:r>
            <a:r>
              <a:rPr sz="2200">
                <a:solidFill>
                  <a:srgbClr val="797979"/>
                </a:solidFill>
                <a:latin typeface="+mn-lt"/>
                <a:ea typeface="+mn-ea"/>
                <a:cs typeface="+mn-cs"/>
                <a:sym typeface="Courier"/>
              </a:rPr>
              <a:t>1389105685.7735305</a:t>
            </a:r>
            <a:r>
              <a:rPr sz="2200">
                <a:latin typeface="+mn-lt"/>
                <a:ea typeface="+mn-ea"/>
                <a:cs typeface="+mn-cs"/>
                <a:sym typeface="Courier"/>
              </a:rPr>
              <a:t>,</a:t>
            </a:r>
          </a:p>
        </p:txBody>
      </p:sp>
      <p:sp>
        <p:nvSpPr>
          <p:cNvPr id="4094" name="Shape 4094"/>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327</a:t>
            </a:fld>
            <a:endParaRPr sz="1000"/>
          </a:p>
        </p:txBody>
      </p:sp>
    </p:spTree>
  </p:cSld>
  <p:clrMapOvr>
    <a:masterClrMapping/>
  </p:clrMapOvr>
  <p:transition xmlns:p14="http://schemas.microsoft.com/office/powerpoint/2010/main" spd="med"/>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 name="Shape 4096"/>
          <p:cNvSpPr>
            <a:spLocks noGrp="1"/>
          </p:cNvSpPr>
          <p:nvPr>
            <p:ph type="title"/>
          </p:nvPr>
        </p:nvSpPr>
        <p:spPr>
          <a:prstGeom prst="rect">
            <a:avLst/>
          </a:prstGeom>
        </p:spPr>
        <p:txBody>
          <a:bodyPr>
            <a:normAutofit fontScale="90000"/>
          </a:bodyPr>
          <a:lstStyle>
            <a:lvl1pPr defTabSz="553212">
              <a:defRPr sz="7128">
                <a:effectLst>
                  <a:outerShdw blurRad="50292" dist="25146" dir="2700000" rotWithShape="0">
                    <a:srgbClr val="000000">
                      <a:alpha val="75000"/>
                    </a:srgbClr>
                  </a:outerShdw>
                </a:effectLst>
              </a:defRPr>
            </a:lvl1pPr>
          </a:lstStyle>
          <a:p>
            <a:pPr lvl="0">
              <a:defRPr sz="1800" b="0">
                <a:solidFill>
                  <a:srgbClr val="000000"/>
                </a:solidFill>
                <a:effectLst/>
              </a:defRPr>
            </a:pPr>
            <a:r>
              <a:rPr sz="7128" b="1">
                <a:solidFill>
                  <a:srgbClr val="FFFFFF"/>
                </a:solidFill>
                <a:effectLst>
                  <a:outerShdw blurRad="50292" dist="25146" dir="2700000" rotWithShape="0">
                    <a:srgbClr val="000000">
                      <a:alpha val="75000"/>
                    </a:srgbClr>
                  </a:outerShdw>
                </a:effectLst>
              </a:rPr>
              <a:t>Setting attributes in attribute files</a:t>
            </a:r>
          </a:p>
        </p:txBody>
      </p:sp>
      <p:sp>
        <p:nvSpPr>
          <p:cNvPr id="4097" name="Shape 4097"/>
          <p:cNvSpPr>
            <a:spLocks noGrp="1"/>
          </p:cNvSpPr>
          <p:nvPr>
            <p:ph type="body" idx="1"/>
          </p:nvPr>
        </p:nvSpPr>
        <p:spPr>
          <a:xfrm>
            <a:off x="800100" y="1879600"/>
            <a:ext cx="15201900" cy="6731000"/>
          </a:xfrm>
          <a:prstGeom prst="rect">
            <a:avLst/>
          </a:prstGeom>
        </p:spPr>
        <p:txBody>
          <a:bodyPr>
            <a:normAutofit lnSpcReduction="10000"/>
          </a:bodyPr>
          <a:lstStyle/>
          <a:p>
            <a:pPr lvl="0">
              <a:defRPr sz="1800"/>
            </a:pPr>
            <a:r>
              <a:rPr sz="4800"/>
              <a:t>Attributes can be set in the cookbook's attributes file</a:t>
            </a:r>
          </a:p>
          <a:p>
            <a:pPr marL="704849" lvl="1" indent="-285750">
              <a:defRPr sz="1800"/>
            </a:pPr>
            <a:r>
              <a:rPr sz="3600">
                <a:latin typeface="+mn-lt"/>
                <a:ea typeface="+mn-ea"/>
                <a:cs typeface="+mn-cs"/>
                <a:sym typeface="Courier"/>
              </a:rPr>
              <a:t>./cookbooks/&lt;cookbook&gt;/attributes/default.rb</a:t>
            </a:r>
            <a:r>
              <a:rPr sz="3600"/>
              <a:t> </a:t>
            </a:r>
          </a:p>
          <a:p>
            <a:pPr lvl="0">
              <a:defRPr sz="1800"/>
            </a:pPr>
            <a:r>
              <a:rPr sz="4800"/>
              <a:t>Format is</a:t>
            </a:r>
          </a:p>
          <a:p>
            <a:pPr lvl="0">
              <a:defRPr sz="1800"/>
            </a:pPr>
            <a:endParaRPr sz="4800"/>
          </a:p>
          <a:p>
            <a:pPr lvl="0">
              <a:defRPr sz="1800"/>
            </a:pPr>
            <a:endParaRPr sz="4800"/>
          </a:p>
          <a:p>
            <a:pPr lvl="0">
              <a:defRPr sz="1800"/>
            </a:pPr>
            <a:endParaRPr sz="4800"/>
          </a:p>
          <a:p>
            <a:pPr lvl="0">
              <a:defRPr sz="1800"/>
            </a:pPr>
            <a:endParaRPr sz="4800"/>
          </a:p>
          <a:p>
            <a:pPr lvl="0">
              <a:defRPr sz="1800"/>
            </a:pPr>
            <a:r>
              <a:rPr sz="4800"/>
              <a:t>We'll look at precedence later....</a:t>
            </a:r>
          </a:p>
        </p:txBody>
      </p:sp>
      <p:sp>
        <p:nvSpPr>
          <p:cNvPr id="4098" name="Shape 4098"/>
          <p:cNvSpPr/>
          <p:nvPr/>
        </p:nvSpPr>
        <p:spPr>
          <a:xfrm>
            <a:off x="2723058" y="4762500"/>
            <a:ext cx="1989932" cy="533400"/>
          </a:xfrm>
          <a:prstGeom prst="rect">
            <a:avLst/>
          </a:prstGeom>
          <a:solidFill>
            <a:srgbClr val="FF9300"/>
          </a:solidFill>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defRPr sz="1800"/>
            </a:pPr>
            <a:r>
              <a:rPr sz="3200"/>
              <a:t>precedence</a:t>
            </a:r>
          </a:p>
        </p:txBody>
      </p:sp>
      <p:sp>
        <p:nvSpPr>
          <p:cNvPr id="4099" name="Shape 4099"/>
          <p:cNvSpPr/>
          <p:nvPr/>
        </p:nvSpPr>
        <p:spPr>
          <a:xfrm>
            <a:off x="6084887" y="4762500"/>
            <a:ext cx="2516982" cy="533400"/>
          </a:xfrm>
          <a:prstGeom prst="rect">
            <a:avLst/>
          </a:prstGeom>
          <a:solidFill>
            <a:srgbClr val="FF9300"/>
          </a:solidFill>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defRPr sz="1800"/>
            </a:pPr>
            <a:r>
              <a:rPr sz="3200"/>
              <a:t>attribute name</a:t>
            </a:r>
          </a:p>
        </p:txBody>
      </p:sp>
      <p:sp>
        <p:nvSpPr>
          <p:cNvPr id="4100" name="Shape 4100"/>
          <p:cNvSpPr/>
          <p:nvPr/>
        </p:nvSpPr>
        <p:spPr>
          <a:xfrm>
            <a:off x="10767317" y="4762500"/>
            <a:ext cx="2470747" cy="533400"/>
          </a:xfrm>
          <a:prstGeom prst="rect">
            <a:avLst/>
          </a:prstGeom>
          <a:solidFill>
            <a:srgbClr val="FF9300"/>
          </a:solidFill>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defRPr sz="1800"/>
            </a:pPr>
            <a:r>
              <a:rPr sz="3200"/>
              <a:t>attribute value</a:t>
            </a:r>
          </a:p>
        </p:txBody>
      </p:sp>
      <p:sp>
        <p:nvSpPr>
          <p:cNvPr id="4101" name="Shape 4101"/>
          <p:cNvSpPr/>
          <p:nvPr/>
        </p:nvSpPr>
        <p:spPr>
          <a:xfrm flipH="1" flipV="1">
            <a:off x="3591851" y="5294643"/>
            <a:ext cx="1191" cy="803540"/>
          </a:xfrm>
          <a:prstGeom prst="line">
            <a:avLst/>
          </a:prstGeom>
          <a:ln w="38100">
            <a:solidFill/>
            <a:miter lim="400000"/>
            <a:headEnd type="stealth"/>
          </a:ln>
        </p:spPr>
        <p:txBody>
          <a:bodyPr lIns="0" tIns="0" rIns="0" bIns="0"/>
          <a:lstStyle/>
          <a:p>
            <a:pPr lvl="0" algn="l" defTabSz="457200">
              <a:defRPr sz="1200">
                <a:latin typeface="Helvetica"/>
                <a:ea typeface="Helvetica"/>
                <a:cs typeface="Helvetica"/>
                <a:sym typeface="Helvetica"/>
              </a:defRPr>
            </a:pPr>
            <a:endParaRPr/>
          </a:p>
        </p:txBody>
      </p:sp>
      <p:sp>
        <p:nvSpPr>
          <p:cNvPr id="4102" name="Shape 4102"/>
          <p:cNvSpPr/>
          <p:nvPr/>
        </p:nvSpPr>
        <p:spPr>
          <a:xfrm flipH="1" flipV="1">
            <a:off x="7340600" y="5295900"/>
            <a:ext cx="1191" cy="803540"/>
          </a:xfrm>
          <a:prstGeom prst="line">
            <a:avLst/>
          </a:prstGeom>
          <a:ln w="38100">
            <a:solidFill/>
            <a:miter lim="400000"/>
            <a:headEnd type="stealth"/>
          </a:ln>
        </p:spPr>
        <p:txBody>
          <a:bodyPr lIns="0" tIns="0" rIns="0" bIns="0"/>
          <a:lstStyle/>
          <a:p>
            <a:pPr lvl="0" algn="l" defTabSz="457200">
              <a:defRPr sz="1200">
                <a:latin typeface="Helvetica"/>
                <a:ea typeface="Helvetica"/>
                <a:cs typeface="Helvetica"/>
                <a:sym typeface="Helvetica"/>
              </a:defRPr>
            </a:pPr>
            <a:endParaRPr/>
          </a:p>
        </p:txBody>
      </p:sp>
      <p:sp>
        <p:nvSpPr>
          <p:cNvPr id="4103" name="Shape 4103"/>
          <p:cNvSpPr/>
          <p:nvPr/>
        </p:nvSpPr>
        <p:spPr>
          <a:xfrm flipH="1" flipV="1">
            <a:off x="12026900" y="5295900"/>
            <a:ext cx="1191" cy="803540"/>
          </a:xfrm>
          <a:prstGeom prst="line">
            <a:avLst/>
          </a:prstGeom>
          <a:ln w="38100">
            <a:solidFill/>
            <a:miter lim="400000"/>
            <a:headEnd type="stealth"/>
          </a:ln>
        </p:spPr>
        <p:txBody>
          <a:bodyPr lIns="0" tIns="0" rIns="0" bIns="0"/>
          <a:lstStyle/>
          <a:p>
            <a:pPr lvl="0" algn="l" defTabSz="457200">
              <a:defRPr sz="1200">
                <a:latin typeface="Helvetica"/>
                <a:ea typeface="Helvetica"/>
                <a:cs typeface="Helvetica"/>
                <a:sym typeface="Helvetica"/>
              </a:defRPr>
            </a:pPr>
            <a:endParaRPr/>
          </a:p>
        </p:txBody>
      </p:sp>
      <p:sp>
        <p:nvSpPr>
          <p:cNvPr id="4104" name="Shape 4104"/>
          <p:cNvSpPr/>
          <p:nvPr/>
        </p:nvSpPr>
        <p:spPr>
          <a:xfrm>
            <a:off x="1876524" y="6127750"/>
            <a:ext cx="12827001" cy="6223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0">
              <a:defRPr sz="1800"/>
            </a:pPr>
            <a:r>
              <a:rPr sz="3600">
                <a:latin typeface="+mn-lt"/>
                <a:ea typeface="+mn-ea"/>
                <a:cs typeface="+mn-cs"/>
                <a:sym typeface="Courier"/>
              </a:rPr>
              <a:t>default</a:t>
            </a:r>
            <a:r>
              <a:rPr sz="3600">
                <a:solidFill>
                  <a:srgbClr val="797979"/>
                </a:solidFill>
                <a:latin typeface="+mn-lt"/>
                <a:ea typeface="+mn-ea"/>
                <a:cs typeface="+mn-cs"/>
                <a:sym typeface="Courier"/>
              </a:rPr>
              <a:t>[</a:t>
            </a:r>
            <a:r>
              <a:rPr sz="3600">
                <a:solidFill>
                  <a:srgbClr val="C8352B"/>
                </a:solidFill>
                <a:latin typeface="+mn-lt"/>
                <a:ea typeface="+mn-ea"/>
                <a:cs typeface="+mn-cs"/>
                <a:sym typeface="Courier"/>
              </a:rPr>
              <a:t>"apache"</a:t>
            </a:r>
            <a:r>
              <a:rPr sz="3600">
                <a:solidFill>
                  <a:srgbClr val="797979"/>
                </a:solidFill>
                <a:latin typeface="+mn-lt"/>
                <a:ea typeface="+mn-ea"/>
                <a:cs typeface="+mn-cs"/>
                <a:sym typeface="Courier"/>
              </a:rPr>
              <a:t>][</a:t>
            </a:r>
            <a:r>
              <a:rPr sz="3600">
                <a:solidFill>
                  <a:srgbClr val="C8352B"/>
                </a:solidFill>
                <a:latin typeface="+mn-lt"/>
                <a:ea typeface="+mn-ea"/>
                <a:cs typeface="+mn-cs"/>
                <a:sym typeface="Courier"/>
              </a:rPr>
              <a:t>"dir"</a:t>
            </a:r>
            <a:r>
              <a:rPr sz="3600">
                <a:solidFill>
                  <a:srgbClr val="797979"/>
                </a:solidFill>
                <a:latin typeface="+mn-lt"/>
                <a:ea typeface="+mn-ea"/>
                <a:cs typeface="+mn-cs"/>
                <a:sym typeface="Courier"/>
              </a:rPr>
              <a:t>]</a:t>
            </a:r>
            <a:r>
              <a:rPr sz="3600">
                <a:latin typeface="+mn-lt"/>
                <a:ea typeface="+mn-ea"/>
                <a:cs typeface="+mn-cs"/>
                <a:sym typeface="Courier"/>
              </a:rPr>
              <a:t> </a:t>
            </a:r>
            <a:r>
              <a:rPr sz="3600">
                <a:solidFill>
                  <a:srgbClr val="797979"/>
                </a:solidFill>
                <a:latin typeface="+mn-lt"/>
                <a:ea typeface="+mn-ea"/>
                <a:cs typeface="+mn-cs"/>
                <a:sym typeface="Courier"/>
              </a:rPr>
              <a:t>=</a:t>
            </a:r>
            <a:r>
              <a:rPr sz="3600">
                <a:latin typeface="+mn-lt"/>
                <a:ea typeface="+mn-ea"/>
                <a:cs typeface="+mn-cs"/>
                <a:sym typeface="Courier"/>
              </a:rPr>
              <a:t> </a:t>
            </a:r>
            <a:r>
              <a:rPr sz="3600">
                <a:solidFill>
                  <a:srgbClr val="C8352B"/>
                </a:solidFill>
                <a:latin typeface="+mn-lt"/>
                <a:ea typeface="+mn-ea"/>
                <a:cs typeface="+mn-cs"/>
                <a:sym typeface="Courier"/>
              </a:rPr>
              <a:t>"/etc/apache2"</a:t>
            </a:r>
          </a:p>
        </p:txBody>
      </p:sp>
      <p:sp>
        <p:nvSpPr>
          <p:cNvPr id="4105" name="Shape 4105"/>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328</a:t>
            </a:fld>
            <a:endParaRPr sz="1000"/>
          </a:p>
        </p:txBody>
      </p:sp>
    </p:spTree>
  </p:cSld>
  <p:clrMapOvr>
    <a:masterClrMapping/>
  </p:clrMapOvr>
  <p:transition xmlns:p14="http://schemas.microsoft.com/office/powerpoint/2010/main" spd="med"/>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9" name="Shape 4109"/>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Setting Attributes in Recipes</a:t>
            </a:r>
          </a:p>
        </p:txBody>
      </p:sp>
      <p:sp>
        <p:nvSpPr>
          <p:cNvPr id="4110" name="Shape 4110"/>
          <p:cNvSpPr>
            <a:spLocks noGrp="1"/>
          </p:cNvSpPr>
          <p:nvPr>
            <p:ph type="body" idx="1"/>
          </p:nvPr>
        </p:nvSpPr>
        <p:spPr>
          <a:prstGeom prst="rect">
            <a:avLst/>
          </a:prstGeom>
        </p:spPr>
        <p:txBody>
          <a:bodyPr/>
          <a:lstStyle/>
          <a:p>
            <a:pPr lvl="0">
              <a:defRPr sz="1800"/>
            </a:pPr>
            <a:r>
              <a:rPr sz="4800" dirty="0"/>
              <a:t>They can also be set directly in Recipes</a:t>
            </a:r>
          </a:p>
          <a:p>
            <a:pPr lvl="0">
              <a:defRPr sz="1800"/>
            </a:pPr>
            <a:endParaRPr sz="4800" dirty="0"/>
          </a:p>
          <a:p>
            <a:pPr lvl="0">
              <a:defRPr sz="1800"/>
            </a:pPr>
            <a:r>
              <a:rPr sz="4800" dirty="0"/>
              <a:t>Precede attribute name with 'node.' as follows</a:t>
            </a:r>
          </a:p>
        </p:txBody>
      </p:sp>
      <p:sp>
        <p:nvSpPr>
          <p:cNvPr id="4111" name="Shape 4111"/>
          <p:cNvSpPr/>
          <p:nvPr/>
        </p:nvSpPr>
        <p:spPr>
          <a:xfrm>
            <a:off x="2723058" y="4762500"/>
            <a:ext cx="1989932" cy="533400"/>
          </a:xfrm>
          <a:prstGeom prst="rect">
            <a:avLst/>
          </a:prstGeom>
          <a:solidFill>
            <a:srgbClr val="FF9300"/>
          </a:solidFill>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defRPr sz="1800"/>
            </a:pPr>
            <a:r>
              <a:rPr sz="3200"/>
              <a:t>precedence</a:t>
            </a:r>
          </a:p>
        </p:txBody>
      </p:sp>
      <p:sp>
        <p:nvSpPr>
          <p:cNvPr id="4112" name="Shape 4112"/>
          <p:cNvSpPr/>
          <p:nvPr/>
        </p:nvSpPr>
        <p:spPr>
          <a:xfrm>
            <a:off x="6084887" y="4762500"/>
            <a:ext cx="2516982" cy="533400"/>
          </a:xfrm>
          <a:prstGeom prst="rect">
            <a:avLst/>
          </a:prstGeom>
          <a:solidFill>
            <a:srgbClr val="FF9300"/>
          </a:solidFill>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defRPr sz="1800"/>
            </a:pPr>
            <a:r>
              <a:rPr sz="3200" dirty="0"/>
              <a:t>attribute name</a:t>
            </a:r>
          </a:p>
        </p:txBody>
      </p:sp>
      <p:sp>
        <p:nvSpPr>
          <p:cNvPr id="4113" name="Shape 4113"/>
          <p:cNvSpPr/>
          <p:nvPr/>
        </p:nvSpPr>
        <p:spPr>
          <a:xfrm>
            <a:off x="10767317" y="4762500"/>
            <a:ext cx="2470747" cy="533400"/>
          </a:xfrm>
          <a:prstGeom prst="rect">
            <a:avLst/>
          </a:prstGeom>
          <a:solidFill>
            <a:srgbClr val="FF9300"/>
          </a:solidFill>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defRPr sz="1800"/>
            </a:pPr>
            <a:r>
              <a:rPr sz="3200"/>
              <a:t>attribute value</a:t>
            </a:r>
          </a:p>
        </p:txBody>
      </p:sp>
      <p:sp>
        <p:nvSpPr>
          <p:cNvPr id="4114" name="Shape 4114"/>
          <p:cNvSpPr/>
          <p:nvPr/>
        </p:nvSpPr>
        <p:spPr>
          <a:xfrm flipH="1" flipV="1">
            <a:off x="3591851" y="5294643"/>
            <a:ext cx="1191" cy="803540"/>
          </a:xfrm>
          <a:prstGeom prst="line">
            <a:avLst/>
          </a:prstGeom>
          <a:ln w="38100">
            <a:solidFill/>
            <a:miter lim="400000"/>
            <a:headEnd type="stealth"/>
          </a:ln>
        </p:spPr>
        <p:txBody>
          <a:bodyPr lIns="0" tIns="0" rIns="0" bIns="0"/>
          <a:lstStyle/>
          <a:p>
            <a:pPr lvl="0" algn="l" defTabSz="457200">
              <a:defRPr sz="1200">
                <a:latin typeface="Helvetica"/>
                <a:ea typeface="Helvetica"/>
                <a:cs typeface="Helvetica"/>
                <a:sym typeface="Helvetica"/>
              </a:defRPr>
            </a:pPr>
            <a:endParaRPr/>
          </a:p>
        </p:txBody>
      </p:sp>
      <p:sp>
        <p:nvSpPr>
          <p:cNvPr id="4115" name="Shape 4115"/>
          <p:cNvSpPr/>
          <p:nvPr/>
        </p:nvSpPr>
        <p:spPr>
          <a:xfrm flipH="1" flipV="1">
            <a:off x="7340600" y="5295900"/>
            <a:ext cx="1191" cy="803540"/>
          </a:xfrm>
          <a:prstGeom prst="line">
            <a:avLst/>
          </a:prstGeom>
          <a:ln w="38100">
            <a:solidFill/>
            <a:miter lim="400000"/>
            <a:headEnd type="stealth"/>
          </a:ln>
        </p:spPr>
        <p:txBody>
          <a:bodyPr lIns="0" tIns="0" rIns="0" bIns="0"/>
          <a:lstStyle/>
          <a:p>
            <a:pPr lvl="0" algn="l" defTabSz="457200">
              <a:defRPr sz="1200">
                <a:latin typeface="Helvetica"/>
                <a:ea typeface="Helvetica"/>
                <a:cs typeface="Helvetica"/>
                <a:sym typeface="Helvetica"/>
              </a:defRPr>
            </a:pPr>
            <a:endParaRPr/>
          </a:p>
        </p:txBody>
      </p:sp>
      <p:sp>
        <p:nvSpPr>
          <p:cNvPr id="4116" name="Shape 4116"/>
          <p:cNvSpPr/>
          <p:nvPr/>
        </p:nvSpPr>
        <p:spPr>
          <a:xfrm flipH="1" flipV="1">
            <a:off x="12026900" y="5295900"/>
            <a:ext cx="1191" cy="803540"/>
          </a:xfrm>
          <a:prstGeom prst="line">
            <a:avLst/>
          </a:prstGeom>
          <a:ln w="38100">
            <a:solidFill/>
            <a:miter lim="400000"/>
            <a:headEnd type="stealth"/>
          </a:ln>
        </p:spPr>
        <p:txBody>
          <a:bodyPr lIns="0" tIns="0" rIns="0" bIns="0"/>
          <a:lstStyle/>
          <a:p>
            <a:pPr lvl="0" algn="l" defTabSz="457200">
              <a:defRPr sz="1200">
                <a:latin typeface="Helvetica"/>
                <a:ea typeface="Helvetica"/>
                <a:cs typeface="Helvetica"/>
                <a:sym typeface="Helvetica"/>
              </a:defRPr>
            </a:pPr>
            <a:endParaRPr/>
          </a:p>
        </p:txBody>
      </p:sp>
      <p:sp>
        <p:nvSpPr>
          <p:cNvPr id="4117" name="Shape 4117"/>
          <p:cNvSpPr/>
          <p:nvPr/>
        </p:nvSpPr>
        <p:spPr>
          <a:xfrm>
            <a:off x="1178024" y="6127750"/>
            <a:ext cx="12827001" cy="6223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0">
              <a:defRPr sz="1800"/>
            </a:pPr>
            <a:r>
              <a:rPr sz="3600">
                <a:latin typeface="+mn-lt"/>
                <a:ea typeface="+mn-ea"/>
                <a:cs typeface="+mn-cs"/>
                <a:sym typeface="Courier"/>
              </a:rPr>
              <a:t>node.default</a:t>
            </a:r>
            <a:r>
              <a:rPr sz="3600">
                <a:solidFill>
                  <a:srgbClr val="797979"/>
                </a:solidFill>
                <a:latin typeface="+mn-lt"/>
                <a:ea typeface="+mn-ea"/>
                <a:cs typeface="+mn-cs"/>
                <a:sym typeface="Courier"/>
              </a:rPr>
              <a:t>[</a:t>
            </a:r>
            <a:r>
              <a:rPr sz="3600">
                <a:solidFill>
                  <a:srgbClr val="C8352B"/>
                </a:solidFill>
                <a:latin typeface="+mn-lt"/>
                <a:ea typeface="+mn-ea"/>
                <a:cs typeface="+mn-cs"/>
                <a:sym typeface="Courier"/>
              </a:rPr>
              <a:t>"apache"</a:t>
            </a:r>
            <a:r>
              <a:rPr sz="3600">
                <a:solidFill>
                  <a:srgbClr val="797979"/>
                </a:solidFill>
                <a:latin typeface="+mn-lt"/>
                <a:ea typeface="+mn-ea"/>
                <a:cs typeface="+mn-cs"/>
                <a:sym typeface="Courier"/>
              </a:rPr>
              <a:t>][</a:t>
            </a:r>
            <a:r>
              <a:rPr sz="3600">
                <a:solidFill>
                  <a:srgbClr val="C8352B"/>
                </a:solidFill>
                <a:latin typeface="+mn-lt"/>
                <a:ea typeface="+mn-ea"/>
                <a:cs typeface="+mn-cs"/>
                <a:sym typeface="Courier"/>
              </a:rPr>
              <a:t>"dir"</a:t>
            </a:r>
            <a:r>
              <a:rPr sz="3600">
                <a:solidFill>
                  <a:srgbClr val="797979"/>
                </a:solidFill>
                <a:latin typeface="+mn-lt"/>
                <a:ea typeface="+mn-ea"/>
                <a:cs typeface="+mn-cs"/>
                <a:sym typeface="Courier"/>
              </a:rPr>
              <a:t>]</a:t>
            </a:r>
            <a:r>
              <a:rPr sz="3600">
                <a:latin typeface="+mn-lt"/>
                <a:ea typeface="+mn-ea"/>
                <a:cs typeface="+mn-cs"/>
                <a:sym typeface="Courier"/>
              </a:rPr>
              <a:t> </a:t>
            </a:r>
            <a:r>
              <a:rPr sz="3600">
                <a:solidFill>
                  <a:srgbClr val="797979"/>
                </a:solidFill>
                <a:latin typeface="+mn-lt"/>
                <a:ea typeface="+mn-ea"/>
                <a:cs typeface="+mn-cs"/>
                <a:sym typeface="Courier"/>
              </a:rPr>
              <a:t>=</a:t>
            </a:r>
            <a:r>
              <a:rPr sz="3600">
                <a:latin typeface="+mn-lt"/>
                <a:ea typeface="+mn-ea"/>
                <a:cs typeface="+mn-cs"/>
                <a:sym typeface="Courier"/>
              </a:rPr>
              <a:t> </a:t>
            </a:r>
            <a:r>
              <a:rPr sz="3600">
                <a:solidFill>
                  <a:srgbClr val="C8352B"/>
                </a:solidFill>
                <a:latin typeface="+mn-lt"/>
                <a:ea typeface="+mn-ea"/>
                <a:cs typeface="+mn-cs"/>
                <a:sym typeface="Courier"/>
              </a:rPr>
              <a:t>"/etc/apache2"</a:t>
            </a:r>
          </a:p>
        </p:txBody>
      </p:sp>
      <p:sp>
        <p:nvSpPr>
          <p:cNvPr id="4118" name="Shape 4118"/>
          <p:cNvSpPr/>
          <p:nvPr/>
        </p:nvSpPr>
        <p:spPr>
          <a:xfrm>
            <a:off x="569515" y="7683500"/>
            <a:ext cx="2768601" cy="990600"/>
          </a:xfrm>
          <a:prstGeom prst="rect">
            <a:avLst/>
          </a:prstGeom>
          <a:solidFill>
            <a:srgbClr val="FF9300"/>
          </a:solidFill>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0">
              <a:defRPr sz="1800"/>
            </a:pPr>
            <a:r>
              <a:rPr sz="3200"/>
              <a:t>declares it a node attribute</a:t>
            </a:r>
          </a:p>
        </p:txBody>
      </p:sp>
      <p:sp>
        <p:nvSpPr>
          <p:cNvPr id="4119" name="Shape 4119"/>
          <p:cNvSpPr/>
          <p:nvPr/>
        </p:nvSpPr>
        <p:spPr>
          <a:xfrm flipH="1" flipV="1">
            <a:off x="1955800" y="6819900"/>
            <a:ext cx="1191" cy="803540"/>
          </a:xfrm>
          <a:prstGeom prst="line">
            <a:avLst/>
          </a:prstGeom>
          <a:ln w="38100">
            <a:solidFill/>
            <a:miter lim="400000"/>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4120" name="Shape 4120"/>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329</a:t>
            </a:fld>
            <a:endParaRPr sz="1000"/>
          </a:p>
        </p:txBody>
      </p:sp>
    </p:spTree>
  </p:cSld>
  <p:clrMapOvr>
    <a:masterClrMapping/>
  </p:clrMapOvr>
  <p:transition xmlns:p14="http://schemas.microsoft.com/office/powerpoint/2010/mai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Shape 570"/>
          <p:cNvSpPr>
            <a:spLocks noGrp="1"/>
          </p:cNvSpPr>
          <p:nvPr>
            <p:ph type="title"/>
          </p:nvPr>
        </p:nvSpPr>
        <p:spPr>
          <a:prstGeom prst="rect">
            <a:avLst/>
          </a:prstGeom>
        </p:spPr>
        <p:txBody>
          <a:bodyPr>
            <a:normAutofit fontScale="90000"/>
          </a:bodyPr>
          <a:lstStyle>
            <a:lvl1pPr defTabSz="542036">
              <a:defRPr sz="6984">
                <a:effectLst>
                  <a:outerShdw blurRad="49276" dist="24638" dir="2700000" rotWithShape="0">
                    <a:srgbClr val="000000">
                      <a:alpha val="75000"/>
                    </a:srgbClr>
                  </a:outerShdw>
                </a:effectLst>
              </a:defRPr>
            </a:lvl1pPr>
          </a:lstStyle>
          <a:p>
            <a:pPr lvl="0">
              <a:defRPr sz="1800" b="0">
                <a:solidFill>
                  <a:srgbClr val="000000"/>
                </a:solidFill>
                <a:effectLst/>
              </a:defRPr>
            </a:pPr>
            <a:r>
              <a:rPr sz="6984" b="1">
                <a:solidFill>
                  <a:srgbClr val="FFFFFF"/>
                </a:solidFill>
                <a:effectLst>
                  <a:outerShdw blurRad="49276" dist="24638" dir="2700000" rotWithShape="0">
                    <a:srgbClr val="000000">
                      <a:alpha val="75000"/>
                    </a:srgbClr>
                  </a:outerShdw>
                </a:effectLst>
              </a:rPr>
              <a:t>Items of Manipulation (Resources)</a:t>
            </a:r>
          </a:p>
        </p:txBody>
      </p:sp>
      <p:sp>
        <p:nvSpPr>
          <p:cNvPr id="571" name="Shape 571"/>
          <p:cNvSpPr>
            <a:spLocks noGrp="1"/>
          </p:cNvSpPr>
          <p:nvPr>
            <p:ph type="body" idx="1"/>
          </p:nvPr>
        </p:nvSpPr>
        <p:spPr>
          <a:xfrm>
            <a:off x="800100" y="2374900"/>
            <a:ext cx="6515100" cy="5359400"/>
          </a:xfrm>
          <a:prstGeom prst="rect">
            <a:avLst/>
          </a:prstGeom>
        </p:spPr>
        <p:txBody>
          <a:bodyPr/>
          <a:lstStyle/>
          <a:p>
            <a:pPr lvl="0">
              <a:defRPr sz="1800"/>
            </a:pPr>
            <a:r>
              <a:rPr sz="4800"/>
              <a:t>Networking</a:t>
            </a:r>
          </a:p>
          <a:p>
            <a:pPr lvl="0">
              <a:defRPr sz="1800"/>
            </a:pPr>
            <a:r>
              <a:rPr sz="4800"/>
              <a:t>Files</a:t>
            </a:r>
          </a:p>
          <a:p>
            <a:pPr lvl="0">
              <a:defRPr sz="1800"/>
            </a:pPr>
            <a:r>
              <a:rPr sz="4800"/>
              <a:t>Directories</a:t>
            </a:r>
          </a:p>
          <a:p>
            <a:pPr lvl="0">
              <a:defRPr sz="1800"/>
            </a:pPr>
            <a:r>
              <a:rPr sz="4800"/>
              <a:t>Symlinks</a:t>
            </a:r>
          </a:p>
          <a:p>
            <a:pPr lvl="0">
              <a:defRPr sz="1800"/>
            </a:pPr>
            <a:r>
              <a:rPr sz="4800"/>
              <a:t>Mounts</a:t>
            </a:r>
          </a:p>
          <a:p>
            <a:pPr lvl="0">
              <a:defRPr sz="1800"/>
            </a:pPr>
            <a:r>
              <a:rPr sz="4800"/>
              <a:t>Registry Keys</a:t>
            </a:r>
          </a:p>
        </p:txBody>
      </p:sp>
      <p:sp>
        <p:nvSpPr>
          <p:cNvPr id="572" name="Shape 572"/>
          <p:cNvSpPr/>
          <p:nvPr/>
        </p:nvSpPr>
        <p:spPr>
          <a:xfrm>
            <a:off x="7696200" y="2374900"/>
            <a:ext cx="6515100" cy="53594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pPr marL="381000" lvl="0" indent="-381000" algn="l">
              <a:spcBef>
                <a:spcPts val="1200"/>
              </a:spcBef>
              <a:buClr>
                <a:srgbClr val="F38C24"/>
              </a:buClr>
              <a:buSzPct val="100000"/>
              <a:buChar char="•"/>
              <a:defRPr sz="1800"/>
            </a:pPr>
            <a:r>
              <a:rPr sz="4800">
                <a:latin typeface="+mj-lt"/>
                <a:ea typeface="+mj-ea"/>
                <a:cs typeface="+mj-cs"/>
                <a:sym typeface="Arial"/>
              </a:rPr>
              <a:t>Powershell Scripts</a:t>
            </a:r>
          </a:p>
          <a:p>
            <a:pPr marL="381000" lvl="0" indent="-381000" algn="l">
              <a:spcBef>
                <a:spcPts val="1200"/>
              </a:spcBef>
              <a:buClr>
                <a:srgbClr val="F38C24"/>
              </a:buClr>
              <a:buSzPct val="100000"/>
              <a:buChar char="•"/>
              <a:defRPr sz="1800"/>
            </a:pPr>
            <a:r>
              <a:rPr sz="4800">
                <a:latin typeface="+mj-lt"/>
                <a:ea typeface="+mj-ea"/>
                <a:cs typeface="+mj-cs"/>
                <a:sym typeface="Arial"/>
              </a:rPr>
              <a:t>Users</a:t>
            </a:r>
          </a:p>
          <a:p>
            <a:pPr marL="381000" lvl="0" indent="-381000" algn="l">
              <a:spcBef>
                <a:spcPts val="1200"/>
              </a:spcBef>
              <a:buClr>
                <a:srgbClr val="F38C24"/>
              </a:buClr>
              <a:buSzPct val="100000"/>
              <a:buChar char="•"/>
              <a:defRPr sz="1800"/>
            </a:pPr>
            <a:r>
              <a:rPr sz="4800">
                <a:latin typeface="+mj-lt"/>
                <a:ea typeface="+mj-ea"/>
                <a:cs typeface="+mj-cs"/>
                <a:sym typeface="Arial"/>
              </a:rPr>
              <a:t>Groups</a:t>
            </a:r>
          </a:p>
          <a:p>
            <a:pPr marL="381000" lvl="0" indent="-381000" algn="l">
              <a:spcBef>
                <a:spcPts val="1200"/>
              </a:spcBef>
              <a:buClr>
                <a:srgbClr val="F38C24"/>
              </a:buClr>
              <a:buSzPct val="100000"/>
              <a:buChar char="•"/>
              <a:defRPr sz="1800"/>
            </a:pPr>
            <a:r>
              <a:rPr sz="4800">
                <a:latin typeface="+mj-lt"/>
                <a:ea typeface="+mj-ea"/>
                <a:cs typeface="+mj-cs"/>
                <a:sym typeface="Arial"/>
              </a:rPr>
              <a:t>Packages</a:t>
            </a:r>
          </a:p>
          <a:p>
            <a:pPr marL="381000" lvl="0" indent="-381000" algn="l">
              <a:spcBef>
                <a:spcPts val="1200"/>
              </a:spcBef>
              <a:buClr>
                <a:srgbClr val="F38C24"/>
              </a:buClr>
              <a:buSzPct val="100000"/>
              <a:buChar char="•"/>
              <a:defRPr sz="1800"/>
            </a:pPr>
            <a:r>
              <a:rPr sz="4800">
                <a:latin typeface="+mj-lt"/>
                <a:ea typeface="+mj-ea"/>
                <a:cs typeface="+mj-cs"/>
                <a:sym typeface="Arial"/>
              </a:rPr>
              <a:t>Services</a:t>
            </a:r>
          </a:p>
          <a:p>
            <a:pPr marL="381000" lvl="0" indent="-381000" algn="l">
              <a:spcBef>
                <a:spcPts val="1200"/>
              </a:spcBef>
              <a:buClr>
                <a:srgbClr val="F38C24"/>
              </a:buClr>
              <a:buSzPct val="100000"/>
              <a:buChar char="•"/>
              <a:defRPr sz="1800"/>
            </a:pPr>
            <a:r>
              <a:rPr sz="4800">
                <a:latin typeface="+mj-lt"/>
                <a:ea typeface="+mj-ea"/>
                <a:cs typeface="+mj-cs"/>
                <a:sym typeface="Arial"/>
              </a:rPr>
              <a:t>Filesystems</a:t>
            </a:r>
          </a:p>
        </p:txBody>
      </p:sp>
      <p:sp>
        <p:nvSpPr>
          <p:cNvPr id="573" name="Shape 57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33</a:t>
            </a:fld>
            <a:endParaRPr sz="1000"/>
          </a:p>
        </p:txBody>
      </p:sp>
    </p:spTree>
  </p:cSld>
  <p:clrMapOvr>
    <a:masterClrMapping/>
  </p:clrMapOvr>
  <p:transition xmlns:p14="http://schemas.microsoft.com/office/powerpoint/2010/main" spd="med"/>
</p:sld>
</file>

<file path=ppt/slides/slide3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24" name="Shape 4124"/>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More on attributes - Advanced!</a:t>
            </a:r>
          </a:p>
        </p:txBody>
      </p:sp>
      <p:sp>
        <p:nvSpPr>
          <p:cNvPr id="4125" name="Shape 4125"/>
          <p:cNvSpPr>
            <a:spLocks noGrp="1"/>
          </p:cNvSpPr>
          <p:nvPr>
            <p:ph type="body" idx="1"/>
          </p:nvPr>
        </p:nvSpPr>
        <p:spPr>
          <a:prstGeom prst="rect">
            <a:avLst/>
          </a:prstGeom>
        </p:spPr>
        <p:txBody>
          <a:bodyPr/>
          <a:lstStyle/>
          <a:p>
            <a:pPr lvl="0">
              <a:defRPr sz="1800"/>
            </a:pPr>
            <a:r>
              <a:rPr sz="4800"/>
              <a:t>An attribute value can be an array</a:t>
            </a:r>
          </a:p>
          <a:p>
            <a:pPr lvl="0">
              <a:defRPr sz="1800"/>
            </a:pPr>
            <a:endParaRPr sz="4800"/>
          </a:p>
          <a:p>
            <a:pPr lvl="0">
              <a:defRPr sz="1800"/>
            </a:pPr>
            <a:endParaRPr sz="4800"/>
          </a:p>
          <a:p>
            <a:pPr lvl="0">
              <a:defRPr sz="1800"/>
            </a:pPr>
            <a:r>
              <a:rPr sz="4800"/>
              <a:t>Or it can be a hash</a:t>
            </a:r>
          </a:p>
        </p:txBody>
      </p:sp>
      <p:sp>
        <p:nvSpPr>
          <p:cNvPr id="4126" name="Shape 4126"/>
          <p:cNvSpPr/>
          <p:nvPr/>
        </p:nvSpPr>
        <p:spPr>
          <a:xfrm>
            <a:off x="1025624" y="2901950"/>
            <a:ext cx="13919201" cy="6223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0" algn="l">
              <a:defRPr sz="1800"/>
            </a:pPr>
            <a:r>
              <a:rPr sz="3600">
                <a:latin typeface="+mn-lt"/>
                <a:ea typeface="+mn-ea"/>
                <a:cs typeface="+mn-cs"/>
                <a:sym typeface="Courier"/>
              </a:rPr>
              <a:t>default</a:t>
            </a:r>
            <a:r>
              <a:rPr sz="3600">
                <a:solidFill>
                  <a:srgbClr val="797979"/>
                </a:solidFill>
                <a:latin typeface="+mn-lt"/>
                <a:ea typeface="+mn-ea"/>
                <a:cs typeface="+mn-cs"/>
                <a:sym typeface="Courier"/>
              </a:rPr>
              <a:t>[</a:t>
            </a:r>
            <a:r>
              <a:rPr sz="3600">
                <a:solidFill>
                  <a:srgbClr val="C8352B"/>
                </a:solidFill>
                <a:latin typeface="+mn-lt"/>
                <a:ea typeface="+mn-ea"/>
                <a:cs typeface="+mn-cs"/>
                <a:sym typeface="Courier"/>
              </a:rPr>
              <a:t>"apache"</a:t>
            </a:r>
            <a:r>
              <a:rPr sz="3600">
                <a:solidFill>
                  <a:srgbClr val="797979"/>
                </a:solidFill>
                <a:latin typeface="+mn-lt"/>
                <a:ea typeface="+mn-ea"/>
                <a:cs typeface="+mn-cs"/>
                <a:sym typeface="Courier"/>
              </a:rPr>
              <a:t>][</a:t>
            </a:r>
            <a:r>
              <a:rPr sz="3600">
                <a:solidFill>
                  <a:srgbClr val="C8352B"/>
                </a:solidFill>
                <a:latin typeface="+mn-lt"/>
                <a:ea typeface="+mn-ea"/>
                <a:cs typeface="+mn-cs"/>
                <a:sym typeface="Courier"/>
              </a:rPr>
              <a:t>"listen_ports"</a:t>
            </a:r>
            <a:r>
              <a:rPr sz="3600">
                <a:solidFill>
                  <a:srgbClr val="797979"/>
                </a:solidFill>
                <a:latin typeface="+mn-lt"/>
                <a:ea typeface="+mn-ea"/>
                <a:cs typeface="+mn-cs"/>
                <a:sym typeface="Courier"/>
              </a:rPr>
              <a:t>] = [ "80","443" ]</a:t>
            </a:r>
          </a:p>
        </p:txBody>
      </p:sp>
      <p:sp>
        <p:nvSpPr>
          <p:cNvPr id="4127" name="Shape 4127"/>
          <p:cNvSpPr/>
          <p:nvPr/>
        </p:nvSpPr>
        <p:spPr>
          <a:xfrm>
            <a:off x="1028700" y="5314950"/>
            <a:ext cx="13919200" cy="11684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0" algn="l">
              <a:defRPr sz="1800"/>
            </a:pPr>
            <a:r>
              <a:rPr sz="3600">
                <a:latin typeface="+mn-lt"/>
                <a:ea typeface="+mn-ea"/>
                <a:cs typeface="+mn-cs"/>
                <a:sym typeface="Courier"/>
              </a:rPr>
              <a:t>default</a:t>
            </a:r>
            <a:r>
              <a:rPr sz="3600">
                <a:solidFill>
                  <a:srgbClr val="797979"/>
                </a:solidFill>
                <a:latin typeface="+mn-lt"/>
                <a:ea typeface="+mn-ea"/>
                <a:cs typeface="+mn-cs"/>
                <a:sym typeface="Courier"/>
              </a:rPr>
              <a:t>[</a:t>
            </a:r>
            <a:r>
              <a:rPr sz="3600">
                <a:solidFill>
                  <a:srgbClr val="C8352B"/>
                </a:solidFill>
                <a:latin typeface="+mn-lt"/>
                <a:ea typeface="+mn-ea"/>
                <a:cs typeface="+mn-cs"/>
                <a:sym typeface="Courier"/>
              </a:rPr>
              <a:t>"apache"</a:t>
            </a:r>
            <a:r>
              <a:rPr sz="3600">
                <a:solidFill>
                  <a:srgbClr val="797979"/>
                </a:solidFill>
                <a:latin typeface="+mn-lt"/>
                <a:ea typeface="+mn-ea"/>
                <a:cs typeface="+mn-cs"/>
                <a:sym typeface="Courier"/>
              </a:rPr>
              <a:t>][</a:t>
            </a:r>
            <a:r>
              <a:rPr sz="3600">
                <a:solidFill>
                  <a:srgbClr val="C8352B"/>
                </a:solidFill>
                <a:latin typeface="+mn-lt"/>
                <a:ea typeface="+mn-ea"/>
                <a:cs typeface="+mn-cs"/>
                <a:sym typeface="Courier"/>
              </a:rPr>
              <a:t>"site1"</a:t>
            </a:r>
            <a:r>
              <a:rPr sz="3600">
                <a:solidFill>
                  <a:srgbClr val="797979"/>
                </a:solidFill>
                <a:latin typeface="+mn-lt"/>
                <a:ea typeface="+mn-ea"/>
                <a:cs typeface="+mn-cs"/>
                <a:sym typeface="Courier"/>
              </a:rPr>
              <a:t>] = { "port" =&gt; 80 }</a:t>
            </a:r>
          </a:p>
          <a:p>
            <a:pPr lvl="0" algn="l">
              <a:defRPr sz="1800"/>
            </a:pPr>
            <a:r>
              <a:rPr sz="3600">
                <a:latin typeface="+mn-lt"/>
                <a:ea typeface="+mn-ea"/>
                <a:cs typeface="+mn-cs"/>
                <a:sym typeface="Courier"/>
              </a:rPr>
              <a:t>default</a:t>
            </a:r>
            <a:r>
              <a:rPr sz="3600">
                <a:solidFill>
                  <a:srgbClr val="797979"/>
                </a:solidFill>
                <a:latin typeface="+mn-lt"/>
                <a:ea typeface="+mn-ea"/>
                <a:cs typeface="+mn-cs"/>
                <a:sym typeface="Courier"/>
              </a:rPr>
              <a:t>[</a:t>
            </a:r>
            <a:r>
              <a:rPr sz="3600">
                <a:solidFill>
                  <a:srgbClr val="C8352B"/>
                </a:solidFill>
                <a:latin typeface="+mn-lt"/>
                <a:ea typeface="+mn-ea"/>
                <a:cs typeface="+mn-cs"/>
                <a:sym typeface="Courier"/>
              </a:rPr>
              <a:t>"apache"</a:t>
            </a:r>
            <a:r>
              <a:rPr sz="3600">
                <a:solidFill>
                  <a:srgbClr val="797979"/>
                </a:solidFill>
                <a:latin typeface="+mn-lt"/>
                <a:ea typeface="+mn-ea"/>
                <a:cs typeface="+mn-cs"/>
                <a:sym typeface="Courier"/>
              </a:rPr>
              <a:t>][</a:t>
            </a:r>
            <a:r>
              <a:rPr sz="3600">
                <a:solidFill>
                  <a:srgbClr val="C8352B"/>
                </a:solidFill>
                <a:latin typeface="+mn-lt"/>
                <a:ea typeface="+mn-ea"/>
                <a:cs typeface="+mn-cs"/>
                <a:sym typeface="Courier"/>
              </a:rPr>
              <a:t>"site2"</a:t>
            </a:r>
            <a:r>
              <a:rPr sz="3600">
                <a:solidFill>
                  <a:srgbClr val="797979"/>
                </a:solidFill>
                <a:latin typeface="+mn-lt"/>
                <a:ea typeface="+mn-ea"/>
                <a:cs typeface="+mn-cs"/>
                <a:sym typeface="Courier"/>
              </a:rPr>
              <a:t>] = { "port" =&gt; 81 }</a:t>
            </a:r>
          </a:p>
        </p:txBody>
      </p:sp>
      <p:sp>
        <p:nvSpPr>
          <p:cNvPr id="4128" name="Shape 412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330</a:t>
            </a:fld>
            <a:endParaRPr sz="1000"/>
          </a:p>
        </p:txBody>
      </p:sp>
    </p:spTree>
  </p:cSld>
  <p:clrMapOvr>
    <a:masterClrMapping/>
  </p:clrMapOvr>
  <p:transition xmlns:p14="http://schemas.microsoft.com/office/powerpoint/2010/main" spd="med"/>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2" name="Shape 4132"/>
          <p:cNvSpPr>
            <a:spLocks noGrp="1"/>
          </p:cNvSpPr>
          <p:nvPr>
            <p:ph type="title"/>
          </p:nvPr>
        </p:nvSpPr>
        <p:spPr>
          <a:prstGeom prst="rect">
            <a:avLst/>
          </a:prstGeom>
        </p:spPr>
        <p:txBody>
          <a:bodyPr/>
          <a:lstStyle>
            <a:lvl1pPr defTabSz="491744">
              <a:defRPr sz="6336">
                <a:effectLst>
                  <a:outerShdw blurRad="44704" dist="22352" dir="2700000" rotWithShape="0">
                    <a:srgbClr val="000000">
                      <a:alpha val="75000"/>
                    </a:srgbClr>
                  </a:outerShdw>
                </a:effectLst>
              </a:defRPr>
            </a:lvl1pPr>
          </a:lstStyle>
          <a:p>
            <a:pPr lvl="0">
              <a:defRPr sz="1800" b="0">
                <a:solidFill>
                  <a:srgbClr val="000000"/>
                </a:solidFill>
                <a:effectLst/>
              </a:defRPr>
            </a:pPr>
            <a:r>
              <a:rPr sz="6336" b="1">
                <a:solidFill>
                  <a:srgbClr val="FFFFFF"/>
                </a:solidFill>
                <a:effectLst>
                  <a:outerShdw blurRad="44704" dist="22352" dir="2700000" rotWithShape="0">
                    <a:srgbClr val="000000">
                      <a:alpha val="75000"/>
                    </a:srgbClr>
                  </a:outerShdw>
                </a:effectLst>
              </a:rPr>
              <a:t>The Problem and the Success Criteria</a:t>
            </a:r>
          </a:p>
        </p:txBody>
      </p:sp>
      <p:sp>
        <p:nvSpPr>
          <p:cNvPr id="4133" name="Shape 4133"/>
          <p:cNvSpPr>
            <a:spLocks noGrp="1"/>
          </p:cNvSpPr>
          <p:nvPr>
            <p:ph type="body" idx="1"/>
          </p:nvPr>
        </p:nvSpPr>
        <p:spPr>
          <a:prstGeom prst="rect">
            <a:avLst/>
          </a:prstGeom>
        </p:spPr>
        <p:txBody>
          <a:bodyPr/>
          <a:lstStyle/>
          <a:p>
            <a:pPr lvl="0">
              <a:defRPr sz="1800"/>
            </a:pPr>
            <a:r>
              <a:rPr sz="4800" b="1"/>
              <a:t>The Problem:</a:t>
            </a:r>
            <a:r>
              <a:rPr sz="4800"/>
              <a:t> We have defined our 'index.html' homepage in the recipe, but we may want to change that without altering the recipe</a:t>
            </a:r>
          </a:p>
          <a:p>
            <a:pPr lvl="0">
              <a:defRPr sz="1800"/>
            </a:pPr>
            <a:r>
              <a:rPr sz="4800" b="1"/>
              <a:t>Success Criteria:</a:t>
            </a:r>
            <a:r>
              <a:rPr sz="4800"/>
              <a:t> We can change the homepage by changing an attribute value</a:t>
            </a:r>
          </a:p>
        </p:txBody>
      </p:sp>
      <p:sp>
        <p:nvSpPr>
          <p:cNvPr id="4134" name="Shape 4134"/>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331</a:t>
            </a:fld>
            <a:endParaRPr sz="1000"/>
          </a:p>
        </p:txBody>
      </p:sp>
    </p:spTree>
  </p:cSld>
  <p:clrMapOvr>
    <a:masterClrMapping/>
  </p:clrMapOvr>
  <p:transition xmlns:p14="http://schemas.microsoft.com/office/powerpoint/2010/main" spd="med"/>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 name="Shape 4136"/>
          <p:cNvSpPr/>
          <p:nvPr/>
        </p:nvSpPr>
        <p:spPr>
          <a:xfrm>
            <a:off x="838200" y="2457450"/>
            <a:ext cx="15036800" cy="1015663"/>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p>
            <a:pPr lvl="0" algn="l" defTabSz="546100">
              <a:defRPr sz="1800"/>
            </a:pPr>
            <a:r>
              <a:rPr sz="4100" dirty="0">
                <a:latin typeface="+mn-lt"/>
                <a:ea typeface="+mn-ea"/>
                <a:cs typeface="+mn-cs"/>
                <a:sym typeface="Courier"/>
              </a:rPr>
              <a:t>default[</a:t>
            </a:r>
            <a:r>
              <a:rPr sz="4100" dirty="0">
                <a:solidFill>
                  <a:srgbClr val="D1584E"/>
                </a:solidFill>
                <a:latin typeface="+mn-lt"/>
                <a:ea typeface="+mn-ea"/>
                <a:cs typeface="+mn-cs"/>
                <a:sym typeface="Courier"/>
              </a:rPr>
              <a:t>"apache"</a:t>
            </a:r>
            <a:r>
              <a:rPr sz="4100" dirty="0">
                <a:latin typeface="+mn-lt"/>
                <a:ea typeface="+mn-ea"/>
                <a:cs typeface="+mn-cs"/>
                <a:sym typeface="Courier"/>
              </a:rPr>
              <a:t>]</a:t>
            </a:r>
            <a:r>
              <a:rPr sz="4100" dirty="0" smtClean="0">
                <a:latin typeface="+mn-lt"/>
                <a:ea typeface="+mn-ea"/>
                <a:cs typeface="+mn-cs"/>
                <a:sym typeface="Courier"/>
              </a:rPr>
              <a:t>[</a:t>
            </a:r>
            <a:r>
              <a:rPr lang="en-US" sz="4100" dirty="0" smtClean="0">
                <a:solidFill>
                  <a:srgbClr val="D1584E"/>
                </a:solidFill>
                <a:latin typeface="+mn-lt"/>
                <a:ea typeface="+mn-ea"/>
                <a:cs typeface="+mn-cs"/>
                <a:sym typeface="Courier"/>
              </a:rPr>
              <a:t>"i</a:t>
            </a:r>
            <a:r>
              <a:rPr sz="4100" dirty="0" smtClean="0">
                <a:solidFill>
                  <a:srgbClr val="D1584E"/>
                </a:solidFill>
                <a:latin typeface="+mn-lt"/>
                <a:ea typeface="+mn-ea"/>
                <a:cs typeface="+mn-cs"/>
                <a:sym typeface="Courier"/>
              </a:rPr>
              <a:t>ndexfile</a:t>
            </a:r>
            <a:r>
              <a:rPr lang="en-US" sz="4100" dirty="0" smtClean="0">
                <a:solidFill>
                  <a:srgbClr val="D1584E"/>
                </a:solidFill>
                <a:latin typeface="+mn-lt"/>
                <a:ea typeface="+mn-ea"/>
                <a:cs typeface="+mn-cs"/>
                <a:sym typeface="Courier"/>
              </a:rPr>
              <a:t>"</a:t>
            </a:r>
            <a:r>
              <a:rPr sz="4100" dirty="0" smtClean="0">
                <a:latin typeface="+mn-lt"/>
                <a:ea typeface="+mn-ea"/>
                <a:cs typeface="+mn-cs"/>
                <a:sym typeface="Courier"/>
              </a:rPr>
              <a:t>] </a:t>
            </a:r>
            <a:r>
              <a:rPr sz="4100" dirty="0">
                <a:latin typeface="+mn-lt"/>
                <a:ea typeface="+mn-ea"/>
                <a:cs typeface="+mn-cs"/>
                <a:sym typeface="Courier"/>
              </a:rPr>
              <a:t>= </a:t>
            </a:r>
            <a:r>
              <a:rPr sz="4100" dirty="0">
                <a:solidFill>
                  <a:srgbClr val="D1584E"/>
                </a:solidFill>
                <a:latin typeface="+mn-lt"/>
                <a:ea typeface="+mn-ea"/>
                <a:cs typeface="+mn-cs"/>
                <a:sym typeface="Courier"/>
              </a:rPr>
              <a:t>"index1.html"</a:t>
            </a:r>
          </a:p>
        </p:txBody>
      </p:sp>
      <p:sp>
        <p:nvSpPr>
          <p:cNvPr id="4137" name="Shape 4137"/>
          <p:cNvSpPr/>
          <p:nvPr/>
        </p:nvSpPr>
        <p:spPr>
          <a:xfrm>
            <a:off x="1358304" y="1701800"/>
            <a:ext cx="6121401"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b="1">
                <a:latin typeface="+mn-lt"/>
                <a:ea typeface="+mn-ea"/>
                <a:cs typeface="+mn-cs"/>
                <a:sym typeface="Courier"/>
              </a:defRPr>
            </a:lvl1pPr>
          </a:lstStyle>
          <a:p>
            <a:pPr lvl="0">
              <a:defRPr sz="1800" b="0"/>
            </a:pPr>
            <a:r>
              <a:rPr sz="3200" b="1"/>
              <a:t>OPEN IN EDITOR:</a:t>
            </a:r>
          </a:p>
        </p:txBody>
      </p:sp>
      <p:sp>
        <p:nvSpPr>
          <p:cNvPr id="4138" name="Shape 4138"/>
          <p:cNvSpPr/>
          <p:nvPr/>
        </p:nvSpPr>
        <p:spPr>
          <a:xfrm>
            <a:off x="5048448" y="1638300"/>
            <a:ext cx="14655801" cy="7112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lgn="l">
              <a:defRPr>
                <a:latin typeface="+mn-lt"/>
                <a:ea typeface="+mn-ea"/>
                <a:cs typeface="+mn-cs"/>
                <a:sym typeface="Courier"/>
              </a:defRPr>
            </a:lvl1pPr>
          </a:lstStyle>
          <a:p>
            <a:pPr lvl="0">
              <a:defRPr sz="1800"/>
            </a:pPr>
            <a:r>
              <a:rPr sz="3200"/>
              <a:t>cookbooks/apache/attributes/default.rb</a:t>
            </a:r>
          </a:p>
        </p:txBody>
      </p:sp>
      <p:sp>
        <p:nvSpPr>
          <p:cNvPr id="4139" name="Shape 4139"/>
          <p:cNvSpPr/>
          <p:nvPr/>
        </p:nvSpPr>
        <p:spPr>
          <a:xfrm>
            <a:off x="6642100" y="4152900"/>
            <a:ext cx="3048000"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defRPr b="1">
                <a:latin typeface="+mn-lt"/>
                <a:ea typeface="+mn-ea"/>
                <a:cs typeface="+mn-cs"/>
                <a:sym typeface="Courier"/>
              </a:defRPr>
            </a:lvl1pPr>
          </a:lstStyle>
          <a:p>
            <a:pPr lvl="0">
              <a:defRPr sz="1800" b="0"/>
            </a:pPr>
            <a:r>
              <a:rPr sz="3200" b="1"/>
              <a:t>SAVE FILE!</a:t>
            </a:r>
          </a:p>
        </p:txBody>
      </p:sp>
      <p:sp>
        <p:nvSpPr>
          <p:cNvPr id="4140" name="Shape 4140"/>
          <p:cNvSpPr>
            <a:spLocks noGrp="1"/>
          </p:cNvSpPr>
          <p:nvPr>
            <p:ph type="title"/>
          </p:nvPr>
        </p:nvSpPr>
        <p:spPr>
          <a:prstGeom prst="rect">
            <a:avLst/>
          </a:prstGeom>
        </p:spPr>
        <p:txBody>
          <a:bodyPr/>
          <a:lstStyle>
            <a:lvl1pPr defTabSz="486155">
              <a:defRPr sz="6264">
                <a:effectLst>
                  <a:outerShdw blurRad="44196" dist="22098" dir="2700000" rotWithShape="0">
                    <a:srgbClr val="000000">
                      <a:alpha val="75000"/>
                    </a:srgbClr>
                  </a:outerShdw>
                </a:effectLst>
              </a:defRPr>
            </a:lvl1pPr>
          </a:lstStyle>
          <a:p>
            <a:pPr lvl="0">
              <a:defRPr sz="1800" b="0">
                <a:solidFill>
                  <a:srgbClr val="000000"/>
                </a:solidFill>
                <a:effectLst/>
              </a:defRPr>
            </a:pPr>
            <a:r>
              <a:rPr sz="6264" b="1">
                <a:solidFill>
                  <a:srgbClr val="FFFFFF"/>
                </a:solidFill>
                <a:effectLst>
                  <a:outerShdw blurRad="44196" dist="22098" dir="2700000" rotWithShape="0">
                    <a:srgbClr val="000000">
                      <a:alpha val="75000"/>
                    </a:srgbClr>
                  </a:outerShdw>
                </a:effectLst>
              </a:rPr>
              <a:t>Exercise: Set attribute in attributes file</a:t>
            </a:r>
          </a:p>
        </p:txBody>
      </p:sp>
      <p:sp>
        <p:nvSpPr>
          <p:cNvPr id="4141" name="Shape 4141"/>
          <p:cNvSpPr>
            <a:spLocks noGrp="1"/>
          </p:cNvSpPr>
          <p:nvPr>
            <p:ph type="body" idx="1"/>
          </p:nvPr>
        </p:nvSpPr>
        <p:spPr>
          <a:xfrm>
            <a:off x="800100" y="4813300"/>
            <a:ext cx="15062200" cy="3797300"/>
          </a:xfrm>
          <a:prstGeom prst="rect">
            <a:avLst/>
          </a:prstGeom>
        </p:spPr>
        <p:txBody>
          <a:bodyPr/>
          <a:lstStyle/>
          <a:p>
            <a:pPr marL="325437" lvl="0" indent="-325437">
              <a:defRPr sz="1800"/>
            </a:pPr>
            <a:endParaRPr sz="4100"/>
          </a:p>
          <a:p>
            <a:pPr marL="325437" lvl="0" indent="-325437">
              <a:defRPr sz="1800"/>
            </a:pPr>
            <a:r>
              <a:rPr sz="4100"/>
              <a:t>Set an attribute to a specific value in the attributes file</a:t>
            </a:r>
          </a:p>
        </p:txBody>
      </p:sp>
      <p:sp>
        <p:nvSpPr>
          <p:cNvPr id="4142" name="Shape 4142"/>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332</a:t>
            </a:fld>
            <a:endParaRPr sz="1000"/>
          </a:p>
        </p:txBody>
      </p:sp>
    </p:spTree>
  </p:cSld>
  <p:clrMapOvr>
    <a:masterClrMapping/>
  </p:clrMapOvr>
  <p:transition xmlns:p14="http://schemas.microsoft.com/office/powerpoint/2010/main" spd="med"/>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4" name="Shape 4144"/>
          <p:cNvSpPr/>
          <p:nvPr/>
        </p:nvSpPr>
        <p:spPr>
          <a:xfrm>
            <a:off x="1358304" y="1701800"/>
            <a:ext cx="6121401"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b="1">
                <a:latin typeface="+mn-lt"/>
                <a:ea typeface="+mn-ea"/>
                <a:cs typeface="+mn-cs"/>
                <a:sym typeface="Courier"/>
              </a:defRPr>
            </a:lvl1pPr>
          </a:lstStyle>
          <a:p>
            <a:pPr lvl="0">
              <a:defRPr sz="1800" b="0"/>
            </a:pPr>
            <a:r>
              <a:rPr sz="3200" b="1"/>
              <a:t>OPEN IN EDITOR:</a:t>
            </a:r>
          </a:p>
        </p:txBody>
      </p:sp>
      <p:sp>
        <p:nvSpPr>
          <p:cNvPr id="4145" name="Shape 4145"/>
          <p:cNvSpPr/>
          <p:nvPr/>
        </p:nvSpPr>
        <p:spPr>
          <a:xfrm>
            <a:off x="6642100" y="8394700"/>
            <a:ext cx="3048000"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defRPr b="1">
                <a:latin typeface="+mn-lt"/>
                <a:ea typeface="+mn-ea"/>
                <a:cs typeface="+mn-cs"/>
                <a:sym typeface="Courier"/>
              </a:defRPr>
            </a:lvl1pPr>
          </a:lstStyle>
          <a:p>
            <a:pPr lvl="0">
              <a:defRPr sz="1800" b="0"/>
            </a:pPr>
            <a:r>
              <a:rPr sz="3200" b="1"/>
              <a:t>SAVE FILE!</a:t>
            </a:r>
          </a:p>
        </p:txBody>
      </p:sp>
      <p:sp>
        <p:nvSpPr>
          <p:cNvPr id="4146" name="Shape 4146"/>
          <p:cNvSpPr/>
          <p:nvPr/>
        </p:nvSpPr>
        <p:spPr>
          <a:xfrm>
            <a:off x="5048448" y="1644650"/>
            <a:ext cx="14655801" cy="6985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lgn="l">
              <a:defRPr sz="3100">
                <a:latin typeface="+mn-lt"/>
                <a:ea typeface="+mn-ea"/>
                <a:cs typeface="+mn-cs"/>
                <a:sym typeface="Courier"/>
              </a:defRPr>
            </a:lvl1pPr>
          </a:lstStyle>
          <a:p>
            <a:pPr lvl="0">
              <a:defRPr sz="1800"/>
            </a:pPr>
            <a:r>
              <a:rPr sz="3100"/>
              <a:t>cookbooks/apache/files/default/index1.html</a:t>
            </a:r>
          </a:p>
        </p:txBody>
      </p:sp>
      <p:sp>
        <p:nvSpPr>
          <p:cNvPr id="4147" name="Shape 4147"/>
          <p:cNvSpPr/>
          <p:nvPr/>
        </p:nvSpPr>
        <p:spPr>
          <a:xfrm>
            <a:off x="838200" y="2381250"/>
            <a:ext cx="14897100" cy="42291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p>
            <a:pPr lvl="1" indent="0" algn="l" defTabSz="457200">
              <a:defRPr sz="1800"/>
            </a:pPr>
            <a:r>
              <a:rPr sz="3600" b="1" dirty="0">
                <a:solidFill>
                  <a:srgbClr val="008F00"/>
                </a:solidFill>
                <a:latin typeface="+mn-lt"/>
                <a:ea typeface="+mn-ea"/>
                <a:cs typeface="+mn-cs"/>
                <a:sym typeface="Courier"/>
              </a:rPr>
              <a:t>&lt;html&gt;</a:t>
            </a:r>
            <a:endParaRPr sz="3600" dirty="0">
              <a:latin typeface="+mn-lt"/>
              <a:ea typeface="+mn-ea"/>
              <a:cs typeface="+mn-cs"/>
              <a:sym typeface="Courier"/>
            </a:endParaRPr>
          </a:p>
          <a:p>
            <a:pPr lvl="0" algn="l" defTabSz="457200">
              <a:defRPr sz="1800"/>
            </a:pPr>
            <a:r>
              <a:rPr sz="3600" dirty="0">
                <a:latin typeface="+mn-lt"/>
                <a:ea typeface="+mn-ea"/>
                <a:cs typeface="+mn-cs"/>
                <a:sym typeface="Courier"/>
              </a:rPr>
              <a:t> </a:t>
            </a:r>
            <a:r>
              <a:rPr sz="3600" b="1" dirty="0">
                <a:solidFill>
                  <a:srgbClr val="008F00"/>
                </a:solidFill>
                <a:latin typeface="+mn-lt"/>
                <a:ea typeface="+mn-ea"/>
                <a:cs typeface="+mn-cs"/>
                <a:sym typeface="Courier"/>
              </a:rPr>
              <a:t>&lt;body&gt;</a:t>
            </a:r>
            <a:endParaRPr sz="3600" dirty="0">
              <a:latin typeface="+mn-lt"/>
              <a:ea typeface="+mn-ea"/>
              <a:cs typeface="+mn-cs"/>
              <a:sym typeface="Courier"/>
            </a:endParaRPr>
          </a:p>
          <a:p>
            <a:pPr lvl="0" algn="l" defTabSz="457200">
              <a:defRPr sz="1800"/>
            </a:pPr>
            <a:r>
              <a:rPr sz="3600" dirty="0">
                <a:latin typeface="+mn-lt"/>
                <a:ea typeface="+mn-ea"/>
                <a:cs typeface="+mn-cs"/>
                <a:sym typeface="Courier"/>
              </a:rPr>
              <a:t>  </a:t>
            </a:r>
            <a:r>
              <a:rPr sz="3600" b="1" dirty="0">
                <a:solidFill>
                  <a:srgbClr val="008F00"/>
                </a:solidFill>
                <a:latin typeface="+mn-lt"/>
                <a:ea typeface="+mn-ea"/>
                <a:cs typeface="+mn-cs"/>
                <a:sym typeface="Courier"/>
              </a:rPr>
              <a:t>&lt;h1&gt;</a:t>
            </a:r>
            <a:r>
              <a:rPr sz="3600" dirty="0">
                <a:latin typeface="+mn-lt"/>
                <a:ea typeface="+mn-ea"/>
                <a:cs typeface="+mn-cs"/>
                <a:sym typeface="Courier"/>
              </a:rPr>
              <a:t>Hello, world!</a:t>
            </a:r>
            <a:r>
              <a:rPr sz="3600" b="1" dirty="0">
                <a:solidFill>
                  <a:srgbClr val="008F00"/>
                </a:solidFill>
                <a:latin typeface="+mn-lt"/>
                <a:ea typeface="+mn-ea"/>
                <a:cs typeface="+mn-cs"/>
                <a:sym typeface="Courier"/>
              </a:rPr>
              <a:t>&lt;/h1&gt;</a:t>
            </a:r>
            <a:endParaRPr sz="3600" dirty="0">
              <a:latin typeface="+mn-lt"/>
              <a:ea typeface="+mn-ea"/>
              <a:cs typeface="+mn-cs"/>
              <a:sym typeface="Courier"/>
            </a:endParaRPr>
          </a:p>
          <a:p>
            <a:pPr lvl="0" algn="l" defTabSz="457200">
              <a:defRPr sz="1800"/>
            </a:pPr>
            <a:r>
              <a:rPr sz="3600" dirty="0">
                <a:latin typeface="+mn-lt"/>
                <a:ea typeface="+mn-ea"/>
                <a:cs typeface="+mn-cs"/>
                <a:sym typeface="Courier"/>
              </a:rPr>
              <a:t>   </a:t>
            </a:r>
            <a:r>
              <a:rPr sz="3600" b="1" dirty="0">
                <a:solidFill>
                  <a:srgbClr val="008F00"/>
                </a:solidFill>
                <a:latin typeface="+mn-lt"/>
                <a:ea typeface="+mn-ea"/>
                <a:cs typeface="+mn-cs"/>
                <a:sym typeface="Courier"/>
              </a:rPr>
              <a:t>&lt;h2&gt;</a:t>
            </a:r>
            <a:r>
              <a:rPr sz="3600" dirty="0">
                <a:latin typeface="+mn-lt"/>
                <a:ea typeface="+mn-ea"/>
                <a:cs typeface="+mn-cs"/>
                <a:sym typeface="Courier"/>
              </a:rPr>
              <a:t>This is index1.html</a:t>
            </a:r>
            <a:r>
              <a:rPr sz="3600" b="1" dirty="0">
                <a:solidFill>
                  <a:srgbClr val="008F00"/>
                </a:solidFill>
                <a:latin typeface="+mn-lt"/>
                <a:ea typeface="+mn-ea"/>
                <a:cs typeface="+mn-cs"/>
                <a:sym typeface="Courier"/>
              </a:rPr>
              <a:t>&lt;/h2&gt;</a:t>
            </a:r>
            <a:endParaRPr sz="3600" dirty="0">
              <a:latin typeface="+mn-lt"/>
              <a:ea typeface="+mn-ea"/>
              <a:cs typeface="+mn-cs"/>
              <a:sym typeface="Courier"/>
            </a:endParaRPr>
          </a:p>
          <a:p>
            <a:pPr lvl="0" algn="l" defTabSz="457200">
              <a:defRPr sz="1800"/>
            </a:pPr>
            <a:r>
              <a:rPr sz="3600" dirty="0">
                <a:latin typeface="+mn-lt"/>
                <a:ea typeface="+mn-ea"/>
                <a:cs typeface="+mn-cs"/>
                <a:sym typeface="Courier"/>
              </a:rPr>
              <a:t>    </a:t>
            </a:r>
            <a:r>
              <a:rPr sz="3600" b="1" dirty="0">
                <a:solidFill>
                  <a:srgbClr val="008F00"/>
                </a:solidFill>
                <a:latin typeface="+mn-lt"/>
                <a:ea typeface="+mn-ea"/>
                <a:cs typeface="+mn-cs"/>
                <a:sym typeface="Courier"/>
              </a:rPr>
              <a:t>&lt;p&gt;</a:t>
            </a:r>
            <a:r>
              <a:rPr sz="3600" dirty="0">
                <a:latin typeface="+mn-lt"/>
                <a:ea typeface="+mn-ea"/>
                <a:cs typeface="+mn-cs"/>
                <a:sym typeface="Courier"/>
              </a:rPr>
              <a:t>We configured this in the attributes file</a:t>
            </a:r>
            <a:r>
              <a:rPr sz="3600" b="1" dirty="0">
                <a:solidFill>
                  <a:srgbClr val="008F00"/>
                </a:solidFill>
                <a:latin typeface="+mn-lt"/>
                <a:ea typeface="+mn-ea"/>
                <a:cs typeface="+mn-cs"/>
                <a:sym typeface="Courier"/>
              </a:rPr>
              <a:t>&lt;/p&gt;</a:t>
            </a:r>
            <a:endParaRPr sz="3600" dirty="0">
              <a:latin typeface="+mn-lt"/>
              <a:ea typeface="+mn-ea"/>
              <a:cs typeface="+mn-cs"/>
              <a:sym typeface="Courier"/>
            </a:endParaRPr>
          </a:p>
          <a:p>
            <a:pPr lvl="0" algn="l" defTabSz="457200">
              <a:defRPr sz="1800"/>
            </a:pPr>
            <a:r>
              <a:rPr sz="3600" b="1" dirty="0">
                <a:solidFill>
                  <a:srgbClr val="008F00"/>
                </a:solidFill>
                <a:latin typeface="+mn-lt"/>
                <a:ea typeface="+mn-ea"/>
                <a:cs typeface="+mn-cs"/>
                <a:sym typeface="Courier"/>
              </a:rPr>
              <a:t> &lt;/body&gt;</a:t>
            </a:r>
            <a:endParaRPr sz="3600" dirty="0">
              <a:latin typeface="+mn-lt"/>
              <a:ea typeface="+mn-ea"/>
              <a:cs typeface="+mn-cs"/>
              <a:sym typeface="Courier"/>
            </a:endParaRPr>
          </a:p>
          <a:p>
            <a:pPr lvl="0" algn="l" defTabSz="457200">
              <a:defRPr sz="1800"/>
            </a:pPr>
            <a:r>
              <a:rPr sz="3600" b="1" dirty="0">
                <a:solidFill>
                  <a:srgbClr val="008F00"/>
                </a:solidFill>
                <a:latin typeface="+mn-lt"/>
                <a:ea typeface="+mn-ea"/>
                <a:cs typeface="+mn-cs"/>
                <a:sym typeface="Courier"/>
              </a:rPr>
              <a:t>&lt;/html&gt;</a:t>
            </a:r>
          </a:p>
        </p:txBody>
      </p:sp>
      <p:sp>
        <p:nvSpPr>
          <p:cNvPr id="4148" name="Shape 4148"/>
          <p:cNvSpPr>
            <a:spLocks noGrp="1"/>
          </p:cNvSpPr>
          <p:nvPr>
            <p:ph type="title"/>
          </p:nvPr>
        </p:nvSpPr>
        <p:spPr>
          <a:prstGeom prst="rect">
            <a:avLst/>
          </a:prstGeom>
        </p:spPr>
        <p:txBody>
          <a:bodyPr/>
          <a:lstStyle>
            <a:lvl1pPr defTabSz="290575">
              <a:defRPr sz="3743">
                <a:effectLst>
                  <a:outerShdw blurRad="26416" dist="13208" dir="2700000" rotWithShape="0">
                    <a:srgbClr val="000000">
                      <a:alpha val="75000"/>
                    </a:srgbClr>
                  </a:outerShdw>
                </a:effectLst>
              </a:defRPr>
            </a:lvl1pPr>
          </a:lstStyle>
          <a:p>
            <a:pPr lvl="0">
              <a:defRPr sz="1800" b="0">
                <a:solidFill>
                  <a:srgbClr val="000000"/>
                </a:solidFill>
                <a:effectLst/>
              </a:defRPr>
            </a:pPr>
            <a:r>
              <a:rPr sz="3743" b="1">
                <a:solidFill>
                  <a:srgbClr val="FFFFFF"/>
                </a:solidFill>
                <a:effectLst>
                  <a:outerShdw blurRad="26416" dist="13208" dir="2700000" rotWithShape="0">
                    <a:srgbClr val="000000">
                      <a:alpha val="75000"/>
                    </a:srgbClr>
                  </a:outerShdw>
                </a:effectLst>
              </a:rPr>
              <a:t>Exercise:  Add index1.html to cookbook’s files/default directory</a:t>
            </a:r>
          </a:p>
        </p:txBody>
      </p:sp>
      <p:sp>
        <p:nvSpPr>
          <p:cNvPr id="4149" name="Shape 4149"/>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333</a:t>
            </a:fld>
            <a:endParaRPr sz="1000"/>
          </a:p>
        </p:txBody>
      </p:sp>
    </p:spTree>
  </p:cSld>
  <p:clrMapOvr>
    <a:masterClrMapping/>
  </p:clrMapOvr>
  <p:transition xmlns:p14="http://schemas.microsoft.com/office/powerpoint/2010/main" spd="med"/>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3" name="Shape 4153"/>
          <p:cNvSpPr/>
          <p:nvPr/>
        </p:nvSpPr>
        <p:spPr>
          <a:xfrm>
            <a:off x="6642100" y="8407400"/>
            <a:ext cx="3048000"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defRPr b="1">
                <a:latin typeface="+mn-lt"/>
                <a:ea typeface="+mn-ea"/>
                <a:cs typeface="+mn-cs"/>
                <a:sym typeface="Courier"/>
              </a:defRPr>
            </a:lvl1pPr>
          </a:lstStyle>
          <a:p>
            <a:pPr lvl="0">
              <a:defRPr sz="1800" b="0"/>
            </a:pPr>
            <a:r>
              <a:rPr sz="3200" b="1"/>
              <a:t>SAVE FILE!</a:t>
            </a:r>
          </a:p>
        </p:txBody>
      </p:sp>
      <p:sp>
        <p:nvSpPr>
          <p:cNvPr id="4154" name="Shape 4154"/>
          <p:cNvSpPr/>
          <p:nvPr/>
        </p:nvSpPr>
        <p:spPr>
          <a:xfrm>
            <a:off x="838200" y="2381250"/>
            <a:ext cx="14630400" cy="42799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p>
            <a:pPr lvl="1" indent="0" algn="l" defTabSz="457200">
              <a:defRPr sz="1800"/>
            </a:pPr>
            <a:r>
              <a:rPr sz="3300">
                <a:latin typeface="+mn-lt"/>
                <a:ea typeface="+mn-ea"/>
                <a:cs typeface="+mn-cs"/>
                <a:sym typeface="Courier"/>
              </a:rPr>
              <a:t>service </a:t>
            </a:r>
            <a:r>
              <a:rPr sz="3300">
                <a:solidFill>
                  <a:srgbClr val="C8352B"/>
                </a:solidFill>
                <a:latin typeface="+mn-lt"/>
                <a:ea typeface="+mn-ea"/>
                <a:cs typeface="+mn-cs"/>
                <a:sym typeface="Courier"/>
              </a:rPr>
              <a:t>"httpd"</a:t>
            </a:r>
            <a:r>
              <a:rPr sz="3300">
                <a:latin typeface="+mn-lt"/>
                <a:ea typeface="+mn-ea"/>
                <a:cs typeface="+mn-cs"/>
                <a:sym typeface="Courier"/>
              </a:rPr>
              <a:t> </a:t>
            </a:r>
            <a:r>
              <a:rPr sz="3300" b="1">
                <a:solidFill>
                  <a:srgbClr val="008F00"/>
                </a:solidFill>
                <a:latin typeface="+mn-lt"/>
                <a:ea typeface="+mn-ea"/>
                <a:cs typeface="+mn-cs"/>
                <a:sym typeface="Courier"/>
              </a:rPr>
              <a:t>do</a:t>
            </a:r>
            <a:endParaRPr sz="3300">
              <a:latin typeface="+mn-lt"/>
              <a:ea typeface="+mn-ea"/>
              <a:cs typeface="+mn-cs"/>
              <a:sym typeface="Courier"/>
            </a:endParaRPr>
          </a:p>
          <a:p>
            <a:pPr lvl="0" algn="l" defTabSz="457200">
              <a:defRPr sz="1800"/>
            </a:pPr>
            <a:r>
              <a:rPr sz="3300">
                <a:latin typeface="+mn-lt"/>
                <a:ea typeface="+mn-ea"/>
                <a:cs typeface="+mn-cs"/>
                <a:sym typeface="Courier"/>
              </a:rPr>
              <a:t>  action </a:t>
            </a:r>
            <a:r>
              <a:rPr sz="3300">
                <a:solidFill>
                  <a:srgbClr val="797979"/>
                </a:solidFill>
                <a:latin typeface="+mn-lt"/>
                <a:ea typeface="+mn-ea"/>
                <a:cs typeface="+mn-cs"/>
                <a:sym typeface="Courier"/>
              </a:rPr>
              <a:t>[</a:t>
            </a:r>
            <a:r>
              <a:rPr sz="3300">
                <a:solidFill>
                  <a:srgbClr val="22288F"/>
                </a:solidFill>
                <a:latin typeface="+mn-lt"/>
                <a:ea typeface="+mn-ea"/>
                <a:cs typeface="+mn-cs"/>
                <a:sym typeface="Courier"/>
              </a:rPr>
              <a:t>:enable</a:t>
            </a:r>
            <a:r>
              <a:rPr sz="3300">
                <a:latin typeface="+mn-lt"/>
                <a:ea typeface="+mn-ea"/>
                <a:cs typeface="+mn-cs"/>
                <a:sym typeface="Courier"/>
              </a:rPr>
              <a:t>, </a:t>
            </a:r>
            <a:r>
              <a:rPr sz="3300">
                <a:solidFill>
                  <a:srgbClr val="22288F"/>
                </a:solidFill>
                <a:latin typeface="+mn-lt"/>
                <a:ea typeface="+mn-ea"/>
                <a:cs typeface="+mn-cs"/>
                <a:sym typeface="Courier"/>
              </a:rPr>
              <a:t>:start</a:t>
            </a:r>
            <a:r>
              <a:rPr sz="3300">
                <a:latin typeface="+mn-lt"/>
                <a:ea typeface="+mn-ea"/>
                <a:cs typeface="+mn-cs"/>
                <a:sym typeface="Courier"/>
              </a:rPr>
              <a:t>]</a:t>
            </a:r>
          </a:p>
          <a:p>
            <a:pPr lvl="0" algn="l" defTabSz="457200">
              <a:defRPr sz="1800"/>
            </a:pPr>
            <a:r>
              <a:rPr sz="3300" b="1">
                <a:solidFill>
                  <a:srgbClr val="008F00"/>
                </a:solidFill>
                <a:latin typeface="+mn-lt"/>
                <a:ea typeface="+mn-ea"/>
                <a:cs typeface="+mn-cs"/>
                <a:sym typeface="Courier"/>
              </a:rPr>
              <a:t>end</a:t>
            </a:r>
          </a:p>
          <a:p>
            <a:pPr lvl="1" indent="0" algn="l" defTabSz="457200">
              <a:defRPr sz="1800"/>
            </a:pPr>
            <a:endParaRPr sz="3100">
              <a:latin typeface="+mn-lt"/>
              <a:ea typeface="+mn-ea"/>
              <a:cs typeface="+mn-cs"/>
              <a:sym typeface="Courier"/>
            </a:endParaRPr>
          </a:p>
          <a:p>
            <a:pPr lvl="1" indent="0" algn="l" defTabSz="457200">
              <a:defRPr sz="1800"/>
            </a:pPr>
            <a:r>
              <a:rPr sz="3100">
                <a:latin typeface="+mn-lt"/>
                <a:ea typeface="+mn-ea"/>
                <a:cs typeface="+mn-cs"/>
                <a:sym typeface="Courier"/>
              </a:rPr>
              <a:t>cookbook_file </a:t>
            </a:r>
            <a:r>
              <a:rPr sz="3100">
                <a:solidFill>
                  <a:srgbClr val="C8352B"/>
                </a:solidFill>
                <a:latin typeface="+mn-lt"/>
                <a:ea typeface="+mn-ea"/>
                <a:cs typeface="+mn-cs"/>
                <a:sym typeface="Courier"/>
              </a:rPr>
              <a:t>"/var/www/html/index.html"</a:t>
            </a:r>
            <a:r>
              <a:rPr sz="3100">
                <a:latin typeface="+mn-lt"/>
                <a:ea typeface="+mn-ea"/>
                <a:cs typeface="+mn-cs"/>
                <a:sym typeface="Courier"/>
              </a:rPr>
              <a:t> </a:t>
            </a:r>
            <a:r>
              <a:rPr sz="3100" b="1">
                <a:solidFill>
                  <a:srgbClr val="008F00"/>
                </a:solidFill>
                <a:latin typeface="+mn-lt"/>
                <a:ea typeface="+mn-ea"/>
                <a:cs typeface="+mn-cs"/>
                <a:sym typeface="Courier"/>
              </a:rPr>
              <a:t>do</a:t>
            </a:r>
            <a:endParaRPr sz="3100">
              <a:latin typeface="+mn-lt"/>
              <a:ea typeface="+mn-ea"/>
              <a:cs typeface="+mn-cs"/>
              <a:sym typeface="Courier"/>
            </a:endParaRPr>
          </a:p>
          <a:p>
            <a:pPr lvl="0" algn="l" defTabSz="457200">
              <a:defRPr sz="1800"/>
            </a:pPr>
            <a:r>
              <a:rPr sz="3100">
                <a:latin typeface="+mn-lt"/>
                <a:ea typeface="+mn-ea"/>
                <a:cs typeface="+mn-cs"/>
                <a:sym typeface="Courier"/>
              </a:rPr>
              <a:t>  source node[</a:t>
            </a:r>
            <a:r>
              <a:rPr sz="3100">
                <a:solidFill>
                  <a:srgbClr val="C8352B"/>
                </a:solidFill>
                <a:latin typeface="+mn-lt"/>
                <a:ea typeface="+mn-ea"/>
                <a:cs typeface="+mn-cs"/>
                <a:sym typeface="Courier"/>
              </a:rPr>
              <a:t>"apache"</a:t>
            </a:r>
            <a:r>
              <a:rPr sz="3100">
                <a:latin typeface="+mn-lt"/>
                <a:ea typeface="+mn-ea"/>
                <a:cs typeface="+mn-cs"/>
                <a:sym typeface="Courier"/>
              </a:rPr>
              <a:t>][</a:t>
            </a:r>
            <a:r>
              <a:rPr sz="3100">
                <a:solidFill>
                  <a:srgbClr val="C8352B"/>
                </a:solidFill>
                <a:latin typeface="+mn-lt"/>
                <a:ea typeface="+mn-ea"/>
                <a:cs typeface="+mn-cs"/>
                <a:sym typeface="Courier"/>
              </a:rPr>
              <a:t>"indexfile"</a:t>
            </a:r>
            <a:r>
              <a:rPr sz="3100">
                <a:latin typeface="+mn-lt"/>
                <a:ea typeface="+mn-ea"/>
                <a:cs typeface="+mn-cs"/>
                <a:sym typeface="Courier"/>
              </a:rPr>
              <a:t>]</a:t>
            </a:r>
          </a:p>
          <a:p>
            <a:pPr lvl="0" algn="l" defTabSz="457200">
              <a:defRPr sz="1800"/>
            </a:pPr>
            <a:r>
              <a:rPr sz="3100">
                <a:latin typeface="+mn-lt"/>
                <a:ea typeface="+mn-ea"/>
                <a:cs typeface="+mn-cs"/>
                <a:sym typeface="Courier"/>
              </a:rPr>
              <a:t>  mode </a:t>
            </a:r>
            <a:r>
              <a:rPr sz="3100">
                <a:solidFill>
                  <a:srgbClr val="C8352B"/>
                </a:solidFill>
                <a:latin typeface="+mn-lt"/>
                <a:ea typeface="+mn-ea"/>
                <a:cs typeface="+mn-cs"/>
                <a:sym typeface="Courier"/>
              </a:rPr>
              <a:t>"0644"</a:t>
            </a:r>
            <a:endParaRPr sz="3100">
              <a:latin typeface="+mn-lt"/>
              <a:ea typeface="+mn-ea"/>
              <a:cs typeface="+mn-cs"/>
              <a:sym typeface="Courier"/>
            </a:endParaRPr>
          </a:p>
          <a:p>
            <a:pPr lvl="0" algn="l" defTabSz="457200">
              <a:defRPr sz="1800"/>
            </a:pPr>
            <a:r>
              <a:rPr sz="3100" b="1">
                <a:solidFill>
                  <a:srgbClr val="008F00"/>
                </a:solidFill>
                <a:latin typeface="+mn-lt"/>
                <a:ea typeface="+mn-ea"/>
                <a:cs typeface="+mn-cs"/>
                <a:sym typeface="Courier"/>
              </a:rPr>
              <a:t>end</a:t>
            </a:r>
          </a:p>
        </p:txBody>
      </p:sp>
      <p:sp>
        <p:nvSpPr>
          <p:cNvPr id="4155" name="Shape 4155"/>
          <p:cNvSpPr>
            <a:spLocks noGrp="1"/>
          </p:cNvSpPr>
          <p:nvPr>
            <p:ph type="title"/>
          </p:nvPr>
        </p:nvSpPr>
        <p:spPr>
          <a:xfrm>
            <a:off x="800100" y="177800"/>
            <a:ext cx="15011400" cy="1117600"/>
          </a:xfrm>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Exercise:  Set attribute in a recipe</a:t>
            </a:r>
          </a:p>
        </p:txBody>
      </p:sp>
      <p:sp>
        <p:nvSpPr>
          <p:cNvPr id="4156" name="Shape 4156"/>
          <p:cNvSpPr/>
          <p:nvPr/>
        </p:nvSpPr>
        <p:spPr>
          <a:xfrm>
            <a:off x="914400" y="5080000"/>
            <a:ext cx="9334500" cy="508000"/>
          </a:xfrm>
          <a:prstGeom prst="rect">
            <a:avLst/>
          </a:prstGeom>
          <a:ln w="50800">
            <a:solidFill>
              <a:srgbClr val="FF93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4157" name="Shape 4157"/>
          <p:cNvSpPr/>
          <p:nvPr/>
        </p:nvSpPr>
        <p:spPr>
          <a:xfrm>
            <a:off x="990600" y="2590800"/>
            <a:ext cx="11087100" cy="1612900"/>
          </a:xfrm>
          <a:prstGeom prst="rect">
            <a:avLst/>
          </a:prstGeom>
          <a:solidFill>
            <a:srgbClr val="FFFFFF">
              <a:alpha val="60000"/>
            </a:srgbClr>
          </a:solidFill>
          <a:ln w="508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4158" name="Shape 4158"/>
          <p:cNvSpPr/>
          <p:nvPr/>
        </p:nvSpPr>
        <p:spPr>
          <a:xfrm>
            <a:off x="1358304" y="1701800"/>
            <a:ext cx="6121401"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b="1">
                <a:latin typeface="+mn-lt"/>
                <a:ea typeface="+mn-ea"/>
                <a:cs typeface="+mn-cs"/>
                <a:sym typeface="Courier"/>
              </a:defRPr>
            </a:lvl1pPr>
          </a:lstStyle>
          <a:p>
            <a:pPr lvl="0">
              <a:defRPr sz="1800" b="0"/>
            </a:pPr>
            <a:r>
              <a:rPr sz="3200" b="1"/>
              <a:t>OPEN IN EDITOR:</a:t>
            </a:r>
          </a:p>
        </p:txBody>
      </p:sp>
      <p:sp>
        <p:nvSpPr>
          <p:cNvPr id="4159" name="Shape 4159"/>
          <p:cNvSpPr/>
          <p:nvPr/>
        </p:nvSpPr>
        <p:spPr>
          <a:xfrm>
            <a:off x="5048448" y="1644650"/>
            <a:ext cx="14655801" cy="6985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lgn="l">
              <a:defRPr sz="3100">
                <a:latin typeface="+mn-lt"/>
                <a:ea typeface="+mn-ea"/>
                <a:cs typeface="+mn-cs"/>
                <a:sym typeface="Courier"/>
              </a:defRPr>
            </a:lvl1pPr>
          </a:lstStyle>
          <a:p>
            <a:pPr lvl="0">
              <a:defRPr sz="1800"/>
            </a:pPr>
            <a:r>
              <a:rPr sz="3100"/>
              <a:t>cookbooks/apache/recipes/default.rb</a:t>
            </a:r>
          </a:p>
        </p:txBody>
      </p:sp>
      <p:sp>
        <p:nvSpPr>
          <p:cNvPr id="4160" name="Shape 4160"/>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334</a:t>
            </a:fld>
            <a:endParaRPr sz="1000"/>
          </a:p>
        </p:txBody>
      </p:sp>
    </p:spTree>
  </p:cSld>
  <p:clrMapOvr>
    <a:masterClrMapping/>
  </p:clrMapOvr>
  <p:transition xmlns:p14="http://schemas.microsoft.com/office/powerpoint/2010/main" spd="med"/>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4" name="Shape 4164"/>
          <p:cNvSpPr/>
          <p:nvPr/>
        </p:nvSpPr>
        <p:spPr>
          <a:xfrm>
            <a:off x="8134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 knife cookbook upload apache</a:t>
            </a:r>
          </a:p>
        </p:txBody>
      </p:sp>
      <p:sp>
        <p:nvSpPr>
          <p:cNvPr id="4165" name="Shape 4165"/>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Exercise: Upload the cookbook</a:t>
            </a:r>
          </a:p>
        </p:txBody>
      </p:sp>
      <p:sp>
        <p:nvSpPr>
          <p:cNvPr id="4166" name="Shape 4166"/>
          <p:cNvSpPr>
            <a:spLocks noGrp="1"/>
          </p:cNvSpPr>
          <p:nvPr>
            <p:ph type="body" idx="1"/>
          </p:nvPr>
        </p:nvSpPr>
        <p:spPr>
          <a:xfrm>
            <a:off x="800100" y="3657600"/>
            <a:ext cx="14655800" cy="4965700"/>
          </a:xfrm>
          <a:prstGeom prst="rect">
            <a:avLst/>
          </a:prstGeom>
        </p:spPr>
        <p:txBody>
          <a:bodyPr/>
          <a:lstStyle/>
          <a:p>
            <a:pPr lvl="0">
              <a:defRPr sz="1800">
                <a:solidFill>
                  <a:srgbClr val="000000"/>
                </a:solidFill>
              </a:defRPr>
            </a:pPr>
            <a:r>
              <a:rPr sz="4800">
                <a:solidFill>
                  <a:srgbClr val="FFFFFF"/>
                </a:solidFill>
              </a:rPr>
              <a:t>Uploading apache         [0.1.0]</a:t>
            </a:r>
          </a:p>
          <a:p>
            <a:pPr lvl="0">
              <a:defRPr sz="1800">
                <a:solidFill>
                  <a:srgbClr val="000000"/>
                </a:solidFill>
              </a:defRPr>
            </a:pPr>
            <a:r>
              <a:rPr sz="4800">
                <a:solidFill>
                  <a:srgbClr val="FFFFFF"/>
                </a:solidFill>
              </a:rPr>
              <a:t>Uploaded 1 cookbook.</a:t>
            </a:r>
          </a:p>
        </p:txBody>
      </p:sp>
      <p:sp>
        <p:nvSpPr>
          <p:cNvPr id="4167" name="Shape 4167"/>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335</a:t>
            </a:fld>
            <a:endParaRPr sz="1000"/>
          </a:p>
        </p:txBody>
      </p:sp>
    </p:spTree>
  </p:cSld>
  <p:clrMapOvr>
    <a:masterClrMapping/>
  </p:clrMapOvr>
  <p:transition xmlns:p14="http://schemas.microsoft.com/office/powerpoint/2010/main" spd="med"/>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1" name="Shape 4171"/>
          <p:cNvSpPr/>
          <p:nvPr/>
        </p:nvSpPr>
        <p:spPr>
          <a:xfrm>
            <a:off x="8134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chef@node1:~$ sudo chef-client</a:t>
            </a:r>
          </a:p>
        </p:txBody>
      </p:sp>
      <p:sp>
        <p:nvSpPr>
          <p:cNvPr id="4172" name="Shape 4172"/>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Exercise: Re-run Chef Client</a:t>
            </a:r>
          </a:p>
        </p:txBody>
      </p:sp>
      <p:sp>
        <p:nvSpPr>
          <p:cNvPr id="4173" name="Shape 4173"/>
          <p:cNvSpPr>
            <a:spLocks noGrp="1"/>
          </p:cNvSpPr>
          <p:nvPr>
            <p:ph type="body" idx="1"/>
          </p:nvPr>
        </p:nvSpPr>
        <p:spPr>
          <a:xfrm>
            <a:off x="800100" y="3162300"/>
            <a:ext cx="14655800" cy="5702300"/>
          </a:xfrm>
          <a:prstGeom prst="rect">
            <a:avLst/>
          </a:prstGeom>
        </p:spPr>
        <p:txBody>
          <a:bodyPr/>
          <a:lstStyle/>
          <a:p>
            <a:pPr lvl="0" defTabSz="273812">
              <a:defRPr sz="1800">
                <a:solidFill>
                  <a:srgbClr val="000000"/>
                </a:solidFill>
              </a:defRPr>
            </a:pPr>
            <a:r>
              <a:rPr sz="1421">
                <a:solidFill>
                  <a:srgbClr val="FFFFFF"/>
                </a:solidFill>
              </a:rPr>
              <a:t>Starting Chef Client, version 11.8.2</a:t>
            </a:r>
          </a:p>
          <a:p>
            <a:pPr lvl="0" defTabSz="273812">
              <a:defRPr sz="1800">
                <a:solidFill>
                  <a:srgbClr val="000000"/>
                </a:solidFill>
              </a:defRPr>
            </a:pPr>
            <a:r>
              <a:rPr sz="1421">
                <a:solidFill>
                  <a:srgbClr val="FFFFFF"/>
                </a:solidFill>
              </a:rPr>
              <a:t>resolving cookbooks for run list: ["apache"]</a:t>
            </a:r>
          </a:p>
          <a:p>
            <a:pPr lvl="0" defTabSz="273812">
              <a:defRPr sz="1800">
                <a:solidFill>
                  <a:srgbClr val="000000"/>
                </a:solidFill>
              </a:defRPr>
            </a:pPr>
            <a:r>
              <a:rPr sz="1421">
                <a:solidFill>
                  <a:srgbClr val="FFFFFF"/>
                </a:solidFill>
              </a:rPr>
              <a:t>...</a:t>
            </a:r>
          </a:p>
          <a:p>
            <a:pPr lvl="0" defTabSz="273812">
              <a:defRPr sz="1800">
                <a:solidFill>
                  <a:srgbClr val="000000"/>
                </a:solidFill>
              </a:defRPr>
            </a:pPr>
            <a:r>
              <a:rPr sz="1421">
                <a:solidFill>
                  <a:srgbClr val="FFFFFF"/>
                </a:solidFill>
              </a:rPr>
              <a:t>Recipe: apache::default</a:t>
            </a:r>
          </a:p>
          <a:p>
            <a:pPr lvl="0" defTabSz="273812">
              <a:defRPr sz="1800">
                <a:solidFill>
                  <a:srgbClr val="000000"/>
                </a:solidFill>
              </a:defRPr>
            </a:pPr>
            <a:r>
              <a:rPr sz="1421">
                <a:solidFill>
                  <a:srgbClr val="FFFFFF"/>
                </a:solidFill>
              </a:rPr>
              <a:t>  * package[httpd] action install (up to date)</a:t>
            </a:r>
          </a:p>
          <a:p>
            <a:pPr lvl="0" defTabSz="273812">
              <a:defRPr sz="1800">
                <a:solidFill>
                  <a:srgbClr val="000000"/>
                </a:solidFill>
              </a:defRPr>
            </a:pPr>
            <a:r>
              <a:rPr sz="1421">
                <a:solidFill>
                  <a:srgbClr val="FFFFFF"/>
                </a:solidFill>
              </a:rPr>
              <a:t>  * service[httpd] action enable (up to date)</a:t>
            </a:r>
          </a:p>
          <a:p>
            <a:pPr lvl="0" defTabSz="273812">
              <a:defRPr sz="1800">
                <a:solidFill>
                  <a:srgbClr val="000000"/>
                </a:solidFill>
              </a:defRPr>
            </a:pPr>
            <a:r>
              <a:rPr sz="1421">
                <a:solidFill>
                  <a:srgbClr val="FFFFFF"/>
                </a:solidFill>
              </a:rPr>
              <a:t>  * service[httpd] action start (up to date)</a:t>
            </a:r>
          </a:p>
          <a:p>
            <a:pPr lvl="0" defTabSz="273812">
              <a:defRPr sz="1800">
                <a:solidFill>
                  <a:srgbClr val="000000"/>
                </a:solidFill>
              </a:defRPr>
            </a:pPr>
            <a:r>
              <a:rPr sz="1421">
                <a:solidFill>
                  <a:srgbClr val="FFFFFF"/>
                </a:solidFill>
              </a:rPr>
              <a:t>  * cookbook_file[/var/www/html/index.html] action create</a:t>
            </a:r>
          </a:p>
          <a:p>
            <a:pPr lvl="0" defTabSz="273812">
              <a:defRPr sz="1800">
                <a:solidFill>
                  <a:srgbClr val="000000"/>
                </a:solidFill>
              </a:defRPr>
            </a:pPr>
            <a:r>
              <a:rPr sz="1421">
                <a:solidFill>
                  <a:srgbClr val="FFFFFF"/>
                </a:solidFill>
              </a:rPr>
              <a:t>    - update content in file /var/www/html/index.html from 03fb1d to 478a29</a:t>
            </a:r>
          </a:p>
          <a:p>
            <a:pPr lvl="0" defTabSz="273812">
              <a:defRPr sz="1800">
                <a:solidFill>
                  <a:srgbClr val="000000"/>
                </a:solidFill>
              </a:defRPr>
            </a:pPr>
            <a:r>
              <a:rPr sz="1421">
                <a:solidFill>
                  <a:srgbClr val="FFFFFF"/>
                </a:solidFill>
              </a:rPr>
              <a:t>        --- /var/www/html/index.html	2014-01-07 04:28:34.994965341 -0500</a:t>
            </a:r>
          </a:p>
          <a:p>
            <a:pPr lvl="0" defTabSz="273812">
              <a:defRPr sz="1800">
                <a:solidFill>
                  <a:srgbClr val="000000"/>
                </a:solidFill>
              </a:defRPr>
            </a:pPr>
            <a:r>
              <a:rPr sz="1421">
                <a:solidFill>
                  <a:srgbClr val="FFFFFF"/>
                </a:solidFill>
              </a:rPr>
              <a:t>        +++ /tmp/.index.html20140107-12128-a6czsl	2014-01-07 04:31:24.049155232 -0500</a:t>
            </a:r>
          </a:p>
          <a:p>
            <a:pPr lvl="0" defTabSz="273812">
              <a:defRPr sz="1800">
                <a:solidFill>
                  <a:srgbClr val="000000"/>
                </a:solidFill>
              </a:defRPr>
            </a:pPr>
            <a:r>
              <a:rPr sz="1421">
                <a:solidFill>
                  <a:srgbClr val="FFFFFF"/>
                </a:solidFill>
              </a:rPr>
              <a:t>        @@ -1,6 +1,8 @@</a:t>
            </a:r>
          </a:p>
          <a:p>
            <a:pPr lvl="0" defTabSz="273812">
              <a:defRPr sz="1800">
                <a:solidFill>
                  <a:srgbClr val="000000"/>
                </a:solidFill>
              </a:defRPr>
            </a:pPr>
            <a:r>
              <a:rPr sz="1421">
                <a:solidFill>
                  <a:srgbClr val="FFFFFF"/>
                </a:solidFill>
              </a:rPr>
              <a:t>         &lt;html&gt;</a:t>
            </a:r>
          </a:p>
          <a:p>
            <a:pPr lvl="0" defTabSz="273812">
              <a:defRPr sz="1800">
                <a:solidFill>
                  <a:srgbClr val="000000"/>
                </a:solidFill>
              </a:defRPr>
            </a:pPr>
            <a:r>
              <a:rPr sz="1421">
                <a:solidFill>
                  <a:srgbClr val="FFFFFF"/>
                </a:solidFill>
              </a:rPr>
              <a:t>        -&lt;body&gt;</a:t>
            </a:r>
          </a:p>
          <a:p>
            <a:pPr lvl="0" defTabSz="273812">
              <a:defRPr sz="1800">
                <a:solidFill>
                  <a:srgbClr val="000000"/>
                </a:solidFill>
              </a:defRPr>
            </a:pPr>
            <a:r>
              <a:rPr sz="1421">
                <a:solidFill>
                  <a:srgbClr val="FFFFFF"/>
                </a:solidFill>
              </a:rPr>
              <a:t>        + &lt;body&gt;</a:t>
            </a:r>
          </a:p>
          <a:p>
            <a:pPr lvl="0" defTabSz="273812">
              <a:defRPr sz="1800">
                <a:solidFill>
                  <a:srgbClr val="000000"/>
                </a:solidFill>
              </a:defRPr>
            </a:pPr>
            <a:r>
              <a:rPr sz="1421">
                <a:solidFill>
                  <a:srgbClr val="FFFFFF"/>
                </a:solidFill>
              </a:rPr>
              <a:t>           &lt;h1&gt;Hello, world!&lt;/h1&gt;</a:t>
            </a:r>
          </a:p>
          <a:p>
            <a:pPr lvl="0" defTabSz="273812">
              <a:defRPr sz="1800">
                <a:solidFill>
                  <a:srgbClr val="000000"/>
                </a:solidFill>
              </a:defRPr>
            </a:pPr>
            <a:r>
              <a:rPr sz="1421">
                <a:solidFill>
                  <a:srgbClr val="FFFFFF"/>
                </a:solidFill>
              </a:rPr>
              <a:t>        -&lt;/body&gt;</a:t>
            </a:r>
          </a:p>
          <a:p>
            <a:pPr lvl="0" defTabSz="273812">
              <a:defRPr sz="1800">
                <a:solidFill>
                  <a:srgbClr val="000000"/>
                </a:solidFill>
              </a:defRPr>
            </a:pPr>
            <a:r>
              <a:rPr sz="1421">
                <a:solidFill>
                  <a:srgbClr val="FFFFFF"/>
                </a:solidFill>
              </a:rPr>
              <a:t>        +   &lt;h2&gt;This is index1.html&lt;/h2&gt;</a:t>
            </a:r>
          </a:p>
          <a:p>
            <a:pPr lvl="0" defTabSz="273812">
              <a:defRPr sz="1800">
                <a:solidFill>
                  <a:srgbClr val="000000"/>
                </a:solidFill>
              </a:defRPr>
            </a:pPr>
            <a:r>
              <a:rPr sz="1421">
                <a:solidFill>
                  <a:srgbClr val="FFFFFF"/>
                </a:solidFill>
              </a:rPr>
              <a:t>        +    &lt;p&gt;We configured this in the attributes file&lt;/p&gt;</a:t>
            </a:r>
          </a:p>
          <a:p>
            <a:pPr lvl="0" defTabSz="273812">
              <a:defRPr sz="1800">
                <a:solidFill>
                  <a:srgbClr val="000000"/>
                </a:solidFill>
              </a:defRPr>
            </a:pPr>
            <a:r>
              <a:rPr sz="1421">
                <a:solidFill>
                  <a:srgbClr val="FFFFFF"/>
                </a:solidFill>
              </a:rPr>
              <a:t>        + &lt;/body&gt;</a:t>
            </a:r>
          </a:p>
          <a:p>
            <a:pPr lvl="0" defTabSz="273812">
              <a:defRPr sz="1800">
                <a:solidFill>
                  <a:srgbClr val="000000"/>
                </a:solidFill>
              </a:defRPr>
            </a:pPr>
            <a:r>
              <a:rPr sz="1421">
                <a:solidFill>
                  <a:srgbClr val="FFFFFF"/>
                </a:solidFill>
              </a:rPr>
              <a:t>         &lt;/html&gt;</a:t>
            </a:r>
          </a:p>
          <a:p>
            <a:pPr lvl="0" defTabSz="273812">
              <a:defRPr sz="1800">
                <a:solidFill>
                  <a:srgbClr val="000000"/>
                </a:solidFill>
              </a:defRPr>
            </a:pPr>
            <a:r>
              <a:rPr sz="1421">
                <a:solidFill>
                  <a:srgbClr val="FFFFFF"/>
                </a:solidFill>
              </a:rPr>
              <a:t>    - restore selinux security context</a:t>
            </a:r>
          </a:p>
          <a:p>
            <a:pPr lvl="0" defTabSz="273812">
              <a:defRPr sz="1800">
                <a:solidFill>
                  <a:srgbClr val="000000"/>
                </a:solidFill>
              </a:defRPr>
            </a:pPr>
            <a:endParaRPr sz="1421">
              <a:solidFill>
                <a:srgbClr val="FFFFFF"/>
              </a:solidFill>
            </a:endParaRPr>
          </a:p>
          <a:p>
            <a:pPr lvl="0" defTabSz="273812">
              <a:defRPr sz="1800">
                <a:solidFill>
                  <a:srgbClr val="000000"/>
                </a:solidFill>
              </a:defRPr>
            </a:pPr>
            <a:r>
              <a:rPr sz="1421">
                <a:solidFill>
                  <a:srgbClr val="FFFFFF"/>
                </a:solidFill>
              </a:rPr>
              <a:t>Chef Client finished, 1 resources updated</a:t>
            </a:r>
          </a:p>
        </p:txBody>
      </p:sp>
      <p:sp>
        <p:nvSpPr>
          <p:cNvPr id="4174" name="Shape 4174"/>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336</a:t>
            </a:fld>
            <a:endParaRPr sz="1000"/>
          </a:p>
        </p:txBody>
      </p:sp>
    </p:spTree>
  </p:cSld>
  <p:clrMapOvr>
    <a:masterClrMapping/>
  </p:clrMapOvr>
  <p:transition xmlns:p14="http://schemas.microsoft.com/office/powerpoint/2010/main" spd="med"/>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8" name="Shape 4178"/>
          <p:cNvSpPr>
            <a:spLocks noGrp="1"/>
          </p:cNvSpPr>
          <p:nvPr>
            <p:ph type="title"/>
          </p:nvPr>
        </p:nvSpPr>
        <p:spPr>
          <a:prstGeom prst="rect">
            <a:avLst/>
          </a:prstGeom>
        </p:spPr>
        <p:txBody>
          <a:bodyPr/>
          <a:lstStyle>
            <a:lvl1pPr defTabSz="486155">
              <a:defRPr sz="6264">
                <a:effectLst>
                  <a:outerShdw blurRad="44196" dist="22098" dir="2700000" rotWithShape="0">
                    <a:srgbClr val="000000">
                      <a:alpha val="75000"/>
                    </a:srgbClr>
                  </a:outerShdw>
                </a:effectLst>
              </a:defRPr>
            </a:lvl1pPr>
          </a:lstStyle>
          <a:p>
            <a:pPr lvl="0">
              <a:defRPr sz="1800" b="0">
                <a:solidFill>
                  <a:srgbClr val="000000"/>
                </a:solidFill>
                <a:effectLst/>
              </a:defRPr>
            </a:pPr>
            <a:r>
              <a:rPr sz="6264" b="1">
                <a:solidFill>
                  <a:srgbClr val="FFFFFF"/>
                </a:solidFill>
                <a:effectLst>
                  <a:outerShdw blurRad="44196" dist="22098" dir="2700000" rotWithShape="0">
                    <a:srgbClr val="000000">
                      <a:alpha val="75000"/>
                    </a:srgbClr>
                  </a:outerShdw>
                </a:effectLst>
              </a:rPr>
              <a:t>Exercise: Verify new homepage works</a:t>
            </a:r>
          </a:p>
        </p:txBody>
      </p:sp>
      <p:sp>
        <p:nvSpPr>
          <p:cNvPr id="4179" name="Shape 4179"/>
          <p:cNvSpPr>
            <a:spLocks noGrp="1"/>
          </p:cNvSpPr>
          <p:nvPr>
            <p:ph type="body" idx="1"/>
          </p:nvPr>
        </p:nvSpPr>
        <p:spPr>
          <a:prstGeom prst="rect">
            <a:avLst/>
          </a:prstGeom>
        </p:spPr>
        <p:txBody>
          <a:bodyPr/>
          <a:lstStyle/>
          <a:p>
            <a:pPr lvl="0">
              <a:defRPr sz="1800"/>
            </a:pPr>
            <a:r>
              <a:rPr sz="4800"/>
              <a:t>Open a web browser</a:t>
            </a:r>
          </a:p>
          <a:p>
            <a:pPr lvl="0">
              <a:defRPr sz="1800"/>
            </a:pPr>
            <a:r>
              <a:rPr sz="4800"/>
              <a:t>The homepage takes the attribute file value</a:t>
            </a:r>
          </a:p>
        </p:txBody>
      </p:sp>
      <p:sp>
        <p:nvSpPr>
          <p:cNvPr id="4180" name="Shape 4180"/>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337</a:t>
            </a:fld>
            <a:endParaRPr sz="1000"/>
          </a:p>
        </p:txBody>
      </p:sp>
      <p:pic>
        <p:nvPicPr>
          <p:cNvPr id="4181" name="droppedImage.png"/>
          <p:cNvPicPr/>
          <p:nvPr/>
        </p:nvPicPr>
        <p:blipFill>
          <a:blip r:embed="rId3">
            <a:extLst/>
          </a:blip>
          <a:stretch>
            <a:fillRect/>
          </a:stretch>
        </p:blipFill>
        <p:spPr>
          <a:xfrm>
            <a:off x="4635500" y="4279900"/>
            <a:ext cx="6275709" cy="3962400"/>
          </a:xfrm>
          <a:prstGeom prst="rect">
            <a:avLst/>
          </a:prstGeom>
          <a:ln w="12700">
            <a:miter lim="400000"/>
          </a:ln>
        </p:spPr>
      </p:pic>
    </p:spTree>
  </p:cSld>
  <p:clrMapOvr>
    <a:masterClrMapping/>
  </p:clrMapOvr>
  <p:transition xmlns:p14="http://schemas.microsoft.com/office/powerpoint/2010/main" spd="med"/>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5" name="Shape 4185"/>
          <p:cNvSpPr/>
          <p:nvPr/>
        </p:nvSpPr>
        <p:spPr>
          <a:xfrm>
            <a:off x="6642100" y="8407400"/>
            <a:ext cx="3048000"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defRPr b="1">
                <a:latin typeface="+mn-lt"/>
                <a:ea typeface="+mn-ea"/>
                <a:cs typeface="+mn-cs"/>
                <a:sym typeface="Courier"/>
              </a:defRPr>
            </a:lvl1pPr>
          </a:lstStyle>
          <a:p>
            <a:pPr lvl="0">
              <a:defRPr sz="1800" b="0"/>
            </a:pPr>
            <a:r>
              <a:rPr sz="3200" b="1"/>
              <a:t>SAVE FILE!</a:t>
            </a:r>
          </a:p>
        </p:txBody>
      </p:sp>
      <p:sp>
        <p:nvSpPr>
          <p:cNvPr id="4186" name="Shape 4186"/>
          <p:cNvSpPr/>
          <p:nvPr/>
        </p:nvSpPr>
        <p:spPr>
          <a:xfrm>
            <a:off x="838200" y="2381250"/>
            <a:ext cx="14630400" cy="5247591"/>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p>
            <a:pPr lvl="1" indent="0" algn="l" defTabSz="457200">
              <a:defRPr sz="1800"/>
            </a:pPr>
            <a:r>
              <a:rPr sz="3300" dirty="0">
                <a:latin typeface="+mn-lt"/>
                <a:ea typeface="+mn-ea"/>
                <a:cs typeface="+mn-cs"/>
                <a:sym typeface="Courier"/>
              </a:rPr>
              <a:t>service </a:t>
            </a:r>
            <a:r>
              <a:rPr sz="3300" dirty="0">
                <a:solidFill>
                  <a:srgbClr val="C8352B"/>
                </a:solidFill>
                <a:latin typeface="+mn-lt"/>
                <a:ea typeface="+mn-ea"/>
                <a:cs typeface="+mn-cs"/>
                <a:sym typeface="Courier"/>
              </a:rPr>
              <a:t>"apache2"</a:t>
            </a:r>
            <a:r>
              <a:rPr sz="3300" dirty="0">
                <a:latin typeface="+mn-lt"/>
                <a:ea typeface="+mn-ea"/>
                <a:cs typeface="+mn-cs"/>
                <a:sym typeface="Courier"/>
              </a:rPr>
              <a:t> </a:t>
            </a:r>
            <a:r>
              <a:rPr sz="3300" b="1" dirty="0">
                <a:solidFill>
                  <a:srgbClr val="008F00"/>
                </a:solidFill>
                <a:latin typeface="+mn-lt"/>
                <a:ea typeface="+mn-ea"/>
                <a:cs typeface="+mn-cs"/>
                <a:sym typeface="Courier"/>
              </a:rPr>
              <a:t>do</a:t>
            </a:r>
            <a:endParaRPr sz="3300" dirty="0">
              <a:latin typeface="+mn-lt"/>
              <a:ea typeface="+mn-ea"/>
              <a:cs typeface="+mn-cs"/>
              <a:sym typeface="Courier"/>
            </a:endParaRPr>
          </a:p>
          <a:p>
            <a:pPr lvl="0" algn="l" defTabSz="457200">
              <a:defRPr sz="1800"/>
            </a:pPr>
            <a:r>
              <a:rPr sz="3300" dirty="0">
                <a:latin typeface="+mn-lt"/>
                <a:ea typeface="+mn-ea"/>
                <a:cs typeface="+mn-cs"/>
                <a:sym typeface="Courier"/>
              </a:rPr>
              <a:t>  action </a:t>
            </a:r>
            <a:r>
              <a:rPr sz="3300" dirty="0">
                <a:solidFill>
                  <a:srgbClr val="797979"/>
                </a:solidFill>
                <a:latin typeface="+mn-lt"/>
                <a:ea typeface="+mn-ea"/>
                <a:cs typeface="+mn-cs"/>
                <a:sym typeface="Courier"/>
              </a:rPr>
              <a:t>[</a:t>
            </a:r>
            <a:r>
              <a:rPr sz="3300" dirty="0">
                <a:solidFill>
                  <a:srgbClr val="22288F"/>
                </a:solidFill>
                <a:latin typeface="+mn-lt"/>
                <a:ea typeface="+mn-ea"/>
                <a:cs typeface="+mn-cs"/>
                <a:sym typeface="Courier"/>
              </a:rPr>
              <a:t>:enable</a:t>
            </a:r>
            <a:r>
              <a:rPr sz="3300" dirty="0">
                <a:latin typeface="+mn-lt"/>
                <a:ea typeface="+mn-ea"/>
                <a:cs typeface="+mn-cs"/>
                <a:sym typeface="Courier"/>
              </a:rPr>
              <a:t>, </a:t>
            </a:r>
            <a:r>
              <a:rPr sz="3300" dirty="0">
                <a:solidFill>
                  <a:srgbClr val="22288F"/>
                </a:solidFill>
                <a:latin typeface="+mn-lt"/>
                <a:ea typeface="+mn-ea"/>
                <a:cs typeface="+mn-cs"/>
                <a:sym typeface="Courier"/>
              </a:rPr>
              <a:t>:start</a:t>
            </a:r>
            <a:r>
              <a:rPr sz="3300" dirty="0">
                <a:latin typeface="+mn-lt"/>
                <a:ea typeface="+mn-ea"/>
                <a:cs typeface="+mn-cs"/>
                <a:sym typeface="Courier"/>
              </a:rPr>
              <a:t>]</a:t>
            </a:r>
          </a:p>
          <a:p>
            <a:pPr lvl="0" algn="l" defTabSz="457200">
              <a:defRPr sz="1800"/>
            </a:pPr>
            <a:r>
              <a:rPr sz="3300" b="1" dirty="0">
                <a:solidFill>
                  <a:srgbClr val="008F00"/>
                </a:solidFill>
                <a:latin typeface="+mn-lt"/>
                <a:ea typeface="+mn-ea"/>
                <a:cs typeface="+mn-cs"/>
                <a:sym typeface="Courier"/>
              </a:rPr>
              <a:t>end</a:t>
            </a:r>
          </a:p>
          <a:p>
            <a:pPr lvl="0" algn="l" defTabSz="457200">
              <a:defRPr sz="1800"/>
            </a:pPr>
            <a:endParaRPr sz="3100" b="1" dirty="0">
              <a:latin typeface="+mn-lt"/>
              <a:ea typeface="+mn-ea"/>
              <a:cs typeface="+mn-cs"/>
              <a:sym typeface="Courier"/>
            </a:endParaRPr>
          </a:p>
          <a:p>
            <a:pPr lvl="1" indent="0" algn="l" defTabSz="457200">
              <a:defRPr sz="1800"/>
            </a:pPr>
            <a:r>
              <a:rPr sz="3100" dirty="0">
                <a:latin typeface="+mn-lt"/>
                <a:ea typeface="+mn-ea"/>
                <a:cs typeface="+mn-cs"/>
                <a:sym typeface="Courier"/>
              </a:rPr>
              <a:t>node.default[</a:t>
            </a:r>
            <a:r>
              <a:rPr sz="3100" dirty="0">
                <a:solidFill>
                  <a:srgbClr val="C8352B"/>
                </a:solidFill>
                <a:latin typeface="+mn-lt"/>
                <a:ea typeface="+mn-ea"/>
                <a:cs typeface="+mn-cs"/>
                <a:sym typeface="Courier"/>
              </a:rPr>
              <a:t>"apache"</a:t>
            </a:r>
            <a:r>
              <a:rPr sz="3100" dirty="0">
                <a:latin typeface="+mn-lt"/>
                <a:ea typeface="+mn-ea"/>
                <a:cs typeface="+mn-cs"/>
                <a:sym typeface="Courier"/>
              </a:rPr>
              <a:t>][</a:t>
            </a:r>
            <a:r>
              <a:rPr sz="3100" dirty="0">
                <a:solidFill>
                  <a:srgbClr val="C8352B"/>
                </a:solidFill>
                <a:latin typeface="+mn-lt"/>
                <a:ea typeface="+mn-ea"/>
                <a:cs typeface="+mn-cs"/>
                <a:sym typeface="Courier"/>
              </a:rPr>
              <a:t>"indexfile"</a:t>
            </a:r>
            <a:r>
              <a:rPr sz="3100" dirty="0">
                <a:latin typeface="+mn-lt"/>
                <a:ea typeface="+mn-ea"/>
                <a:cs typeface="+mn-cs"/>
                <a:sym typeface="Courier"/>
              </a:rPr>
              <a:t>] = </a:t>
            </a:r>
            <a:r>
              <a:rPr sz="3100" dirty="0">
                <a:solidFill>
                  <a:srgbClr val="C8352B"/>
                </a:solidFill>
                <a:latin typeface="+mn-lt"/>
                <a:ea typeface="+mn-ea"/>
                <a:cs typeface="+mn-cs"/>
                <a:sym typeface="Courier"/>
              </a:rPr>
              <a:t>"index2.html"</a:t>
            </a:r>
            <a:endParaRPr sz="3100" dirty="0">
              <a:latin typeface="+mn-lt"/>
              <a:ea typeface="+mn-ea"/>
              <a:cs typeface="+mn-cs"/>
              <a:sym typeface="Courier"/>
            </a:endParaRPr>
          </a:p>
          <a:p>
            <a:pPr lvl="1" indent="0" algn="l" defTabSz="457200">
              <a:defRPr sz="1800"/>
            </a:pPr>
            <a:endParaRPr lang="en-US" sz="3100" dirty="0" smtClean="0">
              <a:latin typeface="+mn-lt"/>
              <a:ea typeface="+mn-ea"/>
              <a:cs typeface="+mn-cs"/>
              <a:sym typeface="Courier"/>
            </a:endParaRPr>
          </a:p>
          <a:p>
            <a:pPr lvl="1" indent="0" algn="l" defTabSz="457200">
              <a:defRPr sz="1800"/>
            </a:pPr>
            <a:r>
              <a:rPr sz="3100" dirty="0" smtClean="0">
                <a:latin typeface="+mn-lt"/>
                <a:ea typeface="+mn-ea"/>
                <a:cs typeface="+mn-cs"/>
                <a:sym typeface="Courier"/>
              </a:rPr>
              <a:t>cookbook_file </a:t>
            </a:r>
            <a:r>
              <a:rPr sz="3100" dirty="0">
                <a:solidFill>
                  <a:srgbClr val="C8352B"/>
                </a:solidFill>
                <a:latin typeface="+mn-lt"/>
                <a:ea typeface="+mn-ea"/>
                <a:cs typeface="+mn-cs"/>
                <a:sym typeface="Courier"/>
              </a:rPr>
              <a:t>"/var/www/html/index.html"</a:t>
            </a:r>
            <a:r>
              <a:rPr sz="3100" dirty="0">
                <a:latin typeface="+mn-lt"/>
                <a:ea typeface="+mn-ea"/>
                <a:cs typeface="+mn-cs"/>
                <a:sym typeface="Courier"/>
              </a:rPr>
              <a:t> </a:t>
            </a:r>
            <a:r>
              <a:rPr sz="3100" b="1" dirty="0">
                <a:solidFill>
                  <a:srgbClr val="008F00"/>
                </a:solidFill>
                <a:latin typeface="+mn-lt"/>
                <a:ea typeface="+mn-ea"/>
                <a:cs typeface="+mn-cs"/>
                <a:sym typeface="Courier"/>
              </a:rPr>
              <a:t>do</a:t>
            </a:r>
            <a:endParaRPr sz="3100" dirty="0">
              <a:latin typeface="+mn-lt"/>
              <a:ea typeface="+mn-ea"/>
              <a:cs typeface="+mn-cs"/>
              <a:sym typeface="Courier"/>
            </a:endParaRPr>
          </a:p>
          <a:p>
            <a:pPr lvl="0" algn="l" defTabSz="457200">
              <a:defRPr sz="1800"/>
            </a:pPr>
            <a:r>
              <a:rPr sz="3100" dirty="0">
                <a:latin typeface="+mn-lt"/>
                <a:ea typeface="+mn-ea"/>
                <a:cs typeface="+mn-cs"/>
                <a:sym typeface="Courier"/>
              </a:rPr>
              <a:t>  source </a:t>
            </a:r>
            <a:r>
              <a:rPr sz="3100" dirty="0">
                <a:solidFill>
                  <a:srgbClr val="C8352B"/>
                </a:solidFill>
                <a:latin typeface="+mn-lt"/>
                <a:ea typeface="+mn-ea"/>
                <a:cs typeface="+mn-cs"/>
                <a:sym typeface="Courier"/>
              </a:rPr>
              <a:t>node["apache"]["indexfile"]</a:t>
            </a:r>
            <a:endParaRPr sz="3100" dirty="0">
              <a:latin typeface="+mn-lt"/>
              <a:ea typeface="+mn-ea"/>
              <a:cs typeface="+mn-cs"/>
              <a:sym typeface="Courier"/>
            </a:endParaRPr>
          </a:p>
          <a:p>
            <a:pPr lvl="0" algn="l" defTabSz="457200">
              <a:defRPr sz="1800"/>
            </a:pPr>
            <a:r>
              <a:rPr sz="3100" dirty="0">
                <a:latin typeface="+mn-lt"/>
                <a:ea typeface="+mn-ea"/>
                <a:cs typeface="+mn-cs"/>
                <a:sym typeface="Courier"/>
              </a:rPr>
              <a:t>  mode </a:t>
            </a:r>
            <a:r>
              <a:rPr sz="3100" dirty="0">
                <a:solidFill>
                  <a:srgbClr val="C8352B"/>
                </a:solidFill>
                <a:latin typeface="+mn-lt"/>
                <a:ea typeface="+mn-ea"/>
                <a:cs typeface="+mn-cs"/>
                <a:sym typeface="Courier"/>
              </a:rPr>
              <a:t>"0644"</a:t>
            </a:r>
            <a:endParaRPr sz="3100" dirty="0">
              <a:latin typeface="+mn-lt"/>
              <a:ea typeface="+mn-ea"/>
              <a:cs typeface="+mn-cs"/>
              <a:sym typeface="Courier"/>
            </a:endParaRPr>
          </a:p>
          <a:p>
            <a:pPr lvl="0" algn="l" defTabSz="457200">
              <a:defRPr sz="1800"/>
            </a:pPr>
            <a:r>
              <a:rPr sz="3100" b="1" dirty="0">
                <a:solidFill>
                  <a:srgbClr val="008F00"/>
                </a:solidFill>
                <a:latin typeface="+mn-lt"/>
                <a:ea typeface="+mn-ea"/>
                <a:cs typeface="+mn-cs"/>
                <a:sym typeface="Courier"/>
              </a:rPr>
              <a:t>end</a:t>
            </a:r>
          </a:p>
        </p:txBody>
      </p:sp>
      <p:sp>
        <p:nvSpPr>
          <p:cNvPr id="4187" name="Shape 4187"/>
          <p:cNvSpPr>
            <a:spLocks noGrp="1"/>
          </p:cNvSpPr>
          <p:nvPr>
            <p:ph type="title"/>
          </p:nvPr>
        </p:nvSpPr>
        <p:spPr>
          <a:xfrm>
            <a:off x="800100" y="177800"/>
            <a:ext cx="15011400" cy="1117600"/>
          </a:xfrm>
          <a:prstGeom prst="rect">
            <a:avLst/>
          </a:prstGeom>
        </p:spPr>
        <p:txBody>
          <a:bodyPr>
            <a:normAutofit fontScale="90000"/>
          </a:bodyPr>
          <a:lstStyle>
            <a:lvl1pPr defTabSz="536447">
              <a:defRPr sz="6911">
                <a:effectLst>
                  <a:outerShdw blurRad="48768" dist="24384" dir="2700000" rotWithShape="0">
                    <a:srgbClr val="000000">
                      <a:alpha val="75000"/>
                    </a:srgbClr>
                  </a:outerShdw>
                </a:effectLst>
              </a:defRPr>
            </a:lvl1pPr>
          </a:lstStyle>
          <a:p>
            <a:pPr lvl="0">
              <a:defRPr sz="1800" b="0">
                <a:solidFill>
                  <a:srgbClr val="000000"/>
                </a:solidFill>
                <a:effectLst/>
              </a:defRPr>
            </a:pPr>
            <a:r>
              <a:rPr sz="6911" b="1">
                <a:solidFill>
                  <a:srgbClr val="FFFFFF"/>
                </a:solidFill>
                <a:effectLst>
                  <a:outerShdw blurRad="48768" dist="24384" dir="2700000" rotWithShape="0">
                    <a:srgbClr val="000000">
                      <a:alpha val="75000"/>
                    </a:srgbClr>
                  </a:outerShdw>
                </a:effectLst>
              </a:rPr>
              <a:t>Exercise:  Set attribute in the recipe</a:t>
            </a:r>
          </a:p>
        </p:txBody>
      </p:sp>
      <p:sp>
        <p:nvSpPr>
          <p:cNvPr id="4188" name="Shape 4188"/>
          <p:cNvSpPr/>
          <p:nvPr/>
        </p:nvSpPr>
        <p:spPr>
          <a:xfrm>
            <a:off x="990600" y="2590800"/>
            <a:ext cx="11087100" cy="1612900"/>
          </a:xfrm>
          <a:prstGeom prst="rect">
            <a:avLst/>
          </a:prstGeom>
          <a:solidFill>
            <a:srgbClr val="FFFFFF">
              <a:alpha val="60000"/>
            </a:srgbClr>
          </a:solidFill>
          <a:ln w="508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4189" name="Shape 4189"/>
          <p:cNvSpPr/>
          <p:nvPr/>
        </p:nvSpPr>
        <p:spPr>
          <a:xfrm>
            <a:off x="1358304" y="1701800"/>
            <a:ext cx="6121401"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b="1">
                <a:latin typeface="+mn-lt"/>
                <a:ea typeface="+mn-ea"/>
                <a:cs typeface="+mn-cs"/>
                <a:sym typeface="Courier"/>
              </a:defRPr>
            </a:lvl1pPr>
          </a:lstStyle>
          <a:p>
            <a:pPr lvl="0">
              <a:defRPr sz="1800" b="0"/>
            </a:pPr>
            <a:r>
              <a:rPr sz="3200" b="1"/>
              <a:t>OPEN IN EDITOR:</a:t>
            </a:r>
          </a:p>
        </p:txBody>
      </p:sp>
      <p:sp>
        <p:nvSpPr>
          <p:cNvPr id="4190" name="Shape 4190"/>
          <p:cNvSpPr/>
          <p:nvPr/>
        </p:nvSpPr>
        <p:spPr>
          <a:xfrm>
            <a:off x="5048448" y="1644650"/>
            <a:ext cx="14655801" cy="6985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lgn="l">
              <a:defRPr sz="3100">
                <a:latin typeface="+mn-lt"/>
                <a:ea typeface="+mn-ea"/>
                <a:cs typeface="+mn-cs"/>
                <a:sym typeface="Courier"/>
              </a:defRPr>
            </a:lvl1pPr>
          </a:lstStyle>
          <a:p>
            <a:pPr lvl="0">
              <a:defRPr sz="1800"/>
            </a:pPr>
            <a:r>
              <a:rPr sz="3100"/>
              <a:t>cookbooks/apache/recipes/default.rb</a:t>
            </a:r>
          </a:p>
        </p:txBody>
      </p:sp>
      <p:sp>
        <p:nvSpPr>
          <p:cNvPr id="4191" name="Shape 4191"/>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338</a:t>
            </a:fld>
            <a:endParaRPr sz="1000"/>
          </a:p>
        </p:txBody>
      </p:sp>
      <p:sp>
        <p:nvSpPr>
          <p:cNvPr id="4192" name="Shape 4192"/>
          <p:cNvSpPr/>
          <p:nvPr/>
        </p:nvSpPr>
        <p:spPr>
          <a:xfrm>
            <a:off x="914400" y="4610100"/>
            <a:ext cx="12242800" cy="508000"/>
          </a:xfrm>
          <a:prstGeom prst="rect">
            <a:avLst/>
          </a:prstGeom>
          <a:ln w="50800">
            <a:solidFill>
              <a:srgbClr val="FF93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xmlns:p14="http://schemas.microsoft.com/office/powerpoint/2010/main" spd="med"/>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6" name="Shape 4196"/>
          <p:cNvSpPr/>
          <p:nvPr/>
        </p:nvSpPr>
        <p:spPr>
          <a:xfrm>
            <a:off x="1358304" y="1701800"/>
            <a:ext cx="6121401"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b="1">
                <a:latin typeface="+mn-lt"/>
                <a:ea typeface="+mn-ea"/>
                <a:cs typeface="+mn-cs"/>
                <a:sym typeface="Courier"/>
              </a:defRPr>
            </a:lvl1pPr>
          </a:lstStyle>
          <a:p>
            <a:pPr lvl="0">
              <a:defRPr sz="1800" b="0"/>
            </a:pPr>
            <a:r>
              <a:rPr sz="3200" b="1"/>
              <a:t>OPEN IN EDITOR:</a:t>
            </a:r>
          </a:p>
        </p:txBody>
      </p:sp>
      <p:sp>
        <p:nvSpPr>
          <p:cNvPr id="4197" name="Shape 4197"/>
          <p:cNvSpPr/>
          <p:nvPr/>
        </p:nvSpPr>
        <p:spPr>
          <a:xfrm>
            <a:off x="6642100" y="8394700"/>
            <a:ext cx="3048000"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defRPr b="1">
                <a:latin typeface="+mn-lt"/>
                <a:ea typeface="+mn-ea"/>
                <a:cs typeface="+mn-cs"/>
                <a:sym typeface="Courier"/>
              </a:defRPr>
            </a:lvl1pPr>
          </a:lstStyle>
          <a:p>
            <a:pPr lvl="0">
              <a:defRPr sz="1800" b="0"/>
            </a:pPr>
            <a:r>
              <a:rPr sz="3200" b="1"/>
              <a:t>SAVE FILE!</a:t>
            </a:r>
          </a:p>
        </p:txBody>
      </p:sp>
      <p:sp>
        <p:nvSpPr>
          <p:cNvPr id="4198" name="Shape 4198"/>
          <p:cNvSpPr/>
          <p:nvPr/>
        </p:nvSpPr>
        <p:spPr>
          <a:xfrm>
            <a:off x="5048448" y="1644650"/>
            <a:ext cx="14655801" cy="6985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lgn="l">
              <a:defRPr sz="3100">
                <a:latin typeface="+mn-lt"/>
                <a:ea typeface="+mn-ea"/>
                <a:cs typeface="+mn-cs"/>
                <a:sym typeface="Courier"/>
              </a:defRPr>
            </a:lvl1pPr>
          </a:lstStyle>
          <a:p>
            <a:pPr lvl="0">
              <a:defRPr sz="1800"/>
            </a:pPr>
            <a:r>
              <a:rPr sz="3100"/>
              <a:t>cookbooks/apache/files/default/index2.html</a:t>
            </a:r>
          </a:p>
        </p:txBody>
      </p:sp>
      <p:sp>
        <p:nvSpPr>
          <p:cNvPr id="4199" name="Shape 4199"/>
          <p:cNvSpPr/>
          <p:nvPr/>
        </p:nvSpPr>
        <p:spPr>
          <a:xfrm>
            <a:off x="838200" y="2381250"/>
            <a:ext cx="14630400" cy="42291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p>
            <a:pPr lvl="1" indent="0" algn="l" defTabSz="457200">
              <a:defRPr sz="1800"/>
            </a:pPr>
            <a:r>
              <a:rPr sz="3600" b="1">
                <a:solidFill>
                  <a:srgbClr val="008F00"/>
                </a:solidFill>
                <a:latin typeface="+mn-lt"/>
                <a:ea typeface="+mn-ea"/>
                <a:cs typeface="+mn-cs"/>
                <a:sym typeface="Courier"/>
              </a:rPr>
              <a:t>&lt;html&gt;</a:t>
            </a:r>
            <a:endParaRPr sz="3600">
              <a:latin typeface="+mn-lt"/>
              <a:ea typeface="+mn-ea"/>
              <a:cs typeface="+mn-cs"/>
              <a:sym typeface="Courier"/>
            </a:endParaRPr>
          </a:p>
          <a:p>
            <a:pPr lvl="0" algn="l" defTabSz="457200">
              <a:defRPr sz="1800"/>
            </a:pPr>
            <a:r>
              <a:rPr sz="3600">
                <a:latin typeface="+mn-lt"/>
                <a:ea typeface="+mn-ea"/>
                <a:cs typeface="+mn-cs"/>
                <a:sym typeface="Courier"/>
              </a:rPr>
              <a:t> </a:t>
            </a:r>
            <a:r>
              <a:rPr sz="3600" b="1">
                <a:solidFill>
                  <a:srgbClr val="008F00"/>
                </a:solidFill>
                <a:latin typeface="+mn-lt"/>
                <a:ea typeface="+mn-ea"/>
                <a:cs typeface="+mn-cs"/>
                <a:sym typeface="Courier"/>
              </a:rPr>
              <a:t>&lt;body&gt;</a:t>
            </a:r>
            <a:endParaRPr sz="3600">
              <a:latin typeface="+mn-lt"/>
              <a:ea typeface="+mn-ea"/>
              <a:cs typeface="+mn-cs"/>
              <a:sym typeface="Courier"/>
            </a:endParaRPr>
          </a:p>
          <a:p>
            <a:pPr lvl="0" algn="l" defTabSz="457200">
              <a:defRPr sz="1800"/>
            </a:pPr>
            <a:r>
              <a:rPr sz="3600">
                <a:latin typeface="+mn-lt"/>
                <a:ea typeface="+mn-ea"/>
                <a:cs typeface="+mn-cs"/>
                <a:sym typeface="Courier"/>
              </a:rPr>
              <a:t>  </a:t>
            </a:r>
            <a:r>
              <a:rPr sz="3600" b="1">
                <a:solidFill>
                  <a:srgbClr val="008F00"/>
                </a:solidFill>
                <a:latin typeface="+mn-lt"/>
                <a:ea typeface="+mn-ea"/>
                <a:cs typeface="+mn-cs"/>
                <a:sym typeface="Courier"/>
              </a:rPr>
              <a:t>&lt;h1&gt;</a:t>
            </a:r>
            <a:r>
              <a:rPr sz="3600">
                <a:latin typeface="+mn-lt"/>
                <a:ea typeface="+mn-ea"/>
                <a:cs typeface="+mn-cs"/>
                <a:sym typeface="Courier"/>
              </a:rPr>
              <a:t>Hello, world!</a:t>
            </a:r>
            <a:r>
              <a:rPr sz="3600" b="1">
                <a:solidFill>
                  <a:srgbClr val="008F00"/>
                </a:solidFill>
                <a:latin typeface="+mn-lt"/>
                <a:ea typeface="+mn-ea"/>
                <a:cs typeface="+mn-cs"/>
                <a:sym typeface="Courier"/>
              </a:rPr>
              <a:t>&lt;/h1&gt;</a:t>
            </a:r>
            <a:endParaRPr sz="3600">
              <a:latin typeface="+mn-lt"/>
              <a:ea typeface="+mn-ea"/>
              <a:cs typeface="+mn-cs"/>
              <a:sym typeface="Courier"/>
            </a:endParaRPr>
          </a:p>
          <a:p>
            <a:pPr lvl="0" algn="l" defTabSz="457200">
              <a:defRPr sz="1800"/>
            </a:pPr>
            <a:r>
              <a:rPr sz="3600">
                <a:latin typeface="+mn-lt"/>
                <a:ea typeface="+mn-ea"/>
                <a:cs typeface="+mn-cs"/>
                <a:sym typeface="Courier"/>
              </a:rPr>
              <a:t>   </a:t>
            </a:r>
            <a:r>
              <a:rPr sz="3600" b="1">
                <a:solidFill>
                  <a:srgbClr val="008F00"/>
                </a:solidFill>
                <a:latin typeface="+mn-lt"/>
                <a:ea typeface="+mn-ea"/>
                <a:cs typeface="+mn-cs"/>
                <a:sym typeface="Courier"/>
              </a:rPr>
              <a:t>&lt;h2&gt;</a:t>
            </a:r>
            <a:r>
              <a:rPr sz="3600">
                <a:latin typeface="+mn-lt"/>
                <a:ea typeface="+mn-ea"/>
                <a:cs typeface="+mn-cs"/>
                <a:sym typeface="Courier"/>
              </a:rPr>
              <a:t>This is index2.html</a:t>
            </a:r>
            <a:r>
              <a:rPr sz="3600" b="1">
                <a:solidFill>
                  <a:srgbClr val="008F00"/>
                </a:solidFill>
                <a:latin typeface="+mn-lt"/>
                <a:ea typeface="+mn-ea"/>
                <a:cs typeface="+mn-cs"/>
                <a:sym typeface="Courier"/>
              </a:rPr>
              <a:t>&lt;/h2&gt;</a:t>
            </a:r>
            <a:endParaRPr sz="3600">
              <a:latin typeface="+mn-lt"/>
              <a:ea typeface="+mn-ea"/>
              <a:cs typeface="+mn-cs"/>
              <a:sym typeface="Courier"/>
            </a:endParaRPr>
          </a:p>
          <a:p>
            <a:pPr lvl="0" algn="l" defTabSz="457200">
              <a:defRPr sz="1800"/>
            </a:pPr>
            <a:r>
              <a:rPr sz="3600">
                <a:latin typeface="+mn-lt"/>
                <a:ea typeface="+mn-ea"/>
                <a:cs typeface="+mn-cs"/>
                <a:sym typeface="Courier"/>
              </a:rPr>
              <a:t>    </a:t>
            </a:r>
            <a:r>
              <a:rPr sz="3600" b="1">
                <a:solidFill>
                  <a:srgbClr val="008F00"/>
                </a:solidFill>
                <a:latin typeface="+mn-lt"/>
                <a:ea typeface="+mn-ea"/>
                <a:cs typeface="+mn-cs"/>
                <a:sym typeface="Courier"/>
              </a:rPr>
              <a:t>&lt;p&gt;</a:t>
            </a:r>
            <a:r>
              <a:rPr sz="3600">
                <a:latin typeface="+mn-lt"/>
                <a:ea typeface="+mn-ea"/>
                <a:cs typeface="+mn-cs"/>
                <a:sym typeface="Courier"/>
              </a:rPr>
              <a:t>We configured this in the recipe</a:t>
            </a:r>
            <a:r>
              <a:rPr sz="3600" b="1">
                <a:solidFill>
                  <a:srgbClr val="008F00"/>
                </a:solidFill>
                <a:latin typeface="+mn-lt"/>
                <a:ea typeface="+mn-ea"/>
                <a:cs typeface="+mn-cs"/>
                <a:sym typeface="Courier"/>
              </a:rPr>
              <a:t>&lt;/p&gt;</a:t>
            </a:r>
            <a:endParaRPr sz="3600">
              <a:latin typeface="+mn-lt"/>
              <a:ea typeface="+mn-ea"/>
              <a:cs typeface="+mn-cs"/>
              <a:sym typeface="Courier"/>
            </a:endParaRPr>
          </a:p>
          <a:p>
            <a:pPr lvl="0" algn="l" defTabSz="457200">
              <a:defRPr sz="1800"/>
            </a:pPr>
            <a:r>
              <a:rPr sz="3600" b="1">
                <a:solidFill>
                  <a:srgbClr val="008F00"/>
                </a:solidFill>
                <a:latin typeface="+mn-lt"/>
                <a:ea typeface="+mn-ea"/>
                <a:cs typeface="+mn-cs"/>
                <a:sym typeface="Courier"/>
              </a:rPr>
              <a:t> &lt;/body&gt;</a:t>
            </a:r>
            <a:endParaRPr sz="3600">
              <a:latin typeface="+mn-lt"/>
              <a:ea typeface="+mn-ea"/>
              <a:cs typeface="+mn-cs"/>
              <a:sym typeface="Courier"/>
            </a:endParaRPr>
          </a:p>
          <a:p>
            <a:pPr lvl="0" algn="l" defTabSz="457200">
              <a:defRPr sz="1800"/>
            </a:pPr>
            <a:r>
              <a:rPr sz="3600" b="1">
                <a:solidFill>
                  <a:srgbClr val="008F00"/>
                </a:solidFill>
                <a:latin typeface="+mn-lt"/>
                <a:ea typeface="+mn-ea"/>
                <a:cs typeface="+mn-cs"/>
                <a:sym typeface="Courier"/>
              </a:rPr>
              <a:t>&lt;/html&gt;</a:t>
            </a:r>
          </a:p>
        </p:txBody>
      </p:sp>
      <p:sp>
        <p:nvSpPr>
          <p:cNvPr id="4200" name="Shape 4200"/>
          <p:cNvSpPr>
            <a:spLocks noGrp="1"/>
          </p:cNvSpPr>
          <p:nvPr>
            <p:ph type="title"/>
          </p:nvPr>
        </p:nvSpPr>
        <p:spPr>
          <a:prstGeom prst="rect">
            <a:avLst/>
          </a:prstGeom>
        </p:spPr>
        <p:txBody>
          <a:bodyPr/>
          <a:lstStyle>
            <a:lvl1pPr defTabSz="290575">
              <a:defRPr sz="3743">
                <a:effectLst>
                  <a:outerShdw blurRad="26416" dist="13208" dir="2700000" rotWithShape="0">
                    <a:srgbClr val="000000">
                      <a:alpha val="75000"/>
                    </a:srgbClr>
                  </a:outerShdw>
                </a:effectLst>
              </a:defRPr>
            </a:lvl1pPr>
          </a:lstStyle>
          <a:p>
            <a:pPr lvl="0">
              <a:defRPr sz="1800" b="0">
                <a:solidFill>
                  <a:srgbClr val="000000"/>
                </a:solidFill>
                <a:effectLst/>
              </a:defRPr>
            </a:pPr>
            <a:r>
              <a:rPr sz="3743" b="1">
                <a:solidFill>
                  <a:srgbClr val="FFFFFF"/>
                </a:solidFill>
                <a:effectLst>
                  <a:outerShdw blurRad="26416" dist="13208" dir="2700000" rotWithShape="0">
                    <a:srgbClr val="000000">
                      <a:alpha val="75000"/>
                    </a:srgbClr>
                  </a:outerShdw>
                </a:effectLst>
              </a:rPr>
              <a:t>Exercise:  Add index2.html to cookbook’s files/default directory</a:t>
            </a:r>
          </a:p>
        </p:txBody>
      </p:sp>
      <p:sp>
        <p:nvSpPr>
          <p:cNvPr id="4201" name="Shape 4201"/>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339</a:t>
            </a:fld>
            <a:endParaRPr sz="1000"/>
          </a:p>
        </p:txBody>
      </p:sp>
    </p:spTree>
  </p:cSld>
  <p:clrMapOvr>
    <a:masterClrMapping/>
  </p:clrMapOvr>
  <p:transition xmlns:p14="http://schemas.microsoft.com/office/powerpoint/2010/mai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Shape 577"/>
          <p:cNvSpPr/>
          <p:nvPr/>
        </p:nvSpPr>
        <p:spPr>
          <a:xfrm>
            <a:off x="5334000" y="2578100"/>
            <a:ext cx="1270000" cy="1270000"/>
          </a:xfrm>
          <a:prstGeom prst="roundRect">
            <a:avLst>
              <a:gd name="adj" fmla="val 150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578" name="Shape 578"/>
          <p:cNvSpPr/>
          <p:nvPr/>
        </p:nvSpPr>
        <p:spPr>
          <a:xfrm>
            <a:off x="6889167" y="2940050"/>
            <a:ext cx="1947863" cy="5334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defRPr sz="1800"/>
            </a:pPr>
            <a:r>
              <a:rPr sz="3200"/>
              <a:t>Application</a:t>
            </a:r>
          </a:p>
        </p:txBody>
      </p:sp>
      <p:sp>
        <p:nvSpPr>
          <p:cNvPr id="579" name="Shape 579"/>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A tale of growth...</a:t>
            </a:r>
          </a:p>
        </p:txBody>
      </p:sp>
      <p:sp>
        <p:nvSpPr>
          <p:cNvPr id="580" name="Shape 58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34</a:t>
            </a:fld>
            <a:endParaRPr sz="1000"/>
          </a:p>
        </p:txBody>
      </p:sp>
    </p:spTree>
  </p:cSld>
  <p:clrMapOvr>
    <a:masterClrMapping/>
  </p:clrMapOvr>
  <p:transition xmlns:p14="http://schemas.microsoft.com/office/powerpoint/2010/main" spd="med"/>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3" name="Shape 4203"/>
          <p:cNvSpPr/>
          <p:nvPr/>
        </p:nvSpPr>
        <p:spPr>
          <a:xfrm>
            <a:off x="8134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 knife cookbook upload apache</a:t>
            </a:r>
          </a:p>
        </p:txBody>
      </p:sp>
      <p:sp>
        <p:nvSpPr>
          <p:cNvPr id="4204" name="Shape 4204"/>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Exercise: Upload the cookbook</a:t>
            </a:r>
          </a:p>
        </p:txBody>
      </p:sp>
      <p:sp>
        <p:nvSpPr>
          <p:cNvPr id="4205" name="Shape 4205"/>
          <p:cNvSpPr>
            <a:spLocks noGrp="1"/>
          </p:cNvSpPr>
          <p:nvPr>
            <p:ph type="body" idx="1"/>
          </p:nvPr>
        </p:nvSpPr>
        <p:spPr>
          <a:xfrm>
            <a:off x="800100" y="3657600"/>
            <a:ext cx="14655800" cy="4965700"/>
          </a:xfrm>
          <a:prstGeom prst="rect">
            <a:avLst/>
          </a:prstGeom>
        </p:spPr>
        <p:txBody>
          <a:bodyPr/>
          <a:lstStyle/>
          <a:p>
            <a:pPr lvl="0">
              <a:defRPr sz="1800">
                <a:solidFill>
                  <a:srgbClr val="000000"/>
                </a:solidFill>
              </a:defRPr>
            </a:pPr>
            <a:r>
              <a:rPr sz="4800">
                <a:solidFill>
                  <a:srgbClr val="FFFFFF"/>
                </a:solidFill>
              </a:rPr>
              <a:t>Uploading apache         [0.1.0]</a:t>
            </a:r>
          </a:p>
          <a:p>
            <a:pPr lvl="0">
              <a:defRPr sz="1800">
                <a:solidFill>
                  <a:srgbClr val="000000"/>
                </a:solidFill>
              </a:defRPr>
            </a:pPr>
            <a:r>
              <a:rPr sz="4800">
                <a:solidFill>
                  <a:srgbClr val="FFFFFF"/>
                </a:solidFill>
              </a:rPr>
              <a:t>Uploaded 1 cookbook.</a:t>
            </a:r>
          </a:p>
        </p:txBody>
      </p:sp>
      <p:sp>
        <p:nvSpPr>
          <p:cNvPr id="4206" name="Shape 4206"/>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340</a:t>
            </a:fld>
            <a:endParaRPr sz="1000"/>
          </a:p>
        </p:txBody>
      </p:sp>
    </p:spTree>
  </p:cSld>
  <p:clrMapOvr>
    <a:masterClrMapping/>
  </p:clrMapOvr>
  <p:transition xmlns:p14="http://schemas.microsoft.com/office/powerpoint/2010/main" spd="med"/>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0" name="Shape 4210"/>
          <p:cNvSpPr/>
          <p:nvPr/>
        </p:nvSpPr>
        <p:spPr>
          <a:xfrm>
            <a:off x="8134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chef@node1:~$ sudo chef-client</a:t>
            </a:r>
          </a:p>
        </p:txBody>
      </p:sp>
      <p:sp>
        <p:nvSpPr>
          <p:cNvPr id="4211" name="Shape 4211"/>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Exercise: Re-run Chef Client</a:t>
            </a:r>
          </a:p>
        </p:txBody>
      </p:sp>
      <p:sp>
        <p:nvSpPr>
          <p:cNvPr id="4212" name="Shape 4212"/>
          <p:cNvSpPr>
            <a:spLocks noGrp="1"/>
          </p:cNvSpPr>
          <p:nvPr>
            <p:ph type="body" idx="1"/>
          </p:nvPr>
        </p:nvSpPr>
        <p:spPr>
          <a:xfrm>
            <a:off x="800100" y="3187700"/>
            <a:ext cx="14655800" cy="5676900"/>
          </a:xfrm>
          <a:prstGeom prst="rect">
            <a:avLst/>
          </a:prstGeom>
        </p:spPr>
        <p:txBody>
          <a:bodyPr/>
          <a:lstStyle/>
          <a:p>
            <a:pPr lvl="0" defTabSz="273812">
              <a:defRPr sz="1800">
                <a:solidFill>
                  <a:srgbClr val="000000"/>
                </a:solidFill>
              </a:defRPr>
            </a:pPr>
            <a:r>
              <a:rPr sz="1421">
                <a:solidFill>
                  <a:srgbClr val="FFFFFF"/>
                </a:solidFill>
              </a:rPr>
              <a:t>Starting Chef Client, version 11.8.2</a:t>
            </a:r>
          </a:p>
          <a:p>
            <a:pPr lvl="0" defTabSz="273812">
              <a:defRPr sz="1800">
                <a:solidFill>
                  <a:srgbClr val="000000"/>
                </a:solidFill>
              </a:defRPr>
            </a:pPr>
            <a:r>
              <a:rPr sz="1421">
                <a:solidFill>
                  <a:srgbClr val="FFFFFF"/>
                </a:solidFill>
              </a:rPr>
              <a:t>resolving cookbooks for run list: ["apache"]</a:t>
            </a:r>
          </a:p>
          <a:p>
            <a:pPr lvl="0" defTabSz="273812">
              <a:defRPr sz="1800">
                <a:solidFill>
                  <a:srgbClr val="000000"/>
                </a:solidFill>
              </a:defRPr>
            </a:pPr>
            <a:r>
              <a:rPr sz="1421">
                <a:solidFill>
                  <a:srgbClr val="FFFFFF"/>
                </a:solidFill>
              </a:rPr>
              <a:t>...</a:t>
            </a:r>
          </a:p>
          <a:p>
            <a:pPr lvl="0" defTabSz="273812">
              <a:defRPr sz="1800">
                <a:solidFill>
                  <a:srgbClr val="000000"/>
                </a:solidFill>
              </a:defRPr>
            </a:pPr>
            <a:r>
              <a:rPr sz="1421">
                <a:solidFill>
                  <a:srgbClr val="FFFFFF"/>
                </a:solidFill>
              </a:rPr>
              <a:t>Recipe: apache::default</a:t>
            </a:r>
          </a:p>
          <a:p>
            <a:pPr lvl="0" defTabSz="273812">
              <a:defRPr sz="1800">
                <a:solidFill>
                  <a:srgbClr val="000000"/>
                </a:solidFill>
              </a:defRPr>
            </a:pPr>
            <a:r>
              <a:rPr sz="1421">
                <a:solidFill>
                  <a:srgbClr val="FFFFFF"/>
                </a:solidFill>
              </a:rPr>
              <a:t>  * package[httpd] action install (up to date)</a:t>
            </a:r>
          </a:p>
          <a:p>
            <a:pPr lvl="0" defTabSz="273812">
              <a:defRPr sz="1800">
                <a:solidFill>
                  <a:srgbClr val="000000"/>
                </a:solidFill>
              </a:defRPr>
            </a:pPr>
            <a:r>
              <a:rPr sz="1421">
                <a:solidFill>
                  <a:srgbClr val="FFFFFF"/>
                </a:solidFill>
              </a:rPr>
              <a:t>  * service[httpd] action enable (up to date)</a:t>
            </a:r>
          </a:p>
          <a:p>
            <a:pPr lvl="0" defTabSz="273812">
              <a:defRPr sz="1800">
                <a:solidFill>
                  <a:srgbClr val="000000"/>
                </a:solidFill>
              </a:defRPr>
            </a:pPr>
            <a:r>
              <a:rPr sz="1421">
                <a:solidFill>
                  <a:srgbClr val="FFFFFF"/>
                </a:solidFill>
              </a:rPr>
              <a:t>  * service[httpd] action start (up to date)</a:t>
            </a:r>
          </a:p>
          <a:p>
            <a:pPr lvl="0" defTabSz="273812">
              <a:defRPr sz="1800">
                <a:solidFill>
                  <a:srgbClr val="000000"/>
                </a:solidFill>
              </a:defRPr>
            </a:pPr>
            <a:r>
              <a:rPr sz="1421">
                <a:solidFill>
                  <a:srgbClr val="FFFFFF"/>
                </a:solidFill>
              </a:rPr>
              <a:t>  * cookbook_file[/var/www/html/index.html] action create</a:t>
            </a:r>
          </a:p>
          <a:p>
            <a:pPr lvl="0" defTabSz="273812">
              <a:defRPr sz="1800">
                <a:solidFill>
                  <a:srgbClr val="000000"/>
                </a:solidFill>
              </a:defRPr>
            </a:pPr>
            <a:r>
              <a:rPr sz="1421">
                <a:solidFill>
                  <a:srgbClr val="FFFFFF"/>
                </a:solidFill>
              </a:rPr>
              <a:t>    - update content in file /var/www/html/index.html from 478a29 to 153183</a:t>
            </a:r>
          </a:p>
          <a:p>
            <a:pPr lvl="0" defTabSz="273812">
              <a:defRPr sz="1800">
                <a:solidFill>
                  <a:srgbClr val="000000"/>
                </a:solidFill>
              </a:defRPr>
            </a:pPr>
            <a:r>
              <a:rPr sz="1421">
                <a:solidFill>
                  <a:srgbClr val="FFFFFF"/>
                </a:solidFill>
              </a:rPr>
              <a:t>        --- /var/www/html/index.html	2014-01-07 04:31:24.049155232 -0500</a:t>
            </a:r>
          </a:p>
          <a:p>
            <a:pPr lvl="0" defTabSz="273812">
              <a:defRPr sz="1800">
                <a:solidFill>
                  <a:srgbClr val="000000"/>
                </a:solidFill>
              </a:defRPr>
            </a:pPr>
            <a:r>
              <a:rPr sz="1421">
                <a:solidFill>
                  <a:srgbClr val="FFFFFF"/>
                </a:solidFill>
              </a:rPr>
              <a:t>        +++ /tmp/.index.html20140107-12296-11u8kv7	2014-01-07 04:32:45.605669431 -0500</a:t>
            </a:r>
          </a:p>
          <a:p>
            <a:pPr lvl="0" defTabSz="273812">
              <a:defRPr sz="1800">
                <a:solidFill>
                  <a:srgbClr val="000000"/>
                </a:solidFill>
              </a:defRPr>
            </a:pPr>
            <a:r>
              <a:rPr sz="1421">
                <a:solidFill>
                  <a:srgbClr val="FFFFFF"/>
                </a:solidFill>
              </a:rPr>
              <a:t>        @@ -1,8 +1,8 @@</a:t>
            </a:r>
          </a:p>
          <a:p>
            <a:pPr lvl="0" defTabSz="273812">
              <a:defRPr sz="1800">
                <a:solidFill>
                  <a:srgbClr val="000000"/>
                </a:solidFill>
              </a:defRPr>
            </a:pPr>
            <a:r>
              <a:rPr sz="1421">
                <a:solidFill>
                  <a:srgbClr val="FFFFFF"/>
                </a:solidFill>
              </a:rPr>
              <a:t>         &lt;html&gt;</a:t>
            </a:r>
          </a:p>
          <a:p>
            <a:pPr lvl="0" defTabSz="273812">
              <a:defRPr sz="1800">
                <a:solidFill>
                  <a:srgbClr val="000000"/>
                </a:solidFill>
              </a:defRPr>
            </a:pPr>
            <a:r>
              <a:rPr sz="1421">
                <a:solidFill>
                  <a:srgbClr val="FFFFFF"/>
                </a:solidFill>
              </a:rPr>
              <a:t>          &lt;body&gt;</a:t>
            </a:r>
          </a:p>
          <a:p>
            <a:pPr lvl="0" defTabSz="273812">
              <a:defRPr sz="1800">
                <a:solidFill>
                  <a:srgbClr val="000000"/>
                </a:solidFill>
              </a:defRPr>
            </a:pPr>
            <a:r>
              <a:rPr sz="1421">
                <a:solidFill>
                  <a:srgbClr val="FFFFFF"/>
                </a:solidFill>
              </a:rPr>
              <a:t>           &lt;h1&gt;Hello, world!&lt;/h1&gt;</a:t>
            </a:r>
          </a:p>
          <a:p>
            <a:pPr lvl="0" defTabSz="273812">
              <a:defRPr sz="1800">
                <a:solidFill>
                  <a:srgbClr val="000000"/>
                </a:solidFill>
              </a:defRPr>
            </a:pPr>
            <a:r>
              <a:rPr sz="1421">
                <a:solidFill>
                  <a:srgbClr val="FFFFFF"/>
                </a:solidFill>
              </a:rPr>
              <a:t>        -   &lt;h2&gt;This is index1.html&lt;/h2&gt;</a:t>
            </a:r>
          </a:p>
          <a:p>
            <a:pPr lvl="0" defTabSz="273812">
              <a:defRPr sz="1800">
                <a:solidFill>
                  <a:srgbClr val="000000"/>
                </a:solidFill>
              </a:defRPr>
            </a:pPr>
            <a:r>
              <a:rPr sz="1421">
                <a:solidFill>
                  <a:srgbClr val="FFFFFF"/>
                </a:solidFill>
              </a:rPr>
              <a:t>        -    &lt;p&gt;We configured this in the attributes file&lt;/p&gt;</a:t>
            </a:r>
          </a:p>
          <a:p>
            <a:pPr lvl="0" defTabSz="273812">
              <a:defRPr sz="1800">
                <a:solidFill>
                  <a:srgbClr val="000000"/>
                </a:solidFill>
              </a:defRPr>
            </a:pPr>
            <a:r>
              <a:rPr sz="1421">
                <a:solidFill>
                  <a:srgbClr val="FFFFFF"/>
                </a:solidFill>
              </a:rPr>
              <a:t>        +   &lt;h2&gt;This is index2.html&lt;/h2&gt;</a:t>
            </a:r>
          </a:p>
          <a:p>
            <a:pPr lvl="0" defTabSz="273812">
              <a:defRPr sz="1800">
                <a:solidFill>
                  <a:srgbClr val="000000"/>
                </a:solidFill>
              </a:defRPr>
            </a:pPr>
            <a:r>
              <a:rPr sz="1421">
                <a:solidFill>
                  <a:srgbClr val="FFFFFF"/>
                </a:solidFill>
              </a:rPr>
              <a:t>        +    &lt;p&gt;We configured this in the recipe&lt;/p&gt;</a:t>
            </a:r>
          </a:p>
          <a:p>
            <a:pPr lvl="0" defTabSz="273812">
              <a:defRPr sz="1800">
                <a:solidFill>
                  <a:srgbClr val="000000"/>
                </a:solidFill>
              </a:defRPr>
            </a:pPr>
            <a:r>
              <a:rPr sz="1421">
                <a:solidFill>
                  <a:srgbClr val="FFFFFF"/>
                </a:solidFill>
              </a:rPr>
              <a:t>          &lt;/body&gt;</a:t>
            </a:r>
          </a:p>
          <a:p>
            <a:pPr lvl="0" defTabSz="273812">
              <a:defRPr sz="1800">
                <a:solidFill>
                  <a:srgbClr val="000000"/>
                </a:solidFill>
              </a:defRPr>
            </a:pPr>
            <a:r>
              <a:rPr sz="1421">
                <a:solidFill>
                  <a:srgbClr val="FFFFFF"/>
                </a:solidFill>
              </a:rPr>
              <a:t>         &lt;/html&gt;</a:t>
            </a:r>
          </a:p>
          <a:p>
            <a:pPr lvl="0" defTabSz="273812">
              <a:defRPr sz="1800">
                <a:solidFill>
                  <a:srgbClr val="000000"/>
                </a:solidFill>
              </a:defRPr>
            </a:pPr>
            <a:r>
              <a:rPr sz="1421">
                <a:solidFill>
                  <a:srgbClr val="FFFFFF"/>
                </a:solidFill>
              </a:rPr>
              <a:t>    - restore selinux security context</a:t>
            </a:r>
          </a:p>
          <a:p>
            <a:pPr lvl="0" defTabSz="273812">
              <a:defRPr sz="1800">
                <a:solidFill>
                  <a:srgbClr val="000000"/>
                </a:solidFill>
              </a:defRPr>
            </a:pPr>
            <a:endParaRPr sz="1421">
              <a:solidFill>
                <a:srgbClr val="FFFFFF"/>
              </a:solidFill>
            </a:endParaRPr>
          </a:p>
          <a:p>
            <a:pPr lvl="0" defTabSz="273812">
              <a:defRPr sz="1800">
                <a:solidFill>
                  <a:srgbClr val="000000"/>
                </a:solidFill>
              </a:defRPr>
            </a:pPr>
            <a:r>
              <a:rPr sz="1421">
                <a:solidFill>
                  <a:srgbClr val="FFFFFF"/>
                </a:solidFill>
              </a:rPr>
              <a:t>Chef Client finished, 1 resources updated</a:t>
            </a:r>
          </a:p>
        </p:txBody>
      </p:sp>
      <p:sp>
        <p:nvSpPr>
          <p:cNvPr id="4213" name="Shape 4213"/>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341</a:t>
            </a:fld>
            <a:endParaRPr sz="1000"/>
          </a:p>
        </p:txBody>
      </p:sp>
    </p:spTree>
  </p:cSld>
  <p:clrMapOvr>
    <a:masterClrMapping/>
  </p:clrMapOvr>
  <p:transition xmlns:p14="http://schemas.microsoft.com/office/powerpoint/2010/main" spd="med"/>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7" name="Shape 4217"/>
          <p:cNvSpPr>
            <a:spLocks noGrp="1"/>
          </p:cNvSpPr>
          <p:nvPr>
            <p:ph type="title"/>
          </p:nvPr>
        </p:nvSpPr>
        <p:spPr>
          <a:prstGeom prst="rect">
            <a:avLst/>
          </a:prstGeom>
        </p:spPr>
        <p:txBody>
          <a:bodyPr/>
          <a:lstStyle>
            <a:lvl1pPr defTabSz="486155">
              <a:defRPr sz="6264">
                <a:effectLst>
                  <a:outerShdw blurRad="44196" dist="22098" dir="2700000" rotWithShape="0">
                    <a:srgbClr val="000000">
                      <a:alpha val="75000"/>
                    </a:srgbClr>
                  </a:outerShdw>
                </a:effectLst>
              </a:defRPr>
            </a:lvl1pPr>
          </a:lstStyle>
          <a:p>
            <a:pPr lvl="0">
              <a:defRPr sz="1800" b="0">
                <a:solidFill>
                  <a:srgbClr val="000000"/>
                </a:solidFill>
                <a:effectLst/>
              </a:defRPr>
            </a:pPr>
            <a:r>
              <a:rPr sz="6264" b="1">
                <a:solidFill>
                  <a:srgbClr val="FFFFFF"/>
                </a:solidFill>
                <a:effectLst>
                  <a:outerShdw blurRad="44196" dist="22098" dir="2700000" rotWithShape="0">
                    <a:srgbClr val="000000">
                      <a:alpha val="75000"/>
                    </a:srgbClr>
                  </a:outerShdw>
                </a:effectLst>
              </a:rPr>
              <a:t>Exercise: Verify new homepage works</a:t>
            </a:r>
          </a:p>
        </p:txBody>
      </p:sp>
      <p:sp>
        <p:nvSpPr>
          <p:cNvPr id="4218" name="Shape 4218"/>
          <p:cNvSpPr>
            <a:spLocks noGrp="1"/>
          </p:cNvSpPr>
          <p:nvPr>
            <p:ph type="body" idx="1"/>
          </p:nvPr>
        </p:nvSpPr>
        <p:spPr>
          <a:prstGeom prst="rect">
            <a:avLst/>
          </a:prstGeom>
        </p:spPr>
        <p:txBody>
          <a:bodyPr/>
          <a:lstStyle/>
          <a:p>
            <a:pPr lvl="0">
              <a:defRPr sz="1800"/>
            </a:pPr>
            <a:r>
              <a:rPr sz="4800"/>
              <a:t>Open a web browser</a:t>
            </a:r>
          </a:p>
          <a:p>
            <a:pPr lvl="0">
              <a:defRPr sz="1800"/>
            </a:pPr>
            <a:r>
              <a:rPr sz="4800"/>
              <a:t>Recipe value has taken precedence</a:t>
            </a:r>
          </a:p>
        </p:txBody>
      </p:sp>
      <p:sp>
        <p:nvSpPr>
          <p:cNvPr id="4219" name="Shape 4219"/>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342</a:t>
            </a:fld>
            <a:endParaRPr sz="1000"/>
          </a:p>
        </p:txBody>
      </p:sp>
      <p:pic>
        <p:nvPicPr>
          <p:cNvPr id="4220" name="droppedImage.png"/>
          <p:cNvPicPr/>
          <p:nvPr/>
        </p:nvPicPr>
        <p:blipFill>
          <a:blip r:embed="rId3">
            <a:extLst/>
          </a:blip>
          <a:stretch>
            <a:fillRect/>
          </a:stretch>
        </p:blipFill>
        <p:spPr>
          <a:xfrm>
            <a:off x="5638800" y="4279900"/>
            <a:ext cx="4936019" cy="3962400"/>
          </a:xfrm>
          <a:prstGeom prst="rect">
            <a:avLst/>
          </a:prstGeom>
          <a:ln w="12700">
            <a:miter lim="400000"/>
          </a:ln>
        </p:spPr>
      </p:pic>
    </p:spTree>
  </p:cSld>
  <p:clrMapOvr>
    <a:masterClrMapping/>
  </p:clrMapOvr>
  <p:transition xmlns:p14="http://schemas.microsoft.com/office/powerpoint/2010/main" spd="med"/>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4" name="Shape 4224"/>
          <p:cNvSpPr>
            <a:spLocks noGrp="1"/>
          </p:cNvSpPr>
          <p:nvPr>
            <p:ph type="title"/>
          </p:nvPr>
        </p:nvSpPr>
        <p:spPr>
          <a:prstGeom prst="rect">
            <a:avLst/>
          </a:prstGeom>
        </p:spPr>
        <p:txBody>
          <a:bodyPr>
            <a:normAutofit fontScale="90000"/>
          </a:bodyPr>
          <a:lstStyle>
            <a:lvl1pPr defTabSz="480568">
              <a:defRPr sz="6192">
                <a:effectLst>
                  <a:outerShdw blurRad="43688" dist="21844" dir="2700000" rotWithShape="0">
                    <a:srgbClr val="000000">
                      <a:alpha val="75000"/>
                    </a:srgbClr>
                  </a:outerShdw>
                </a:effectLst>
              </a:defRPr>
            </a:lvl1pPr>
          </a:lstStyle>
          <a:p>
            <a:pPr lvl="0">
              <a:defRPr sz="1800" b="0">
                <a:solidFill>
                  <a:srgbClr val="000000"/>
                </a:solidFill>
                <a:effectLst/>
              </a:defRPr>
            </a:pPr>
            <a:r>
              <a:rPr sz="6192" b="1">
                <a:solidFill>
                  <a:srgbClr val="FFFFFF"/>
                </a:solidFill>
                <a:effectLst>
                  <a:outerShdw blurRad="43688" dist="21844" dir="2700000" rotWithShape="0">
                    <a:srgbClr val="000000">
                      <a:alpha val="75000"/>
                    </a:srgbClr>
                  </a:outerShdw>
                </a:effectLst>
              </a:rPr>
              <a:t>Exercise: Viewing Attributes via WebUI</a:t>
            </a:r>
          </a:p>
        </p:txBody>
      </p:sp>
      <p:sp>
        <p:nvSpPr>
          <p:cNvPr id="4225" name="Shape 4225"/>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343</a:t>
            </a:fld>
            <a:endParaRPr sz="1000"/>
          </a:p>
        </p:txBody>
      </p:sp>
      <p:pic>
        <p:nvPicPr>
          <p:cNvPr id="4226" name="droppedImage.tiff"/>
          <p:cNvPicPr/>
          <p:nvPr/>
        </p:nvPicPr>
        <p:blipFill>
          <a:blip r:embed="rId3">
            <a:extLst/>
          </a:blip>
          <a:stretch>
            <a:fillRect/>
          </a:stretch>
        </p:blipFill>
        <p:spPr>
          <a:xfrm>
            <a:off x="3822700" y="1801326"/>
            <a:ext cx="8978900" cy="6921501"/>
          </a:xfrm>
          <a:prstGeom prst="rect">
            <a:avLst/>
          </a:prstGeom>
          <a:ln w="12700">
            <a:miter lim="400000"/>
          </a:ln>
        </p:spPr>
      </p:pic>
    </p:spTree>
  </p:cSld>
  <p:clrMapOvr>
    <a:masterClrMapping/>
  </p:clrMapOvr>
  <p:transition xmlns:p14="http://schemas.microsoft.com/office/powerpoint/2010/main" spd="med"/>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0" name="Shape 4230"/>
          <p:cNvSpPr/>
          <p:nvPr/>
        </p:nvSpPr>
        <p:spPr>
          <a:xfrm>
            <a:off x="8134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 knife node show node1 -l | more</a:t>
            </a:r>
          </a:p>
        </p:txBody>
      </p:sp>
      <p:sp>
        <p:nvSpPr>
          <p:cNvPr id="4231" name="Shape 4231"/>
          <p:cNvSpPr>
            <a:spLocks noGrp="1"/>
          </p:cNvSpPr>
          <p:nvPr>
            <p:ph type="title"/>
          </p:nvPr>
        </p:nvSpPr>
        <p:spPr>
          <a:prstGeom prst="rect">
            <a:avLst/>
          </a:prstGeom>
        </p:spPr>
        <p:txBody>
          <a:bodyPr/>
          <a:lstStyle>
            <a:lvl1pPr defTabSz="469391">
              <a:defRPr sz="6048">
                <a:effectLst>
                  <a:outerShdw blurRad="42672" dist="21336" dir="2700000" rotWithShape="0">
                    <a:srgbClr val="000000">
                      <a:alpha val="75000"/>
                    </a:srgbClr>
                  </a:outerShdw>
                </a:effectLst>
              </a:defRPr>
            </a:lvl1pPr>
          </a:lstStyle>
          <a:p>
            <a:pPr lvl="0">
              <a:defRPr sz="1800" b="0">
                <a:solidFill>
                  <a:srgbClr val="000000"/>
                </a:solidFill>
                <a:effectLst/>
              </a:defRPr>
            </a:pPr>
            <a:r>
              <a:rPr sz="6048" b="1">
                <a:solidFill>
                  <a:srgbClr val="FFFFFF"/>
                </a:solidFill>
                <a:effectLst>
                  <a:outerShdw blurRad="42672" dist="21336" dir="2700000" rotWithShape="0">
                    <a:srgbClr val="000000">
                      <a:alpha val="75000"/>
                    </a:srgbClr>
                  </a:outerShdw>
                </a:effectLst>
              </a:rPr>
              <a:t>Exercise: Viewing attributes using knife</a:t>
            </a:r>
          </a:p>
        </p:txBody>
      </p:sp>
      <p:sp>
        <p:nvSpPr>
          <p:cNvPr id="4232" name="Shape 4232"/>
          <p:cNvSpPr>
            <a:spLocks noGrp="1"/>
          </p:cNvSpPr>
          <p:nvPr>
            <p:ph type="body" idx="1"/>
          </p:nvPr>
        </p:nvSpPr>
        <p:spPr>
          <a:prstGeom prst="rect">
            <a:avLst/>
          </a:prstGeom>
        </p:spPr>
        <p:txBody>
          <a:bodyPr/>
          <a:lstStyle/>
          <a:p>
            <a:pPr lvl="0" defTabSz="374396">
              <a:defRPr sz="1800">
                <a:solidFill>
                  <a:srgbClr val="000000"/>
                </a:solidFill>
              </a:defRPr>
            </a:pPr>
            <a:r>
              <a:rPr sz="1809">
                <a:solidFill>
                  <a:srgbClr val="FFFFFF"/>
                </a:solidFill>
              </a:rPr>
              <a:t>...</a:t>
            </a:r>
          </a:p>
          <a:p>
            <a:pPr lvl="0" defTabSz="374396">
              <a:defRPr sz="1800">
                <a:solidFill>
                  <a:srgbClr val="000000"/>
                </a:solidFill>
              </a:defRPr>
            </a:pPr>
            <a:r>
              <a:rPr sz="1809">
                <a:solidFill>
                  <a:srgbClr val="FFFFFF"/>
                </a:solidFill>
              </a:rPr>
              <a:t>Attributes:</a:t>
            </a:r>
          </a:p>
          <a:p>
            <a:pPr lvl="0" defTabSz="374396">
              <a:defRPr sz="1800">
                <a:solidFill>
                  <a:srgbClr val="000000"/>
                </a:solidFill>
              </a:defRPr>
            </a:pPr>
            <a:r>
              <a:rPr sz="1809">
                <a:solidFill>
                  <a:srgbClr val="FFFFFF"/>
                </a:solidFill>
              </a:rPr>
              <a:t>tags:</a:t>
            </a:r>
          </a:p>
          <a:p>
            <a:pPr lvl="0" defTabSz="374396">
              <a:defRPr sz="1800">
                <a:solidFill>
                  <a:srgbClr val="000000"/>
                </a:solidFill>
              </a:defRPr>
            </a:pPr>
            <a:endParaRPr sz="1809">
              <a:solidFill>
                <a:srgbClr val="FFFFFF"/>
              </a:solidFill>
            </a:endParaRPr>
          </a:p>
          <a:p>
            <a:pPr lvl="0" defTabSz="374396">
              <a:defRPr sz="1800">
                <a:solidFill>
                  <a:srgbClr val="000000"/>
                </a:solidFill>
              </a:defRPr>
            </a:pPr>
            <a:r>
              <a:rPr sz="1809">
                <a:solidFill>
                  <a:srgbClr val="FFFFFF"/>
                </a:solidFill>
              </a:rPr>
              <a:t>Default Attributes:</a:t>
            </a:r>
          </a:p>
          <a:p>
            <a:pPr lvl="0" defTabSz="374396">
              <a:defRPr sz="1800">
                <a:solidFill>
                  <a:srgbClr val="000000"/>
                </a:solidFill>
              </a:defRPr>
            </a:pPr>
            <a:r>
              <a:rPr sz="1809">
                <a:solidFill>
                  <a:srgbClr val="FFFFFF"/>
                </a:solidFill>
              </a:rPr>
              <a:t>apache:</a:t>
            </a:r>
          </a:p>
          <a:p>
            <a:pPr lvl="0" defTabSz="374396">
              <a:defRPr sz="1800">
                <a:solidFill>
                  <a:srgbClr val="000000"/>
                </a:solidFill>
              </a:defRPr>
            </a:pPr>
            <a:r>
              <a:rPr sz="1809">
                <a:solidFill>
                  <a:srgbClr val="FFFFFF"/>
                </a:solidFill>
              </a:rPr>
              <a:t>  indexfile: index2.html</a:t>
            </a:r>
          </a:p>
          <a:p>
            <a:pPr lvl="0" defTabSz="374396">
              <a:defRPr sz="1800">
                <a:solidFill>
                  <a:srgbClr val="000000"/>
                </a:solidFill>
              </a:defRPr>
            </a:pPr>
            <a:endParaRPr sz="1809">
              <a:solidFill>
                <a:srgbClr val="FFFFFF"/>
              </a:solidFill>
            </a:endParaRPr>
          </a:p>
          <a:p>
            <a:pPr lvl="0" defTabSz="374396">
              <a:defRPr sz="1800">
                <a:solidFill>
                  <a:srgbClr val="000000"/>
                </a:solidFill>
              </a:defRPr>
            </a:pPr>
            <a:r>
              <a:rPr sz="1809">
                <a:solidFill>
                  <a:srgbClr val="FFFFFF"/>
                </a:solidFill>
              </a:rPr>
              <a:t>Override Attributes:</a:t>
            </a:r>
          </a:p>
          <a:p>
            <a:pPr lvl="0" defTabSz="374396">
              <a:defRPr sz="1800">
                <a:solidFill>
                  <a:srgbClr val="000000"/>
                </a:solidFill>
              </a:defRPr>
            </a:pPr>
            <a:endParaRPr sz="1809">
              <a:solidFill>
                <a:srgbClr val="FFFFFF"/>
              </a:solidFill>
            </a:endParaRPr>
          </a:p>
          <a:p>
            <a:pPr lvl="0" defTabSz="374396">
              <a:defRPr sz="1800">
                <a:solidFill>
                  <a:srgbClr val="000000"/>
                </a:solidFill>
              </a:defRPr>
            </a:pPr>
            <a:r>
              <a:rPr sz="1809">
                <a:solidFill>
                  <a:srgbClr val="FFFFFF"/>
                </a:solidFill>
              </a:rPr>
              <a:t>Automatic Attributes (Ohai Data):</a:t>
            </a:r>
          </a:p>
          <a:p>
            <a:pPr lvl="0" defTabSz="374396">
              <a:defRPr sz="1800">
                <a:solidFill>
                  <a:srgbClr val="000000"/>
                </a:solidFill>
              </a:defRPr>
            </a:pPr>
            <a:r>
              <a:rPr sz="1809">
                <a:solidFill>
                  <a:srgbClr val="FFFFFF"/>
                </a:solidFill>
              </a:rPr>
              <a:t>block_device:</a:t>
            </a:r>
          </a:p>
          <a:p>
            <a:pPr lvl="0" defTabSz="374396">
              <a:defRPr sz="1800">
                <a:solidFill>
                  <a:srgbClr val="000000"/>
                </a:solidFill>
              </a:defRPr>
            </a:pPr>
            <a:r>
              <a:rPr sz="1809">
                <a:solidFill>
                  <a:srgbClr val="FFFFFF"/>
                </a:solidFill>
              </a:rPr>
              <a:t>  dm-0:</a:t>
            </a:r>
          </a:p>
          <a:p>
            <a:pPr lvl="0" defTabSz="374396">
              <a:defRPr sz="1800">
                <a:solidFill>
                  <a:srgbClr val="000000"/>
                </a:solidFill>
              </a:defRPr>
            </a:pPr>
            <a:r>
              <a:rPr sz="1809">
                <a:solidFill>
                  <a:srgbClr val="FFFFFF"/>
                </a:solidFill>
              </a:rPr>
              <a:t>    removable: 0</a:t>
            </a:r>
          </a:p>
          <a:p>
            <a:pPr lvl="0" defTabSz="374396">
              <a:defRPr sz="1800">
                <a:solidFill>
                  <a:srgbClr val="000000"/>
                </a:solidFill>
              </a:defRPr>
            </a:pPr>
            <a:r>
              <a:rPr sz="1809">
                <a:solidFill>
                  <a:srgbClr val="FFFFFF"/>
                </a:solidFill>
              </a:rPr>
              <a:t>    size:      31563776</a:t>
            </a:r>
          </a:p>
          <a:p>
            <a:pPr lvl="0" defTabSz="374396">
              <a:defRPr sz="1800">
                <a:solidFill>
                  <a:srgbClr val="000000"/>
                </a:solidFill>
              </a:defRPr>
            </a:pPr>
            <a:r>
              <a:rPr sz="1809">
                <a:solidFill>
                  <a:srgbClr val="FFFFFF"/>
                </a:solidFill>
              </a:rPr>
              <a:t>...</a:t>
            </a:r>
          </a:p>
        </p:txBody>
      </p:sp>
      <p:sp>
        <p:nvSpPr>
          <p:cNvPr id="4233" name="Shape 4233"/>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344</a:t>
            </a:fld>
            <a:endParaRPr sz="1000"/>
          </a:p>
        </p:txBody>
      </p:sp>
    </p:spTree>
  </p:cSld>
  <p:clrMapOvr>
    <a:masterClrMapping/>
  </p:clrMapOvr>
  <p:transition xmlns:p14="http://schemas.microsoft.com/office/powerpoint/2010/main" spd="med"/>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7" name="Shape 4237"/>
          <p:cNvSpPr>
            <a:spLocks noGrp="1"/>
          </p:cNvSpPr>
          <p:nvPr>
            <p:ph type="title"/>
          </p:nvPr>
        </p:nvSpPr>
        <p:spPr>
          <a:prstGeom prst="rect">
            <a:avLst/>
          </a:prstGeom>
        </p:spPr>
        <p:txBody>
          <a:bodyPr>
            <a:normAutofit fontScale="90000"/>
          </a:bodyPr>
          <a:lstStyle>
            <a:lvl1pPr defTabSz="413512">
              <a:defRPr sz="5328">
                <a:effectLst>
                  <a:outerShdw blurRad="37592" dist="18796" dir="2700000" rotWithShape="0">
                    <a:srgbClr val="000000">
                      <a:alpha val="75000"/>
                    </a:srgbClr>
                  </a:outerShdw>
                </a:effectLst>
              </a:defRPr>
            </a:lvl1pPr>
          </a:lstStyle>
          <a:p>
            <a:pPr lvl="0">
              <a:defRPr sz="1800" b="0">
                <a:solidFill>
                  <a:srgbClr val="000000"/>
                </a:solidFill>
                <a:effectLst/>
              </a:defRPr>
            </a:pPr>
            <a:r>
              <a:rPr sz="5328" b="1">
                <a:solidFill>
                  <a:srgbClr val="FFFFFF"/>
                </a:solidFill>
                <a:effectLst>
                  <a:outerShdw blurRad="37592" dist="18796" dir="2700000" rotWithShape="0">
                    <a:srgbClr val="000000">
                      <a:alpha val="75000"/>
                    </a:srgbClr>
                  </a:outerShdw>
                </a:effectLst>
              </a:rPr>
              <a:t>Setting Attributes in Roles and Environments</a:t>
            </a:r>
          </a:p>
        </p:txBody>
      </p:sp>
      <p:sp>
        <p:nvSpPr>
          <p:cNvPr id="4238" name="Shape 4238"/>
          <p:cNvSpPr>
            <a:spLocks noGrp="1"/>
          </p:cNvSpPr>
          <p:nvPr>
            <p:ph type="body" idx="1"/>
          </p:nvPr>
        </p:nvSpPr>
        <p:spPr>
          <a:prstGeom prst="rect">
            <a:avLst/>
          </a:prstGeom>
        </p:spPr>
        <p:txBody>
          <a:bodyPr/>
          <a:lstStyle/>
          <a:p>
            <a:pPr lvl="0">
              <a:defRPr sz="1800"/>
            </a:pPr>
            <a:r>
              <a:rPr sz="4800"/>
              <a:t>Attributes can also be set in Roles and Environments</a:t>
            </a:r>
          </a:p>
          <a:p>
            <a:pPr lvl="0">
              <a:defRPr sz="1800"/>
            </a:pPr>
            <a:endParaRPr sz="4800"/>
          </a:p>
          <a:p>
            <a:pPr lvl="0">
              <a:defRPr sz="1800"/>
            </a:pPr>
            <a:r>
              <a:rPr sz="4800"/>
              <a:t>These use raw JSON or Ruby format</a:t>
            </a:r>
          </a:p>
          <a:p>
            <a:pPr lvl="0">
              <a:defRPr sz="1800"/>
            </a:pPr>
            <a:endParaRPr sz="4800"/>
          </a:p>
          <a:p>
            <a:pPr lvl="0">
              <a:defRPr sz="1800"/>
            </a:pPr>
            <a:endParaRPr sz="4800"/>
          </a:p>
          <a:p>
            <a:pPr lvl="0">
              <a:defRPr sz="1800"/>
            </a:pPr>
            <a:r>
              <a:rPr sz="4800"/>
              <a:t>More later in Roles and Environments sections...</a:t>
            </a:r>
          </a:p>
        </p:txBody>
      </p:sp>
      <p:sp>
        <p:nvSpPr>
          <p:cNvPr id="4239" name="Shape 4239"/>
          <p:cNvSpPr/>
          <p:nvPr/>
        </p:nvSpPr>
        <p:spPr>
          <a:xfrm>
            <a:off x="1028700" y="5588000"/>
            <a:ext cx="13919200" cy="6223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0" algn="l">
              <a:defRPr sz="1800"/>
            </a:pPr>
            <a:r>
              <a:rPr sz="3600">
                <a:latin typeface="+mn-lt"/>
                <a:ea typeface="+mn-ea"/>
                <a:cs typeface="+mn-cs"/>
                <a:sym typeface="Courier"/>
              </a:rPr>
              <a:t>default_attributes({</a:t>
            </a:r>
            <a:r>
              <a:rPr sz="3600">
                <a:solidFill>
                  <a:srgbClr val="C8352B"/>
                </a:solidFill>
                <a:latin typeface="+mn-lt"/>
                <a:ea typeface="+mn-ea"/>
                <a:cs typeface="+mn-cs"/>
                <a:sym typeface="Courier"/>
              </a:rPr>
              <a:t>"apache"</a:t>
            </a:r>
            <a:r>
              <a:rPr sz="3600">
                <a:latin typeface="+mn-lt"/>
                <a:ea typeface="+mn-ea"/>
                <a:cs typeface="+mn-cs"/>
                <a:sym typeface="Courier"/>
              </a:rPr>
              <a:t> =&gt; {</a:t>
            </a:r>
            <a:r>
              <a:rPr sz="3600">
                <a:solidFill>
                  <a:srgbClr val="797979"/>
                </a:solidFill>
                <a:latin typeface="+mn-lt"/>
                <a:ea typeface="+mn-ea"/>
                <a:cs typeface="+mn-cs"/>
                <a:sym typeface="Courier"/>
              </a:rPr>
              <a:t>"port"</a:t>
            </a:r>
            <a:r>
              <a:rPr sz="3600">
                <a:latin typeface="+mn-lt"/>
                <a:ea typeface="+mn-ea"/>
                <a:cs typeface="+mn-cs"/>
                <a:sym typeface="Courier"/>
              </a:rPr>
              <a:t> =&gt; </a:t>
            </a:r>
            <a:r>
              <a:rPr sz="3600">
                <a:solidFill>
                  <a:srgbClr val="797979"/>
                </a:solidFill>
                <a:latin typeface="+mn-lt"/>
                <a:ea typeface="+mn-ea"/>
                <a:cs typeface="+mn-cs"/>
                <a:sym typeface="Courier"/>
              </a:rPr>
              <a:t>80</a:t>
            </a:r>
            <a:r>
              <a:rPr sz="3600">
                <a:latin typeface="+mn-lt"/>
                <a:ea typeface="+mn-ea"/>
                <a:cs typeface="+mn-cs"/>
                <a:sym typeface="Courier"/>
              </a:rPr>
              <a:t>}})</a:t>
            </a:r>
          </a:p>
        </p:txBody>
      </p:sp>
      <p:sp>
        <p:nvSpPr>
          <p:cNvPr id="4240" name="Shape 4240"/>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345</a:t>
            </a:fld>
            <a:endParaRPr sz="1000"/>
          </a:p>
        </p:txBody>
      </p:sp>
    </p:spTree>
  </p:cSld>
  <p:clrMapOvr>
    <a:masterClrMapping/>
  </p:clrMapOvr>
  <p:transition xmlns:p14="http://schemas.microsoft.com/office/powerpoint/2010/main" spd="med"/>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4" name="Shape 4244"/>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dirty="0">
                <a:solidFill>
                  <a:srgbClr val="FFFFFF"/>
                </a:solidFill>
                <a:effectLst>
                  <a:outerShdw blurRad="50800" dist="25400" dir="2700000" rotWithShape="0">
                    <a:srgbClr val="000000">
                      <a:alpha val="75000"/>
                    </a:srgbClr>
                  </a:outerShdw>
                </a:effectLst>
              </a:rPr>
              <a:t>Default Attribute </a:t>
            </a:r>
            <a:r>
              <a:rPr lang="en-US" sz="7200" b="1" dirty="0" smtClean="0">
                <a:solidFill>
                  <a:srgbClr val="FFFFFF"/>
                </a:solidFill>
                <a:effectLst>
                  <a:outerShdw blurRad="50800" dist="25400" dir="2700000" rotWithShape="0">
                    <a:srgbClr val="000000">
                      <a:alpha val="75000"/>
                    </a:srgbClr>
                  </a:outerShdw>
                </a:effectLst>
              </a:rPr>
              <a:t>Merge Order</a:t>
            </a:r>
            <a:endParaRPr sz="7200" b="1" dirty="0">
              <a:solidFill>
                <a:srgbClr val="FFFFFF"/>
              </a:solidFill>
              <a:effectLst>
                <a:outerShdw blurRad="50800" dist="25400" dir="2700000" rotWithShape="0">
                  <a:srgbClr val="000000">
                    <a:alpha val="75000"/>
                  </a:srgbClr>
                </a:outerShdw>
              </a:effectLst>
            </a:endParaRPr>
          </a:p>
        </p:txBody>
      </p:sp>
      <p:sp>
        <p:nvSpPr>
          <p:cNvPr id="4245" name="Shape 4245"/>
          <p:cNvSpPr>
            <a:spLocks noGrp="1"/>
          </p:cNvSpPr>
          <p:nvPr>
            <p:ph type="body" idx="1"/>
          </p:nvPr>
        </p:nvSpPr>
        <p:spPr>
          <a:xfrm>
            <a:off x="800100" y="7366000"/>
            <a:ext cx="14833600" cy="1244600"/>
          </a:xfrm>
          <a:prstGeom prst="rect">
            <a:avLst/>
          </a:prstGeom>
        </p:spPr>
        <p:txBody>
          <a:bodyPr/>
          <a:lstStyle>
            <a:lvl1pPr marL="285750" indent="-285750">
              <a:defRPr sz="3600"/>
            </a:lvl1pPr>
          </a:lstStyle>
          <a:p>
            <a:pPr lvl="0">
              <a:defRPr sz="1800"/>
            </a:pPr>
            <a:r>
              <a:rPr sz="3600" dirty="0"/>
              <a:t>Please note this is a simplified diagram, and the </a:t>
            </a:r>
            <a:r>
              <a:rPr lang="en-US" sz="3600" dirty="0" smtClean="0"/>
              <a:t>merge order </a:t>
            </a:r>
            <a:r>
              <a:rPr sz="3600" dirty="0" smtClean="0"/>
              <a:t>shown </a:t>
            </a:r>
            <a:r>
              <a:rPr sz="3600" dirty="0"/>
              <a:t>can be overridden</a:t>
            </a:r>
          </a:p>
        </p:txBody>
      </p:sp>
      <p:sp>
        <p:nvSpPr>
          <p:cNvPr id="4246" name="Shape 4246"/>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346</a:t>
            </a:fld>
            <a:endParaRPr sz="1000"/>
          </a:p>
        </p:txBody>
      </p:sp>
      <p:grpSp>
        <p:nvGrpSpPr>
          <p:cNvPr id="4255" name="Group 4255"/>
          <p:cNvGrpSpPr/>
          <p:nvPr/>
        </p:nvGrpSpPr>
        <p:grpSpPr>
          <a:xfrm>
            <a:off x="4046041" y="2294454"/>
            <a:ext cx="8456019" cy="4284157"/>
            <a:chOff x="0" y="1202243"/>
            <a:chExt cx="8456018" cy="4284157"/>
          </a:xfrm>
        </p:grpSpPr>
        <p:sp>
          <p:nvSpPr>
            <p:cNvPr id="4247" name="Shape 4247"/>
            <p:cNvSpPr/>
            <p:nvPr/>
          </p:nvSpPr>
          <p:spPr>
            <a:xfrm>
              <a:off x="5258" y="4927600"/>
              <a:ext cx="2832101" cy="558800"/>
            </a:xfrm>
            <a:prstGeom prst="rect">
              <a:avLst/>
            </a:prstGeom>
            <a:solidFill>
              <a:srgbClr val="61A0CC"/>
            </a:solid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a:defRPr>
                  <a:solidFill>
                    <a:srgbClr val="FFFFFF"/>
                  </a:solidFill>
                  <a:latin typeface="Helvetica"/>
                  <a:ea typeface="Helvetica"/>
                  <a:cs typeface="Helvetica"/>
                  <a:sym typeface="Helvetica"/>
                </a:defRPr>
              </a:lvl1pPr>
            </a:lstStyle>
            <a:p>
              <a:pPr lvl="0">
                <a:defRPr sz="1800">
                  <a:solidFill>
                    <a:srgbClr val="000000"/>
                  </a:solidFill>
                </a:defRPr>
              </a:pPr>
              <a:r>
                <a:rPr sz="3200">
                  <a:solidFill>
                    <a:srgbClr val="FFFFFF"/>
                  </a:solidFill>
                </a:rPr>
                <a:t>Lowest Priority</a:t>
              </a:r>
            </a:p>
          </p:txBody>
        </p:sp>
        <p:sp>
          <p:nvSpPr>
            <p:cNvPr id="4248" name="Shape 4248"/>
            <p:cNvSpPr/>
            <p:nvPr/>
          </p:nvSpPr>
          <p:spPr>
            <a:xfrm>
              <a:off x="0" y="1202243"/>
              <a:ext cx="2832100" cy="558800"/>
            </a:xfrm>
            <a:prstGeom prst="rect">
              <a:avLst/>
            </a:prstGeom>
            <a:solidFill>
              <a:srgbClr val="61A0CC"/>
            </a:solid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a:defRPr>
                  <a:solidFill>
                    <a:srgbClr val="FFFFFF"/>
                  </a:solidFill>
                  <a:latin typeface="Helvetica"/>
                  <a:ea typeface="Helvetica"/>
                  <a:cs typeface="Helvetica"/>
                  <a:sym typeface="Helvetica"/>
                </a:defRPr>
              </a:lvl1pPr>
            </a:lstStyle>
            <a:p>
              <a:pPr lvl="0">
                <a:defRPr sz="1800">
                  <a:solidFill>
                    <a:srgbClr val="000000"/>
                  </a:solidFill>
                </a:defRPr>
              </a:pPr>
              <a:r>
                <a:rPr sz="3200" dirty="0">
                  <a:solidFill>
                    <a:srgbClr val="FFFFFF"/>
                  </a:solidFill>
                </a:rPr>
                <a:t>Highest Priority </a:t>
              </a:r>
            </a:p>
          </p:txBody>
        </p:sp>
        <p:sp>
          <p:nvSpPr>
            <p:cNvPr id="4250" name="Shape 4250"/>
            <p:cNvSpPr/>
            <p:nvPr/>
          </p:nvSpPr>
          <p:spPr>
            <a:xfrm>
              <a:off x="3388717" y="1231900"/>
              <a:ext cx="5067301" cy="558800"/>
            </a:xfrm>
            <a:prstGeom prst="rect">
              <a:avLst/>
            </a:prstGeom>
            <a:solidFill>
              <a:srgbClr val="7A858C"/>
            </a:solid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algn="l">
                <a:defRPr>
                  <a:solidFill>
                    <a:srgbClr val="FFFFFF"/>
                  </a:solidFill>
                  <a:latin typeface="Helvetica"/>
                  <a:ea typeface="Helvetica"/>
                  <a:cs typeface="Helvetica"/>
                  <a:sym typeface="Helvetica"/>
                </a:defRPr>
              </a:lvl1pPr>
            </a:lstStyle>
            <a:p>
              <a:pPr lvl="0">
                <a:defRPr sz="1800">
                  <a:solidFill>
                    <a:srgbClr val="000000"/>
                  </a:solidFill>
                </a:defRPr>
              </a:pPr>
              <a:r>
                <a:rPr sz="3200">
                  <a:solidFill>
                    <a:srgbClr val="FFFFFF"/>
                  </a:solidFill>
                </a:rPr>
                <a:t>Defined in a Role</a:t>
              </a:r>
            </a:p>
          </p:txBody>
        </p:sp>
        <p:sp>
          <p:nvSpPr>
            <p:cNvPr id="4251" name="Shape 4251"/>
            <p:cNvSpPr/>
            <p:nvPr/>
          </p:nvSpPr>
          <p:spPr>
            <a:xfrm>
              <a:off x="3388717" y="2463800"/>
              <a:ext cx="5067301" cy="558800"/>
            </a:xfrm>
            <a:prstGeom prst="rect">
              <a:avLst/>
            </a:prstGeom>
            <a:solidFill>
              <a:srgbClr val="79858C"/>
            </a:solid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algn="l">
                <a:defRPr>
                  <a:solidFill>
                    <a:srgbClr val="FFFFFF"/>
                  </a:solidFill>
                  <a:latin typeface="Helvetica"/>
                  <a:ea typeface="Helvetica"/>
                  <a:cs typeface="Helvetica"/>
                  <a:sym typeface="Helvetica"/>
                </a:defRPr>
              </a:lvl1pPr>
            </a:lstStyle>
            <a:p>
              <a:pPr lvl="0">
                <a:defRPr sz="1800">
                  <a:solidFill>
                    <a:srgbClr val="000000"/>
                  </a:solidFill>
                </a:defRPr>
              </a:pPr>
              <a:r>
                <a:rPr sz="3200">
                  <a:solidFill>
                    <a:srgbClr val="FFFFFF"/>
                  </a:solidFill>
                </a:rPr>
                <a:t>Defined in the Environment</a:t>
              </a:r>
            </a:p>
          </p:txBody>
        </p:sp>
        <p:sp>
          <p:nvSpPr>
            <p:cNvPr id="4252" name="Shape 4252"/>
            <p:cNvSpPr/>
            <p:nvPr/>
          </p:nvSpPr>
          <p:spPr>
            <a:xfrm>
              <a:off x="3388717" y="3695700"/>
              <a:ext cx="5067301" cy="558800"/>
            </a:xfrm>
            <a:prstGeom prst="rect">
              <a:avLst/>
            </a:prstGeom>
            <a:solidFill>
              <a:srgbClr val="79858C"/>
            </a:solid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algn="l">
                <a:defRPr>
                  <a:solidFill>
                    <a:srgbClr val="FFFFFF"/>
                  </a:solidFill>
                  <a:latin typeface="Helvetica"/>
                  <a:ea typeface="Helvetica"/>
                  <a:cs typeface="Helvetica"/>
                  <a:sym typeface="Helvetica"/>
                </a:defRPr>
              </a:lvl1pPr>
            </a:lstStyle>
            <a:p>
              <a:pPr lvl="0">
                <a:defRPr sz="1800">
                  <a:solidFill>
                    <a:srgbClr val="000000"/>
                  </a:solidFill>
                </a:defRPr>
              </a:pPr>
              <a:r>
                <a:rPr sz="3200" dirty="0">
                  <a:solidFill>
                    <a:srgbClr val="FFFFFF"/>
                  </a:solidFill>
                </a:rPr>
                <a:t>Defined in a Recipe</a:t>
              </a:r>
            </a:p>
          </p:txBody>
        </p:sp>
        <p:sp>
          <p:nvSpPr>
            <p:cNvPr id="4253" name="Shape 4253"/>
            <p:cNvSpPr/>
            <p:nvPr/>
          </p:nvSpPr>
          <p:spPr>
            <a:xfrm>
              <a:off x="3388717" y="4927600"/>
              <a:ext cx="5067301" cy="558800"/>
            </a:xfrm>
            <a:prstGeom prst="rect">
              <a:avLst/>
            </a:prstGeom>
            <a:solidFill>
              <a:srgbClr val="78858C"/>
            </a:solid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algn="l">
                <a:defRPr>
                  <a:solidFill>
                    <a:srgbClr val="FFFFFF"/>
                  </a:solidFill>
                  <a:latin typeface="Helvetica"/>
                  <a:ea typeface="Helvetica"/>
                  <a:cs typeface="Helvetica"/>
                  <a:sym typeface="Helvetica"/>
                </a:defRPr>
              </a:lvl1pPr>
            </a:lstStyle>
            <a:p>
              <a:pPr lvl="0">
                <a:defRPr sz="1800">
                  <a:solidFill>
                    <a:srgbClr val="000000"/>
                  </a:solidFill>
                </a:defRPr>
              </a:pPr>
              <a:r>
                <a:rPr sz="3200">
                  <a:solidFill>
                    <a:srgbClr val="FFFFFF"/>
                  </a:solidFill>
                </a:rPr>
                <a:t>Defined in an Attribute File</a:t>
              </a:r>
            </a:p>
          </p:txBody>
        </p:sp>
        <p:sp>
          <p:nvSpPr>
            <p:cNvPr id="4254" name="Shape 4254"/>
            <p:cNvSpPr/>
            <p:nvPr/>
          </p:nvSpPr>
          <p:spPr>
            <a:xfrm flipV="1">
              <a:off x="1361123" y="1790700"/>
              <a:ext cx="0" cy="3079600"/>
            </a:xfrm>
            <a:prstGeom prst="line">
              <a:avLst/>
            </a:prstGeom>
            <a:noFill/>
            <a:ln w="38100" cap="flat">
              <a:solidFill>
                <a:srgbClr val="000000"/>
              </a:solidFill>
              <a:custDash>
                <a:ds d="200000" sp="200000"/>
              </a:custDash>
              <a:miter lim="400000"/>
              <a:headEnd type="arrow" w="med" len="med"/>
            </a:ln>
            <a:effectLst/>
          </p:spPr>
          <p:txBody>
            <a:bodyPr wrap="square" lIns="0" tIns="0" rIns="0" bIns="0" numCol="1" anchor="t">
              <a:noAutofit/>
            </a:bodyPr>
            <a:lstStyle/>
            <a:p>
              <a:pPr lvl="0" algn="l" defTabSz="457200">
                <a:defRPr sz="1200">
                  <a:latin typeface="Helvetica"/>
                  <a:ea typeface="Helvetica"/>
                  <a:cs typeface="Helvetica"/>
                  <a:sym typeface="Helvetica"/>
                </a:defRPr>
              </a:pPr>
              <a:endParaRPr/>
            </a:p>
          </p:txBody>
        </p:sp>
      </p:grpSp>
    </p:spTree>
  </p:cSld>
  <p:clrMapOvr>
    <a:masterClrMapping/>
  </p:clrMapOvr>
  <p:transition xmlns:p14="http://schemas.microsoft.com/office/powerpoint/2010/main" spd="med"/>
</p:sld>
</file>

<file path=ppt/slides/slide3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59" name="Shape 4259"/>
          <p:cNvSpPr/>
          <p:nvPr/>
        </p:nvSpPr>
        <p:spPr>
          <a:xfrm>
            <a:off x="800100" y="177800"/>
            <a:ext cx="14655800" cy="1117600"/>
          </a:xfrm>
          <a:prstGeom prst="rect">
            <a:avLst/>
          </a:prstGeom>
          <a:ln w="12700">
            <a:miter lim="400000"/>
          </a:ln>
          <a:effectLst>
            <a:outerShdw blurRad="50800" dist="25400" dir="2700000" rotWithShape="0">
              <a:srgbClr val="000000">
                <a:alpha val="75000"/>
              </a:srgbClr>
            </a:outerShdw>
          </a:effectLst>
          <a:extLst>
            <a:ext uri="{C572A759-6A51-4108-AA02-DFA0A04FC94B}">
              <ma14:wrappingTextBoxFlag xmlns:ma14="http://schemas.microsoft.com/office/mac/drawingml/2011/main" val="1"/>
            </a:ext>
          </a:extLst>
        </p:spPr>
        <p:txBody>
          <a:bodyPr lIns="38100" tIns="38100" rIns="38100" bIns="38100" anchor="b">
            <a:normAutofit lnSpcReduction="10000"/>
          </a:bodyPr>
          <a:lstStyle>
            <a:lvl1pPr algn="l">
              <a:defRPr sz="7200" b="1">
                <a:solidFill>
                  <a:srgbClr val="FFFFFF"/>
                </a:solidFill>
                <a:effectLst>
                  <a:outerShdw blurRad="50800" dist="25400" dir="2700000" rotWithShape="0">
                    <a:srgbClr val="000000">
                      <a:alpha val="75000"/>
                    </a:srgbClr>
                  </a:outerShdw>
                </a:effectLst>
                <a:latin typeface="+mj-lt"/>
                <a:ea typeface="+mj-ea"/>
                <a:cs typeface="+mj-cs"/>
                <a:sym typeface="Arial"/>
              </a:defRPr>
            </a:lvl1p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Merge Order and Precedence</a:t>
            </a:r>
          </a:p>
        </p:txBody>
      </p:sp>
      <p:pic>
        <p:nvPicPr>
          <p:cNvPr id="4260" name="droppedImage.png"/>
          <p:cNvPicPr/>
          <p:nvPr/>
        </p:nvPicPr>
        <p:blipFill>
          <a:blip r:embed="rId3">
            <a:extLst/>
          </a:blip>
          <a:stretch>
            <a:fillRect/>
          </a:stretch>
        </p:blipFill>
        <p:spPr>
          <a:xfrm>
            <a:off x="835624" y="1625600"/>
            <a:ext cx="14566901" cy="7289800"/>
          </a:xfrm>
          <a:prstGeom prst="rect">
            <a:avLst/>
          </a:prstGeom>
          <a:ln w="12700">
            <a:miter lim="400000"/>
          </a:ln>
        </p:spPr>
      </p:pic>
      <p:sp>
        <p:nvSpPr>
          <p:cNvPr id="4261" name="Shape 426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347</a:t>
            </a:fld>
            <a:endParaRPr sz="1000"/>
          </a:p>
        </p:txBody>
      </p:sp>
    </p:spTree>
  </p:cSld>
  <p:clrMapOvr>
    <a:masterClrMapping/>
  </p:clrMapOvr>
  <p:transition xmlns:p14="http://schemas.microsoft.com/office/powerpoint/2010/main" spd="med"/>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5" name="Shape 4265"/>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Questions</a:t>
            </a:r>
          </a:p>
        </p:txBody>
      </p:sp>
      <p:sp>
        <p:nvSpPr>
          <p:cNvPr id="4266" name="Shape 4266"/>
          <p:cNvSpPr>
            <a:spLocks noGrp="1"/>
          </p:cNvSpPr>
          <p:nvPr>
            <p:ph type="body" idx="1"/>
          </p:nvPr>
        </p:nvSpPr>
        <p:spPr>
          <a:prstGeom prst="rect">
            <a:avLst/>
          </a:prstGeom>
        </p:spPr>
        <p:txBody>
          <a:bodyPr/>
          <a:lstStyle/>
          <a:p>
            <a:pPr lvl="0">
              <a:defRPr sz="1800"/>
            </a:pPr>
            <a:r>
              <a:rPr sz="4800"/>
              <a:t>What is an attribute?</a:t>
            </a:r>
          </a:p>
          <a:p>
            <a:pPr lvl="0">
              <a:defRPr sz="1800"/>
            </a:pPr>
            <a:r>
              <a:rPr sz="4800"/>
              <a:t>Where can attributes be set?</a:t>
            </a:r>
          </a:p>
          <a:p>
            <a:pPr lvl="0">
              <a:defRPr sz="1800"/>
            </a:pPr>
            <a:r>
              <a:rPr sz="4800"/>
              <a:t>What knife command can you use to view attributes?</a:t>
            </a:r>
          </a:p>
          <a:p>
            <a:pPr lvl="0">
              <a:defRPr sz="1800"/>
            </a:pPr>
            <a:r>
              <a:rPr sz="4800"/>
              <a:t>How many levels of attribute precedence are there?</a:t>
            </a:r>
          </a:p>
          <a:p>
            <a:pPr lvl="0">
              <a:defRPr sz="1800"/>
            </a:pPr>
            <a:r>
              <a:rPr sz="4800"/>
              <a:t>Which takes precedence, a default attribute set in the attribute file or in a recipe?</a:t>
            </a:r>
          </a:p>
        </p:txBody>
      </p:sp>
      <p:sp>
        <p:nvSpPr>
          <p:cNvPr id="4267" name="Shape 4267"/>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348</a:t>
            </a:fld>
            <a:endParaRPr sz="1000"/>
          </a:p>
        </p:txBody>
      </p:sp>
    </p:spTree>
  </p:cSld>
  <p:clrMapOvr>
    <a:masterClrMapping/>
  </p:clrMapOvr>
  <p:transition xmlns:p14="http://schemas.microsoft.com/office/powerpoint/2010/main" spd="med"/>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9" name="Shape 4269"/>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Attributes, Templates, and Cookbook Dependencies</a:t>
            </a:r>
          </a:p>
        </p:txBody>
      </p:sp>
      <p:sp>
        <p:nvSpPr>
          <p:cNvPr id="4270" name="Shape 4270"/>
          <p:cNvSpPr>
            <a:spLocks noGrp="1"/>
          </p:cNvSpPr>
          <p:nvPr>
            <p:ph type="body" idx="1"/>
          </p:nvPr>
        </p:nvSpPr>
        <p:spPr>
          <a:prstGeom prst="rect">
            <a:avLst/>
          </a:prstGeom>
        </p:spPr>
        <p:txBody>
          <a:bodyPr/>
          <a:lstStyle/>
          <a:p>
            <a:pPr lvl="0">
              <a:defRPr sz="1800">
                <a:solidFill>
                  <a:srgbClr val="000000"/>
                </a:solidFill>
              </a:defRPr>
            </a:pPr>
            <a:r>
              <a:rPr sz="3600">
                <a:solidFill>
                  <a:srgbClr val="A1C3E5"/>
                </a:solidFill>
              </a:rPr>
              <a:t>Writing an MOTD Cookbook</a:t>
            </a:r>
          </a:p>
        </p:txBody>
      </p:sp>
      <p:sp>
        <p:nvSpPr>
          <p:cNvPr id="4271" name="Shape 4271"/>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349</a:t>
            </a:fld>
            <a:endParaRPr sz="1000"/>
          </a:p>
        </p:txBody>
      </p:sp>
    </p:spTree>
  </p:cSld>
  <p:clrMapOvr>
    <a:masterClrMapping/>
  </p:clrMapOvr>
  <p:transition xmlns:p14="http://schemas.microsoft.com/office/powerpoint/2010/mai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Shape 584"/>
          <p:cNvSpPr/>
          <p:nvPr/>
        </p:nvSpPr>
        <p:spPr>
          <a:xfrm>
            <a:off x="5334000" y="2578100"/>
            <a:ext cx="1270000" cy="1270000"/>
          </a:xfrm>
          <a:prstGeom prst="roundRect">
            <a:avLst>
              <a:gd name="adj" fmla="val 150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585" name="Shape 585"/>
          <p:cNvSpPr/>
          <p:nvPr/>
        </p:nvSpPr>
        <p:spPr>
          <a:xfrm>
            <a:off x="6889167" y="2940050"/>
            <a:ext cx="1947863" cy="5334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defRPr sz="1800"/>
            </a:pPr>
            <a:r>
              <a:rPr sz="3200"/>
              <a:t>Application</a:t>
            </a:r>
          </a:p>
        </p:txBody>
      </p:sp>
      <p:sp>
        <p:nvSpPr>
          <p:cNvPr id="586" name="Shape 586"/>
          <p:cNvSpPr/>
          <p:nvPr/>
        </p:nvSpPr>
        <p:spPr>
          <a:xfrm>
            <a:off x="5334000" y="4140200"/>
            <a:ext cx="1270000" cy="1270000"/>
          </a:xfrm>
          <a:prstGeom prst="roundRect">
            <a:avLst>
              <a:gd name="adj" fmla="val 150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587" name="Shape 587"/>
          <p:cNvSpPr/>
          <p:nvPr/>
        </p:nvSpPr>
        <p:spPr>
          <a:xfrm>
            <a:off x="6883400" y="4502150"/>
            <a:ext cx="3575447" cy="5334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defRPr sz="1800"/>
            </a:pPr>
            <a:r>
              <a:rPr sz="3200"/>
              <a:t>Application Database</a:t>
            </a:r>
          </a:p>
        </p:txBody>
      </p:sp>
      <p:sp>
        <p:nvSpPr>
          <p:cNvPr id="588" name="Shape 588"/>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Add a database</a:t>
            </a:r>
          </a:p>
        </p:txBody>
      </p:sp>
      <p:sp>
        <p:nvSpPr>
          <p:cNvPr id="589" name="Shape 58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35</a:t>
            </a:fld>
            <a:endParaRPr sz="1000"/>
          </a:p>
        </p:txBody>
      </p:sp>
    </p:spTree>
  </p:cSld>
  <p:clrMapOvr>
    <a:masterClrMapping/>
  </p:clrMapOvr>
  <p:transition xmlns:p14="http://schemas.microsoft.com/office/powerpoint/2010/main" spd="med"/>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3" name="Shape 4273"/>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Lesson Objectives</a:t>
            </a:r>
          </a:p>
        </p:txBody>
      </p:sp>
      <p:sp>
        <p:nvSpPr>
          <p:cNvPr id="4274" name="Shape 4274"/>
          <p:cNvSpPr>
            <a:spLocks noGrp="1"/>
          </p:cNvSpPr>
          <p:nvPr>
            <p:ph type="body" idx="1"/>
          </p:nvPr>
        </p:nvSpPr>
        <p:spPr>
          <a:prstGeom prst="rect">
            <a:avLst/>
          </a:prstGeom>
        </p:spPr>
        <p:txBody>
          <a:bodyPr>
            <a:normAutofit lnSpcReduction="10000"/>
          </a:bodyPr>
          <a:lstStyle/>
          <a:p>
            <a:pPr lvl="0">
              <a:defRPr sz="1800"/>
            </a:pPr>
            <a:r>
              <a:rPr sz="4800" dirty="0"/>
              <a:t>After completing the lesson, you will be able to</a:t>
            </a:r>
          </a:p>
          <a:p>
            <a:pPr lvl="1">
              <a:defRPr sz="1800"/>
            </a:pPr>
            <a:r>
              <a:rPr sz="4800" dirty="0"/>
              <a:t>Describe Cookbook Attribute files</a:t>
            </a:r>
          </a:p>
          <a:p>
            <a:pPr lvl="1">
              <a:defRPr sz="1800"/>
            </a:pPr>
            <a:r>
              <a:rPr sz="4800" dirty="0"/>
              <a:t>Use ERB Templates in Chef</a:t>
            </a:r>
          </a:p>
          <a:p>
            <a:pPr lvl="1">
              <a:defRPr sz="1800"/>
            </a:pPr>
            <a:r>
              <a:rPr sz="4800" dirty="0"/>
              <a:t>Explain Attribute Precedence</a:t>
            </a:r>
          </a:p>
          <a:p>
            <a:pPr lvl="1">
              <a:defRPr sz="1800"/>
            </a:pPr>
            <a:r>
              <a:rPr sz="4800" dirty="0"/>
              <a:t>Describe Cookbook Metadata</a:t>
            </a:r>
          </a:p>
          <a:p>
            <a:pPr lvl="1">
              <a:defRPr sz="1800"/>
            </a:pPr>
            <a:r>
              <a:rPr sz="4800" dirty="0"/>
              <a:t>Specify cookbook dependencies</a:t>
            </a:r>
          </a:p>
          <a:p>
            <a:pPr lvl="1">
              <a:defRPr sz="1800"/>
            </a:pPr>
            <a:r>
              <a:rPr sz="4800" dirty="0"/>
              <a:t>Perform the cookbook creation, upload, and test loop</a:t>
            </a:r>
          </a:p>
        </p:txBody>
      </p:sp>
      <p:sp>
        <p:nvSpPr>
          <p:cNvPr id="4275" name="Shape 4275"/>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350</a:t>
            </a:fld>
            <a:endParaRPr sz="1000"/>
          </a:p>
        </p:txBody>
      </p:sp>
    </p:spTree>
  </p:cSld>
  <p:clrMapOvr>
    <a:masterClrMapping/>
  </p:clrMapOvr>
  <p:transition xmlns:p14="http://schemas.microsoft.com/office/powerpoint/2010/main" spd="med"/>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7" name="Shape 4277"/>
          <p:cNvSpPr>
            <a:spLocks noGrp="1"/>
          </p:cNvSpPr>
          <p:nvPr>
            <p:ph type="title"/>
          </p:nvPr>
        </p:nvSpPr>
        <p:spPr>
          <a:prstGeom prst="rect">
            <a:avLst/>
          </a:prstGeom>
        </p:spPr>
        <p:txBody>
          <a:bodyPr/>
          <a:lstStyle>
            <a:lvl1pPr defTabSz="491744">
              <a:defRPr sz="6336">
                <a:effectLst>
                  <a:outerShdw blurRad="44704" dist="22352" dir="2700000" rotWithShape="0">
                    <a:srgbClr val="000000">
                      <a:alpha val="75000"/>
                    </a:srgbClr>
                  </a:outerShdw>
                </a:effectLst>
              </a:defRPr>
            </a:lvl1pPr>
          </a:lstStyle>
          <a:p>
            <a:pPr lvl="0">
              <a:defRPr sz="1800" b="0">
                <a:solidFill>
                  <a:srgbClr val="000000"/>
                </a:solidFill>
                <a:effectLst/>
              </a:defRPr>
            </a:pPr>
            <a:r>
              <a:rPr sz="6336" b="1">
                <a:solidFill>
                  <a:srgbClr val="FFFFFF"/>
                </a:solidFill>
                <a:effectLst>
                  <a:outerShdw blurRad="44704" dist="22352" dir="2700000" rotWithShape="0">
                    <a:srgbClr val="000000">
                      <a:alpha val="75000"/>
                    </a:srgbClr>
                  </a:outerShdw>
                </a:effectLst>
              </a:rPr>
              <a:t>The Problem and the Success Criteria</a:t>
            </a:r>
          </a:p>
        </p:txBody>
      </p:sp>
      <p:sp>
        <p:nvSpPr>
          <p:cNvPr id="4278" name="Shape 4278"/>
          <p:cNvSpPr>
            <a:spLocks noGrp="1"/>
          </p:cNvSpPr>
          <p:nvPr>
            <p:ph type="body" idx="1"/>
          </p:nvPr>
        </p:nvSpPr>
        <p:spPr>
          <a:prstGeom prst="rect">
            <a:avLst/>
          </a:prstGeom>
        </p:spPr>
        <p:txBody>
          <a:bodyPr/>
          <a:lstStyle/>
          <a:p>
            <a:pPr lvl="0">
              <a:defRPr sz="1800"/>
            </a:pPr>
            <a:r>
              <a:rPr sz="4800" b="1"/>
              <a:t>The Problem:</a:t>
            </a:r>
            <a:r>
              <a:rPr sz="4800"/>
              <a:t> We need to add a message that appears at login that states:</a:t>
            </a:r>
          </a:p>
          <a:p>
            <a:pPr lvl="1">
              <a:defRPr sz="1800"/>
            </a:pPr>
            <a:r>
              <a:rPr sz="4800"/>
              <a:t>"This server is property of COMPANY"</a:t>
            </a:r>
          </a:p>
          <a:p>
            <a:pPr lvl="1">
              <a:defRPr sz="1800"/>
            </a:pPr>
            <a:r>
              <a:rPr sz="4800"/>
              <a:t>"This server is in-scope for PCI compliance" if the server is, in fact, in scope.</a:t>
            </a:r>
          </a:p>
          <a:p>
            <a:pPr lvl="0">
              <a:defRPr sz="1800"/>
            </a:pPr>
            <a:r>
              <a:rPr sz="4800" b="1"/>
              <a:t>Success Criteria:</a:t>
            </a:r>
            <a:r>
              <a:rPr sz="4800"/>
              <a:t> We see the message when we log in to the test node</a:t>
            </a:r>
          </a:p>
        </p:txBody>
      </p:sp>
      <p:sp>
        <p:nvSpPr>
          <p:cNvPr id="4279" name="Shape 4279"/>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351</a:t>
            </a:fld>
            <a:endParaRPr sz="1000"/>
          </a:p>
        </p:txBody>
      </p:sp>
    </p:spTree>
  </p:cSld>
  <p:clrMapOvr>
    <a:masterClrMapping/>
  </p:clrMapOvr>
  <p:transition xmlns:p14="http://schemas.microsoft.com/office/powerpoint/2010/main" spd="med"/>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1" name="Shape 4281"/>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Possible Solutions</a:t>
            </a:r>
          </a:p>
        </p:txBody>
      </p:sp>
      <p:sp>
        <p:nvSpPr>
          <p:cNvPr id="4282" name="Shape 4282"/>
          <p:cNvSpPr>
            <a:spLocks noGrp="1"/>
          </p:cNvSpPr>
          <p:nvPr>
            <p:ph type="body" idx="1"/>
          </p:nvPr>
        </p:nvSpPr>
        <p:spPr>
          <a:xfrm>
            <a:off x="800100" y="1879600"/>
            <a:ext cx="15100300" cy="6731000"/>
          </a:xfrm>
          <a:prstGeom prst="rect">
            <a:avLst/>
          </a:prstGeom>
        </p:spPr>
        <p:txBody>
          <a:bodyPr/>
          <a:lstStyle/>
          <a:p>
            <a:pPr lvl="0">
              <a:defRPr sz="1800"/>
            </a:pPr>
            <a:r>
              <a:rPr sz="4800" dirty="0"/>
              <a:t>We could use an MOTD cookbook to supply the 'Company' name as a node attribute and write out the message</a:t>
            </a:r>
          </a:p>
          <a:p>
            <a:pPr lvl="0">
              <a:defRPr sz="1800"/>
            </a:pPr>
            <a:endParaRPr sz="4800" dirty="0"/>
          </a:p>
          <a:p>
            <a:pPr lvl="0">
              <a:defRPr sz="1800"/>
            </a:pPr>
            <a:r>
              <a:rPr sz="4800" dirty="0"/>
              <a:t>The line on PCI compliance only gets written if a 'PCI Compliance' attribute is set to 'true' for that Company</a:t>
            </a:r>
          </a:p>
        </p:txBody>
      </p:sp>
      <p:sp>
        <p:nvSpPr>
          <p:cNvPr id="4283" name="Shape 4283"/>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352</a:t>
            </a:fld>
            <a:endParaRPr sz="1000"/>
          </a:p>
        </p:txBody>
      </p:sp>
    </p:spTree>
  </p:cSld>
  <p:clrMapOvr>
    <a:masterClrMapping/>
  </p:clrMapOvr>
  <p:transition xmlns:p14="http://schemas.microsoft.com/office/powerpoint/2010/main" spd="med"/>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5" name="Shape 4285"/>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We have a small problem...</a:t>
            </a:r>
          </a:p>
        </p:txBody>
      </p:sp>
      <p:sp>
        <p:nvSpPr>
          <p:cNvPr id="4286" name="Shape 4286"/>
          <p:cNvSpPr>
            <a:spLocks noGrp="1"/>
          </p:cNvSpPr>
          <p:nvPr>
            <p:ph type="body" idx="1"/>
          </p:nvPr>
        </p:nvSpPr>
        <p:spPr>
          <a:prstGeom prst="rect">
            <a:avLst/>
          </a:prstGeom>
        </p:spPr>
        <p:txBody>
          <a:bodyPr/>
          <a:lstStyle/>
          <a:p>
            <a:pPr lvl="0">
              <a:defRPr sz="1800"/>
            </a:pPr>
            <a:r>
              <a:rPr sz="4800"/>
              <a:t>We don’t have a node attribute for ‘Company’, nor if the server is in scope for 'PCI Compliance'</a:t>
            </a:r>
          </a:p>
          <a:p>
            <a:pPr lvl="0">
              <a:defRPr sz="1800"/>
            </a:pPr>
            <a:r>
              <a:rPr sz="4800"/>
              <a:t>Also, well factored cookbooks only contain the information relevant to their domain</a:t>
            </a:r>
          </a:p>
          <a:p>
            <a:pPr lvl="1">
              <a:defRPr sz="1800"/>
            </a:pPr>
            <a:r>
              <a:rPr sz="4800"/>
              <a:t>We know we will likely have other things related to PCI (security settings, for example)</a:t>
            </a:r>
          </a:p>
          <a:p>
            <a:pPr lvl="0">
              <a:defRPr sz="1800"/>
            </a:pPr>
            <a:r>
              <a:rPr sz="4800"/>
              <a:t>So the best thing to do is create a separate PCI cookbook, and add our attribute there</a:t>
            </a:r>
          </a:p>
        </p:txBody>
      </p:sp>
      <p:sp>
        <p:nvSpPr>
          <p:cNvPr id="4287" name="Shape 4287"/>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353</a:t>
            </a:fld>
            <a:endParaRPr sz="1000"/>
          </a:p>
        </p:txBody>
      </p:sp>
    </p:spTree>
  </p:cSld>
  <p:clrMapOvr>
    <a:masterClrMapping/>
  </p:clrMapOvr>
  <p:transition xmlns:p14="http://schemas.microsoft.com/office/powerpoint/2010/main" spd="med"/>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1" name="Shape 4291"/>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Solution</a:t>
            </a:r>
          </a:p>
        </p:txBody>
      </p:sp>
      <p:sp>
        <p:nvSpPr>
          <p:cNvPr id="4292" name="Shape 4292"/>
          <p:cNvSpPr>
            <a:spLocks noGrp="1"/>
          </p:cNvSpPr>
          <p:nvPr>
            <p:ph type="body" idx="1"/>
          </p:nvPr>
        </p:nvSpPr>
        <p:spPr>
          <a:prstGeom prst="rect">
            <a:avLst/>
          </a:prstGeom>
        </p:spPr>
        <p:txBody>
          <a:bodyPr>
            <a:normAutofit lnSpcReduction="10000"/>
          </a:bodyPr>
          <a:lstStyle/>
          <a:p>
            <a:pPr lvl="0">
              <a:defRPr sz="1800"/>
            </a:pPr>
            <a:r>
              <a:rPr sz="4800"/>
              <a:t>We'll create an MOTD cookbook to write out the MOTD - this cookbook configures 'Company' name as a node attribute</a:t>
            </a:r>
          </a:p>
          <a:p>
            <a:pPr lvl="0">
              <a:defRPr sz="1800"/>
            </a:pPr>
            <a:r>
              <a:rPr sz="4800"/>
              <a:t>We'll also create a PCI cookbook which configures a 'PCI compliance' attribute - this attribute is then read by MOTD cookbook</a:t>
            </a:r>
          </a:p>
          <a:p>
            <a:pPr lvl="0">
              <a:defRPr sz="1800"/>
            </a:pPr>
            <a:endParaRPr sz="4800"/>
          </a:p>
          <a:p>
            <a:pPr lvl="0">
              <a:defRPr sz="1800"/>
            </a:pPr>
            <a:r>
              <a:rPr sz="4800"/>
              <a:t>We'll create the MOTD cookbook first, then we'll create the PCI cookbook</a:t>
            </a:r>
          </a:p>
        </p:txBody>
      </p:sp>
      <p:sp>
        <p:nvSpPr>
          <p:cNvPr id="4293" name="Shape 4293"/>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354</a:t>
            </a:fld>
            <a:endParaRPr sz="1000"/>
          </a:p>
        </p:txBody>
      </p:sp>
    </p:spTree>
  </p:cSld>
  <p:clrMapOvr>
    <a:masterClrMapping/>
  </p:clrMapOvr>
  <p:transition xmlns:p14="http://schemas.microsoft.com/office/powerpoint/2010/main" spd="med"/>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7" name="Shape 4297"/>
          <p:cNvSpPr/>
          <p:nvPr/>
        </p:nvSpPr>
        <p:spPr>
          <a:xfrm>
            <a:off x="8134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 knife cookbook create motd</a:t>
            </a:r>
          </a:p>
        </p:txBody>
      </p:sp>
      <p:sp>
        <p:nvSpPr>
          <p:cNvPr id="4298" name="Shape 4298"/>
          <p:cNvSpPr>
            <a:spLocks noGrp="1"/>
          </p:cNvSpPr>
          <p:nvPr>
            <p:ph type="title"/>
          </p:nvPr>
        </p:nvSpPr>
        <p:spPr>
          <a:prstGeom prst="rect">
            <a:avLst/>
          </a:prstGeom>
        </p:spPr>
        <p:txBody>
          <a:bodyPr/>
          <a:lstStyle>
            <a:lvl1pPr defTabSz="430275">
              <a:defRPr sz="5544">
                <a:effectLst>
                  <a:outerShdw blurRad="39116" dist="19558" dir="2700000" rotWithShape="0">
                    <a:srgbClr val="000000">
                      <a:alpha val="75000"/>
                    </a:srgbClr>
                  </a:outerShdw>
                </a:effectLst>
              </a:defRPr>
            </a:lvl1pPr>
          </a:lstStyle>
          <a:p>
            <a:pPr lvl="0">
              <a:defRPr sz="1800" b="0">
                <a:solidFill>
                  <a:srgbClr val="000000"/>
                </a:solidFill>
                <a:effectLst/>
              </a:defRPr>
            </a:pPr>
            <a:r>
              <a:rPr sz="5544" b="1">
                <a:solidFill>
                  <a:srgbClr val="FFFFFF"/>
                </a:solidFill>
                <a:effectLst>
                  <a:outerShdw blurRad="39116" dist="19558" dir="2700000" rotWithShape="0">
                    <a:srgbClr val="000000">
                      <a:alpha val="75000"/>
                    </a:srgbClr>
                  </a:outerShdw>
                </a:effectLst>
              </a:rPr>
              <a:t>Exercise: Create a cookbook named ‘motd’</a:t>
            </a:r>
          </a:p>
        </p:txBody>
      </p:sp>
      <p:sp>
        <p:nvSpPr>
          <p:cNvPr id="4299" name="Shape 4299"/>
          <p:cNvSpPr/>
          <p:nvPr/>
        </p:nvSpPr>
        <p:spPr>
          <a:xfrm>
            <a:off x="825500" y="3657600"/>
            <a:ext cx="14605000" cy="28194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0" tIns="0" rIns="0" bIns="0">
            <a:spAutoFit/>
          </a:bodyPr>
          <a:lstStyle/>
          <a:p>
            <a:pPr lvl="0" algn="l" defTabSz="457200">
              <a:defRPr sz="1800"/>
            </a:pPr>
            <a:r>
              <a:rPr sz="4600">
                <a:solidFill>
                  <a:srgbClr val="FFFFFF"/>
                </a:solidFill>
                <a:latin typeface="+mn-lt"/>
                <a:ea typeface="+mn-ea"/>
                <a:cs typeface="+mn-cs"/>
                <a:sym typeface="Courier"/>
              </a:rPr>
              <a:t> ** Creating cookbook motd</a:t>
            </a:r>
          </a:p>
          <a:p>
            <a:pPr lvl="0" algn="l" defTabSz="457200">
              <a:defRPr sz="1800"/>
            </a:pPr>
            <a:r>
              <a:rPr sz="4600">
                <a:solidFill>
                  <a:srgbClr val="FFFFFF"/>
                </a:solidFill>
                <a:latin typeface="+mn-lt"/>
                <a:ea typeface="+mn-ea"/>
                <a:cs typeface="+mn-cs"/>
                <a:sym typeface="Courier"/>
              </a:rPr>
              <a:t> ** Creating README for cookbook: motd</a:t>
            </a:r>
          </a:p>
          <a:p>
            <a:pPr lvl="0" algn="l" defTabSz="457200">
              <a:defRPr sz="1800"/>
            </a:pPr>
            <a:r>
              <a:rPr sz="4600">
                <a:solidFill>
                  <a:srgbClr val="FFFFFF"/>
                </a:solidFill>
                <a:latin typeface="+mn-lt"/>
                <a:ea typeface="+mn-ea"/>
                <a:cs typeface="+mn-cs"/>
                <a:sym typeface="Courier"/>
              </a:rPr>
              <a:t> ** Creating CHANGELOG for cookbook: motd</a:t>
            </a:r>
          </a:p>
          <a:p>
            <a:pPr lvl="0" algn="l" defTabSz="457200">
              <a:defRPr sz="1800"/>
            </a:pPr>
            <a:r>
              <a:rPr sz="4600">
                <a:solidFill>
                  <a:srgbClr val="FFFFFF"/>
                </a:solidFill>
                <a:latin typeface="+mn-lt"/>
                <a:ea typeface="+mn-ea"/>
                <a:cs typeface="+mn-cs"/>
                <a:sym typeface="Courier"/>
              </a:rPr>
              <a:t> ** Creating metadata for cookbook: motd</a:t>
            </a:r>
          </a:p>
        </p:txBody>
      </p:sp>
      <p:sp>
        <p:nvSpPr>
          <p:cNvPr id="4300" name="Shape 4300"/>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355</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42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7" grpId="1" animBg="1" advAuto="0"/>
    </p:bld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4" name="Shape 4304"/>
          <p:cNvSpPr/>
          <p:nvPr/>
        </p:nvSpPr>
        <p:spPr>
          <a:xfrm>
            <a:off x="838200" y="2457450"/>
            <a:ext cx="14630400" cy="10287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p>
            <a:pPr lvl="0" algn="l" defTabSz="546100">
              <a:defRPr sz="1800"/>
            </a:pPr>
            <a:r>
              <a:rPr sz="4100" dirty="0">
                <a:latin typeface="+mn-lt"/>
                <a:ea typeface="+mn-ea"/>
                <a:cs typeface="+mn-cs"/>
                <a:sym typeface="Courier"/>
              </a:rPr>
              <a:t>default[</a:t>
            </a:r>
            <a:r>
              <a:rPr sz="4100" dirty="0">
                <a:solidFill>
                  <a:srgbClr val="D1584E"/>
                </a:solidFill>
                <a:latin typeface="+mn-lt"/>
                <a:ea typeface="+mn-ea"/>
                <a:cs typeface="+mn-cs"/>
                <a:sym typeface="Courier"/>
              </a:rPr>
              <a:t>"motd"</a:t>
            </a:r>
            <a:r>
              <a:rPr sz="4100" dirty="0" smtClean="0">
                <a:latin typeface="+mn-lt"/>
                <a:ea typeface="+mn-ea"/>
                <a:cs typeface="+mn-cs"/>
                <a:sym typeface="Courier"/>
              </a:rPr>
              <a:t>][</a:t>
            </a:r>
            <a:r>
              <a:rPr sz="4100" dirty="0" smtClean="0">
                <a:solidFill>
                  <a:srgbClr val="D1584E"/>
                </a:solidFill>
                <a:latin typeface="+mn-lt"/>
                <a:ea typeface="+mn-ea"/>
                <a:cs typeface="+mn-cs"/>
                <a:sym typeface="Courier"/>
              </a:rPr>
              <a:t>"</a:t>
            </a:r>
            <a:r>
              <a:rPr sz="4100" dirty="0">
                <a:solidFill>
                  <a:srgbClr val="D1584E"/>
                </a:solidFill>
                <a:latin typeface="+mn-lt"/>
                <a:ea typeface="+mn-ea"/>
                <a:cs typeface="+mn-cs"/>
                <a:sym typeface="Courier"/>
              </a:rPr>
              <a:t>company</a:t>
            </a:r>
            <a:r>
              <a:rPr sz="4100" dirty="0" smtClean="0">
                <a:solidFill>
                  <a:srgbClr val="D1584E"/>
                </a:solidFill>
                <a:latin typeface="+mn-lt"/>
                <a:ea typeface="+mn-ea"/>
                <a:cs typeface="+mn-cs"/>
                <a:sym typeface="Courier"/>
              </a:rPr>
              <a:t>"</a:t>
            </a:r>
            <a:r>
              <a:rPr sz="4100" dirty="0" smtClean="0">
                <a:latin typeface="+mn-lt"/>
                <a:ea typeface="+mn-ea"/>
                <a:cs typeface="+mn-cs"/>
                <a:sym typeface="Courier"/>
              </a:rPr>
              <a:t>] = </a:t>
            </a:r>
            <a:r>
              <a:rPr sz="4100" dirty="0">
                <a:solidFill>
                  <a:srgbClr val="D1584E"/>
                </a:solidFill>
                <a:latin typeface="+mn-lt"/>
                <a:ea typeface="+mn-ea"/>
                <a:cs typeface="+mn-cs"/>
                <a:sym typeface="Courier"/>
              </a:rPr>
              <a:t>"Chef</a:t>
            </a:r>
            <a:r>
              <a:rPr sz="4100" dirty="0" smtClean="0">
                <a:solidFill>
                  <a:srgbClr val="D1584E"/>
                </a:solidFill>
                <a:latin typeface="+mn-lt"/>
                <a:ea typeface="+mn-ea"/>
                <a:cs typeface="+mn-cs"/>
                <a:sym typeface="Courier"/>
              </a:rPr>
              <a:t>" </a:t>
            </a:r>
            <a:endParaRPr sz="4100" dirty="0">
              <a:solidFill>
                <a:srgbClr val="D1584E"/>
              </a:solidFill>
              <a:latin typeface="+mn-lt"/>
              <a:ea typeface="+mn-ea"/>
              <a:cs typeface="+mn-cs"/>
              <a:sym typeface="Courier"/>
            </a:endParaRPr>
          </a:p>
        </p:txBody>
      </p:sp>
      <p:sp>
        <p:nvSpPr>
          <p:cNvPr id="4305" name="Shape 4305"/>
          <p:cNvSpPr/>
          <p:nvPr/>
        </p:nvSpPr>
        <p:spPr>
          <a:xfrm>
            <a:off x="1358304" y="1701800"/>
            <a:ext cx="6121401"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b="1">
                <a:latin typeface="+mn-lt"/>
                <a:ea typeface="+mn-ea"/>
                <a:cs typeface="+mn-cs"/>
                <a:sym typeface="Courier"/>
              </a:defRPr>
            </a:lvl1pPr>
          </a:lstStyle>
          <a:p>
            <a:pPr lvl="0">
              <a:defRPr sz="1800" b="0"/>
            </a:pPr>
            <a:r>
              <a:rPr sz="3200" b="1"/>
              <a:t>OPEN IN EDITOR:</a:t>
            </a:r>
          </a:p>
        </p:txBody>
      </p:sp>
      <p:sp>
        <p:nvSpPr>
          <p:cNvPr id="4306" name="Shape 4306"/>
          <p:cNvSpPr/>
          <p:nvPr/>
        </p:nvSpPr>
        <p:spPr>
          <a:xfrm>
            <a:off x="5048448" y="1638300"/>
            <a:ext cx="14655801" cy="7112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lgn="l">
              <a:defRPr>
                <a:latin typeface="+mn-lt"/>
                <a:ea typeface="+mn-ea"/>
                <a:cs typeface="+mn-cs"/>
                <a:sym typeface="Courier"/>
              </a:defRPr>
            </a:lvl1pPr>
          </a:lstStyle>
          <a:p>
            <a:pPr lvl="0">
              <a:defRPr sz="1800"/>
            </a:pPr>
            <a:r>
              <a:rPr sz="3200"/>
              <a:t>cookbooks/motd/attributes/default.rb</a:t>
            </a:r>
          </a:p>
        </p:txBody>
      </p:sp>
      <p:sp>
        <p:nvSpPr>
          <p:cNvPr id="4307" name="Shape 4307"/>
          <p:cNvSpPr/>
          <p:nvPr/>
        </p:nvSpPr>
        <p:spPr>
          <a:xfrm>
            <a:off x="6642100" y="4152900"/>
            <a:ext cx="3048000"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defRPr b="1">
                <a:latin typeface="+mn-lt"/>
                <a:ea typeface="+mn-ea"/>
                <a:cs typeface="+mn-cs"/>
                <a:sym typeface="Courier"/>
              </a:defRPr>
            </a:lvl1pPr>
          </a:lstStyle>
          <a:p>
            <a:pPr lvl="0">
              <a:defRPr sz="1800" b="0"/>
            </a:pPr>
            <a:r>
              <a:rPr sz="3200" b="1"/>
              <a:t>SAVE FILE!</a:t>
            </a:r>
          </a:p>
        </p:txBody>
      </p:sp>
      <p:sp>
        <p:nvSpPr>
          <p:cNvPr id="4308" name="Shape 4308"/>
          <p:cNvSpPr>
            <a:spLocks noGrp="1"/>
          </p:cNvSpPr>
          <p:nvPr>
            <p:ph type="title"/>
          </p:nvPr>
        </p:nvSpPr>
        <p:spPr>
          <a:prstGeom prst="rect">
            <a:avLst/>
          </a:prstGeom>
        </p:spPr>
        <p:txBody>
          <a:bodyPr/>
          <a:lstStyle>
            <a:lvl1pPr defTabSz="452627">
              <a:defRPr sz="5832">
                <a:effectLst>
                  <a:outerShdw blurRad="41148" dist="20574" dir="2700000" rotWithShape="0">
                    <a:srgbClr val="000000">
                      <a:alpha val="75000"/>
                    </a:srgbClr>
                  </a:outerShdw>
                </a:effectLst>
              </a:defRPr>
            </a:lvl1pPr>
          </a:lstStyle>
          <a:p>
            <a:pPr lvl="0">
              <a:defRPr sz="1800" b="0">
                <a:solidFill>
                  <a:srgbClr val="000000"/>
                </a:solidFill>
                <a:effectLst/>
              </a:defRPr>
            </a:pPr>
            <a:r>
              <a:rPr sz="5832" b="1">
                <a:solidFill>
                  <a:srgbClr val="FFFFFF"/>
                </a:solidFill>
                <a:effectLst>
                  <a:outerShdw blurRad="41148" dist="20574" dir="2700000" rotWithShape="0">
                    <a:srgbClr val="000000">
                      <a:alpha val="75000"/>
                    </a:srgbClr>
                  </a:outerShdw>
                </a:effectLst>
              </a:rPr>
              <a:t>Exercise: Create a default.rb attribute file</a:t>
            </a:r>
          </a:p>
        </p:txBody>
      </p:sp>
      <p:sp>
        <p:nvSpPr>
          <p:cNvPr id="4309" name="Shape 4309"/>
          <p:cNvSpPr>
            <a:spLocks noGrp="1"/>
          </p:cNvSpPr>
          <p:nvPr>
            <p:ph type="body" idx="1"/>
          </p:nvPr>
        </p:nvSpPr>
        <p:spPr>
          <a:xfrm>
            <a:off x="800100" y="5397500"/>
            <a:ext cx="15062200" cy="3213100"/>
          </a:xfrm>
          <a:prstGeom prst="rect">
            <a:avLst/>
          </a:prstGeom>
        </p:spPr>
        <p:txBody>
          <a:bodyPr>
            <a:normAutofit lnSpcReduction="10000"/>
          </a:bodyPr>
          <a:lstStyle/>
          <a:p>
            <a:pPr marL="299402" lvl="0" indent="-299402" defTabSz="514095">
              <a:spcBef>
                <a:spcPts val="1100"/>
              </a:spcBef>
              <a:defRPr sz="1800"/>
            </a:pPr>
            <a:r>
              <a:rPr sz="3772" dirty="0"/>
              <a:t>Creates a new Node attribute: </a:t>
            </a:r>
            <a:r>
              <a:rPr sz="3772" dirty="0">
                <a:latin typeface="+mn-lt"/>
                <a:ea typeface="+mn-ea"/>
                <a:cs typeface="+mn-cs"/>
                <a:sym typeface="Courier"/>
              </a:rPr>
              <a:t>node["motd"]["company"]</a:t>
            </a:r>
            <a:endParaRPr sz="3772" dirty="0"/>
          </a:p>
          <a:p>
            <a:pPr marL="299402" lvl="0" indent="-299402" defTabSz="514095">
              <a:spcBef>
                <a:spcPts val="1100"/>
              </a:spcBef>
              <a:defRPr sz="1800"/>
            </a:pPr>
            <a:r>
              <a:rPr sz="3772" dirty="0"/>
              <a:t>Sets the values to the string "Chef"</a:t>
            </a:r>
          </a:p>
          <a:p>
            <a:pPr marL="299402" lvl="0" indent="-299402" defTabSz="514095">
              <a:spcBef>
                <a:spcPts val="1100"/>
              </a:spcBef>
              <a:defRPr sz="1800"/>
            </a:pPr>
            <a:r>
              <a:rPr sz="3772" dirty="0"/>
              <a:t>Note: there is no space between 'default' and '[' </a:t>
            </a:r>
          </a:p>
          <a:p>
            <a:pPr marL="299402" lvl="0" indent="-299402" defTabSz="514095">
              <a:spcBef>
                <a:spcPts val="1100"/>
              </a:spcBef>
              <a:defRPr sz="1800"/>
            </a:pPr>
            <a:r>
              <a:rPr sz="3772" dirty="0"/>
              <a:t>The 'motd' in the attribute is just convention so you know the cookbook the attribute was set in. This is not an enforced syntax</a:t>
            </a:r>
          </a:p>
        </p:txBody>
      </p:sp>
      <p:sp>
        <p:nvSpPr>
          <p:cNvPr id="4310" name="Shape 4310"/>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356</a:t>
            </a:fld>
            <a:endParaRPr sz="1000"/>
          </a:p>
        </p:txBody>
      </p:sp>
    </p:spTree>
  </p:cSld>
  <p:clrMapOvr>
    <a:masterClrMapping/>
  </p:clrMapOvr>
  <p:transition xmlns:p14="http://schemas.microsoft.com/office/powerpoint/2010/main" spd="med"/>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4" name="Shape 4314"/>
          <p:cNvSpPr/>
          <p:nvPr/>
        </p:nvSpPr>
        <p:spPr>
          <a:xfrm>
            <a:off x="1358304" y="1701800"/>
            <a:ext cx="6121401"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b="1">
                <a:latin typeface="+mn-lt"/>
                <a:ea typeface="+mn-ea"/>
                <a:cs typeface="+mn-cs"/>
                <a:sym typeface="Courier"/>
              </a:defRPr>
            </a:lvl1pPr>
          </a:lstStyle>
          <a:p>
            <a:pPr lvl="0">
              <a:defRPr sz="1800" b="0"/>
            </a:pPr>
            <a:r>
              <a:rPr sz="3200" b="1"/>
              <a:t>OPEN IN EDITOR:</a:t>
            </a:r>
          </a:p>
        </p:txBody>
      </p:sp>
      <p:sp>
        <p:nvSpPr>
          <p:cNvPr id="4315" name="Shape 4315"/>
          <p:cNvSpPr/>
          <p:nvPr/>
        </p:nvSpPr>
        <p:spPr>
          <a:xfrm>
            <a:off x="5048448" y="1625600"/>
            <a:ext cx="14655801" cy="7112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lgn="l">
              <a:defRPr>
                <a:latin typeface="+mn-lt"/>
                <a:ea typeface="+mn-ea"/>
                <a:cs typeface="+mn-cs"/>
                <a:sym typeface="Courier"/>
              </a:defRPr>
            </a:lvl1pPr>
          </a:lstStyle>
          <a:p>
            <a:pPr lvl="0">
              <a:defRPr sz="1800"/>
            </a:pPr>
            <a:r>
              <a:rPr sz="3200"/>
              <a:t>cookbooks/motd/recipes/default.rb</a:t>
            </a:r>
          </a:p>
        </p:txBody>
      </p:sp>
      <p:sp>
        <p:nvSpPr>
          <p:cNvPr id="4316" name="Shape 4316"/>
          <p:cNvSpPr/>
          <p:nvPr/>
        </p:nvSpPr>
        <p:spPr>
          <a:xfrm>
            <a:off x="838200" y="2381250"/>
            <a:ext cx="14630400" cy="53848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p>
            <a:pPr lvl="0" algn="l">
              <a:defRPr sz="1800"/>
            </a:pPr>
            <a:r>
              <a:rPr sz="4100">
                <a:solidFill>
                  <a:srgbClr val="00A3D7"/>
                </a:solidFill>
                <a:latin typeface="+mn-lt"/>
                <a:ea typeface="+mn-ea"/>
                <a:cs typeface="+mn-cs"/>
                <a:sym typeface="Courier"/>
              </a:rPr>
              <a:t> #</a:t>
            </a:r>
            <a:endParaRPr sz="4100">
              <a:solidFill>
                <a:srgbClr val="FFFFFF"/>
              </a:solidFill>
              <a:latin typeface="+mn-lt"/>
              <a:ea typeface="+mn-ea"/>
              <a:cs typeface="+mn-cs"/>
              <a:sym typeface="Courier"/>
            </a:endParaRPr>
          </a:p>
          <a:p>
            <a:pPr lvl="0" algn="l">
              <a:defRPr sz="1800"/>
            </a:pPr>
            <a:r>
              <a:rPr sz="4100">
                <a:solidFill>
                  <a:srgbClr val="FFFFFF"/>
                </a:solidFill>
                <a:latin typeface="+mn-lt"/>
                <a:ea typeface="+mn-ea"/>
                <a:cs typeface="+mn-cs"/>
                <a:sym typeface="Courier"/>
              </a:rPr>
              <a:t> </a:t>
            </a:r>
            <a:r>
              <a:rPr sz="4100">
                <a:solidFill>
                  <a:srgbClr val="00A3D7"/>
                </a:solidFill>
                <a:latin typeface="+mn-lt"/>
                <a:ea typeface="+mn-ea"/>
                <a:cs typeface="+mn-cs"/>
                <a:sym typeface="Courier"/>
              </a:rPr>
              <a:t># Cookbook Name:: motd</a:t>
            </a:r>
            <a:endParaRPr sz="4100">
              <a:solidFill>
                <a:srgbClr val="FFFFFF"/>
              </a:solidFill>
              <a:latin typeface="+mn-lt"/>
              <a:ea typeface="+mn-ea"/>
              <a:cs typeface="+mn-cs"/>
              <a:sym typeface="Courier"/>
            </a:endParaRPr>
          </a:p>
          <a:p>
            <a:pPr lvl="0" algn="l">
              <a:defRPr sz="1800"/>
            </a:pPr>
            <a:r>
              <a:rPr sz="4100">
                <a:solidFill>
                  <a:srgbClr val="FFFFFF"/>
                </a:solidFill>
                <a:latin typeface="+mn-lt"/>
                <a:ea typeface="+mn-ea"/>
                <a:cs typeface="+mn-cs"/>
                <a:sym typeface="Courier"/>
              </a:rPr>
              <a:t> </a:t>
            </a:r>
            <a:r>
              <a:rPr sz="4100">
                <a:solidFill>
                  <a:srgbClr val="00A3D7"/>
                </a:solidFill>
                <a:latin typeface="+mn-lt"/>
                <a:ea typeface="+mn-ea"/>
                <a:cs typeface="+mn-cs"/>
                <a:sym typeface="Courier"/>
              </a:rPr>
              <a:t># Recipe:: default</a:t>
            </a:r>
            <a:endParaRPr sz="4100">
              <a:solidFill>
                <a:srgbClr val="FFFFFF"/>
              </a:solidFill>
              <a:latin typeface="+mn-lt"/>
              <a:ea typeface="+mn-ea"/>
              <a:cs typeface="+mn-cs"/>
              <a:sym typeface="Courier"/>
            </a:endParaRPr>
          </a:p>
          <a:p>
            <a:pPr lvl="0" algn="l">
              <a:defRPr sz="1800"/>
            </a:pPr>
            <a:r>
              <a:rPr sz="4100">
                <a:solidFill>
                  <a:srgbClr val="FFFFFF"/>
                </a:solidFill>
                <a:latin typeface="+mn-lt"/>
                <a:ea typeface="+mn-ea"/>
                <a:cs typeface="+mn-cs"/>
                <a:sym typeface="Courier"/>
              </a:rPr>
              <a:t> </a:t>
            </a:r>
            <a:r>
              <a:rPr sz="4100">
                <a:solidFill>
                  <a:srgbClr val="00A3D7"/>
                </a:solidFill>
                <a:latin typeface="+mn-lt"/>
                <a:ea typeface="+mn-ea"/>
                <a:cs typeface="+mn-cs"/>
                <a:sym typeface="Courier"/>
              </a:rPr>
              <a:t>#</a:t>
            </a:r>
            <a:endParaRPr sz="4100">
              <a:solidFill>
                <a:srgbClr val="FFFFFF"/>
              </a:solidFill>
              <a:latin typeface="+mn-lt"/>
              <a:ea typeface="+mn-ea"/>
              <a:cs typeface="+mn-cs"/>
              <a:sym typeface="Courier"/>
            </a:endParaRPr>
          </a:p>
          <a:p>
            <a:pPr lvl="0" algn="l">
              <a:defRPr sz="1800"/>
            </a:pPr>
            <a:r>
              <a:rPr sz="4100">
                <a:solidFill>
                  <a:srgbClr val="FFFFFF"/>
                </a:solidFill>
                <a:latin typeface="+mn-lt"/>
                <a:ea typeface="+mn-ea"/>
                <a:cs typeface="+mn-cs"/>
                <a:sym typeface="Courier"/>
              </a:rPr>
              <a:t> </a:t>
            </a:r>
            <a:r>
              <a:rPr sz="4100">
                <a:solidFill>
                  <a:srgbClr val="00A3D7"/>
                </a:solidFill>
                <a:latin typeface="+mn-lt"/>
                <a:ea typeface="+mn-ea"/>
                <a:cs typeface="+mn-cs"/>
                <a:sym typeface="Courier"/>
              </a:rPr>
              <a:t># Copyright 2013, YOUR_COMPANY_NAME</a:t>
            </a:r>
            <a:endParaRPr sz="4100">
              <a:solidFill>
                <a:srgbClr val="FFFFFF"/>
              </a:solidFill>
              <a:latin typeface="+mn-lt"/>
              <a:ea typeface="+mn-ea"/>
              <a:cs typeface="+mn-cs"/>
              <a:sym typeface="Courier"/>
            </a:endParaRPr>
          </a:p>
          <a:p>
            <a:pPr lvl="0" algn="l">
              <a:defRPr sz="1800"/>
            </a:pPr>
            <a:r>
              <a:rPr sz="4100">
                <a:solidFill>
                  <a:srgbClr val="FFFFFF"/>
                </a:solidFill>
                <a:latin typeface="+mn-lt"/>
                <a:ea typeface="+mn-ea"/>
                <a:cs typeface="+mn-cs"/>
                <a:sym typeface="Courier"/>
              </a:rPr>
              <a:t> </a:t>
            </a:r>
            <a:r>
              <a:rPr sz="4100">
                <a:solidFill>
                  <a:srgbClr val="00A3D7"/>
                </a:solidFill>
                <a:latin typeface="+mn-lt"/>
                <a:ea typeface="+mn-ea"/>
                <a:cs typeface="+mn-cs"/>
                <a:sym typeface="Courier"/>
              </a:rPr>
              <a:t>#</a:t>
            </a:r>
            <a:endParaRPr sz="4100">
              <a:solidFill>
                <a:srgbClr val="FFFFFF"/>
              </a:solidFill>
              <a:latin typeface="+mn-lt"/>
              <a:ea typeface="+mn-ea"/>
              <a:cs typeface="+mn-cs"/>
              <a:sym typeface="Courier"/>
            </a:endParaRPr>
          </a:p>
          <a:p>
            <a:pPr lvl="0" algn="l">
              <a:defRPr sz="1800"/>
            </a:pPr>
            <a:r>
              <a:rPr sz="4100">
                <a:solidFill>
                  <a:srgbClr val="FFFFFF"/>
                </a:solidFill>
                <a:latin typeface="+mn-lt"/>
                <a:ea typeface="+mn-ea"/>
                <a:cs typeface="+mn-cs"/>
                <a:sym typeface="Courier"/>
              </a:rPr>
              <a:t> </a:t>
            </a:r>
            <a:r>
              <a:rPr sz="4100">
                <a:solidFill>
                  <a:srgbClr val="00A3D7"/>
                </a:solidFill>
                <a:latin typeface="+mn-lt"/>
                <a:ea typeface="+mn-ea"/>
                <a:cs typeface="+mn-cs"/>
                <a:sym typeface="Courier"/>
              </a:rPr>
              <a:t># All rights reserved - Do Not Redistribute</a:t>
            </a:r>
            <a:endParaRPr sz="4100">
              <a:solidFill>
                <a:srgbClr val="FFFFFF"/>
              </a:solidFill>
              <a:latin typeface="+mn-lt"/>
              <a:ea typeface="+mn-ea"/>
              <a:cs typeface="+mn-cs"/>
              <a:sym typeface="Courier"/>
            </a:endParaRPr>
          </a:p>
          <a:p>
            <a:pPr lvl="0" algn="l">
              <a:defRPr sz="1800"/>
            </a:pPr>
            <a:r>
              <a:rPr sz="4100">
                <a:solidFill>
                  <a:srgbClr val="FFFFFF"/>
                </a:solidFill>
                <a:latin typeface="+mn-lt"/>
                <a:ea typeface="+mn-ea"/>
                <a:cs typeface="+mn-cs"/>
                <a:sym typeface="Courier"/>
              </a:rPr>
              <a:t> </a:t>
            </a:r>
            <a:r>
              <a:rPr sz="4100">
                <a:solidFill>
                  <a:srgbClr val="00A3D7"/>
                </a:solidFill>
                <a:latin typeface="+mn-lt"/>
                <a:ea typeface="+mn-ea"/>
                <a:cs typeface="+mn-cs"/>
                <a:sym typeface="Courier"/>
              </a:rPr>
              <a:t>#</a:t>
            </a:r>
          </a:p>
        </p:txBody>
      </p:sp>
      <p:sp>
        <p:nvSpPr>
          <p:cNvPr id="4317" name="Shape 4317"/>
          <p:cNvSpPr>
            <a:spLocks noGrp="1"/>
          </p:cNvSpPr>
          <p:nvPr>
            <p:ph type="title"/>
          </p:nvPr>
        </p:nvSpPr>
        <p:spPr>
          <a:prstGeom prst="rect">
            <a:avLst/>
          </a:prstGeom>
        </p:spPr>
        <p:txBody>
          <a:bodyPr/>
          <a:lstStyle>
            <a:lvl1pPr defTabSz="391159">
              <a:defRPr sz="5040">
                <a:effectLst>
                  <a:outerShdw blurRad="35560" dist="17780" dir="2700000" rotWithShape="0">
                    <a:srgbClr val="000000">
                      <a:alpha val="75000"/>
                    </a:srgbClr>
                  </a:outerShdw>
                </a:effectLst>
              </a:defRPr>
            </a:lvl1pPr>
          </a:lstStyle>
          <a:p>
            <a:pPr lvl="0">
              <a:defRPr sz="1800" b="0">
                <a:solidFill>
                  <a:srgbClr val="000000"/>
                </a:solidFill>
                <a:effectLst/>
              </a:defRPr>
            </a:pPr>
            <a:r>
              <a:rPr sz="5040" b="1">
                <a:solidFill>
                  <a:srgbClr val="FFFFFF"/>
                </a:solidFill>
                <a:effectLst>
                  <a:outerShdw blurRad="35560" dist="17780" dir="2700000" rotWithShape="0">
                    <a:srgbClr val="000000">
                      <a:alpha val="75000"/>
                    </a:srgbClr>
                  </a:outerShdw>
                </a:effectLst>
              </a:rPr>
              <a:t>Exercise: Open the default recipe in your editor</a:t>
            </a:r>
          </a:p>
        </p:txBody>
      </p:sp>
      <p:sp>
        <p:nvSpPr>
          <p:cNvPr id="4318" name="Shape 4318"/>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357</a:t>
            </a:fld>
            <a:endParaRPr sz="1000"/>
          </a:p>
        </p:txBody>
      </p:sp>
    </p:spTree>
  </p:cSld>
  <p:clrMapOvr>
    <a:masterClrMapping/>
  </p:clrMapOvr>
  <p:transition xmlns:p14="http://schemas.microsoft.com/office/powerpoint/2010/main" spd="med"/>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0" name="Shape 4320"/>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What resource should we use?</a:t>
            </a:r>
          </a:p>
        </p:txBody>
      </p:sp>
      <p:sp>
        <p:nvSpPr>
          <p:cNvPr id="4321" name="Shape 4321"/>
          <p:cNvSpPr>
            <a:spLocks noGrp="1"/>
          </p:cNvSpPr>
          <p:nvPr>
            <p:ph type="body" idx="1"/>
          </p:nvPr>
        </p:nvSpPr>
        <p:spPr>
          <a:prstGeom prst="rect">
            <a:avLst/>
          </a:prstGeom>
        </p:spPr>
        <p:txBody>
          <a:bodyPr/>
          <a:lstStyle/>
          <a:p>
            <a:pPr lvl="0">
              <a:defRPr sz="1800"/>
            </a:pPr>
            <a:r>
              <a:rPr sz="4800" dirty="0"/>
              <a:t>We could try and use a </a:t>
            </a:r>
            <a:r>
              <a:rPr sz="4800" dirty="0">
                <a:latin typeface="Courier New"/>
                <a:ea typeface="Courier New"/>
                <a:cs typeface="Courier New"/>
                <a:sym typeface="Courier New"/>
              </a:rPr>
              <a:t>cookbook_file</a:t>
            </a:r>
            <a:r>
              <a:rPr sz="4800" dirty="0"/>
              <a:t> here, and rely on the file copy rules</a:t>
            </a:r>
          </a:p>
          <a:p>
            <a:pPr lvl="1">
              <a:defRPr sz="1800"/>
            </a:pPr>
            <a:r>
              <a:rPr sz="4800" dirty="0"/>
              <a:t>Create a file per server, basically</a:t>
            </a:r>
          </a:p>
          <a:p>
            <a:pPr lvl="0">
              <a:defRPr sz="1800"/>
            </a:pPr>
            <a:r>
              <a:rPr sz="4800" dirty="0"/>
              <a:t>Obviously, that’s dramatically inefficient</a:t>
            </a:r>
          </a:p>
          <a:p>
            <a:pPr lvl="0">
              <a:defRPr sz="1800"/>
            </a:pPr>
            <a:r>
              <a:rPr sz="4800" dirty="0"/>
              <a:t>Instead, we will render a </a:t>
            </a:r>
            <a:r>
              <a:rPr sz="4800" b="1" dirty="0"/>
              <a:t>template</a:t>
            </a:r>
            <a:r>
              <a:rPr sz="4800" dirty="0"/>
              <a:t> - a file that is a mixture of the contents we want, and embedded Ruby code </a:t>
            </a:r>
          </a:p>
        </p:txBody>
      </p:sp>
      <p:sp>
        <p:nvSpPr>
          <p:cNvPr id="4322" name="Shape 4322"/>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358</a:t>
            </a:fld>
            <a:endParaRPr sz="1000"/>
          </a:p>
        </p:txBody>
      </p:sp>
    </p:spTree>
  </p:cSld>
  <p:clrMapOvr>
    <a:masterClrMapping/>
  </p:clrMapOvr>
  <p:transition xmlns:p14="http://schemas.microsoft.com/office/powerpoint/2010/main" spd="med"/>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6" name="Shape 4326"/>
          <p:cNvSpPr>
            <a:spLocks noGrp="1"/>
          </p:cNvSpPr>
          <p:nvPr>
            <p:ph type="title"/>
          </p:nvPr>
        </p:nvSpPr>
        <p:spPr>
          <a:xfrm>
            <a:off x="596900" y="228600"/>
            <a:ext cx="15062200" cy="1016000"/>
          </a:xfrm>
          <a:prstGeom prst="rect">
            <a:avLst/>
          </a:prstGeom>
        </p:spPr>
        <p:txBody>
          <a:bodyPr anchor="t"/>
          <a:lstStyle>
            <a:lvl1pPr defTabSz="413512">
              <a:defRPr sz="5328">
                <a:effectLst>
                  <a:outerShdw blurRad="37592" dist="18796" dir="2700000" rotWithShape="0">
                    <a:srgbClr val="000000">
                      <a:alpha val="75000"/>
                    </a:srgbClr>
                  </a:outerShdw>
                </a:effectLst>
              </a:defRPr>
            </a:lvl1pPr>
          </a:lstStyle>
          <a:p>
            <a:pPr lvl="0">
              <a:defRPr sz="1800" b="0">
                <a:solidFill>
                  <a:srgbClr val="000000"/>
                </a:solidFill>
                <a:effectLst/>
              </a:defRPr>
            </a:pPr>
            <a:r>
              <a:rPr sz="5328" b="1">
                <a:solidFill>
                  <a:srgbClr val="FFFFFF"/>
                </a:solidFill>
                <a:effectLst>
                  <a:outerShdw blurRad="37592" dist="18796" dir="2700000" rotWithShape="0">
                    <a:srgbClr val="000000">
                      <a:alpha val="75000"/>
                    </a:srgbClr>
                  </a:outerShdw>
                </a:effectLst>
              </a:rPr>
              <a:t>Exercise: Add template resource for /etc/motd</a:t>
            </a:r>
          </a:p>
        </p:txBody>
      </p:sp>
      <p:sp>
        <p:nvSpPr>
          <p:cNvPr id="4327" name="Shape 4327"/>
          <p:cNvSpPr>
            <a:spLocks noGrp="1"/>
          </p:cNvSpPr>
          <p:nvPr>
            <p:ph type="body" idx="1"/>
          </p:nvPr>
        </p:nvSpPr>
        <p:spPr>
          <a:xfrm>
            <a:off x="800100" y="1676400"/>
            <a:ext cx="14655800" cy="6972300"/>
          </a:xfrm>
          <a:prstGeom prst="rect">
            <a:avLst/>
          </a:prstGeom>
        </p:spPr>
        <p:txBody>
          <a:bodyPr/>
          <a:lstStyle/>
          <a:p>
            <a:pPr lvl="0">
              <a:defRPr sz="1800"/>
            </a:pPr>
            <a:r>
              <a:rPr sz="4800"/>
              <a:t>Use a </a:t>
            </a:r>
            <a:r>
              <a:rPr sz="4800" b="1"/>
              <a:t>template</a:t>
            </a:r>
            <a:r>
              <a:rPr sz="4800"/>
              <a:t> resource</a:t>
            </a:r>
          </a:p>
          <a:p>
            <a:pPr lvl="0">
              <a:defRPr sz="1800"/>
            </a:pPr>
            <a:r>
              <a:rPr sz="4800"/>
              <a:t>The </a:t>
            </a:r>
            <a:r>
              <a:rPr sz="4800" b="1"/>
              <a:t>name</a:t>
            </a:r>
            <a:r>
              <a:rPr sz="4800"/>
              <a:t> is </a:t>
            </a:r>
            <a:r>
              <a:rPr sz="4800">
                <a:latin typeface="+mn-lt"/>
                <a:ea typeface="+mn-ea"/>
                <a:cs typeface="+mn-cs"/>
                <a:sym typeface="Courier"/>
              </a:rPr>
              <a:t>"/etc/motd</a:t>
            </a:r>
            <a:r>
              <a:rPr sz="4800" i="1">
                <a:latin typeface="+mn-lt"/>
                <a:ea typeface="+mn-ea"/>
                <a:cs typeface="+mn-cs"/>
                <a:sym typeface="Courier"/>
              </a:rPr>
              <a:t>"</a:t>
            </a:r>
            <a:endParaRPr sz="4800" i="1"/>
          </a:p>
          <a:p>
            <a:pPr lvl="0">
              <a:defRPr sz="1800"/>
            </a:pPr>
            <a:r>
              <a:rPr sz="4800"/>
              <a:t>The resource has two parameters</a:t>
            </a:r>
          </a:p>
          <a:p>
            <a:pPr lvl="1">
              <a:defRPr sz="1800"/>
            </a:pPr>
            <a:r>
              <a:rPr sz="4800" b="1"/>
              <a:t>source</a:t>
            </a:r>
            <a:r>
              <a:rPr sz="4800"/>
              <a:t> is </a:t>
            </a:r>
            <a:r>
              <a:rPr sz="4800">
                <a:latin typeface="+mn-lt"/>
                <a:ea typeface="+mn-ea"/>
                <a:cs typeface="+mn-cs"/>
                <a:sym typeface="Courier"/>
              </a:rPr>
              <a:t>"motd.erb</a:t>
            </a:r>
            <a:r>
              <a:rPr sz="4800" i="1">
                <a:latin typeface="+mn-lt"/>
                <a:ea typeface="+mn-ea"/>
                <a:cs typeface="+mn-cs"/>
                <a:sym typeface="Courier"/>
              </a:rPr>
              <a:t>"</a:t>
            </a:r>
            <a:endParaRPr sz="4800">
              <a:latin typeface="Inconsolata"/>
              <a:ea typeface="Inconsolata"/>
              <a:cs typeface="Inconsolata"/>
              <a:sym typeface="Inconsolata"/>
            </a:endParaRPr>
          </a:p>
          <a:p>
            <a:pPr lvl="1">
              <a:defRPr sz="1800"/>
            </a:pPr>
            <a:r>
              <a:rPr sz="4800" b="1"/>
              <a:t>mode</a:t>
            </a:r>
            <a:r>
              <a:rPr sz="4800"/>
              <a:t> is  </a:t>
            </a:r>
            <a:r>
              <a:rPr sz="4800">
                <a:latin typeface="+mn-lt"/>
                <a:ea typeface="+mn-ea"/>
                <a:cs typeface="+mn-cs"/>
                <a:sym typeface="Courier"/>
              </a:rPr>
              <a:t>"0644"</a:t>
            </a:r>
          </a:p>
        </p:txBody>
      </p:sp>
      <p:sp>
        <p:nvSpPr>
          <p:cNvPr id="4328" name="Shape 4328"/>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359</a:t>
            </a:fld>
            <a:endParaRPr sz="1000"/>
          </a:p>
        </p:txBody>
      </p:sp>
    </p:spTree>
  </p:cSld>
  <p:clrMapOvr>
    <a:masterClrMapping/>
  </p:clrMapOvr>
  <p:transition xmlns:p14="http://schemas.microsoft.com/office/powerpoint/2010/mai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Shape 593"/>
          <p:cNvSpPr/>
          <p:nvPr/>
        </p:nvSpPr>
        <p:spPr>
          <a:xfrm>
            <a:off x="6680200" y="2590800"/>
            <a:ext cx="1270000" cy="1270000"/>
          </a:xfrm>
          <a:prstGeom prst="roundRect">
            <a:avLst>
              <a:gd name="adj" fmla="val 150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594" name="Shape 594"/>
          <p:cNvSpPr/>
          <p:nvPr/>
        </p:nvSpPr>
        <p:spPr>
          <a:xfrm>
            <a:off x="8235367" y="2952750"/>
            <a:ext cx="1947863" cy="5334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defRPr sz="1800"/>
            </a:pPr>
            <a:r>
              <a:rPr sz="3200"/>
              <a:t>Application</a:t>
            </a:r>
          </a:p>
        </p:txBody>
      </p:sp>
      <p:sp>
        <p:nvSpPr>
          <p:cNvPr id="595" name="Shape 595"/>
          <p:cNvSpPr/>
          <p:nvPr/>
        </p:nvSpPr>
        <p:spPr>
          <a:xfrm>
            <a:off x="6680200" y="4152900"/>
            <a:ext cx="1270000" cy="1270000"/>
          </a:xfrm>
          <a:prstGeom prst="roundRect">
            <a:avLst>
              <a:gd name="adj" fmla="val 150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596" name="Shape 596"/>
          <p:cNvSpPr/>
          <p:nvPr/>
        </p:nvSpPr>
        <p:spPr>
          <a:xfrm>
            <a:off x="8229600" y="4514850"/>
            <a:ext cx="2550319" cy="5334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defRPr sz="1800"/>
            </a:pPr>
            <a:r>
              <a:rPr sz="3200"/>
              <a:t>App Databases</a:t>
            </a:r>
          </a:p>
        </p:txBody>
      </p:sp>
      <p:sp>
        <p:nvSpPr>
          <p:cNvPr id="597" name="Shape 597"/>
          <p:cNvSpPr/>
          <p:nvPr/>
        </p:nvSpPr>
        <p:spPr>
          <a:xfrm>
            <a:off x="5118100" y="4152900"/>
            <a:ext cx="1270000" cy="1270000"/>
          </a:xfrm>
          <a:prstGeom prst="roundRect">
            <a:avLst>
              <a:gd name="adj" fmla="val 150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598" name="Shape 598"/>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Make database redundant</a:t>
            </a:r>
          </a:p>
        </p:txBody>
      </p:sp>
      <p:sp>
        <p:nvSpPr>
          <p:cNvPr id="599" name="Shape 59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36</a:t>
            </a:fld>
            <a:endParaRPr sz="1000"/>
          </a:p>
        </p:txBody>
      </p:sp>
    </p:spTree>
  </p:cSld>
  <p:clrMapOvr>
    <a:masterClrMapping/>
  </p:clrMapOvr>
  <p:transition xmlns:p14="http://schemas.microsoft.com/office/powerpoint/2010/main" spd="med"/>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2" name="Shape 4332"/>
          <p:cNvSpPr/>
          <p:nvPr/>
        </p:nvSpPr>
        <p:spPr>
          <a:xfrm>
            <a:off x="6642100" y="8394700"/>
            <a:ext cx="3048000"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defRPr b="1">
                <a:latin typeface="+mn-lt"/>
                <a:ea typeface="+mn-ea"/>
                <a:cs typeface="+mn-cs"/>
                <a:sym typeface="Courier"/>
              </a:defRPr>
            </a:lvl1pPr>
          </a:lstStyle>
          <a:p>
            <a:pPr lvl="0">
              <a:defRPr sz="1800" b="0"/>
            </a:pPr>
            <a:r>
              <a:rPr sz="3200" b="1"/>
              <a:t>SAVE FILE!</a:t>
            </a:r>
          </a:p>
        </p:txBody>
      </p:sp>
      <p:sp>
        <p:nvSpPr>
          <p:cNvPr id="4333" name="Shape 4333"/>
          <p:cNvSpPr/>
          <p:nvPr/>
        </p:nvSpPr>
        <p:spPr>
          <a:xfrm>
            <a:off x="838200" y="2381250"/>
            <a:ext cx="14630400" cy="60198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p>
            <a:pPr lvl="0" algn="l">
              <a:defRPr sz="1800"/>
            </a:pPr>
            <a:r>
              <a:rPr sz="2800" dirty="0">
                <a:solidFill>
                  <a:srgbClr val="FFFFFF"/>
                </a:solidFill>
                <a:latin typeface="+mn-lt"/>
                <a:ea typeface="+mn-ea"/>
                <a:cs typeface="+mn-cs"/>
                <a:sym typeface="Courier"/>
              </a:rPr>
              <a:t> </a:t>
            </a:r>
            <a:r>
              <a:rPr sz="2800" dirty="0">
                <a:solidFill>
                  <a:srgbClr val="00A3D7"/>
                </a:solidFill>
                <a:latin typeface="+mn-lt"/>
                <a:ea typeface="+mn-ea"/>
                <a:cs typeface="+mn-cs"/>
                <a:sym typeface="Courier"/>
              </a:rPr>
              <a:t>#</a:t>
            </a:r>
            <a:endParaRPr sz="2800" dirty="0">
              <a:solidFill>
                <a:srgbClr val="FFFFFF"/>
              </a:solidFill>
              <a:latin typeface="+mn-lt"/>
              <a:ea typeface="+mn-ea"/>
              <a:cs typeface="+mn-cs"/>
              <a:sym typeface="Courier"/>
            </a:endParaRPr>
          </a:p>
          <a:p>
            <a:pPr lvl="0" algn="l">
              <a:defRPr sz="1800"/>
            </a:pPr>
            <a:r>
              <a:rPr sz="2800" dirty="0">
                <a:solidFill>
                  <a:srgbClr val="FFFFFF"/>
                </a:solidFill>
                <a:latin typeface="+mn-lt"/>
                <a:ea typeface="+mn-ea"/>
                <a:cs typeface="+mn-cs"/>
                <a:sym typeface="Courier"/>
              </a:rPr>
              <a:t> </a:t>
            </a:r>
            <a:r>
              <a:rPr sz="2800" dirty="0">
                <a:solidFill>
                  <a:srgbClr val="00A3D7"/>
                </a:solidFill>
                <a:latin typeface="+mn-lt"/>
                <a:ea typeface="+mn-ea"/>
                <a:cs typeface="+mn-cs"/>
                <a:sym typeface="Courier"/>
              </a:rPr>
              <a:t># Cookbook Name:: motd</a:t>
            </a:r>
            <a:endParaRPr sz="2800" dirty="0">
              <a:solidFill>
                <a:srgbClr val="FFFFFF"/>
              </a:solidFill>
              <a:latin typeface="+mn-lt"/>
              <a:ea typeface="+mn-ea"/>
              <a:cs typeface="+mn-cs"/>
              <a:sym typeface="Courier"/>
            </a:endParaRPr>
          </a:p>
          <a:p>
            <a:pPr lvl="0" algn="l">
              <a:defRPr sz="1800"/>
            </a:pPr>
            <a:r>
              <a:rPr sz="2800" dirty="0">
                <a:solidFill>
                  <a:srgbClr val="FFFFFF"/>
                </a:solidFill>
                <a:latin typeface="+mn-lt"/>
                <a:ea typeface="+mn-ea"/>
                <a:cs typeface="+mn-cs"/>
                <a:sym typeface="Courier"/>
              </a:rPr>
              <a:t> </a:t>
            </a:r>
            <a:r>
              <a:rPr sz="2800" dirty="0">
                <a:solidFill>
                  <a:srgbClr val="00A3D7"/>
                </a:solidFill>
                <a:latin typeface="+mn-lt"/>
                <a:ea typeface="+mn-ea"/>
                <a:cs typeface="+mn-cs"/>
                <a:sym typeface="Courier"/>
              </a:rPr>
              <a:t># Recipe:: default</a:t>
            </a:r>
            <a:endParaRPr sz="2800" dirty="0">
              <a:solidFill>
                <a:srgbClr val="FFFFFF"/>
              </a:solidFill>
              <a:latin typeface="+mn-lt"/>
              <a:ea typeface="+mn-ea"/>
              <a:cs typeface="+mn-cs"/>
              <a:sym typeface="Courier"/>
            </a:endParaRPr>
          </a:p>
          <a:p>
            <a:pPr lvl="0" algn="l">
              <a:defRPr sz="1800"/>
            </a:pPr>
            <a:r>
              <a:rPr sz="2800" dirty="0">
                <a:solidFill>
                  <a:srgbClr val="FFFFFF"/>
                </a:solidFill>
                <a:latin typeface="+mn-lt"/>
                <a:ea typeface="+mn-ea"/>
                <a:cs typeface="+mn-cs"/>
                <a:sym typeface="Courier"/>
              </a:rPr>
              <a:t> </a:t>
            </a:r>
            <a:r>
              <a:rPr sz="2800" dirty="0">
                <a:solidFill>
                  <a:srgbClr val="00A3D7"/>
                </a:solidFill>
                <a:latin typeface="+mn-lt"/>
                <a:ea typeface="+mn-ea"/>
                <a:cs typeface="+mn-cs"/>
                <a:sym typeface="Courier"/>
              </a:rPr>
              <a:t>#</a:t>
            </a:r>
            <a:endParaRPr sz="2800" dirty="0">
              <a:solidFill>
                <a:srgbClr val="FFFFFF"/>
              </a:solidFill>
              <a:latin typeface="+mn-lt"/>
              <a:ea typeface="+mn-ea"/>
              <a:cs typeface="+mn-cs"/>
              <a:sym typeface="Courier"/>
            </a:endParaRPr>
          </a:p>
          <a:p>
            <a:pPr lvl="0" algn="l">
              <a:defRPr sz="1800"/>
            </a:pPr>
            <a:r>
              <a:rPr sz="2800" dirty="0">
                <a:solidFill>
                  <a:srgbClr val="FFFFFF"/>
                </a:solidFill>
                <a:latin typeface="+mn-lt"/>
                <a:ea typeface="+mn-ea"/>
                <a:cs typeface="+mn-cs"/>
                <a:sym typeface="Courier"/>
              </a:rPr>
              <a:t> </a:t>
            </a:r>
            <a:r>
              <a:rPr sz="2800" dirty="0">
                <a:solidFill>
                  <a:srgbClr val="00A3D7"/>
                </a:solidFill>
                <a:latin typeface="+mn-lt"/>
                <a:ea typeface="+mn-ea"/>
                <a:cs typeface="+mn-cs"/>
                <a:sym typeface="Courier"/>
              </a:rPr>
              <a:t># Copyright 2013, YOUR_COMPANY_NAME</a:t>
            </a:r>
            <a:endParaRPr sz="2800" dirty="0">
              <a:solidFill>
                <a:srgbClr val="FFFFFF"/>
              </a:solidFill>
              <a:latin typeface="+mn-lt"/>
              <a:ea typeface="+mn-ea"/>
              <a:cs typeface="+mn-cs"/>
              <a:sym typeface="Courier"/>
            </a:endParaRPr>
          </a:p>
          <a:p>
            <a:pPr lvl="0" algn="l">
              <a:defRPr sz="1800"/>
            </a:pPr>
            <a:r>
              <a:rPr sz="2800" dirty="0">
                <a:solidFill>
                  <a:srgbClr val="FFFFFF"/>
                </a:solidFill>
                <a:latin typeface="+mn-lt"/>
                <a:ea typeface="+mn-ea"/>
                <a:cs typeface="+mn-cs"/>
                <a:sym typeface="Courier"/>
              </a:rPr>
              <a:t> </a:t>
            </a:r>
            <a:r>
              <a:rPr sz="2800" dirty="0">
                <a:solidFill>
                  <a:srgbClr val="00A3D7"/>
                </a:solidFill>
                <a:latin typeface="+mn-lt"/>
                <a:ea typeface="+mn-ea"/>
                <a:cs typeface="+mn-cs"/>
                <a:sym typeface="Courier"/>
              </a:rPr>
              <a:t>#</a:t>
            </a:r>
            <a:endParaRPr sz="2800" dirty="0">
              <a:solidFill>
                <a:srgbClr val="FFFFFF"/>
              </a:solidFill>
              <a:latin typeface="+mn-lt"/>
              <a:ea typeface="+mn-ea"/>
              <a:cs typeface="+mn-cs"/>
              <a:sym typeface="Courier"/>
            </a:endParaRPr>
          </a:p>
          <a:p>
            <a:pPr lvl="0" algn="l">
              <a:defRPr sz="1800"/>
            </a:pPr>
            <a:r>
              <a:rPr sz="2800" dirty="0">
                <a:solidFill>
                  <a:srgbClr val="FFFFFF"/>
                </a:solidFill>
                <a:latin typeface="+mn-lt"/>
                <a:ea typeface="+mn-ea"/>
                <a:cs typeface="+mn-cs"/>
                <a:sym typeface="Courier"/>
              </a:rPr>
              <a:t> </a:t>
            </a:r>
            <a:r>
              <a:rPr sz="2800" dirty="0">
                <a:solidFill>
                  <a:srgbClr val="00A3D7"/>
                </a:solidFill>
                <a:latin typeface="+mn-lt"/>
                <a:ea typeface="+mn-ea"/>
                <a:cs typeface="+mn-cs"/>
                <a:sym typeface="Courier"/>
              </a:rPr>
              <a:t># All rights reserved - Do Not Redistribute</a:t>
            </a:r>
            <a:endParaRPr sz="2800" dirty="0">
              <a:solidFill>
                <a:srgbClr val="FFFFFF"/>
              </a:solidFill>
              <a:latin typeface="+mn-lt"/>
              <a:ea typeface="+mn-ea"/>
              <a:cs typeface="+mn-cs"/>
              <a:sym typeface="Courier"/>
            </a:endParaRPr>
          </a:p>
          <a:p>
            <a:pPr lvl="0" algn="l">
              <a:defRPr sz="1800"/>
            </a:pPr>
            <a:r>
              <a:rPr sz="2800" dirty="0">
                <a:solidFill>
                  <a:srgbClr val="FFFFFF"/>
                </a:solidFill>
                <a:latin typeface="+mn-lt"/>
                <a:ea typeface="+mn-ea"/>
                <a:cs typeface="+mn-cs"/>
                <a:sym typeface="Courier"/>
              </a:rPr>
              <a:t> </a:t>
            </a:r>
            <a:r>
              <a:rPr sz="2800" dirty="0">
                <a:solidFill>
                  <a:srgbClr val="00A3D7"/>
                </a:solidFill>
                <a:latin typeface="+mn-lt"/>
                <a:ea typeface="+mn-ea"/>
                <a:cs typeface="+mn-cs"/>
                <a:sym typeface="Courier"/>
              </a:rPr>
              <a:t>#</a:t>
            </a:r>
            <a:endParaRPr sz="2800" dirty="0">
              <a:solidFill>
                <a:srgbClr val="FFFFFF"/>
              </a:solidFill>
              <a:latin typeface="+mn-lt"/>
              <a:ea typeface="+mn-ea"/>
              <a:cs typeface="+mn-cs"/>
              <a:sym typeface="Courier"/>
            </a:endParaRPr>
          </a:p>
          <a:p>
            <a:pPr lvl="0" algn="l">
              <a:defRPr sz="1800"/>
            </a:pPr>
            <a:endParaRPr sz="2800" dirty="0">
              <a:solidFill>
                <a:srgbClr val="FFFFFF"/>
              </a:solidFill>
              <a:latin typeface="+mn-lt"/>
              <a:ea typeface="+mn-ea"/>
              <a:cs typeface="+mn-cs"/>
              <a:sym typeface="Courier"/>
            </a:endParaRPr>
          </a:p>
          <a:p>
            <a:pPr lvl="0" algn="l">
              <a:defRPr sz="1800"/>
            </a:pPr>
            <a:r>
              <a:rPr sz="2800" dirty="0">
                <a:solidFill>
                  <a:srgbClr val="FFFFFF"/>
                </a:solidFill>
                <a:latin typeface="+mn-lt"/>
                <a:ea typeface="+mn-ea"/>
                <a:cs typeface="+mn-cs"/>
                <a:sym typeface="Courier"/>
              </a:rPr>
              <a:t> </a:t>
            </a:r>
            <a:r>
              <a:rPr sz="2800" dirty="0">
                <a:latin typeface="+mn-lt"/>
                <a:ea typeface="+mn-ea"/>
                <a:cs typeface="+mn-cs"/>
                <a:sym typeface="Courier"/>
              </a:rPr>
              <a:t>template </a:t>
            </a:r>
            <a:r>
              <a:rPr sz="2800" dirty="0">
                <a:solidFill>
                  <a:srgbClr val="C9362C"/>
                </a:solidFill>
                <a:latin typeface="+mn-lt"/>
                <a:ea typeface="+mn-ea"/>
                <a:cs typeface="+mn-cs"/>
                <a:sym typeface="Courier"/>
              </a:rPr>
              <a:t>"/etc/motd"</a:t>
            </a:r>
            <a:r>
              <a:rPr sz="2800" dirty="0">
                <a:solidFill>
                  <a:srgbClr val="FFFFFF"/>
                </a:solidFill>
                <a:latin typeface="+mn-lt"/>
                <a:ea typeface="+mn-ea"/>
                <a:cs typeface="+mn-cs"/>
                <a:sym typeface="Courier"/>
              </a:rPr>
              <a:t> </a:t>
            </a:r>
            <a:r>
              <a:rPr sz="2800" dirty="0">
                <a:solidFill>
                  <a:srgbClr val="159118"/>
                </a:solidFill>
                <a:latin typeface="+mn-lt"/>
                <a:ea typeface="+mn-ea"/>
                <a:cs typeface="+mn-cs"/>
                <a:sym typeface="Courier"/>
              </a:rPr>
              <a:t>do</a:t>
            </a:r>
            <a:endParaRPr sz="2800" dirty="0">
              <a:solidFill>
                <a:srgbClr val="FFFFFF"/>
              </a:solidFill>
              <a:latin typeface="+mn-lt"/>
              <a:ea typeface="+mn-ea"/>
              <a:cs typeface="+mn-cs"/>
              <a:sym typeface="Courier"/>
            </a:endParaRPr>
          </a:p>
          <a:p>
            <a:pPr lvl="0" algn="l">
              <a:defRPr sz="1800"/>
            </a:pPr>
            <a:r>
              <a:rPr sz="2800" dirty="0">
                <a:solidFill>
                  <a:srgbClr val="FFFFFF"/>
                </a:solidFill>
                <a:latin typeface="+mn-lt"/>
                <a:ea typeface="+mn-ea"/>
                <a:cs typeface="+mn-cs"/>
                <a:sym typeface="Courier"/>
              </a:rPr>
              <a:t> </a:t>
            </a:r>
            <a:r>
              <a:rPr sz="2800" dirty="0">
                <a:solidFill>
                  <a:srgbClr val="F5EC00"/>
                </a:solidFill>
                <a:latin typeface="+mn-lt"/>
                <a:ea typeface="+mn-ea"/>
                <a:cs typeface="+mn-cs"/>
                <a:sym typeface="Courier"/>
              </a:rPr>
              <a:t>  </a:t>
            </a:r>
            <a:r>
              <a:rPr sz="2800" dirty="0">
                <a:latin typeface="+mn-lt"/>
                <a:ea typeface="+mn-ea"/>
                <a:cs typeface="+mn-cs"/>
                <a:sym typeface="Courier"/>
              </a:rPr>
              <a:t>source </a:t>
            </a:r>
            <a:r>
              <a:rPr sz="2800" dirty="0">
                <a:solidFill>
                  <a:srgbClr val="C9362C"/>
                </a:solidFill>
                <a:latin typeface="+mn-lt"/>
                <a:ea typeface="+mn-ea"/>
                <a:cs typeface="+mn-cs"/>
                <a:sym typeface="Courier"/>
              </a:rPr>
              <a:t>"motd.erb"</a:t>
            </a:r>
            <a:endParaRPr sz="2800" dirty="0">
              <a:solidFill>
                <a:srgbClr val="FFFFFF"/>
              </a:solidFill>
              <a:latin typeface="+mn-lt"/>
              <a:ea typeface="+mn-ea"/>
              <a:cs typeface="+mn-cs"/>
              <a:sym typeface="Courier"/>
            </a:endParaRPr>
          </a:p>
          <a:p>
            <a:pPr lvl="0" algn="l">
              <a:defRPr sz="1800"/>
            </a:pPr>
            <a:r>
              <a:rPr sz="2800" dirty="0">
                <a:solidFill>
                  <a:srgbClr val="FFFFFF"/>
                </a:solidFill>
                <a:latin typeface="+mn-lt"/>
                <a:ea typeface="+mn-ea"/>
                <a:cs typeface="+mn-cs"/>
                <a:sym typeface="Courier"/>
              </a:rPr>
              <a:t> </a:t>
            </a:r>
            <a:r>
              <a:rPr sz="2800" dirty="0">
                <a:solidFill>
                  <a:srgbClr val="F5EC00"/>
                </a:solidFill>
                <a:latin typeface="+mn-lt"/>
                <a:ea typeface="+mn-ea"/>
                <a:cs typeface="+mn-cs"/>
                <a:sym typeface="Courier"/>
              </a:rPr>
              <a:t>  </a:t>
            </a:r>
            <a:r>
              <a:rPr sz="2800" dirty="0">
                <a:latin typeface="+mn-lt"/>
                <a:ea typeface="+mn-ea"/>
                <a:cs typeface="+mn-cs"/>
                <a:sym typeface="Courier"/>
              </a:rPr>
              <a:t>mode </a:t>
            </a:r>
            <a:r>
              <a:rPr sz="2800" dirty="0">
                <a:solidFill>
                  <a:srgbClr val="C9362C"/>
                </a:solidFill>
                <a:latin typeface="+mn-lt"/>
                <a:ea typeface="+mn-ea"/>
                <a:cs typeface="+mn-cs"/>
                <a:sym typeface="Courier"/>
              </a:rPr>
              <a:t>"0644"</a:t>
            </a:r>
            <a:endParaRPr sz="2800" dirty="0">
              <a:solidFill>
                <a:srgbClr val="FFFFFF"/>
              </a:solidFill>
              <a:latin typeface="+mn-lt"/>
              <a:ea typeface="+mn-ea"/>
              <a:cs typeface="+mn-cs"/>
              <a:sym typeface="Courier"/>
            </a:endParaRPr>
          </a:p>
          <a:p>
            <a:pPr lvl="0" algn="l">
              <a:defRPr sz="1800"/>
            </a:pPr>
            <a:r>
              <a:rPr sz="2800" dirty="0">
                <a:solidFill>
                  <a:srgbClr val="FFFFFF"/>
                </a:solidFill>
                <a:latin typeface="+mn-lt"/>
                <a:ea typeface="+mn-ea"/>
                <a:cs typeface="+mn-cs"/>
                <a:sym typeface="Courier"/>
              </a:rPr>
              <a:t> </a:t>
            </a:r>
            <a:r>
              <a:rPr sz="2800" dirty="0">
                <a:solidFill>
                  <a:srgbClr val="159118"/>
                </a:solidFill>
                <a:latin typeface="+mn-lt"/>
                <a:ea typeface="+mn-ea"/>
                <a:cs typeface="+mn-cs"/>
                <a:sym typeface="Courier"/>
              </a:rPr>
              <a:t>end</a:t>
            </a:r>
          </a:p>
        </p:txBody>
      </p:sp>
      <p:sp>
        <p:nvSpPr>
          <p:cNvPr id="4334" name="Shape 4334"/>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The template[/etc/motd] resource </a:t>
            </a:r>
          </a:p>
        </p:txBody>
      </p:sp>
      <p:sp>
        <p:nvSpPr>
          <p:cNvPr id="4335" name="Shape 4335"/>
          <p:cNvSpPr/>
          <p:nvPr/>
        </p:nvSpPr>
        <p:spPr>
          <a:xfrm>
            <a:off x="1358304" y="1701800"/>
            <a:ext cx="6121401"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b="1">
                <a:latin typeface="+mn-lt"/>
                <a:ea typeface="+mn-ea"/>
                <a:cs typeface="+mn-cs"/>
                <a:sym typeface="Courier"/>
              </a:defRPr>
            </a:lvl1pPr>
          </a:lstStyle>
          <a:p>
            <a:pPr lvl="0">
              <a:defRPr sz="1800" b="0"/>
            </a:pPr>
            <a:r>
              <a:rPr sz="3200" b="1"/>
              <a:t>OPEN IN EDITOR:</a:t>
            </a:r>
          </a:p>
        </p:txBody>
      </p:sp>
      <p:sp>
        <p:nvSpPr>
          <p:cNvPr id="4336" name="Shape 4336"/>
          <p:cNvSpPr/>
          <p:nvPr/>
        </p:nvSpPr>
        <p:spPr>
          <a:xfrm>
            <a:off x="5048448" y="1625600"/>
            <a:ext cx="14655801" cy="7112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lgn="l">
              <a:defRPr>
                <a:latin typeface="+mn-lt"/>
                <a:ea typeface="+mn-ea"/>
                <a:cs typeface="+mn-cs"/>
                <a:sym typeface="Courier"/>
              </a:defRPr>
            </a:lvl1pPr>
          </a:lstStyle>
          <a:p>
            <a:pPr lvl="0">
              <a:defRPr sz="1800"/>
            </a:pPr>
            <a:r>
              <a:rPr sz="3200"/>
              <a:t>cookbooks/motd/recipes/default.rb</a:t>
            </a:r>
          </a:p>
        </p:txBody>
      </p:sp>
      <p:sp>
        <p:nvSpPr>
          <p:cNvPr id="4337" name="Shape 4337"/>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360</a:t>
            </a:fld>
            <a:endParaRPr sz="1000"/>
          </a:p>
        </p:txBody>
      </p:sp>
    </p:spTree>
  </p:cSld>
  <p:clrMapOvr>
    <a:masterClrMapping/>
  </p:clrMapOvr>
  <p:transition xmlns:p14="http://schemas.microsoft.com/office/powerpoint/2010/main" spd="med"/>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 name="Shape 4341"/>
          <p:cNvSpPr/>
          <p:nvPr/>
        </p:nvSpPr>
        <p:spPr>
          <a:xfrm>
            <a:off x="152400" y="2381250"/>
            <a:ext cx="15836900" cy="25400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p>
            <a:pPr lvl="0" algn="l">
              <a:defRPr sz="1800"/>
            </a:pPr>
            <a:r>
              <a:rPr sz="3500" dirty="0">
                <a:latin typeface="+mn-lt"/>
                <a:ea typeface="+mn-ea"/>
                <a:cs typeface="+mn-cs"/>
                <a:sym typeface="Courier"/>
              </a:rPr>
              <a:t>This server is property of </a:t>
            </a:r>
            <a:r>
              <a:rPr sz="3500" dirty="0">
                <a:solidFill>
                  <a:srgbClr val="D357FE"/>
                </a:solidFill>
                <a:latin typeface="+mn-lt"/>
                <a:ea typeface="+mn-ea"/>
                <a:cs typeface="+mn-cs"/>
                <a:sym typeface="Courier"/>
              </a:rPr>
              <a:t>&lt;%=</a:t>
            </a:r>
            <a:r>
              <a:rPr sz="3500" dirty="0">
                <a:latin typeface="+mn-lt"/>
                <a:ea typeface="+mn-ea"/>
                <a:cs typeface="+mn-cs"/>
                <a:sym typeface="Courier"/>
              </a:rPr>
              <a:t> node[</a:t>
            </a:r>
            <a:r>
              <a:rPr sz="3500" dirty="0">
                <a:solidFill>
                  <a:srgbClr val="CB3930"/>
                </a:solidFill>
                <a:latin typeface="+mn-lt"/>
                <a:ea typeface="+mn-ea"/>
                <a:cs typeface="+mn-cs"/>
                <a:sym typeface="Courier"/>
              </a:rPr>
              <a:t>"motd"</a:t>
            </a:r>
            <a:r>
              <a:rPr sz="3500" dirty="0">
                <a:latin typeface="+mn-lt"/>
                <a:ea typeface="+mn-ea"/>
                <a:cs typeface="+mn-cs"/>
                <a:sym typeface="Courier"/>
              </a:rPr>
              <a:t>][</a:t>
            </a:r>
            <a:r>
              <a:rPr sz="3500" dirty="0">
                <a:solidFill>
                  <a:srgbClr val="CB3930"/>
                </a:solidFill>
                <a:latin typeface="+mn-lt"/>
                <a:ea typeface="+mn-ea"/>
                <a:cs typeface="+mn-cs"/>
                <a:sym typeface="Courier"/>
              </a:rPr>
              <a:t>"company"</a:t>
            </a:r>
            <a:r>
              <a:rPr sz="3500" dirty="0">
                <a:latin typeface="+mn-lt"/>
                <a:ea typeface="+mn-ea"/>
                <a:cs typeface="+mn-cs"/>
                <a:sym typeface="Courier"/>
              </a:rPr>
              <a:t>] </a:t>
            </a:r>
            <a:r>
              <a:rPr sz="3500" dirty="0">
                <a:solidFill>
                  <a:srgbClr val="D357FE"/>
                </a:solidFill>
                <a:latin typeface="+mn-lt"/>
                <a:ea typeface="+mn-ea"/>
                <a:cs typeface="+mn-cs"/>
                <a:sym typeface="Courier"/>
              </a:rPr>
              <a:t>%&gt;</a:t>
            </a:r>
          </a:p>
          <a:p>
            <a:pPr lvl="0" algn="l">
              <a:defRPr sz="1800"/>
            </a:pPr>
            <a:r>
              <a:rPr sz="3500" dirty="0">
                <a:solidFill>
                  <a:srgbClr val="D357FE"/>
                </a:solidFill>
                <a:latin typeface="+mn-lt"/>
                <a:ea typeface="+mn-ea"/>
                <a:cs typeface="+mn-cs"/>
                <a:sym typeface="Courier"/>
              </a:rPr>
              <a:t> &lt;% </a:t>
            </a:r>
            <a:r>
              <a:rPr sz="3500" dirty="0">
                <a:solidFill>
                  <a:srgbClr val="249926"/>
                </a:solidFill>
                <a:latin typeface="+mn-lt"/>
                <a:ea typeface="+mn-ea"/>
                <a:cs typeface="+mn-cs"/>
                <a:sym typeface="Courier"/>
              </a:rPr>
              <a:t>if</a:t>
            </a:r>
            <a:r>
              <a:rPr sz="3500" dirty="0">
                <a:latin typeface="+mn-lt"/>
                <a:ea typeface="+mn-ea"/>
                <a:cs typeface="+mn-cs"/>
                <a:sym typeface="Courier"/>
              </a:rPr>
              <a:t> node[</a:t>
            </a:r>
            <a:r>
              <a:rPr sz="3500" dirty="0">
                <a:solidFill>
                  <a:srgbClr val="CB3930"/>
                </a:solidFill>
                <a:latin typeface="+mn-lt"/>
                <a:ea typeface="+mn-ea"/>
                <a:cs typeface="+mn-cs"/>
                <a:sym typeface="Courier"/>
              </a:rPr>
              <a:t>"pci"</a:t>
            </a:r>
            <a:r>
              <a:rPr sz="3500" dirty="0">
                <a:latin typeface="+mn-lt"/>
                <a:ea typeface="+mn-ea"/>
                <a:cs typeface="+mn-cs"/>
                <a:sym typeface="Courier"/>
              </a:rPr>
              <a:t>][</a:t>
            </a:r>
            <a:r>
              <a:rPr sz="3500" dirty="0">
                <a:solidFill>
                  <a:srgbClr val="CB3930"/>
                </a:solidFill>
                <a:latin typeface="+mn-lt"/>
                <a:ea typeface="+mn-ea"/>
                <a:cs typeface="+mn-cs"/>
                <a:sym typeface="Courier"/>
              </a:rPr>
              <a:t>"in_scope"</a:t>
            </a:r>
            <a:r>
              <a:rPr sz="3500" dirty="0">
                <a:latin typeface="+mn-lt"/>
                <a:ea typeface="+mn-ea"/>
                <a:cs typeface="+mn-cs"/>
                <a:sym typeface="Courier"/>
              </a:rPr>
              <a:t>] </a:t>
            </a:r>
            <a:r>
              <a:rPr sz="3500" dirty="0">
                <a:solidFill>
                  <a:srgbClr val="D357FE"/>
                </a:solidFill>
                <a:latin typeface="+mn-lt"/>
                <a:ea typeface="+mn-ea"/>
                <a:cs typeface="+mn-cs"/>
                <a:sym typeface="Courier"/>
              </a:rPr>
              <a:t>-%&gt;</a:t>
            </a:r>
            <a:endParaRPr sz="3500" dirty="0">
              <a:solidFill>
                <a:srgbClr val="FFFFFF"/>
              </a:solidFill>
              <a:latin typeface="+mn-lt"/>
              <a:ea typeface="+mn-ea"/>
              <a:cs typeface="+mn-cs"/>
              <a:sym typeface="Courier"/>
            </a:endParaRPr>
          </a:p>
          <a:p>
            <a:pPr lvl="0" algn="l">
              <a:defRPr sz="1800"/>
            </a:pPr>
            <a:r>
              <a:rPr sz="3500" dirty="0">
                <a:solidFill>
                  <a:srgbClr val="FFFFFF"/>
                </a:solidFill>
                <a:latin typeface="+mn-lt"/>
                <a:ea typeface="+mn-ea"/>
                <a:cs typeface="+mn-cs"/>
                <a:sym typeface="Courier"/>
              </a:rPr>
              <a:t> </a:t>
            </a:r>
            <a:r>
              <a:rPr sz="3500" dirty="0">
                <a:latin typeface="+mn-lt"/>
                <a:ea typeface="+mn-ea"/>
                <a:cs typeface="+mn-cs"/>
                <a:sym typeface="Courier"/>
              </a:rPr>
              <a:t>This server is in-scope for PCI compliance</a:t>
            </a:r>
            <a:endParaRPr sz="3500" dirty="0">
              <a:solidFill>
                <a:srgbClr val="FFFFFF"/>
              </a:solidFill>
              <a:latin typeface="+mn-lt"/>
              <a:ea typeface="+mn-ea"/>
              <a:cs typeface="+mn-cs"/>
              <a:sym typeface="Courier"/>
            </a:endParaRPr>
          </a:p>
          <a:p>
            <a:pPr lvl="0" algn="l">
              <a:defRPr sz="1800"/>
            </a:pPr>
            <a:r>
              <a:rPr sz="3500" dirty="0">
                <a:solidFill>
                  <a:srgbClr val="FFFFFF"/>
                </a:solidFill>
                <a:latin typeface="+mn-lt"/>
                <a:ea typeface="+mn-ea"/>
                <a:cs typeface="+mn-cs"/>
                <a:sym typeface="Courier"/>
              </a:rPr>
              <a:t> </a:t>
            </a:r>
            <a:r>
              <a:rPr sz="3500" dirty="0">
                <a:solidFill>
                  <a:srgbClr val="D357FE"/>
                </a:solidFill>
                <a:latin typeface="+mn-lt"/>
                <a:ea typeface="+mn-ea"/>
                <a:cs typeface="+mn-cs"/>
                <a:sym typeface="Courier"/>
              </a:rPr>
              <a:t>&lt;% </a:t>
            </a:r>
            <a:r>
              <a:rPr sz="3500" dirty="0">
                <a:solidFill>
                  <a:srgbClr val="249926"/>
                </a:solidFill>
                <a:latin typeface="+mn-lt"/>
                <a:ea typeface="+mn-ea"/>
                <a:cs typeface="+mn-cs"/>
                <a:sym typeface="Courier"/>
              </a:rPr>
              <a:t>end</a:t>
            </a:r>
            <a:r>
              <a:rPr sz="3500" dirty="0">
                <a:solidFill>
                  <a:srgbClr val="F5EC00"/>
                </a:solidFill>
                <a:latin typeface="+mn-lt"/>
                <a:ea typeface="+mn-ea"/>
                <a:cs typeface="+mn-cs"/>
                <a:sym typeface="Courier"/>
              </a:rPr>
              <a:t> </a:t>
            </a:r>
            <a:r>
              <a:rPr sz="3500" dirty="0">
                <a:solidFill>
                  <a:srgbClr val="D357FE"/>
                </a:solidFill>
                <a:latin typeface="+mn-lt"/>
                <a:ea typeface="+mn-ea"/>
                <a:cs typeface="+mn-cs"/>
                <a:sym typeface="Courier"/>
              </a:rPr>
              <a:t>-%&gt;</a:t>
            </a:r>
          </a:p>
        </p:txBody>
      </p:sp>
      <p:sp>
        <p:nvSpPr>
          <p:cNvPr id="4342" name="Shape 4342"/>
          <p:cNvSpPr/>
          <p:nvPr/>
        </p:nvSpPr>
        <p:spPr>
          <a:xfrm>
            <a:off x="1358304" y="1701800"/>
            <a:ext cx="6121401"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b="1">
                <a:latin typeface="+mn-lt"/>
                <a:ea typeface="+mn-ea"/>
                <a:cs typeface="+mn-cs"/>
                <a:sym typeface="Courier"/>
              </a:defRPr>
            </a:lvl1pPr>
          </a:lstStyle>
          <a:p>
            <a:pPr lvl="0">
              <a:defRPr sz="1800" b="0"/>
            </a:pPr>
            <a:r>
              <a:rPr sz="3200" b="1"/>
              <a:t>OPEN IN EDITOR:</a:t>
            </a:r>
          </a:p>
        </p:txBody>
      </p:sp>
      <p:sp>
        <p:nvSpPr>
          <p:cNvPr id="4343" name="Shape 4343"/>
          <p:cNvSpPr/>
          <p:nvPr/>
        </p:nvSpPr>
        <p:spPr>
          <a:xfrm>
            <a:off x="5048448" y="1663700"/>
            <a:ext cx="14655801" cy="6604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lgn="l">
              <a:defRPr sz="2800">
                <a:latin typeface="+mn-lt"/>
                <a:ea typeface="+mn-ea"/>
                <a:cs typeface="+mn-cs"/>
                <a:sym typeface="Courier"/>
              </a:defRPr>
            </a:lvl1pPr>
          </a:lstStyle>
          <a:p>
            <a:pPr lvl="0">
              <a:defRPr sz="1800"/>
            </a:pPr>
            <a:r>
              <a:rPr sz="2800"/>
              <a:t>cookbooks/motd/templates/default/motd.erb</a:t>
            </a:r>
          </a:p>
        </p:txBody>
      </p:sp>
      <p:sp>
        <p:nvSpPr>
          <p:cNvPr id="4344" name="Shape 4344"/>
          <p:cNvSpPr/>
          <p:nvPr/>
        </p:nvSpPr>
        <p:spPr>
          <a:xfrm>
            <a:off x="6642100" y="5092700"/>
            <a:ext cx="3048000"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defRPr b="1">
                <a:latin typeface="+mn-lt"/>
                <a:ea typeface="+mn-ea"/>
                <a:cs typeface="+mn-cs"/>
                <a:sym typeface="Courier"/>
              </a:defRPr>
            </a:lvl1pPr>
          </a:lstStyle>
          <a:p>
            <a:pPr lvl="0">
              <a:defRPr sz="1800" b="0"/>
            </a:pPr>
            <a:r>
              <a:rPr sz="3200" b="1"/>
              <a:t>SAVE FILE!</a:t>
            </a:r>
          </a:p>
        </p:txBody>
      </p:sp>
      <p:sp>
        <p:nvSpPr>
          <p:cNvPr id="4345" name="Shape 4345"/>
          <p:cNvSpPr>
            <a:spLocks noGrp="1"/>
          </p:cNvSpPr>
          <p:nvPr>
            <p:ph type="title"/>
          </p:nvPr>
        </p:nvSpPr>
        <p:spPr>
          <a:prstGeom prst="rect">
            <a:avLst/>
          </a:prstGeom>
        </p:spPr>
        <p:txBody>
          <a:bodyPr/>
          <a:lstStyle>
            <a:lvl1pPr defTabSz="474980">
              <a:defRPr sz="6120">
                <a:effectLst>
                  <a:outerShdw blurRad="43180" dist="21590" dir="2700000" rotWithShape="0">
                    <a:srgbClr val="000000">
                      <a:alpha val="75000"/>
                    </a:srgbClr>
                  </a:outerShdw>
                </a:effectLst>
              </a:defRPr>
            </a:lvl1pPr>
          </a:lstStyle>
          <a:p>
            <a:pPr lvl="0">
              <a:defRPr sz="1800" b="0">
                <a:solidFill>
                  <a:srgbClr val="000000"/>
                </a:solidFill>
                <a:effectLst/>
              </a:defRPr>
            </a:pPr>
            <a:r>
              <a:rPr sz="6120" b="1">
                <a:solidFill>
                  <a:srgbClr val="FFFFFF"/>
                </a:solidFill>
                <a:effectLst>
                  <a:outerShdw blurRad="43180" dist="21590" dir="2700000" rotWithShape="0">
                    <a:srgbClr val="000000">
                      <a:alpha val="75000"/>
                    </a:srgbClr>
                  </a:outerShdw>
                </a:effectLst>
              </a:rPr>
              <a:t>Exercise: Open motd.erb in your Editor</a:t>
            </a:r>
          </a:p>
        </p:txBody>
      </p:sp>
      <p:sp>
        <p:nvSpPr>
          <p:cNvPr id="4346" name="Shape 4346"/>
          <p:cNvSpPr>
            <a:spLocks noGrp="1"/>
          </p:cNvSpPr>
          <p:nvPr>
            <p:ph type="body" idx="1"/>
          </p:nvPr>
        </p:nvSpPr>
        <p:spPr>
          <a:xfrm>
            <a:off x="800100" y="5892800"/>
            <a:ext cx="14668500" cy="2971800"/>
          </a:xfrm>
          <a:prstGeom prst="rect">
            <a:avLst/>
          </a:prstGeom>
        </p:spPr>
        <p:txBody>
          <a:bodyPr/>
          <a:lstStyle/>
          <a:p>
            <a:pPr lvl="0">
              <a:defRPr sz="1800"/>
            </a:pPr>
            <a:r>
              <a:rPr sz="4800" b="1"/>
              <a:t>"erb"</a:t>
            </a:r>
            <a:r>
              <a:rPr sz="4800"/>
              <a:t> stands for "Embedded Ruby"</a:t>
            </a:r>
          </a:p>
        </p:txBody>
      </p:sp>
      <p:sp>
        <p:nvSpPr>
          <p:cNvPr id="4347" name="Shape 4347"/>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361</a:t>
            </a:fld>
            <a:endParaRPr sz="1000"/>
          </a:p>
        </p:txBody>
      </p:sp>
    </p:spTree>
  </p:cSld>
  <p:clrMapOvr>
    <a:masterClrMapping/>
  </p:clrMapOvr>
  <p:transition xmlns:p14="http://schemas.microsoft.com/office/powerpoint/2010/main" spd="med"/>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1" name="Shape 4351"/>
          <p:cNvSpPr/>
          <p:nvPr/>
        </p:nvSpPr>
        <p:spPr>
          <a:xfrm>
            <a:off x="152400" y="2381250"/>
            <a:ext cx="15836900" cy="25400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p>
            <a:pPr lvl="0" algn="l">
              <a:defRPr sz="1800"/>
            </a:pPr>
            <a:r>
              <a:rPr sz="3500">
                <a:latin typeface="+mn-lt"/>
                <a:ea typeface="+mn-ea"/>
                <a:cs typeface="+mn-cs"/>
                <a:sym typeface="Courier"/>
              </a:rPr>
              <a:t>This server is property of </a:t>
            </a:r>
            <a:r>
              <a:rPr sz="3500">
                <a:solidFill>
                  <a:srgbClr val="D357FE"/>
                </a:solidFill>
                <a:latin typeface="+mn-lt"/>
                <a:ea typeface="+mn-ea"/>
                <a:cs typeface="+mn-cs"/>
                <a:sym typeface="Courier"/>
              </a:rPr>
              <a:t>&lt;%=</a:t>
            </a:r>
            <a:r>
              <a:rPr sz="3500">
                <a:latin typeface="+mn-lt"/>
                <a:ea typeface="+mn-ea"/>
                <a:cs typeface="+mn-cs"/>
                <a:sym typeface="Courier"/>
              </a:rPr>
              <a:t> node[</a:t>
            </a:r>
            <a:r>
              <a:rPr sz="3500">
                <a:solidFill>
                  <a:srgbClr val="CB3930"/>
                </a:solidFill>
                <a:latin typeface="+mn-lt"/>
                <a:ea typeface="+mn-ea"/>
                <a:cs typeface="+mn-cs"/>
                <a:sym typeface="Courier"/>
              </a:rPr>
              <a:t>"motd"</a:t>
            </a:r>
            <a:r>
              <a:rPr sz="3500">
                <a:latin typeface="+mn-lt"/>
                <a:ea typeface="+mn-ea"/>
                <a:cs typeface="+mn-cs"/>
                <a:sym typeface="Courier"/>
              </a:rPr>
              <a:t>][</a:t>
            </a:r>
            <a:r>
              <a:rPr sz="3500">
                <a:solidFill>
                  <a:srgbClr val="CB3930"/>
                </a:solidFill>
                <a:latin typeface="+mn-lt"/>
                <a:ea typeface="+mn-ea"/>
                <a:cs typeface="+mn-cs"/>
                <a:sym typeface="Courier"/>
              </a:rPr>
              <a:t>"company"</a:t>
            </a:r>
            <a:r>
              <a:rPr sz="3500">
                <a:latin typeface="+mn-lt"/>
                <a:ea typeface="+mn-ea"/>
                <a:cs typeface="+mn-cs"/>
                <a:sym typeface="Courier"/>
              </a:rPr>
              <a:t>] </a:t>
            </a:r>
            <a:r>
              <a:rPr sz="3500">
                <a:solidFill>
                  <a:srgbClr val="D357FE"/>
                </a:solidFill>
                <a:latin typeface="+mn-lt"/>
                <a:ea typeface="+mn-ea"/>
                <a:cs typeface="+mn-cs"/>
                <a:sym typeface="Courier"/>
              </a:rPr>
              <a:t>%&gt;</a:t>
            </a:r>
          </a:p>
          <a:p>
            <a:pPr lvl="0" algn="l">
              <a:defRPr sz="1800"/>
            </a:pPr>
            <a:r>
              <a:rPr sz="3500">
                <a:solidFill>
                  <a:srgbClr val="D357FE"/>
                </a:solidFill>
                <a:latin typeface="+mn-lt"/>
                <a:ea typeface="+mn-ea"/>
                <a:cs typeface="+mn-cs"/>
                <a:sym typeface="Courier"/>
              </a:rPr>
              <a:t> &lt;% </a:t>
            </a:r>
            <a:r>
              <a:rPr sz="3500">
                <a:solidFill>
                  <a:srgbClr val="249926"/>
                </a:solidFill>
                <a:latin typeface="+mn-lt"/>
                <a:ea typeface="+mn-ea"/>
                <a:cs typeface="+mn-cs"/>
                <a:sym typeface="Courier"/>
              </a:rPr>
              <a:t>if</a:t>
            </a:r>
            <a:r>
              <a:rPr sz="3500">
                <a:latin typeface="+mn-lt"/>
                <a:ea typeface="+mn-ea"/>
                <a:cs typeface="+mn-cs"/>
                <a:sym typeface="Courier"/>
              </a:rPr>
              <a:t> node[</a:t>
            </a:r>
            <a:r>
              <a:rPr sz="3500">
                <a:solidFill>
                  <a:srgbClr val="CB3930"/>
                </a:solidFill>
                <a:latin typeface="+mn-lt"/>
                <a:ea typeface="+mn-ea"/>
                <a:cs typeface="+mn-cs"/>
                <a:sym typeface="Courier"/>
              </a:rPr>
              <a:t>"pci"</a:t>
            </a:r>
            <a:r>
              <a:rPr sz="3500">
                <a:latin typeface="+mn-lt"/>
                <a:ea typeface="+mn-ea"/>
                <a:cs typeface="+mn-cs"/>
                <a:sym typeface="Courier"/>
              </a:rPr>
              <a:t>][</a:t>
            </a:r>
            <a:r>
              <a:rPr sz="3500">
                <a:solidFill>
                  <a:srgbClr val="CB3930"/>
                </a:solidFill>
                <a:latin typeface="+mn-lt"/>
                <a:ea typeface="+mn-ea"/>
                <a:cs typeface="+mn-cs"/>
                <a:sym typeface="Courier"/>
              </a:rPr>
              <a:t>"in_scope"</a:t>
            </a:r>
            <a:r>
              <a:rPr sz="3500">
                <a:latin typeface="+mn-lt"/>
                <a:ea typeface="+mn-ea"/>
                <a:cs typeface="+mn-cs"/>
                <a:sym typeface="Courier"/>
              </a:rPr>
              <a:t>] </a:t>
            </a:r>
            <a:r>
              <a:rPr sz="3500">
                <a:solidFill>
                  <a:srgbClr val="D357FE"/>
                </a:solidFill>
                <a:latin typeface="+mn-lt"/>
                <a:ea typeface="+mn-ea"/>
                <a:cs typeface="+mn-cs"/>
                <a:sym typeface="Courier"/>
              </a:rPr>
              <a:t>-%&gt;</a:t>
            </a:r>
            <a:endParaRPr sz="3500">
              <a:solidFill>
                <a:srgbClr val="FFFFFF"/>
              </a:solidFill>
              <a:latin typeface="+mn-lt"/>
              <a:ea typeface="+mn-ea"/>
              <a:cs typeface="+mn-cs"/>
              <a:sym typeface="Courier"/>
            </a:endParaRPr>
          </a:p>
          <a:p>
            <a:pPr lvl="0" algn="l">
              <a:defRPr sz="1800"/>
            </a:pPr>
            <a:r>
              <a:rPr sz="3500">
                <a:solidFill>
                  <a:srgbClr val="FFFFFF"/>
                </a:solidFill>
                <a:latin typeface="+mn-lt"/>
                <a:ea typeface="+mn-ea"/>
                <a:cs typeface="+mn-cs"/>
                <a:sym typeface="Courier"/>
              </a:rPr>
              <a:t> </a:t>
            </a:r>
            <a:r>
              <a:rPr sz="3500">
                <a:latin typeface="+mn-lt"/>
                <a:ea typeface="+mn-ea"/>
                <a:cs typeface="+mn-cs"/>
                <a:sym typeface="Courier"/>
              </a:rPr>
              <a:t>This server is in-scope for PCI compliance</a:t>
            </a:r>
            <a:endParaRPr sz="3500">
              <a:solidFill>
                <a:srgbClr val="FFFFFF"/>
              </a:solidFill>
              <a:latin typeface="+mn-lt"/>
              <a:ea typeface="+mn-ea"/>
              <a:cs typeface="+mn-cs"/>
              <a:sym typeface="Courier"/>
            </a:endParaRPr>
          </a:p>
          <a:p>
            <a:pPr lvl="0" algn="l">
              <a:defRPr sz="1800"/>
            </a:pPr>
            <a:r>
              <a:rPr sz="3500">
                <a:solidFill>
                  <a:srgbClr val="FFFFFF"/>
                </a:solidFill>
                <a:latin typeface="+mn-lt"/>
                <a:ea typeface="+mn-ea"/>
                <a:cs typeface="+mn-cs"/>
                <a:sym typeface="Courier"/>
              </a:rPr>
              <a:t> </a:t>
            </a:r>
            <a:r>
              <a:rPr sz="3500">
                <a:solidFill>
                  <a:srgbClr val="D357FE"/>
                </a:solidFill>
                <a:latin typeface="+mn-lt"/>
                <a:ea typeface="+mn-ea"/>
                <a:cs typeface="+mn-cs"/>
                <a:sym typeface="Courier"/>
              </a:rPr>
              <a:t>&lt;% </a:t>
            </a:r>
            <a:r>
              <a:rPr sz="3500">
                <a:solidFill>
                  <a:srgbClr val="249926"/>
                </a:solidFill>
                <a:latin typeface="+mn-lt"/>
                <a:ea typeface="+mn-ea"/>
                <a:cs typeface="+mn-cs"/>
                <a:sym typeface="Courier"/>
              </a:rPr>
              <a:t>end</a:t>
            </a:r>
            <a:r>
              <a:rPr sz="3500">
                <a:solidFill>
                  <a:srgbClr val="F5EC00"/>
                </a:solidFill>
                <a:latin typeface="+mn-lt"/>
                <a:ea typeface="+mn-ea"/>
                <a:cs typeface="+mn-cs"/>
                <a:sym typeface="Courier"/>
              </a:rPr>
              <a:t> </a:t>
            </a:r>
            <a:r>
              <a:rPr sz="3500">
                <a:solidFill>
                  <a:srgbClr val="D357FE"/>
                </a:solidFill>
                <a:latin typeface="+mn-lt"/>
                <a:ea typeface="+mn-ea"/>
                <a:cs typeface="+mn-cs"/>
                <a:sym typeface="Courier"/>
              </a:rPr>
              <a:t>-%&gt;</a:t>
            </a:r>
          </a:p>
        </p:txBody>
      </p:sp>
      <p:sp>
        <p:nvSpPr>
          <p:cNvPr id="4352" name="Shape 4352"/>
          <p:cNvSpPr/>
          <p:nvPr/>
        </p:nvSpPr>
        <p:spPr>
          <a:xfrm>
            <a:off x="1358304" y="1701800"/>
            <a:ext cx="6121401"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b="1">
                <a:latin typeface="+mn-lt"/>
                <a:ea typeface="+mn-ea"/>
                <a:cs typeface="+mn-cs"/>
                <a:sym typeface="Courier"/>
              </a:defRPr>
            </a:lvl1pPr>
          </a:lstStyle>
          <a:p>
            <a:pPr lvl="0">
              <a:defRPr sz="1800" b="0"/>
            </a:pPr>
            <a:r>
              <a:rPr sz="3200" b="1"/>
              <a:t>OPEN IN EDITOR:</a:t>
            </a:r>
          </a:p>
        </p:txBody>
      </p:sp>
      <p:sp>
        <p:nvSpPr>
          <p:cNvPr id="4353" name="Shape 4353"/>
          <p:cNvSpPr/>
          <p:nvPr/>
        </p:nvSpPr>
        <p:spPr>
          <a:xfrm>
            <a:off x="5048448" y="1663700"/>
            <a:ext cx="14655801" cy="6604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lgn="l">
              <a:defRPr sz="2800">
                <a:latin typeface="+mn-lt"/>
                <a:ea typeface="+mn-ea"/>
                <a:cs typeface="+mn-cs"/>
                <a:sym typeface="Courier"/>
              </a:defRPr>
            </a:lvl1pPr>
          </a:lstStyle>
          <a:p>
            <a:pPr lvl="0">
              <a:defRPr sz="1800"/>
            </a:pPr>
            <a:r>
              <a:rPr sz="2800"/>
              <a:t>cookbooks/motd/templates/default/motd.erb</a:t>
            </a:r>
          </a:p>
        </p:txBody>
      </p:sp>
      <p:sp>
        <p:nvSpPr>
          <p:cNvPr id="4354" name="Shape 4354"/>
          <p:cNvSpPr>
            <a:spLocks noGrp="1"/>
          </p:cNvSpPr>
          <p:nvPr>
            <p:ph type="title"/>
          </p:nvPr>
        </p:nvSpPr>
        <p:spPr>
          <a:prstGeom prst="rect">
            <a:avLst/>
          </a:prstGeom>
        </p:spPr>
        <p:txBody>
          <a:bodyPr/>
          <a:lstStyle>
            <a:lvl1pPr defTabSz="474980">
              <a:defRPr sz="6120">
                <a:effectLst>
                  <a:outerShdw blurRad="43180" dist="21590" dir="2700000" rotWithShape="0">
                    <a:srgbClr val="000000">
                      <a:alpha val="75000"/>
                    </a:srgbClr>
                  </a:outerShdw>
                </a:effectLst>
              </a:defRPr>
            </a:lvl1pPr>
          </a:lstStyle>
          <a:p>
            <a:pPr lvl="0">
              <a:defRPr sz="1800" b="0">
                <a:solidFill>
                  <a:srgbClr val="000000"/>
                </a:solidFill>
                <a:effectLst/>
              </a:defRPr>
            </a:pPr>
            <a:r>
              <a:rPr sz="6120" b="1">
                <a:solidFill>
                  <a:srgbClr val="FFFFFF"/>
                </a:solidFill>
                <a:effectLst>
                  <a:outerShdw blurRad="43180" dist="21590" dir="2700000" rotWithShape="0">
                    <a:srgbClr val="000000">
                      <a:alpha val="75000"/>
                    </a:srgbClr>
                  </a:outerShdw>
                </a:effectLst>
              </a:rPr>
              <a:t>Exercise: Open motd.erb in your Editor</a:t>
            </a:r>
          </a:p>
        </p:txBody>
      </p:sp>
      <p:sp>
        <p:nvSpPr>
          <p:cNvPr id="4355" name="Shape 4355"/>
          <p:cNvSpPr>
            <a:spLocks noGrp="1"/>
          </p:cNvSpPr>
          <p:nvPr>
            <p:ph type="body" idx="1"/>
          </p:nvPr>
        </p:nvSpPr>
        <p:spPr>
          <a:xfrm>
            <a:off x="800100" y="5892800"/>
            <a:ext cx="14668500" cy="2971800"/>
          </a:xfrm>
          <a:prstGeom prst="rect">
            <a:avLst/>
          </a:prstGeom>
        </p:spPr>
        <p:txBody>
          <a:bodyPr/>
          <a:lstStyle/>
          <a:p>
            <a:pPr marL="578993" lvl="0" indent="-369570" defTabSz="542036">
              <a:spcBef>
                <a:spcPts val="1400"/>
              </a:spcBef>
              <a:buClr>
                <a:srgbClr val="DE5F31"/>
              </a:buClr>
              <a:buSzPct val="120000"/>
              <a:defRPr sz="1800"/>
            </a:pPr>
            <a:r>
              <a:rPr sz="3880">
                <a:solidFill>
                  <a:srgbClr val="2E2F2C"/>
                </a:solidFill>
              </a:rPr>
              <a:t>To embed a value within an ERB template:</a:t>
            </a:r>
          </a:p>
          <a:p>
            <a:pPr marL="1047115" lvl="1" indent="-369570" defTabSz="542036">
              <a:spcBef>
                <a:spcPts val="1400"/>
              </a:spcBef>
              <a:buClr>
                <a:srgbClr val="DE5F31"/>
              </a:buClr>
              <a:buSzPct val="120000"/>
              <a:defRPr sz="1800"/>
            </a:pPr>
            <a:r>
              <a:rPr sz="3880">
                <a:solidFill>
                  <a:srgbClr val="2E2F2C"/>
                </a:solidFill>
              </a:rPr>
              <a:t>Start with </a:t>
            </a:r>
            <a:r>
              <a:rPr sz="3880">
                <a:solidFill>
                  <a:srgbClr val="2E2F2C"/>
                </a:solidFill>
                <a:latin typeface="+mn-lt"/>
                <a:ea typeface="+mn-ea"/>
                <a:cs typeface="+mn-cs"/>
                <a:sym typeface="Courier"/>
              </a:rPr>
              <a:t>&lt;%=</a:t>
            </a:r>
          </a:p>
          <a:p>
            <a:pPr marL="1047115" lvl="1" indent="-369570" defTabSz="542036">
              <a:spcBef>
                <a:spcPts val="1400"/>
              </a:spcBef>
              <a:buClr>
                <a:srgbClr val="DE5F31"/>
              </a:buClr>
              <a:buSzPct val="120000"/>
              <a:defRPr sz="1800"/>
            </a:pPr>
            <a:r>
              <a:rPr sz="3880">
                <a:solidFill>
                  <a:srgbClr val="2E2F2C"/>
                </a:solidFill>
              </a:rPr>
              <a:t>Write your Ruby expression - most commonly a node attribute</a:t>
            </a:r>
          </a:p>
          <a:p>
            <a:pPr marL="1047115" lvl="1" indent="-369570" defTabSz="542036">
              <a:spcBef>
                <a:spcPts val="1400"/>
              </a:spcBef>
              <a:buClr>
                <a:srgbClr val="DE5F31"/>
              </a:buClr>
              <a:buSzPct val="120000"/>
              <a:defRPr sz="1800"/>
            </a:pPr>
            <a:r>
              <a:rPr sz="3880">
                <a:solidFill>
                  <a:srgbClr val="2E2F2C"/>
                </a:solidFill>
              </a:rPr>
              <a:t>End with </a:t>
            </a:r>
            <a:r>
              <a:rPr sz="3880">
                <a:solidFill>
                  <a:srgbClr val="2E2F2C"/>
                </a:solidFill>
                <a:latin typeface="+mn-lt"/>
                <a:ea typeface="+mn-ea"/>
                <a:cs typeface="+mn-cs"/>
                <a:sym typeface="Courier"/>
              </a:rPr>
              <a:t>%&gt;</a:t>
            </a:r>
          </a:p>
        </p:txBody>
      </p:sp>
      <p:sp>
        <p:nvSpPr>
          <p:cNvPr id="4356" name="Shape 4356"/>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362</a:t>
            </a:fld>
            <a:endParaRPr sz="1000"/>
          </a:p>
        </p:txBody>
      </p:sp>
      <p:sp>
        <p:nvSpPr>
          <p:cNvPr id="4357" name="Shape 4357"/>
          <p:cNvSpPr/>
          <p:nvPr/>
        </p:nvSpPr>
        <p:spPr>
          <a:xfrm>
            <a:off x="7429500" y="2603500"/>
            <a:ext cx="8293100" cy="546100"/>
          </a:xfrm>
          <a:prstGeom prst="rect">
            <a:avLst/>
          </a:prstGeom>
          <a:ln w="63500">
            <a:solidFill>
              <a:srgbClr val="FFAA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4358" name="Shape 4358"/>
          <p:cNvSpPr/>
          <p:nvPr/>
        </p:nvSpPr>
        <p:spPr>
          <a:xfrm>
            <a:off x="203200" y="2705098"/>
            <a:ext cx="7086600" cy="444500"/>
          </a:xfrm>
          <a:prstGeom prst="rect">
            <a:avLst/>
          </a:prstGeom>
          <a:solidFill>
            <a:srgbClr val="FFFFFF">
              <a:alpha val="60000"/>
            </a:srgbClr>
          </a:solidFill>
          <a:ln w="508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4359" name="Shape 4359"/>
          <p:cNvSpPr/>
          <p:nvPr/>
        </p:nvSpPr>
        <p:spPr>
          <a:xfrm>
            <a:off x="228600" y="3162300"/>
            <a:ext cx="12395200" cy="1447800"/>
          </a:xfrm>
          <a:prstGeom prst="rect">
            <a:avLst/>
          </a:prstGeom>
          <a:solidFill>
            <a:srgbClr val="FFFFFF">
              <a:alpha val="60000"/>
            </a:srgbClr>
          </a:solidFill>
          <a:ln w="508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xmlns:p14="http://schemas.microsoft.com/office/powerpoint/2010/main" spd="med"/>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3" name="Shape 4363"/>
          <p:cNvSpPr/>
          <p:nvPr/>
        </p:nvSpPr>
        <p:spPr>
          <a:xfrm>
            <a:off x="152400" y="2381250"/>
            <a:ext cx="15836900" cy="25400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p>
            <a:pPr lvl="0" algn="l">
              <a:defRPr sz="1800"/>
            </a:pPr>
            <a:r>
              <a:rPr sz="3500">
                <a:latin typeface="+mn-lt"/>
                <a:ea typeface="+mn-ea"/>
                <a:cs typeface="+mn-cs"/>
                <a:sym typeface="Courier"/>
              </a:rPr>
              <a:t>This server is property of </a:t>
            </a:r>
            <a:r>
              <a:rPr sz="3500">
                <a:solidFill>
                  <a:srgbClr val="D357FE"/>
                </a:solidFill>
                <a:latin typeface="+mn-lt"/>
                <a:ea typeface="+mn-ea"/>
                <a:cs typeface="+mn-cs"/>
                <a:sym typeface="Courier"/>
              </a:rPr>
              <a:t>&lt;%=</a:t>
            </a:r>
            <a:r>
              <a:rPr sz="3500">
                <a:latin typeface="+mn-lt"/>
                <a:ea typeface="+mn-ea"/>
                <a:cs typeface="+mn-cs"/>
                <a:sym typeface="Courier"/>
              </a:rPr>
              <a:t> node[</a:t>
            </a:r>
            <a:r>
              <a:rPr sz="3500">
                <a:solidFill>
                  <a:srgbClr val="CB3930"/>
                </a:solidFill>
                <a:latin typeface="+mn-lt"/>
                <a:ea typeface="+mn-ea"/>
                <a:cs typeface="+mn-cs"/>
                <a:sym typeface="Courier"/>
              </a:rPr>
              <a:t>"motd"</a:t>
            </a:r>
            <a:r>
              <a:rPr sz="3500">
                <a:latin typeface="+mn-lt"/>
                <a:ea typeface="+mn-ea"/>
                <a:cs typeface="+mn-cs"/>
                <a:sym typeface="Courier"/>
              </a:rPr>
              <a:t>][</a:t>
            </a:r>
            <a:r>
              <a:rPr sz="3500">
                <a:solidFill>
                  <a:srgbClr val="CB3930"/>
                </a:solidFill>
                <a:latin typeface="+mn-lt"/>
                <a:ea typeface="+mn-ea"/>
                <a:cs typeface="+mn-cs"/>
                <a:sym typeface="Courier"/>
              </a:rPr>
              <a:t>"company"</a:t>
            </a:r>
            <a:r>
              <a:rPr sz="3500">
                <a:latin typeface="+mn-lt"/>
                <a:ea typeface="+mn-ea"/>
                <a:cs typeface="+mn-cs"/>
                <a:sym typeface="Courier"/>
              </a:rPr>
              <a:t>] </a:t>
            </a:r>
            <a:r>
              <a:rPr sz="3500">
                <a:solidFill>
                  <a:srgbClr val="D357FE"/>
                </a:solidFill>
                <a:latin typeface="+mn-lt"/>
                <a:ea typeface="+mn-ea"/>
                <a:cs typeface="+mn-cs"/>
                <a:sym typeface="Courier"/>
              </a:rPr>
              <a:t>%&gt;</a:t>
            </a:r>
          </a:p>
          <a:p>
            <a:pPr lvl="0" algn="l">
              <a:defRPr sz="1800"/>
            </a:pPr>
            <a:r>
              <a:rPr sz="3500">
                <a:solidFill>
                  <a:srgbClr val="D357FE"/>
                </a:solidFill>
                <a:latin typeface="+mn-lt"/>
                <a:ea typeface="+mn-ea"/>
                <a:cs typeface="+mn-cs"/>
                <a:sym typeface="Courier"/>
              </a:rPr>
              <a:t> &lt;% </a:t>
            </a:r>
            <a:r>
              <a:rPr sz="3500">
                <a:solidFill>
                  <a:srgbClr val="249926"/>
                </a:solidFill>
                <a:latin typeface="+mn-lt"/>
                <a:ea typeface="+mn-ea"/>
                <a:cs typeface="+mn-cs"/>
                <a:sym typeface="Courier"/>
              </a:rPr>
              <a:t>if</a:t>
            </a:r>
            <a:r>
              <a:rPr sz="3500">
                <a:latin typeface="+mn-lt"/>
                <a:ea typeface="+mn-ea"/>
                <a:cs typeface="+mn-cs"/>
                <a:sym typeface="Courier"/>
              </a:rPr>
              <a:t> node[</a:t>
            </a:r>
            <a:r>
              <a:rPr sz="3500">
                <a:solidFill>
                  <a:srgbClr val="CB3930"/>
                </a:solidFill>
                <a:latin typeface="+mn-lt"/>
                <a:ea typeface="+mn-ea"/>
                <a:cs typeface="+mn-cs"/>
                <a:sym typeface="Courier"/>
              </a:rPr>
              <a:t>"pci"</a:t>
            </a:r>
            <a:r>
              <a:rPr sz="3500">
                <a:latin typeface="+mn-lt"/>
                <a:ea typeface="+mn-ea"/>
                <a:cs typeface="+mn-cs"/>
                <a:sym typeface="Courier"/>
              </a:rPr>
              <a:t>][</a:t>
            </a:r>
            <a:r>
              <a:rPr sz="3500">
                <a:solidFill>
                  <a:srgbClr val="CB3930"/>
                </a:solidFill>
                <a:latin typeface="+mn-lt"/>
                <a:ea typeface="+mn-ea"/>
                <a:cs typeface="+mn-cs"/>
                <a:sym typeface="Courier"/>
              </a:rPr>
              <a:t>"in_scope"</a:t>
            </a:r>
            <a:r>
              <a:rPr sz="3500">
                <a:latin typeface="+mn-lt"/>
                <a:ea typeface="+mn-ea"/>
                <a:cs typeface="+mn-cs"/>
                <a:sym typeface="Courier"/>
              </a:rPr>
              <a:t>] </a:t>
            </a:r>
            <a:r>
              <a:rPr sz="3500">
                <a:solidFill>
                  <a:srgbClr val="D357FE"/>
                </a:solidFill>
                <a:latin typeface="+mn-lt"/>
                <a:ea typeface="+mn-ea"/>
                <a:cs typeface="+mn-cs"/>
                <a:sym typeface="Courier"/>
              </a:rPr>
              <a:t>-%&gt;</a:t>
            </a:r>
            <a:endParaRPr sz="3500">
              <a:solidFill>
                <a:srgbClr val="FFFFFF"/>
              </a:solidFill>
              <a:latin typeface="+mn-lt"/>
              <a:ea typeface="+mn-ea"/>
              <a:cs typeface="+mn-cs"/>
              <a:sym typeface="Courier"/>
            </a:endParaRPr>
          </a:p>
          <a:p>
            <a:pPr lvl="0" algn="l">
              <a:defRPr sz="1800"/>
            </a:pPr>
            <a:r>
              <a:rPr sz="3500">
                <a:solidFill>
                  <a:srgbClr val="FFFFFF"/>
                </a:solidFill>
                <a:latin typeface="+mn-lt"/>
                <a:ea typeface="+mn-ea"/>
                <a:cs typeface="+mn-cs"/>
                <a:sym typeface="Courier"/>
              </a:rPr>
              <a:t> </a:t>
            </a:r>
            <a:r>
              <a:rPr sz="3500">
                <a:latin typeface="+mn-lt"/>
                <a:ea typeface="+mn-ea"/>
                <a:cs typeface="+mn-cs"/>
                <a:sym typeface="Courier"/>
              </a:rPr>
              <a:t>This server is in-scope for PCI compliance</a:t>
            </a:r>
            <a:endParaRPr sz="3500">
              <a:solidFill>
                <a:srgbClr val="FFFFFF"/>
              </a:solidFill>
              <a:latin typeface="+mn-lt"/>
              <a:ea typeface="+mn-ea"/>
              <a:cs typeface="+mn-cs"/>
              <a:sym typeface="Courier"/>
            </a:endParaRPr>
          </a:p>
          <a:p>
            <a:pPr lvl="0" algn="l">
              <a:defRPr sz="1800"/>
            </a:pPr>
            <a:r>
              <a:rPr sz="3500">
                <a:solidFill>
                  <a:srgbClr val="FFFFFF"/>
                </a:solidFill>
                <a:latin typeface="+mn-lt"/>
                <a:ea typeface="+mn-ea"/>
                <a:cs typeface="+mn-cs"/>
                <a:sym typeface="Courier"/>
              </a:rPr>
              <a:t> </a:t>
            </a:r>
            <a:r>
              <a:rPr sz="3500">
                <a:solidFill>
                  <a:srgbClr val="D357FE"/>
                </a:solidFill>
                <a:latin typeface="+mn-lt"/>
                <a:ea typeface="+mn-ea"/>
                <a:cs typeface="+mn-cs"/>
                <a:sym typeface="Courier"/>
              </a:rPr>
              <a:t>&lt;% </a:t>
            </a:r>
            <a:r>
              <a:rPr sz="3500">
                <a:solidFill>
                  <a:srgbClr val="249926"/>
                </a:solidFill>
                <a:latin typeface="+mn-lt"/>
                <a:ea typeface="+mn-ea"/>
                <a:cs typeface="+mn-cs"/>
                <a:sym typeface="Courier"/>
              </a:rPr>
              <a:t>end</a:t>
            </a:r>
            <a:r>
              <a:rPr sz="3500">
                <a:solidFill>
                  <a:srgbClr val="F5EC00"/>
                </a:solidFill>
                <a:latin typeface="+mn-lt"/>
                <a:ea typeface="+mn-ea"/>
                <a:cs typeface="+mn-cs"/>
                <a:sym typeface="Courier"/>
              </a:rPr>
              <a:t> </a:t>
            </a:r>
            <a:r>
              <a:rPr sz="3500">
                <a:solidFill>
                  <a:srgbClr val="D357FE"/>
                </a:solidFill>
                <a:latin typeface="+mn-lt"/>
                <a:ea typeface="+mn-ea"/>
                <a:cs typeface="+mn-cs"/>
                <a:sym typeface="Courier"/>
              </a:rPr>
              <a:t>-%&gt;</a:t>
            </a:r>
          </a:p>
        </p:txBody>
      </p:sp>
      <p:sp>
        <p:nvSpPr>
          <p:cNvPr id="4364" name="Shape 4364"/>
          <p:cNvSpPr/>
          <p:nvPr/>
        </p:nvSpPr>
        <p:spPr>
          <a:xfrm>
            <a:off x="1358304" y="1701800"/>
            <a:ext cx="6121401"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b="1">
                <a:latin typeface="+mn-lt"/>
                <a:ea typeface="+mn-ea"/>
                <a:cs typeface="+mn-cs"/>
                <a:sym typeface="Courier"/>
              </a:defRPr>
            </a:lvl1pPr>
          </a:lstStyle>
          <a:p>
            <a:pPr lvl="0">
              <a:defRPr sz="1800" b="0"/>
            </a:pPr>
            <a:r>
              <a:rPr sz="3200" b="1"/>
              <a:t>OPEN IN EDITOR:</a:t>
            </a:r>
          </a:p>
        </p:txBody>
      </p:sp>
      <p:sp>
        <p:nvSpPr>
          <p:cNvPr id="4365" name="Shape 4365"/>
          <p:cNvSpPr/>
          <p:nvPr/>
        </p:nvSpPr>
        <p:spPr>
          <a:xfrm>
            <a:off x="5048448" y="1663700"/>
            <a:ext cx="14655801" cy="6604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lgn="l">
              <a:defRPr sz="2800">
                <a:latin typeface="+mn-lt"/>
                <a:ea typeface="+mn-ea"/>
                <a:cs typeface="+mn-cs"/>
                <a:sym typeface="Courier"/>
              </a:defRPr>
            </a:lvl1pPr>
          </a:lstStyle>
          <a:p>
            <a:pPr lvl="0">
              <a:defRPr sz="1800"/>
            </a:pPr>
            <a:r>
              <a:rPr sz="2800"/>
              <a:t>cookbooks/motd/templates/default/motd.erb</a:t>
            </a:r>
          </a:p>
        </p:txBody>
      </p:sp>
      <p:sp>
        <p:nvSpPr>
          <p:cNvPr id="4366" name="Shape 4366"/>
          <p:cNvSpPr>
            <a:spLocks noGrp="1"/>
          </p:cNvSpPr>
          <p:nvPr>
            <p:ph type="title"/>
          </p:nvPr>
        </p:nvSpPr>
        <p:spPr>
          <a:prstGeom prst="rect">
            <a:avLst/>
          </a:prstGeom>
        </p:spPr>
        <p:txBody>
          <a:bodyPr/>
          <a:lstStyle>
            <a:lvl1pPr defTabSz="474980">
              <a:defRPr sz="6120">
                <a:effectLst>
                  <a:outerShdw blurRad="43180" dist="21590" dir="2700000" rotWithShape="0">
                    <a:srgbClr val="000000">
                      <a:alpha val="75000"/>
                    </a:srgbClr>
                  </a:outerShdw>
                </a:effectLst>
              </a:defRPr>
            </a:lvl1pPr>
          </a:lstStyle>
          <a:p>
            <a:pPr lvl="0">
              <a:defRPr sz="1800" b="0">
                <a:solidFill>
                  <a:srgbClr val="000000"/>
                </a:solidFill>
                <a:effectLst/>
              </a:defRPr>
            </a:pPr>
            <a:r>
              <a:rPr sz="6120" b="1">
                <a:solidFill>
                  <a:srgbClr val="FFFFFF"/>
                </a:solidFill>
                <a:effectLst>
                  <a:outerShdw blurRad="43180" dist="21590" dir="2700000" rotWithShape="0">
                    <a:srgbClr val="000000">
                      <a:alpha val="75000"/>
                    </a:srgbClr>
                  </a:outerShdw>
                </a:effectLst>
              </a:rPr>
              <a:t>Exercise: Open motd.erb in your Editor</a:t>
            </a:r>
          </a:p>
        </p:txBody>
      </p:sp>
      <p:sp>
        <p:nvSpPr>
          <p:cNvPr id="4367" name="Shape 4367"/>
          <p:cNvSpPr>
            <a:spLocks noGrp="1"/>
          </p:cNvSpPr>
          <p:nvPr>
            <p:ph type="body" idx="1"/>
          </p:nvPr>
        </p:nvSpPr>
        <p:spPr>
          <a:xfrm>
            <a:off x="800100" y="5499100"/>
            <a:ext cx="14668500" cy="3365500"/>
          </a:xfrm>
          <a:prstGeom prst="rect">
            <a:avLst/>
          </a:prstGeom>
        </p:spPr>
        <p:txBody>
          <a:bodyPr>
            <a:normAutofit lnSpcReduction="10000"/>
          </a:bodyPr>
          <a:lstStyle/>
          <a:p>
            <a:pPr marL="561086" lvl="0" indent="-358140" defTabSz="525272">
              <a:spcBef>
                <a:spcPts val="1400"/>
              </a:spcBef>
              <a:buClr>
                <a:srgbClr val="DE5F31"/>
              </a:buClr>
              <a:buSzPct val="120000"/>
              <a:defRPr sz="1800"/>
            </a:pPr>
            <a:r>
              <a:rPr sz="3759">
                <a:solidFill>
                  <a:srgbClr val="2E2F2C"/>
                </a:solidFill>
              </a:rPr>
              <a:t>You can use any Ruby construct in a template</a:t>
            </a:r>
          </a:p>
          <a:p>
            <a:pPr marL="1014730" lvl="1" indent="-358140" defTabSz="525272">
              <a:spcBef>
                <a:spcPts val="1400"/>
              </a:spcBef>
              <a:buClr>
                <a:srgbClr val="DE5F31"/>
              </a:buClr>
              <a:buSzPct val="120000"/>
              <a:defRPr sz="1800"/>
            </a:pPr>
            <a:r>
              <a:rPr sz="3759">
                <a:solidFill>
                  <a:srgbClr val="2E2F2C"/>
                </a:solidFill>
              </a:rPr>
              <a:t>Starting with </a:t>
            </a:r>
            <a:r>
              <a:rPr sz="3759">
                <a:solidFill>
                  <a:srgbClr val="2E2F2C"/>
                </a:solidFill>
                <a:latin typeface="+mn-lt"/>
                <a:ea typeface="+mn-ea"/>
                <a:cs typeface="+mn-cs"/>
                <a:sym typeface="Courier"/>
              </a:rPr>
              <a:t>&lt;%</a:t>
            </a:r>
            <a:r>
              <a:rPr sz="3759">
                <a:solidFill>
                  <a:srgbClr val="2E2F2C"/>
                </a:solidFill>
              </a:rPr>
              <a:t> will evaluate the expression, but not insert the result</a:t>
            </a:r>
          </a:p>
          <a:p>
            <a:pPr marL="1014730" lvl="1" indent="-358140" defTabSz="525272">
              <a:spcBef>
                <a:spcPts val="1400"/>
              </a:spcBef>
              <a:buClr>
                <a:srgbClr val="DE5F31"/>
              </a:buClr>
              <a:buSzPct val="120000"/>
              <a:defRPr sz="1800"/>
            </a:pPr>
            <a:r>
              <a:rPr sz="3759">
                <a:solidFill>
                  <a:srgbClr val="2E2F2C"/>
                </a:solidFill>
              </a:rPr>
              <a:t>Ending with </a:t>
            </a:r>
            <a:r>
              <a:rPr sz="3759">
                <a:solidFill>
                  <a:srgbClr val="2E2F2C"/>
                </a:solidFill>
                <a:latin typeface="+mn-lt"/>
                <a:ea typeface="+mn-ea"/>
                <a:cs typeface="+mn-cs"/>
                <a:sym typeface="Courier"/>
              </a:rPr>
              <a:t>-%&gt;</a:t>
            </a:r>
            <a:r>
              <a:rPr sz="3759">
                <a:solidFill>
                  <a:srgbClr val="2E2F2C"/>
                </a:solidFill>
              </a:rPr>
              <a:t> will not insert a line in the resulting file</a:t>
            </a:r>
          </a:p>
          <a:p>
            <a:pPr marL="1014730" lvl="1" indent="-358140" defTabSz="525272">
              <a:spcBef>
                <a:spcPts val="1400"/>
              </a:spcBef>
              <a:buClr>
                <a:srgbClr val="DE5F31"/>
              </a:buClr>
              <a:buSzPct val="120000"/>
              <a:defRPr sz="1800"/>
            </a:pPr>
            <a:r>
              <a:rPr sz="3759">
                <a:solidFill>
                  <a:srgbClr val="2E2F2C"/>
                </a:solidFill>
              </a:rPr>
              <a:t>Note there are no spaces in '</a:t>
            </a:r>
            <a:r>
              <a:rPr sz="3759">
                <a:latin typeface="+mn-lt"/>
                <a:ea typeface="+mn-ea"/>
                <a:cs typeface="+mn-cs"/>
                <a:sym typeface="Courier"/>
              </a:rPr>
              <a:t>node[</a:t>
            </a:r>
            <a:r>
              <a:rPr sz="3759">
                <a:solidFill>
                  <a:srgbClr val="CB3930"/>
                </a:solidFill>
                <a:latin typeface="+mn-lt"/>
                <a:ea typeface="+mn-ea"/>
                <a:cs typeface="+mn-cs"/>
                <a:sym typeface="Courier"/>
              </a:rPr>
              <a:t>"pci"</a:t>
            </a:r>
            <a:r>
              <a:rPr sz="3759">
                <a:latin typeface="+mn-lt"/>
                <a:ea typeface="+mn-ea"/>
                <a:cs typeface="+mn-cs"/>
                <a:sym typeface="Courier"/>
              </a:rPr>
              <a:t>][</a:t>
            </a:r>
            <a:r>
              <a:rPr sz="3759">
                <a:solidFill>
                  <a:srgbClr val="CB3930"/>
                </a:solidFill>
                <a:latin typeface="+mn-lt"/>
                <a:ea typeface="+mn-ea"/>
                <a:cs typeface="+mn-cs"/>
                <a:sym typeface="Courier"/>
              </a:rPr>
              <a:t>"in_scope"</a:t>
            </a:r>
            <a:r>
              <a:rPr sz="3759">
                <a:latin typeface="+mn-lt"/>
                <a:ea typeface="+mn-ea"/>
                <a:cs typeface="+mn-cs"/>
                <a:sym typeface="Courier"/>
              </a:rPr>
              <a:t>]</a:t>
            </a:r>
            <a:r>
              <a:rPr sz="3759">
                <a:solidFill>
                  <a:srgbClr val="2E2F2C"/>
                </a:solidFill>
              </a:rPr>
              <a:t>'</a:t>
            </a:r>
          </a:p>
        </p:txBody>
      </p:sp>
      <p:sp>
        <p:nvSpPr>
          <p:cNvPr id="4368" name="Shape 4368"/>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363</a:t>
            </a:fld>
            <a:endParaRPr sz="1000"/>
          </a:p>
        </p:txBody>
      </p:sp>
      <p:sp>
        <p:nvSpPr>
          <p:cNvPr id="4369" name="Shape 4369"/>
          <p:cNvSpPr/>
          <p:nvPr/>
        </p:nvSpPr>
        <p:spPr>
          <a:xfrm>
            <a:off x="342900" y="3187700"/>
            <a:ext cx="12242800" cy="1587500"/>
          </a:xfrm>
          <a:prstGeom prst="rect">
            <a:avLst/>
          </a:prstGeom>
          <a:ln w="63500">
            <a:solidFill>
              <a:srgbClr val="FFAA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4370" name="Shape 4370"/>
          <p:cNvSpPr/>
          <p:nvPr/>
        </p:nvSpPr>
        <p:spPr>
          <a:xfrm>
            <a:off x="292100" y="2667000"/>
            <a:ext cx="15367000" cy="444500"/>
          </a:xfrm>
          <a:prstGeom prst="rect">
            <a:avLst/>
          </a:prstGeom>
          <a:solidFill>
            <a:srgbClr val="FFFFFF">
              <a:alpha val="60000"/>
            </a:srgbClr>
          </a:solidFill>
          <a:ln w="508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xmlns:p14="http://schemas.microsoft.com/office/powerpoint/2010/main" spd="med"/>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4" name="Shape 4374"/>
          <p:cNvSpPr>
            <a:spLocks noGrp="1"/>
          </p:cNvSpPr>
          <p:nvPr>
            <p:ph type="title"/>
          </p:nvPr>
        </p:nvSpPr>
        <p:spPr>
          <a:prstGeom prst="rect">
            <a:avLst/>
          </a:prstGeom>
        </p:spPr>
        <p:txBody>
          <a:bodyPr/>
          <a:lstStyle>
            <a:lvl1pPr defTabSz="340868">
              <a:defRPr sz="4392">
                <a:effectLst>
                  <a:outerShdw blurRad="30988" dist="15494" dir="2700000" rotWithShape="0">
                    <a:srgbClr val="000000">
                      <a:alpha val="75000"/>
                    </a:srgbClr>
                  </a:outerShdw>
                </a:effectLst>
              </a:defRPr>
            </a:lvl1pPr>
          </a:lstStyle>
          <a:p>
            <a:pPr lvl="0">
              <a:defRPr sz="1800" b="0">
                <a:solidFill>
                  <a:srgbClr val="000000"/>
                </a:solidFill>
                <a:effectLst/>
              </a:defRPr>
            </a:pPr>
            <a:r>
              <a:rPr sz="4392" b="1">
                <a:solidFill>
                  <a:srgbClr val="FFFFFF"/>
                </a:solidFill>
                <a:effectLst>
                  <a:outerShdw blurRad="30988" dist="15494" dir="2700000" rotWithShape="0">
                    <a:srgbClr val="000000">
                      <a:alpha val="75000"/>
                    </a:srgbClr>
                  </a:outerShdw>
                </a:effectLst>
              </a:rPr>
              <a:t>Templates Are Used For Almost All Configuration Files</a:t>
            </a:r>
          </a:p>
        </p:txBody>
      </p:sp>
      <p:sp>
        <p:nvSpPr>
          <p:cNvPr id="4375" name="Shape 4375"/>
          <p:cNvSpPr>
            <a:spLocks noGrp="1"/>
          </p:cNvSpPr>
          <p:nvPr>
            <p:ph type="body" idx="1"/>
          </p:nvPr>
        </p:nvSpPr>
        <p:spPr>
          <a:prstGeom prst="rect">
            <a:avLst/>
          </a:prstGeom>
        </p:spPr>
        <p:txBody>
          <a:bodyPr/>
          <a:lstStyle/>
          <a:p>
            <a:pPr lvl="0">
              <a:defRPr sz="1800"/>
            </a:pPr>
            <a:r>
              <a:rPr sz="4800"/>
              <a:t>Templates are very flexible ways to create your configuration files</a:t>
            </a:r>
          </a:p>
          <a:p>
            <a:pPr lvl="0">
              <a:defRPr sz="1800"/>
            </a:pPr>
            <a:r>
              <a:rPr sz="4800"/>
              <a:t>Coupled with Chef’s attribute precedence rules, you can create very effective,  data-driven cookbooks</a:t>
            </a:r>
          </a:p>
        </p:txBody>
      </p:sp>
      <p:sp>
        <p:nvSpPr>
          <p:cNvPr id="4376" name="Shape 4376"/>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364</a:t>
            </a:fld>
            <a:endParaRPr sz="1000"/>
          </a:p>
        </p:txBody>
      </p:sp>
    </p:spTree>
  </p:cSld>
  <p:clrMapOvr>
    <a:masterClrMapping/>
  </p:clrMapOvr>
  <p:transition xmlns:p14="http://schemas.microsoft.com/office/powerpoint/2010/main" spd="med"/>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0" name="Shape 4380"/>
          <p:cNvSpPr>
            <a:spLocks noGrp="1"/>
          </p:cNvSpPr>
          <p:nvPr>
            <p:ph type="title"/>
          </p:nvPr>
        </p:nvSpPr>
        <p:spPr>
          <a:prstGeom prst="rect">
            <a:avLst/>
          </a:prstGeom>
        </p:spPr>
        <p:txBody>
          <a:bodyPr>
            <a:normAutofit fontScale="90000"/>
          </a:bodyPr>
          <a:lstStyle>
            <a:lvl1pPr defTabSz="273812">
              <a:defRPr sz="3528">
                <a:effectLst>
                  <a:outerShdw blurRad="24892" dist="12446" dir="2700000" rotWithShape="0">
                    <a:srgbClr val="000000">
                      <a:alpha val="75000"/>
                    </a:srgbClr>
                  </a:outerShdw>
                </a:effectLst>
              </a:defRPr>
            </a:lvl1pPr>
          </a:lstStyle>
          <a:p>
            <a:pPr lvl="0">
              <a:defRPr sz="1800" b="0">
                <a:solidFill>
                  <a:srgbClr val="000000"/>
                </a:solidFill>
                <a:effectLst/>
              </a:defRPr>
            </a:pPr>
            <a:r>
              <a:rPr sz="3528" b="1">
                <a:solidFill>
                  <a:srgbClr val="FFFFFF"/>
                </a:solidFill>
                <a:effectLst>
                  <a:outerShdw blurRad="24892" dist="12446" dir="2700000" rotWithShape="0">
                    <a:srgbClr val="000000">
                      <a:alpha val="75000"/>
                    </a:srgbClr>
                  </a:outerShdw>
                </a:effectLst>
              </a:rPr>
              <a:t>Best Practice: Recipes contain the pattern, attributes supply the details</a:t>
            </a:r>
          </a:p>
        </p:txBody>
      </p:sp>
      <p:sp>
        <p:nvSpPr>
          <p:cNvPr id="4381" name="Shape 4381"/>
          <p:cNvSpPr>
            <a:spLocks noGrp="1"/>
          </p:cNvSpPr>
          <p:nvPr>
            <p:ph type="body" idx="1"/>
          </p:nvPr>
        </p:nvSpPr>
        <p:spPr>
          <a:prstGeom prst="rect">
            <a:avLst/>
          </a:prstGeom>
        </p:spPr>
        <p:txBody>
          <a:bodyPr/>
          <a:lstStyle/>
          <a:p>
            <a:pPr lvl="0">
              <a:defRPr sz="1800"/>
            </a:pPr>
            <a:r>
              <a:rPr sz="4800"/>
              <a:t>Recipes contain the pattern for how to do something. ("How we deploy Tomcat")</a:t>
            </a:r>
          </a:p>
          <a:p>
            <a:pPr lvl="0">
              <a:defRPr sz="1800"/>
            </a:pPr>
            <a:r>
              <a:rPr sz="4800"/>
              <a:t>Attributes contain the details. ("What port do we run tomcat on?")</a:t>
            </a:r>
          </a:p>
        </p:txBody>
      </p:sp>
      <p:sp>
        <p:nvSpPr>
          <p:cNvPr id="4382" name="Shape 4382"/>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365</a:t>
            </a:fld>
            <a:endParaRPr sz="1000"/>
          </a:p>
        </p:txBody>
      </p:sp>
    </p:spTree>
  </p:cSld>
  <p:clrMapOvr>
    <a:masterClrMapping/>
  </p:clrMapOvr>
  <p:transition xmlns:p14="http://schemas.microsoft.com/office/powerpoint/2010/main" spd="med"/>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6" name="Shape 4386"/>
          <p:cNvSpPr/>
          <p:nvPr/>
        </p:nvSpPr>
        <p:spPr>
          <a:xfrm>
            <a:off x="8134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 knife cookbook upload motd</a:t>
            </a:r>
          </a:p>
        </p:txBody>
      </p:sp>
      <p:sp>
        <p:nvSpPr>
          <p:cNvPr id="4387" name="Shape 4387"/>
          <p:cNvSpPr>
            <a:spLocks noGrp="1"/>
          </p:cNvSpPr>
          <p:nvPr>
            <p:ph type="title"/>
          </p:nvPr>
        </p:nvSpPr>
        <p:spPr>
          <a:prstGeom prst="rect">
            <a:avLst/>
          </a:prstGeom>
        </p:spPr>
        <p:txBody>
          <a:bodyPr/>
          <a:lstStyle>
            <a:lvl1pPr defTabSz="502919">
              <a:defRPr sz="6479">
                <a:effectLst>
                  <a:outerShdw blurRad="45720" dist="22860" dir="2700000" rotWithShape="0">
                    <a:srgbClr val="000000">
                      <a:alpha val="75000"/>
                    </a:srgbClr>
                  </a:outerShdw>
                </a:effectLst>
              </a:defRPr>
            </a:lvl1pPr>
          </a:lstStyle>
          <a:p>
            <a:pPr lvl="0">
              <a:defRPr sz="1800" b="0">
                <a:solidFill>
                  <a:srgbClr val="000000"/>
                </a:solidFill>
                <a:effectLst/>
              </a:defRPr>
            </a:pPr>
            <a:r>
              <a:rPr sz="6479" b="1">
                <a:solidFill>
                  <a:srgbClr val="FFFFFF"/>
                </a:solidFill>
                <a:effectLst>
                  <a:outerShdw blurRad="45720" dist="22860" dir="2700000" rotWithShape="0">
                    <a:srgbClr val="000000">
                      <a:alpha val="75000"/>
                    </a:srgbClr>
                  </a:outerShdw>
                </a:effectLst>
              </a:rPr>
              <a:t>Exercise: Upload the motd cookbook</a:t>
            </a:r>
          </a:p>
        </p:txBody>
      </p:sp>
      <p:sp>
        <p:nvSpPr>
          <p:cNvPr id="4388" name="Shape 4388"/>
          <p:cNvSpPr/>
          <p:nvPr/>
        </p:nvSpPr>
        <p:spPr>
          <a:xfrm>
            <a:off x="819348" y="3670300"/>
            <a:ext cx="14605001" cy="14986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0" tIns="0" rIns="0" bIns="0">
            <a:spAutoFit/>
          </a:bodyPr>
          <a:lstStyle/>
          <a:p>
            <a:pPr lvl="0" algn="l">
              <a:buClr>
                <a:srgbClr val="DE5F31"/>
              </a:buClr>
              <a:defRPr sz="1800"/>
            </a:pPr>
            <a:r>
              <a:rPr sz="4800">
                <a:solidFill>
                  <a:srgbClr val="FFFFFF"/>
                </a:solidFill>
                <a:latin typeface="+mn-lt"/>
                <a:ea typeface="+mn-ea"/>
                <a:cs typeface="+mn-cs"/>
                <a:sym typeface="Courier"/>
              </a:rPr>
              <a:t>Uploading motd             [0.1.0]</a:t>
            </a:r>
          </a:p>
          <a:p>
            <a:pPr lvl="0" algn="l">
              <a:buClr>
                <a:srgbClr val="DE5F31"/>
              </a:buClr>
              <a:defRPr sz="1800"/>
            </a:pPr>
            <a:r>
              <a:rPr sz="4800">
                <a:solidFill>
                  <a:srgbClr val="FFFFFF"/>
                </a:solidFill>
                <a:latin typeface="+mn-lt"/>
                <a:ea typeface="+mn-ea"/>
                <a:cs typeface="+mn-cs"/>
                <a:sym typeface="Courier"/>
              </a:rPr>
              <a:t>Uploaded 1 cookbook.</a:t>
            </a:r>
          </a:p>
        </p:txBody>
      </p:sp>
      <p:sp>
        <p:nvSpPr>
          <p:cNvPr id="4389" name="Shape 4389"/>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366</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43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6" grpId="1" animBg="1" advAuto="0"/>
    </p:bld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3" name="Shape 4393"/>
          <p:cNvSpPr/>
          <p:nvPr/>
        </p:nvSpPr>
        <p:spPr>
          <a:xfrm>
            <a:off x="8134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 knife cookbook create pci</a:t>
            </a:r>
          </a:p>
        </p:txBody>
      </p:sp>
      <p:sp>
        <p:nvSpPr>
          <p:cNvPr id="4394" name="Shape 4394"/>
          <p:cNvSpPr>
            <a:spLocks noGrp="1"/>
          </p:cNvSpPr>
          <p:nvPr>
            <p:ph type="title"/>
          </p:nvPr>
        </p:nvSpPr>
        <p:spPr>
          <a:prstGeom prst="rect">
            <a:avLst/>
          </a:prstGeom>
        </p:spPr>
        <p:txBody>
          <a:bodyPr/>
          <a:lstStyle>
            <a:lvl1pPr defTabSz="452627">
              <a:defRPr sz="5832">
                <a:effectLst>
                  <a:outerShdw blurRad="41148" dist="20574" dir="2700000" rotWithShape="0">
                    <a:srgbClr val="000000">
                      <a:alpha val="75000"/>
                    </a:srgbClr>
                  </a:outerShdw>
                </a:effectLst>
              </a:defRPr>
            </a:lvl1pPr>
          </a:lstStyle>
          <a:p>
            <a:pPr lvl="0">
              <a:defRPr sz="1800" b="0">
                <a:solidFill>
                  <a:srgbClr val="000000"/>
                </a:solidFill>
                <a:effectLst/>
              </a:defRPr>
            </a:pPr>
            <a:r>
              <a:rPr sz="5832" b="1">
                <a:solidFill>
                  <a:srgbClr val="FFFFFF"/>
                </a:solidFill>
                <a:effectLst>
                  <a:outerShdw blurRad="41148" dist="20574" dir="2700000" rotWithShape="0">
                    <a:srgbClr val="000000">
                      <a:alpha val="75000"/>
                    </a:srgbClr>
                  </a:outerShdw>
                </a:effectLst>
              </a:rPr>
              <a:t>Exercise: Create a cookbook named ‘pci’</a:t>
            </a:r>
          </a:p>
        </p:txBody>
      </p:sp>
      <p:sp>
        <p:nvSpPr>
          <p:cNvPr id="4395" name="Shape 4395"/>
          <p:cNvSpPr/>
          <p:nvPr/>
        </p:nvSpPr>
        <p:spPr>
          <a:xfrm>
            <a:off x="825500" y="3657600"/>
            <a:ext cx="14605000" cy="49657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ormAutofit/>
          </a:bodyPr>
          <a:lstStyle/>
          <a:p>
            <a:pPr lvl="0" algn="l" defTabSz="457200">
              <a:defRPr sz="1800"/>
            </a:pPr>
            <a:r>
              <a:rPr sz="4600">
                <a:solidFill>
                  <a:srgbClr val="FFFFFF"/>
                </a:solidFill>
                <a:latin typeface="+mn-lt"/>
                <a:ea typeface="+mn-ea"/>
                <a:cs typeface="+mn-cs"/>
                <a:sym typeface="Courier"/>
              </a:rPr>
              <a:t>** Creating cookbook pci</a:t>
            </a:r>
          </a:p>
          <a:p>
            <a:pPr lvl="0" algn="l" defTabSz="457200">
              <a:defRPr sz="1800"/>
            </a:pPr>
            <a:r>
              <a:rPr sz="4600">
                <a:solidFill>
                  <a:srgbClr val="FFFFFF"/>
                </a:solidFill>
                <a:latin typeface="+mn-lt"/>
                <a:ea typeface="+mn-ea"/>
                <a:cs typeface="+mn-cs"/>
                <a:sym typeface="Courier"/>
              </a:rPr>
              <a:t>** Creating README for cookbook: pci</a:t>
            </a:r>
          </a:p>
          <a:p>
            <a:pPr lvl="0" algn="l" defTabSz="457200">
              <a:defRPr sz="1800"/>
            </a:pPr>
            <a:r>
              <a:rPr sz="4600">
                <a:solidFill>
                  <a:srgbClr val="FFFFFF"/>
                </a:solidFill>
                <a:latin typeface="+mn-lt"/>
                <a:ea typeface="+mn-ea"/>
                <a:cs typeface="+mn-cs"/>
                <a:sym typeface="Courier"/>
              </a:rPr>
              <a:t>** Creating CHANGELOG for cookbook: pci</a:t>
            </a:r>
          </a:p>
          <a:p>
            <a:pPr lvl="0" algn="l" defTabSz="457200">
              <a:defRPr sz="1800"/>
            </a:pPr>
            <a:r>
              <a:rPr sz="4600">
                <a:solidFill>
                  <a:srgbClr val="FFFFFF"/>
                </a:solidFill>
                <a:latin typeface="+mn-lt"/>
                <a:ea typeface="+mn-ea"/>
                <a:cs typeface="+mn-cs"/>
                <a:sym typeface="Courier"/>
              </a:rPr>
              <a:t>** Creating metadata for cookbook: pci</a:t>
            </a:r>
          </a:p>
        </p:txBody>
      </p:sp>
      <p:sp>
        <p:nvSpPr>
          <p:cNvPr id="4396" name="Shape 4396"/>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367</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43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93" grpId="1" animBg="1" advAuto="0"/>
    </p:bld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0" name="Shape 4400"/>
          <p:cNvSpPr/>
          <p:nvPr/>
        </p:nvSpPr>
        <p:spPr>
          <a:xfrm>
            <a:off x="838200" y="2457450"/>
            <a:ext cx="14630400" cy="10287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p>
            <a:pPr lvl="0" algn="l" defTabSz="546100">
              <a:defRPr sz="1800"/>
            </a:pPr>
            <a:r>
              <a:rPr sz="4100" dirty="0">
                <a:latin typeface="+mn-lt"/>
                <a:ea typeface="+mn-ea"/>
                <a:cs typeface="+mn-cs"/>
                <a:sym typeface="Courier"/>
              </a:rPr>
              <a:t>default[</a:t>
            </a:r>
            <a:r>
              <a:rPr sz="4100" dirty="0">
                <a:solidFill>
                  <a:srgbClr val="D1584E"/>
                </a:solidFill>
                <a:latin typeface="+mn-lt"/>
                <a:ea typeface="+mn-ea"/>
                <a:cs typeface="+mn-cs"/>
                <a:sym typeface="Courier"/>
              </a:rPr>
              <a:t>"pci"</a:t>
            </a:r>
            <a:r>
              <a:rPr sz="4100" dirty="0">
                <a:latin typeface="+mn-lt"/>
                <a:ea typeface="+mn-ea"/>
                <a:cs typeface="+mn-cs"/>
                <a:sym typeface="Courier"/>
              </a:rPr>
              <a:t>][</a:t>
            </a:r>
            <a:r>
              <a:rPr sz="4100" dirty="0">
                <a:solidFill>
                  <a:srgbClr val="D1584E"/>
                </a:solidFill>
                <a:latin typeface="+mn-lt"/>
                <a:ea typeface="+mn-ea"/>
                <a:cs typeface="+mn-cs"/>
                <a:sym typeface="Courier"/>
              </a:rPr>
              <a:t>"in_scope"</a:t>
            </a:r>
            <a:r>
              <a:rPr sz="4100" dirty="0">
                <a:latin typeface="+mn-lt"/>
                <a:ea typeface="+mn-ea"/>
                <a:cs typeface="+mn-cs"/>
                <a:sym typeface="Courier"/>
              </a:rPr>
              <a:t>] = </a:t>
            </a:r>
            <a:r>
              <a:rPr sz="4100" dirty="0">
                <a:solidFill>
                  <a:srgbClr val="D1584E"/>
                </a:solidFill>
                <a:latin typeface="+mn-lt"/>
                <a:ea typeface="+mn-ea"/>
                <a:cs typeface="+mn-cs"/>
                <a:sym typeface="Courier"/>
              </a:rPr>
              <a:t>true</a:t>
            </a:r>
          </a:p>
        </p:txBody>
      </p:sp>
      <p:sp>
        <p:nvSpPr>
          <p:cNvPr id="4401" name="Shape 4401"/>
          <p:cNvSpPr/>
          <p:nvPr/>
        </p:nvSpPr>
        <p:spPr>
          <a:xfrm>
            <a:off x="1358304" y="1701800"/>
            <a:ext cx="6121401"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b="1">
                <a:latin typeface="+mn-lt"/>
                <a:ea typeface="+mn-ea"/>
                <a:cs typeface="+mn-cs"/>
                <a:sym typeface="Courier"/>
              </a:defRPr>
            </a:lvl1pPr>
          </a:lstStyle>
          <a:p>
            <a:pPr lvl="0">
              <a:defRPr sz="1800" b="0"/>
            </a:pPr>
            <a:r>
              <a:rPr sz="3200" b="1"/>
              <a:t>OPEN IN EDITOR:</a:t>
            </a:r>
          </a:p>
        </p:txBody>
      </p:sp>
      <p:sp>
        <p:nvSpPr>
          <p:cNvPr id="4402" name="Shape 4402"/>
          <p:cNvSpPr/>
          <p:nvPr/>
        </p:nvSpPr>
        <p:spPr>
          <a:xfrm>
            <a:off x="5048448" y="1638300"/>
            <a:ext cx="14655801" cy="7112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lgn="l">
              <a:defRPr>
                <a:latin typeface="+mn-lt"/>
                <a:ea typeface="+mn-ea"/>
                <a:cs typeface="+mn-cs"/>
                <a:sym typeface="Courier"/>
              </a:defRPr>
            </a:lvl1pPr>
          </a:lstStyle>
          <a:p>
            <a:pPr lvl="0">
              <a:defRPr sz="1800"/>
            </a:pPr>
            <a:r>
              <a:rPr sz="3200"/>
              <a:t>cookbooks/pci/attributes/default.rb</a:t>
            </a:r>
          </a:p>
        </p:txBody>
      </p:sp>
      <p:sp>
        <p:nvSpPr>
          <p:cNvPr id="4403" name="Shape 4403"/>
          <p:cNvSpPr/>
          <p:nvPr/>
        </p:nvSpPr>
        <p:spPr>
          <a:xfrm>
            <a:off x="6642100" y="4152900"/>
            <a:ext cx="3048000"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defRPr b="1">
                <a:latin typeface="+mn-lt"/>
                <a:ea typeface="+mn-ea"/>
                <a:cs typeface="+mn-cs"/>
                <a:sym typeface="Courier"/>
              </a:defRPr>
            </a:lvl1pPr>
          </a:lstStyle>
          <a:p>
            <a:pPr lvl="0">
              <a:defRPr sz="1800" b="0"/>
            </a:pPr>
            <a:r>
              <a:rPr sz="3200" b="1"/>
              <a:t>SAVE FILE!</a:t>
            </a:r>
          </a:p>
        </p:txBody>
      </p:sp>
      <p:sp>
        <p:nvSpPr>
          <p:cNvPr id="4404" name="Shape 4404"/>
          <p:cNvSpPr>
            <a:spLocks noGrp="1"/>
          </p:cNvSpPr>
          <p:nvPr>
            <p:ph type="title"/>
          </p:nvPr>
        </p:nvSpPr>
        <p:spPr>
          <a:prstGeom prst="rect">
            <a:avLst/>
          </a:prstGeom>
        </p:spPr>
        <p:txBody>
          <a:bodyPr/>
          <a:lstStyle>
            <a:lvl1pPr defTabSz="452627">
              <a:defRPr sz="5832">
                <a:effectLst>
                  <a:outerShdw blurRad="41148" dist="20574" dir="2700000" rotWithShape="0">
                    <a:srgbClr val="000000">
                      <a:alpha val="75000"/>
                    </a:srgbClr>
                  </a:outerShdw>
                </a:effectLst>
              </a:defRPr>
            </a:lvl1pPr>
          </a:lstStyle>
          <a:p>
            <a:pPr lvl="0">
              <a:defRPr sz="1800" b="0">
                <a:solidFill>
                  <a:srgbClr val="000000"/>
                </a:solidFill>
                <a:effectLst/>
              </a:defRPr>
            </a:pPr>
            <a:r>
              <a:rPr sz="5832" b="1">
                <a:solidFill>
                  <a:srgbClr val="FFFFFF"/>
                </a:solidFill>
                <a:effectLst>
                  <a:outerShdw blurRad="41148" dist="20574" dir="2700000" rotWithShape="0">
                    <a:srgbClr val="000000">
                      <a:alpha val="75000"/>
                    </a:srgbClr>
                  </a:outerShdw>
                </a:effectLst>
              </a:rPr>
              <a:t>Exercise: Create a default.rb attribute file</a:t>
            </a:r>
          </a:p>
        </p:txBody>
      </p:sp>
      <p:sp>
        <p:nvSpPr>
          <p:cNvPr id="4405" name="Shape 4405"/>
          <p:cNvSpPr>
            <a:spLocks noGrp="1"/>
          </p:cNvSpPr>
          <p:nvPr>
            <p:ph type="body" idx="1"/>
          </p:nvPr>
        </p:nvSpPr>
        <p:spPr>
          <a:xfrm>
            <a:off x="800100" y="4813300"/>
            <a:ext cx="15062200" cy="3797300"/>
          </a:xfrm>
          <a:prstGeom prst="rect">
            <a:avLst/>
          </a:prstGeom>
        </p:spPr>
        <p:txBody>
          <a:bodyPr/>
          <a:lstStyle/>
          <a:p>
            <a:pPr marL="325437" lvl="0" indent="-325437">
              <a:defRPr sz="1800"/>
            </a:pPr>
            <a:endParaRPr sz="4100"/>
          </a:p>
          <a:p>
            <a:pPr marL="325437" lvl="0" indent="-325437">
              <a:defRPr sz="1800"/>
            </a:pPr>
            <a:r>
              <a:rPr sz="4100"/>
              <a:t>Creates a new Node attribute: </a:t>
            </a:r>
            <a:r>
              <a:rPr sz="4100">
                <a:latin typeface="+mn-lt"/>
                <a:ea typeface="+mn-ea"/>
                <a:cs typeface="+mn-cs"/>
                <a:sym typeface="Courier"/>
              </a:rPr>
              <a:t>node["pci"]["in_scope"]</a:t>
            </a:r>
          </a:p>
          <a:p>
            <a:pPr marL="325437" lvl="0" indent="-325437">
              <a:defRPr sz="1800"/>
            </a:pPr>
            <a:r>
              <a:rPr sz="4100"/>
              <a:t>Sets the value to the Ruby '</a:t>
            </a:r>
            <a:r>
              <a:rPr sz="4100">
                <a:latin typeface="+mn-lt"/>
                <a:ea typeface="+mn-ea"/>
                <a:cs typeface="+mn-cs"/>
                <a:sym typeface="Courier"/>
              </a:rPr>
              <a:t>true</a:t>
            </a:r>
            <a:r>
              <a:rPr sz="4100"/>
              <a:t>' literal</a:t>
            </a:r>
          </a:p>
        </p:txBody>
      </p:sp>
      <p:sp>
        <p:nvSpPr>
          <p:cNvPr id="4406" name="Shape 4406"/>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368</a:t>
            </a:fld>
            <a:endParaRPr sz="1000"/>
          </a:p>
        </p:txBody>
      </p:sp>
    </p:spTree>
  </p:cSld>
  <p:clrMapOvr>
    <a:masterClrMapping/>
  </p:clrMapOvr>
  <p:transition xmlns:p14="http://schemas.microsoft.com/office/powerpoint/2010/main" spd="med"/>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10" name="Shape 4410"/>
          <p:cNvSpPr>
            <a:spLocks noGrp="1"/>
          </p:cNvSpPr>
          <p:nvPr>
            <p:ph type="title"/>
          </p:nvPr>
        </p:nvSpPr>
        <p:spPr>
          <a:prstGeom prst="rect">
            <a:avLst/>
          </a:prstGeom>
        </p:spPr>
        <p:txBody>
          <a:bodyPr/>
          <a:lstStyle>
            <a:lvl1pPr defTabSz="368808">
              <a:defRPr sz="4752">
                <a:effectLst>
                  <a:outerShdw blurRad="33528" dist="16764" dir="2700000" rotWithShape="0">
                    <a:srgbClr val="000000">
                      <a:alpha val="75000"/>
                    </a:srgbClr>
                  </a:outerShdw>
                </a:effectLst>
              </a:defRPr>
            </a:lvl1pPr>
          </a:lstStyle>
          <a:p>
            <a:pPr lvl="0">
              <a:defRPr sz="1800" b="0">
                <a:solidFill>
                  <a:srgbClr val="000000"/>
                </a:solidFill>
                <a:effectLst/>
              </a:defRPr>
            </a:pPr>
            <a:r>
              <a:rPr sz="4752" b="1">
                <a:solidFill>
                  <a:srgbClr val="FFFFFF"/>
                </a:solidFill>
                <a:effectLst>
                  <a:outerShdw blurRad="33528" dist="16764" dir="2700000" rotWithShape="0">
                    <a:srgbClr val="000000">
                      <a:alpha val="75000"/>
                    </a:srgbClr>
                  </a:outerShdw>
                </a:effectLst>
              </a:rPr>
              <a:t>Node Attributes have several levels of precedence</a:t>
            </a:r>
          </a:p>
        </p:txBody>
      </p:sp>
      <p:sp>
        <p:nvSpPr>
          <p:cNvPr id="4411" name="Shape 4411"/>
          <p:cNvSpPr>
            <a:spLocks noGrp="1"/>
          </p:cNvSpPr>
          <p:nvPr>
            <p:ph type="body" idx="1"/>
          </p:nvPr>
        </p:nvSpPr>
        <p:spPr>
          <a:xfrm>
            <a:off x="406400" y="1719986"/>
            <a:ext cx="8039099" cy="6680200"/>
          </a:xfrm>
          <a:prstGeom prst="rect">
            <a:avLst/>
          </a:prstGeom>
        </p:spPr>
        <p:txBody>
          <a:bodyPr>
            <a:noAutofit/>
          </a:bodyPr>
          <a:lstStyle/>
          <a:p>
            <a:pPr lvl="0">
              <a:defRPr sz="1800"/>
            </a:pPr>
            <a:r>
              <a:rPr sz="3800" b="1" dirty="0"/>
              <a:t>Automatic</a:t>
            </a:r>
            <a:r>
              <a:rPr sz="3800" dirty="0"/>
              <a:t> attributes are those discovered by Ohai</a:t>
            </a:r>
          </a:p>
          <a:p>
            <a:pPr lvl="0">
              <a:defRPr sz="1800"/>
            </a:pPr>
            <a:r>
              <a:rPr sz="3800" b="1" dirty="0"/>
              <a:t>Override</a:t>
            </a:r>
            <a:r>
              <a:rPr sz="3800" dirty="0"/>
              <a:t> attributes are the strongest way to set an attribute - use </a:t>
            </a:r>
            <a:r>
              <a:rPr sz="3800" dirty="0" smtClean="0"/>
              <a:t>sparingly</a:t>
            </a:r>
            <a:endParaRPr lang="en-US" sz="3800" dirty="0" smtClean="0"/>
          </a:p>
          <a:p>
            <a:pPr lvl="0">
              <a:defRPr sz="1800"/>
            </a:pPr>
            <a:r>
              <a:rPr lang="en-US" sz="3800" b="1" dirty="0" smtClean="0"/>
              <a:t>Normal </a:t>
            </a:r>
            <a:r>
              <a:rPr lang="en-US" sz="3800" dirty="0" smtClean="0"/>
              <a:t>attributes </a:t>
            </a:r>
            <a:r>
              <a:rPr lang="en-US" sz="3800" dirty="0"/>
              <a:t>are </a:t>
            </a:r>
            <a:r>
              <a:rPr lang="en-US" sz="3800" dirty="0" smtClean="0"/>
              <a:t>persistent between chef-client runs</a:t>
            </a:r>
            <a:endParaRPr lang="en-US" sz="3800" dirty="0"/>
          </a:p>
          <a:p>
            <a:pPr lvl="0">
              <a:defRPr sz="1800"/>
            </a:pPr>
            <a:r>
              <a:rPr sz="3800" b="1" dirty="0" smtClean="0"/>
              <a:t>Default</a:t>
            </a:r>
            <a:r>
              <a:rPr sz="3800" dirty="0" smtClean="0"/>
              <a:t> </a:t>
            </a:r>
            <a:r>
              <a:rPr sz="3800" dirty="0"/>
              <a:t>attributes are typically set in Cookbooks, Roles and Environments</a:t>
            </a:r>
          </a:p>
        </p:txBody>
      </p:sp>
      <p:sp>
        <p:nvSpPr>
          <p:cNvPr id="4422" name="Shape 442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369</a:t>
            </a:fld>
            <a:endParaRPr sz="1000"/>
          </a:p>
        </p:txBody>
      </p:sp>
      <p:grpSp>
        <p:nvGrpSpPr>
          <p:cNvPr id="4" name="Group 3"/>
          <p:cNvGrpSpPr/>
          <p:nvPr/>
        </p:nvGrpSpPr>
        <p:grpSpPr>
          <a:xfrm>
            <a:off x="8610798" y="3033825"/>
            <a:ext cx="7542018" cy="4386250"/>
            <a:chOff x="8849885" y="1906281"/>
            <a:chExt cx="7542018" cy="4386250"/>
          </a:xfrm>
        </p:grpSpPr>
        <p:sp>
          <p:nvSpPr>
            <p:cNvPr id="4412" name="Shape 4412"/>
            <p:cNvSpPr/>
            <p:nvPr/>
          </p:nvSpPr>
          <p:spPr>
            <a:xfrm>
              <a:off x="8867047" y="3827641"/>
              <a:ext cx="5310245" cy="2447890"/>
            </a:xfrm>
            <a:prstGeom prst="rect">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defRPr>
              </a:pPr>
              <a:endParaRPr/>
            </a:p>
          </p:txBody>
        </p:sp>
        <p:sp>
          <p:nvSpPr>
            <p:cNvPr id="4413" name="Shape 4413"/>
            <p:cNvSpPr/>
            <p:nvPr/>
          </p:nvSpPr>
          <p:spPr>
            <a:xfrm>
              <a:off x="8849885" y="3810642"/>
              <a:ext cx="5352609" cy="24818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p>
              <a:pPr lvl="0" algn="l">
                <a:defRPr sz="1800"/>
              </a:pPr>
              <a:r>
                <a:rPr b="1">
                  <a:latin typeface="Courier New"/>
                  <a:ea typeface="Courier New"/>
                  <a:cs typeface="Courier New"/>
                  <a:sym typeface="Courier New"/>
                </a:rPr>
                <a:t>"rsyslog": {</a:t>
              </a:r>
            </a:p>
            <a:p>
              <a:pPr lvl="0" algn="l">
                <a:defRPr sz="1800"/>
              </a:pPr>
              <a:r>
                <a:rPr b="1">
                  <a:latin typeface="Courier New"/>
                  <a:ea typeface="Courier New"/>
                  <a:cs typeface="Courier New"/>
                  <a:sym typeface="Courier New"/>
                </a:rPr>
                <a:t>  "log_dir": "/srv/rsyslog",</a:t>
              </a:r>
            </a:p>
            <a:p>
              <a:pPr lvl="0" algn="l">
                <a:defRPr sz="1800"/>
              </a:pPr>
              <a:r>
                <a:rPr b="1">
                  <a:latin typeface="Courier New"/>
                  <a:ea typeface="Courier New"/>
                  <a:cs typeface="Courier New"/>
                  <a:sym typeface="Courier New"/>
                </a:rPr>
                <a:t>  "server": false,</a:t>
              </a:r>
            </a:p>
            <a:p>
              <a:pPr lvl="0" algn="l">
                <a:defRPr sz="1800"/>
              </a:pPr>
              <a:r>
                <a:rPr b="1">
                  <a:latin typeface="Courier New"/>
                  <a:ea typeface="Courier New"/>
                  <a:cs typeface="Courier New"/>
                  <a:sym typeface="Courier New"/>
                </a:rPr>
                <a:t>  "protocol": "tcp",</a:t>
              </a:r>
            </a:p>
            <a:p>
              <a:pPr lvl="0" algn="l">
                <a:defRPr sz="1800"/>
              </a:pPr>
              <a:r>
                <a:rPr b="1">
                  <a:latin typeface="Courier New"/>
                  <a:ea typeface="Courier New"/>
                  <a:cs typeface="Courier New"/>
                  <a:sym typeface="Courier New"/>
                </a:rPr>
                <a:t>  "port": 1514,</a:t>
              </a:r>
            </a:p>
            <a:p>
              <a:pPr lvl="0" algn="l">
                <a:defRPr sz="1800"/>
              </a:pPr>
              <a:r>
                <a:rPr b="1">
                  <a:latin typeface="Courier New"/>
                  <a:ea typeface="Courier New"/>
                  <a:cs typeface="Courier New"/>
                  <a:sym typeface="Courier New"/>
                </a:rPr>
                <a:t>  "conf": {}</a:t>
              </a:r>
            </a:p>
            <a:p>
              <a:pPr lvl="0" algn="l">
                <a:defRPr sz="1800"/>
              </a:pPr>
              <a:r>
                <a:rPr b="1">
                  <a:latin typeface="Courier New"/>
                  <a:ea typeface="Courier New"/>
                  <a:cs typeface="Courier New"/>
                  <a:sym typeface="Courier New"/>
                </a:rPr>
                <a:t>    }</a:t>
              </a:r>
            </a:p>
          </p:txBody>
        </p:sp>
        <p:sp>
          <p:nvSpPr>
            <p:cNvPr id="4414" name="Shape 4414"/>
            <p:cNvSpPr/>
            <p:nvPr/>
          </p:nvSpPr>
          <p:spPr>
            <a:xfrm>
              <a:off x="9576232" y="3198670"/>
              <a:ext cx="5310246" cy="2447890"/>
            </a:xfrm>
            <a:prstGeom prst="rect">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defRPr>
              </a:pPr>
              <a:endParaRPr/>
            </a:p>
          </p:txBody>
        </p:sp>
        <p:sp>
          <p:nvSpPr>
            <p:cNvPr id="4415" name="Shape 4415"/>
            <p:cNvSpPr/>
            <p:nvPr/>
          </p:nvSpPr>
          <p:spPr>
            <a:xfrm>
              <a:off x="9559071" y="3181671"/>
              <a:ext cx="5352609" cy="24818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p>
              <a:pPr lvl="0" algn="l">
                <a:defRPr sz="1800"/>
              </a:pPr>
              <a:r>
                <a:rPr b="1">
                  <a:latin typeface="Courier New"/>
                  <a:ea typeface="Courier New"/>
                  <a:cs typeface="Courier New"/>
                  <a:sym typeface="Courier New"/>
                </a:rPr>
                <a:t>"rsyslog": {</a:t>
              </a:r>
            </a:p>
            <a:p>
              <a:pPr lvl="0" algn="l">
                <a:defRPr sz="1800"/>
              </a:pPr>
              <a:r>
                <a:rPr b="1">
                  <a:latin typeface="Courier New"/>
                  <a:ea typeface="Courier New"/>
                  <a:cs typeface="Courier New"/>
                  <a:sym typeface="Courier New"/>
                </a:rPr>
                <a:t>  "log_dir": "/srv/rsyslog",</a:t>
              </a:r>
            </a:p>
            <a:p>
              <a:pPr lvl="0" algn="l">
                <a:defRPr sz="1800"/>
              </a:pPr>
              <a:r>
                <a:rPr b="1">
                  <a:latin typeface="Courier New"/>
                  <a:ea typeface="Courier New"/>
                  <a:cs typeface="Courier New"/>
                  <a:sym typeface="Courier New"/>
                </a:rPr>
                <a:t>  "server": false,</a:t>
              </a:r>
            </a:p>
            <a:p>
              <a:pPr lvl="0" algn="l">
                <a:defRPr sz="1800"/>
              </a:pPr>
              <a:r>
                <a:rPr b="1">
                  <a:latin typeface="Courier New"/>
                  <a:ea typeface="Courier New"/>
                  <a:cs typeface="Courier New"/>
                  <a:sym typeface="Courier New"/>
                </a:rPr>
                <a:t>  "protocol": "tcp",</a:t>
              </a:r>
            </a:p>
            <a:p>
              <a:pPr lvl="0" algn="l">
                <a:defRPr sz="1800"/>
              </a:pPr>
              <a:r>
                <a:rPr b="1">
                  <a:latin typeface="Courier New"/>
                  <a:ea typeface="Courier New"/>
                  <a:cs typeface="Courier New"/>
                  <a:sym typeface="Courier New"/>
                </a:rPr>
                <a:t>  "port": 1514,</a:t>
              </a:r>
            </a:p>
            <a:p>
              <a:pPr lvl="0" algn="l">
                <a:defRPr sz="1800"/>
              </a:pPr>
              <a:r>
                <a:rPr b="1">
                  <a:latin typeface="Courier New"/>
                  <a:ea typeface="Courier New"/>
                  <a:cs typeface="Courier New"/>
                  <a:sym typeface="Courier New"/>
                </a:rPr>
                <a:t>  "conf": {}</a:t>
              </a:r>
            </a:p>
            <a:p>
              <a:pPr lvl="0" algn="l">
                <a:defRPr sz="1800"/>
              </a:pPr>
              <a:r>
                <a:rPr b="1">
                  <a:latin typeface="Courier New"/>
                  <a:ea typeface="Courier New"/>
                  <a:cs typeface="Courier New"/>
                  <a:sym typeface="Courier New"/>
                </a:rPr>
                <a:t>    }</a:t>
              </a:r>
            </a:p>
          </p:txBody>
        </p:sp>
        <p:sp>
          <p:nvSpPr>
            <p:cNvPr id="4418" name="Shape 4418"/>
            <p:cNvSpPr/>
            <p:nvPr/>
          </p:nvSpPr>
          <p:spPr>
            <a:xfrm>
              <a:off x="12809612" y="5706056"/>
              <a:ext cx="1318069" cy="5269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defRPr sz="2200"/>
              </a:lvl1pPr>
            </a:lstStyle>
            <a:p>
              <a:pPr lvl="0">
                <a:defRPr sz="1800"/>
              </a:pPr>
              <a:r>
                <a:rPr sz="2200"/>
                <a:t>Default</a:t>
              </a:r>
            </a:p>
          </p:txBody>
        </p:sp>
        <p:grpSp>
          <p:nvGrpSpPr>
            <p:cNvPr id="3" name="Group 2"/>
            <p:cNvGrpSpPr/>
            <p:nvPr/>
          </p:nvGrpSpPr>
          <p:grpSpPr>
            <a:xfrm>
              <a:off x="10308167" y="2544363"/>
              <a:ext cx="5352610" cy="2481888"/>
              <a:chOff x="10268391" y="2552700"/>
              <a:chExt cx="5352610" cy="2481888"/>
            </a:xfrm>
          </p:grpSpPr>
          <p:sp>
            <p:nvSpPr>
              <p:cNvPr id="4416" name="Shape 4416"/>
              <p:cNvSpPr/>
              <p:nvPr/>
            </p:nvSpPr>
            <p:spPr>
              <a:xfrm>
                <a:off x="10285553" y="2569699"/>
                <a:ext cx="5310246" cy="2447890"/>
              </a:xfrm>
              <a:prstGeom prst="rect">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defRPr>
                </a:pPr>
                <a:endParaRPr/>
              </a:p>
            </p:txBody>
          </p:sp>
          <p:sp>
            <p:nvSpPr>
              <p:cNvPr id="4417" name="Shape 4417"/>
              <p:cNvSpPr/>
              <p:nvPr/>
            </p:nvSpPr>
            <p:spPr>
              <a:xfrm>
                <a:off x="10268391" y="2552700"/>
                <a:ext cx="5352610" cy="24818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p>
                <a:pPr lvl="0" algn="l">
                  <a:defRPr sz="1800"/>
                </a:pPr>
                <a:r>
                  <a:rPr b="1" dirty="0">
                    <a:latin typeface="Courier New"/>
                    <a:ea typeface="Courier New"/>
                    <a:cs typeface="Courier New"/>
                    <a:sym typeface="Courier New"/>
                  </a:rPr>
                  <a:t>"rsyslog": {</a:t>
                </a:r>
              </a:p>
              <a:p>
                <a:pPr lvl="0" algn="l">
                  <a:defRPr sz="1800"/>
                </a:pPr>
                <a:r>
                  <a:rPr b="1" dirty="0">
                    <a:latin typeface="Courier New"/>
                    <a:ea typeface="Courier New"/>
                    <a:cs typeface="Courier New"/>
                    <a:sym typeface="Courier New"/>
                  </a:rPr>
                  <a:t>  "log_dir": "/srv/rsyslog",</a:t>
                </a:r>
              </a:p>
              <a:p>
                <a:pPr lvl="0" algn="l">
                  <a:defRPr sz="1800"/>
                </a:pPr>
                <a:r>
                  <a:rPr b="1" dirty="0">
                    <a:latin typeface="Courier New"/>
                    <a:ea typeface="Courier New"/>
                    <a:cs typeface="Courier New"/>
                    <a:sym typeface="Courier New"/>
                  </a:rPr>
                  <a:t>  "server": false,</a:t>
                </a:r>
              </a:p>
              <a:p>
                <a:pPr lvl="0" algn="l">
                  <a:defRPr sz="1800"/>
                </a:pPr>
                <a:r>
                  <a:rPr b="1" dirty="0">
                    <a:latin typeface="Courier New"/>
                    <a:ea typeface="Courier New"/>
                    <a:cs typeface="Courier New"/>
                    <a:sym typeface="Courier New"/>
                  </a:rPr>
                  <a:t>  "protocol": "tcp",</a:t>
                </a:r>
              </a:p>
              <a:p>
                <a:pPr algn="l">
                  <a:defRPr sz="1800"/>
                </a:pPr>
                <a:r>
                  <a:rPr b="1" dirty="0">
                    <a:latin typeface="Courier New"/>
                    <a:ea typeface="Courier New"/>
                    <a:cs typeface="Courier New"/>
                    <a:sym typeface="Courier New"/>
                  </a:rPr>
                  <a:t>  "port": 1514</a:t>
                </a:r>
                <a:r>
                  <a:rPr b="1" dirty="0" smtClean="0">
                    <a:latin typeface="Courier New"/>
                    <a:ea typeface="Courier New"/>
                    <a:cs typeface="Courier New"/>
                    <a:sym typeface="Courier New"/>
                  </a:rPr>
                  <a:t>,</a:t>
                </a:r>
                <a:endParaRPr b="1" dirty="0">
                  <a:latin typeface="Courier New"/>
                  <a:ea typeface="Courier New"/>
                  <a:cs typeface="Courier New"/>
                  <a:sym typeface="Courier New"/>
                </a:endParaRPr>
              </a:p>
              <a:p>
                <a:pPr lvl="0" algn="l">
                  <a:defRPr sz="1800"/>
                </a:pPr>
                <a:r>
                  <a:rPr b="1" dirty="0">
                    <a:latin typeface="Courier New"/>
                    <a:ea typeface="Courier New"/>
                    <a:cs typeface="Courier New"/>
                    <a:sym typeface="Courier New"/>
                  </a:rPr>
                  <a:t>  "conf": {}</a:t>
                </a:r>
              </a:p>
              <a:p>
                <a:pPr lvl="0" algn="l">
                  <a:defRPr sz="1800"/>
                </a:pPr>
                <a:r>
                  <a:rPr b="1" dirty="0">
                    <a:latin typeface="Courier New"/>
                    <a:ea typeface="Courier New"/>
                    <a:cs typeface="Courier New"/>
                    <a:sym typeface="Courier New"/>
                  </a:rPr>
                  <a:t>    }</a:t>
                </a:r>
              </a:p>
            </p:txBody>
          </p:sp>
          <p:sp>
            <p:nvSpPr>
              <p:cNvPr id="4419" name="Shape 4419"/>
              <p:cNvSpPr/>
              <p:nvPr/>
            </p:nvSpPr>
            <p:spPr>
              <a:xfrm>
                <a:off x="13812217" y="4482111"/>
                <a:ext cx="1734469" cy="5269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defRPr sz="2200"/>
                </a:lvl1pPr>
              </a:lstStyle>
              <a:p>
                <a:pPr lvl="0">
                  <a:defRPr sz="1800"/>
                </a:pPr>
                <a:r>
                  <a:rPr lang="en-US" sz="2200" dirty="0" smtClean="0"/>
                  <a:t>Override</a:t>
                </a:r>
                <a:endParaRPr sz="2200" dirty="0"/>
              </a:p>
            </p:txBody>
          </p:sp>
        </p:grpSp>
        <p:sp>
          <p:nvSpPr>
            <p:cNvPr id="4420" name="Shape 4420"/>
            <p:cNvSpPr/>
            <p:nvPr/>
          </p:nvSpPr>
          <p:spPr>
            <a:xfrm>
              <a:off x="13113234" y="5060086"/>
              <a:ext cx="1679469" cy="5269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defRPr sz="2200"/>
              </a:lvl1pPr>
            </a:lstStyle>
            <a:p>
              <a:pPr lvl="0">
                <a:defRPr sz="1800"/>
              </a:pPr>
              <a:r>
                <a:rPr lang="en-US" sz="2200" dirty="0" smtClean="0"/>
                <a:t>Normal</a:t>
              </a:r>
              <a:endParaRPr sz="2200" dirty="0"/>
            </a:p>
          </p:txBody>
        </p:sp>
        <p:grpSp>
          <p:nvGrpSpPr>
            <p:cNvPr id="2" name="Group 1"/>
            <p:cNvGrpSpPr/>
            <p:nvPr/>
          </p:nvGrpSpPr>
          <p:grpSpPr>
            <a:xfrm>
              <a:off x="11039293" y="1906281"/>
              <a:ext cx="5352610" cy="2481888"/>
              <a:chOff x="10903390" y="2089483"/>
              <a:chExt cx="5352610" cy="2481888"/>
            </a:xfrm>
          </p:grpSpPr>
          <p:sp>
            <p:nvSpPr>
              <p:cNvPr id="15" name="Shape 4416"/>
              <p:cNvSpPr/>
              <p:nvPr/>
            </p:nvSpPr>
            <p:spPr>
              <a:xfrm>
                <a:off x="10920552" y="2106482"/>
                <a:ext cx="5310246" cy="2447890"/>
              </a:xfrm>
              <a:prstGeom prst="rect">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defRPr>
                </a:pPr>
                <a:endParaRPr/>
              </a:p>
            </p:txBody>
          </p:sp>
          <p:sp>
            <p:nvSpPr>
              <p:cNvPr id="16" name="Shape 4417"/>
              <p:cNvSpPr/>
              <p:nvPr/>
            </p:nvSpPr>
            <p:spPr>
              <a:xfrm>
                <a:off x="10903390" y="2089483"/>
                <a:ext cx="5352610" cy="24818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p>
                <a:pPr lvl="0" algn="l">
                  <a:defRPr sz="1800"/>
                </a:pPr>
                <a:r>
                  <a:rPr b="1" dirty="0">
                    <a:latin typeface="Courier New"/>
                    <a:ea typeface="Courier New"/>
                    <a:cs typeface="Courier New"/>
                    <a:sym typeface="Courier New"/>
                  </a:rPr>
                  <a:t>"rsyslog": {</a:t>
                </a:r>
              </a:p>
              <a:p>
                <a:pPr lvl="0" algn="l">
                  <a:defRPr sz="1800"/>
                </a:pPr>
                <a:r>
                  <a:rPr b="1" dirty="0">
                    <a:latin typeface="Courier New"/>
                    <a:ea typeface="Courier New"/>
                    <a:cs typeface="Courier New"/>
                    <a:sym typeface="Courier New"/>
                  </a:rPr>
                  <a:t>  "log_dir": "/srv/rsyslog",</a:t>
                </a:r>
              </a:p>
              <a:p>
                <a:pPr lvl="0" algn="l">
                  <a:defRPr sz="1800"/>
                </a:pPr>
                <a:r>
                  <a:rPr b="1" dirty="0">
                    <a:latin typeface="Courier New"/>
                    <a:ea typeface="Courier New"/>
                    <a:cs typeface="Courier New"/>
                    <a:sym typeface="Courier New"/>
                  </a:rPr>
                  <a:t>  "server": false,</a:t>
                </a:r>
              </a:p>
              <a:p>
                <a:pPr lvl="0" algn="l">
                  <a:defRPr sz="1800"/>
                </a:pPr>
                <a:r>
                  <a:rPr b="1" dirty="0">
                    <a:latin typeface="Courier New"/>
                    <a:ea typeface="Courier New"/>
                    <a:cs typeface="Courier New"/>
                    <a:sym typeface="Courier New"/>
                  </a:rPr>
                  <a:t>  "protocol": "tcp",</a:t>
                </a:r>
              </a:p>
              <a:p>
                <a:pPr algn="l">
                  <a:defRPr sz="1800"/>
                </a:pPr>
                <a:r>
                  <a:rPr b="1" dirty="0">
                    <a:latin typeface="Courier New"/>
                    <a:ea typeface="Courier New"/>
                    <a:cs typeface="Courier New"/>
                    <a:sym typeface="Courier New"/>
                  </a:rPr>
                  <a:t>  "port": 1514</a:t>
                </a:r>
                <a:r>
                  <a:rPr b="1" dirty="0" smtClean="0">
                    <a:latin typeface="Courier New"/>
                    <a:ea typeface="Courier New"/>
                    <a:cs typeface="Courier New"/>
                    <a:sym typeface="Courier New"/>
                  </a:rPr>
                  <a:t>,</a:t>
                </a:r>
                <a:endParaRPr b="1" dirty="0">
                  <a:latin typeface="Courier New"/>
                  <a:ea typeface="Courier New"/>
                  <a:cs typeface="Courier New"/>
                  <a:sym typeface="Courier New"/>
                </a:endParaRPr>
              </a:p>
              <a:p>
                <a:pPr lvl="0" algn="l">
                  <a:defRPr sz="1800"/>
                </a:pPr>
                <a:r>
                  <a:rPr b="1" dirty="0">
                    <a:latin typeface="Courier New"/>
                    <a:ea typeface="Courier New"/>
                    <a:cs typeface="Courier New"/>
                    <a:sym typeface="Courier New"/>
                  </a:rPr>
                  <a:t>  "conf": {}</a:t>
                </a:r>
              </a:p>
              <a:p>
                <a:pPr lvl="0" algn="l">
                  <a:defRPr sz="1800"/>
                </a:pPr>
                <a:r>
                  <a:rPr b="1" dirty="0">
                    <a:latin typeface="Courier New"/>
                    <a:ea typeface="Courier New"/>
                    <a:cs typeface="Courier New"/>
                    <a:sym typeface="Courier New"/>
                  </a:rPr>
                  <a:t>    }</a:t>
                </a:r>
              </a:p>
            </p:txBody>
          </p:sp>
          <p:sp>
            <p:nvSpPr>
              <p:cNvPr id="17" name="Shape 4419"/>
              <p:cNvSpPr/>
              <p:nvPr/>
            </p:nvSpPr>
            <p:spPr>
              <a:xfrm>
                <a:off x="14447216" y="4018894"/>
                <a:ext cx="1734469" cy="5269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defRPr sz="2200"/>
                </a:lvl1pPr>
              </a:lstStyle>
              <a:p>
                <a:pPr lvl="0">
                  <a:defRPr sz="1800"/>
                </a:pPr>
                <a:r>
                  <a:rPr sz="2200"/>
                  <a:t>Automatic</a:t>
                </a:r>
              </a:p>
            </p:txBody>
          </p:sp>
        </p:grpSp>
      </p:grpSp>
    </p:spTree>
  </p:cSld>
  <p:clrMapOvr>
    <a:masterClrMapping/>
  </p:clrMapOvr>
  <p:transition xmlns:p14="http://schemas.microsoft.com/office/powerpoint/2010/mai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Shape 603"/>
          <p:cNvSpPr/>
          <p:nvPr/>
        </p:nvSpPr>
        <p:spPr>
          <a:xfrm>
            <a:off x="6692900" y="2590800"/>
            <a:ext cx="1270000" cy="1270000"/>
          </a:xfrm>
          <a:prstGeom prst="roundRect">
            <a:avLst>
              <a:gd name="adj" fmla="val 150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04" name="Shape 604"/>
          <p:cNvSpPr/>
          <p:nvPr/>
        </p:nvSpPr>
        <p:spPr>
          <a:xfrm>
            <a:off x="8248067" y="2952750"/>
            <a:ext cx="2114947" cy="5334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defRPr sz="1800"/>
            </a:pPr>
            <a:r>
              <a:rPr sz="3200"/>
              <a:t>App Servers</a:t>
            </a:r>
          </a:p>
        </p:txBody>
      </p:sp>
      <p:sp>
        <p:nvSpPr>
          <p:cNvPr id="605" name="Shape 605"/>
          <p:cNvSpPr/>
          <p:nvPr/>
        </p:nvSpPr>
        <p:spPr>
          <a:xfrm>
            <a:off x="6692900" y="4152900"/>
            <a:ext cx="1270000" cy="1270000"/>
          </a:xfrm>
          <a:prstGeom prst="roundRect">
            <a:avLst>
              <a:gd name="adj" fmla="val 150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06" name="Shape 606"/>
          <p:cNvSpPr/>
          <p:nvPr/>
        </p:nvSpPr>
        <p:spPr>
          <a:xfrm>
            <a:off x="8242300" y="4514850"/>
            <a:ext cx="2550319" cy="5334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defRPr sz="1800"/>
            </a:pPr>
            <a:r>
              <a:rPr sz="3200"/>
              <a:t>App Databases</a:t>
            </a:r>
          </a:p>
        </p:txBody>
      </p:sp>
      <p:sp>
        <p:nvSpPr>
          <p:cNvPr id="607" name="Shape 607"/>
          <p:cNvSpPr/>
          <p:nvPr/>
        </p:nvSpPr>
        <p:spPr>
          <a:xfrm>
            <a:off x="5130800" y="4152900"/>
            <a:ext cx="1270000" cy="1270000"/>
          </a:xfrm>
          <a:prstGeom prst="roundRect">
            <a:avLst>
              <a:gd name="adj" fmla="val 150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08" name="Shape 608"/>
          <p:cNvSpPr/>
          <p:nvPr/>
        </p:nvSpPr>
        <p:spPr>
          <a:xfrm>
            <a:off x="5130800" y="2590800"/>
            <a:ext cx="1270000" cy="1270000"/>
          </a:xfrm>
          <a:prstGeom prst="roundRect">
            <a:avLst>
              <a:gd name="adj" fmla="val 150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09" name="Shape 609"/>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Application server redundancy</a:t>
            </a:r>
          </a:p>
        </p:txBody>
      </p:sp>
      <p:sp>
        <p:nvSpPr>
          <p:cNvPr id="610" name="Shape 61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37</a:t>
            </a:fld>
            <a:endParaRPr sz="1000"/>
          </a:p>
        </p:txBody>
      </p:sp>
    </p:spTree>
  </p:cSld>
  <p:clrMapOvr>
    <a:masterClrMapping/>
  </p:clrMapOvr>
  <p:transition xmlns:p14="http://schemas.microsoft.com/office/powerpoint/2010/main" spd="med"/>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6" name="Shape 4426"/>
          <p:cNvSpPr>
            <a:spLocks noGrp="1"/>
          </p:cNvSpPr>
          <p:nvPr>
            <p:ph type="title"/>
          </p:nvPr>
        </p:nvSpPr>
        <p:spPr>
          <a:xfrm>
            <a:off x="800100" y="-76200"/>
            <a:ext cx="14655800" cy="1536700"/>
          </a:xfrm>
          <a:prstGeom prst="rect">
            <a:avLst/>
          </a:prstGeom>
        </p:spPr>
        <p:txBody>
          <a:bodyPr anchor="t">
            <a:normAutofit fontScale="90000"/>
          </a:bodyPr>
          <a:lstStyle>
            <a:lvl1pPr defTabSz="385572">
              <a:defRPr sz="4968">
                <a:effectLst>
                  <a:outerShdw blurRad="35052" dist="17526" dir="2700000" rotWithShape="0">
                    <a:srgbClr val="000000">
                      <a:alpha val="75000"/>
                    </a:srgbClr>
                  </a:outerShdw>
                </a:effectLst>
              </a:defRPr>
            </a:lvl1pPr>
          </a:lstStyle>
          <a:p>
            <a:pPr lvl="0">
              <a:defRPr sz="1800" b="0">
                <a:solidFill>
                  <a:srgbClr val="000000"/>
                </a:solidFill>
                <a:effectLst/>
              </a:defRPr>
            </a:pPr>
            <a:r>
              <a:rPr sz="4968" b="1">
                <a:solidFill>
                  <a:srgbClr val="FFFFFF"/>
                </a:solidFill>
                <a:effectLst>
                  <a:outerShdw blurRad="35052" dist="17526" dir="2700000" rotWithShape="0">
                    <a:srgbClr val="000000">
                      <a:alpha val="75000"/>
                    </a:srgbClr>
                  </a:outerShdw>
                </a:effectLst>
              </a:rPr>
              <a:t>Best Practice: Always use ‘default’ attributes in your cookbooks</a:t>
            </a:r>
          </a:p>
        </p:txBody>
      </p:sp>
      <p:sp>
        <p:nvSpPr>
          <p:cNvPr id="4427" name="Shape 4427"/>
          <p:cNvSpPr>
            <a:spLocks noGrp="1"/>
          </p:cNvSpPr>
          <p:nvPr>
            <p:ph type="body" idx="1"/>
          </p:nvPr>
        </p:nvSpPr>
        <p:spPr>
          <a:prstGeom prst="rect">
            <a:avLst/>
          </a:prstGeom>
        </p:spPr>
        <p:txBody>
          <a:bodyPr/>
          <a:lstStyle/>
          <a:p>
            <a:pPr lvl="0">
              <a:defRPr sz="1800"/>
            </a:pPr>
            <a:endParaRPr sz="4800"/>
          </a:p>
          <a:p>
            <a:pPr lvl="0">
              <a:defRPr sz="1800"/>
            </a:pPr>
            <a:endParaRPr sz="4800"/>
          </a:p>
          <a:p>
            <a:pPr lvl="0">
              <a:defRPr sz="1800"/>
            </a:pPr>
            <a:r>
              <a:rPr sz="4800"/>
              <a:t>When setting an attribute in a cookbook, it should (almost) always be a </a:t>
            </a:r>
            <a:r>
              <a:rPr sz="4800" b="1"/>
              <a:t>default</a:t>
            </a:r>
            <a:r>
              <a:rPr sz="4800"/>
              <a:t> attribute</a:t>
            </a:r>
          </a:p>
        </p:txBody>
      </p:sp>
      <p:sp>
        <p:nvSpPr>
          <p:cNvPr id="4428" name="Shape 4428"/>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370</a:t>
            </a:fld>
            <a:endParaRPr sz="1000"/>
          </a:p>
        </p:txBody>
      </p:sp>
    </p:spTree>
  </p:cSld>
  <p:clrMapOvr>
    <a:masterClrMapping/>
  </p:clrMapOvr>
  <p:transition xmlns:p14="http://schemas.microsoft.com/office/powerpoint/2010/main" spd="med"/>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2" name="Shape 4432"/>
          <p:cNvSpPr/>
          <p:nvPr/>
        </p:nvSpPr>
        <p:spPr>
          <a:xfrm>
            <a:off x="8134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 knife cookbook upload pci</a:t>
            </a:r>
          </a:p>
        </p:txBody>
      </p:sp>
      <p:sp>
        <p:nvSpPr>
          <p:cNvPr id="4433" name="Shape 4433"/>
          <p:cNvSpPr>
            <a:spLocks noGrp="1"/>
          </p:cNvSpPr>
          <p:nvPr>
            <p:ph type="title"/>
          </p:nvPr>
        </p:nvSpPr>
        <p:spPr>
          <a:prstGeom prst="rect">
            <a:avLst/>
          </a:prstGeom>
        </p:spPr>
        <p:txBody>
          <a:bodyPr/>
          <a:lstStyle>
            <a:lvl1pPr defTabSz="525272">
              <a:defRPr sz="6768">
                <a:effectLst>
                  <a:outerShdw blurRad="47752" dist="23876" dir="2700000" rotWithShape="0">
                    <a:srgbClr val="000000">
                      <a:alpha val="75000"/>
                    </a:srgbClr>
                  </a:outerShdw>
                </a:effectLst>
              </a:defRPr>
            </a:lvl1pPr>
          </a:lstStyle>
          <a:p>
            <a:pPr lvl="0">
              <a:defRPr sz="1800" b="0">
                <a:solidFill>
                  <a:srgbClr val="000000"/>
                </a:solidFill>
                <a:effectLst/>
              </a:defRPr>
            </a:pPr>
            <a:r>
              <a:rPr sz="6768" b="1">
                <a:solidFill>
                  <a:srgbClr val="FFFFFF"/>
                </a:solidFill>
                <a:effectLst>
                  <a:outerShdw blurRad="47752" dist="23876" dir="2700000" rotWithShape="0">
                    <a:srgbClr val="000000">
                      <a:alpha val="75000"/>
                    </a:srgbClr>
                  </a:outerShdw>
                </a:effectLst>
              </a:rPr>
              <a:t>Exercise: Upload the PCI cookbook</a:t>
            </a:r>
          </a:p>
        </p:txBody>
      </p:sp>
      <p:sp>
        <p:nvSpPr>
          <p:cNvPr id="4434" name="Shape 4434"/>
          <p:cNvSpPr/>
          <p:nvPr/>
        </p:nvSpPr>
        <p:spPr>
          <a:xfrm>
            <a:off x="819348" y="3657600"/>
            <a:ext cx="14605001" cy="14986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0" tIns="0" rIns="0" bIns="0">
            <a:spAutoFit/>
          </a:bodyPr>
          <a:lstStyle/>
          <a:p>
            <a:pPr lvl="0" algn="l">
              <a:buClr>
                <a:srgbClr val="DE5F31"/>
              </a:buClr>
              <a:defRPr sz="1800"/>
            </a:pPr>
            <a:r>
              <a:rPr sz="4800">
                <a:solidFill>
                  <a:srgbClr val="FFFFFF"/>
                </a:solidFill>
                <a:latin typeface="+mn-lt"/>
                <a:ea typeface="+mn-ea"/>
                <a:cs typeface="+mn-cs"/>
                <a:sym typeface="Courier"/>
              </a:rPr>
              <a:t>Uploading pci             [0.1.0]</a:t>
            </a:r>
          </a:p>
          <a:p>
            <a:pPr lvl="0" algn="l">
              <a:buClr>
                <a:srgbClr val="DE5F31"/>
              </a:buClr>
              <a:defRPr sz="1800"/>
            </a:pPr>
            <a:r>
              <a:rPr sz="4800">
                <a:solidFill>
                  <a:srgbClr val="FFFFFF"/>
                </a:solidFill>
                <a:latin typeface="+mn-lt"/>
                <a:ea typeface="+mn-ea"/>
                <a:cs typeface="+mn-cs"/>
                <a:sym typeface="Courier"/>
              </a:rPr>
              <a:t>Uploaded 1 cookbook.</a:t>
            </a:r>
          </a:p>
        </p:txBody>
      </p:sp>
      <p:sp>
        <p:nvSpPr>
          <p:cNvPr id="4435" name="Shape 4435"/>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371</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44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2" grpId="1" animBg="1" advAuto="0"/>
    </p:bld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9" name="Shape 4439"/>
          <p:cNvSpPr/>
          <p:nvPr/>
        </p:nvSpPr>
        <p:spPr>
          <a:xfrm>
            <a:off x="825500" y="2006600"/>
            <a:ext cx="15087600" cy="9144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2800">
                <a:solidFill>
                  <a:srgbClr val="FFFFFF"/>
                </a:solidFill>
                <a:latin typeface="+mn-lt"/>
                <a:ea typeface="+mn-ea"/>
                <a:cs typeface="+mn-cs"/>
                <a:sym typeface="Courier"/>
              </a:defRPr>
            </a:lvl1pPr>
          </a:lstStyle>
          <a:p>
            <a:pPr lvl="0">
              <a:defRPr sz="1800">
                <a:solidFill>
                  <a:srgbClr val="000000"/>
                </a:solidFill>
              </a:defRPr>
            </a:pPr>
            <a:r>
              <a:rPr sz="2800">
                <a:solidFill>
                  <a:srgbClr val="FFFFFF"/>
                </a:solidFill>
              </a:rPr>
              <a:t>$ knife node run_list add node1 "recipe[motd]"</a:t>
            </a:r>
          </a:p>
        </p:txBody>
      </p:sp>
      <p:sp>
        <p:nvSpPr>
          <p:cNvPr id="4440" name="Shape 4440"/>
          <p:cNvSpPr>
            <a:spLocks noGrp="1"/>
          </p:cNvSpPr>
          <p:nvPr>
            <p:ph type="title"/>
          </p:nvPr>
        </p:nvSpPr>
        <p:spPr>
          <a:prstGeom prst="rect">
            <a:avLst/>
          </a:prstGeom>
        </p:spPr>
        <p:txBody>
          <a:bodyPr/>
          <a:lstStyle>
            <a:lvl1pPr defTabSz="324103">
              <a:defRPr sz="4176">
                <a:effectLst>
                  <a:outerShdw blurRad="29464" dist="14732" dir="2700000" rotWithShape="0">
                    <a:srgbClr val="000000">
                      <a:alpha val="75000"/>
                    </a:srgbClr>
                  </a:outerShdw>
                </a:effectLst>
              </a:defRPr>
            </a:lvl1pPr>
          </a:lstStyle>
          <a:p>
            <a:pPr lvl="0">
              <a:defRPr sz="1800" b="0">
                <a:solidFill>
                  <a:srgbClr val="000000"/>
                </a:solidFill>
                <a:effectLst/>
              </a:defRPr>
            </a:pPr>
            <a:r>
              <a:rPr sz="4176" b="1">
                <a:solidFill>
                  <a:srgbClr val="FFFFFF"/>
                </a:solidFill>
                <a:effectLst>
                  <a:outerShdw blurRad="29464" dist="14732" dir="2700000" rotWithShape="0">
                    <a:srgbClr val="000000">
                      <a:alpha val="75000"/>
                    </a:srgbClr>
                  </a:outerShdw>
                </a:effectLst>
              </a:rPr>
              <a:t>Exercise: Add the motd recipe to your test node’s run list</a:t>
            </a:r>
          </a:p>
        </p:txBody>
      </p:sp>
      <p:sp>
        <p:nvSpPr>
          <p:cNvPr id="4441" name="Shape 4441"/>
          <p:cNvSpPr/>
          <p:nvPr/>
        </p:nvSpPr>
        <p:spPr>
          <a:xfrm>
            <a:off x="819348" y="3670300"/>
            <a:ext cx="15151101" cy="17526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0" tIns="0" rIns="0" bIns="0">
            <a:spAutoFit/>
          </a:bodyPr>
          <a:lstStyle/>
          <a:p>
            <a:pPr lvl="0" algn="l">
              <a:buClr>
                <a:srgbClr val="DE5F31"/>
              </a:buClr>
              <a:defRPr sz="1800"/>
            </a:pPr>
            <a:r>
              <a:rPr sz="2800">
                <a:solidFill>
                  <a:srgbClr val="FFFFFF"/>
                </a:solidFill>
                <a:latin typeface="+mn-lt"/>
                <a:ea typeface="+mn-ea"/>
                <a:cs typeface="+mn-cs"/>
                <a:sym typeface="Courier"/>
              </a:rPr>
              <a:t>node1:</a:t>
            </a:r>
          </a:p>
          <a:p>
            <a:pPr lvl="0" algn="l">
              <a:buClr>
                <a:srgbClr val="DE5F31"/>
              </a:buClr>
              <a:defRPr sz="1800"/>
            </a:pPr>
            <a:r>
              <a:rPr sz="2800">
                <a:solidFill>
                  <a:srgbClr val="FFFFFF"/>
                </a:solidFill>
                <a:latin typeface="+mn-lt"/>
                <a:ea typeface="+mn-ea"/>
                <a:cs typeface="+mn-cs"/>
                <a:sym typeface="Courier"/>
              </a:rPr>
              <a:t>  run_list:</a:t>
            </a:r>
          </a:p>
          <a:p>
            <a:pPr lvl="0" algn="l">
              <a:buClr>
                <a:srgbClr val="DE5F31"/>
              </a:buClr>
              <a:defRPr sz="1800"/>
            </a:pPr>
            <a:r>
              <a:rPr sz="2800">
                <a:solidFill>
                  <a:srgbClr val="FFFFFF"/>
                </a:solidFill>
                <a:latin typeface="+mn-lt"/>
                <a:ea typeface="+mn-ea"/>
                <a:cs typeface="+mn-cs"/>
                <a:sym typeface="Courier"/>
              </a:rPr>
              <a:t>    recipe[apache]</a:t>
            </a:r>
          </a:p>
          <a:p>
            <a:pPr lvl="0" algn="l">
              <a:buClr>
                <a:srgbClr val="DE5F31"/>
              </a:buClr>
              <a:defRPr sz="1800"/>
            </a:pPr>
            <a:r>
              <a:rPr sz="2800">
                <a:solidFill>
                  <a:srgbClr val="FFFFFF"/>
                </a:solidFill>
                <a:latin typeface="+mn-lt"/>
                <a:ea typeface="+mn-ea"/>
                <a:cs typeface="+mn-cs"/>
                <a:sym typeface="Courier"/>
              </a:rPr>
              <a:t>    recipe[motd]</a:t>
            </a:r>
          </a:p>
        </p:txBody>
      </p:sp>
      <p:sp>
        <p:nvSpPr>
          <p:cNvPr id="4442" name="Shape 4442"/>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372</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44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9" grpId="1" animBg="1" advAuto="0"/>
    </p:bld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6" name="Shape 4446"/>
          <p:cNvSpPr/>
          <p:nvPr/>
        </p:nvSpPr>
        <p:spPr>
          <a:xfrm>
            <a:off x="8007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 knife node show node1</a:t>
            </a:r>
          </a:p>
        </p:txBody>
      </p:sp>
      <p:sp>
        <p:nvSpPr>
          <p:cNvPr id="4447" name="Shape 4447"/>
          <p:cNvSpPr>
            <a:spLocks noGrp="1"/>
          </p:cNvSpPr>
          <p:nvPr>
            <p:ph type="title"/>
          </p:nvPr>
        </p:nvSpPr>
        <p:spPr>
          <a:prstGeom prst="rect">
            <a:avLst/>
          </a:prstGeom>
        </p:spPr>
        <p:txBody>
          <a:bodyPr/>
          <a:lstStyle>
            <a:lvl1pPr defTabSz="324103">
              <a:defRPr sz="4176">
                <a:effectLst>
                  <a:outerShdw blurRad="29464" dist="14732" dir="2700000" rotWithShape="0">
                    <a:srgbClr val="000000">
                      <a:alpha val="75000"/>
                    </a:srgbClr>
                  </a:outerShdw>
                </a:effectLst>
              </a:defRPr>
            </a:lvl1pPr>
          </a:lstStyle>
          <a:p>
            <a:pPr lvl="0">
              <a:defRPr sz="1800" b="0">
                <a:solidFill>
                  <a:srgbClr val="000000"/>
                </a:solidFill>
                <a:effectLst/>
              </a:defRPr>
            </a:pPr>
            <a:r>
              <a:rPr sz="4176" b="1">
                <a:solidFill>
                  <a:srgbClr val="FFFFFF"/>
                </a:solidFill>
                <a:effectLst>
                  <a:outerShdw blurRad="29464" dist="14732" dir="2700000" rotWithShape="0">
                    <a:srgbClr val="000000">
                      <a:alpha val="75000"/>
                    </a:srgbClr>
                  </a:outerShdw>
                </a:effectLst>
              </a:rPr>
              <a:t>Exercise: Add the motd recipe to your test node’s run list</a:t>
            </a:r>
          </a:p>
        </p:txBody>
      </p:sp>
      <p:sp>
        <p:nvSpPr>
          <p:cNvPr id="4448" name="Shape 4448"/>
          <p:cNvSpPr/>
          <p:nvPr/>
        </p:nvSpPr>
        <p:spPr>
          <a:xfrm>
            <a:off x="819348" y="3670300"/>
            <a:ext cx="14655801" cy="39116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0" tIns="0" rIns="0" bIns="0">
            <a:spAutoFit/>
          </a:bodyPr>
          <a:lstStyle/>
          <a:p>
            <a:pPr lvl="0" algn="l">
              <a:buClr>
                <a:srgbClr val="DE5F31"/>
              </a:buClr>
              <a:defRPr sz="1800"/>
            </a:pPr>
            <a:r>
              <a:rPr sz="2800" b="1">
                <a:solidFill>
                  <a:srgbClr val="FFFFFF"/>
                </a:solidFill>
                <a:latin typeface="+mn-lt"/>
                <a:ea typeface="+mn-ea"/>
                <a:cs typeface="+mn-cs"/>
                <a:sym typeface="Courier"/>
              </a:rPr>
              <a:t>Node Name:   node1</a:t>
            </a:r>
          </a:p>
          <a:p>
            <a:pPr lvl="0" algn="l">
              <a:buClr>
                <a:srgbClr val="DE5F31"/>
              </a:buClr>
              <a:defRPr sz="1800"/>
            </a:pPr>
            <a:r>
              <a:rPr sz="2800">
                <a:solidFill>
                  <a:srgbClr val="FFFFFF"/>
                </a:solidFill>
                <a:latin typeface="+mn-lt"/>
                <a:ea typeface="+mn-ea"/>
                <a:cs typeface="+mn-cs"/>
                <a:sym typeface="Courier"/>
              </a:rPr>
              <a:t>Environment: _default</a:t>
            </a:r>
          </a:p>
          <a:p>
            <a:pPr lvl="0" algn="l">
              <a:buClr>
                <a:srgbClr val="DE5F31"/>
              </a:buClr>
              <a:defRPr sz="1800"/>
            </a:pPr>
            <a:r>
              <a:rPr sz="2800">
                <a:solidFill>
                  <a:srgbClr val="FFFFFF"/>
                </a:solidFill>
                <a:latin typeface="+mn-lt"/>
                <a:ea typeface="+mn-ea"/>
                <a:cs typeface="+mn-cs"/>
                <a:sym typeface="Courier"/>
              </a:rPr>
              <a:t>FQDN:        centos63.example.com</a:t>
            </a:r>
          </a:p>
          <a:p>
            <a:pPr lvl="0" algn="l">
              <a:buClr>
                <a:srgbClr val="DE5F31"/>
              </a:buClr>
              <a:defRPr sz="1800"/>
            </a:pPr>
            <a:r>
              <a:rPr sz="2800">
                <a:solidFill>
                  <a:srgbClr val="FFFFFF"/>
                </a:solidFill>
                <a:latin typeface="+mn-lt"/>
                <a:ea typeface="+mn-ea"/>
                <a:cs typeface="+mn-cs"/>
                <a:sym typeface="Courier"/>
              </a:rPr>
              <a:t>IP:          10.160.201.90</a:t>
            </a:r>
          </a:p>
          <a:p>
            <a:pPr lvl="0" algn="l">
              <a:buClr>
                <a:srgbClr val="DE5F31"/>
              </a:buClr>
              <a:defRPr sz="1800"/>
            </a:pPr>
            <a:r>
              <a:rPr sz="2800">
                <a:solidFill>
                  <a:srgbClr val="FFFFFF"/>
                </a:solidFill>
                <a:latin typeface="+mn-lt"/>
                <a:ea typeface="+mn-ea"/>
                <a:cs typeface="+mn-cs"/>
                <a:sym typeface="Courier"/>
              </a:rPr>
              <a:t>Run List:    recipe[apache], recipe[motd]</a:t>
            </a:r>
          </a:p>
          <a:p>
            <a:pPr lvl="0" algn="l">
              <a:buClr>
                <a:srgbClr val="DE5F31"/>
              </a:buClr>
              <a:defRPr sz="1800"/>
            </a:pPr>
            <a:r>
              <a:rPr sz="2800">
                <a:solidFill>
                  <a:srgbClr val="FFFFFF"/>
                </a:solidFill>
                <a:latin typeface="+mn-lt"/>
                <a:ea typeface="+mn-ea"/>
                <a:cs typeface="+mn-cs"/>
                <a:sym typeface="Courier"/>
              </a:rPr>
              <a:t>Roles:       </a:t>
            </a:r>
          </a:p>
          <a:p>
            <a:pPr lvl="0" algn="l">
              <a:buClr>
                <a:srgbClr val="DE5F31"/>
              </a:buClr>
              <a:defRPr sz="1800"/>
            </a:pPr>
            <a:r>
              <a:rPr sz="2800">
                <a:solidFill>
                  <a:srgbClr val="FFFFFF"/>
                </a:solidFill>
                <a:latin typeface="+mn-lt"/>
                <a:ea typeface="+mn-ea"/>
                <a:cs typeface="+mn-cs"/>
                <a:sym typeface="Courier"/>
              </a:rPr>
              <a:t>Recipes:     apache</a:t>
            </a:r>
          </a:p>
          <a:p>
            <a:pPr lvl="0" algn="l">
              <a:buClr>
                <a:srgbClr val="DE5F31"/>
              </a:buClr>
              <a:defRPr sz="1800"/>
            </a:pPr>
            <a:r>
              <a:rPr sz="2800">
                <a:solidFill>
                  <a:srgbClr val="FFFFFF"/>
                </a:solidFill>
                <a:latin typeface="+mn-lt"/>
                <a:ea typeface="+mn-ea"/>
                <a:cs typeface="+mn-cs"/>
                <a:sym typeface="Courier"/>
              </a:rPr>
              <a:t>Platform:    centos 6.4</a:t>
            </a:r>
          </a:p>
          <a:p>
            <a:pPr lvl="0" algn="l">
              <a:buClr>
                <a:srgbClr val="DE5F31"/>
              </a:buClr>
              <a:defRPr sz="1800"/>
            </a:pPr>
            <a:r>
              <a:rPr sz="2800">
                <a:solidFill>
                  <a:srgbClr val="FFFFFF"/>
                </a:solidFill>
                <a:latin typeface="+mn-lt"/>
                <a:ea typeface="+mn-ea"/>
                <a:cs typeface="+mn-cs"/>
                <a:sym typeface="Courier"/>
              </a:rPr>
              <a:t>Tags:        </a:t>
            </a:r>
          </a:p>
        </p:txBody>
      </p:sp>
      <p:sp>
        <p:nvSpPr>
          <p:cNvPr id="4449" name="Shape 4449"/>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373</a:t>
            </a:fld>
            <a:endParaRPr sz="1000"/>
          </a:p>
        </p:txBody>
      </p:sp>
    </p:spTree>
  </p:cSld>
  <p:clrMapOvr>
    <a:masterClrMapping/>
  </p:clrMapOvr>
  <p:transition xmlns:p14="http://schemas.microsoft.com/office/powerpoint/2010/main" spd="med"/>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3" name="Shape 4453"/>
          <p:cNvSpPr/>
          <p:nvPr/>
        </p:nvSpPr>
        <p:spPr>
          <a:xfrm>
            <a:off x="825500" y="1663700"/>
            <a:ext cx="14605000"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p>
            <a:pPr lvl="1" indent="0" algn="l">
              <a:buClr>
                <a:srgbClr val="F38C24"/>
              </a:buClr>
              <a:defRPr sz="1800"/>
            </a:pPr>
            <a:r>
              <a:rPr sz="4800">
                <a:solidFill>
                  <a:srgbClr val="FFFFFF"/>
                </a:solidFill>
                <a:latin typeface="+mn-lt"/>
                <a:ea typeface="+mn-ea"/>
                <a:cs typeface="+mn-cs"/>
                <a:sym typeface="Courier"/>
              </a:rPr>
              <a:t>chef@node1:~$ sudo chef-client</a:t>
            </a:r>
          </a:p>
        </p:txBody>
      </p:sp>
      <p:sp>
        <p:nvSpPr>
          <p:cNvPr id="4454" name="Shape 4454"/>
          <p:cNvSpPr/>
          <p:nvPr/>
        </p:nvSpPr>
        <p:spPr>
          <a:xfrm>
            <a:off x="812800" y="3022600"/>
            <a:ext cx="14605000" cy="59055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38100" tIns="38100" rIns="38100" bIns="38100" anchor="ctr">
            <a:normAutofit/>
          </a:bodyPr>
          <a:lstStyle/>
          <a:p>
            <a:pPr lvl="0" algn="l" defTabSz="223520">
              <a:buClr>
                <a:srgbClr val="DE5F31"/>
              </a:buClr>
              <a:defRPr sz="1800"/>
            </a:pPr>
            <a:r>
              <a:rPr sz="1360" dirty="0">
                <a:solidFill>
                  <a:srgbClr val="FFFFFF"/>
                </a:solidFill>
                <a:latin typeface="+mn-lt"/>
                <a:ea typeface="+mn-ea"/>
                <a:cs typeface="+mn-cs"/>
                <a:sym typeface="Courier"/>
              </a:rPr>
              <a:t>Starting Chef Client, version 11.8.2</a:t>
            </a:r>
          </a:p>
          <a:p>
            <a:pPr lvl="0" algn="l" defTabSz="223520">
              <a:buClr>
                <a:srgbClr val="DE5F31"/>
              </a:buClr>
              <a:defRPr sz="1800"/>
            </a:pPr>
            <a:r>
              <a:rPr sz="1360" dirty="0">
                <a:solidFill>
                  <a:srgbClr val="FFFFFF"/>
                </a:solidFill>
                <a:latin typeface="+mn-lt"/>
                <a:ea typeface="+mn-ea"/>
                <a:cs typeface="+mn-cs"/>
                <a:sym typeface="Courier"/>
              </a:rPr>
              <a:t>...</a:t>
            </a:r>
          </a:p>
          <a:p>
            <a:pPr lvl="0" algn="l" defTabSz="223520">
              <a:buClr>
                <a:srgbClr val="DE5F31"/>
              </a:buClr>
              <a:defRPr sz="1800"/>
            </a:pPr>
            <a:r>
              <a:rPr sz="1360" dirty="0">
                <a:solidFill>
                  <a:srgbClr val="FFFFFF"/>
                </a:solidFill>
                <a:latin typeface="+mn-lt"/>
                <a:ea typeface="+mn-ea"/>
                <a:cs typeface="+mn-cs"/>
                <a:sym typeface="Courier"/>
              </a:rPr>
              <a:t>  - motd</a:t>
            </a:r>
          </a:p>
          <a:p>
            <a:pPr lvl="0" algn="l" defTabSz="223520">
              <a:buClr>
                <a:srgbClr val="DE5F31"/>
              </a:buClr>
              <a:defRPr sz="1800"/>
            </a:pPr>
            <a:r>
              <a:rPr sz="1360" dirty="0">
                <a:solidFill>
                  <a:srgbClr val="FFFFFF"/>
                </a:solidFill>
                <a:latin typeface="+mn-lt"/>
                <a:ea typeface="+mn-ea"/>
                <a:cs typeface="+mn-cs"/>
                <a:sym typeface="Courier"/>
              </a:rPr>
              <a:t>Compiling Cookbooks...</a:t>
            </a:r>
          </a:p>
          <a:p>
            <a:pPr lvl="0" algn="l" defTabSz="223520">
              <a:buClr>
                <a:srgbClr val="DE5F31"/>
              </a:buClr>
              <a:defRPr sz="1800"/>
            </a:pPr>
            <a:r>
              <a:rPr sz="1360" dirty="0">
                <a:solidFill>
                  <a:srgbClr val="FFFFFF"/>
                </a:solidFill>
                <a:latin typeface="+mn-lt"/>
                <a:ea typeface="+mn-ea"/>
                <a:cs typeface="+mn-cs"/>
                <a:sym typeface="Courier"/>
              </a:rPr>
              <a:t>Converging 4 resources</a:t>
            </a:r>
          </a:p>
          <a:p>
            <a:pPr lvl="0" algn="l" defTabSz="223520">
              <a:buClr>
                <a:srgbClr val="DE5F31"/>
              </a:buClr>
              <a:defRPr sz="1800"/>
            </a:pPr>
            <a:r>
              <a:rPr sz="1360" dirty="0">
                <a:solidFill>
                  <a:srgbClr val="FFFFFF"/>
                </a:solidFill>
                <a:latin typeface="+mn-lt"/>
                <a:ea typeface="+mn-ea"/>
                <a:cs typeface="+mn-cs"/>
                <a:sym typeface="Courier"/>
              </a:rPr>
              <a:t>Recipe: apache::default</a:t>
            </a:r>
          </a:p>
          <a:p>
            <a:pPr lvl="0" algn="l" defTabSz="223520">
              <a:buClr>
                <a:srgbClr val="DE5F31"/>
              </a:buClr>
              <a:defRPr sz="1800"/>
            </a:pPr>
            <a:r>
              <a:rPr sz="1360" dirty="0">
                <a:solidFill>
                  <a:srgbClr val="FFFFFF"/>
                </a:solidFill>
                <a:latin typeface="+mn-lt"/>
                <a:ea typeface="+mn-ea"/>
                <a:cs typeface="+mn-cs"/>
                <a:sym typeface="Courier"/>
              </a:rPr>
              <a:t>  * package[httpd] action install[2014-01-06T09:14:33-05:00] INFO: Processing package[httpd] action install (apache::default line 9)</a:t>
            </a:r>
          </a:p>
          <a:p>
            <a:pPr lvl="0" algn="l" defTabSz="223520">
              <a:buClr>
                <a:srgbClr val="DE5F31"/>
              </a:buClr>
              <a:defRPr sz="1800"/>
            </a:pPr>
            <a:r>
              <a:rPr sz="1360" dirty="0">
                <a:solidFill>
                  <a:srgbClr val="FFFFFF"/>
                </a:solidFill>
                <a:latin typeface="+mn-lt"/>
                <a:ea typeface="+mn-ea"/>
                <a:cs typeface="+mn-cs"/>
                <a:sym typeface="Courier"/>
              </a:rPr>
              <a:t> (up to date)</a:t>
            </a:r>
          </a:p>
          <a:p>
            <a:pPr lvl="0" algn="l" defTabSz="223520">
              <a:buClr>
                <a:srgbClr val="DE5F31"/>
              </a:buClr>
              <a:defRPr sz="1800"/>
            </a:pPr>
            <a:r>
              <a:rPr sz="1360" dirty="0">
                <a:solidFill>
                  <a:srgbClr val="FFFFFF"/>
                </a:solidFill>
                <a:latin typeface="+mn-lt"/>
                <a:ea typeface="+mn-ea"/>
                <a:cs typeface="+mn-cs"/>
                <a:sym typeface="Courier"/>
              </a:rPr>
              <a:t>  * service[httpd] action enable[2014-01-06T09:14:36-05:00] INFO: Processing service[httpd] action enable (apache::default line 13)</a:t>
            </a:r>
          </a:p>
          <a:p>
            <a:pPr lvl="0" algn="l" defTabSz="223520">
              <a:buClr>
                <a:srgbClr val="DE5F31"/>
              </a:buClr>
              <a:defRPr sz="1800"/>
            </a:pPr>
            <a:r>
              <a:rPr sz="1360" dirty="0">
                <a:solidFill>
                  <a:srgbClr val="FFFFFF"/>
                </a:solidFill>
                <a:latin typeface="+mn-lt"/>
                <a:ea typeface="+mn-ea"/>
                <a:cs typeface="+mn-cs"/>
                <a:sym typeface="Courier"/>
              </a:rPr>
              <a:t> (up to date)</a:t>
            </a:r>
          </a:p>
          <a:p>
            <a:pPr lvl="0" algn="l" defTabSz="223520">
              <a:buClr>
                <a:srgbClr val="DE5F31"/>
              </a:buClr>
              <a:defRPr sz="1800"/>
            </a:pPr>
            <a:r>
              <a:rPr sz="1360" dirty="0">
                <a:solidFill>
                  <a:srgbClr val="FFFFFF"/>
                </a:solidFill>
                <a:latin typeface="+mn-lt"/>
                <a:ea typeface="+mn-ea"/>
                <a:cs typeface="+mn-cs"/>
                <a:sym typeface="Courier"/>
              </a:rPr>
              <a:t>  * service[httpd] action start[2014-01-06T09:14:36-05:00] INFO: Processing service[httpd] action start (apache::default line 13)</a:t>
            </a:r>
          </a:p>
          <a:p>
            <a:pPr lvl="0" algn="l" defTabSz="223520">
              <a:buClr>
                <a:srgbClr val="DE5F31"/>
              </a:buClr>
              <a:defRPr sz="1800"/>
            </a:pPr>
            <a:r>
              <a:rPr sz="1360" dirty="0">
                <a:solidFill>
                  <a:srgbClr val="FFFFFF"/>
                </a:solidFill>
                <a:latin typeface="+mn-lt"/>
                <a:ea typeface="+mn-ea"/>
                <a:cs typeface="+mn-cs"/>
                <a:sym typeface="Courier"/>
              </a:rPr>
              <a:t> (up to date)</a:t>
            </a:r>
          </a:p>
          <a:p>
            <a:pPr lvl="0" algn="l" defTabSz="223520">
              <a:buClr>
                <a:srgbClr val="DE5F31"/>
              </a:buClr>
              <a:defRPr sz="1800"/>
            </a:pPr>
            <a:r>
              <a:rPr sz="1360" dirty="0">
                <a:solidFill>
                  <a:srgbClr val="FFFFFF"/>
                </a:solidFill>
                <a:latin typeface="+mn-lt"/>
                <a:ea typeface="+mn-ea"/>
                <a:cs typeface="+mn-cs"/>
                <a:sym typeface="Courier"/>
              </a:rPr>
              <a:t>  * cookbook_file[/var/www/html/index.html] action create[2014-01-06T09:14:36-05:00] INFO: Processing cookbook_file[/var/www/html/index.html] action create (apache::default line 19)</a:t>
            </a:r>
          </a:p>
          <a:p>
            <a:pPr lvl="0" algn="l" defTabSz="223520">
              <a:buClr>
                <a:srgbClr val="DE5F31"/>
              </a:buClr>
              <a:defRPr sz="1800"/>
            </a:pPr>
            <a:r>
              <a:rPr sz="1360" dirty="0">
                <a:solidFill>
                  <a:srgbClr val="FFFFFF"/>
                </a:solidFill>
                <a:latin typeface="+mn-lt"/>
                <a:ea typeface="+mn-ea"/>
                <a:cs typeface="+mn-cs"/>
                <a:sym typeface="Courier"/>
              </a:rPr>
              <a:t> (up to date)</a:t>
            </a:r>
          </a:p>
          <a:p>
            <a:pPr lvl="0" algn="l" defTabSz="223520">
              <a:buClr>
                <a:srgbClr val="DE5F31"/>
              </a:buClr>
              <a:defRPr sz="1800"/>
            </a:pPr>
            <a:r>
              <a:rPr sz="1360" dirty="0">
                <a:solidFill>
                  <a:srgbClr val="FFFFFF"/>
                </a:solidFill>
                <a:latin typeface="+mn-lt"/>
                <a:ea typeface="+mn-ea"/>
                <a:cs typeface="+mn-cs"/>
                <a:sym typeface="Courier"/>
              </a:rPr>
              <a:t>Recipe: motd::default</a:t>
            </a:r>
          </a:p>
          <a:p>
            <a:pPr lvl="0" algn="l" defTabSz="223520">
              <a:buClr>
                <a:srgbClr val="DE5F31"/>
              </a:buClr>
              <a:defRPr sz="1800"/>
            </a:pPr>
            <a:r>
              <a:rPr sz="1360" dirty="0">
                <a:solidFill>
                  <a:srgbClr val="FFFFFF"/>
                </a:solidFill>
                <a:latin typeface="+mn-lt"/>
                <a:ea typeface="+mn-ea"/>
                <a:cs typeface="+mn-cs"/>
                <a:sym typeface="Courier"/>
              </a:rPr>
              <a:t>  * template[/etc/motd] action create[2014-01-06T09:14:36-05:00] INFO: Processing template[/etc/motd] action create (motd::default line 9)</a:t>
            </a:r>
          </a:p>
          <a:p>
            <a:pPr lvl="0" algn="l" defTabSz="223520">
              <a:buClr>
                <a:srgbClr val="DE5F31"/>
              </a:buClr>
              <a:defRPr sz="1800"/>
            </a:pPr>
            <a:r>
              <a:rPr sz="1360" dirty="0">
                <a:solidFill>
                  <a:srgbClr val="FFFFFF"/>
                </a:solidFill>
                <a:latin typeface="+mn-lt"/>
                <a:ea typeface="+mn-ea"/>
                <a:cs typeface="+mn-cs"/>
                <a:sym typeface="Courier"/>
              </a:rPr>
              <a:t>[2014-01-06T09:14:37-05:00] INFO: template[/etc/motd] created file /etc/motd</a:t>
            </a:r>
          </a:p>
          <a:p>
            <a:pPr lvl="0" algn="l" defTabSz="223520">
              <a:buClr>
                <a:srgbClr val="DE5F31"/>
              </a:buClr>
              <a:defRPr sz="1800"/>
            </a:pPr>
            <a:endParaRPr sz="1360" dirty="0">
              <a:solidFill>
                <a:srgbClr val="FFFFFF"/>
              </a:solidFill>
              <a:latin typeface="+mn-lt"/>
              <a:ea typeface="+mn-ea"/>
              <a:cs typeface="+mn-cs"/>
              <a:sym typeface="Courier"/>
            </a:endParaRPr>
          </a:p>
          <a:p>
            <a:pPr lvl="0" algn="l" defTabSz="223520">
              <a:buClr>
                <a:srgbClr val="DE5F31"/>
              </a:buClr>
              <a:defRPr sz="1800"/>
            </a:pPr>
            <a:r>
              <a:rPr sz="1360" dirty="0">
                <a:solidFill>
                  <a:srgbClr val="FFFFFF"/>
                </a:solidFill>
                <a:latin typeface="+mn-lt"/>
                <a:ea typeface="+mn-ea"/>
                <a:cs typeface="+mn-cs"/>
                <a:sym typeface="Courier"/>
              </a:rPr>
              <a:t>    - create new file /etc/motd</a:t>
            </a:r>
          </a:p>
          <a:p>
            <a:pPr lvl="0" algn="l" defTabSz="223520">
              <a:buClr>
                <a:srgbClr val="DE5F31"/>
              </a:buClr>
              <a:defRPr sz="1800"/>
            </a:pPr>
            <a:r>
              <a:rPr sz="1360" dirty="0">
                <a:solidFill>
                  <a:srgbClr val="FFFFFF"/>
                </a:solidFill>
                <a:latin typeface="+mn-lt"/>
                <a:ea typeface="+mn-ea"/>
                <a:cs typeface="+mn-cs"/>
                <a:sym typeface="Courier"/>
              </a:rPr>
              <a:t>================================================================================</a:t>
            </a:r>
          </a:p>
          <a:p>
            <a:pPr lvl="0" algn="l" defTabSz="223520">
              <a:buClr>
                <a:srgbClr val="DE5F31"/>
              </a:buClr>
              <a:defRPr sz="1800"/>
            </a:pPr>
            <a:r>
              <a:rPr sz="1360" dirty="0">
                <a:solidFill>
                  <a:srgbClr val="FFFFFF"/>
                </a:solidFill>
                <a:latin typeface="+mn-lt"/>
                <a:ea typeface="+mn-ea"/>
                <a:cs typeface="+mn-cs"/>
                <a:sym typeface="Courier"/>
              </a:rPr>
              <a:t>Error executing action `create` on resource 'template[/etc/motd]'</a:t>
            </a:r>
          </a:p>
          <a:p>
            <a:pPr lvl="0" algn="l" defTabSz="223520">
              <a:buClr>
                <a:srgbClr val="DE5F31"/>
              </a:buClr>
              <a:defRPr sz="1800"/>
            </a:pPr>
            <a:r>
              <a:rPr sz="1360" dirty="0">
                <a:solidFill>
                  <a:srgbClr val="FFFFFF"/>
                </a:solidFill>
                <a:latin typeface="+mn-lt"/>
                <a:ea typeface="+mn-ea"/>
                <a:cs typeface="+mn-cs"/>
                <a:sym typeface="Courier"/>
              </a:rPr>
              <a:t>================================================================================</a:t>
            </a:r>
          </a:p>
          <a:p>
            <a:pPr lvl="0" algn="l" defTabSz="223520">
              <a:buClr>
                <a:srgbClr val="DE5F31"/>
              </a:buClr>
              <a:defRPr sz="1800"/>
            </a:pPr>
            <a:endParaRPr sz="1360" dirty="0">
              <a:solidFill>
                <a:srgbClr val="FFFFFF"/>
              </a:solidFill>
              <a:latin typeface="+mn-lt"/>
              <a:ea typeface="+mn-ea"/>
              <a:cs typeface="+mn-cs"/>
              <a:sym typeface="Courier"/>
            </a:endParaRPr>
          </a:p>
          <a:p>
            <a:pPr lvl="0" algn="l" defTabSz="223520">
              <a:buClr>
                <a:srgbClr val="DE5F31"/>
              </a:buClr>
              <a:defRPr sz="1800"/>
            </a:pPr>
            <a:r>
              <a:rPr sz="1360" dirty="0">
                <a:solidFill>
                  <a:srgbClr val="FFFFFF"/>
                </a:solidFill>
                <a:latin typeface="+mn-lt"/>
                <a:ea typeface="+mn-ea"/>
                <a:cs typeface="+mn-cs"/>
                <a:sym typeface="Courier"/>
              </a:rPr>
              <a:t>Chef::Mixin::Template::TemplateError</a:t>
            </a:r>
          </a:p>
          <a:p>
            <a:pPr lvl="0" algn="l" defTabSz="223520">
              <a:buClr>
                <a:srgbClr val="DE5F31"/>
              </a:buClr>
              <a:defRPr sz="1800"/>
            </a:pPr>
            <a:r>
              <a:rPr sz="1360" dirty="0">
                <a:solidFill>
                  <a:srgbClr val="FFFFFF"/>
                </a:solidFill>
                <a:latin typeface="+mn-lt"/>
                <a:ea typeface="+mn-ea"/>
                <a:cs typeface="+mn-cs"/>
                <a:sym typeface="Courier"/>
              </a:rPr>
              <a:t>------------------------------------</a:t>
            </a:r>
          </a:p>
          <a:p>
            <a:pPr lvl="0" algn="l" defTabSz="223520">
              <a:buClr>
                <a:srgbClr val="DE5F31"/>
              </a:buClr>
              <a:defRPr sz="1800"/>
            </a:pPr>
            <a:r>
              <a:rPr sz="1360" dirty="0">
                <a:solidFill>
                  <a:srgbClr val="FFFFFF"/>
                </a:solidFill>
                <a:latin typeface="+mn-lt"/>
                <a:ea typeface="+mn-ea"/>
                <a:cs typeface="+mn-cs"/>
                <a:sym typeface="Courier"/>
              </a:rPr>
              <a:t>undefined method `[]' for nil:NilClass</a:t>
            </a:r>
          </a:p>
        </p:txBody>
      </p:sp>
      <p:sp>
        <p:nvSpPr>
          <p:cNvPr id="4455" name="Shape 4455"/>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Exercise: Re-run the Chef Client</a:t>
            </a:r>
          </a:p>
        </p:txBody>
      </p:sp>
      <p:sp>
        <p:nvSpPr>
          <p:cNvPr id="4456" name="Shape 4456"/>
          <p:cNvSpPr/>
          <p:nvPr/>
        </p:nvSpPr>
        <p:spPr>
          <a:xfrm>
            <a:off x="3133935" y="3816349"/>
            <a:ext cx="9995497" cy="44450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sz="28800">
                <a:solidFill>
                  <a:srgbClr val="E32400"/>
                </a:solidFill>
                <a:latin typeface="Gill Sans SemiBold"/>
                <a:ea typeface="Gill Sans SemiBold"/>
                <a:cs typeface="Gill Sans SemiBold"/>
                <a:sym typeface="Gill Sans SemiBold"/>
              </a:defRPr>
            </a:lvl1pPr>
          </a:lstStyle>
          <a:p>
            <a:pPr lvl="0">
              <a:defRPr sz="1800">
                <a:solidFill>
                  <a:srgbClr val="000000"/>
                </a:solidFill>
              </a:defRPr>
            </a:pPr>
            <a:r>
              <a:rPr sz="28800" dirty="0">
                <a:solidFill>
                  <a:srgbClr val="E32400"/>
                </a:solidFill>
              </a:rPr>
              <a:t>FAIL!</a:t>
            </a:r>
          </a:p>
        </p:txBody>
      </p:sp>
      <p:sp>
        <p:nvSpPr>
          <p:cNvPr id="4457" name="Shape 4457"/>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374</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4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2" nodeType="clickEffect">
                                  <p:stCondLst>
                                    <p:cond delay="0"/>
                                  </p:stCondLst>
                                  <p:iterate type="lt">
                                    <p:tmAbs val="0"/>
                                  </p:iterate>
                                  <p:childTnLst>
                                    <p:set>
                                      <p:cBhvr>
                                        <p:cTn id="10" fill="hold"/>
                                        <p:tgtEl>
                                          <p:spTgt spid="4456"/>
                                        </p:tgtEl>
                                        <p:attrNameLst>
                                          <p:attrName>style.visibility</p:attrName>
                                        </p:attrNameLst>
                                      </p:cBhvr>
                                      <p:to>
                                        <p:strVal val="visible"/>
                                      </p:to>
                                    </p:set>
                                    <p:animEffect transition="in" filter="dissolve">
                                      <p:cBhvr>
                                        <p:cTn id="11" dur="500"/>
                                        <p:tgtEl>
                                          <p:spTgt spid="44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54" grpId="1" animBg="1" advAuto="0"/>
      <p:bldP spid="4456" grpId="2" animBg="1" advAuto="0"/>
    </p:bld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1" name="Shape 4461"/>
          <p:cNvSpPr>
            <a:spLocks noGrp="1"/>
          </p:cNvSpPr>
          <p:nvPr>
            <p:ph type="title"/>
          </p:nvPr>
        </p:nvSpPr>
        <p:spPr>
          <a:prstGeom prst="rect">
            <a:avLst/>
          </a:prstGeom>
        </p:spPr>
        <p:txBody>
          <a:bodyPr/>
          <a:lstStyle>
            <a:lvl1pPr defTabSz="352043">
              <a:defRPr sz="4536">
                <a:effectLst>
                  <a:outerShdw blurRad="32004" dist="16002" dir="2700000" rotWithShape="0">
                    <a:srgbClr val="000000">
                      <a:alpha val="75000"/>
                    </a:srgbClr>
                  </a:outerShdw>
                </a:effectLst>
              </a:defRPr>
            </a:lvl1pPr>
          </a:lstStyle>
          <a:p>
            <a:pPr lvl="0">
              <a:defRPr sz="1800" b="0">
                <a:solidFill>
                  <a:srgbClr val="000000"/>
                </a:solidFill>
                <a:effectLst/>
              </a:defRPr>
            </a:pPr>
            <a:r>
              <a:rPr sz="4536" b="1">
                <a:solidFill>
                  <a:srgbClr val="FFFFFF"/>
                </a:solidFill>
                <a:effectLst>
                  <a:outerShdw blurRad="32004" dist="16002" dir="2700000" rotWithShape="0">
                    <a:srgbClr val="000000">
                      <a:alpha val="75000"/>
                    </a:srgbClr>
                  </a:outerShdw>
                </a:effectLst>
              </a:rPr>
              <a:t>You probably see this at the bottom of your screen...</a:t>
            </a:r>
          </a:p>
        </p:txBody>
      </p:sp>
      <p:sp>
        <p:nvSpPr>
          <p:cNvPr id="4462" name="Shape 4462"/>
          <p:cNvSpPr>
            <a:spLocks noGrp="1"/>
          </p:cNvSpPr>
          <p:nvPr>
            <p:ph type="body" idx="1"/>
          </p:nvPr>
        </p:nvSpPr>
        <p:spPr>
          <a:xfrm>
            <a:off x="825500" y="1879600"/>
            <a:ext cx="14605000" cy="6731000"/>
          </a:xfrm>
          <a:prstGeom prst="rect">
            <a:avLst/>
          </a:prstGeom>
        </p:spPr>
        <p:txBody>
          <a:bodyPr/>
          <a:lstStyle/>
          <a:p>
            <a:pPr lvl="0" defTabSz="296163">
              <a:defRPr sz="1800">
                <a:solidFill>
                  <a:srgbClr val="000000"/>
                </a:solidFill>
              </a:defRPr>
            </a:pPr>
            <a:r>
              <a:rPr sz="1907" dirty="0">
                <a:solidFill>
                  <a:srgbClr val="FFFFFF"/>
                </a:solidFill>
              </a:rPr>
              <a:t>Template Context:</a:t>
            </a:r>
          </a:p>
          <a:p>
            <a:pPr lvl="0" defTabSz="296163">
              <a:defRPr sz="1800">
                <a:solidFill>
                  <a:srgbClr val="000000"/>
                </a:solidFill>
              </a:defRPr>
            </a:pPr>
            <a:r>
              <a:rPr sz="1907" dirty="0">
                <a:solidFill>
                  <a:srgbClr val="FFFFFF"/>
                </a:solidFill>
              </a:rPr>
              <a:t>-----------------</a:t>
            </a:r>
          </a:p>
          <a:p>
            <a:pPr lvl="0" defTabSz="296163">
              <a:defRPr sz="1800">
                <a:solidFill>
                  <a:srgbClr val="000000"/>
                </a:solidFill>
              </a:defRPr>
            </a:pPr>
            <a:r>
              <a:rPr sz="1907" dirty="0">
                <a:solidFill>
                  <a:srgbClr val="FFFFFF"/>
                </a:solidFill>
              </a:rPr>
              <a:t>on line #2</a:t>
            </a:r>
          </a:p>
          <a:p>
            <a:pPr lvl="0" defTabSz="296163">
              <a:defRPr sz="1800">
                <a:solidFill>
                  <a:srgbClr val="000000"/>
                </a:solidFill>
              </a:defRPr>
            </a:pPr>
            <a:r>
              <a:rPr sz="1907" dirty="0">
                <a:solidFill>
                  <a:srgbClr val="FFFFFF"/>
                </a:solidFill>
              </a:rPr>
              <a:t>  1:  This server is property of &lt;%= node["motd"]["company"] %&gt;</a:t>
            </a:r>
          </a:p>
          <a:p>
            <a:pPr lvl="0" defTabSz="296163">
              <a:defRPr sz="1800">
                <a:solidFill>
                  <a:srgbClr val="000000"/>
                </a:solidFill>
              </a:defRPr>
            </a:pPr>
            <a:r>
              <a:rPr sz="1907" dirty="0">
                <a:solidFill>
                  <a:srgbClr val="FFFFFF"/>
                </a:solidFill>
              </a:rPr>
              <a:t>  2:  &lt;% if node["pci"]["in_scope"] -%&gt;</a:t>
            </a:r>
          </a:p>
          <a:p>
            <a:pPr lvl="0" defTabSz="296163">
              <a:defRPr sz="1800">
                <a:solidFill>
                  <a:srgbClr val="000000"/>
                </a:solidFill>
              </a:defRPr>
            </a:pPr>
            <a:r>
              <a:rPr sz="1907" dirty="0">
                <a:solidFill>
                  <a:srgbClr val="FFFFFF"/>
                </a:solidFill>
              </a:rPr>
              <a:t>  3:  This server is in-scope for PCI compliance</a:t>
            </a:r>
          </a:p>
          <a:p>
            <a:pPr lvl="0" defTabSz="296163">
              <a:defRPr sz="1800">
                <a:solidFill>
                  <a:srgbClr val="000000"/>
                </a:solidFill>
              </a:defRPr>
            </a:pPr>
            <a:r>
              <a:rPr sz="1907" dirty="0">
                <a:solidFill>
                  <a:srgbClr val="FFFFFF"/>
                </a:solidFill>
              </a:rPr>
              <a:t>  4:  &lt;% end -%&gt;</a:t>
            </a:r>
          </a:p>
          <a:p>
            <a:pPr lvl="0" defTabSz="296163">
              <a:defRPr sz="1800">
                <a:solidFill>
                  <a:srgbClr val="000000"/>
                </a:solidFill>
              </a:defRPr>
            </a:pPr>
            <a:endParaRPr sz="1907" dirty="0">
              <a:solidFill>
                <a:srgbClr val="FFFFFF"/>
              </a:solidFill>
            </a:endParaRPr>
          </a:p>
          <a:p>
            <a:pPr lvl="0" defTabSz="296163">
              <a:defRPr sz="1800">
                <a:solidFill>
                  <a:srgbClr val="000000"/>
                </a:solidFill>
              </a:defRPr>
            </a:pPr>
            <a:endParaRPr sz="1907" dirty="0">
              <a:solidFill>
                <a:srgbClr val="FFFFFF"/>
              </a:solidFill>
            </a:endParaRPr>
          </a:p>
          <a:p>
            <a:pPr lvl="0" defTabSz="296163">
              <a:defRPr sz="1800">
                <a:solidFill>
                  <a:srgbClr val="000000"/>
                </a:solidFill>
              </a:defRPr>
            </a:pPr>
            <a:r>
              <a:rPr sz="1907" dirty="0">
                <a:solidFill>
                  <a:srgbClr val="FFFFFF"/>
                </a:solidFill>
              </a:rPr>
              <a:t>[2014-01-06T09:14:37-05:00] INFO: Running queued delayed notifications before re-raising exception</a:t>
            </a:r>
          </a:p>
          <a:p>
            <a:pPr lvl="0" defTabSz="296163">
              <a:defRPr sz="1800">
                <a:solidFill>
                  <a:srgbClr val="000000"/>
                </a:solidFill>
              </a:defRPr>
            </a:pPr>
            <a:r>
              <a:rPr sz="1907" dirty="0">
                <a:solidFill>
                  <a:srgbClr val="FFFFFF"/>
                </a:solidFill>
              </a:rPr>
              <a:t>[2014-01-06T09:14:37-05:00] ERROR: Running exception handlers</a:t>
            </a:r>
          </a:p>
          <a:p>
            <a:pPr lvl="0" defTabSz="296163">
              <a:defRPr sz="1800">
                <a:solidFill>
                  <a:srgbClr val="000000"/>
                </a:solidFill>
              </a:defRPr>
            </a:pPr>
            <a:r>
              <a:rPr sz="1907" dirty="0">
                <a:solidFill>
                  <a:srgbClr val="FFFFFF"/>
                </a:solidFill>
              </a:rPr>
              <a:t>[2014-01-06T09:14:37-05:00] ERROR: Exception handlers complete</a:t>
            </a:r>
          </a:p>
          <a:p>
            <a:pPr lvl="0" defTabSz="296163">
              <a:defRPr sz="1800">
                <a:solidFill>
                  <a:srgbClr val="000000"/>
                </a:solidFill>
              </a:defRPr>
            </a:pPr>
            <a:r>
              <a:rPr sz="1907" dirty="0">
                <a:solidFill>
                  <a:srgbClr val="FFFFFF"/>
                </a:solidFill>
              </a:rPr>
              <a:t>[2014-01-06T09:14:37-05:00] FATAL: Stacktrace dumped to /var/chef/cache/chef-stacktrace.out</a:t>
            </a:r>
          </a:p>
          <a:p>
            <a:pPr lvl="0" defTabSz="296163">
              <a:defRPr sz="1800">
                <a:solidFill>
                  <a:srgbClr val="000000"/>
                </a:solidFill>
              </a:defRPr>
            </a:pPr>
            <a:r>
              <a:rPr sz="1907" dirty="0">
                <a:solidFill>
                  <a:srgbClr val="FFFFFF"/>
                </a:solidFill>
              </a:rPr>
              <a:t>Chef Client failed. 0 resources updated</a:t>
            </a:r>
          </a:p>
          <a:p>
            <a:pPr lvl="0" defTabSz="296163">
              <a:defRPr sz="1800">
                <a:solidFill>
                  <a:srgbClr val="000000"/>
                </a:solidFill>
              </a:defRPr>
            </a:pPr>
            <a:r>
              <a:rPr sz="1907" dirty="0">
                <a:solidFill>
                  <a:srgbClr val="FFFFFF"/>
                </a:solidFill>
              </a:rPr>
              <a:t>[2014-01-06T09:14:37-05:00] INFO: Sending resource update report (run-id: c001b9d5-c2f6-4026-9cc6-ff0901aa563c)</a:t>
            </a:r>
          </a:p>
          <a:p>
            <a:pPr lvl="0" defTabSz="296163">
              <a:defRPr sz="1800">
                <a:solidFill>
                  <a:srgbClr val="000000"/>
                </a:solidFill>
              </a:defRPr>
            </a:pPr>
            <a:r>
              <a:rPr sz="1907" dirty="0">
                <a:solidFill>
                  <a:srgbClr val="FFFFFF"/>
                </a:solidFill>
              </a:rPr>
              <a:t>[2014-01-06T09:14:37-05:00] ERROR: "\xE2" from ASCII-8BIT to UTF-8</a:t>
            </a:r>
          </a:p>
          <a:p>
            <a:pPr lvl="0" defTabSz="296163">
              <a:defRPr sz="1800">
                <a:solidFill>
                  <a:srgbClr val="000000"/>
                </a:solidFill>
              </a:defRPr>
            </a:pPr>
            <a:r>
              <a:rPr sz="1907" dirty="0">
                <a:solidFill>
                  <a:srgbClr val="FFFFFF"/>
                </a:solidFill>
              </a:rPr>
              <a:t>[2014-01-06T09:14:37-05:00] FATAL: Chef::Exceptions::ChildConvergeError: Chef run process exited unsuccessfully (exit code 1)</a:t>
            </a:r>
          </a:p>
        </p:txBody>
      </p:sp>
      <p:sp>
        <p:nvSpPr>
          <p:cNvPr id="4463" name="Shape 4463"/>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375</a:t>
            </a:fld>
            <a:endParaRPr sz="1000"/>
          </a:p>
        </p:txBody>
      </p:sp>
    </p:spTree>
  </p:cSld>
  <p:clrMapOvr>
    <a:masterClrMapping/>
  </p:clrMapOvr>
  <p:transition xmlns:p14="http://schemas.microsoft.com/office/powerpoint/2010/main" spd="med"/>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7" name="Shape 4467"/>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Stack Traces </a:t>
            </a:r>
          </a:p>
        </p:txBody>
      </p:sp>
      <p:sp>
        <p:nvSpPr>
          <p:cNvPr id="4468" name="Shape 4468"/>
          <p:cNvSpPr>
            <a:spLocks noGrp="1"/>
          </p:cNvSpPr>
          <p:nvPr>
            <p:ph type="body" idx="1"/>
          </p:nvPr>
        </p:nvSpPr>
        <p:spPr>
          <a:prstGeom prst="rect">
            <a:avLst/>
          </a:prstGeom>
        </p:spPr>
        <p:txBody>
          <a:bodyPr/>
          <a:lstStyle/>
          <a:p>
            <a:pPr lvl="0">
              <a:defRPr sz="1800"/>
            </a:pPr>
            <a:r>
              <a:rPr sz="4800"/>
              <a:t>A stack trace tells you where in a program an error occurred</a:t>
            </a:r>
          </a:p>
          <a:p>
            <a:pPr lvl="0">
              <a:defRPr sz="1800"/>
            </a:pPr>
            <a:r>
              <a:rPr sz="4800"/>
              <a:t>They can (obviously) be very detailed</a:t>
            </a:r>
          </a:p>
          <a:p>
            <a:pPr lvl="0">
              <a:defRPr sz="1800"/>
            </a:pPr>
            <a:r>
              <a:rPr sz="4800"/>
              <a:t>They can also be intensely useful, as they supply the data you need to find a problem</a:t>
            </a:r>
          </a:p>
        </p:txBody>
      </p:sp>
      <p:sp>
        <p:nvSpPr>
          <p:cNvPr id="4469" name="Shape 4469"/>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376</a:t>
            </a:fld>
            <a:endParaRPr sz="1000"/>
          </a:p>
        </p:txBody>
      </p:sp>
    </p:spTree>
  </p:cSld>
  <p:clrMapOvr>
    <a:masterClrMapping/>
  </p:clrMapOvr>
  <p:transition xmlns:p14="http://schemas.microsoft.com/office/powerpoint/2010/main" spd="med"/>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1" name="Shape 4471"/>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Scroll up</a:t>
            </a:r>
          </a:p>
        </p:txBody>
      </p:sp>
      <p:sp>
        <p:nvSpPr>
          <p:cNvPr id="4472" name="Shape 4472"/>
          <p:cNvSpPr>
            <a:spLocks noGrp="1"/>
          </p:cNvSpPr>
          <p:nvPr>
            <p:ph type="body" idx="1"/>
          </p:nvPr>
        </p:nvSpPr>
        <p:spPr>
          <a:xfrm>
            <a:off x="812800" y="1828800"/>
            <a:ext cx="14630400" cy="3022600"/>
          </a:xfrm>
          <a:prstGeom prst="rect">
            <a:avLst/>
          </a:prstGeom>
        </p:spPr>
        <p:txBody>
          <a:bodyPr/>
          <a:lstStyle/>
          <a:p>
            <a:pPr marL="341312" lvl="0" indent="-341312">
              <a:defRPr sz="1800"/>
            </a:pPr>
            <a:r>
              <a:rPr sz="4300"/>
              <a:t>In this case, Chef actually knows exactly what went wrong.</a:t>
            </a:r>
          </a:p>
          <a:p>
            <a:pPr marL="341312" lvl="0" indent="-341312">
              <a:defRPr sz="1800"/>
            </a:pPr>
            <a:r>
              <a:rPr sz="4300"/>
              <a:t>Scroll up to find out.</a:t>
            </a:r>
          </a:p>
        </p:txBody>
      </p:sp>
      <p:sp>
        <p:nvSpPr>
          <p:cNvPr id="4473" name="Shape 4473"/>
          <p:cNvSpPr/>
          <p:nvPr/>
        </p:nvSpPr>
        <p:spPr>
          <a:xfrm>
            <a:off x="825500" y="3708400"/>
            <a:ext cx="14605000" cy="49276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38100" tIns="38100" rIns="38100" bIns="38100" anchor="ctr">
            <a:normAutofit/>
          </a:bodyPr>
          <a:lstStyle/>
          <a:p>
            <a:pPr lvl="0" algn="l" defTabSz="240284">
              <a:buClr>
                <a:srgbClr val="DE5F31"/>
              </a:buClr>
              <a:defRPr sz="1800"/>
            </a:pPr>
            <a:r>
              <a:rPr sz="1892">
                <a:solidFill>
                  <a:srgbClr val="FFFFFF"/>
                </a:solidFill>
                <a:latin typeface="+mn-lt"/>
                <a:ea typeface="+mn-ea"/>
                <a:cs typeface="+mn-cs"/>
                <a:sym typeface="Courier"/>
              </a:rPr>
              <a:t>================================================================================</a:t>
            </a:r>
          </a:p>
          <a:p>
            <a:pPr lvl="0" algn="l" defTabSz="240284">
              <a:buClr>
                <a:srgbClr val="DE5F31"/>
              </a:buClr>
              <a:defRPr sz="1800"/>
            </a:pPr>
            <a:r>
              <a:rPr sz="1892">
                <a:solidFill>
                  <a:srgbClr val="FFFFFF"/>
                </a:solidFill>
                <a:latin typeface="+mn-lt"/>
                <a:ea typeface="+mn-ea"/>
                <a:cs typeface="+mn-cs"/>
                <a:sym typeface="Courier"/>
              </a:rPr>
              <a:t>Error executing action `create` on resource 'template[/etc/motd]'</a:t>
            </a:r>
          </a:p>
          <a:p>
            <a:pPr lvl="0" algn="l" defTabSz="240284">
              <a:buClr>
                <a:srgbClr val="DE5F31"/>
              </a:buClr>
              <a:defRPr sz="1800"/>
            </a:pPr>
            <a:r>
              <a:rPr sz="1892">
                <a:solidFill>
                  <a:srgbClr val="FFFFFF"/>
                </a:solidFill>
                <a:latin typeface="+mn-lt"/>
                <a:ea typeface="+mn-ea"/>
                <a:cs typeface="+mn-cs"/>
                <a:sym typeface="Courier"/>
              </a:rPr>
              <a:t>================================================================================</a:t>
            </a:r>
          </a:p>
          <a:p>
            <a:pPr lvl="0" algn="l" defTabSz="240284">
              <a:buClr>
                <a:srgbClr val="DE5F31"/>
              </a:buClr>
              <a:defRPr sz="1800"/>
            </a:pPr>
            <a:endParaRPr sz="1892">
              <a:solidFill>
                <a:srgbClr val="FFFFFF"/>
              </a:solidFill>
              <a:latin typeface="+mn-lt"/>
              <a:ea typeface="+mn-ea"/>
              <a:cs typeface="+mn-cs"/>
              <a:sym typeface="Courier"/>
            </a:endParaRPr>
          </a:p>
          <a:p>
            <a:pPr lvl="0" algn="l" defTabSz="240284">
              <a:buClr>
                <a:srgbClr val="DE5F31"/>
              </a:buClr>
              <a:defRPr sz="1800"/>
            </a:pPr>
            <a:r>
              <a:rPr sz="1892">
                <a:solidFill>
                  <a:srgbClr val="FFFFFF"/>
                </a:solidFill>
                <a:latin typeface="+mn-lt"/>
                <a:ea typeface="+mn-ea"/>
                <a:cs typeface="+mn-cs"/>
                <a:sym typeface="Courier"/>
              </a:rPr>
              <a:t>Chef::Mixin::Template::TemplateError</a:t>
            </a:r>
          </a:p>
          <a:p>
            <a:pPr lvl="0" algn="l" defTabSz="240284">
              <a:buClr>
                <a:srgbClr val="DE5F31"/>
              </a:buClr>
              <a:defRPr sz="1800"/>
            </a:pPr>
            <a:r>
              <a:rPr sz="1892">
                <a:solidFill>
                  <a:srgbClr val="FFFFFF"/>
                </a:solidFill>
                <a:latin typeface="+mn-lt"/>
                <a:ea typeface="+mn-ea"/>
                <a:cs typeface="+mn-cs"/>
                <a:sym typeface="Courier"/>
              </a:rPr>
              <a:t>------------------------------------</a:t>
            </a:r>
          </a:p>
          <a:p>
            <a:pPr lvl="0" algn="l" defTabSz="240284">
              <a:buClr>
                <a:srgbClr val="DE5F31"/>
              </a:buClr>
              <a:defRPr sz="1800"/>
            </a:pPr>
            <a:r>
              <a:rPr sz="1892">
                <a:solidFill>
                  <a:srgbClr val="FFFFFF"/>
                </a:solidFill>
                <a:latin typeface="+mn-lt"/>
                <a:ea typeface="+mn-ea"/>
                <a:cs typeface="+mn-cs"/>
                <a:sym typeface="Courier"/>
              </a:rPr>
              <a:t>undefined method `[]' for nil:NilClass</a:t>
            </a:r>
          </a:p>
          <a:p>
            <a:pPr lvl="0" algn="l" defTabSz="240284">
              <a:buClr>
                <a:srgbClr val="DE5F31"/>
              </a:buClr>
              <a:defRPr sz="1800"/>
            </a:pPr>
            <a:endParaRPr sz="1892">
              <a:solidFill>
                <a:srgbClr val="FFFFFF"/>
              </a:solidFill>
              <a:latin typeface="+mn-lt"/>
              <a:ea typeface="+mn-ea"/>
              <a:cs typeface="+mn-cs"/>
              <a:sym typeface="Courier"/>
            </a:endParaRPr>
          </a:p>
          <a:p>
            <a:pPr lvl="0" algn="l" defTabSz="240284">
              <a:buClr>
                <a:srgbClr val="DE5F31"/>
              </a:buClr>
              <a:defRPr sz="1800"/>
            </a:pPr>
            <a:r>
              <a:rPr sz="1892">
                <a:solidFill>
                  <a:srgbClr val="FFFFFF"/>
                </a:solidFill>
                <a:latin typeface="+mn-lt"/>
                <a:ea typeface="+mn-ea"/>
                <a:cs typeface="+mn-cs"/>
                <a:sym typeface="Courier"/>
              </a:rPr>
              <a:t>Resource Declaration:</a:t>
            </a:r>
          </a:p>
          <a:p>
            <a:pPr lvl="0" algn="l" defTabSz="240284">
              <a:buClr>
                <a:srgbClr val="DE5F31"/>
              </a:buClr>
              <a:defRPr sz="1800"/>
            </a:pPr>
            <a:r>
              <a:rPr sz="1892">
                <a:solidFill>
                  <a:srgbClr val="FFFFFF"/>
                </a:solidFill>
                <a:latin typeface="+mn-lt"/>
                <a:ea typeface="+mn-ea"/>
                <a:cs typeface="+mn-cs"/>
                <a:sym typeface="Courier"/>
              </a:rPr>
              <a:t>---------------------</a:t>
            </a:r>
          </a:p>
          <a:p>
            <a:pPr lvl="0" algn="l" defTabSz="240284">
              <a:buClr>
                <a:srgbClr val="DE5F31"/>
              </a:buClr>
              <a:defRPr sz="1800"/>
            </a:pPr>
            <a:r>
              <a:rPr sz="1892">
                <a:solidFill>
                  <a:srgbClr val="FFFFFF"/>
                </a:solidFill>
                <a:latin typeface="+mn-lt"/>
                <a:ea typeface="+mn-ea"/>
                <a:cs typeface="+mn-cs"/>
                <a:sym typeface="Courier"/>
              </a:rPr>
              <a:t># In /var/chef/cache/cookbooks/motd/recipes/default.rb</a:t>
            </a:r>
          </a:p>
          <a:p>
            <a:pPr lvl="0" algn="l" defTabSz="240284">
              <a:buClr>
                <a:srgbClr val="DE5F31"/>
              </a:buClr>
              <a:defRPr sz="1800"/>
            </a:pPr>
            <a:endParaRPr sz="1892">
              <a:solidFill>
                <a:srgbClr val="FFFFFF"/>
              </a:solidFill>
              <a:latin typeface="+mn-lt"/>
              <a:ea typeface="+mn-ea"/>
              <a:cs typeface="+mn-cs"/>
              <a:sym typeface="Courier"/>
            </a:endParaRPr>
          </a:p>
          <a:p>
            <a:pPr lvl="0" algn="l" defTabSz="240284">
              <a:buClr>
                <a:srgbClr val="DE5F31"/>
              </a:buClr>
              <a:defRPr sz="1800"/>
            </a:pPr>
            <a:r>
              <a:rPr sz="1892">
                <a:solidFill>
                  <a:srgbClr val="FFFFFF"/>
                </a:solidFill>
                <a:latin typeface="+mn-lt"/>
                <a:ea typeface="+mn-ea"/>
                <a:cs typeface="+mn-cs"/>
                <a:sym typeface="Courier"/>
              </a:rPr>
              <a:t> 10: template "/etc/motd" do</a:t>
            </a:r>
          </a:p>
          <a:p>
            <a:pPr lvl="0" algn="l" defTabSz="240284">
              <a:buClr>
                <a:srgbClr val="DE5F31"/>
              </a:buClr>
              <a:defRPr sz="1800"/>
            </a:pPr>
            <a:r>
              <a:rPr sz="1892">
                <a:solidFill>
                  <a:srgbClr val="FFFFFF"/>
                </a:solidFill>
                <a:latin typeface="+mn-lt"/>
                <a:ea typeface="+mn-ea"/>
                <a:cs typeface="+mn-cs"/>
                <a:sym typeface="Courier"/>
              </a:rPr>
              <a:t> 11:   source "motd.erb"</a:t>
            </a:r>
          </a:p>
          <a:p>
            <a:pPr lvl="0" algn="l" defTabSz="240284">
              <a:buClr>
                <a:srgbClr val="DE5F31"/>
              </a:buClr>
              <a:defRPr sz="1800"/>
            </a:pPr>
            <a:r>
              <a:rPr sz="1892">
                <a:solidFill>
                  <a:srgbClr val="FFFFFF"/>
                </a:solidFill>
                <a:latin typeface="+mn-lt"/>
                <a:ea typeface="+mn-ea"/>
                <a:cs typeface="+mn-cs"/>
                <a:sym typeface="Courier"/>
              </a:rPr>
              <a:t> 12:   mode "0644"</a:t>
            </a:r>
          </a:p>
          <a:p>
            <a:pPr lvl="0" algn="l" defTabSz="240284">
              <a:buClr>
                <a:srgbClr val="DE5F31"/>
              </a:buClr>
              <a:defRPr sz="1800"/>
            </a:pPr>
            <a:r>
              <a:rPr sz="1892">
                <a:solidFill>
                  <a:srgbClr val="FFFFFF"/>
                </a:solidFill>
                <a:latin typeface="+mn-lt"/>
                <a:ea typeface="+mn-ea"/>
                <a:cs typeface="+mn-cs"/>
                <a:sym typeface="Courier"/>
              </a:rPr>
              <a:t> 13: end</a:t>
            </a:r>
          </a:p>
        </p:txBody>
      </p:sp>
      <p:sp>
        <p:nvSpPr>
          <p:cNvPr id="4474" name="Shape 4474"/>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377</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4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73" grpId="1" animBg="1" advAuto="0"/>
    </p:bld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8" name="Shape 4478"/>
          <p:cNvSpPr>
            <a:spLocks noGrp="1"/>
          </p:cNvSpPr>
          <p:nvPr>
            <p:ph type="title"/>
          </p:nvPr>
        </p:nvSpPr>
        <p:spPr>
          <a:xfrm>
            <a:off x="800100" y="12700"/>
            <a:ext cx="14655800" cy="1498600"/>
          </a:xfrm>
          <a:prstGeom prst="rect">
            <a:avLst/>
          </a:prstGeom>
        </p:spPr>
        <p:txBody>
          <a:bodyPr>
            <a:normAutofit fontScale="90000"/>
          </a:bodyPr>
          <a:lstStyle>
            <a:lvl1pPr defTabSz="379984">
              <a:defRPr sz="4896">
                <a:effectLst>
                  <a:outerShdw blurRad="34544" dist="17272" dir="2700000" rotWithShape="0">
                    <a:srgbClr val="000000">
                      <a:alpha val="75000"/>
                    </a:srgbClr>
                  </a:outerShdw>
                </a:effectLst>
              </a:defRPr>
            </a:lvl1pPr>
          </a:lstStyle>
          <a:p>
            <a:pPr lvl="0">
              <a:defRPr sz="1800" b="0">
                <a:solidFill>
                  <a:srgbClr val="000000"/>
                </a:solidFill>
                <a:effectLst/>
              </a:defRPr>
            </a:pPr>
            <a:r>
              <a:rPr sz="4896" b="1">
                <a:solidFill>
                  <a:srgbClr val="FFFFFF"/>
                </a:solidFill>
                <a:effectLst>
                  <a:outerShdw blurRad="34544" dist="17272" dir="2700000" rotWithShape="0">
                    <a:srgbClr val="000000">
                      <a:alpha val="75000"/>
                    </a:srgbClr>
                  </a:outerShdw>
                </a:effectLst>
              </a:rPr>
              <a:t>We do not have the attribute we are using in the conditional</a:t>
            </a:r>
          </a:p>
        </p:txBody>
      </p:sp>
      <p:sp>
        <p:nvSpPr>
          <p:cNvPr id="4479" name="Shape 4479"/>
          <p:cNvSpPr/>
          <p:nvPr/>
        </p:nvSpPr>
        <p:spPr>
          <a:xfrm>
            <a:off x="825500" y="1854200"/>
            <a:ext cx="14605000" cy="29337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38100" tIns="38100" rIns="38100" bIns="38100" anchor="ctr">
            <a:normAutofit/>
          </a:bodyPr>
          <a:lstStyle/>
          <a:p>
            <a:pPr lvl="0" algn="l" defTabSz="335280">
              <a:buClr>
                <a:srgbClr val="DE5F31"/>
              </a:buClr>
              <a:defRPr sz="1800"/>
            </a:pPr>
            <a:r>
              <a:rPr sz="2640" dirty="0">
                <a:solidFill>
                  <a:srgbClr val="FFFFFF"/>
                </a:solidFill>
                <a:latin typeface="+mn-lt"/>
                <a:ea typeface="+mn-ea"/>
                <a:cs typeface="+mn-cs"/>
                <a:sym typeface="Courier"/>
              </a:rPr>
              <a:t>INFO: Run List is [recipe[apache], recipe[motd]]</a:t>
            </a:r>
          </a:p>
          <a:p>
            <a:pPr lvl="0" algn="l" defTabSz="335280">
              <a:buClr>
                <a:srgbClr val="DE5F31"/>
              </a:buClr>
              <a:defRPr sz="1800"/>
            </a:pPr>
            <a:r>
              <a:rPr sz="2640" dirty="0">
                <a:solidFill>
                  <a:srgbClr val="FFFFFF"/>
                </a:solidFill>
                <a:latin typeface="+mn-lt"/>
                <a:ea typeface="+mn-ea"/>
                <a:cs typeface="+mn-cs"/>
                <a:sym typeface="Courier"/>
              </a:rPr>
              <a:t>INFO: Run List expands to [apache, motd]</a:t>
            </a:r>
          </a:p>
          <a:p>
            <a:pPr lvl="0" algn="l" defTabSz="335280">
              <a:buClr>
                <a:srgbClr val="DE5F31"/>
              </a:buClr>
              <a:defRPr sz="1800"/>
            </a:pPr>
            <a:r>
              <a:rPr sz="2640" dirty="0">
                <a:solidFill>
                  <a:srgbClr val="FFFFFF"/>
                </a:solidFill>
                <a:latin typeface="+mn-lt"/>
                <a:ea typeface="+mn-ea"/>
                <a:cs typeface="+mn-cs"/>
                <a:sym typeface="Courier"/>
              </a:rPr>
              <a:t>INFO: Starting Chef Run for node1.local</a:t>
            </a:r>
          </a:p>
          <a:p>
            <a:pPr lvl="0" algn="l" defTabSz="335280">
              <a:buClr>
                <a:srgbClr val="DE5F31"/>
              </a:buClr>
              <a:defRPr sz="1800"/>
            </a:pPr>
            <a:r>
              <a:rPr sz="2640" dirty="0">
                <a:solidFill>
                  <a:srgbClr val="FFFFFF"/>
                </a:solidFill>
                <a:latin typeface="+mn-lt"/>
                <a:ea typeface="+mn-ea"/>
                <a:cs typeface="+mn-cs"/>
                <a:sym typeface="Courier"/>
              </a:rPr>
              <a:t>INFO: Running start handlers</a:t>
            </a:r>
          </a:p>
          <a:p>
            <a:pPr lvl="0" algn="l" defTabSz="335280">
              <a:buClr>
                <a:srgbClr val="DE5F31"/>
              </a:buClr>
              <a:defRPr sz="1800"/>
            </a:pPr>
            <a:r>
              <a:rPr sz="2640" dirty="0">
                <a:solidFill>
                  <a:srgbClr val="FFFFFF"/>
                </a:solidFill>
                <a:latin typeface="+mn-lt"/>
                <a:ea typeface="+mn-ea"/>
                <a:cs typeface="+mn-cs"/>
                <a:sym typeface="Courier"/>
              </a:rPr>
              <a:t>INFO: Start handlers complete.</a:t>
            </a:r>
          </a:p>
          <a:p>
            <a:pPr lvl="0" algn="l" defTabSz="335280">
              <a:buClr>
                <a:srgbClr val="DE5F31"/>
              </a:buClr>
              <a:defRPr sz="1800"/>
            </a:pPr>
            <a:r>
              <a:rPr sz="2640" dirty="0">
                <a:solidFill>
                  <a:srgbClr val="FFFFFF"/>
                </a:solidFill>
                <a:latin typeface="+mn-lt"/>
                <a:ea typeface="+mn-ea"/>
                <a:cs typeface="+mn-cs"/>
                <a:sym typeface="Courier"/>
              </a:rPr>
              <a:t>resolving cookbooks for run list: ["apache", "motd"]</a:t>
            </a:r>
          </a:p>
          <a:p>
            <a:pPr lvl="0" algn="l" defTabSz="335280">
              <a:buClr>
                <a:srgbClr val="DE5F31"/>
              </a:buClr>
              <a:defRPr sz="1800"/>
            </a:pPr>
            <a:r>
              <a:rPr sz="2640" dirty="0">
                <a:solidFill>
                  <a:srgbClr val="FFFFFF"/>
                </a:solidFill>
                <a:latin typeface="+mn-lt"/>
                <a:ea typeface="+mn-ea"/>
                <a:cs typeface="+mn-cs"/>
                <a:sym typeface="Courier"/>
              </a:rPr>
              <a:t>INFO: Loading cookbooks [apache, motd]</a:t>
            </a:r>
          </a:p>
        </p:txBody>
      </p:sp>
      <p:sp>
        <p:nvSpPr>
          <p:cNvPr id="4480" name="Shape 4480"/>
          <p:cNvSpPr/>
          <p:nvPr/>
        </p:nvSpPr>
        <p:spPr>
          <a:xfrm>
            <a:off x="3022600" y="5346700"/>
            <a:ext cx="10210800" cy="29464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marL="533400" lvl="0" indent="-533400" algn="l">
              <a:spcBef>
                <a:spcPts val="1500"/>
              </a:spcBef>
              <a:buClr>
                <a:srgbClr val="DE5F31"/>
              </a:buClr>
              <a:buSzPct val="171000"/>
              <a:buChar char="•"/>
              <a:defRPr sz="1800"/>
            </a:pPr>
            <a:r>
              <a:rPr sz="4800">
                <a:solidFill>
                  <a:srgbClr val="2E2F2C"/>
                </a:solidFill>
                <a:latin typeface="+mj-lt"/>
                <a:ea typeface="+mj-ea"/>
                <a:cs typeface="+mj-cs"/>
                <a:sym typeface="Arial"/>
              </a:rPr>
              <a:t>Can anyone guess why?</a:t>
            </a:r>
          </a:p>
          <a:p>
            <a:pPr marL="533400" lvl="0" indent="-533400" algn="l">
              <a:spcBef>
                <a:spcPts val="1500"/>
              </a:spcBef>
              <a:buClr>
                <a:srgbClr val="DE5F31"/>
              </a:buClr>
              <a:buSzPct val="171000"/>
              <a:buChar char="•"/>
              <a:defRPr sz="1800"/>
            </a:pPr>
            <a:r>
              <a:rPr sz="4800">
                <a:solidFill>
                  <a:srgbClr val="2E2F2C"/>
                </a:solidFill>
                <a:latin typeface="+mj-lt"/>
                <a:ea typeface="+mj-ea"/>
                <a:cs typeface="+mj-cs"/>
                <a:sym typeface="Arial"/>
              </a:rPr>
              <a:t>We did not load the PCI cookbook!</a:t>
            </a:r>
          </a:p>
        </p:txBody>
      </p:sp>
      <p:sp>
        <p:nvSpPr>
          <p:cNvPr id="4481" name="Shape 4481"/>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378</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480">
                                            <p:bg/>
                                          </p:spTgt>
                                        </p:tgtEl>
                                        <p:attrNameLst>
                                          <p:attrName>style.visibility</p:attrName>
                                        </p:attrNameLst>
                                      </p:cBhvr>
                                      <p:to>
                                        <p:strVal val="visible"/>
                                      </p:to>
                                    </p:set>
                                  </p:childTnLst>
                                </p:cTn>
                              </p:par>
                              <p:par>
                                <p:cTn id="7" presetID="1" presetClass="entr" presetSubtype="0" fill="hold" grpId="1">
                                  <p:stCondLst>
                                    <p:cond delay="0"/>
                                  </p:stCondLst>
                                  <p:iterate>
                                    <p:tmAbs val="0"/>
                                  </p:iterate>
                                  <p:childTnLst>
                                    <p:set>
                                      <p:cBhvr>
                                        <p:cTn id="8" fill="hold"/>
                                        <p:tgtEl>
                                          <p:spTgt spid="448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48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80" grpId="1" build="p" bldLvl="5" animBg="1" advAuto="0"/>
    </p:bldLst>
  </p:timing>
</p:sld>
</file>

<file path=ppt/slides/slide3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83" name="Shape 4483"/>
          <p:cNvSpPr>
            <a:spLocks noGrp="1"/>
          </p:cNvSpPr>
          <p:nvPr>
            <p:ph type="title"/>
          </p:nvPr>
        </p:nvSpPr>
        <p:spPr>
          <a:prstGeom prst="rect">
            <a:avLst/>
          </a:prstGeom>
        </p:spPr>
        <p:txBody>
          <a:bodyPr/>
          <a:lstStyle>
            <a:lvl1pPr defTabSz="486155">
              <a:defRPr sz="6264">
                <a:effectLst>
                  <a:outerShdw blurRad="44196" dist="22098" dir="2700000" rotWithShape="0">
                    <a:srgbClr val="000000">
                      <a:alpha val="75000"/>
                    </a:srgbClr>
                  </a:outerShdw>
                </a:effectLst>
              </a:defRPr>
            </a:lvl1pPr>
          </a:lstStyle>
          <a:p>
            <a:pPr lvl="0">
              <a:defRPr sz="1800" b="0">
                <a:solidFill>
                  <a:srgbClr val="000000"/>
                </a:solidFill>
                <a:effectLst/>
              </a:defRPr>
            </a:pPr>
            <a:r>
              <a:rPr sz="6264" b="1">
                <a:solidFill>
                  <a:srgbClr val="FFFFFF"/>
                </a:solidFill>
                <a:effectLst>
                  <a:outerShdw blurRad="44196" dist="22098" dir="2700000" rotWithShape="0">
                    <a:srgbClr val="000000">
                      <a:alpha val="75000"/>
                    </a:srgbClr>
                  </a:outerShdw>
                </a:effectLst>
              </a:rPr>
              <a:t>What is the nil:NilClass error anyhow?</a:t>
            </a:r>
          </a:p>
        </p:txBody>
      </p:sp>
      <p:sp>
        <p:nvSpPr>
          <p:cNvPr id="4484" name="Shape 4484"/>
          <p:cNvSpPr>
            <a:spLocks noGrp="1"/>
          </p:cNvSpPr>
          <p:nvPr>
            <p:ph type="body" idx="1"/>
          </p:nvPr>
        </p:nvSpPr>
        <p:spPr>
          <a:xfrm>
            <a:off x="800100" y="1879600"/>
            <a:ext cx="15392400" cy="7073900"/>
          </a:xfrm>
          <a:prstGeom prst="rect">
            <a:avLst/>
          </a:prstGeom>
        </p:spPr>
        <p:txBody>
          <a:bodyPr/>
          <a:lstStyle/>
          <a:p>
            <a:pPr marL="349250" lvl="0" indent="-349250">
              <a:defRPr sz="1800"/>
            </a:pPr>
            <a:r>
              <a:rPr sz="4400"/>
              <a:t>Firstly, in chef if something is "undefined", it returns "nil"</a:t>
            </a:r>
          </a:p>
          <a:p>
            <a:pPr marL="349250" lvl="0" indent="-349250">
              <a:defRPr sz="1800"/>
            </a:pPr>
            <a:r>
              <a:rPr sz="4400"/>
              <a:t>Also, in chef </a:t>
            </a:r>
            <a:r>
              <a:rPr sz="4400" b="1"/>
              <a:t>everything</a:t>
            </a:r>
            <a:r>
              <a:rPr sz="4400"/>
              <a:t> is an object of a given class (or type) - even "nil" </a:t>
            </a:r>
          </a:p>
        </p:txBody>
      </p:sp>
      <p:sp>
        <p:nvSpPr>
          <p:cNvPr id="4485" name="Shape 448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379</a:t>
            </a:fld>
            <a:endParaRPr sz="1000"/>
          </a:p>
        </p:txBody>
      </p:sp>
      <p:sp>
        <p:nvSpPr>
          <p:cNvPr id="4486" name="Shape 4486"/>
          <p:cNvSpPr/>
          <p:nvPr/>
        </p:nvSpPr>
        <p:spPr>
          <a:xfrm>
            <a:off x="1028700" y="4324350"/>
            <a:ext cx="14312900" cy="41402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p>
            <a:pPr lvl="0" algn="l" defTabSz="546100">
              <a:defRPr sz="1800"/>
            </a:pPr>
            <a:r>
              <a:rPr sz="4100">
                <a:latin typeface="+mn-lt"/>
                <a:ea typeface="+mn-ea"/>
                <a:cs typeface="+mn-cs"/>
                <a:sym typeface="Courier"/>
              </a:rPr>
              <a:t>5.class =&gt; Fixnum</a:t>
            </a:r>
          </a:p>
          <a:p>
            <a:pPr lvl="0" algn="l" defTabSz="546100">
              <a:defRPr sz="1800"/>
            </a:pPr>
            <a:r>
              <a:rPr sz="4100">
                <a:latin typeface="+mn-lt"/>
                <a:ea typeface="+mn-ea"/>
                <a:cs typeface="+mn-cs"/>
                <a:sym typeface="Courier"/>
              </a:rPr>
              <a:t>5.1.class =&gt; Float</a:t>
            </a:r>
          </a:p>
          <a:p>
            <a:pPr lvl="0" algn="l" defTabSz="546100">
              <a:defRPr sz="1800"/>
            </a:pPr>
            <a:r>
              <a:rPr sz="4100">
                <a:latin typeface="+mn-lt"/>
                <a:ea typeface="+mn-ea"/>
                <a:cs typeface="+mn-cs"/>
                <a:sym typeface="Courier"/>
              </a:rPr>
              <a:t>"foo".class =&gt; String</a:t>
            </a:r>
          </a:p>
          <a:p>
            <a:pPr lvl="0" algn="l" defTabSz="546100">
              <a:defRPr sz="1800"/>
            </a:pPr>
            <a:r>
              <a:rPr sz="4100">
                <a:latin typeface="+mn-lt"/>
                <a:ea typeface="+mn-ea"/>
                <a:cs typeface="+mn-cs"/>
                <a:sym typeface="Courier"/>
              </a:rPr>
              <a:t>[2,3,5].class =&gt; Array</a:t>
            </a:r>
          </a:p>
          <a:p>
            <a:pPr lvl="0" algn="l" defTabSz="546100">
              <a:defRPr sz="1800"/>
            </a:pPr>
            <a:r>
              <a:rPr sz="4100">
                <a:latin typeface="+mn-lt"/>
                <a:ea typeface="+mn-ea"/>
                <a:cs typeface="+mn-cs"/>
                <a:sym typeface="Courier"/>
              </a:rPr>
              <a:t>{"foo"=&gt;"bar"}.class =&gt; Hash</a:t>
            </a:r>
          </a:p>
          <a:p>
            <a:pPr lvl="0" algn="l" defTabSz="546100">
              <a:defRPr sz="1800"/>
            </a:pPr>
            <a:r>
              <a:rPr sz="4100">
                <a:latin typeface="+mn-lt"/>
                <a:ea typeface="+mn-ea"/>
                <a:cs typeface="+mn-cs"/>
                <a:sym typeface="Courier"/>
              </a:rPr>
              <a:t>nil.class =&gt; NilClass</a:t>
            </a:r>
          </a:p>
        </p:txBody>
      </p:sp>
    </p:spTree>
  </p:cSld>
  <p:clrMapOvr>
    <a:masterClrMapping/>
  </p:clrMapOvr>
  <p:transition xmlns:p14="http://schemas.microsoft.com/office/powerpoint/2010/mai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 name="Shape 614"/>
          <p:cNvSpPr/>
          <p:nvPr/>
        </p:nvSpPr>
        <p:spPr>
          <a:xfrm>
            <a:off x="6692900" y="2603500"/>
            <a:ext cx="1270000" cy="1270000"/>
          </a:xfrm>
          <a:prstGeom prst="roundRect">
            <a:avLst>
              <a:gd name="adj" fmla="val 150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15" name="Shape 615"/>
          <p:cNvSpPr/>
          <p:nvPr/>
        </p:nvSpPr>
        <p:spPr>
          <a:xfrm>
            <a:off x="8248067" y="2965450"/>
            <a:ext cx="1307307" cy="5334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defRPr sz="1800"/>
            </a:pPr>
            <a:r>
              <a:rPr sz="3200"/>
              <a:t>App LB</a:t>
            </a:r>
          </a:p>
        </p:txBody>
      </p:sp>
      <p:sp>
        <p:nvSpPr>
          <p:cNvPr id="616" name="Shape 616"/>
          <p:cNvSpPr/>
          <p:nvPr/>
        </p:nvSpPr>
        <p:spPr>
          <a:xfrm>
            <a:off x="6692900" y="4165600"/>
            <a:ext cx="1270000" cy="1270000"/>
          </a:xfrm>
          <a:prstGeom prst="roundRect">
            <a:avLst>
              <a:gd name="adj" fmla="val 150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17" name="Shape 617"/>
          <p:cNvSpPr/>
          <p:nvPr/>
        </p:nvSpPr>
        <p:spPr>
          <a:xfrm>
            <a:off x="10007600" y="4527550"/>
            <a:ext cx="2114947" cy="5334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defRPr sz="1800"/>
            </a:pPr>
            <a:r>
              <a:rPr sz="3200"/>
              <a:t>App Servers</a:t>
            </a:r>
          </a:p>
        </p:txBody>
      </p:sp>
      <p:sp>
        <p:nvSpPr>
          <p:cNvPr id="618" name="Shape 618"/>
          <p:cNvSpPr/>
          <p:nvPr/>
        </p:nvSpPr>
        <p:spPr>
          <a:xfrm>
            <a:off x="5130800" y="4165600"/>
            <a:ext cx="1270000" cy="1270000"/>
          </a:xfrm>
          <a:prstGeom prst="roundRect">
            <a:avLst>
              <a:gd name="adj" fmla="val 150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19" name="Shape 619"/>
          <p:cNvSpPr/>
          <p:nvPr/>
        </p:nvSpPr>
        <p:spPr>
          <a:xfrm>
            <a:off x="8356600" y="4165600"/>
            <a:ext cx="1270000" cy="1270000"/>
          </a:xfrm>
          <a:prstGeom prst="roundRect">
            <a:avLst>
              <a:gd name="adj" fmla="val 150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20" name="Shape 620"/>
          <p:cNvSpPr/>
          <p:nvPr/>
        </p:nvSpPr>
        <p:spPr>
          <a:xfrm>
            <a:off x="5130800" y="5740400"/>
            <a:ext cx="1270000" cy="1270000"/>
          </a:xfrm>
          <a:prstGeom prst="roundRect">
            <a:avLst>
              <a:gd name="adj" fmla="val 150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21" name="Shape 621"/>
          <p:cNvSpPr/>
          <p:nvPr/>
        </p:nvSpPr>
        <p:spPr>
          <a:xfrm>
            <a:off x="6692900" y="5740400"/>
            <a:ext cx="1270000" cy="1270000"/>
          </a:xfrm>
          <a:prstGeom prst="roundRect">
            <a:avLst>
              <a:gd name="adj" fmla="val 150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22" name="Shape 622"/>
          <p:cNvSpPr/>
          <p:nvPr/>
        </p:nvSpPr>
        <p:spPr>
          <a:xfrm>
            <a:off x="8242300" y="6102350"/>
            <a:ext cx="2550319" cy="5334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defRPr sz="1800"/>
            </a:pPr>
            <a:r>
              <a:rPr sz="3200"/>
              <a:t>App Databases</a:t>
            </a:r>
          </a:p>
        </p:txBody>
      </p:sp>
      <p:sp>
        <p:nvSpPr>
          <p:cNvPr id="623" name="Shape 623"/>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Add a load balancer</a:t>
            </a:r>
          </a:p>
        </p:txBody>
      </p:sp>
      <p:sp>
        <p:nvSpPr>
          <p:cNvPr id="624" name="Shape 62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38</a:t>
            </a:fld>
            <a:endParaRPr sz="1000"/>
          </a:p>
        </p:txBody>
      </p:sp>
    </p:spTree>
  </p:cSld>
  <p:clrMapOvr>
    <a:masterClrMapping/>
  </p:clrMapOvr>
  <p:transition xmlns:p14="http://schemas.microsoft.com/office/powerpoint/2010/main" spd="med"/>
</p:sld>
</file>

<file path=ppt/slides/slide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90" name="Shape 4490"/>
          <p:cNvSpPr>
            <a:spLocks noGrp="1"/>
          </p:cNvSpPr>
          <p:nvPr>
            <p:ph type="body" idx="1"/>
          </p:nvPr>
        </p:nvSpPr>
        <p:spPr>
          <a:prstGeom prst="rect">
            <a:avLst/>
          </a:prstGeom>
        </p:spPr>
        <p:txBody>
          <a:bodyPr/>
          <a:lstStyle/>
          <a:p>
            <a:pPr lvl="0">
              <a:defRPr sz="1800"/>
            </a:pPr>
            <a:r>
              <a:rPr sz="4800"/>
              <a:t>All classes have 'Methods' (or 'actions') that can be performed on them</a:t>
            </a:r>
          </a:p>
          <a:p>
            <a:pPr lvl="0">
              <a:defRPr sz="1800"/>
            </a:pPr>
            <a:r>
              <a:rPr sz="4800"/>
              <a:t>In fact 'class' itself is a method</a:t>
            </a:r>
          </a:p>
        </p:txBody>
      </p:sp>
      <p:sp>
        <p:nvSpPr>
          <p:cNvPr id="4491" name="Shape 4491"/>
          <p:cNvSpPr/>
          <p:nvPr/>
        </p:nvSpPr>
        <p:spPr>
          <a:xfrm>
            <a:off x="1028700" y="4489450"/>
            <a:ext cx="14312900" cy="42672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p>
            <a:pPr lvl="0" algn="l" defTabSz="546100">
              <a:defRPr sz="1800"/>
            </a:pPr>
            <a:r>
              <a:rPr sz="3200">
                <a:latin typeface="+mn-lt"/>
                <a:ea typeface="+mn-ea"/>
                <a:cs typeface="+mn-cs"/>
                <a:sym typeface="Courier"/>
              </a:rPr>
              <a:t>"foo".length =&gt; 3</a:t>
            </a:r>
          </a:p>
          <a:p>
            <a:pPr lvl="0" algn="l" defTabSz="546100">
              <a:defRPr sz="1800"/>
            </a:pPr>
            <a:r>
              <a:rPr sz="3200">
                <a:latin typeface="+mn-lt"/>
                <a:ea typeface="+mn-ea"/>
                <a:cs typeface="+mn-cs"/>
                <a:sym typeface="Courier"/>
              </a:rPr>
              <a:t>"foo".class =&gt; String</a:t>
            </a:r>
          </a:p>
          <a:p>
            <a:pPr lvl="0" algn="l" defTabSz="546100">
              <a:defRPr sz="1800"/>
            </a:pPr>
            <a:r>
              <a:rPr sz="3200">
                <a:latin typeface="+mn-lt"/>
                <a:ea typeface="+mn-ea"/>
                <a:cs typeface="+mn-cs"/>
                <a:sym typeface="Courier"/>
              </a:rPr>
              <a:t>"foo".bar</a:t>
            </a:r>
          </a:p>
          <a:p>
            <a:pPr lvl="0" algn="l" defTabSz="546100">
              <a:defRPr sz="1800"/>
            </a:pPr>
            <a:r>
              <a:rPr sz="3200">
                <a:latin typeface="+mn-lt"/>
                <a:ea typeface="+mn-ea"/>
                <a:cs typeface="+mn-cs"/>
                <a:sym typeface="Courier"/>
              </a:rPr>
              <a:t>NoMethodError: undefined method `bar' for "foo":String</a:t>
            </a:r>
          </a:p>
          <a:p>
            <a:pPr lvl="0" algn="l" defTabSz="546100">
              <a:defRPr sz="1800"/>
            </a:pPr>
            <a:endParaRPr sz="3200">
              <a:latin typeface="+mn-lt"/>
              <a:ea typeface="+mn-ea"/>
              <a:cs typeface="+mn-cs"/>
              <a:sym typeface="Courier"/>
            </a:endParaRPr>
          </a:p>
          <a:p>
            <a:pPr lvl="0" algn="l" defTabSz="546100">
              <a:defRPr sz="1800"/>
            </a:pPr>
            <a:r>
              <a:rPr sz="3200">
                <a:latin typeface="+mn-lt"/>
                <a:ea typeface="+mn-ea"/>
                <a:cs typeface="+mn-cs"/>
                <a:sym typeface="Courier"/>
              </a:rPr>
              <a:t>nil.class =&gt; NilClass </a:t>
            </a:r>
          </a:p>
          <a:p>
            <a:pPr lvl="0" algn="l" defTabSz="546100">
              <a:defRPr sz="1800"/>
            </a:pPr>
            <a:r>
              <a:rPr sz="3200">
                <a:latin typeface="+mn-lt"/>
                <a:ea typeface="+mn-ea"/>
                <a:cs typeface="+mn-cs"/>
                <a:sym typeface="Courier"/>
              </a:rPr>
              <a:t>nil.length</a:t>
            </a:r>
          </a:p>
          <a:p>
            <a:pPr lvl="0" algn="l" defTabSz="546100">
              <a:defRPr sz="1800"/>
            </a:pPr>
            <a:r>
              <a:rPr sz="3200">
                <a:latin typeface="+mn-lt"/>
                <a:ea typeface="+mn-ea"/>
                <a:cs typeface="+mn-cs"/>
                <a:sym typeface="Courier"/>
              </a:rPr>
              <a:t>NoMethodError: undefined method `length' for nil:NilClass</a:t>
            </a:r>
          </a:p>
        </p:txBody>
      </p:sp>
      <p:sp>
        <p:nvSpPr>
          <p:cNvPr id="4492" name="Shape 4492"/>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Classes and Methods</a:t>
            </a:r>
          </a:p>
        </p:txBody>
      </p:sp>
      <p:sp>
        <p:nvSpPr>
          <p:cNvPr id="4493" name="Shape 449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380</a:t>
            </a:fld>
            <a:endParaRPr sz="1000"/>
          </a:p>
        </p:txBody>
      </p:sp>
    </p:spTree>
  </p:cSld>
  <p:clrMapOvr>
    <a:masterClrMapping/>
  </p:clrMapOvr>
  <p:transition xmlns:p14="http://schemas.microsoft.com/office/powerpoint/2010/main" spd="med"/>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97" name="Shape 4497"/>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So what is our nil:NilClass error?</a:t>
            </a:r>
          </a:p>
        </p:txBody>
      </p:sp>
      <p:sp>
        <p:nvSpPr>
          <p:cNvPr id="4498" name="Shape 4498"/>
          <p:cNvSpPr>
            <a:spLocks noGrp="1"/>
          </p:cNvSpPr>
          <p:nvPr>
            <p:ph type="body" idx="1"/>
          </p:nvPr>
        </p:nvSpPr>
        <p:spPr>
          <a:xfrm>
            <a:off x="800100" y="1879600"/>
            <a:ext cx="15468600" cy="6540500"/>
          </a:xfrm>
          <a:prstGeom prst="rect">
            <a:avLst/>
          </a:prstGeom>
        </p:spPr>
        <p:txBody>
          <a:bodyPr/>
          <a:lstStyle/>
          <a:p>
            <a:pPr marL="349250" lvl="0" indent="-349250">
              <a:defRPr sz="1800"/>
            </a:pPr>
            <a:r>
              <a:rPr sz="4400"/>
              <a:t>So in our case its trying to evaluate</a:t>
            </a:r>
          </a:p>
          <a:p>
            <a:pPr marL="349250" lvl="0" indent="-349250">
              <a:defRPr sz="1800"/>
            </a:pPr>
            <a:endParaRPr sz="4400"/>
          </a:p>
          <a:p>
            <a:pPr lvl="0">
              <a:defRPr sz="1800"/>
            </a:pPr>
            <a:endParaRPr sz="4100">
              <a:latin typeface="+mn-lt"/>
              <a:ea typeface="+mn-ea"/>
              <a:cs typeface="+mn-cs"/>
              <a:sym typeface="Courier"/>
            </a:endParaRPr>
          </a:p>
          <a:p>
            <a:pPr lvl="0">
              <a:defRPr sz="1800"/>
            </a:pPr>
            <a:r>
              <a:rPr sz="4800"/>
              <a:t>In </a:t>
            </a:r>
            <a:r>
              <a:rPr sz="4800">
                <a:latin typeface="+mn-lt"/>
                <a:ea typeface="+mn-ea"/>
                <a:cs typeface="+mn-cs"/>
                <a:sym typeface="Courier"/>
              </a:rPr>
              <a:t>[</a:t>
            </a:r>
            <a:r>
              <a:rPr sz="4800">
                <a:solidFill>
                  <a:srgbClr val="B51A00"/>
                </a:solidFill>
                <a:latin typeface="+mn-lt"/>
                <a:ea typeface="+mn-ea"/>
                <a:cs typeface="+mn-cs"/>
                <a:sym typeface="Courier"/>
              </a:rPr>
              <a:t>"pci"</a:t>
            </a:r>
            <a:r>
              <a:rPr sz="4800">
                <a:latin typeface="+mn-lt"/>
                <a:ea typeface="+mn-ea"/>
                <a:cs typeface="+mn-cs"/>
                <a:sym typeface="Courier"/>
              </a:rPr>
              <a:t>]</a:t>
            </a:r>
            <a:r>
              <a:rPr sz="4800"/>
              <a:t>, the method is </a:t>
            </a:r>
            <a:r>
              <a:rPr sz="4800">
                <a:latin typeface="+mn-lt"/>
                <a:ea typeface="+mn-ea"/>
                <a:cs typeface="+mn-cs"/>
                <a:sym typeface="Courier"/>
              </a:rPr>
              <a:t>[]</a:t>
            </a:r>
            <a:r>
              <a:rPr sz="4800"/>
              <a:t>, with an argument ‘</a:t>
            </a:r>
            <a:r>
              <a:rPr sz="4800">
                <a:solidFill>
                  <a:srgbClr val="B51A00"/>
                </a:solidFill>
                <a:latin typeface="+mn-lt"/>
                <a:ea typeface="+mn-ea"/>
                <a:cs typeface="+mn-cs"/>
                <a:sym typeface="Courier"/>
              </a:rPr>
              <a:t>pci</a:t>
            </a:r>
            <a:r>
              <a:rPr sz="4800"/>
              <a:t>’</a:t>
            </a:r>
          </a:p>
          <a:p>
            <a:pPr lvl="1">
              <a:defRPr sz="1800"/>
            </a:pPr>
            <a:r>
              <a:rPr sz="4800"/>
              <a:t>This returns </a:t>
            </a:r>
            <a:r>
              <a:rPr sz="4800">
                <a:latin typeface="+mn-lt"/>
                <a:ea typeface="+mn-ea"/>
                <a:cs typeface="+mn-cs"/>
                <a:sym typeface="Courier"/>
              </a:rPr>
              <a:t>nil</a:t>
            </a:r>
            <a:r>
              <a:rPr sz="4800"/>
              <a:t>, because there is no </a:t>
            </a:r>
            <a:r>
              <a:rPr sz="4800">
                <a:solidFill>
                  <a:srgbClr val="B51A00"/>
                </a:solidFill>
                <a:latin typeface="+mn-lt"/>
                <a:ea typeface="+mn-ea"/>
                <a:cs typeface="+mn-cs"/>
                <a:sym typeface="Courier"/>
              </a:rPr>
              <a:t>pci</a:t>
            </a:r>
            <a:r>
              <a:rPr sz="4800"/>
              <a:t> attribute</a:t>
            </a:r>
          </a:p>
          <a:p>
            <a:pPr lvl="0">
              <a:defRPr sz="1800"/>
            </a:pPr>
            <a:r>
              <a:rPr sz="4800"/>
              <a:t>So </a:t>
            </a:r>
            <a:r>
              <a:rPr sz="4800">
                <a:latin typeface="+mn-lt"/>
                <a:ea typeface="+mn-ea"/>
                <a:cs typeface="+mn-cs"/>
                <a:sym typeface="Courier"/>
              </a:rPr>
              <a:t>[</a:t>
            </a:r>
            <a:r>
              <a:rPr sz="4800">
                <a:solidFill>
                  <a:srgbClr val="B51A00"/>
                </a:solidFill>
                <a:latin typeface="+mn-lt"/>
                <a:ea typeface="+mn-ea"/>
                <a:cs typeface="+mn-cs"/>
                <a:sym typeface="Courier"/>
              </a:rPr>
              <a:t>"in_scope"</a:t>
            </a:r>
            <a:r>
              <a:rPr sz="4800">
                <a:latin typeface="+mn-lt"/>
                <a:ea typeface="+mn-ea"/>
                <a:cs typeface="+mn-cs"/>
                <a:sym typeface="Courier"/>
              </a:rPr>
              <a:t>]</a:t>
            </a:r>
            <a:r>
              <a:rPr sz="4800"/>
              <a:t> gets called on </a:t>
            </a:r>
            <a:r>
              <a:rPr sz="4800">
                <a:latin typeface="+mn-lt"/>
                <a:ea typeface="+mn-ea"/>
                <a:cs typeface="+mn-cs"/>
                <a:sym typeface="Courier"/>
              </a:rPr>
              <a:t>nil</a:t>
            </a:r>
            <a:r>
              <a:rPr sz="4800"/>
              <a:t>, because that was the last return code, hence the error</a:t>
            </a:r>
          </a:p>
        </p:txBody>
      </p:sp>
      <p:sp>
        <p:nvSpPr>
          <p:cNvPr id="4499" name="Shape 449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381</a:t>
            </a:fld>
            <a:endParaRPr sz="1000"/>
          </a:p>
        </p:txBody>
      </p:sp>
      <p:sp>
        <p:nvSpPr>
          <p:cNvPr id="4500" name="Shape 4500"/>
          <p:cNvSpPr/>
          <p:nvPr/>
        </p:nvSpPr>
        <p:spPr>
          <a:xfrm>
            <a:off x="1193800" y="2724150"/>
            <a:ext cx="12598400" cy="9652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p>
            <a:pPr lvl="0" algn="l">
              <a:defRPr sz="1800"/>
            </a:pPr>
            <a:r>
              <a:rPr sz="3700">
                <a:solidFill>
                  <a:srgbClr val="D357FE"/>
                </a:solidFill>
                <a:latin typeface="+mn-lt"/>
                <a:ea typeface="+mn-ea"/>
                <a:cs typeface="+mn-cs"/>
                <a:sym typeface="Courier"/>
              </a:rPr>
              <a:t>&lt;% </a:t>
            </a:r>
            <a:r>
              <a:rPr sz="3700">
                <a:solidFill>
                  <a:srgbClr val="249926"/>
                </a:solidFill>
                <a:latin typeface="+mn-lt"/>
                <a:ea typeface="+mn-ea"/>
                <a:cs typeface="+mn-cs"/>
                <a:sym typeface="Courier"/>
              </a:rPr>
              <a:t>if</a:t>
            </a:r>
            <a:r>
              <a:rPr sz="3700">
                <a:latin typeface="+mn-lt"/>
                <a:ea typeface="+mn-ea"/>
                <a:cs typeface="+mn-cs"/>
                <a:sym typeface="Courier"/>
              </a:rPr>
              <a:t> node[</a:t>
            </a:r>
            <a:r>
              <a:rPr sz="3700">
                <a:solidFill>
                  <a:srgbClr val="CB3930"/>
                </a:solidFill>
                <a:latin typeface="+mn-lt"/>
                <a:ea typeface="+mn-ea"/>
                <a:cs typeface="+mn-cs"/>
                <a:sym typeface="Courier"/>
              </a:rPr>
              <a:t>"pci"</a:t>
            </a:r>
            <a:r>
              <a:rPr sz="3700">
                <a:latin typeface="+mn-lt"/>
                <a:ea typeface="+mn-ea"/>
                <a:cs typeface="+mn-cs"/>
                <a:sym typeface="Courier"/>
              </a:rPr>
              <a:t>][</a:t>
            </a:r>
            <a:r>
              <a:rPr sz="3700">
                <a:solidFill>
                  <a:srgbClr val="CB3930"/>
                </a:solidFill>
                <a:latin typeface="+mn-lt"/>
                <a:ea typeface="+mn-ea"/>
                <a:cs typeface="+mn-cs"/>
                <a:sym typeface="Courier"/>
              </a:rPr>
              <a:t>"in_scope"</a:t>
            </a:r>
            <a:r>
              <a:rPr sz="3700">
                <a:latin typeface="+mn-lt"/>
                <a:ea typeface="+mn-ea"/>
                <a:cs typeface="+mn-cs"/>
                <a:sym typeface="Courier"/>
              </a:rPr>
              <a:t>] </a:t>
            </a:r>
            <a:r>
              <a:rPr sz="3700">
                <a:solidFill>
                  <a:srgbClr val="D357FE"/>
                </a:solidFill>
                <a:latin typeface="+mn-lt"/>
                <a:ea typeface="+mn-ea"/>
                <a:cs typeface="+mn-cs"/>
                <a:sym typeface="Courier"/>
              </a:rPr>
              <a:t>-%&gt;</a:t>
            </a:r>
          </a:p>
        </p:txBody>
      </p:sp>
      <p:sp>
        <p:nvSpPr>
          <p:cNvPr id="4501" name="Shape 4501"/>
          <p:cNvSpPr/>
          <p:nvPr/>
        </p:nvSpPr>
        <p:spPr>
          <a:xfrm>
            <a:off x="1193800" y="7581900"/>
            <a:ext cx="12598400" cy="10287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lvl1pPr algn="l" defTabSz="546100">
              <a:defRPr sz="4100">
                <a:latin typeface="+mn-lt"/>
                <a:ea typeface="+mn-ea"/>
                <a:cs typeface="+mn-cs"/>
                <a:sym typeface="Courier"/>
              </a:defRPr>
            </a:lvl1pPr>
          </a:lstStyle>
          <a:p>
            <a:pPr lvl="0">
              <a:defRPr sz="1800"/>
            </a:pPr>
            <a:r>
              <a:rPr sz="4100"/>
              <a:t>undefined method `[]' for nil:NilClass</a:t>
            </a:r>
          </a:p>
        </p:txBody>
      </p:sp>
    </p:spTree>
  </p:cSld>
  <p:clrMapOvr>
    <a:masterClrMapping/>
  </p:clrMapOvr>
  <p:transition xmlns:p14="http://schemas.microsoft.com/office/powerpoint/2010/main" spd="med"/>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 name="Shape 4505"/>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nil:NilClass error</a:t>
            </a:r>
          </a:p>
        </p:txBody>
      </p:sp>
      <p:sp>
        <p:nvSpPr>
          <p:cNvPr id="4506" name="Shape 4506"/>
          <p:cNvSpPr>
            <a:spLocks noGrp="1"/>
          </p:cNvSpPr>
          <p:nvPr>
            <p:ph type="body" idx="1"/>
          </p:nvPr>
        </p:nvSpPr>
        <p:spPr>
          <a:prstGeom prst="rect">
            <a:avLst/>
          </a:prstGeom>
        </p:spPr>
        <p:txBody>
          <a:bodyPr/>
          <a:lstStyle/>
          <a:p>
            <a:pPr lvl="0">
              <a:defRPr sz="1800"/>
            </a:pPr>
            <a:r>
              <a:rPr sz="4800"/>
              <a:t>The bottom line is when you see this error</a:t>
            </a:r>
          </a:p>
          <a:p>
            <a:pPr lvl="0">
              <a:defRPr sz="1800"/>
            </a:pPr>
            <a:endParaRPr sz="4800"/>
          </a:p>
          <a:p>
            <a:pPr lvl="0">
              <a:defRPr sz="1800"/>
            </a:pPr>
            <a:endParaRPr sz="4800"/>
          </a:p>
          <a:p>
            <a:pPr lvl="0">
              <a:defRPr sz="1800"/>
            </a:pPr>
            <a:endParaRPr sz="4800"/>
          </a:p>
          <a:p>
            <a:pPr lvl="0">
              <a:defRPr sz="1800"/>
            </a:pPr>
            <a:r>
              <a:rPr sz="4800"/>
              <a:t>It most often means you tried to look up a node attribute that does not exist!</a:t>
            </a:r>
          </a:p>
        </p:txBody>
      </p:sp>
      <p:sp>
        <p:nvSpPr>
          <p:cNvPr id="4507" name="Shape 4507"/>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382</a:t>
            </a:fld>
            <a:endParaRPr sz="1000"/>
          </a:p>
        </p:txBody>
      </p:sp>
      <p:sp>
        <p:nvSpPr>
          <p:cNvPr id="4508" name="Shape 4508"/>
          <p:cNvSpPr/>
          <p:nvPr/>
        </p:nvSpPr>
        <p:spPr>
          <a:xfrm>
            <a:off x="1143000" y="3403600"/>
            <a:ext cx="12598400" cy="10287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lvl1pPr algn="l" defTabSz="546100">
              <a:defRPr sz="4100">
                <a:latin typeface="+mn-lt"/>
                <a:ea typeface="+mn-ea"/>
                <a:cs typeface="+mn-cs"/>
                <a:sym typeface="Courier"/>
              </a:defRPr>
            </a:lvl1pPr>
          </a:lstStyle>
          <a:p>
            <a:pPr lvl="0">
              <a:defRPr sz="1800"/>
            </a:pPr>
            <a:r>
              <a:rPr sz="4100"/>
              <a:t>undefined method `[]' for nil:NilClass</a:t>
            </a:r>
          </a:p>
        </p:txBody>
      </p:sp>
    </p:spTree>
  </p:cSld>
  <p:clrMapOvr>
    <a:masterClrMapping/>
  </p:clrMapOvr>
  <p:transition xmlns:p14="http://schemas.microsoft.com/office/powerpoint/2010/main" spd="med"/>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2" name="Shape 4512"/>
          <p:cNvSpPr>
            <a:spLocks noGrp="1"/>
          </p:cNvSpPr>
          <p:nvPr>
            <p:ph type="title"/>
          </p:nvPr>
        </p:nvSpPr>
        <p:spPr>
          <a:xfrm>
            <a:off x="800100" y="-12700"/>
            <a:ext cx="14655800" cy="1435100"/>
          </a:xfrm>
          <a:prstGeom prst="rect">
            <a:avLst/>
          </a:prstGeom>
        </p:spPr>
        <p:txBody>
          <a:bodyPr anchor="t">
            <a:normAutofit fontScale="90000"/>
          </a:bodyPr>
          <a:lstStyle>
            <a:lvl1pPr defTabSz="363219">
              <a:defRPr sz="4680">
                <a:effectLst>
                  <a:outerShdw blurRad="33020" dist="16510" dir="2700000" rotWithShape="0">
                    <a:srgbClr val="000000">
                      <a:alpha val="75000"/>
                    </a:srgbClr>
                  </a:outerShdw>
                </a:effectLst>
              </a:defRPr>
            </a:lvl1pPr>
          </a:lstStyle>
          <a:p>
            <a:pPr lvl="0">
              <a:defRPr sz="1800" b="0">
                <a:solidFill>
                  <a:srgbClr val="000000"/>
                </a:solidFill>
                <a:effectLst/>
              </a:defRPr>
            </a:pPr>
            <a:r>
              <a:rPr sz="4680" b="1">
                <a:solidFill>
                  <a:srgbClr val="FFFFFF"/>
                </a:solidFill>
                <a:effectLst>
                  <a:outerShdw blurRad="33020" dist="16510" dir="2700000" rotWithShape="0">
                    <a:srgbClr val="000000">
                      <a:alpha val="75000"/>
                    </a:srgbClr>
                  </a:outerShdw>
                </a:effectLst>
              </a:rPr>
              <a:t>Best Practice: Make sure cookbooks have default values </a:t>
            </a:r>
          </a:p>
        </p:txBody>
      </p:sp>
      <p:sp>
        <p:nvSpPr>
          <p:cNvPr id="4513" name="Shape 4513"/>
          <p:cNvSpPr>
            <a:spLocks noGrp="1"/>
          </p:cNvSpPr>
          <p:nvPr>
            <p:ph type="body" idx="1"/>
          </p:nvPr>
        </p:nvSpPr>
        <p:spPr>
          <a:prstGeom prst="rect">
            <a:avLst/>
          </a:prstGeom>
        </p:spPr>
        <p:txBody>
          <a:bodyPr/>
          <a:lstStyle/>
          <a:p>
            <a:pPr lvl="0">
              <a:lnSpc>
                <a:spcPct val="150000"/>
              </a:lnSpc>
              <a:defRPr sz="1800"/>
            </a:pPr>
            <a:r>
              <a:rPr sz="4800"/>
              <a:t>If a cookbook needs an attribute to exist, it should </a:t>
            </a:r>
          </a:p>
          <a:p>
            <a:pPr marL="952499" lvl="1" indent="-508000">
              <a:lnSpc>
                <a:spcPct val="150000"/>
              </a:lnSpc>
              <a:buClrTx/>
              <a:buAutoNum type="arabicPeriod"/>
              <a:defRPr sz="1800"/>
            </a:pPr>
            <a:r>
              <a:rPr sz="4800"/>
              <a:t> Define a default value for it in an attribute file, or</a:t>
            </a:r>
          </a:p>
          <a:p>
            <a:pPr marL="952499" lvl="1" indent="-508000">
              <a:lnSpc>
                <a:spcPct val="150000"/>
              </a:lnSpc>
              <a:buClrTx/>
              <a:buAutoNum type="arabicPeriod"/>
              <a:defRPr sz="1800"/>
            </a:pPr>
            <a:r>
              <a:rPr sz="4800"/>
              <a:t> Depend on another cookbook that does</a:t>
            </a:r>
          </a:p>
          <a:p>
            <a:pPr lvl="0">
              <a:defRPr sz="1800"/>
            </a:pPr>
            <a:r>
              <a:rPr sz="4800" b="1"/>
              <a:t>Never rely on an attribute being created manually</a:t>
            </a:r>
          </a:p>
        </p:txBody>
      </p:sp>
      <p:sp>
        <p:nvSpPr>
          <p:cNvPr id="4514" name="Shape 4514"/>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383</a:t>
            </a:fld>
            <a:endParaRPr sz="1000"/>
          </a:p>
        </p:txBody>
      </p:sp>
    </p:spTree>
  </p:cSld>
  <p:clrMapOvr>
    <a:masterClrMapping/>
  </p:clrMapOvr>
  <p:transition xmlns:p14="http://schemas.microsoft.com/office/powerpoint/2010/main" spd="med"/>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8" name="Shape 4518"/>
          <p:cNvSpPr/>
          <p:nvPr/>
        </p:nvSpPr>
        <p:spPr>
          <a:xfrm>
            <a:off x="1358304" y="1701800"/>
            <a:ext cx="6121401"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b="1">
                <a:latin typeface="+mn-lt"/>
                <a:ea typeface="+mn-ea"/>
                <a:cs typeface="+mn-cs"/>
                <a:sym typeface="Courier"/>
              </a:defRPr>
            </a:lvl1pPr>
          </a:lstStyle>
          <a:p>
            <a:pPr lvl="0">
              <a:defRPr sz="1800" b="0"/>
            </a:pPr>
            <a:r>
              <a:rPr sz="3200" b="1"/>
              <a:t>OPEN IN EDITOR:</a:t>
            </a:r>
          </a:p>
        </p:txBody>
      </p:sp>
      <p:sp>
        <p:nvSpPr>
          <p:cNvPr id="4519" name="Shape 4519"/>
          <p:cNvSpPr/>
          <p:nvPr/>
        </p:nvSpPr>
        <p:spPr>
          <a:xfrm>
            <a:off x="5048448" y="1625600"/>
            <a:ext cx="14655801" cy="7112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lgn="l">
              <a:defRPr>
                <a:latin typeface="+mn-lt"/>
                <a:ea typeface="+mn-ea"/>
                <a:cs typeface="+mn-cs"/>
                <a:sym typeface="Courier"/>
              </a:defRPr>
            </a:lvl1pPr>
          </a:lstStyle>
          <a:p>
            <a:pPr lvl="0">
              <a:defRPr sz="1800"/>
            </a:pPr>
            <a:r>
              <a:rPr sz="3200"/>
              <a:t>cookbooks/motd/metadata.rb</a:t>
            </a:r>
          </a:p>
        </p:txBody>
      </p:sp>
      <p:sp>
        <p:nvSpPr>
          <p:cNvPr id="4520" name="Shape 4520"/>
          <p:cNvSpPr/>
          <p:nvPr/>
        </p:nvSpPr>
        <p:spPr>
          <a:xfrm>
            <a:off x="838200" y="2381250"/>
            <a:ext cx="14630400" cy="30734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p>
            <a:pPr lvl="0" algn="l">
              <a:defRPr sz="1800"/>
            </a:pPr>
            <a:r>
              <a:rPr sz="2500">
                <a:latin typeface="+mn-lt"/>
                <a:ea typeface="+mn-ea"/>
                <a:cs typeface="+mn-cs"/>
                <a:sym typeface="Courier"/>
              </a:rPr>
              <a:t> maintainer       </a:t>
            </a:r>
            <a:r>
              <a:rPr sz="2500">
                <a:solidFill>
                  <a:srgbClr val="B51A00"/>
                </a:solidFill>
                <a:latin typeface="+mn-lt"/>
                <a:ea typeface="+mn-ea"/>
                <a:cs typeface="+mn-cs"/>
                <a:sym typeface="Courier"/>
              </a:rPr>
              <a:t>"YOUR_COMPANY_NAME"</a:t>
            </a:r>
            <a:endParaRPr sz="2500">
              <a:latin typeface="+mn-lt"/>
              <a:ea typeface="+mn-ea"/>
              <a:cs typeface="+mn-cs"/>
              <a:sym typeface="Courier"/>
            </a:endParaRPr>
          </a:p>
          <a:p>
            <a:pPr lvl="0" algn="l">
              <a:defRPr sz="1800"/>
            </a:pPr>
            <a:r>
              <a:rPr sz="2500">
                <a:latin typeface="+mn-lt"/>
                <a:ea typeface="+mn-ea"/>
                <a:cs typeface="+mn-cs"/>
                <a:sym typeface="Courier"/>
              </a:rPr>
              <a:t> maintainer_email </a:t>
            </a:r>
            <a:r>
              <a:rPr sz="2500">
                <a:solidFill>
                  <a:srgbClr val="B51A00"/>
                </a:solidFill>
                <a:latin typeface="+mn-lt"/>
                <a:ea typeface="+mn-ea"/>
                <a:cs typeface="+mn-cs"/>
                <a:sym typeface="Courier"/>
              </a:rPr>
              <a:t>"YOUR_EMAIL"</a:t>
            </a:r>
            <a:endParaRPr sz="2500">
              <a:latin typeface="+mn-lt"/>
              <a:ea typeface="+mn-ea"/>
              <a:cs typeface="+mn-cs"/>
              <a:sym typeface="Courier"/>
            </a:endParaRPr>
          </a:p>
          <a:p>
            <a:pPr lvl="0" algn="l">
              <a:defRPr sz="1800"/>
            </a:pPr>
            <a:r>
              <a:rPr sz="2500">
                <a:latin typeface="+mn-lt"/>
                <a:ea typeface="+mn-ea"/>
                <a:cs typeface="+mn-cs"/>
                <a:sym typeface="Courier"/>
              </a:rPr>
              <a:t> license          </a:t>
            </a:r>
            <a:r>
              <a:rPr sz="2500">
                <a:solidFill>
                  <a:srgbClr val="B51A00"/>
                </a:solidFill>
                <a:latin typeface="+mn-lt"/>
                <a:ea typeface="+mn-ea"/>
                <a:cs typeface="+mn-cs"/>
                <a:sym typeface="Courier"/>
              </a:rPr>
              <a:t>"All rights reserved"</a:t>
            </a:r>
            <a:endParaRPr sz="2500">
              <a:latin typeface="+mn-lt"/>
              <a:ea typeface="+mn-ea"/>
              <a:cs typeface="+mn-cs"/>
              <a:sym typeface="Courier"/>
            </a:endParaRPr>
          </a:p>
          <a:p>
            <a:pPr lvl="0" algn="l">
              <a:defRPr sz="1800"/>
            </a:pPr>
            <a:r>
              <a:rPr sz="2500">
                <a:latin typeface="+mn-lt"/>
                <a:ea typeface="+mn-ea"/>
                <a:cs typeface="+mn-cs"/>
                <a:sym typeface="Courier"/>
              </a:rPr>
              <a:t> description      </a:t>
            </a:r>
            <a:r>
              <a:rPr sz="2500">
                <a:solidFill>
                  <a:srgbClr val="B51A00"/>
                </a:solidFill>
                <a:latin typeface="+mn-lt"/>
                <a:ea typeface="+mn-ea"/>
                <a:cs typeface="+mn-cs"/>
                <a:sym typeface="Courier"/>
              </a:rPr>
              <a:t>"Installs/Configures motd"</a:t>
            </a:r>
            <a:endParaRPr sz="2500">
              <a:latin typeface="+mn-lt"/>
              <a:ea typeface="+mn-ea"/>
              <a:cs typeface="+mn-cs"/>
              <a:sym typeface="Courier"/>
            </a:endParaRPr>
          </a:p>
          <a:p>
            <a:pPr lvl="0" algn="l">
              <a:defRPr sz="1800"/>
            </a:pPr>
            <a:r>
              <a:rPr sz="2500">
                <a:latin typeface="+mn-lt"/>
                <a:ea typeface="+mn-ea"/>
                <a:cs typeface="+mn-cs"/>
                <a:sym typeface="Courier"/>
              </a:rPr>
              <a:t> long_description </a:t>
            </a:r>
            <a:r>
              <a:rPr sz="2500">
                <a:solidFill>
                  <a:srgbClr val="4F7A28"/>
                </a:solidFill>
                <a:latin typeface="+mn-lt"/>
                <a:ea typeface="+mn-ea"/>
                <a:cs typeface="+mn-cs"/>
                <a:sym typeface="Courier"/>
              </a:rPr>
              <a:t>IO</a:t>
            </a:r>
            <a:r>
              <a:rPr sz="2500">
                <a:latin typeface="+mn-lt"/>
                <a:ea typeface="+mn-ea"/>
                <a:cs typeface="+mn-cs"/>
                <a:sym typeface="Courier"/>
              </a:rPr>
              <a:t>.read(</a:t>
            </a:r>
            <a:r>
              <a:rPr sz="2500">
                <a:solidFill>
                  <a:srgbClr val="4F7A28"/>
                </a:solidFill>
                <a:latin typeface="+mn-lt"/>
                <a:ea typeface="+mn-ea"/>
                <a:cs typeface="+mn-cs"/>
                <a:sym typeface="Courier"/>
              </a:rPr>
              <a:t>File</a:t>
            </a:r>
            <a:r>
              <a:rPr sz="2500">
                <a:latin typeface="+mn-lt"/>
                <a:ea typeface="+mn-ea"/>
                <a:cs typeface="+mn-cs"/>
                <a:sym typeface="Courier"/>
              </a:rPr>
              <a:t>.join(</a:t>
            </a:r>
            <a:r>
              <a:rPr sz="2500">
                <a:solidFill>
                  <a:srgbClr val="4F7A28"/>
                </a:solidFill>
                <a:latin typeface="+mn-lt"/>
                <a:ea typeface="+mn-ea"/>
                <a:cs typeface="+mn-cs"/>
                <a:sym typeface="Courier"/>
              </a:rPr>
              <a:t>File</a:t>
            </a:r>
            <a:r>
              <a:rPr sz="2500">
                <a:latin typeface="+mn-lt"/>
                <a:ea typeface="+mn-ea"/>
                <a:cs typeface="+mn-cs"/>
                <a:sym typeface="Courier"/>
              </a:rPr>
              <a:t>.dirname(</a:t>
            </a:r>
            <a:r>
              <a:rPr sz="2500">
                <a:solidFill>
                  <a:srgbClr val="B51A00"/>
                </a:solidFill>
                <a:latin typeface="+mn-lt"/>
                <a:ea typeface="+mn-ea"/>
                <a:cs typeface="+mn-cs"/>
                <a:sym typeface="Courier"/>
              </a:rPr>
              <a:t>__FILE__</a:t>
            </a:r>
            <a:r>
              <a:rPr sz="2500">
                <a:latin typeface="+mn-lt"/>
                <a:ea typeface="+mn-ea"/>
                <a:cs typeface="+mn-cs"/>
                <a:sym typeface="Courier"/>
              </a:rPr>
              <a:t>), </a:t>
            </a:r>
            <a:r>
              <a:rPr sz="2500">
                <a:solidFill>
                  <a:srgbClr val="B51A00"/>
                </a:solidFill>
                <a:latin typeface="+mn-lt"/>
                <a:ea typeface="+mn-ea"/>
                <a:cs typeface="+mn-cs"/>
                <a:sym typeface="Courier"/>
              </a:rPr>
              <a:t>‘README.md‘</a:t>
            </a:r>
            <a:r>
              <a:rPr sz="2500">
                <a:latin typeface="+mn-lt"/>
                <a:ea typeface="+mn-ea"/>
                <a:cs typeface="+mn-cs"/>
                <a:sym typeface="Courier"/>
              </a:rPr>
              <a:t>))</a:t>
            </a:r>
          </a:p>
          <a:p>
            <a:pPr lvl="0" algn="l">
              <a:defRPr sz="1800"/>
            </a:pPr>
            <a:r>
              <a:rPr sz="2500">
                <a:latin typeface="+mn-lt"/>
                <a:ea typeface="+mn-ea"/>
                <a:cs typeface="+mn-cs"/>
                <a:sym typeface="Courier"/>
              </a:rPr>
              <a:t> version          </a:t>
            </a:r>
            <a:r>
              <a:rPr sz="2500">
                <a:solidFill>
                  <a:srgbClr val="B51A00"/>
                </a:solidFill>
                <a:latin typeface="+mn-lt"/>
                <a:ea typeface="+mn-ea"/>
                <a:cs typeface="+mn-cs"/>
                <a:sym typeface="Courier"/>
              </a:rPr>
              <a:t>"0.1.0"</a:t>
            </a:r>
            <a:endParaRPr sz="2500">
              <a:latin typeface="+mn-lt"/>
              <a:ea typeface="+mn-ea"/>
              <a:cs typeface="+mn-cs"/>
              <a:sym typeface="Courier"/>
            </a:endParaRPr>
          </a:p>
          <a:p>
            <a:pPr lvl="0" algn="l">
              <a:defRPr sz="1800"/>
            </a:pPr>
            <a:r>
              <a:rPr sz="2500">
                <a:latin typeface="+mn-lt"/>
                <a:ea typeface="+mn-ea"/>
                <a:cs typeface="+mn-cs"/>
                <a:sym typeface="Courier"/>
              </a:rPr>
              <a:t> </a:t>
            </a:r>
          </a:p>
        </p:txBody>
      </p:sp>
      <p:sp>
        <p:nvSpPr>
          <p:cNvPr id="4521" name="Shape 4521"/>
          <p:cNvSpPr>
            <a:spLocks noGrp="1"/>
          </p:cNvSpPr>
          <p:nvPr>
            <p:ph type="title"/>
          </p:nvPr>
        </p:nvSpPr>
        <p:spPr>
          <a:prstGeom prst="rect">
            <a:avLst/>
          </a:prstGeom>
        </p:spPr>
        <p:txBody>
          <a:bodyPr>
            <a:normAutofit fontScale="90000"/>
          </a:bodyPr>
          <a:lstStyle>
            <a:lvl1pPr defTabSz="273812">
              <a:defRPr sz="3528">
                <a:effectLst>
                  <a:outerShdw blurRad="24892" dist="12446" dir="2700000" rotWithShape="0">
                    <a:srgbClr val="000000">
                      <a:alpha val="75000"/>
                    </a:srgbClr>
                  </a:outerShdw>
                </a:effectLst>
              </a:defRPr>
            </a:lvl1pPr>
          </a:lstStyle>
          <a:p>
            <a:pPr lvl="0">
              <a:defRPr sz="1800" b="0">
                <a:solidFill>
                  <a:srgbClr val="000000"/>
                </a:solidFill>
                <a:effectLst/>
              </a:defRPr>
            </a:pPr>
            <a:r>
              <a:rPr sz="3528" b="1">
                <a:solidFill>
                  <a:srgbClr val="FFFFFF"/>
                </a:solidFill>
                <a:effectLst>
                  <a:outerShdw blurRad="24892" dist="12446" dir="2700000" rotWithShape="0">
                    <a:srgbClr val="000000">
                      <a:alpha val="75000"/>
                    </a:srgbClr>
                  </a:outerShdw>
                </a:effectLst>
              </a:rPr>
              <a:t>Exercise: Add a dependency on the PCI cookbook to the MOTD cookbook</a:t>
            </a:r>
          </a:p>
        </p:txBody>
      </p:sp>
      <p:sp>
        <p:nvSpPr>
          <p:cNvPr id="4522" name="Shape 4522"/>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384</a:t>
            </a:fld>
            <a:endParaRPr sz="1000"/>
          </a:p>
        </p:txBody>
      </p:sp>
    </p:spTree>
  </p:cSld>
  <p:clrMapOvr>
    <a:masterClrMapping/>
  </p:clrMapOvr>
  <p:transition xmlns:p14="http://schemas.microsoft.com/office/powerpoint/2010/main" spd="med"/>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4" name="Shape 4524"/>
          <p:cNvSpPr/>
          <p:nvPr/>
        </p:nvSpPr>
        <p:spPr>
          <a:xfrm>
            <a:off x="838200" y="2381250"/>
            <a:ext cx="14630400" cy="30734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p>
            <a:pPr lvl="0" algn="l">
              <a:defRPr sz="1800"/>
            </a:pPr>
            <a:r>
              <a:rPr sz="2500">
                <a:latin typeface="+mn-lt"/>
                <a:ea typeface="+mn-ea"/>
                <a:cs typeface="+mn-cs"/>
                <a:sym typeface="Courier"/>
              </a:rPr>
              <a:t> maintainer       </a:t>
            </a:r>
            <a:r>
              <a:rPr sz="2500">
                <a:solidFill>
                  <a:srgbClr val="B51A00"/>
                </a:solidFill>
                <a:latin typeface="+mn-lt"/>
                <a:ea typeface="+mn-ea"/>
                <a:cs typeface="+mn-cs"/>
                <a:sym typeface="Courier"/>
              </a:rPr>
              <a:t>"YOUR_COMPANY_NAME"</a:t>
            </a:r>
            <a:endParaRPr sz="2500">
              <a:latin typeface="+mn-lt"/>
              <a:ea typeface="+mn-ea"/>
              <a:cs typeface="+mn-cs"/>
              <a:sym typeface="Courier"/>
            </a:endParaRPr>
          </a:p>
          <a:p>
            <a:pPr lvl="0" algn="l">
              <a:defRPr sz="1800"/>
            </a:pPr>
            <a:r>
              <a:rPr sz="2500">
                <a:latin typeface="+mn-lt"/>
                <a:ea typeface="+mn-ea"/>
                <a:cs typeface="+mn-cs"/>
                <a:sym typeface="Courier"/>
              </a:rPr>
              <a:t> maintainer_email </a:t>
            </a:r>
            <a:r>
              <a:rPr sz="2500">
                <a:solidFill>
                  <a:srgbClr val="B51A00"/>
                </a:solidFill>
                <a:latin typeface="+mn-lt"/>
                <a:ea typeface="+mn-ea"/>
                <a:cs typeface="+mn-cs"/>
                <a:sym typeface="Courier"/>
              </a:rPr>
              <a:t>"YOUR_EMAIL"</a:t>
            </a:r>
            <a:endParaRPr sz="2500">
              <a:latin typeface="+mn-lt"/>
              <a:ea typeface="+mn-ea"/>
              <a:cs typeface="+mn-cs"/>
              <a:sym typeface="Courier"/>
            </a:endParaRPr>
          </a:p>
          <a:p>
            <a:pPr lvl="0" algn="l">
              <a:defRPr sz="1800"/>
            </a:pPr>
            <a:r>
              <a:rPr sz="2500">
                <a:latin typeface="+mn-lt"/>
                <a:ea typeface="+mn-ea"/>
                <a:cs typeface="+mn-cs"/>
                <a:sym typeface="Courier"/>
              </a:rPr>
              <a:t> license          </a:t>
            </a:r>
            <a:r>
              <a:rPr sz="2500">
                <a:solidFill>
                  <a:srgbClr val="B51A00"/>
                </a:solidFill>
                <a:latin typeface="+mn-lt"/>
                <a:ea typeface="+mn-ea"/>
                <a:cs typeface="+mn-cs"/>
                <a:sym typeface="Courier"/>
              </a:rPr>
              <a:t>"All rights reserved"</a:t>
            </a:r>
            <a:endParaRPr sz="2500">
              <a:latin typeface="+mn-lt"/>
              <a:ea typeface="+mn-ea"/>
              <a:cs typeface="+mn-cs"/>
              <a:sym typeface="Courier"/>
            </a:endParaRPr>
          </a:p>
          <a:p>
            <a:pPr lvl="0" algn="l">
              <a:defRPr sz="1800"/>
            </a:pPr>
            <a:r>
              <a:rPr sz="2500">
                <a:latin typeface="+mn-lt"/>
                <a:ea typeface="+mn-ea"/>
                <a:cs typeface="+mn-cs"/>
                <a:sym typeface="Courier"/>
              </a:rPr>
              <a:t> description      </a:t>
            </a:r>
            <a:r>
              <a:rPr sz="2500">
                <a:solidFill>
                  <a:srgbClr val="B51A00"/>
                </a:solidFill>
                <a:latin typeface="+mn-lt"/>
                <a:ea typeface="+mn-ea"/>
                <a:cs typeface="+mn-cs"/>
                <a:sym typeface="Courier"/>
              </a:rPr>
              <a:t>"Installs/Configures motd"</a:t>
            </a:r>
            <a:endParaRPr sz="2500">
              <a:latin typeface="+mn-lt"/>
              <a:ea typeface="+mn-ea"/>
              <a:cs typeface="+mn-cs"/>
              <a:sym typeface="Courier"/>
            </a:endParaRPr>
          </a:p>
          <a:p>
            <a:pPr lvl="0" algn="l">
              <a:defRPr sz="1800"/>
            </a:pPr>
            <a:r>
              <a:rPr sz="2500">
                <a:latin typeface="+mn-lt"/>
                <a:ea typeface="+mn-ea"/>
                <a:cs typeface="+mn-cs"/>
                <a:sym typeface="Courier"/>
              </a:rPr>
              <a:t> long_description </a:t>
            </a:r>
            <a:r>
              <a:rPr sz="2500">
                <a:solidFill>
                  <a:srgbClr val="4F7A28"/>
                </a:solidFill>
                <a:latin typeface="+mn-lt"/>
                <a:ea typeface="+mn-ea"/>
                <a:cs typeface="+mn-cs"/>
                <a:sym typeface="Courier"/>
              </a:rPr>
              <a:t>IO</a:t>
            </a:r>
            <a:r>
              <a:rPr sz="2500">
                <a:latin typeface="+mn-lt"/>
                <a:ea typeface="+mn-ea"/>
                <a:cs typeface="+mn-cs"/>
                <a:sym typeface="Courier"/>
              </a:rPr>
              <a:t>.read(</a:t>
            </a:r>
            <a:r>
              <a:rPr sz="2500">
                <a:solidFill>
                  <a:srgbClr val="4F7A28"/>
                </a:solidFill>
                <a:latin typeface="+mn-lt"/>
                <a:ea typeface="+mn-ea"/>
                <a:cs typeface="+mn-cs"/>
                <a:sym typeface="Courier"/>
              </a:rPr>
              <a:t>File</a:t>
            </a:r>
            <a:r>
              <a:rPr sz="2500">
                <a:latin typeface="+mn-lt"/>
                <a:ea typeface="+mn-ea"/>
                <a:cs typeface="+mn-cs"/>
                <a:sym typeface="Courier"/>
              </a:rPr>
              <a:t>.join(</a:t>
            </a:r>
            <a:r>
              <a:rPr sz="2500">
                <a:solidFill>
                  <a:srgbClr val="4F7A28"/>
                </a:solidFill>
                <a:latin typeface="+mn-lt"/>
                <a:ea typeface="+mn-ea"/>
                <a:cs typeface="+mn-cs"/>
                <a:sym typeface="Courier"/>
              </a:rPr>
              <a:t>File</a:t>
            </a:r>
            <a:r>
              <a:rPr sz="2500">
                <a:latin typeface="+mn-lt"/>
                <a:ea typeface="+mn-ea"/>
                <a:cs typeface="+mn-cs"/>
                <a:sym typeface="Courier"/>
              </a:rPr>
              <a:t>.dirname(</a:t>
            </a:r>
            <a:r>
              <a:rPr sz="2500">
                <a:solidFill>
                  <a:srgbClr val="B51A00"/>
                </a:solidFill>
                <a:latin typeface="+mn-lt"/>
                <a:ea typeface="+mn-ea"/>
                <a:cs typeface="+mn-cs"/>
                <a:sym typeface="Courier"/>
              </a:rPr>
              <a:t>__FILE__</a:t>
            </a:r>
            <a:r>
              <a:rPr sz="2500">
                <a:latin typeface="+mn-lt"/>
                <a:ea typeface="+mn-ea"/>
                <a:cs typeface="+mn-cs"/>
                <a:sym typeface="Courier"/>
              </a:rPr>
              <a:t>), </a:t>
            </a:r>
            <a:r>
              <a:rPr sz="2500">
                <a:solidFill>
                  <a:srgbClr val="B51A00"/>
                </a:solidFill>
                <a:latin typeface="+mn-lt"/>
                <a:ea typeface="+mn-ea"/>
                <a:cs typeface="+mn-cs"/>
                <a:sym typeface="Courier"/>
              </a:rPr>
              <a:t>‘README.md‘</a:t>
            </a:r>
            <a:r>
              <a:rPr sz="2500">
                <a:latin typeface="+mn-lt"/>
                <a:ea typeface="+mn-ea"/>
                <a:cs typeface="+mn-cs"/>
                <a:sym typeface="Courier"/>
              </a:rPr>
              <a:t>))</a:t>
            </a:r>
          </a:p>
          <a:p>
            <a:pPr lvl="0" algn="l">
              <a:defRPr sz="1800"/>
            </a:pPr>
            <a:r>
              <a:rPr sz="2500">
                <a:latin typeface="+mn-lt"/>
                <a:ea typeface="+mn-ea"/>
                <a:cs typeface="+mn-cs"/>
                <a:sym typeface="Courier"/>
              </a:rPr>
              <a:t> version          </a:t>
            </a:r>
            <a:r>
              <a:rPr sz="2500">
                <a:solidFill>
                  <a:srgbClr val="B51A00"/>
                </a:solidFill>
                <a:latin typeface="+mn-lt"/>
                <a:ea typeface="+mn-ea"/>
                <a:cs typeface="+mn-cs"/>
                <a:sym typeface="Courier"/>
              </a:rPr>
              <a:t>"0.1.0"</a:t>
            </a:r>
            <a:endParaRPr sz="2500">
              <a:latin typeface="+mn-lt"/>
              <a:ea typeface="+mn-ea"/>
              <a:cs typeface="+mn-cs"/>
              <a:sym typeface="Courier"/>
            </a:endParaRPr>
          </a:p>
          <a:p>
            <a:pPr lvl="0" algn="l">
              <a:defRPr sz="1800"/>
            </a:pPr>
            <a:r>
              <a:rPr sz="2500">
                <a:latin typeface="+mn-lt"/>
                <a:ea typeface="+mn-ea"/>
                <a:cs typeface="+mn-cs"/>
                <a:sym typeface="Courier"/>
              </a:rPr>
              <a:t> depends </a:t>
            </a:r>
            <a:r>
              <a:rPr sz="2500">
                <a:solidFill>
                  <a:srgbClr val="B51A00"/>
                </a:solidFill>
                <a:latin typeface="+mn-lt"/>
                <a:ea typeface="+mn-ea"/>
                <a:cs typeface="+mn-cs"/>
                <a:sym typeface="Courier"/>
              </a:rPr>
              <a:t>"pci"</a:t>
            </a:r>
          </a:p>
        </p:txBody>
      </p:sp>
      <p:sp>
        <p:nvSpPr>
          <p:cNvPr id="4525" name="Shape 4525"/>
          <p:cNvSpPr>
            <a:spLocks noGrp="1"/>
          </p:cNvSpPr>
          <p:nvPr>
            <p:ph type="title"/>
          </p:nvPr>
        </p:nvSpPr>
        <p:spPr>
          <a:prstGeom prst="rect">
            <a:avLst/>
          </a:prstGeom>
        </p:spPr>
        <p:txBody>
          <a:bodyPr>
            <a:normAutofit fontScale="90000"/>
          </a:bodyPr>
          <a:lstStyle>
            <a:lvl1pPr defTabSz="273812">
              <a:defRPr sz="3528">
                <a:effectLst>
                  <a:outerShdw blurRad="24892" dist="12446" dir="2700000" rotWithShape="0">
                    <a:srgbClr val="000000">
                      <a:alpha val="75000"/>
                    </a:srgbClr>
                  </a:outerShdw>
                </a:effectLst>
              </a:defRPr>
            </a:lvl1pPr>
          </a:lstStyle>
          <a:p>
            <a:pPr lvl="0">
              <a:defRPr sz="1800" b="0">
                <a:solidFill>
                  <a:srgbClr val="000000"/>
                </a:solidFill>
                <a:effectLst/>
              </a:defRPr>
            </a:pPr>
            <a:r>
              <a:rPr sz="3528" b="1">
                <a:solidFill>
                  <a:srgbClr val="FFFFFF"/>
                </a:solidFill>
                <a:effectLst>
                  <a:outerShdw blurRad="24892" dist="12446" dir="2700000" rotWithShape="0">
                    <a:srgbClr val="000000">
                      <a:alpha val="75000"/>
                    </a:srgbClr>
                  </a:outerShdw>
                </a:effectLst>
              </a:rPr>
              <a:t>Exercise: Add a dependency on the PCI cookbook to the MOTD cookbook</a:t>
            </a:r>
          </a:p>
        </p:txBody>
      </p:sp>
      <p:sp>
        <p:nvSpPr>
          <p:cNvPr id="4526" name="Shape 4526"/>
          <p:cNvSpPr/>
          <p:nvPr/>
        </p:nvSpPr>
        <p:spPr>
          <a:xfrm>
            <a:off x="1041400" y="4876800"/>
            <a:ext cx="2755900" cy="431800"/>
          </a:xfrm>
          <a:prstGeom prst="rect">
            <a:avLst/>
          </a:prstGeom>
          <a:ln w="50800">
            <a:solidFill>
              <a:srgbClr val="FF93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4527" name="Shape 4527"/>
          <p:cNvSpPr/>
          <p:nvPr/>
        </p:nvSpPr>
        <p:spPr>
          <a:xfrm>
            <a:off x="927100" y="2489200"/>
            <a:ext cx="14351000" cy="2349500"/>
          </a:xfrm>
          <a:prstGeom prst="rect">
            <a:avLst/>
          </a:prstGeom>
          <a:solidFill>
            <a:srgbClr val="FFFFFF">
              <a:alpha val="60000"/>
            </a:srgbClr>
          </a:solidFill>
          <a:ln w="508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4528" name="Shape 4528"/>
          <p:cNvSpPr/>
          <p:nvPr/>
        </p:nvSpPr>
        <p:spPr>
          <a:xfrm>
            <a:off x="1358304" y="1701800"/>
            <a:ext cx="6121401"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b="1">
                <a:latin typeface="+mn-lt"/>
                <a:ea typeface="+mn-ea"/>
                <a:cs typeface="+mn-cs"/>
                <a:sym typeface="Courier"/>
              </a:defRPr>
            </a:lvl1pPr>
          </a:lstStyle>
          <a:p>
            <a:pPr lvl="0">
              <a:defRPr sz="1800" b="0"/>
            </a:pPr>
            <a:r>
              <a:rPr sz="3200" b="1"/>
              <a:t>OPEN IN EDITOR:</a:t>
            </a:r>
          </a:p>
        </p:txBody>
      </p:sp>
      <p:sp>
        <p:nvSpPr>
          <p:cNvPr id="4529" name="Shape 4529"/>
          <p:cNvSpPr/>
          <p:nvPr/>
        </p:nvSpPr>
        <p:spPr>
          <a:xfrm>
            <a:off x="5048448" y="1625600"/>
            <a:ext cx="14655801" cy="7112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lgn="l">
              <a:defRPr>
                <a:latin typeface="+mn-lt"/>
                <a:ea typeface="+mn-ea"/>
                <a:cs typeface="+mn-cs"/>
                <a:sym typeface="Courier"/>
              </a:defRPr>
            </a:lvl1pPr>
          </a:lstStyle>
          <a:p>
            <a:pPr lvl="0">
              <a:defRPr sz="1800"/>
            </a:pPr>
            <a:r>
              <a:rPr sz="3200"/>
              <a:t>cookbooks/motd/metadata.rb</a:t>
            </a:r>
          </a:p>
        </p:txBody>
      </p:sp>
      <p:sp>
        <p:nvSpPr>
          <p:cNvPr id="4530" name="Shape 4530"/>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385</a:t>
            </a:fld>
            <a:endParaRPr sz="1000"/>
          </a:p>
        </p:txBody>
      </p:sp>
      <p:sp>
        <p:nvSpPr>
          <p:cNvPr id="4531" name="Shape 4531"/>
          <p:cNvSpPr>
            <a:spLocks noGrp="1"/>
          </p:cNvSpPr>
          <p:nvPr>
            <p:ph type="body" idx="4294967295"/>
          </p:nvPr>
        </p:nvSpPr>
        <p:spPr>
          <a:xfrm>
            <a:off x="800100" y="6375400"/>
            <a:ext cx="14668500" cy="2679700"/>
          </a:xfrm>
          <a:prstGeom prst="rect">
            <a:avLst/>
          </a:prstGeom>
        </p:spPr>
        <p:txBody>
          <a:bodyPr/>
          <a:lstStyle/>
          <a:p>
            <a:pPr lvl="0">
              <a:defRPr sz="1800"/>
            </a:pPr>
            <a:r>
              <a:rPr sz="4800"/>
              <a:t>Cookbooks that depend on other cookbooks will cause the dependent cookbook to be downloaded to the client, and evaluated</a:t>
            </a:r>
          </a:p>
        </p:txBody>
      </p:sp>
    </p:spTree>
  </p:cSld>
  <p:clrMapOvr>
    <a:masterClrMapping/>
  </p:clrMapOvr>
  <p:transition xmlns:p14="http://schemas.microsoft.com/office/powerpoint/2010/main" spd="med"/>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3" name="Shape 4533"/>
          <p:cNvSpPr/>
          <p:nvPr/>
        </p:nvSpPr>
        <p:spPr>
          <a:xfrm>
            <a:off x="838200" y="2381250"/>
            <a:ext cx="14630400" cy="30734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p>
            <a:pPr lvl="0" algn="l">
              <a:defRPr sz="1800"/>
            </a:pPr>
            <a:r>
              <a:rPr sz="2500">
                <a:latin typeface="+mn-lt"/>
                <a:ea typeface="+mn-ea"/>
                <a:cs typeface="+mn-cs"/>
                <a:sym typeface="Courier"/>
              </a:rPr>
              <a:t> maintainer       </a:t>
            </a:r>
            <a:r>
              <a:rPr sz="2500">
                <a:solidFill>
                  <a:srgbClr val="B51A00"/>
                </a:solidFill>
                <a:latin typeface="+mn-lt"/>
                <a:ea typeface="+mn-ea"/>
                <a:cs typeface="+mn-cs"/>
                <a:sym typeface="Courier"/>
              </a:rPr>
              <a:t>"YOUR_COMPANY_NAME"</a:t>
            </a:r>
            <a:endParaRPr sz="2500">
              <a:latin typeface="+mn-lt"/>
              <a:ea typeface="+mn-ea"/>
              <a:cs typeface="+mn-cs"/>
              <a:sym typeface="Courier"/>
            </a:endParaRPr>
          </a:p>
          <a:p>
            <a:pPr lvl="0" algn="l">
              <a:defRPr sz="1800"/>
            </a:pPr>
            <a:r>
              <a:rPr sz="2500">
                <a:latin typeface="+mn-lt"/>
                <a:ea typeface="+mn-ea"/>
                <a:cs typeface="+mn-cs"/>
                <a:sym typeface="Courier"/>
              </a:rPr>
              <a:t> maintainer_email </a:t>
            </a:r>
            <a:r>
              <a:rPr sz="2500">
                <a:solidFill>
                  <a:srgbClr val="B51A00"/>
                </a:solidFill>
                <a:latin typeface="+mn-lt"/>
                <a:ea typeface="+mn-ea"/>
                <a:cs typeface="+mn-cs"/>
                <a:sym typeface="Courier"/>
              </a:rPr>
              <a:t>"YOUR_EMAIL"</a:t>
            </a:r>
            <a:endParaRPr sz="2500">
              <a:latin typeface="+mn-lt"/>
              <a:ea typeface="+mn-ea"/>
              <a:cs typeface="+mn-cs"/>
              <a:sym typeface="Courier"/>
            </a:endParaRPr>
          </a:p>
          <a:p>
            <a:pPr lvl="0" algn="l">
              <a:defRPr sz="1800"/>
            </a:pPr>
            <a:r>
              <a:rPr sz="2500">
                <a:latin typeface="+mn-lt"/>
                <a:ea typeface="+mn-ea"/>
                <a:cs typeface="+mn-cs"/>
                <a:sym typeface="Courier"/>
              </a:rPr>
              <a:t> license          </a:t>
            </a:r>
            <a:r>
              <a:rPr sz="2500">
                <a:solidFill>
                  <a:srgbClr val="B51A00"/>
                </a:solidFill>
                <a:latin typeface="+mn-lt"/>
                <a:ea typeface="+mn-ea"/>
                <a:cs typeface="+mn-cs"/>
                <a:sym typeface="Courier"/>
              </a:rPr>
              <a:t>"All rights reserved"</a:t>
            </a:r>
            <a:endParaRPr sz="2500">
              <a:latin typeface="+mn-lt"/>
              <a:ea typeface="+mn-ea"/>
              <a:cs typeface="+mn-cs"/>
              <a:sym typeface="Courier"/>
            </a:endParaRPr>
          </a:p>
          <a:p>
            <a:pPr lvl="0" algn="l">
              <a:defRPr sz="1800"/>
            </a:pPr>
            <a:r>
              <a:rPr sz="2500">
                <a:latin typeface="+mn-lt"/>
                <a:ea typeface="+mn-ea"/>
                <a:cs typeface="+mn-cs"/>
                <a:sym typeface="Courier"/>
              </a:rPr>
              <a:t> description      </a:t>
            </a:r>
            <a:r>
              <a:rPr sz="2500">
                <a:solidFill>
                  <a:srgbClr val="B51A00"/>
                </a:solidFill>
                <a:latin typeface="+mn-lt"/>
                <a:ea typeface="+mn-ea"/>
                <a:cs typeface="+mn-cs"/>
                <a:sym typeface="Courier"/>
              </a:rPr>
              <a:t>"Installs/Configures motd"</a:t>
            </a:r>
            <a:endParaRPr sz="2500">
              <a:latin typeface="+mn-lt"/>
              <a:ea typeface="+mn-ea"/>
              <a:cs typeface="+mn-cs"/>
              <a:sym typeface="Courier"/>
            </a:endParaRPr>
          </a:p>
          <a:p>
            <a:pPr lvl="0" algn="l">
              <a:defRPr sz="1800"/>
            </a:pPr>
            <a:r>
              <a:rPr sz="2500">
                <a:latin typeface="+mn-lt"/>
                <a:ea typeface="+mn-ea"/>
                <a:cs typeface="+mn-cs"/>
                <a:sym typeface="Courier"/>
              </a:rPr>
              <a:t> long_description </a:t>
            </a:r>
            <a:r>
              <a:rPr sz="2500">
                <a:solidFill>
                  <a:srgbClr val="4F7A28"/>
                </a:solidFill>
                <a:latin typeface="+mn-lt"/>
                <a:ea typeface="+mn-ea"/>
                <a:cs typeface="+mn-cs"/>
                <a:sym typeface="Courier"/>
              </a:rPr>
              <a:t>IO</a:t>
            </a:r>
            <a:r>
              <a:rPr sz="2500">
                <a:latin typeface="+mn-lt"/>
                <a:ea typeface="+mn-ea"/>
                <a:cs typeface="+mn-cs"/>
                <a:sym typeface="Courier"/>
              </a:rPr>
              <a:t>.read(</a:t>
            </a:r>
            <a:r>
              <a:rPr sz="2500">
                <a:solidFill>
                  <a:srgbClr val="4F7A28"/>
                </a:solidFill>
                <a:latin typeface="+mn-lt"/>
                <a:ea typeface="+mn-ea"/>
                <a:cs typeface="+mn-cs"/>
                <a:sym typeface="Courier"/>
              </a:rPr>
              <a:t>File</a:t>
            </a:r>
            <a:r>
              <a:rPr sz="2500">
                <a:latin typeface="+mn-lt"/>
                <a:ea typeface="+mn-ea"/>
                <a:cs typeface="+mn-cs"/>
                <a:sym typeface="Courier"/>
              </a:rPr>
              <a:t>.join(</a:t>
            </a:r>
            <a:r>
              <a:rPr sz="2500">
                <a:solidFill>
                  <a:srgbClr val="4F7A28"/>
                </a:solidFill>
                <a:latin typeface="+mn-lt"/>
                <a:ea typeface="+mn-ea"/>
                <a:cs typeface="+mn-cs"/>
                <a:sym typeface="Courier"/>
              </a:rPr>
              <a:t>File</a:t>
            </a:r>
            <a:r>
              <a:rPr sz="2500">
                <a:latin typeface="+mn-lt"/>
                <a:ea typeface="+mn-ea"/>
                <a:cs typeface="+mn-cs"/>
                <a:sym typeface="Courier"/>
              </a:rPr>
              <a:t>.dirname(</a:t>
            </a:r>
            <a:r>
              <a:rPr sz="2500">
                <a:solidFill>
                  <a:srgbClr val="B51A00"/>
                </a:solidFill>
                <a:latin typeface="+mn-lt"/>
                <a:ea typeface="+mn-ea"/>
                <a:cs typeface="+mn-cs"/>
                <a:sym typeface="Courier"/>
              </a:rPr>
              <a:t>__FILE__</a:t>
            </a:r>
            <a:r>
              <a:rPr sz="2500">
                <a:latin typeface="+mn-lt"/>
                <a:ea typeface="+mn-ea"/>
                <a:cs typeface="+mn-cs"/>
                <a:sym typeface="Courier"/>
              </a:rPr>
              <a:t>), </a:t>
            </a:r>
            <a:r>
              <a:rPr sz="2500">
                <a:solidFill>
                  <a:srgbClr val="B51A00"/>
                </a:solidFill>
                <a:latin typeface="+mn-lt"/>
                <a:ea typeface="+mn-ea"/>
                <a:cs typeface="+mn-cs"/>
                <a:sym typeface="Courier"/>
              </a:rPr>
              <a:t>‘README.md‘</a:t>
            </a:r>
            <a:r>
              <a:rPr sz="2500">
                <a:latin typeface="+mn-lt"/>
                <a:ea typeface="+mn-ea"/>
                <a:cs typeface="+mn-cs"/>
                <a:sym typeface="Courier"/>
              </a:rPr>
              <a:t>))</a:t>
            </a:r>
          </a:p>
          <a:p>
            <a:pPr lvl="0" algn="l">
              <a:defRPr sz="1800"/>
            </a:pPr>
            <a:r>
              <a:rPr sz="2500">
                <a:latin typeface="+mn-lt"/>
                <a:ea typeface="+mn-ea"/>
                <a:cs typeface="+mn-cs"/>
                <a:sym typeface="Courier"/>
              </a:rPr>
              <a:t> version          </a:t>
            </a:r>
            <a:r>
              <a:rPr sz="2500">
                <a:solidFill>
                  <a:srgbClr val="B51A00"/>
                </a:solidFill>
                <a:latin typeface="+mn-lt"/>
                <a:ea typeface="+mn-ea"/>
                <a:cs typeface="+mn-cs"/>
                <a:sym typeface="Courier"/>
              </a:rPr>
              <a:t>"0.1.0"</a:t>
            </a:r>
            <a:endParaRPr sz="2500">
              <a:latin typeface="+mn-lt"/>
              <a:ea typeface="+mn-ea"/>
              <a:cs typeface="+mn-cs"/>
              <a:sym typeface="Courier"/>
            </a:endParaRPr>
          </a:p>
          <a:p>
            <a:pPr lvl="0" algn="l">
              <a:defRPr sz="1800"/>
            </a:pPr>
            <a:r>
              <a:rPr sz="2500">
                <a:latin typeface="+mn-lt"/>
                <a:ea typeface="+mn-ea"/>
                <a:cs typeface="+mn-cs"/>
                <a:sym typeface="Courier"/>
              </a:rPr>
              <a:t> depends </a:t>
            </a:r>
            <a:r>
              <a:rPr sz="2500">
                <a:solidFill>
                  <a:srgbClr val="B51A00"/>
                </a:solidFill>
                <a:latin typeface="+mn-lt"/>
                <a:ea typeface="+mn-ea"/>
                <a:cs typeface="+mn-cs"/>
                <a:sym typeface="Courier"/>
              </a:rPr>
              <a:t>"pci"</a:t>
            </a:r>
          </a:p>
        </p:txBody>
      </p:sp>
      <p:sp>
        <p:nvSpPr>
          <p:cNvPr id="4534" name="Shape 4534"/>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Cookbook Metadata</a:t>
            </a:r>
          </a:p>
        </p:txBody>
      </p:sp>
      <p:sp>
        <p:nvSpPr>
          <p:cNvPr id="4535" name="Shape 4535"/>
          <p:cNvSpPr/>
          <p:nvPr/>
        </p:nvSpPr>
        <p:spPr>
          <a:xfrm>
            <a:off x="990600" y="2590800"/>
            <a:ext cx="14236700" cy="2273300"/>
          </a:xfrm>
          <a:prstGeom prst="rect">
            <a:avLst/>
          </a:prstGeom>
          <a:ln w="63500">
            <a:solidFill>
              <a:srgbClr val="FFB43F"/>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4536" name="Shape 4536"/>
          <p:cNvSpPr/>
          <p:nvPr/>
        </p:nvSpPr>
        <p:spPr>
          <a:xfrm>
            <a:off x="1358304" y="1701800"/>
            <a:ext cx="6121401"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b="1">
                <a:latin typeface="+mn-lt"/>
                <a:ea typeface="+mn-ea"/>
                <a:cs typeface="+mn-cs"/>
                <a:sym typeface="Courier"/>
              </a:defRPr>
            </a:lvl1pPr>
          </a:lstStyle>
          <a:p>
            <a:pPr lvl="0">
              <a:defRPr sz="1800" b="0"/>
            </a:pPr>
            <a:r>
              <a:rPr sz="3200" b="1"/>
              <a:t>OPEN IN EDITOR:</a:t>
            </a:r>
          </a:p>
        </p:txBody>
      </p:sp>
      <p:sp>
        <p:nvSpPr>
          <p:cNvPr id="4537" name="Shape 4537"/>
          <p:cNvSpPr/>
          <p:nvPr/>
        </p:nvSpPr>
        <p:spPr>
          <a:xfrm>
            <a:off x="5048448" y="1625600"/>
            <a:ext cx="14655801" cy="7112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lgn="l">
              <a:defRPr>
                <a:latin typeface="+mn-lt"/>
                <a:ea typeface="+mn-ea"/>
                <a:cs typeface="+mn-cs"/>
                <a:sym typeface="Courier"/>
              </a:defRPr>
            </a:lvl1pPr>
          </a:lstStyle>
          <a:p>
            <a:pPr lvl="0">
              <a:defRPr sz="1800"/>
            </a:pPr>
            <a:r>
              <a:rPr sz="3200"/>
              <a:t>cookbooks/motd/metadata.rb</a:t>
            </a:r>
          </a:p>
        </p:txBody>
      </p:sp>
      <p:sp>
        <p:nvSpPr>
          <p:cNvPr id="4538" name="Shape 4538"/>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386</a:t>
            </a:fld>
            <a:endParaRPr sz="1000"/>
          </a:p>
        </p:txBody>
      </p:sp>
    </p:spTree>
  </p:cSld>
  <p:clrMapOvr>
    <a:masterClrMapping/>
  </p:clrMapOvr>
  <p:transition xmlns:p14="http://schemas.microsoft.com/office/powerpoint/2010/main" spd="med"/>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 name="Shape 4540"/>
          <p:cNvSpPr>
            <a:spLocks noGrp="1"/>
          </p:cNvSpPr>
          <p:nvPr>
            <p:ph type="title"/>
          </p:nvPr>
        </p:nvSpPr>
        <p:spPr>
          <a:prstGeom prst="rect">
            <a:avLst/>
          </a:prstGeom>
        </p:spPr>
        <p:txBody>
          <a:bodyPr/>
          <a:lstStyle>
            <a:lvl1pPr defTabSz="290575">
              <a:defRPr sz="3743">
                <a:effectLst>
                  <a:outerShdw blurRad="26416" dist="13208" dir="2700000" rotWithShape="0">
                    <a:srgbClr val="000000">
                      <a:alpha val="75000"/>
                    </a:srgbClr>
                  </a:outerShdw>
                </a:effectLst>
              </a:defRPr>
            </a:lvl1pPr>
          </a:lstStyle>
          <a:p>
            <a:pPr lvl="0">
              <a:defRPr sz="1800" b="0">
                <a:solidFill>
                  <a:srgbClr val="000000"/>
                </a:solidFill>
                <a:effectLst/>
              </a:defRPr>
            </a:pPr>
            <a:r>
              <a:rPr sz="3743" b="1">
                <a:solidFill>
                  <a:srgbClr val="FFFFFF"/>
                </a:solidFill>
                <a:effectLst>
                  <a:outerShdw blurRad="26416" dist="13208" dir="2700000" rotWithShape="0">
                    <a:srgbClr val="000000">
                      <a:alpha val="75000"/>
                    </a:srgbClr>
                  </a:outerShdw>
                </a:effectLst>
              </a:rPr>
              <a:t>Cookbook Attributes are applied for all downloaded cookbooks!</a:t>
            </a:r>
          </a:p>
        </p:txBody>
      </p:sp>
      <p:sp>
        <p:nvSpPr>
          <p:cNvPr id="4541" name="Shape 4541"/>
          <p:cNvSpPr>
            <a:spLocks noGrp="1"/>
          </p:cNvSpPr>
          <p:nvPr>
            <p:ph type="body" idx="1"/>
          </p:nvPr>
        </p:nvSpPr>
        <p:spPr>
          <a:prstGeom prst="rect">
            <a:avLst/>
          </a:prstGeom>
        </p:spPr>
        <p:txBody>
          <a:bodyPr/>
          <a:lstStyle/>
          <a:p>
            <a:pPr lvl="0">
              <a:defRPr sz="1800"/>
            </a:pPr>
            <a:r>
              <a:rPr sz="4800"/>
              <a:t>Cookbooks downloaded as dependencies will have their attribute files evaluated</a:t>
            </a:r>
          </a:p>
          <a:p>
            <a:pPr lvl="0">
              <a:defRPr sz="1800"/>
            </a:pPr>
            <a:r>
              <a:rPr sz="4800"/>
              <a:t>Even if there is no recipe from the cookbook in the run-list</a:t>
            </a:r>
          </a:p>
        </p:txBody>
      </p:sp>
      <p:sp>
        <p:nvSpPr>
          <p:cNvPr id="4542" name="Shape 4542"/>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387</a:t>
            </a:fld>
            <a:endParaRPr sz="1000"/>
          </a:p>
        </p:txBody>
      </p:sp>
    </p:spTree>
  </p:cSld>
  <p:clrMapOvr>
    <a:masterClrMapping/>
  </p:clrMapOvr>
  <p:transition xmlns:p14="http://schemas.microsoft.com/office/powerpoint/2010/main" spd="med"/>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4" name="Shape 4544"/>
          <p:cNvSpPr/>
          <p:nvPr/>
        </p:nvSpPr>
        <p:spPr>
          <a:xfrm>
            <a:off x="8134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 knife cookbook upload motd</a:t>
            </a:r>
          </a:p>
        </p:txBody>
      </p:sp>
      <p:sp>
        <p:nvSpPr>
          <p:cNvPr id="4545" name="Shape 4545"/>
          <p:cNvSpPr>
            <a:spLocks noGrp="1"/>
          </p:cNvSpPr>
          <p:nvPr>
            <p:ph type="title"/>
          </p:nvPr>
        </p:nvSpPr>
        <p:spPr>
          <a:prstGeom prst="rect">
            <a:avLst/>
          </a:prstGeom>
        </p:spPr>
        <p:txBody>
          <a:bodyPr/>
          <a:lstStyle>
            <a:lvl1pPr defTabSz="502919">
              <a:defRPr sz="6479">
                <a:effectLst>
                  <a:outerShdw blurRad="45720" dist="22860" dir="2700000" rotWithShape="0">
                    <a:srgbClr val="000000">
                      <a:alpha val="75000"/>
                    </a:srgbClr>
                  </a:outerShdw>
                </a:effectLst>
              </a:defRPr>
            </a:lvl1pPr>
          </a:lstStyle>
          <a:p>
            <a:pPr lvl="0">
              <a:defRPr sz="1800" b="0">
                <a:solidFill>
                  <a:srgbClr val="000000"/>
                </a:solidFill>
                <a:effectLst/>
              </a:defRPr>
            </a:pPr>
            <a:r>
              <a:rPr sz="6479" b="1">
                <a:solidFill>
                  <a:srgbClr val="FFFFFF"/>
                </a:solidFill>
                <a:effectLst>
                  <a:outerShdw blurRad="45720" dist="22860" dir="2700000" rotWithShape="0">
                    <a:srgbClr val="000000">
                      <a:alpha val="75000"/>
                    </a:srgbClr>
                  </a:outerShdw>
                </a:effectLst>
              </a:rPr>
              <a:t>Exercise: Upload the motd cookbook</a:t>
            </a:r>
          </a:p>
        </p:txBody>
      </p:sp>
      <p:sp>
        <p:nvSpPr>
          <p:cNvPr id="4546" name="Shape 4546"/>
          <p:cNvSpPr/>
          <p:nvPr/>
        </p:nvSpPr>
        <p:spPr>
          <a:xfrm>
            <a:off x="819348" y="3657600"/>
            <a:ext cx="14605001" cy="1498600"/>
          </a:xfrm>
          <a:prstGeom prst="rect">
            <a:avLst/>
          </a:prstGeom>
          <a:solidFill/>
          <a:ln w="25400">
            <a:solidFill>
              <a:srgbClr val="4D5D6D"/>
            </a:solidFill>
            <a:custDash>
              <a:ds d="200000" sp="200000"/>
            </a:custDash>
            <a:miter lim="400000"/>
          </a:ln>
          <a:extLst>
            <a:ext uri="{C572A759-6A51-4108-AA02-DFA0A04FC94B}">
              <ma14:wrappingTextBoxFlag xmlns:ma14="http://schemas.microsoft.com/office/mac/drawingml/2011/main" val="1"/>
            </a:ext>
          </a:extLst>
        </p:spPr>
        <p:txBody>
          <a:bodyPr lIns="0" tIns="0" rIns="0" bIns="0">
            <a:spAutoFit/>
          </a:bodyPr>
          <a:lstStyle/>
          <a:p>
            <a:pPr lvl="0" algn="l">
              <a:buClr>
                <a:srgbClr val="DE5F31"/>
              </a:buClr>
              <a:defRPr sz="1800"/>
            </a:pPr>
            <a:r>
              <a:rPr sz="4800">
                <a:solidFill>
                  <a:srgbClr val="FFFFFF"/>
                </a:solidFill>
                <a:latin typeface="+mn-lt"/>
                <a:ea typeface="+mn-ea"/>
                <a:cs typeface="+mn-cs"/>
                <a:sym typeface="Courier"/>
              </a:rPr>
              <a:t>Uploading motd             [0.1.0]</a:t>
            </a:r>
          </a:p>
          <a:p>
            <a:pPr lvl="0" algn="l">
              <a:buClr>
                <a:srgbClr val="DE5F31"/>
              </a:buClr>
              <a:defRPr sz="1800"/>
            </a:pPr>
            <a:r>
              <a:rPr sz="4800">
                <a:solidFill>
                  <a:srgbClr val="FFFFFF"/>
                </a:solidFill>
                <a:latin typeface="+mn-lt"/>
                <a:ea typeface="+mn-ea"/>
                <a:cs typeface="+mn-cs"/>
                <a:sym typeface="Courier"/>
              </a:rPr>
              <a:t>Uploaded 1 cookbook.</a:t>
            </a:r>
          </a:p>
        </p:txBody>
      </p:sp>
      <p:sp>
        <p:nvSpPr>
          <p:cNvPr id="4547" name="Shape 4547"/>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388</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45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4" grpId="1" animBg="1" advAuto="0"/>
    </p:bld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9" name="Shape 4549"/>
          <p:cNvSpPr/>
          <p:nvPr/>
        </p:nvSpPr>
        <p:spPr>
          <a:xfrm>
            <a:off x="8007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chef@node1:~$ sudo chef-client</a:t>
            </a:r>
          </a:p>
        </p:txBody>
      </p:sp>
      <p:sp>
        <p:nvSpPr>
          <p:cNvPr id="4550" name="Shape 4550"/>
          <p:cNvSpPr/>
          <p:nvPr/>
        </p:nvSpPr>
        <p:spPr>
          <a:xfrm>
            <a:off x="825500" y="3213100"/>
            <a:ext cx="14605000" cy="5575300"/>
          </a:xfrm>
          <a:prstGeom prst="rect">
            <a:avLst/>
          </a:prstGeom>
          <a:solidFill/>
          <a:ln w="25400">
            <a:solidFill>
              <a:srgbClr val="4D5D6D"/>
            </a:solidFill>
            <a:custDash>
              <a:ds d="200000" sp="200000"/>
            </a:custDash>
            <a:miter lim="400000"/>
          </a:ln>
          <a:extLst>
            <a:ext uri="{C572A759-6A51-4108-AA02-DFA0A04FC94B}">
              <ma14:wrappingTextBoxFlag xmlns:ma14="http://schemas.microsoft.com/office/mac/drawingml/2011/main" val="1"/>
            </a:ext>
          </a:extLst>
        </p:spPr>
        <p:txBody>
          <a:bodyPr lIns="38100" tIns="38100" rIns="38100" bIns="38100" anchor="ctr">
            <a:normAutofit/>
          </a:bodyPr>
          <a:lstStyle/>
          <a:p>
            <a:pPr lvl="0" algn="l" defTabSz="335280">
              <a:buClr>
                <a:srgbClr val="DE5F31"/>
              </a:buClr>
              <a:defRPr sz="1800"/>
            </a:pPr>
            <a:r>
              <a:rPr>
                <a:solidFill>
                  <a:srgbClr val="FFFFFF"/>
                </a:solidFill>
                <a:latin typeface="+mn-lt"/>
                <a:ea typeface="+mn-ea"/>
                <a:cs typeface="+mn-cs"/>
                <a:sym typeface="Courier"/>
              </a:rPr>
              <a:t>Forking chef instance to converge...</a:t>
            </a:r>
          </a:p>
          <a:p>
            <a:pPr lvl="0" algn="l" defTabSz="335280">
              <a:buClr>
                <a:srgbClr val="DE5F31"/>
              </a:buClr>
              <a:defRPr sz="1800"/>
            </a:pPr>
            <a:r>
              <a:rPr>
                <a:solidFill>
                  <a:srgbClr val="FFFFFF"/>
                </a:solidFill>
                <a:latin typeface="+mn-lt"/>
                <a:ea typeface="+mn-ea"/>
                <a:cs typeface="+mn-cs"/>
                <a:sym typeface="Courier"/>
              </a:rPr>
              <a:t>Starting Chef Client, version 11.8.2</a:t>
            </a:r>
          </a:p>
          <a:p>
            <a:pPr lvl="0" algn="l" defTabSz="335280">
              <a:buClr>
                <a:srgbClr val="DE5F31"/>
              </a:buClr>
              <a:defRPr sz="1800"/>
            </a:pPr>
            <a:r>
              <a:rPr>
                <a:solidFill>
                  <a:srgbClr val="FFFFFF"/>
                </a:solidFill>
                <a:latin typeface="+mn-lt"/>
                <a:ea typeface="+mn-ea"/>
                <a:cs typeface="+mn-cs"/>
                <a:sym typeface="Courier"/>
              </a:rPr>
              <a:t>*** Chef 11.8.2 ***</a:t>
            </a:r>
          </a:p>
          <a:p>
            <a:pPr lvl="0" algn="l" defTabSz="335280">
              <a:buClr>
                <a:srgbClr val="DE5F31"/>
              </a:buClr>
              <a:defRPr sz="1800"/>
            </a:pPr>
            <a:r>
              <a:rPr>
                <a:solidFill>
                  <a:srgbClr val="FFFFFF"/>
                </a:solidFill>
                <a:latin typeface="+mn-lt"/>
                <a:ea typeface="+mn-ea"/>
                <a:cs typeface="+mn-cs"/>
                <a:sym typeface="Courier"/>
              </a:rPr>
              <a:t>Chef-client pid: 15152</a:t>
            </a:r>
          </a:p>
          <a:p>
            <a:pPr lvl="0" algn="l" defTabSz="335280">
              <a:buClr>
                <a:srgbClr val="DE5F31"/>
              </a:buClr>
              <a:defRPr sz="1800"/>
            </a:pPr>
            <a:r>
              <a:rPr>
                <a:solidFill>
                  <a:srgbClr val="FFFFFF"/>
                </a:solidFill>
                <a:latin typeface="+mn-lt"/>
                <a:ea typeface="+mn-ea"/>
                <a:cs typeface="+mn-cs"/>
                <a:sym typeface="Courier"/>
              </a:rPr>
              <a:t>Run List is [recipe[apache], recipe[motd]]</a:t>
            </a:r>
          </a:p>
          <a:p>
            <a:pPr lvl="0" algn="l" defTabSz="335280">
              <a:buClr>
                <a:srgbClr val="DE5F31"/>
              </a:buClr>
              <a:defRPr sz="1800"/>
            </a:pPr>
            <a:r>
              <a:rPr>
                <a:solidFill>
                  <a:srgbClr val="FFFFFF"/>
                </a:solidFill>
                <a:latin typeface="+mn-lt"/>
                <a:ea typeface="+mn-ea"/>
                <a:cs typeface="+mn-cs"/>
                <a:sym typeface="Courier"/>
              </a:rPr>
              <a:t>Run List expands to [apache, motd]</a:t>
            </a:r>
          </a:p>
          <a:p>
            <a:pPr lvl="0" algn="l" defTabSz="335280">
              <a:buClr>
                <a:srgbClr val="DE5F31"/>
              </a:buClr>
              <a:defRPr sz="1800"/>
            </a:pPr>
            <a:r>
              <a:rPr>
                <a:solidFill>
                  <a:srgbClr val="FFFFFF"/>
                </a:solidFill>
                <a:latin typeface="+mn-lt"/>
                <a:ea typeface="+mn-ea"/>
                <a:cs typeface="+mn-cs"/>
                <a:sym typeface="Courier"/>
              </a:rPr>
              <a:t>Starting Chef Run for node1</a:t>
            </a:r>
          </a:p>
          <a:p>
            <a:pPr lvl="0" algn="l" defTabSz="335280">
              <a:buClr>
                <a:srgbClr val="DE5F31"/>
              </a:buClr>
              <a:defRPr sz="1800"/>
            </a:pPr>
            <a:r>
              <a:rPr>
                <a:solidFill>
                  <a:srgbClr val="FFFFFF"/>
                </a:solidFill>
                <a:latin typeface="+mn-lt"/>
                <a:ea typeface="+mn-ea"/>
                <a:cs typeface="+mn-cs"/>
                <a:sym typeface="Courier"/>
              </a:rPr>
              <a:t>…</a:t>
            </a:r>
          </a:p>
          <a:p>
            <a:pPr lvl="0" algn="l" defTabSz="335280">
              <a:buClr>
                <a:srgbClr val="DE5F31"/>
              </a:buClr>
              <a:defRPr sz="1800"/>
            </a:pPr>
            <a:r>
              <a:rPr>
                <a:solidFill>
                  <a:srgbClr val="FFFFFF"/>
                </a:solidFill>
                <a:latin typeface="+mn-lt"/>
                <a:ea typeface="+mn-ea"/>
                <a:cs typeface="+mn-cs"/>
                <a:sym typeface="Courier"/>
              </a:rPr>
              <a:t>    - update content in file /etc/motd from e3b0c4 to 62ebb9</a:t>
            </a:r>
          </a:p>
          <a:p>
            <a:pPr lvl="0" algn="l" defTabSz="335280">
              <a:buClr>
                <a:srgbClr val="DE5F31"/>
              </a:buClr>
              <a:defRPr sz="1800"/>
            </a:pPr>
            <a:r>
              <a:rPr>
                <a:solidFill>
                  <a:srgbClr val="FFFFFF"/>
                </a:solidFill>
                <a:latin typeface="+mn-lt"/>
                <a:ea typeface="+mn-ea"/>
                <a:cs typeface="+mn-cs"/>
                <a:sym typeface="Courier"/>
              </a:rPr>
              <a:t>        (new content is binary, diff output suppressed)</a:t>
            </a:r>
          </a:p>
          <a:p>
            <a:pPr lvl="0" algn="l" defTabSz="335280">
              <a:buClr>
                <a:srgbClr val="DE5F31"/>
              </a:buClr>
              <a:defRPr sz="1800"/>
            </a:pPr>
            <a:r>
              <a:rPr>
                <a:solidFill>
                  <a:srgbClr val="FFFFFF"/>
                </a:solidFill>
                <a:latin typeface="+mn-lt"/>
                <a:ea typeface="+mn-ea"/>
                <a:cs typeface="+mn-cs"/>
                <a:sym typeface="Courier"/>
              </a:rPr>
              <a:t>    - restore selinux security context</a:t>
            </a:r>
          </a:p>
          <a:p>
            <a:pPr lvl="0" algn="l" defTabSz="335280">
              <a:buClr>
                <a:srgbClr val="DE5F31"/>
              </a:buClr>
              <a:defRPr sz="1800"/>
            </a:pPr>
            <a:endParaRPr>
              <a:solidFill>
                <a:srgbClr val="FFFFFF"/>
              </a:solidFill>
              <a:latin typeface="+mn-lt"/>
              <a:ea typeface="+mn-ea"/>
              <a:cs typeface="+mn-cs"/>
              <a:sym typeface="Courier"/>
            </a:endParaRPr>
          </a:p>
          <a:p>
            <a:pPr lvl="0" algn="l" defTabSz="335280">
              <a:buClr>
                <a:srgbClr val="DE5F31"/>
              </a:buClr>
              <a:defRPr sz="1800"/>
            </a:pPr>
            <a:r>
              <a:rPr>
                <a:solidFill>
                  <a:srgbClr val="FFFFFF"/>
                </a:solidFill>
                <a:latin typeface="+mn-lt"/>
                <a:ea typeface="+mn-ea"/>
                <a:cs typeface="+mn-cs"/>
                <a:sym typeface="Courier"/>
              </a:rPr>
              <a:t>Chef Run complete in 6.81035877 seconds</a:t>
            </a:r>
          </a:p>
          <a:p>
            <a:pPr lvl="0" algn="l" defTabSz="335280">
              <a:buClr>
                <a:srgbClr val="DE5F31"/>
              </a:buClr>
              <a:defRPr sz="1800"/>
            </a:pPr>
            <a:r>
              <a:rPr>
                <a:solidFill>
                  <a:srgbClr val="FFFFFF"/>
                </a:solidFill>
                <a:latin typeface="+mn-lt"/>
                <a:ea typeface="+mn-ea"/>
                <a:cs typeface="+mn-cs"/>
                <a:sym typeface="Courier"/>
              </a:rPr>
              <a:t>Removing cookbooks/apache/files/default/index2.html from the cache; it is no longer needed by chef-client.</a:t>
            </a:r>
          </a:p>
          <a:p>
            <a:pPr lvl="0" algn="l" defTabSz="335280">
              <a:buClr>
                <a:srgbClr val="DE5F31"/>
              </a:buClr>
              <a:defRPr sz="1800"/>
            </a:pPr>
            <a:r>
              <a:rPr>
                <a:solidFill>
                  <a:srgbClr val="FFFFFF"/>
                </a:solidFill>
                <a:latin typeface="+mn-lt"/>
                <a:ea typeface="+mn-ea"/>
                <a:cs typeface="+mn-cs"/>
                <a:sym typeface="Courier"/>
              </a:rPr>
              <a:t>Running report handlers</a:t>
            </a:r>
          </a:p>
          <a:p>
            <a:pPr lvl="0" algn="l" defTabSz="335280">
              <a:buClr>
                <a:srgbClr val="DE5F31"/>
              </a:buClr>
              <a:defRPr sz="1800"/>
            </a:pPr>
            <a:r>
              <a:rPr>
                <a:solidFill>
                  <a:srgbClr val="FFFFFF"/>
                </a:solidFill>
                <a:latin typeface="+mn-lt"/>
                <a:ea typeface="+mn-ea"/>
                <a:cs typeface="+mn-cs"/>
                <a:sym typeface="Courier"/>
              </a:rPr>
              <a:t>Report handlers complete</a:t>
            </a:r>
          </a:p>
          <a:p>
            <a:pPr lvl="0" algn="l" defTabSz="335280">
              <a:buClr>
                <a:srgbClr val="DE5F31"/>
              </a:buClr>
              <a:defRPr sz="1800"/>
            </a:pPr>
            <a:r>
              <a:rPr>
                <a:solidFill>
                  <a:srgbClr val="FFFFFF"/>
                </a:solidFill>
                <a:latin typeface="+mn-lt"/>
                <a:ea typeface="+mn-ea"/>
                <a:cs typeface="+mn-cs"/>
                <a:sym typeface="Courier"/>
              </a:rPr>
              <a:t>Chef Client finished, 1 resources updated</a:t>
            </a:r>
          </a:p>
          <a:p>
            <a:pPr lvl="0" algn="l" defTabSz="335280">
              <a:buClr>
                <a:srgbClr val="DE5F31"/>
              </a:buClr>
              <a:defRPr sz="1800"/>
            </a:pPr>
            <a:r>
              <a:rPr>
                <a:solidFill>
                  <a:srgbClr val="FFFFFF"/>
                </a:solidFill>
                <a:latin typeface="+mn-lt"/>
                <a:ea typeface="+mn-ea"/>
                <a:cs typeface="+mn-cs"/>
                <a:sym typeface="Courier"/>
              </a:rPr>
              <a:t>Sending resource update report (run-id: f923449e-cc7b-45f7-a9fb-ac1da3653557)</a:t>
            </a:r>
          </a:p>
        </p:txBody>
      </p:sp>
      <p:sp>
        <p:nvSpPr>
          <p:cNvPr id="4551" name="Shape 4551"/>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Exercise: Re-run the Chef Client</a:t>
            </a:r>
          </a:p>
        </p:txBody>
      </p:sp>
      <p:sp>
        <p:nvSpPr>
          <p:cNvPr id="4552" name="Shape 4552"/>
          <p:cNvSpPr/>
          <p:nvPr/>
        </p:nvSpPr>
        <p:spPr>
          <a:xfrm>
            <a:off x="1508633" y="3778249"/>
            <a:ext cx="13233401" cy="44450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defRPr sz="28800">
                <a:solidFill>
                  <a:srgbClr val="669C35"/>
                </a:solidFill>
                <a:latin typeface="Gill Sans SemiBold"/>
                <a:ea typeface="Gill Sans SemiBold"/>
                <a:cs typeface="Gill Sans SemiBold"/>
                <a:sym typeface="Gill Sans SemiBold"/>
              </a:defRPr>
            </a:lvl1pPr>
          </a:lstStyle>
          <a:p>
            <a:pPr lvl="0">
              <a:defRPr sz="1800">
                <a:solidFill>
                  <a:srgbClr val="000000"/>
                </a:solidFill>
              </a:defRPr>
            </a:pPr>
            <a:r>
              <a:rPr sz="28800">
                <a:solidFill>
                  <a:srgbClr val="669C35"/>
                </a:solidFill>
              </a:rPr>
              <a:t>WIN!</a:t>
            </a:r>
          </a:p>
        </p:txBody>
      </p:sp>
      <p:sp>
        <p:nvSpPr>
          <p:cNvPr id="4553" name="Shape 4553"/>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389</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iterate type="lt">
                                    <p:tmAbs val="0"/>
                                  </p:iterate>
                                  <p:childTnLst>
                                    <p:set>
                                      <p:cBhvr>
                                        <p:cTn id="6" fill="hold"/>
                                        <p:tgtEl>
                                          <p:spTgt spid="4552"/>
                                        </p:tgtEl>
                                        <p:attrNameLst>
                                          <p:attrName>style.visibility</p:attrName>
                                        </p:attrNameLst>
                                      </p:cBhvr>
                                      <p:to>
                                        <p:strVal val="visible"/>
                                      </p:to>
                                    </p:set>
                                    <p:animEffect transition="in" filter="dissolve">
                                      <p:cBhvr>
                                        <p:cTn id="7" dur="500"/>
                                        <p:tgtEl>
                                          <p:spTgt spid="4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52" grpId="1"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 name="Shape 628"/>
          <p:cNvSpPr/>
          <p:nvPr/>
        </p:nvSpPr>
        <p:spPr>
          <a:xfrm>
            <a:off x="6692900" y="2578100"/>
            <a:ext cx="1270000" cy="1270000"/>
          </a:xfrm>
          <a:prstGeom prst="roundRect">
            <a:avLst>
              <a:gd name="adj" fmla="val 150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29" name="Shape 629"/>
          <p:cNvSpPr/>
          <p:nvPr/>
        </p:nvSpPr>
        <p:spPr>
          <a:xfrm>
            <a:off x="10013367" y="2940050"/>
            <a:ext cx="1463676" cy="5334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defRPr sz="1800"/>
            </a:pPr>
            <a:r>
              <a:rPr sz="3200"/>
              <a:t>App LBs</a:t>
            </a:r>
          </a:p>
        </p:txBody>
      </p:sp>
      <p:sp>
        <p:nvSpPr>
          <p:cNvPr id="630" name="Shape 630"/>
          <p:cNvSpPr/>
          <p:nvPr/>
        </p:nvSpPr>
        <p:spPr>
          <a:xfrm>
            <a:off x="6692900" y="4140200"/>
            <a:ext cx="1270000" cy="1270000"/>
          </a:xfrm>
          <a:prstGeom prst="roundRect">
            <a:avLst>
              <a:gd name="adj" fmla="val 150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31" name="Shape 631"/>
          <p:cNvSpPr/>
          <p:nvPr/>
        </p:nvSpPr>
        <p:spPr>
          <a:xfrm>
            <a:off x="13233400" y="4502150"/>
            <a:ext cx="2114947" cy="5334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defRPr sz="1800"/>
            </a:pPr>
            <a:r>
              <a:rPr sz="3200"/>
              <a:t>App Servers</a:t>
            </a:r>
          </a:p>
        </p:txBody>
      </p:sp>
      <p:sp>
        <p:nvSpPr>
          <p:cNvPr id="632" name="Shape 632"/>
          <p:cNvSpPr/>
          <p:nvPr/>
        </p:nvSpPr>
        <p:spPr>
          <a:xfrm>
            <a:off x="5130800" y="4140200"/>
            <a:ext cx="1270000" cy="1270000"/>
          </a:xfrm>
          <a:prstGeom prst="roundRect">
            <a:avLst>
              <a:gd name="adj" fmla="val 150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33" name="Shape 633"/>
          <p:cNvSpPr/>
          <p:nvPr/>
        </p:nvSpPr>
        <p:spPr>
          <a:xfrm>
            <a:off x="8356600" y="4140200"/>
            <a:ext cx="1270000" cy="1270000"/>
          </a:xfrm>
          <a:prstGeom prst="roundRect">
            <a:avLst>
              <a:gd name="adj" fmla="val 150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34" name="Shape 634"/>
          <p:cNvSpPr/>
          <p:nvPr/>
        </p:nvSpPr>
        <p:spPr>
          <a:xfrm>
            <a:off x="6718300" y="5803900"/>
            <a:ext cx="1270000" cy="1270000"/>
          </a:xfrm>
          <a:prstGeom prst="roundRect">
            <a:avLst>
              <a:gd name="adj" fmla="val 150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35" name="Shape 635"/>
          <p:cNvSpPr/>
          <p:nvPr/>
        </p:nvSpPr>
        <p:spPr>
          <a:xfrm>
            <a:off x="8280400" y="5803900"/>
            <a:ext cx="1270000" cy="1270000"/>
          </a:xfrm>
          <a:prstGeom prst="roundRect">
            <a:avLst>
              <a:gd name="adj" fmla="val 150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36" name="Shape 636"/>
          <p:cNvSpPr/>
          <p:nvPr/>
        </p:nvSpPr>
        <p:spPr>
          <a:xfrm>
            <a:off x="9829800" y="6165850"/>
            <a:ext cx="2550319" cy="5334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defRPr sz="1800"/>
            </a:pPr>
            <a:r>
              <a:rPr sz="3200"/>
              <a:t>App Databases</a:t>
            </a:r>
          </a:p>
        </p:txBody>
      </p:sp>
      <p:sp>
        <p:nvSpPr>
          <p:cNvPr id="637" name="Shape 637"/>
          <p:cNvSpPr/>
          <p:nvPr/>
        </p:nvSpPr>
        <p:spPr>
          <a:xfrm>
            <a:off x="8356600" y="2578100"/>
            <a:ext cx="1270000" cy="1270000"/>
          </a:xfrm>
          <a:prstGeom prst="roundRect">
            <a:avLst>
              <a:gd name="adj" fmla="val 150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38" name="Shape 638"/>
          <p:cNvSpPr/>
          <p:nvPr/>
        </p:nvSpPr>
        <p:spPr>
          <a:xfrm>
            <a:off x="10020300" y="4140200"/>
            <a:ext cx="1270000" cy="1270000"/>
          </a:xfrm>
          <a:prstGeom prst="roundRect">
            <a:avLst>
              <a:gd name="adj" fmla="val 150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39" name="Shape 639"/>
          <p:cNvSpPr/>
          <p:nvPr/>
        </p:nvSpPr>
        <p:spPr>
          <a:xfrm>
            <a:off x="11582400" y="4140200"/>
            <a:ext cx="1270000" cy="1270000"/>
          </a:xfrm>
          <a:prstGeom prst="roundRect">
            <a:avLst>
              <a:gd name="adj" fmla="val 150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40" name="Shape 640"/>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Webscale!</a:t>
            </a:r>
          </a:p>
        </p:txBody>
      </p:sp>
      <p:sp>
        <p:nvSpPr>
          <p:cNvPr id="641" name="Shape 64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39</a:t>
            </a:fld>
            <a:endParaRPr sz="1000"/>
          </a:p>
        </p:txBody>
      </p:sp>
    </p:spTree>
  </p:cSld>
  <p:clrMapOvr>
    <a:masterClrMapping/>
  </p:clrMapOvr>
  <p:transition xmlns:p14="http://schemas.microsoft.com/office/powerpoint/2010/main" spd="med"/>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7" name="Shape 4557"/>
          <p:cNvSpPr/>
          <p:nvPr/>
        </p:nvSpPr>
        <p:spPr>
          <a:xfrm>
            <a:off x="825500" y="3657600"/>
            <a:ext cx="14605000" cy="4610100"/>
          </a:xfrm>
          <a:prstGeom prst="rect">
            <a:avLst/>
          </a:prstGeom>
          <a:solidFill/>
          <a:ln w="25400">
            <a:solidFill>
              <a:srgbClr val="4D5D6D"/>
            </a:solidFill>
            <a:custDash>
              <a:ds d="200000" sp="200000"/>
            </a:custDash>
            <a:miter lim="400000"/>
          </a:ln>
          <a:extLst>
            <a:ext uri="{C572A759-6A51-4108-AA02-DFA0A04FC94B}">
              <ma14:wrappingTextBoxFlag xmlns:ma14="http://schemas.microsoft.com/office/mac/drawingml/2011/main" val="1"/>
            </a:ext>
          </a:extLst>
        </p:spPr>
        <p:txBody>
          <a:bodyPr lIns="38100" tIns="38100" rIns="38100" bIns="38100" anchor="ctr">
            <a:normAutofit/>
          </a:bodyPr>
          <a:lstStyle/>
          <a:p>
            <a:pPr lvl="0" algn="l">
              <a:buClr>
                <a:srgbClr val="DE5F31"/>
              </a:buClr>
              <a:defRPr sz="1800"/>
            </a:pPr>
            <a:r>
              <a:rPr sz="4000">
                <a:solidFill>
                  <a:srgbClr val="FFFFFF"/>
                </a:solidFill>
                <a:latin typeface="+mn-lt"/>
                <a:ea typeface="+mn-ea"/>
                <a:cs typeface="+mn-cs"/>
                <a:sym typeface="Courier"/>
              </a:rPr>
              <a:t>This server is property of Chef</a:t>
            </a:r>
          </a:p>
          <a:p>
            <a:pPr lvl="0" algn="l">
              <a:buClr>
                <a:srgbClr val="DE5F31"/>
              </a:buClr>
              <a:defRPr sz="1800"/>
            </a:pPr>
            <a:r>
              <a:rPr sz="4000">
                <a:solidFill>
                  <a:srgbClr val="FFFFFF"/>
                </a:solidFill>
                <a:latin typeface="+mn-lt"/>
                <a:ea typeface="+mn-ea"/>
                <a:cs typeface="+mn-cs"/>
                <a:sym typeface="Courier"/>
              </a:rPr>
              <a:t>This server is in-scope for PCI compliance</a:t>
            </a:r>
          </a:p>
        </p:txBody>
      </p:sp>
      <p:sp>
        <p:nvSpPr>
          <p:cNvPr id="4558" name="Shape 4558"/>
          <p:cNvSpPr/>
          <p:nvPr/>
        </p:nvSpPr>
        <p:spPr>
          <a:xfrm>
            <a:off x="8007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p>
            <a:pPr lvl="0" algn="l">
              <a:defRPr sz="1800"/>
            </a:pPr>
            <a:r>
              <a:rPr sz="4800" b="1">
                <a:solidFill>
                  <a:srgbClr val="FFFFFF"/>
                </a:solidFill>
                <a:latin typeface="+mn-lt"/>
                <a:ea typeface="+mn-ea"/>
                <a:cs typeface="+mn-cs"/>
                <a:sym typeface="Courier"/>
              </a:rPr>
              <a:t>chef@node1:~$</a:t>
            </a:r>
            <a:r>
              <a:rPr sz="4800">
                <a:solidFill>
                  <a:srgbClr val="FFFFFF"/>
                </a:solidFill>
                <a:latin typeface="+mn-lt"/>
                <a:ea typeface="+mn-ea"/>
                <a:cs typeface="+mn-cs"/>
                <a:sym typeface="Courier"/>
              </a:rPr>
              <a:t> cat /etc/motd</a:t>
            </a:r>
          </a:p>
        </p:txBody>
      </p:sp>
      <p:sp>
        <p:nvSpPr>
          <p:cNvPr id="4559" name="Shape 4559"/>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Exercise: Check your work</a:t>
            </a:r>
          </a:p>
        </p:txBody>
      </p:sp>
      <p:sp>
        <p:nvSpPr>
          <p:cNvPr id="4560" name="Shape 4560"/>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390</a:t>
            </a:fld>
            <a:endParaRPr sz="1000"/>
          </a:p>
        </p:txBody>
      </p:sp>
    </p:spTree>
  </p:cSld>
  <p:clrMapOvr>
    <a:masterClrMapping/>
  </p:clrMapOvr>
  <p:transition xmlns:p14="http://schemas.microsoft.com/office/powerpoint/2010/main" spd="med"/>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2" name="Shape 4562"/>
          <p:cNvSpPr/>
          <p:nvPr/>
        </p:nvSpPr>
        <p:spPr>
          <a:xfrm>
            <a:off x="8134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 knife search node "pci:*" -a pci</a:t>
            </a:r>
          </a:p>
        </p:txBody>
      </p:sp>
      <p:sp>
        <p:nvSpPr>
          <p:cNvPr id="4563" name="Shape 4563"/>
          <p:cNvSpPr>
            <a:spLocks noGrp="1"/>
          </p:cNvSpPr>
          <p:nvPr>
            <p:ph type="title"/>
          </p:nvPr>
        </p:nvSpPr>
        <p:spPr>
          <a:prstGeom prst="rect">
            <a:avLst/>
          </a:prstGeom>
        </p:spPr>
        <p:txBody>
          <a:bodyPr/>
          <a:lstStyle>
            <a:lvl1pPr defTabSz="413512">
              <a:defRPr sz="5328">
                <a:effectLst>
                  <a:outerShdw blurRad="37592" dist="18796" dir="2700000" rotWithShape="0">
                    <a:srgbClr val="000000">
                      <a:alpha val="75000"/>
                    </a:srgbClr>
                  </a:outerShdw>
                </a:effectLst>
              </a:defRPr>
            </a:lvl1pPr>
          </a:lstStyle>
          <a:p>
            <a:pPr lvl="0">
              <a:defRPr sz="1800" b="0">
                <a:solidFill>
                  <a:srgbClr val="000000"/>
                </a:solidFill>
                <a:effectLst/>
              </a:defRPr>
            </a:pPr>
            <a:r>
              <a:rPr sz="5328" b="1">
                <a:solidFill>
                  <a:srgbClr val="FFFFFF"/>
                </a:solidFill>
                <a:effectLst>
                  <a:outerShdw blurRad="37592" dist="18796" dir="2700000" rotWithShape="0">
                    <a:srgbClr val="000000">
                      <a:alpha val="75000"/>
                    </a:srgbClr>
                  </a:outerShdw>
                </a:effectLst>
              </a:rPr>
              <a:t>Exercise: Show your test node’s pci attribute</a:t>
            </a:r>
          </a:p>
        </p:txBody>
      </p:sp>
      <p:sp>
        <p:nvSpPr>
          <p:cNvPr id="4564" name="Shape 4564"/>
          <p:cNvSpPr/>
          <p:nvPr/>
        </p:nvSpPr>
        <p:spPr>
          <a:xfrm>
            <a:off x="825500" y="3657600"/>
            <a:ext cx="14605000" cy="5181600"/>
          </a:xfrm>
          <a:prstGeom prst="rect">
            <a:avLst/>
          </a:prstGeom>
          <a:solidFill/>
          <a:ln w="25400">
            <a:solidFill>
              <a:srgbClr val="4D5D6D"/>
            </a:solidFill>
            <a:custDash>
              <a:ds d="200000" sp="200000"/>
            </a:custDash>
            <a:miter lim="400000"/>
          </a:ln>
          <a:extLst>
            <a:ext uri="{C572A759-6A51-4108-AA02-DFA0A04FC94B}">
              <ma14:wrappingTextBoxFlag xmlns:ma14="http://schemas.microsoft.com/office/mac/drawingml/2011/main" val="1"/>
            </a:ext>
          </a:extLst>
        </p:spPr>
        <p:txBody>
          <a:bodyPr lIns="0" tIns="0" rIns="0" bIns="0">
            <a:spAutoFit/>
          </a:bodyPr>
          <a:lstStyle/>
          <a:p>
            <a:pPr lvl="0" algn="l">
              <a:buClr>
                <a:srgbClr val="DE5F31"/>
              </a:buClr>
              <a:defRPr sz="1800"/>
            </a:pPr>
            <a:endParaRPr sz="4800">
              <a:solidFill>
                <a:srgbClr val="FFFFFF"/>
              </a:solidFill>
              <a:latin typeface="+mn-lt"/>
              <a:ea typeface="+mn-ea"/>
              <a:cs typeface="+mn-cs"/>
              <a:sym typeface="Courier"/>
            </a:endParaRPr>
          </a:p>
          <a:p>
            <a:pPr lvl="0" algn="l">
              <a:buClr>
                <a:srgbClr val="DE5F31"/>
              </a:buClr>
              <a:defRPr sz="1800"/>
            </a:pPr>
            <a:r>
              <a:rPr sz="4800">
                <a:solidFill>
                  <a:srgbClr val="FFFFFF"/>
                </a:solidFill>
                <a:latin typeface="+mn-lt"/>
                <a:ea typeface="+mn-ea"/>
                <a:cs typeface="+mn-cs"/>
                <a:sym typeface="Courier"/>
              </a:rPr>
              <a:t>1 items found</a:t>
            </a:r>
          </a:p>
          <a:p>
            <a:pPr lvl="0" algn="l">
              <a:buClr>
                <a:srgbClr val="DE5F31"/>
              </a:buClr>
              <a:defRPr sz="1800"/>
            </a:pPr>
            <a:endParaRPr sz="4800">
              <a:solidFill>
                <a:srgbClr val="FFFFFF"/>
              </a:solidFill>
              <a:latin typeface="+mn-lt"/>
              <a:ea typeface="+mn-ea"/>
              <a:cs typeface="+mn-cs"/>
              <a:sym typeface="Courier"/>
            </a:endParaRPr>
          </a:p>
          <a:p>
            <a:pPr lvl="0" algn="l">
              <a:buClr>
                <a:srgbClr val="DE5F31"/>
              </a:buClr>
              <a:defRPr sz="1800"/>
            </a:pPr>
            <a:r>
              <a:rPr sz="4800">
                <a:solidFill>
                  <a:srgbClr val="FFFFFF"/>
                </a:solidFill>
                <a:latin typeface="+mn-lt"/>
                <a:ea typeface="+mn-ea"/>
                <a:cs typeface="+mn-cs"/>
                <a:sym typeface="Courier"/>
              </a:rPr>
              <a:t>node1:</a:t>
            </a:r>
          </a:p>
          <a:p>
            <a:pPr lvl="0" algn="l">
              <a:buClr>
                <a:srgbClr val="DE5F31"/>
              </a:buClr>
              <a:defRPr sz="1800"/>
            </a:pPr>
            <a:r>
              <a:rPr sz="4800">
                <a:solidFill>
                  <a:srgbClr val="FFFFFF"/>
                </a:solidFill>
                <a:latin typeface="+mn-lt"/>
                <a:ea typeface="+mn-ea"/>
                <a:cs typeface="+mn-cs"/>
                <a:sym typeface="Courier"/>
              </a:rPr>
              <a:t>  pci:</a:t>
            </a:r>
          </a:p>
          <a:p>
            <a:pPr lvl="0" algn="l">
              <a:buClr>
                <a:srgbClr val="DE5F31"/>
              </a:buClr>
              <a:defRPr sz="1800"/>
            </a:pPr>
            <a:r>
              <a:rPr sz="4800">
                <a:solidFill>
                  <a:srgbClr val="FFFFFF"/>
                </a:solidFill>
                <a:latin typeface="+mn-lt"/>
                <a:ea typeface="+mn-ea"/>
                <a:cs typeface="+mn-cs"/>
                <a:sym typeface="Courier"/>
              </a:rPr>
              <a:t>    in_scope: true</a:t>
            </a:r>
          </a:p>
        </p:txBody>
      </p:sp>
      <p:sp>
        <p:nvSpPr>
          <p:cNvPr id="4565" name="Shape 4565"/>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391</a:t>
            </a:fld>
            <a:endParaRPr sz="1000"/>
          </a:p>
        </p:txBody>
      </p:sp>
    </p:spTree>
  </p:cSld>
  <p:clrMapOvr>
    <a:masterClrMapping/>
  </p:clrMapOvr>
  <p:transition xmlns:p14="http://schemas.microsoft.com/office/powerpoint/2010/main" spd="med"/>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9" name="Shape 4569"/>
          <p:cNvSpPr/>
          <p:nvPr/>
        </p:nvSpPr>
        <p:spPr>
          <a:xfrm>
            <a:off x="838200" y="2457450"/>
            <a:ext cx="14630400" cy="10287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p>
            <a:pPr lvl="0" algn="l" defTabSz="546100">
              <a:defRPr sz="1800"/>
            </a:pPr>
            <a:r>
              <a:rPr sz="4100">
                <a:latin typeface="+mn-lt"/>
                <a:ea typeface="+mn-ea"/>
                <a:cs typeface="+mn-cs"/>
                <a:sym typeface="Courier"/>
              </a:rPr>
              <a:t>default[</a:t>
            </a:r>
            <a:r>
              <a:rPr sz="4100">
                <a:solidFill>
                  <a:srgbClr val="D1584E"/>
                </a:solidFill>
                <a:latin typeface="+mn-lt"/>
                <a:ea typeface="+mn-ea"/>
                <a:cs typeface="+mn-cs"/>
                <a:sym typeface="Courier"/>
              </a:rPr>
              <a:t>"pci"</a:t>
            </a:r>
            <a:r>
              <a:rPr sz="4100">
                <a:latin typeface="+mn-lt"/>
                <a:ea typeface="+mn-ea"/>
                <a:cs typeface="+mn-cs"/>
                <a:sym typeface="Courier"/>
              </a:rPr>
              <a:t>][</a:t>
            </a:r>
            <a:r>
              <a:rPr sz="4100">
                <a:solidFill>
                  <a:srgbClr val="D1584E"/>
                </a:solidFill>
                <a:latin typeface="+mn-lt"/>
                <a:ea typeface="+mn-ea"/>
                <a:cs typeface="+mn-cs"/>
                <a:sym typeface="Courier"/>
              </a:rPr>
              <a:t>"in_scope"</a:t>
            </a:r>
            <a:r>
              <a:rPr sz="4100">
                <a:latin typeface="+mn-lt"/>
                <a:ea typeface="+mn-ea"/>
                <a:cs typeface="+mn-cs"/>
                <a:sym typeface="Courier"/>
              </a:rPr>
              <a:t>] = </a:t>
            </a:r>
            <a:r>
              <a:rPr sz="4100">
                <a:solidFill>
                  <a:srgbClr val="D1584E"/>
                </a:solidFill>
                <a:latin typeface="+mn-lt"/>
                <a:ea typeface="+mn-ea"/>
                <a:cs typeface="+mn-cs"/>
                <a:sym typeface="Courier"/>
              </a:rPr>
              <a:t>false</a:t>
            </a:r>
          </a:p>
        </p:txBody>
      </p:sp>
      <p:sp>
        <p:nvSpPr>
          <p:cNvPr id="4570" name="Shape 4570"/>
          <p:cNvSpPr/>
          <p:nvPr/>
        </p:nvSpPr>
        <p:spPr>
          <a:xfrm>
            <a:off x="1358304" y="1701800"/>
            <a:ext cx="6121401"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b="1">
                <a:latin typeface="+mn-lt"/>
                <a:ea typeface="+mn-ea"/>
                <a:cs typeface="+mn-cs"/>
                <a:sym typeface="Courier"/>
              </a:defRPr>
            </a:lvl1pPr>
          </a:lstStyle>
          <a:p>
            <a:pPr lvl="0">
              <a:defRPr sz="1800" b="0"/>
            </a:pPr>
            <a:r>
              <a:rPr sz="3200" b="1"/>
              <a:t>OPEN IN EDITOR:</a:t>
            </a:r>
          </a:p>
        </p:txBody>
      </p:sp>
      <p:sp>
        <p:nvSpPr>
          <p:cNvPr id="4571" name="Shape 4571"/>
          <p:cNvSpPr/>
          <p:nvPr/>
        </p:nvSpPr>
        <p:spPr>
          <a:xfrm>
            <a:off x="5048448" y="1638300"/>
            <a:ext cx="14655801" cy="7112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lgn="l">
              <a:defRPr>
                <a:latin typeface="+mn-lt"/>
                <a:ea typeface="+mn-ea"/>
                <a:cs typeface="+mn-cs"/>
                <a:sym typeface="Courier"/>
              </a:defRPr>
            </a:lvl1pPr>
          </a:lstStyle>
          <a:p>
            <a:pPr lvl="0">
              <a:defRPr sz="1800"/>
            </a:pPr>
            <a:r>
              <a:rPr sz="3200"/>
              <a:t>cookbooks/pci/attributes/default.rb</a:t>
            </a:r>
          </a:p>
        </p:txBody>
      </p:sp>
      <p:sp>
        <p:nvSpPr>
          <p:cNvPr id="4572" name="Shape 4572"/>
          <p:cNvSpPr/>
          <p:nvPr/>
        </p:nvSpPr>
        <p:spPr>
          <a:xfrm>
            <a:off x="6642100" y="4152900"/>
            <a:ext cx="3048000"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defRPr b="1">
                <a:latin typeface="+mn-lt"/>
                <a:ea typeface="+mn-ea"/>
                <a:cs typeface="+mn-cs"/>
                <a:sym typeface="Courier"/>
              </a:defRPr>
            </a:lvl1pPr>
          </a:lstStyle>
          <a:p>
            <a:pPr lvl="0">
              <a:defRPr sz="1800" b="0"/>
            </a:pPr>
            <a:r>
              <a:rPr sz="3200" b="1"/>
              <a:t>SAVE FILE!</a:t>
            </a:r>
          </a:p>
        </p:txBody>
      </p:sp>
      <p:sp>
        <p:nvSpPr>
          <p:cNvPr id="4573" name="Shape 4573"/>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Exercise: Set attribute to false</a:t>
            </a:r>
          </a:p>
        </p:txBody>
      </p:sp>
      <p:sp>
        <p:nvSpPr>
          <p:cNvPr id="4574" name="Shape 4574"/>
          <p:cNvSpPr>
            <a:spLocks noGrp="1"/>
          </p:cNvSpPr>
          <p:nvPr>
            <p:ph type="body" idx="1"/>
          </p:nvPr>
        </p:nvSpPr>
        <p:spPr>
          <a:xfrm>
            <a:off x="800100" y="4813300"/>
            <a:ext cx="15062200" cy="3797300"/>
          </a:xfrm>
          <a:prstGeom prst="rect">
            <a:avLst/>
          </a:prstGeom>
        </p:spPr>
        <p:txBody>
          <a:bodyPr/>
          <a:lstStyle/>
          <a:p>
            <a:pPr marL="325437" lvl="0" indent="-325437">
              <a:defRPr sz="1800"/>
            </a:pPr>
            <a:endParaRPr sz="4100"/>
          </a:p>
          <a:p>
            <a:pPr marL="325437" lvl="0" indent="-325437">
              <a:defRPr sz="1800"/>
            </a:pPr>
            <a:r>
              <a:rPr sz="4100"/>
              <a:t>Set the attribute to false</a:t>
            </a:r>
          </a:p>
        </p:txBody>
      </p:sp>
      <p:sp>
        <p:nvSpPr>
          <p:cNvPr id="4575" name="Shape 4575"/>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392</a:t>
            </a:fld>
            <a:endParaRPr sz="1000"/>
          </a:p>
        </p:txBody>
      </p:sp>
    </p:spTree>
  </p:cSld>
  <p:clrMapOvr>
    <a:masterClrMapping/>
  </p:clrMapOvr>
  <p:transition xmlns:p14="http://schemas.microsoft.com/office/powerpoint/2010/main" spd="med"/>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9" name="Shape 4579"/>
          <p:cNvSpPr/>
          <p:nvPr/>
        </p:nvSpPr>
        <p:spPr>
          <a:xfrm>
            <a:off x="8134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 knife cookbook upload pci</a:t>
            </a:r>
          </a:p>
        </p:txBody>
      </p:sp>
      <p:sp>
        <p:nvSpPr>
          <p:cNvPr id="4580" name="Shape 4580"/>
          <p:cNvSpPr>
            <a:spLocks noGrp="1"/>
          </p:cNvSpPr>
          <p:nvPr>
            <p:ph type="title"/>
          </p:nvPr>
        </p:nvSpPr>
        <p:spPr>
          <a:prstGeom prst="rect">
            <a:avLst/>
          </a:prstGeom>
        </p:spPr>
        <p:txBody>
          <a:bodyPr/>
          <a:lstStyle>
            <a:lvl1pPr defTabSz="525272">
              <a:defRPr sz="6768">
                <a:effectLst>
                  <a:outerShdw blurRad="47752" dist="23876" dir="2700000" rotWithShape="0">
                    <a:srgbClr val="000000">
                      <a:alpha val="75000"/>
                    </a:srgbClr>
                  </a:outerShdw>
                </a:effectLst>
              </a:defRPr>
            </a:lvl1pPr>
          </a:lstStyle>
          <a:p>
            <a:pPr lvl="0">
              <a:defRPr sz="1800" b="0">
                <a:solidFill>
                  <a:srgbClr val="000000"/>
                </a:solidFill>
                <a:effectLst/>
              </a:defRPr>
            </a:pPr>
            <a:r>
              <a:rPr sz="6768" b="1">
                <a:solidFill>
                  <a:srgbClr val="FFFFFF"/>
                </a:solidFill>
                <a:effectLst>
                  <a:outerShdw blurRad="47752" dist="23876" dir="2700000" rotWithShape="0">
                    <a:srgbClr val="000000">
                      <a:alpha val="75000"/>
                    </a:srgbClr>
                  </a:outerShdw>
                </a:effectLst>
              </a:rPr>
              <a:t>Exercise: Upload the PCI cookbook</a:t>
            </a:r>
          </a:p>
        </p:txBody>
      </p:sp>
      <p:sp>
        <p:nvSpPr>
          <p:cNvPr id="4581" name="Shape 4581"/>
          <p:cNvSpPr/>
          <p:nvPr/>
        </p:nvSpPr>
        <p:spPr>
          <a:xfrm>
            <a:off x="819348" y="3657600"/>
            <a:ext cx="14605001" cy="14986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0" tIns="0" rIns="0" bIns="0">
            <a:spAutoFit/>
          </a:bodyPr>
          <a:lstStyle/>
          <a:p>
            <a:pPr lvl="0" algn="l">
              <a:buClr>
                <a:srgbClr val="DE5F31"/>
              </a:buClr>
              <a:defRPr sz="1800"/>
            </a:pPr>
            <a:r>
              <a:rPr sz="4800">
                <a:solidFill>
                  <a:srgbClr val="FFFFFF"/>
                </a:solidFill>
                <a:latin typeface="+mn-lt"/>
                <a:ea typeface="+mn-ea"/>
                <a:cs typeface="+mn-cs"/>
                <a:sym typeface="Courier"/>
              </a:rPr>
              <a:t>Uploading pci             [0.1.0]</a:t>
            </a:r>
          </a:p>
          <a:p>
            <a:pPr lvl="0" algn="l">
              <a:buClr>
                <a:srgbClr val="DE5F31"/>
              </a:buClr>
              <a:defRPr sz="1800"/>
            </a:pPr>
            <a:r>
              <a:rPr sz="4800">
                <a:solidFill>
                  <a:srgbClr val="FFFFFF"/>
                </a:solidFill>
                <a:latin typeface="+mn-lt"/>
                <a:ea typeface="+mn-ea"/>
                <a:cs typeface="+mn-cs"/>
                <a:sym typeface="Courier"/>
              </a:rPr>
              <a:t>Uploaded 1 cookbook.</a:t>
            </a:r>
          </a:p>
        </p:txBody>
      </p:sp>
      <p:sp>
        <p:nvSpPr>
          <p:cNvPr id="4582" name="Shape 4582"/>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393</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45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9" grpId="1" animBg="1" advAuto="0"/>
    </p:bld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6" name="Shape 4586"/>
          <p:cNvSpPr/>
          <p:nvPr/>
        </p:nvSpPr>
        <p:spPr>
          <a:xfrm>
            <a:off x="8007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chef@node1:~$ sudo chef-client</a:t>
            </a:r>
          </a:p>
        </p:txBody>
      </p:sp>
      <p:sp>
        <p:nvSpPr>
          <p:cNvPr id="4587" name="Shape 4587"/>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Exercise: Re-run the Chef Client</a:t>
            </a:r>
          </a:p>
        </p:txBody>
      </p:sp>
      <p:sp>
        <p:nvSpPr>
          <p:cNvPr id="4588" name="Shape 4588"/>
          <p:cNvSpPr/>
          <p:nvPr/>
        </p:nvSpPr>
        <p:spPr>
          <a:xfrm>
            <a:off x="825500" y="3314700"/>
            <a:ext cx="14605000" cy="5384800"/>
          </a:xfrm>
          <a:prstGeom prst="rect">
            <a:avLst/>
          </a:prstGeom>
          <a:solidFill/>
          <a:ln w="25400">
            <a:solidFill>
              <a:srgbClr val="4D5D6D"/>
            </a:solidFill>
            <a:custDash>
              <a:ds d="200000" sp="200000"/>
            </a:custDash>
            <a:miter lim="400000"/>
          </a:ln>
          <a:extLst>
            <a:ext uri="{C572A759-6A51-4108-AA02-DFA0A04FC94B}">
              <ma14:wrappingTextBoxFlag xmlns:ma14="http://schemas.microsoft.com/office/mac/drawingml/2011/main" val="1"/>
            </a:ext>
          </a:extLst>
        </p:spPr>
        <p:txBody>
          <a:bodyPr lIns="38100" tIns="38100" rIns="38100" bIns="38100" anchor="ctr">
            <a:normAutofit/>
          </a:bodyPr>
          <a:lstStyle/>
          <a:p>
            <a:pPr lvl="0" algn="l" defTabSz="329691">
              <a:buClr>
                <a:srgbClr val="DE5F31"/>
              </a:buClr>
              <a:defRPr sz="1800"/>
            </a:pPr>
            <a:r>
              <a:rPr sz="1769">
                <a:solidFill>
                  <a:srgbClr val="FFFFFF"/>
                </a:solidFill>
                <a:latin typeface="+mn-lt"/>
                <a:ea typeface="+mn-ea"/>
                <a:cs typeface="+mn-cs"/>
                <a:sym typeface="Courier"/>
              </a:rPr>
              <a:t>Forking chef instance to converge...</a:t>
            </a:r>
          </a:p>
          <a:p>
            <a:pPr lvl="0" algn="l" defTabSz="329691">
              <a:buClr>
                <a:srgbClr val="DE5F31"/>
              </a:buClr>
              <a:defRPr sz="1800"/>
            </a:pPr>
            <a:r>
              <a:rPr sz="1769">
                <a:solidFill>
                  <a:srgbClr val="FFFFFF"/>
                </a:solidFill>
                <a:latin typeface="+mn-lt"/>
                <a:ea typeface="+mn-ea"/>
                <a:cs typeface="+mn-cs"/>
                <a:sym typeface="Courier"/>
              </a:rPr>
              <a:t>Starting Chef Client, version 11.8.2</a:t>
            </a:r>
          </a:p>
          <a:p>
            <a:pPr lvl="0" algn="l" defTabSz="329691">
              <a:buClr>
                <a:srgbClr val="DE5F31"/>
              </a:buClr>
              <a:defRPr sz="1800"/>
            </a:pPr>
            <a:r>
              <a:rPr sz="1769">
                <a:solidFill>
                  <a:srgbClr val="FFFFFF"/>
                </a:solidFill>
                <a:latin typeface="+mn-lt"/>
                <a:ea typeface="+mn-ea"/>
                <a:cs typeface="+mn-cs"/>
                <a:sym typeface="Courier"/>
              </a:rPr>
              <a:t>*** Chef 11.8.2 ***</a:t>
            </a:r>
          </a:p>
          <a:p>
            <a:pPr lvl="0" algn="l" defTabSz="329691">
              <a:buClr>
                <a:srgbClr val="DE5F31"/>
              </a:buClr>
              <a:defRPr sz="1800"/>
            </a:pPr>
            <a:r>
              <a:rPr sz="1769">
                <a:solidFill>
                  <a:srgbClr val="FFFFFF"/>
                </a:solidFill>
                <a:latin typeface="+mn-lt"/>
                <a:ea typeface="+mn-ea"/>
                <a:cs typeface="+mn-cs"/>
                <a:sym typeface="Courier"/>
              </a:rPr>
              <a:t>Chef-client pid: 15350</a:t>
            </a:r>
          </a:p>
          <a:p>
            <a:pPr lvl="0" algn="l" defTabSz="329691">
              <a:buClr>
                <a:srgbClr val="DE5F31"/>
              </a:buClr>
              <a:defRPr sz="1800"/>
            </a:pPr>
            <a:r>
              <a:rPr sz="1769">
                <a:solidFill>
                  <a:srgbClr val="FFFFFF"/>
                </a:solidFill>
                <a:latin typeface="+mn-lt"/>
                <a:ea typeface="+mn-ea"/>
                <a:cs typeface="+mn-cs"/>
                <a:sym typeface="Courier"/>
              </a:rPr>
              <a:t>Run List is [recipe[apache], recipe[motd]]</a:t>
            </a:r>
          </a:p>
          <a:p>
            <a:pPr lvl="0" algn="l" defTabSz="329691">
              <a:buClr>
                <a:srgbClr val="DE5F31"/>
              </a:buClr>
              <a:defRPr sz="1800"/>
            </a:pPr>
            <a:r>
              <a:rPr sz="1769">
                <a:solidFill>
                  <a:srgbClr val="FFFFFF"/>
                </a:solidFill>
                <a:latin typeface="+mn-lt"/>
                <a:ea typeface="+mn-ea"/>
                <a:cs typeface="+mn-cs"/>
                <a:sym typeface="Courier"/>
              </a:rPr>
              <a:t>Run List expands to [apache, motd]</a:t>
            </a:r>
          </a:p>
          <a:p>
            <a:pPr lvl="0" algn="l" defTabSz="329691">
              <a:buClr>
                <a:srgbClr val="DE5F31"/>
              </a:buClr>
              <a:defRPr sz="1800"/>
            </a:pPr>
            <a:r>
              <a:rPr sz="1769">
                <a:solidFill>
                  <a:srgbClr val="FFFFFF"/>
                </a:solidFill>
                <a:latin typeface="+mn-lt"/>
                <a:ea typeface="+mn-ea"/>
                <a:cs typeface="+mn-cs"/>
                <a:sym typeface="Courier"/>
              </a:rPr>
              <a:t>Starting Chef Run for node1</a:t>
            </a:r>
          </a:p>
          <a:p>
            <a:pPr lvl="0" algn="l" defTabSz="329691">
              <a:buClr>
                <a:srgbClr val="DE5F31"/>
              </a:buClr>
              <a:defRPr sz="1800"/>
            </a:pPr>
            <a:r>
              <a:rPr sz="1769">
                <a:solidFill>
                  <a:srgbClr val="FFFFFF"/>
                </a:solidFill>
                <a:latin typeface="+mn-lt"/>
                <a:ea typeface="+mn-ea"/>
                <a:cs typeface="+mn-cs"/>
                <a:sym typeface="Courier"/>
              </a:rPr>
              <a:t>…</a:t>
            </a:r>
          </a:p>
          <a:p>
            <a:pPr lvl="0" algn="l" defTabSz="329691">
              <a:buClr>
                <a:srgbClr val="DE5F31"/>
              </a:buClr>
              <a:defRPr sz="1800"/>
            </a:pPr>
            <a:r>
              <a:rPr sz="1769">
                <a:solidFill>
                  <a:srgbClr val="FFFFFF"/>
                </a:solidFill>
                <a:latin typeface="+mn-lt"/>
                <a:ea typeface="+mn-ea"/>
                <a:cs typeface="+mn-cs"/>
                <a:sym typeface="Courier"/>
              </a:rPr>
              <a:t>template[/etc/motd] updated file contents /etc/motd</a:t>
            </a:r>
          </a:p>
          <a:p>
            <a:pPr lvl="0" algn="l" defTabSz="329691">
              <a:buClr>
                <a:srgbClr val="DE5F31"/>
              </a:buClr>
              <a:defRPr sz="1800"/>
            </a:pPr>
            <a:endParaRPr sz="1769">
              <a:solidFill>
                <a:srgbClr val="FFFFFF"/>
              </a:solidFill>
              <a:latin typeface="+mn-lt"/>
              <a:ea typeface="+mn-ea"/>
              <a:cs typeface="+mn-cs"/>
              <a:sym typeface="Courier"/>
            </a:endParaRPr>
          </a:p>
          <a:p>
            <a:pPr lvl="0" algn="l" defTabSz="329691">
              <a:buClr>
                <a:srgbClr val="DE5F31"/>
              </a:buClr>
              <a:defRPr sz="1800"/>
            </a:pPr>
            <a:r>
              <a:rPr sz="1769">
                <a:solidFill>
                  <a:srgbClr val="FFFFFF"/>
                </a:solidFill>
                <a:latin typeface="+mn-lt"/>
                <a:ea typeface="+mn-ea"/>
                <a:cs typeface="+mn-cs"/>
                <a:sym typeface="Courier"/>
              </a:rPr>
              <a:t>    - update content in file /etc/motd from 62ebb9 to d36e1f</a:t>
            </a:r>
          </a:p>
          <a:p>
            <a:pPr lvl="0" algn="l" defTabSz="329691">
              <a:buClr>
                <a:srgbClr val="DE5F31"/>
              </a:buClr>
              <a:defRPr sz="1800"/>
            </a:pPr>
            <a:r>
              <a:rPr sz="1769">
                <a:solidFill>
                  <a:srgbClr val="FFFFFF"/>
                </a:solidFill>
                <a:latin typeface="+mn-lt"/>
                <a:ea typeface="+mn-ea"/>
                <a:cs typeface="+mn-cs"/>
                <a:sym typeface="Courier"/>
              </a:rPr>
              <a:t>        (current file is binary, diff output suppressed)</a:t>
            </a:r>
          </a:p>
          <a:p>
            <a:pPr lvl="0" algn="l" defTabSz="329691">
              <a:buClr>
                <a:srgbClr val="DE5F31"/>
              </a:buClr>
              <a:defRPr sz="1800"/>
            </a:pPr>
            <a:r>
              <a:rPr sz="1769">
                <a:solidFill>
                  <a:srgbClr val="FFFFFF"/>
                </a:solidFill>
                <a:latin typeface="+mn-lt"/>
                <a:ea typeface="+mn-ea"/>
                <a:cs typeface="+mn-cs"/>
                <a:sym typeface="Courier"/>
              </a:rPr>
              <a:t>    - restore selinux security context</a:t>
            </a:r>
          </a:p>
          <a:p>
            <a:pPr lvl="0" algn="l" defTabSz="329691">
              <a:buClr>
                <a:srgbClr val="DE5F31"/>
              </a:buClr>
              <a:defRPr sz="1800"/>
            </a:pPr>
            <a:endParaRPr sz="1769">
              <a:solidFill>
                <a:srgbClr val="FFFFFF"/>
              </a:solidFill>
              <a:latin typeface="+mn-lt"/>
              <a:ea typeface="+mn-ea"/>
              <a:cs typeface="+mn-cs"/>
              <a:sym typeface="Courier"/>
            </a:endParaRPr>
          </a:p>
          <a:p>
            <a:pPr lvl="0" algn="l" defTabSz="329691">
              <a:buClr>
                <a:srgbClr val="DE5F31"/>
              </a:buClr>
              <a:defRPr sz="1800"/>
            </a:pPr>
            <a:r>
              <a:rPr sz="1769">
                <a:solidFill>
                  <a:srgbClr val="FFFFFF"/>
                </a:solidFill>
                <a:latin typeface="+mn-lt"/>
                <a:ea typeface="+mn-ea"/>
                <a:cs typeface="+mn-cs"/>
                <a:sym typeface="Courier"/>
              </a:rPr>
              <a:t>Chef Run complete in 5.634796214 seconds</a:t>
            </a:r>
          </a:p>
          <a:p>
            <a:pPr lvl="0" algn="l" defTabSz="329691">
              <a:buClr>
                <a:srgbClr val="DE5F31"/>
              </a:buClr>
              <a:defRPr sz="1800"/>
            </a:pPr>
            <a:r>
              <a:rPr sz="1769">
                <a:solidFill>
                  <a:srgbClr val="FFFFFF"/>
                </a:solidFill>
                <a:latin typeface="+mn-lt"/>
                <a:ea typeface="+mn-ea"/>
                <a:cs typeface="+mn-cs"/>
                <a:sym typeface="Courier"/>
              </a:rPr>
              <a:t>Running report handlers</a:t>
            </a:r>
          </a:p>
          <a:p>
            <a:pPr lvl="0" algn="l" defTabSz="329691">
              <a:buClr>
                <a:srgbClr val="DE5F31"/>
              </a:buClr>
              <a:defRPr sz="1800"/>
            </a:pPr>
            <a:r>
              <a:rPr sz="1769">
                <a:solidFill>
                  <a:srgbClr val="FFFFFF"/>
                </a:solidFill>
                <a:latin typeface="+mn-lt"/>
                <a:ea typeface="+mn-ea"/>
                <a:cs typeface="+mn-cs"/>
                <a:sym typeface="Courier"/>
              </a:rPr>
              <a:t>Report handlers complete</a:t>
            </a:r>
          </a:p>
          <a:p>
            <a:pPr lvl="0" algn="l" defTabSz="329691">
              <a:buClr>
                <a:srgbClr val="DE5F31"/>
              </a:buClr>
              <a:defRPr sz="1800"/>
            </a:pPr>
            <a:r>
              <a:rPr sz="1769">
                <a:solidFill>
                  <a:srgbClr val="FFFFFF"/>
                </a:solidFill>
                <a:latin typeface="+mn-lt"/>
                <a:ea typeface="+mn-ea"/>
                <a:cs typeface="+mn-cs"/>
                <a:sym typeface="Courier"/>
              </a:rPr>
              <a:t>Chef Client finished, 1 resources updated</a:t>
            </a:r>
          </a:p>
          <a:p>
            <a:pPr lvl="0" algn="l" defTabSz="329691">
              <a:buClr>
                <a:srgbClr val="DE5F31"/>
              </a:buClr>
              <a:defRPr sz="1800"/>
            </a:pPr>
            <a:r>
              <a:rPr sz="1769">
                <a:solidFill>
                  <a:srgbClr val="FFFFFF"/>
                </a:solidFill>
                <a:latin typeface="+mn-lt"/>
                <a:ea typeface="+mn-ea"/>
                <a:cs typeface="+mn-cs"/>
                <a:sym typeface="Courier"/>
              </a:rPr>
              <a:t>Sending resource update report (run-id: 06efc909-6740-49bb-971d-82657e066236)</a:t>
            </a:r>
          </a:p>
        </p:txBody>
      </p:sp>
      <p:sp>
        <p:nvSpPr>
          <p:cNvPr id="4589" name="Shape 4589"/>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394</a:t>
            </a:fld>
            <a:endParaRPr sz="1000"/>
          </a:p>
        </p:txBody>
      </p:sp>
    </p:spTree>
  </p:cSld>
  <p:clrMapOvr>
    <a:masterClrMapping/>
  </p:clrMapOvr>
  <p:transition xmlns:p14="http://schemas.microsoft.com/office/powerpoint/2010/main" spd="med"/>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3" name="Shape 4593"/>
          <p:cNvSpPr/>
          <p:nvPr/>
        </p:nvSpPr>
        <p:spPr>
          <a:xfrm>
            <a:off x="8134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p>
            <a:pPr lvl="0" algn="l">
              <a:defRPr sz="1800"/>
            </a:pPr>
            <a:r>
              <a:rPr sz="4800" b="1">
                <a:solidFill>
                  <a:srgbClr val="FFFFFF"/>
                </a:solidFill>
                <a:latin typeface="+mn-lt"/>
                <a:ea typeface="+mn-ea"/>
                <a:cs typeface="+mn-cs"/>
                <a:sym typeface="Courier"/>
              </a:rPr>
              <a:t>chef@node1:~$</a:t>
            </a:r>
            <a:r>
              <a:rPr sz="4800">
                <a:solidFill>
                  <a:srgbClr val="FFFFFF"/>
                </a:solidFill>
                <a:latin typeface="+mn-lt"/>
                <a:ea typeface="+mn-ea"/>
                <a:cs typeface="+mn-cs"/>
                <a:sym typeface="Courier"/>
              </a:rPr>
              <a:t> cat /etc/motd</a:t>
            </a:r>
          </a:p>
        </p:txBody>
      </p:sp>
      <p:sp>
        <p:nvSpPr>
          <p:cNvPr id="4594" name="Shape 4594"/>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Exercise: Check your work</a:t>
            </a:r>
          </a:p>
        </p:txBody>
      </p:sp>
      <p:sp>
        <p:nvSpPr>
          <p:cNvPr id="4595" name="Shape 4595"/>
          <p:cNvSpPr/>
          <p:nvPr/>
        </p:nvSpPr>
        <p:spPr>
          <a:xfrm>
            <a:off x="825500" y="3657600"/>
            <a:ext cx="14605000" cy="4610100"/>
          </a:xfrm>
          <a:prstGeom prst="rect">
            <a:avLst/>
          </a:prstGeom>
          <a:solidFill/>
          <a:ln w="25400">
            <a:solidFill>
              <a:srgbClr val="4D5D6D"/>
            </a:solidFill>
            <a:custDash>
              <a:ds d="200000" sp="200000"/>
            </a:custDash>
            <a:miter lim="400000"/>
          </a:ln>
          <a:extLst>
            <a:ext uri="{C572A759-6A51-4108-AA02-DFA0A04FC94B}">
              <ma14:wrappingTextBoxFlag xmlns:ma14="http://schemas.microsoft.com/office/mac/drawingml/2011/main" val="1"/>
            </a:ext>
          </a:extLst>
        </p:spPr>
        <p:txBody>
          <a:bodyPr lIns="38100" tIns="38100" rIns="38100" bIns="38100" anchor="ctr">
            <a:normAutofit/>
          </a:bodyPr>
          <a:lstStyle>
            <a:lvl1pPr algn="l">
              <a:buClr>
                <a:srgbClr val="DE5F31"/>
              </a:buClr>
              <a:defRPr sz="4000">
                <a:solidFill>
                  <a:srgbClr val="FFFFFF"/>
                </a:solidFill>
                <a:latin typeface="+mn-lt"/>
                <a:ea typeface="+mn-ea"/>
                <a:cs typeface="+mn-cs"/>
                <a:sym typeface="Courier"/>
              </a:defRPr>
            </a:lvl1pPr>
          </a:lstStyle>
          <a:p>
            <a:pPr lvl="0">
              <a:defRPr sz="1800">
                <a:solidFill>
                  <a:srgbClr val="000000"/>
                </a:solidFill>
              </a:defRPr>
            </a:pPr>
            <a:r>
              <a:rPr sz="4000">
                <a:solidFill>
                  <a:srgbClr val="FFFFFF"/>
                </a:solidFill>
              </a:rPr>
              <a:t>This server is property of Chef</a:t>
            </a:r>
          </a:p>
        </p:txBody>
      </p:sp>
      <p:sp>
        <p:nvSpPr>
          <p:cNvPr id="4596" name="Shape 4596"/>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395</a:t>
            </a:fld>
            <a:endParaRPr sz="1000"/>
          </a:p>
        </p:txBody>
      </p:sp>
    </p:spTree>
  </p:cSld>
  <p:clrMapOvr>
    <a:masterClrMapping/>
  </p:clrMapOvr>
  <p:transition xmlns:p14="http://schemas.microsoft.com/office/powerpoint/2010/main" spd="med"/>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8" name="Shape 4598"/>
          <p:cNvSpPr/>
          <p:nvPr/>
        </p:nvSpPr>
        <p:spPr>
          <a:xfrm>
            <a:off x="8134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 knife node show node1 -a pci</a:t>
            </a:r>
          </a:p>
        </p:txBody>
      </p:sp>
      <p:sp>
        <p:nvSpPr>
          <p:cNvPr id="4599" name="Shape 4599"/>
          <p:cNvSpPr>
            <a:spLocks noGrp="1"/>
          </p:cNvSpPr>
          <p:nvPr>
            <p:ph type="title"/>
          </p:nvPr>
        </p:nvSpPr>
        <p:spPr>
          <a:prstGeom prst="rect">
            <a:avLst/>
          </a:prstGeom>
        </p:spPr>
        <p:txBody>
          <a:bodyPr/>
          <a:lstStyle>
            <a:lvl1pPr defTabSz="413512">
              <a:defRPr sz="5328">
                <a:effectLst>
                  <a:outerShdw blurRad="37592" dist="18796" dir="2700000" rotWithShape="0">
                    <a:srgbClr val="000000">
                      <a:alpha val="75000"/>
                    </a:srgbClr>
                  </a:outerShdw>
                </a:effectLst>
              </a:defRPr>
            </a:lvl1pPr>
          </a:lstStyle>
          <a:p>
            <a:pPr lvl="0">
              <a:defRPr sz="1800" b="0">
                <a:solidFill>
                  <a:srgbClr val="000000"/>
                </a:solidFill>
                <a:effectLst/>
              </a:defRPr>
            </a:pPr>
            <a:r>
              <a:rPr sz="5328" b="1">
                <a:solidFill>
                  <a:srgbClr val="FFFFFF"/>
                </a:solidFill>
                <a:effectLst>
                  <a:outerShdw blurRad="37592" dist="18796" dir="2700000" rotWithShape="0">
                    <a:srgbClr val="000000">
                      <a:alpha val="75000"/>
                    </a:srgbClr>
                  </a:outerShdw>
                </a:effectLst>
              </a:rPr>
              <a:t>Exercise: Show your test node’s pci attribute</a:t>
            </a:r>
          </a:p>
        </p:txBody>
      </p:sp>
      <p:sp>
        <p:nvSpPr>
          <p:cNvPr id="4600" name="Shape 4600"/>
          <p:cNvSpPr/>
          <p:nvPr/>
        </p:nvSpPr>
        <p:spPr>
          <a:xfrm>
            <a:off x="825500" y="3657600"/>
            <a:ext cx="14655800" cy="4610100"/>
          </a:xfrm>
          <a:prstGeom prst="rect">
            <a:avLst/>
          </a:prstGeom>
          <a:solidFill/>
          <a:ln w="25400">
            <a:solidFill>
              <a:srgbClr val="4D5D6D"/>
            </a:solidFill>
            <a:custDash>
              <a:ds d="200000" sp="200000"/>
            </a:custDash>
            <a:miter lim="400000"/>
          </a:ln>
          <a:extLst>
            <a:ext uri="{C572A759-6A51-4108-AA02-DFA0A04FC94B}">
              <ma14:wrappingTextBoxFlag xmlns:ma14="http://schemas.microsoft.com/office/mac/drawingml/2011/main" val="1"/>
            </a:ext>
          </a:extLst>
        </p:spPr>
        <p:txBody>
          <a:bodyPr lIns="38100" tIns="38100" rIns="38100" bIns="38100" anchor="ctr">
            <a:normAutofit/>
          </a:bodyPr>
          <a:lstStyle/>
          <a:p>
            <a:pPr lvl="0" algn="l">
              <a:buClr>
                <a:srgbClr val="DE5F31"/>
              </a:buClr>
              <a:defRPr sz="1800"/>
            </a:pPr>
            <a:r>
              <a:rPr sz="4800">
                <a:solidFill>
                  <a:srgbClr val="FFFFFF"/>
                </a:solidFill>
                <a:latin typeface="+mn-lt"/>
                <a:ea typeface="+mn-ea"/>
                <a:cs typeface="+mn-cs"/>
                <a:sym typeface="Courier"/>
              </a:rPr>
              <a:t>1 items found</a:t>
            </a:r>
          </a:p>
          <a:p>
            <a:pPr lvl="0" algn="l">
              <a:buClr>
                <a:srgbClr val="DE5F31"/>
              </a:buClr>
              <a:defRPr sz="1800"/>
            </a:pPr>
            <a:endParaRPr sz="4800">
              <a:solidFill>
                <a:srgbClr val="FFFFFF"/>
              </a:solidFill>
              <a:latin typeface="+mn-lt"/>
              <a:ea typeface="+mn-ea"/>
              <a:cs typeface="+mn-cs"/>
              <a:sym typeface="Courier"/>
            </a:endParaRPr>
          </a:p>
          <a:p>
            <a:pPr lvl="0" algn="l">
              <a:buClr>
                <a:srgbClr val="DE5F31"/>
              </a:buClr>
              <a:defRPr sz="1800"/>
            </a:pPr>
            <a:r>
              <a:rPr sz="4800">
                <a:solidFill>
                  <a:srgbClr val="FFFFFF"/>
                </a:solidFill>
                <a:latin typeface="+mn-lt"/>
                <a:ea typeface="+mn-ea"/>
                <a:cs typeface="+mn-cs"/>
                <a:sym typeface="Courier"/>
              </a:rPr>
              <a:t>node1:</a:t>
            </a:r>
          </a:p>
          <a:p>
            <a:pPr lvl="0" algn="l">
              <a:buClr>
                <a:srgbClr val="DE5F31"/>
              </a:buClr>
              <a:defRPr sz="1800"/>
            </a:pPr>
            <a:r>
              <a:rPr sz="4800">
                <a:solidFill>
                  <a:srgbClr val="FFFFFF"/>
                </a:solidFill>
                <a:latin typeface="+mn-lt"/>
                <a:ea typeface="+mn-ea"/>
                <a:cs typeface="+mn-cs"/>
                <a:sym typeface="Courier"/>
              </a:rPr>
              <a:t>  pci:</a:t>
            </a:r>
          </a:p>
          <a:p>
            <a:pPr lvl="0" algn="l">
              <a:buClr>
                <a:srgbClr val="DE5F31"/>
              </a:buClr>
              <a:defRPr sz="1800"/>
            </a:pPr>
            <a:r>
              <a:rPr sz="4800">
                <a:solidFill>
                  <a:srgbClr val="FFFFFF"/>
                </a:solidFill>
                <a:latin typeface="+mn-lt"/>
                <a:ea typeface="+mn-ea"/>
                <a:cs typeface="+mn-cs"/>
                <a:sym typeface="Courier"/>
              </a:rPr>
              <a:t>    in_scope: false</a:t>
            </a:r>
          </a:p>
        </p:txBody>
      </p:sp>
      <p:sp>
        <p:nvSpPr>
          <p:cNvPr id="4601" name="Shape 4601"/>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396</a:t>
            </a:fld>
            <a:endParaRPr sz="1000"/>
          </a:p>
        </p:txBody>
      </p:sp>
    </p:spTree>
  </p:cSld>
  <p:clrMapOvr>
    <a:masterClrMapping/>
  </p:clrMapOvr>
  <p:transition xmlns:p14="http://schemas.microsoft.com/office/powerpoint/2010/main" spd="med"/>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3" name="Shape 4603"/>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Congratulations!</a:t>
            </a:r>
          </a:p>
        </p:txBody>
      </p:sp>
      <p:sp>
        <p:nvSpPr>
          <p:cNvPr id="4604" name="Shape 4604"/>
          <p:cNvSpPr>
            <a:spLocks noGrp="1"/>
          </p:cNvSpPr>
          <p:nvPr>
            <p:ph type="body" idx="1"/>
          </p:nvPr>
        </p:nvSpPr>
        <p:spPr>
          <a:prstGeom prst="rect">
            <a:avLst/>
          </a:prstGeom>
        </p:spPr>
        <p:txBody>
          <a:bodyPr/>
          <a:lstStyle/>
          <a:p>
            <a:pPr lvl="0">
              <a:defRPr sz="1800"/>
            </a:pPr>
            <a:r>
              <a:rPr sz="4800"/>
              <a:t>You now know the 3 most important resources in the history of configuration management</a:t>
            </a:r>
          </a:p>
          <a:p>
            <a:pPr lvl="1">
              <a:defRPr sz="1800"/>
            </a:pPr>
            <a:r>
              <a:rPr sz="4800"/>
              <a:t>Package</a:t>
            </a:r>
          </a:p>
          <a:p>
            <a:pPr lvl="1">
              <a:defRPr sz="1800"/>
            </a:pPr>
            <a:r>
              <a:rPr sz="4800"/>
              <a:t>Template</a:t>
            </a:r>
          </a:p>
          <a:p>
            <a:pPr lvl="1">
              <a:defRPr sz="1800"/>
            </a:pPr>
            <a:r>
              <a:rPr sz="4800"/>
              <a:t>Service</a:t>
            </a:r>
          </a:p>
        </p:txBody>
      </p:sp>
      <p:sp>
        <p:nvSpPr>
          <p:cNvPr id="4605" name="Shape 4605"/>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397</a:t>
            </a:fld>
            <a:endParaRPr sz="1000"/>
          </a:p>
        </p:txBody>
      </p:sp>
    </p:spTree>
  </p:cSld>
  <p:clrMapOvr>
    <a:masterClrMapping/>
  </p:clrMapOvr>
  <p:transition xmlns:p14="http://schemas.microsoft.com/office/powerpoint/2010/main" spd="med"/>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9" name="Shape 4609"/>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The resource collection</a:t>
            </a:r>
          </a:p>
        </p:txBody>
      </p:sp>
      <p:sp>
        <p:nvSpPr>
          <p:cNvPr id="4610" name="Shape 461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398</a:t>
            </a:fld>
            <a:endParaRPr sz="1000"/>
          </a:p>
        </p:txBody>
      </p:sp>
      <p:sp>
        <p:nvSpPr>
          <p:cNvPr id="4611" name="Shape 4611"/>
          <p:cNvSpPr/>
          <p:nvPr/>
        </p:nvSpPr>
        <p:spPr>
          <a:xfrm>
            <a:off x="520700" y="2057400"/>
            <a:ext cx="7823200" cy="69342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8" indent="0" algn="l" defTabSz="457200">
              <a:defRPr sz="1800"/>
            </a:pPr>
            <a:r>
              <a:rPr sz="2500">
                <a:latin typeface="+mn-lt"/>
                <a:ea typeface="+mn-ea"/>
                <a:cs typeface="+mn-cs"/>
                <a:sym typeface="Courier"/>
              </a:rPr>
              <a:t>package </a:t>
            </a:r>
            <a:r>
              <a:rPr sz="2500">
                <a:solidFill>
                  <a:srgbClr val="B51A00"/>
                </a:solidFill>
                <a:latin typeface="+mn-lt"/>
                <a:ea typeface="+mn-ea"/>
                <a:cs typeface="+mn-cs"/>
                <a:sym typeface="Courier"/>
              </a:rPr>
              <a:t>"httpd"</a:t>
            </a:r>
            <a:r>
              <a:rPr sz="2500">
                <a:latin typeface="+mn-lt"/>
                <a:ea typeface="+mn-ea"/>
                <a:cs typeface="+mn-cs"/>
                <a:sym typeface="Courier"/>
              </a:rPr>
              <a:t> </a:t>
            </a:r>
            <a:r>
              <a:rPr sz="2500" b="1">
                <a:solidFill>
                  <a:srgbClr val="008F00"/>
                </a:solidFill>
                <a:latin typeface="+mn-lt"/>
                <a:ea typeface="+mn-ea"/>
                <a:cs typeface="+mn-cs"/>
                <a:sym typeface="Courier"/>
              </a:rPr>
              <a:t>do</a:t>
            </a:r>
            <a:endParaRPr sz="2500">
              <a:latin typeface="+mn-lt"/>
              <a:ea typeface="+mn-ea"/>
              <a:cs typeface="+mn-cs"/>
              <a:sym typeface="Courier"/>
            </a:endParaRPr>
          </a:p>
          <a:p>
            <a:pPr lvl="8" indent="0" algn="l" defTabSz="457200">
              <a:defRPr sz="1800"/>
            </a:pPr>
            <a:r>
              <a:rPr sz="2500">
                <a:latin typeface="+mn-lt"/>
                <a:ea typeface="+mn-ea"/>
                <a:cs typeface="+mn-cs"/>
                <a:sym typeface="Courier"/>
              </a:rPr>
              <a:t>  action </a:t>
            </a:r>
            <a:r>
              <a:rPr sz="2500">
                <a:solidFill>
                  <a:srgbClr val="22288F"/>
                </a:solidFill>
                <a:latin typeface="+mn-lt"/>
                <a:ea typeface="+mn-ea"/>
                <a:cs typeface="+mn-cs"/>
                <a:sym typeface="Courier"/>
              </a:rPr>
              <a:t>:install</a:t>
            </a:r>
            <a:endParaRPr sz="2500">
              <a:latin typeface="+mn-lt"/>
              <a:ea typeface="+mn-ea"/>
              <a:cs typeface="+mn-cs"/>
              <a:sym typeface="Courier"/>
            </a:endParaRPr>
          </a:p>
          <a:p>
            <a:pPr lvl="0" algn="l" defTabSz="457200">
              <a:defRPr sz="1800"/>
            </a:pPr>
            <a:r>
              <a:rPr sz="2500" b="1">
                <a:solidFill>
                  <a:srgbClr val="008F00"/>
                </a:solidFill>
                <a:latin typeface="+mn-lt"/>
                <a:ea typeface="+mn-ea"/>
                <a:cs typeface="+mn-cs"/>
                <a:sym typeface="Courier"/>
              </a:rPr>
              <a:t>end</a:t>
            </a:r>
            <a:r>
              <a:rPr sz="2500">
                <a:solidFill>
                  <a:srgbClr val="FFFFFF"/>
                </a:solidFill>
                <a:latin typeface="+mn-lt"/>
                <a:ea typeface="+mn-ea"/>
                <a:cs typeface="+mn-cs"/>
                <a:sym typeface="Courier"/>
              </a:rPr>
              <a:t> </a:t>
            </a:r>
          </a:p>
          <a:p>
            <a:pPr lvl="0" algn="l" defTabSz="457200">
              <a:defRPr sz="1800"/>
            </a:pPr>
            <a:endParaRPr sz="2500">
              <a:solidFill>
                <a:srgbClr val="FFFFFF"/>
              </a:solidFill>
              <a:latin typeface="+mn-lt"/>
              <a:ea typeface="+mn-ea"/>
              <a:cs typeface="+mn-cs"/>
              <a:sym typeface="Courier"/>
            </a:endParaRPr>
          </a:p>
          <a:p>
            <a:pPr lvl="8" indent="0" algn="l" defTabSz="457200">
              <a:defRPr sz="1800"/>
            </a:pPr>
            <a:r>
              <a:rPr sz="2500">
                <a:latin typeface="+mn-lt"/>
                <a:ea typeface="+mn-ea"/>
                <a:cs typeface="+mn-cs"/>
                <a:sym typeface="Courier"/>
              </a:rPr>
              <a:t>service </a:t>
            </a:r>
            <a:r>
              <a:rPr sz="2500">
                <a:solidFill>
                  <a:srgbClr val="B51A00"/>
                </a:solidFill>
                <a:latin typeface="+mn-lt"/>
                <a:ea typeface="+mn-ea"/>
                <a:cs typeface="+mn-cs"/>
                <a:sym typeface="Courier"/>
              </a:rPr>
              <a:t>"httpd"</a:t>
            </a:r>
            <a:r>
              <a:rPr sz="2500">
                <a:latin typeface="+mn-lt"/>
                <a:ea typeface="+mn-ea"/>
                <a:cs typeface="+mn-cs"/>
                <a:sym typeface="Courier"/>
              </a:rPr>
              <a:t> </a:t>
            </a:r>
            <a:r>
              <a:rPr sz="2500" b="1">
                <a:solidFill>
                  <a:srgbClr val="008F00"/>
                </a:solidFill>
                <a:latin typeface="+mn-lt"/>
                <a:ea typeface="+mn-ea"/>
                <a:cs typeface="+mn-cs"/>
                <a:sym typeface="Courier"/>
              </a:rPr>
              <a:t>do</a:t>
            </a:r>
            <a:endParaRPr sz="2500">
              <a:latin typeface="+mn-lt"/>
              <a:ea typeface="+mn-ea"/>
              <a:cs typeface="+mn-cs"/>
              <a:sym typeface="Courier"/>
            </a:endParaRPr>
          </a:p>
          <a:p>
            <a:pPr lvl="8" indent="0" algn="l" defTabSz="457200">
              <a:defRPr sz="1800"/>
            </a:pPr>
            <a:r>
              <a:rPr sz="2500">
                <a:latin typeface="+mn-lt"/>
                <a:ea typeface="+mn-ea"/>
                <a:cs typeface="+mn-cs"/>
                <a:sym typeface="Courier"/>
              </a:rPr>
              <a:t>  action [ </a:t>
            </a:r>
            <a:r>
              <a:rPr sz="2500">
                <a:solidFill>
                  <a:srgbClr val="22288F"/>
                </a:solidFill>
                <a:latin typeface="+mn-lt"/>
                <a:ea typeface="+mn-ea"/>
                <a:cs typeface="+mn-cs"/>
                <a:sym typeface="Courier"/>
              </a:rPr>
              <a:t>:enable</a:t>
            </a:r>
            <a:r>
              <a:rPr sz="2500">
                <a:latin typeface="+mn-lt"/>
                <a:ea typeface="+mn-ea"/>
                <a:cs typeface="+mn-cs"/>
                <a:sym typeface="Courier"/>
              </a:rPr>
              <a:t>, </a:t>
            </a:r>
            <a:r>
              <a:rPr sz="2500">
                <a:solidFill>
                  <a:srgbClr val="22288F"/>
                </a:solidFill>
                <a:latin typeface="+mn-lt"/>
                <a:ea typeface="+mn-ea"/>
                <a:cs typeface="+mn-cs"/>
                <a:sym typeface="Courier"/>
              </a:rPr>
              <a:t>:start</a:t>
            </a:r>
            <a:r>
              <a:rPr sz="2500">
                <a:latin typeface="+mn-lt"/>
                <a:ea typeface="+mn-ea"/>
                <a:cs typeface="+mn-cs"/>
                <a:sym typeface="Courier"/>
              </a:rPr>
              <a:t> ]</a:t>
            </a:r>
          </a:p>
          <a:p>
            <a:pPr lvl="0" algn="l" defTabSz="457200">
              <a:defRPr sz="1800"/>
            </a:pPr>
            <a:r>
              <a:rPr sz="2500" b="1">
                <a:solidFill>
                  <a:srgbClr val="008F00"/>
                </a:solidFill>
                <a:latin typeface="+mn-lt"/>
                <a:ea typeface="+mn-ea"/>
                <a:cs typeface="+mn-cs"/>
                <a:sym typeface="Courier"/>
              </a:rPr>
              <a:t>end</a:t>
            </a:r>
          </a:p>
          <a:p>
            <a:pPr lvl="0" algn="l" defTabSz="457200">
              <a:defRPr sz="1800"/>
            </a:pPr>
            <a:endParaRPr sz="2500" b="1">
              <a:solidFill>
                <a:srgbClr val="008F00"/>
              </a:solidFill>
              <a:latin typeface="+mn-lt"/>
              <a:ea typeface="+mn-ea"/>
              <a:cs typeface="+mn-cs"/>
              <a:sym typeface="Courier"/>
            </a:endParaRPr>
          </a:p>
          <a:p>
            <a:pPr lvl="8" indent="0" algn="l" defTabSz="457200">
              <a:defRPr sz="1800"/>
            </a:pPr>
            <a:r>
              <a:rPr sz="2500">
                <a:latin typeface="+mn-lt"/>
                <a:ea typeface="+mn-ea"/>
                <a:cs typeface="+mn-cs"/>
                <a:sym typeface="Courier"/>
              </a:rPr>
              <a:t>cookbook_file </a:t>
            </a:r>
            <a:r>
              <a:rPr sz="2500">
                <a:solidFill>
                  <a:srgbClr val="B51A00"/>
                </a:solidFill>
                <a:latin typeface="+mn-lt"/>
                <a:ea typeface="+mn-ea"/>
                <a:cs typeface="+mn-cs"/>
                <a:sym typeface="Courier"/>
              </a:rPr>
              <a:t>"/var/www/html/index.html"</a:t>
            </a:r>
            <a:r>
              <a:rPr sz="2500">
                <a:latin typeface="+mn-lt"/>
                <a:ea typeface="+mn-ea"/>
                <a:cs typeface="+mn-cs"/>
                <a:sym typeface="Courier"/>
              </a:rPr>
              <a:t> </a:t>
            </a:r>
            <a:r>
              <a:rPr sz="2500" b="1">
                <a:solidFill>
                  <a:srgbClr val="008F00"/>
                </a:solidFill>
                <a:latin typeface="+mn-lt"/>
                <a:ea typeface="+mn-ea"/>
                <a:cs typeface="+mn-cs"/>
                <a:sym typeface="Courier"/>
              </a:rPr>
              <a:t>do</a:t>
            </a:r>
            <a:endParaRPr sz="2500">
              <a:latin typeface="+mn-lt"/>
              <a:ea typeface="+mn-ea"/>
              <a:cs typeface="+mn-cs"/>
              <a:sym typeface="Courier"/>
            </a:endParaRPr>
          </a:p>
          <a:p>
            <a:pPr lvl="8" indent="0" algn="l" defTabSz="457200">
              <a:defRPr sz="1800"/>
            </a:pPr>
            <a:r>
              <a:rPr sz="2500">
                <a:latin typeface="+mn-lt"/>
                <a:ea typeface="+mn-ea"/>
                <a:cs typeface="+mn-cs"/>
                <a:sym typeface="Courier"/>
              </a:rPr>
              <a:t>  source </a:t>
            </a:r>
            <a:r>
              <a:rPr sz="2500">
                <a:solidFill>
                  <a:srgbClr val="B51A00"/>
                </a:solidFill>
                <a:latin typeface="+mn-lt"/>
                <a:ea typeface="+mn-ea"/>
                <a:cs typeface="+mn-cs"/>
                <a:sym typeface="Courier"/>
              </a:rPr>
              <a:t>"index.html"</a:t>
            </a:r>
            <a:endParaRPr sz="2500">
              <a:latin typeface="+mn-lt"/>
              <a:ea typeface="+mn-ea"/>
              <a:cs typeface="+mn-cs"/>
              <a:sym typeface="Courier"/>
            </a:endParaRPr>
          </a:p>
          <a:p>
            <a:pPr lvl="8" indent="0" algn="l" defTabSz="457200">
              <a:defRPr sz="1800"/>
            </a:pPr>
            <a:r>
              <a:rPr sz="2500">
                <a:latin typeface="+mn-lt"/>
                <a:ea typeface="+mn-ea"/>
                <a:cs typeface="+mn-cs"/>
                <a:sym typeface="Courier"/>
              </a:rPr>
              <a:t>  mode </a:t>
            </a:r>
            <a:r>
              <a:rPr sz="2500">
                <a:solidFill>
                  <a:srgbClr val="B51A00"/>
                </a:solidFill>
                <a:latin typeface="+mn-lt"/>
                <a:ea typeface="+mn-ea"/>
                <a:cs typeface="+mn-cs"/>
                <a:sym typeface="Courier"/>
              </a:rPr>
              <a:t>"0644"</a:t>
            </a:r>
            <a:endParaRPr sz="2500">
              <a:latin typeface="+mn-lt"/>
              <a:ea typeface="+mn-ea"/>
              <a:cs typeface="+mn-cs"/>
              <a:sym typeface="Courier"/>
            </a:endParaRPr>
          </a:p>
          <a:p>
            <a:pPr lvl="0" algn="l" defTabSz="457200">
              <a:defRPr sz="1800"/>
            </a:pPr>
            <a:r>
              <a:rPr sz="2500" b="1">
                <a:solidFill>
                  <a:srgbClr val="008F00"/>
                </a:solidFill>
                <a:latin typeface="+mn-lt"/>
                <a:ea typeface="+mn-ea"/>
                <a:cs typeface="+mn-cs"/>
                <a:sym typeface="Courier"/>
              </a:rPr>
              <a:t>end</a:t>
            </a:r>
          </a:p>
          <a:p>
            <a:pPr lvl="0" algn="l" defTabSz="457200">
              <a:defRPr sz="1800"/>
            </a:pPr>
            <a:endParaRPr sz="2500" b="1">
              <a:solidFill>
                <a:srgbClr val="008F00"/>
              </a:solidFill>
              <a:latin typeface="+mn-lt"/>
              <a:ea typeface="+mn-ea"/>
              <a:cs typeface="+mn-cs"/>
              <a:sym typeface="Courier"/>
            </a:endParaRPr>
          </a:p>
          <a:p>
            <a:pPr lvl="0" algn="l">
              <a:defRPr sz="1800"/>
            </a:pPr>
            <a:r>
              <a:rPr sz="2500">
                <a:latin typeface="+mn-lt"/>
                <a:ea typeface="+mn-ea"/>
                <a:cs typeface="+mn-cs"/>
                <a:sym typeface="Courier"/>
              </a:rPr>
              <a:t>template </a:t>
            </a:r>
            <a:r>
              <a:rPr sz="2500">
                <a:solidFill>
                  <a:srgbClr val="C9362C"/>
                </a:solidFill>
                <a:latin typeface="+mn-lt"/>
                <a:ea typeface="+mn-ea"/>
                <a:cs typeface="+mn-cs"/>
                <a:sym typeface="Courier"/>
              </a:rPr>
              <a:t>"/etc/motd"</a:t>
            </a:r>
            <a:r>
              <a:rPr sz="2500">
                <a:solidFill>
                  <a:srgbClr val="FFFFFF"/>
                </a:solidFill>
                <a:latin typeface="+mn-lt"/>
                <a:ea typeface="+mn-ea"/>
                <a:cs typeface="+mn-cs"/>
                <a:sym typeface="Courier"/>
              </a:rPr>
              <a:t> </a:t>
            </a:r>
            <a:r>
              <a:rPr sz="2500">
                <a:solidFill>
                  <a:srgbClr val="159118"/>
                </a:solidFill>
                <a:latin typeface="+mn-lt"/>
                <a:ea typeface="+mn-ea"/>
                <a:cs typeface="+mn-cs"/>
                <a:sym typeface="Courier"/>
              </a:rPr>
              <a:t>do</a:t>
            </a:r>
            <a:endParaRPr sz="2500">
              <a:solidFill>
                <a:srgbClr val="FFFFFF"/>
              </a:solidFill>
              <a:latin typeface="+mn-lt"/>
              <a:ea typeface="+mn-ea"/>
              <a:cs typeface="+mn-cs"/>
              <a:sym typeface="Courier"/>
            </a:endParaRPr>
          </a:p>
          <a:p>
            <a:pPr lvl="0" algn="l">
              <a:defRPr sz="1800"/>
            </a:pPr>
            <a:r>
              <a:rPr sz="2500">
                <a:solidFill>
                  <a:srgbClr val="FFFFFF"/>
                </a:solidFill>
                <a:latin typeface="+mn-lt"/>
                <a:ea typeface="+mn-ea"/>
                <a:cs typeface="+mn-cs"/>
                <a:sym typeface="Courier"/>
              </a:rPr>
              <a:t> </a:t>
            </a:r>
            <a:r>
              <a:rPr sz="2500">
                <a:solidFill>
                  <a:srgbClr val="F5EC00"/>
                </a:solidFill>
                <a:latin typeface="+mn-lt"/>
                <a:ea typeface="+mn-ea"/>
                <a:cs typeface="+mn-cs"/>
                <a:sym typeface="Courier"/>
              </a:rPr>
              <a:t>  </a:t>
            </a:r>
            <a:r>
              <a:rPr sz="2500">
                <a:latin typeface="+mn-lt"/>
                <a:ea typeface="+mn-ea"/>
                <a:cs typeface="+mn-cs"/>
                <a:sym typeface="Courier"/>
              </a:rPr>
              <a:t>source </a:t>
            </a:r>
            <a:r>
              <a:rPr sz="2500">
                <a:solidFill>
                  <a:srgbClr val="C9362C"/>
                </a:solidFill>
                <a:latin typeface="+mn-lt"/>
                <a:ea typeface="+mn-ea"/>
                <a:cs typeface="+mn-cs"/>
                <a:sym typeface="Courier"/>
              </a:rPr>
              <a:t>"motd.erb"</a:t>
            </a:r>
            <a:endParaRPr sz="2500">
              <a:solidFill>
                <a:srgbClr val="FFFFFF"/>
              </a:solidFill>
              <a:latin typeface="+mn-lt"/>
              <a:ea typeface="+mn-ea"/>
              <a:cs typeface="+mn-cs"/>
              <a:sym typeface="Courier"/>
            </a:endParaRPr>
          </a:p>
          <a:p>
            <a:pPr lvl="0" algn="l">
              <a:defRPr sz="1800"/>
            </a:pPr>
            <a:r>
              <a:rPr sz="2500">
                <a:solidFill>
                  <a:srgbClr val="FFFFFF"/>
                </a:solidFill>
                <a:latin typeface="+mn-lt"/>
                <a:ea typeface="+mn-ea"/>
                <a:cs typeface="+mn-cs"/>
                <a:sym typeface="Courier"/>
              </a:rPr>
              <a:t> </a:t>
            </a:r>
            <a:r>
              <a:rPr sz="2500">
                <a:solidFill>
                  <a:srgbClr val="F5EC00"/>
                </a:solidFill>
                <a:latin typeface="+mn-lt"/>
                <a:ea typeface="+mn-ea"/>
                <a:cs typeface="+mn-cs"/>
                <a:sym typeface="Courier"/>
              </a:rPr>
              <a:t>  </a:t>
            </a:r>
            <a:r>
              <a:rPr sz="2500">
                <a:latin typeface="+mn-lt"/>
                <a:ea typeface="+mn-ea"/>
                <a:cs typeface="+mn-cs"/>
                <a:sym typeface="Courier"/>
              </a:rPr>
              <a:t>mode </a:t>
            </a:r>
            <a:r>
              <a:rPr sz="2500">
                <a:solidFill>
                  <a:srgbClr val="C9362C"/>
                </a:solidFill>
                <a:latin typeface="+mn-lt"/>
                <a:ea typeface="+mn-ea"/>
                <a:cs typeface="+mn-cs"/>
                <a:sym typeface="Courier"/>
              </a:rPr>
              <a:t>"0644"</a:t>
            </a:r>
            <a:endParaRPr sz="2500">
              <a:solidFill>
                <a:srgbClr val="FFFFFF"/>
              </a:solidFill>
              <a:latin typeface="+mn-lt"/>
              <a:ea typeface="+mn-ea"/>
              <a:cs typeface="+mn-cs"/>
              <a:sym typeface="Courier"/>
            </a:endParaRPr>
          </a:p>
          <a:p>
            <a:pPr lvl="0" algn="l">
              <a:defRPr sz="1800"/>
            </a:pPr>
            <a:r>
              <a:rPr sz="2500">
                <a:solidFill>
                  <a:srgbClr val="159118"/>
                </a:solidFill>
                <a:latin typeface="+mn-lt"/>
                <a:ea typeface="+mn-ea"/>
                <a:cs typeface="+mn-cs"/>
                <a:sym typeface="Courier"/>
              </a:rPr>
              <a:t>end</a:t>
            </a:r>
          </a:p>
        </p:txBody>
      </p:sp>
      <p:sp>
        <p:nvSpPr>
          <p:cNvPr id="4612" name="Shape 4612"/>
          <p:cNvSpPr/>
          <p:nvPr/>
        </p:nvSpPr>
        <p:spPr>
          <a:xfrm>
            <a:off x="8432800" y="2044700"/>
            <a:ext cx="7696200" cy="6908800"/>
          </a:xfrm>
          <a:prstGeom prst="rect">
            <a:avLst/>
          </a:prstGeom>
          <a:ln w="25400">
            <a:solidFill>
              <a:srgbClr val="435363"/>
            </a:solidFill>
            <a:custDash>
              <a:ds d="200000" sp="200000"/>
            </a:custDash>
            <a:miter lim="400000"/>
          </a:ln>
        </p:spPr>
        <p:txBody>
          <a:bodyPr lIns="190500" tIns="190500" rIns="190500" bIns="190500">
            <a:normAutofit/>
          </a:bodyPr>
          <a:lstStyle/>
          <a:p>
            <a:pPr lvl="0" algn="l" defTabSz="457200">
              <a:defRPr sz="2400" b="1">
                <a:solidFill>
                  <a:srgbClr val="008F00"/>
                </a:solidFill>
                <a:latin typeface="+mn-lt"/>
                <a:ea typeface="+mn-ea"/>
                <a:cs typeface="+mn-cs"/>
                <a:sym typeface="Courier"/>
              </a:defRPr>
            </a:pPr>
            <a:endParaRPr/>
          </a:p>
        </p:txBody>
      </p:sp>
      <p:sp>
        <p:nvSpPr>
          <p:cNvPr id="4613" name="Shape 4613"/>
          <p:cNvSpPr/>
          <p:nvPr/>
        </p:nvSpPr>
        <p:spPr>
          <a:xfrm>
            <a:off x="9867900" y="1416050"/>
            <a:ext cx="3885804" cy="5969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l" defTabSz="457200">
              <a:defRPr sz="3600"/>
            </a:lvl1pPr>
          </a:lstStyle>
          <a:p>
            <a:pPr lvl="0">
              <a:defRPr sz="1800"/>
            </a:pPr>
            <a:r>
              <a:rPr sz="3600"/>
              <a:t>Resource Collection</a:t>
            </a:r>
          </a:p>
        </p:txBody>
      </p:sp>
      <p:sp>
        <p:nvSpPr>
          <p:cNvPr id="4614" name="Shape 4614"/>
          <p:cNvSpPr/>
          <p:nvPr/>
        </p:nvSpPr>
        <p:spPr>
          <a:xfrm>
            <a:off x="495300" y="1536700"/>
            <a:ext cx="1601813" cy="5969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l" defTabSz="457200">
              <a:defRPr sz="3600"/>
            </a:lvl1pPr>
          </a:lstStyle>
          <a:p>
            <a:pPr lvl="0">
              <a:defRPr sz="1800"/>
            </a:pPr>
            <a:r>
              <a:rPr sz="3600"/>
              <a:t>Run List</a:t>
            </a:r>
          </a:p>
        </p:txBody>
      </p:sp>
      <p:sp>
        <p:nvSpPr>
          <p:cNvPr id="4615" name="Shape 4615"/>
          <p:cNvSpPr/>
          <p:nvPr/>
        </p:nvSpPr>
        <p:spPr>
          <a:xfrm>
            <a:off x="482600" y="2070100"/>
            <a:ext cx="7797800" cy="6908800"/>
          </a:xfrm>
          <a:prstGeom prst="rect">
            <a:avLst/>
          </a:prstGeom>
          <a:ln w="25400">
            <a:solidFill>
              <a:srgbClr val="435363"/>
            </a:solidFill>
            <a:custDash>
              <a:ds d="200000" sp="200000"/>
            </a:custDash>
            <a:miter lim="400000"/>
          </a:ln>
        </p:spPr>
        <p:txBody>
          <a:bodyPr lIns="190500" tIns="190500" rIns="190500" bIns="190500">
            <a:normAutofit/>
          </a:bodyPr>
          <a:lstStyle/>
          <a:p>
            <a:pPr lvl="0" algn="l" defTabSz="457200">
              <a:defRPr sz="2400" b="1">
                <a:solidFill>
                  <a:srgbClr val="008F00"/>
                </a:solidFill>
                <a:latin typeface="+mn-lt"/>
                <a:ea typeface="+mn-ea"/>
                <a:cs typeface="+mn-cs"/>
                <a:sym typeface="Courier"/>
              </a:defRPr>
            </a:pPr>
            <a:endParaRPr/>
          </a:p>
        </p:txBody>
      </p:sp>
      <p:sp>
        <p:nvSpPr>
          <p:cNvPr id="4616" name="Shape 4616"/>
          <p:cNvSpPr/>
          <p:nvPr/>
        </p:nvSpPr>
        <p:spPr>
          <a:xfrm>
            <a:off x="8470900" y="2343150"/>
            <a:ext cx="7823200" cy="23622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2500" dirty="0">
                <a:latin typeface="+mn-lt"/>
                <a:ea typeface="+mn-ea"/>
                <a:cs typeface="+mn-cs"/>
                <a:sym typeface="Courier"/>
              </a:rPr>
              <a:t>resource_collection = [</a:t>
            </a:r>
          </a:p>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2500" dirty="0">
                <a:latin typeface="+mn-lt"/>
                <a:ea typeface="+mn-ea"/>
                <a:cs typeface="+mn-cs"/>
                <a:sym typeface="Courier"/>
              </a:rPr>
              <a:t>package</a:t>
            </a:r>
            <a:r>
              <a:rPr sz="2500" dirty="0">
                <a:solidFill>
                  <a:srgbClr val="B51A00"/>
                </a:solidFill>
                <a:latin typeface="+mn-lt"/>
                <a:ea typeface="+mn-ea"/>
                <a:cs typeface="+mn-cs"/>
                <a:sym typeface="Courier"/>
              </a:rPr>
              <a:t>[http]</a:t>
            </a:r>
            <a:r>
              <a:rPr sz="2500" dirty="0">
                <a:latin typeface="+mn-lt"/>
                <a:ea typeface="+mn-ea"/>
                <a:cs typeface="+mn-cs"/>
                <a:sym typeface="Courier"/>
              </a:rPr>
              <a:t>,</a:t>
            </a:r>
          </a:p>
          <a:p>
            <a:pPr lvl="0" algn="l" defTabSz="457200">
              <a:defRPr sz="1800"/>
            </a:pPr>
            <a:r>
              <a:rPr sz="2500" dirty="0">
                <a:latin typeface="+mn-lt"/>
                <a:ea typeface="+mn-ea"/>
                <a:cs typeface="+mn-cs"/>
                <a:sym typeface="Courier"/>
              </a:rPr>
              <a:t>service</a:t>
            </a:r>
            <a:r>
              <a:rPr sz="2500" dirty="0">
                <a:solidFill>
                  <a:srgbClr val="B51A00"/>
                </a:solidFill>
                <a:latin typeface="+mn-lt"/>
                <a:ea typeface="+mn-ea"/>
                <a:cs typeface="+mn-cs"/>
                <a:sym typeface="Courier"/>
              </a:rPr>
              <a:t>[http]</a:t>
            </a:r>
            <a:r>
              <a:rPr sz="2500" dirty="0">
                <a:latin typeface="+mn-lt"/>
                <a:ea typeface="+mn-ea"/>
                <a:cs typeface="+mn-cs"/>
                <a:sym typeface="Courier"/>
              </a:rPr>
              <a:t>, </a:t>
            </a:r>
          </a:p>
          <a:p>
            <a:pPr lvl="8" indent="0" algn="l" defTabSz="457200">
              <a:defRPr sz="1800"/>
            </a:pPr>
            <a:r>
              <a:rPr sz="2500" dirty="0">
                <a:latin typeface="+mn-lt"/>
                <a:ea typeface="+mn-ea"/>
                <a:cs typeface="+mn-cs"/>
                <a:sym typeface="Courier"/>
              </a:rPr>
              <a:t>cookbook_file</a:t>
            </a:r>
            <a:r>
              <a:rPr sz="2500" dirty="0">
                <a:solidFill>
                  <a:srgbClr val="B51A00"/>
                </a:solidFill>
                <a:latin typeface="+mn-lt"/>
                <a:ea typeface="+mn-ea"/>
                <a:cs typeface="+mn-cs"/>
                <a:sym typeface="Courier"/>
              </a:rPr>
              <a:t>[/var/www/html/index.html],</a:t>
            </a:r>
          </a:p>
          <a:p>
            <a:pPr lvl="0" algn="l" defTabSz="457200">
              <a:defRPr sz="1800"/>
            </a:pPr>
            <a:r>
              <a:rPr sz="2500" dirty="0">
                <a:latin typeface="+mn-lt"/>
                <a:ea typeface="+mn-ea"/>
                <a:cs typeface="+mn-cs"/>
                <a:sym typeface="Courier"/>
              </a:rPr>
              <a:t>template</a:t>
            </a:r>
            <a:r>
              <a:rPr sz="2500" dirty="0">
                <a:solidFill>
                  <a:srgbClr val="B51A00"/>
                </a:solidFill>
                <a:latin typeface="+mn-lt"/>
                <a:ea typeface="+mn-ea"/>
                <a:cs typeface="+mn-cs"/>
                <a:sym typeface="Courier"/>
              </a:rPr>
              <a:t>[/etc/motd]</a:t>
            </a:r>
            <a:endParaRPr sz="2500" dirty="0">
              <a:solidFill>
                <a:srgbClr val="C9362C"/>
              </a:solidFill>
              <a:latin typeface="+mn-lt"/>
              <a:ea typeface="+mn-ea"/>
              <a:cs typeface="+mn-cs"/>
              <a:sym typeface="Courier"/>
            </a:endParaRPr>
          </a:p>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2500" dirty="0">
                <a:latin typeface="+mn-lt"/>
                <a:ea typeface="+mn-ea"/>
                <a:cs typeface="+mn-cs"/>
                <a:sym typeface="Courier"/>
              </a:rPr>
              <a:t>]</a:t>
            </a:r>
          </a:p>
        </p:txBody>
      </p:sp>
    </p:spTree>
  </p:cSld>
  <p:clrMapOvr>
    <a:masterClrMapping/>
  </p:clrMapOvr>
  <p:transition xmlns:p14="http://schemas.microsoft.com/office/powerpoint/2010/main" spd="med"/>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0" name="Shape 4620"/>
          <p:cNvSpPr>
            <a:spLocks noGrp="1"/>
          </p:cNvSpPr>
          <p:nvPr>
            <p:ph type="title"/>
          </p:nvPr>
        </p:nvSpPr>
        <p:spPr>
          <a:prstGeom prst="rect">
            <a:avLst/>
          </a:prstGeom>
        </p:spPr>
        <p:txBody>
          <a:bodyPr>
            <a:normAutofit fontScale="90000"/>
          </a:bodyPr>
          <a:lstStyle>
            <a:lvl1pPr defTabSz="491744">
              <a:defRPr sz="7304">
                <a:effectLst>
                  <a:outerShdw blurRad="44704" dist="22352" dir="2700000" rotWithShape="0">
                    <a:srgbClr val="000000">
                      <a:alpha val="75000"/>
                    </a:srgbClr>
                  </a:outerShdw>
                </a:effectLst>
              </a:defRPr>
            </a:lvl1pPr>
          </a:lstStyle>
          <a:p>
            <a:pPr lvl="0">
              <a:defRPr sz="1800" b="0">
                <a:solidFill>
                  <a:srgbClr val="000000"/>
                </a:solidFill>
                <a:effectLst/>
              </a:defRPr>
            </a:pPr>
            <a:r>
              <a:rPr sz="7304" b="1">
                <a:solidFill>
                  <a:srgbClr val="FFFFFF"/>
                </a:solidFill>
                <a:effectLst>
                  <a:outerShdw blurRad="44704" dist="22352" dir="2700000" rotWithShape="0">
                    <a:srgbClr val="000000">
                      <a:alpha val="75000"/>
                    </a:srgbClr>
                  </a:outerShdw>
                </a:effectLst>
              </a:rPr>
              <a:t>Review Questions</a:t>
            </a:r>
          </a:p>
        </p:txBody>
      </p:sp>
      <p:sp>
        <p:nvSpPr>
          <p:cNvPr id="4621" name="Shape 4621"/>
          <p:cNvSpPr>
            <a:spLocks noGrp="1"/>
          </p:cNvSpPr>
          <p:nvPr>
            <p:ph type="body" idx="1"/>
          </p:nvPr>
        </p:nvSpPr>
        <p:spPr>
          <a:xfrm>
            <a:off x="381000" y="1905000"/>
            <a:ext cx="15494000" cy="6731000"/>
          </a:xfrm>
          <a:prstGeom prst="rect">
            <a:avLst/>
          </a:prstGeom>
        </p:spPr>
        <p:txBody>
          <a:bodyPr/>
          <a:lstStyle/>
          <a:p>
            <a:pPr lvl="0">
              <a:defRPr sz="1800"/>
            </a:pPr>
            <a:r>
              <a:rPr sz="4800"/>
              <a:t>What goes in a cookbook’s attribute files?</a:t>
            </a:r>
          </a:p>
          <a:p>
            <a:pPr lvl="0">
              <a:defRPr sz="1800"/>
            </a:pPr>
            <a:r>
              <a:rPr sz="4800"/>
              <a:t>What are the 3 different levels of precedence?</a:t>
            </a:r>
          </a:p>
          <a:p>
            <a:pPr lvl="0">
              <a:defRPr sz="1800"/>
            </a:pPr>
            <a:r>
              <a:rPr sz="4800"/>
              <a:t>When do you need to specify a cookbook dependency?</a:t>
            </a:r>
          </a:p>
          <a:p>
            <a:pPr lvl="0">
              <a:defRPr sz="1800"/>
            </a:pPr>
            <a:r>
              <a:rPr sz="4800"/>
              <a:t>What does </a:t>
            </a:r>
            <a:r>
              <a:rPr sz="4800">
                <a:latin typeface="+mn-lt"/>
                <a:ea typeface="+mn-ea"/>
                <a:cs typeface="+mn-cs"/>
                <a:sym typeface="Courier"/>
              </a:rPr>
              <a:t>&lt;%=</a:t>
            </a:r>
            <a:r>
              <a:rPr sz="4800"/>
              <a:t> mean, and where will you encounter it?</a:t>
            </a:r>
          </a:p>
          <a:p>
            <a:pPr lvl="0">
              <a:defRPr sz="1800"/>
            </a:pPr>
            <a:r>
              <a:rPr sz="4800"/>
              <a:t>What are the 3 most important resources in configuration management?</a:t>
            </a:r>
          </a:p>
        </p:txBody>
      </p:sp>
      <p:sp>
        <p:nvSpPr>
          <p:cNvPr id="4622" name="Shape 4622"/>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399</a:t>
            </a:fld>
            <a:endParaRPr sz="1000"/>
          </a:p>
        </p:txBody>
      </p:sp>
    </p:spTree>
  </p:cSld>
  <p:clrMapOvr>
    <a:masterClrMapping/>
  </p:clrMapOvr>
  <p:transition xmlns:p14="http://schemas.microsoft.com/office/powerpoint/2010/main" spd="med"/>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5" name="Shape 405"/>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Instructor Introduction</a:t>
            </a:r>
          </a:p>
        </p:txBody>
      </p:sp>
      <p:sp>
        <p:nvSpPr>
          <p:cNvPr id="406" name="Shape 406"/>
          <p:cNvSpPr>
            <a:spLocks noGrp="1"/>
          </p:cNvSpPr>
          <p:nvPr>
            <p:ph type="body" idx="1"/>
          </p:nvPr>
        </p:nvSpPr>
        <p:spPr>
          <a:xfrm>
            <a:off x="800100" y="1879600"/>
            <a:ext cx="14655800" cy="7010400"/>
          </a:xfrm>
          <a:prstGeom prst="rect">
            <a:avLst/>
          </a:prstGeom>
        </p:spPr>
        <p:txBody>
          <a:bodyPr/>
          <a:lstStyle/>
          <a:p>
            <a:pPr marL="361950" lvl="0" indent="-361950" defTabSz="530859">
              <a:spcBef>
                <a:spcPts val="1100"/>
              </a:spcBef>
              <a:defRPr sz="1800"/>
            </a:pPr>
            <a:r>
              <a:rPr sz="4560" b="1"/>
              <a:t>Name:</a:t>
            </a:r>
            <a:r>
              <a:rPr sz="4560"/>
              <a:t> John Fitzpatrick</a:t>
            </a:r>
          </a:p>
          <a:p>
            <a:pPr marL="361950" lvl="0" indent="-361950" defTabSz="530859">
              <a:spcBef>
                <a:spcPts val="1100"/>
              </a:spcBef>
              <a:defRPr sz="1800"/>
            </a:pPr>
            <a:r>
              <a:rPr sz="4560" b="1"/>
              <a:t>Current job role:</a:t>
            </a:r>
            <a:r>
              <a:rPr sz="4560"/>
              <a:t> Curriculum Development/Trainer at Chef</a:t>
            </a:r>
          </a:p>
          <a:p>
            <a:pPr marL="361950" lvl="0" indent="-361950" defTabSz="530859">
              <a:spcBef>
                <a:spcPts val="1100"/>
              </a:spcBef>
              <a:defRPr sz="1800"/>
            </a:pPr>
            <a:r>
              <a:rPr sz="4560" b="1"/>
              <a:t>Previous job roles/background:</a:t>
            </a:r>
            <a:r>
              <a:rPr sz="4560"/>
              <a:t> Before Chef I spent 3 years on Cloud Management at RightScale, and before that working in mobile internet at Openwave</a:t>
            </a:r>
          </a:p>
          <a:p>
            <a:pPr marL="361950" lvl="0" indent="-361950" defTabSz="530859">
              <a:spcBef>
                <a:spcPts val="1100"/>
              </a:spcBef>
              <a:defRPr sz="1800"/>
            </a:pPr>
            <a:r>
              <a:rPr sz="4560" b="1"/>
              <a:t>Experience with Chef/Config Management:</a:t>
            </a:r>
            <a:r>
              <a:rPr sz="4560"/>
              <a:t> Two years experience with Chef, initially at RightScale</a:t>
            </a:r>
          </a:p>
          <a:p>
            <a:pPr marL="361950" lvl="0" indent="-361950" defTabSz="530859">
              <a:spcBef>
                <a:spcPts val="1100"/>
              </a:spcBef>
              <a:defRPr sz="1800"/>
            </a:pPr>
            <a:r>
              <a:rPr sz="4560" b="1"/>
              <a:t>Favorite Text Editor:</a:t>
            </a:r>
            <a:r>
              <a:rPr sz="4560"/>
              <a:t> SublimeText</a:t>
            </a:r>
          </a:p>
        </p:txBody>
      </p:sp>
      <p:sp>
        <p:nvSpPr>
          <p:cNvPr id="407" name="Shape 40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a:t>
            </a:fld>
            <a:endParaRPr sz="1000"/>
          </a:p>
        </p:txBody>
      </p:sp>
    </p:spTree>
  </p:cSld>
  <p:clrMapOvr>
    <a:masterClrMapping/>
  </p:clrMapOvr>
  <p:transition xmlns:p14="http://schemas.microsoft.com/office/powerpoint/2010/mai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Shape 645"/>
          <p:cNvSpPr/>
          <p:nvPr/>
        </p:nvSpPr>
        <p:spPr>
          <a:xfrm>
            <a:off x="6448154" y="2184400"/>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46" name="Shape 646"/>
          <p:cNvSpPr/>
          <p:nvPr/>
        </p:nvSpPr>
        <p:spPr>
          <a:xfrm>
            <a:off x="9505575" y="2456913"/>
            <a:ext cx="1841501" cy="5334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App LBs</a:t>
            </a:r>
          </a:p>
        </p:txBody>
      </p:sp>
      <p:sp>
        <p:nvSpPr>
          <p:cNvPr id="647" name="Shape 647"/>
          <p:cNvSpPr/>
          <p:nvPr/>
        </p:nvSpPr>
        <p:spPr>
          <a:xfrm>
            <a:off x="6448154" y="3524263"/>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48" name="Shape 648"/>
          <p:cNvSpPr/>
          <p:nvPr/>
        </p:nvSpPr>
        <p:spPr>
          <a:xfrm>
            <a:off x="12470517" y="3796776"/>
            <a:ext cx="2692401" cy="5334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App Servers</a:t>
            </a:r>
          </a:p>
        </p:txBody>
      </p:sp>
      <p:sp>
        <p:nvSpPr>
          <p:cNvPr id="649" name="Shape 649"/>
          <p:cNvSpPr/>
          <p:nvPr/>
        </p:nvSpPr>
        <p:spPr>
          <a:xfrm>
            <a:off x="5009802" y="3524263"/>
            <a:ext cx="1169393"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50" name="Shape 650"/>
          <p:cNvSpPr/>
          <p:nvPr/>
        </p:nvSpPr>
        <p:spPr>
          <a:xfrm>
            <a:off x="7980057" y="3524263"/>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51" name="Shape 651"/>
          <p:cNvSpPr/>
          <p:nvPr/>
        </p:nvSpPr>
        <p:spPr>
          <a:xfrm>
            <a:off x="6471542" y="4951272"/>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52" name="Shape 652"/>
          <p:cNvSpPr/>
          <p:nvPr/>
        </p:nvSpPr>
        <p:spPr>
          <a:xfrm>
            <a:off x="7909893" y="4951272"/>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53" name="Shape 653"/>
          <p:cNvSpPr/>
          <p:nvPr/>
        </p:nvSpPr>
        <p:spPr>
          <a:xfrm>
            <a:off x="9336550" y="5223784"/>
            <a:ext cx="4229101" cy="5334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App DB Cache</a:t>
            </a:r>
          </a:p>
        </p:txBody>
      </p:sp>
      <p:sp>
        <p:nvSpPr>
          <p:cNvPr id="654" name="Shape 654"/>
          <p:cNvSpPr/>
          <p:nvPr/>
        </p:nvSpPr>
        <p:spPr>
          <a:xfrm>
            <a:off x="7980057" y="2184400"/>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55" name="Shape 655"/>
          <p:cNvSpPr/>
          <p:nvPr/>
        </p:nvSpPr>
        <p:spPr>
          <a:xfrm>
            <a:off x="9511960" y="3524263"/>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56" name="Shape 656"/>
          <p:cNvSpPr/>
          <p:nvPr/>
        </p:nvSpPr>
        <p:spPr>
          <a:xfrm>
            <a:off x="10950311" y="3524263"/>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57" name="Shape 657"/>
          <p:cNvSpPr/>
          <p:nvPr/>
        </p:nvSpPr>
        <p:spPr>
          <a:xfrm>
            <a:off x="6494929" y="6378279"/>
            <a:ext cx="1169393" cy="1089321"/>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58" name="Shape 658"/>
          <p:cNvSpPr/>
          <p:nvPr/>
        </p:nvSpPr>
        <p:spPr>
          <a:xfrm>
            <a:off x="7933281" y="6378279"/>
            <a:ext cx="1169393" cy="1089321"/>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59" name="Shape 659"/>
          <p:cNvSpPr/>
          <p:nvPr/>
        </p:nvSpPr>
        <p:spPr>
          <a:xfrm>
            <a:off x="9359938" y="6650792"/>
            <a:ext cx="4597401" cy="5334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App DBs</a:t>
            </a:r>
          </a:p>
        </p:txBody>
      </p:sp>
      <p:sp>
        <p:nvSpPr>
          <p:cNvPr id="660" name="Shape 660"/>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Now we need a caching layer</a:t>
            </a:r>
          </a:p>
        </p:txBody>
      </p:sp>
      <p:sp>
        <p:nvSpPr>
          <p:cNvPr id="661" name="Shape 66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40</a:t>
            </a:fld>
            <a:endParaRPr sz="1000"/>
          </a:p>
        </p:txBody>
      </p:sp>
    </p:spTree>
  </p:cSld>
  <p:clrMapOvr>
    <a:masterClrMapping/>
  </p:clrMapOvr>
  <p:transition xmlns:p14="http://schemas.microsoft.com/office/powerpoint/2010/main" spd="med"/>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4" name="Shape 4624"/>
          <p:cNvSpPr>
            <a:spLocks noGrp="1"/>
          </p:cNvSpPr>
          <p:nvPr>
            <p:ph type="title"/>
          </p:nvPr>
        </p:nvSpPr>
        <p:spPr>
          <a:xfrm>
            <a:off x="901700" y="1536700"/>
            <a:ext cx="15049500" cy="3086100"/>
          </a:xfrm>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Template Variables, Notifications, and Controlling Idempotency</a:t>
            </a:r>
          </a:p>
        </p:txBody>
      </p:sp>
      <p:sp>
        <p:nvSpPr>
          <p:cNvPr id="4625" name="Shape 4625"/>
          <p:cNvSpPr>
            <a:spLocks noGrp="1"/>
          </p:cNvSpPr>
          <p:nvPr>
            <p:ph type="body" idx="1"/>
          </p:nvPr>
        </p:nvSpPr>
        <p:spPr>
          <a:xfrm>
            <a:off x="901700" y="4648200"/>
            <a:ext cx="13792200" cy="3086100"/>
          </a:xfrm>
          <a:prstGeom prst="rect">
            <a:avLst/>
          </a:prstGeom>
        </p:spPr>
        <p:txBody>
          <a:bodyPr/>
          <a:lstStyle/>
          <a:p>
            <a:pPr lvl="0">
              <a:defRPr sz="1800">
                <a:solidFill>
                  <a:srgbClr val="000000"/>
                </a:solidFill>
              </a:defRPr>
            </a:pPr>
            <a:r>
              <a:rPr sz="3600">
                <a:solidFill>
                  <a:srgbClr val="A1C3E5"/>
                </a:solidFill>
              </a:rPr>
              <a:t>Refactoring the Apache Cookbook</a:t>
            </a:r>
          </a:p>
        </p:txBody>
      </p:sp>
      <p:sp>
        <p:nvSpPr>
          <p:cNvPr id="4626" name="Shape 4626"/>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400</a:t>
            </a:fld>
            <a:endParaRPr sz="1000"/>
          </a:p>
        </p:txBody>
      </p:sp>
    </p:spTree>
  </p:cSld>
  <p:clrMapOvr>
    <a:masterClrMapping/>
  </p:clrMapOvr>
  <p:transition xmlns:p14="http://schemas.microsoft.com/office/powerpoint/2010/main" spd="med"/>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0" name="Shape 4630"/>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Lesson Objectives</a:t>
            </a:r>
          </a:p>
        </p:txBody>
      </p:sp>
      <p:sp>
        <p:nvSpPr>
          <p:cNvPr id="4631" name="Shape 4631"/>
          <p:cNvSpPr>
            <a:spLocks noGrp="1"/>
          </p:cNvSpPr>
          <p:nvPr>
            <p:ph type="body" idx="1"/>
          </p:nvPr>
        </p:nvSpPr>
        <p:spPr>
          <a:xfrm>
            <a:off x="368300" y="1651000"/>
            <a:ext cx="15519400" cy="7239000"/>
          </a:xfrm>
          <a:prstGeom prst="rect">
            <a:avLst/>
          </a:prstGeom>
        </p:spPr>
        <p:txBody>
          <a:bodyPr/>
          <a:lstStyle/>
          <a:p>
            <a:pPr marL="377190" lvl="0" indent="-377190" defTabSz="553212">
              <a:spcBef>
                <a:spcPts val="1100"/>
              </a:spcBef>
              <a:defRPr sz="1800"/>
            </a:pPr>
            <a:r>
              <a:rPr sz="4752" dirty="0"/>
              <a:t>After completing the lesson, you will be able to</a:t>
            </a:r>
          </a:p>
          <a:p>
            <a:pPr marL="768524" lvl="1" indent="-353615" defTabSz="553212">
              <a:spcBef>
                <a:spcPts val="1100"/>
              </a:spcBef>
              <a:defRPr sz="1800"/>
            </a:pPr>
            <a:r>
              <a:rPr sz="4455" dirty="0"/>
              <a:t>Use the </a:t>
            </a:r>
            <a:r>
              <a:rPr sz="4455" b="1" dirty="0"/>
              <a:t>execute</a:t>
            </a:r>
            <a:r>
              <a:rPr sz="4455" dirty="0"/>
              <a:t> resource</a:t>
            </a:r>
          </a:p>
          <a:p>
            <a:pPr marL="768524" lvl="1" indent="-353615" defTabSz="553212">
              <a:spcBef>
                <a:spcPts val="1100"/>
              </a:spcBef>
              <a:defRPr sz="1800"/>
            </a:pPr>
            <a:r>
              <a:rPr sz="4455" dirty="0"/>
              <a:t>Control idempotence manually with </a:t>
            </a:r>
            <a:r>
              <a:rPr sz="4455" b="1" dirty="0">
                <a:latin typeface="+mn-lt"/>
                <a:ea typeface="+mn-ea"/>
                <a:cs typeface="+mn-cs"/>
                <a:sym typeface="Courier"/>
              </a:rPr>
              <a:t>not_if</a:t>
            </a:r>
            <a:r>
              <a:rPr sz="4455" dirty="0"/>
              <a:t> and </a:t>
            </a:r>
            <a:r>
              <a:rPr sz="4455" b="1" dirty="0">
                <a:latin typeface="+mn-lt"/>
                <a:ea typeface="+mn-ea"/>
                <a:cs typeface="+mn-cs"/>
                <a:sym typeface="Courier"/>
              </a:rPr>
              <a:t>only_if</a:t>
            </a:r>
            <a:endParaRPr sz="4455" dirty="0"/>
          </a:p>
          <a:p>
            <a:pPr marL="768524" lvl="1" indent="-353615" defTabSz="553212">
              <a:spcBef>
                <a:spcPts val="1100"/>
              </a:spcBef>
              <a:defRPr sz="1800"/>
            </a:pPr>
            <a:r>
              <a:rPr sz="4455" dirty="0"/>
              <a:t>Navigate the Resources page on </a:t>
            </a:r>
            <a:r>
              <a:rPr sz="4455" u="sng" dirty="0"/>
              <a:t>docs.chef.io</a:t>
            </a:r>
            <a:endParaRPr sz="4455" dirty="0"/>
          </a:p>
          <a:p>
            <a:pPr marL="768524" lvl="1" indent="-353615" defTabSz="553212">
              <a:spcBef>
                <a:spcPts val="1100"/>
              </a:spcBef>
              <a:defRPr sz="1800"/>
            </a:pPr>
            <a:r>
              <a:rPr sz="4455" dirty="0"/>
              <a:t>Describe the Directory resource</a:t>
            </a:r>
          </a:p>
          <a:p>
            <a:pPr marL="768524" lvl="1" indent="-353615" defTabSz="553212">
              <a:spcBef>
                <a:spcPts val="1100"/>
              </a:spcBef>
              <a:defRPr sz="1800"/>
            </a:pPr>
            <a:r>
              <a:rPr sz="4455" dirty="0"/>
              <a:t>Implement resource notifications</a:t>
            </a:r>
          </a:p>
          <a:p>
            <a:pPr marL="768524" lvl="1" indent="-353615" defTabSz="553212">
              <a:spcBef>
                <a:spcPts val="1100"/>
              </a:spcBef>
              <a:defRPr sz="1800"/>
            </a:pPr>
            <a:r>
              <a:rPr sz="4455" dirty="0"/>
              <a:t>Explain what Template Variables are, and how to use them</a:t>
            </a:r>
          </a:p>
          <a:p>
            <a:pPr marL="768524" lvl="1" indent="-353615" defTabSz="553212">
              <a:spcBef>
                <a:spcPts val="1100"/>
              </a:spcBef>
              <a:defRPr sz="1800"/>
            </a:pPr>
            <a:r>
              <a:rPr sz="4455" dirty="0"/>
              <a:t>Use Ruby variables, loops, and string expansion</a:t>
            </a:r>
          </a:p>
        </p:txBody>
      </p:sp>
      <p:sp>
        <p:nvSpPr>
          <p:cNvPr id="4632" name="Shape 4632"/>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401</a:t>
            </a:fld>
            <a:endParaRPr sz="1000"/>
          </a:p>
        </p:txBody>
      </p:sp>
    </p:spTree>
  </p:cSld>
  <p:clrMapOvr>
    <a:masterClrMapping/>
  </p:clrMapOvr>
  <p:transition xmlns:p14="http://schemas.microsoft.com/office/powerpoint/2010/main" spd="med"/>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4" name="Shape 4634"/>
          <p:cNvSpPr>
            <a:spLocks noGrp="1"/>
          </p:cNvSpPr>
          <p:nvPr>
            <p:ph type="title"/>
          </p:nvPr>
        </p:nvSpPr>
        <p:spPr>
          <a:prstGeom prst="rect">
            <a:avLst/>
          </a:prstGeom>
        </p:spPr>
        <p:txBody>
          <a:bodyPr/>
          <a:lstStyle>
            <a:lvl1pPr defTabSz="491744">
              <a:defRPr sz="6336">
                <a:effectLst>
                  <a:outerShdw blurRad="44704" dist="22352" dir="2700000" rotWithShape="0">
                    <a:srgbClr val="000000">
                      <a:alpha val="75000"/>
                    </a:srgbClr>
                  </a:outerShdw>
                </a:effectLst>
              </a:defRPr>
            </a:lvl1pPr>
          </a:lstStyle>
          <a:p>
            <a:pPr lvl="0">
              <a:defRPr sz="1800" b="0">
                <a:solidFill>
                  <a:srgbClr val="000000"/>
                </a:solidFill>
                <a:effectLst/>
              </a:defRPr>
            </a:pPr>
            <a:r>
              <a:rPr sz="6336" b="1">
                <a:solidFill>
                  <a:srgbClr val="FFFFFF"/>
                </a:solidFill>
                <a:effectLst>
                  <a:outerShdw blurRad="44704" dist="22352" dir="2700000" rotWithShape="0">
                    <a:srgbClr val="000000">
                      <a:alpha val="75000"/>
                    </a:srgbClr>
                  </a:outerShdw>
                </a:effectLst>
              </a:rPr>
              <a:t>The Problem and the Success Criteria</a:t>
            </a:r>
          </a:p>
        </p:txBody>
      </p:sp>
      <p:sp>
        <p:nvSpPr>
          <p:cNvPr id="4635" name="Shape 4635"/>
          <p:cNvSpPr>
            <a:spLocks noGrp="1"/>
          </p:cNvSpPr>
          <p:nvPr>
            <p:ph type="body" idx="1"/>
          </p:nvPr>
        </p:nvSpPr>
        <p:spPr>
          <a:prstGeom prst="rect">
            <a:avLst/>
          </a:prstGeom>
        </p:spPr>
        <p:txBody>
          <a:bodyPr/>
          <a:lstStyle/>
          <a:p>
            <a:pPr lvl="0">
              <a:defRPr sz="1800"/>
            </a:pPr>
            <a:r>
              <a:rPr sz="4800" b="1"/>
              <a:t>The Problem:</a:t>
            </a:r>
            <a:r>
              <a:rPr sz="4800"/>
              <a:t> We need to deploy multiple custom home pages running on different ports</a:t>
            </a:r>
          </a:p>
          <a:p>
            <a:pPr lvl="0">
              <a:defRPr sz="1800"/>
            </a:pPr>
            <a:r>
              <a:rPr sz="4800" b="1"/>
              <a:t>Success Criteria:</a:t>
            </a:r>
            <a:r>
              <a:rPr sz="4800"/>
              <a:t> Be able to view our custom home page</a:t>
            </a:r>
          </a:p>
        </p:txBody>
      </p:sp>
      <p:sp>
        <p:nvSpPr>
          <p:cNvPr id="4636" name="Shape 4636"/>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402</a:t>
            </a:fld>
            <a:endParaRPr sz="1000"/>
          </a:p>
        </p:txBody>
      </p:sp>
    </p:spTree>
  </p:cSld>
  <p:clrMapOvr>
    <a:masterClrMapping/>
  </p:clrMapOvr>
  <p:transition xmlns:p14="http://schemas.microsoft.com/office/powerpoint/2010/main" spd="med"/>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0" name="Shape 4640"/>
          <p:cNvSpPr/>
          <p:nvPr/>
        </p:nvSpPr>
        <p:spPr>
          <a:xfrm>
            <a:off x="838200" y="2381250"/>
            <a:ext cx="14630400" cy="26162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p>
            <a:pPr lvl="0" algn="l">
              <a:defRPr sz="1800"/>
            </a:pPr>
            <a:r>
              <a:rPr sz="2400" dirty="0">
                <a:latin typeface="+mn-lt"/>
                <a:ea typeface="+mn-ea"/>
                <a:cs typeface="+mn-cs"/>
                <a:sym typeface="Courier"/>
              </a:rPr>
              <a:t> maintainer       </a:t>
            </a:r>
            <a:r>
              <a:rPr sz="2400" dirty="0">
                <a:solidFill>
                  <a:srgbClr val="B51A00"/>
                </a:solidFill>
                <a:latin typeface="+mn-lt"/>
                <a:ea typeface="+mn-ea"/>
                <a:cs typeface="+mn-cs"/>
                <a:sym typeface="Courier"/>
              </a:rPr>
              <a:t>"YOUR_COMPANY_NAME"</a:t>
            </a:r>
            <a:endParaRPr sz="2400" dirty="0">
              <a:latin typeface="+mn-lt"/>
              <a:ea typeface="+mn-ea"/>
              <a:cs typeface="+mn-cs"/>
              <a:sym typeface="Courier"/>
            </a:endParaRPr>
          </a:p>
          <a:p>
            <a:pPr lvl="0" algn="l">
              <a:defRPr sz="1800"/>
            </a:pPr>
            <a:r>
              <a:rPr sz="2400" dirty="0">
                <a:latin typeface="+mn-lt"/>
                <a:ea typeface="+mn-ea"/>
                <a:cs typeface="+mn-cs"/>
                <a:sym typeface="Courier"/>
              </a:rPr>
              <a:t> maintainer_email </a:t>
            </a:r>
            <a:r>
              <a:rPr sz="2400" dirty="0">
                <a:solidFill>
                  <a:srgbClr val="B51A00"/>
                </a:solidFill>
                <a:latin typeface="+mn-lt"/>
                <a:ea typeface="+mn-ea"/>
                <a:cs typeface="+mn-cs"/>
                <a:sym typeface="Courier"/>
              </a:rPr>
              <a:t>"YOUR_EMAIL"</a:t>
            </a:r>
            <a:endParaRPr sz="2400" dirty="0">
              <a:latin typeface="+mn-lt"/>
              <a:ea typeface="+mn-ea"/>
              <a:cs typeface="+mn-cs"/>
              <a:sym typeface="Courier"/>
            </a:endParaRPr>
          </a:p>
          <a:p>
            <a:pPr lvl="0" algn="l">
              <a:defRPr sz="1800"/>
            </a:pPr>
            <a:r>
              <a:rPr sz="2400" dirty="0">
                <a:latin typeface="+mn-lt"/>
                <a:ea typeface="+mn-ea"/>
                <a:cs typeface="+mn-cs"/>
                <a:sym typeface="Courier"/>
              </a:rPr>
              <a:t> license          </a:t>
            </a:r>
            <a:r>
              <a:rPr sz="2400" dirty="0">
                <a:solidFill>
                  <a:srgbClr val="B51A00"/>
                </a:solidFill>
                <a:latin typeface="+mn-lt"/>
                <a:ea typeface="+mn-ea"/>
                <a:cs typeface="+mn-cs"/>
                <a:sym typeface="Courier"/>
              </a:rPr>
              <a:t>"All rights reserved"</a:t>
            </a:r>
            <a:endParaRPr sz="2400" dirty="0">
              <a:latin typeface="+mn-lt"/>
              <a:ea typeface="+mn-ea"/>
              <a:cs typeface="+mn-cs"/>
              <a:sym typeface="Courier"/>
            </a:endParaRPr>
          </a:p>
          <a:p>
            <a:pPr lvl="0" algn="l">
              <a:defRPr sz="1800"/>
            </a:pPr>
            <a:r>
              <a:rPr sz="2400" dirty="0">
                <a:latin typeface="+mn-lt"/>
                <a:ea typeface="+mn-ea"/>
                <a:cs typeface="+mn-cs"/>
                <a:sym typeface="Courier"/>
              </a:rPr>
              <a:t> description      </a:t>
            </a:r>
            <a:r>
              <a:rPr sz="2400" dirty="0">
                <a:solidFill>
                  <a:srgbClr val="B51A00"/>
                </a:solidFill>
                <a:latin typeface="+mn-lt"/>
                <a:ea typeface="+mn-ea"/>
                <a:cs typeface="+mn-cs"/>
                <a:sym typeface="Courier"/>
              </a:rPr>
              <a:t>"Installs/Configures apache"</a:t>
            </a:r>
            <a:endParaRPr sz="2400" dirty="0">
              <a:latin typeface="+mn-lt"/>
              <a:ea typeface="+mn-ea"/>
              <a:cs typeface="+mn-cs"/>
              <a:sym typeface="Courier"/>
            </a:endParaRPr>
          </a:p>
          <a:p>
            <a:pPr lvl="0" algn="l">
              <a:defRPr sz="1800"/>
            </a:pPr>
            <a:r>
              <a:rPr sz="2400" dirty="0">
                <a:latin typeface="+mn-lt"/>
                <a:ea typeface="+mn-ea"/>
                <a:cs typeface="+mn-cs"/>
                <a:sym typeface="Courier"/>
              </a:rPr>
              <a:t> long_description </a:t>
            </a:r>
            <a:r>
              <a:rPr sz="2400" dirty="0">
                <a:solidFill>
                  <a:srgbClr val="4F7A28"/>
                </a:solidFill>
                <a:latin typeface="+mn-lt"/>
                <a:ea typeface="+mn-ea"/>
                <a:cs typeface="+mn-cs"/>
                <a:sym typeface="Courier"/>
              </a:rPr>
              <a:t>IO</a:t>
            </a:r>
            <a:r>
              <a:rPr sz="2400" dirty="0">
                <a:latin typeface="+mn-lt"/>
                <a:ea typeface="+mn-ea"/>
                <a:cs typeface="+mn-cs"/>
                <a:sym typeface="Courier"/>
              </a:rPr>
              <a:t>.read(</a:t>
            </a:r>
            <a:r>
              <a:rPr sz="2400" dirty="0">
                <a:solidFill>
                  <a:srgbClr val="4F7A28"/>
                </a:solidFill>
                <a:latin typeface="+mn-lt"/>
                <a:ea typeface="+mn-ea"/>
                <a:cs typeface="+mn-cs"/>
                <a:sym typeface="Courier"/>
              </a:rPr>
              <a:t>File</a:t>
            </a:r>
            <a:r>
              <a:rPr sz="2400" dirty="0">
                <a:latin typeface="+mn-lt"/>
                <a:ea typeface="+mn-ea"/>
                <a:cs typeface="+mn-cs"/>
                <a:sym typeface="Courier"/>
              </a:rPr>
              <a:t>.join(</a:t>
            </a:r>
            <a:r>
              <a:rPr sz="2400" dirty="0">
                <a:solidFill>
                  <a:srgbClr val="4F7A28"/>
                </a:solidFill>
                <a:latin typeface="+mn-lt"/>
                <a:ea typeface="+mn-ea"/>
                <a:cs typeface="+mn-cs"/>
                <a:sym typeface="Courier"/>
              </a:rPr>
              <a:t>File</a:t>
            </a:r>
            <a:r>
              <a:rPr sz="2400" dirty="0">
                <a:latin typeface="+mn-lt"/>
                <a:ea typeface="+mn-ea"/>
                <a:cs typeface="+mn-cs"/>
                <a:sym typeface="Courier"/>
              </a:rPr>
              <a:t>.dirname(</a:t>
            </a:r>
            <a:r>
              <a:rPr sz="2400" dirty="0">
                <a:solidFill>
                  <a:srgbClr val="B51A00"/>
                </a:solidFill>
                <a:latin typeface="+mn-lt"/>
                <a:ea typeface="+mn-ea"/>
                <a:cs typeface="+mn-cs"/>
                <a:sym typeface="Courier"/>
              </a:rPr>
              <a:t>__FILE__</a:t>
            </a:r>
            <a:r>
              <a:rPr sz="2400" dirty="0">
                <a:latin typeface="+mn-lt"/>
                <a:ea typeface="+mn-ea"/>
                <a:cs typeface="+mn-cs"/>
                <a:sym typeface="Courier"/>
              </a:rPr>
              <a:t>), </a:t>
            </a:r>
            <a:r>
              <a:rPr sz="2400" dirty="0">
                <a:solidFill>
                  <a:srgbClr val="B51A00"/>
                </a:solidFill>
                <a:latin typeface="+mn-lt"/>
                <a:ea typeface="+mn-ea"/>
                <a:cs typeface="+mn-cs"/>
                <a:sym typeface="Courier"/>
              </a:rPr>
              <a:t>‘README.md‘</a:t>
            </a:r>
            <a:r>
              <a:rPr sz="2400" dirty="0">
                <a:latin typeface="+mn-lt"/>
                <a:ea typeface="+mn-ea"/>
                <a:cs typeface="+mn-cs"/>
                <a:sym typeface="Courier"/>
              </a:rPr>
              <a:t>))</a:t>
            </a:r>
          </a:p>
          <a:p>
            <a:pPr lvl="0" algn="l">
              <a:defRPr sz="1800"/>
            </a:pPr>
            <a:r>
              <a:rPr sz="2400" dirty="0">
                <a:latin typeface="+mn-lt"/>
                <a:ea typeface="+mn-ea"/>
                <a:cs typeface="+mn-cs"/>
                <a:sym typeface="Courier"/>
              </a:rPr>
              <a:t> version          </a:t>
            </a:r>
            <a:r>
              <a:rPr sz="2400" dirty="0" smtClean="0">
                <a:solidFill>
                  <a:srgbClr val="B51A00"/>
                </a:solidFill>
                <a:latin typeface="+mn-lt"/>
                <a:ea typeface="+mn-ea"/>
                <a:cs typeface="+mn-cs"/>
                <a:sym typeface="Courier"/>
              </a:rPr>
              <a:t>"</a:t>
            </a:r>
            <a:r>
              <a:rPr lang="en-US" sz="2400" dirty="0" smtClean="0">
                <a:solidFill>
                  <a:srgbClr val="B51A00"/>
                </a:solidFill>
                <a:latin typeface="+mn-lt"/>
                <a:ea typeface="+mn-ea"/>
                <a:cs typeface="+mn-cs"/>
                <a:sym typeface="Courier"/>
              </a:rPr>
              <a:t>0</a:t>
            </a:r>
            <a:r>
              <a:rPr sz="2400" dirty="0" smtClean="0">
                <a:solidFill>
                  <a:srgbClr val="B51A00"/>
                </a:solidFill>
                <a:latin typeface="+mn-lt"/>
                <a:ea typeface="+mn-ea"/>
                <a:cs typeface="+mn-cs"/>
                <a:sym typeface="Courier"/>
              </a:rPr>
              <a:t>.</a:t>
            </a:r>
            <a:r>
              <a:rPr lang="en-US" sz="2400" dirty="0" smtClean="0">
                <a:solidFill>
                  <a:srgbClr val="B51A00"/>
                </a:solidFill>
                <a:latin typeface="+mn-lt"/>
                <a:ea typeface="+mn-ea"/>
                <a:cs typeface="+mn-cs"/>
                <a:sym typeface="Courier"/>
              </a:rPr>
              <a:t>2</a:t>
            </a:r>
            <a:r>
              <a:rPr sz="2400" dirty="0" smtClean="0">
                <a:solidFill>
                  <a:srgbClr val="B51A00"/>
                </a:solidFill>
                <a:latin typeface="+mn-lt"/>
                <a:ea typeface="+mn-ea"/>
                <a:cs typeface="+mn-cs"/>
                <a:sym typeface="Courier"/>
              </a:rPr>
              <a:t>.0</a:t>
            </a:r>
            <a:r>
              <a:rPr sz="2400" dirty="0">
                <a:solidFill>
                  <a:srgbClr val="B51A00"/>
                </a:solidFill>
                <a:latin typeface="+mn-lt"/>
                <a:ea typeface="+mn-ea"/>
                <a:cs typeface="+mn-cs"/>
                <a:sym typeface="Courier"/>
              </a:rPr>
              <a:t>"</a:t>
            </a:r>
          </a:p>
        </p:txBody>
      </p:sp>
      <p:sp>
        <p:nvSpPr>
          <p:cNvPr id="4641" name="Shape 4641"/>
          <p:cNvSpPr/>
          <p:nvPr/>
        </p:nvSpPr>
        <p:spPr>
          <a:xfrm>
            <a:off x="1358304" y="1701800"/>
            <a:ext cx="6121401"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b="1">
                <a:latin typeface="+mn-lt"/>
                <a:ea typeface="+mn-ea"/>
                <a:cs typeface="+mn-cs"/>
                <a:sym typeface="Courier"/>
              </a:defRPr>
            </a:lvl1pPr>
          </a:lstStyle>
          <a:p>
            <a:pPr lvl="0">
              <a:defRPr sz="1800" b="0"/>
            </a:pPr>
            <a:r>
              <a:rPr sz="3200" b="1"/>
              <a:t>OPEN IN EDITOR:</a:t>
            </a:r>
          </a:p>
        </p:txBody>
      </p:sp>
      <p:sp>
        <p:nvSpPr>
          <p:cNvPr id="4642" name="Shape 4642"/>
          <p:cNvSpPr/>
          <p:nvPr/>
        </p:nvSpPr>
        <p:spPr>
          <a:xfrm>
            <a:off x="5048448" y="1625600"/>
            <a:ext cx="14655801" cy="7112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lgn="l">
              <a:defRPr>
                <a:latin typeface="+mn-lt"/>
                <a:ea typeface="+mn-ea"/>
                <a:cs typeface="+mn-cs"/>
                <a:sym typeface="Courier"/>
              </a:defRPr>
            </a:lvl1pPr>
          </a:lstStyle>
          <a:p>
            <a:pPr lvl="0">
              <a:defRPr sz="1800"/>
            </a:pPr>
            <a:r>
              <a:rPr sz="3200"/>
              <a:t>cookbooks/apache/metadata.rb</a:t>
            </a:r>
          </a:p>
        </p:txBody>
      </p:sp>
      <p:sp>
        <p:nvSpPr>
          <p:cNvPr id="4643" name="Shape 4643"/>
          <p:cNvSpPr/>
          <p:nvPr/>
        </p:nvSpPr>
        <p:spPr>
          <a:xfrm>
            <a:off x="6642100" y="5080000"/>
            <a:ext cx="3048000"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defRPr b="1">
                <a:latin typeface="+mn-lt"/>
                <a:ea typeface="+mn-ea"/>
                <a:cs typeface="+mn-cs"/>
                <a:sym typeface="Courier"/>
              </a:defRPr>
            </a:lvl1pPr>
          </a:lstStyle>
          <a:p>
            <a:pPr lvl="0">
              <a:defRPr sz="1800" b="0"/>
            </a:pPr>
            <a:r>
              <a:rPr sz="3200" b="1"/>
              <a:t>SAVE FILE!</a:t>
            </a:r>
          </a:p>
        </p:txBody>
      </p:sp>
      <p:sp>
        <p:nvSpPr>
          <p:cNvPr id="4644" name="Shape 4644"/>
          <p:cNvSpPr>
            <a:spLocks noGrp="1"/>
          </p:cNvSpPr>
          <p:nvPr>
            <p:ph type="title"/>
          </p:nvPr>
        </p:nvSpPr>
        <p:spPr>
          <a:prstGeom prst="rect">
            <a:avLst/>
          </a:prstGeom>
        </p:spPr>
        <p:txBody>
          <a:bodyPr/>
          <a:lstStyle>
            <a:lvl1pPr defTabSz="279400">
              <a:defRPr sz="3600">
                <a:effectLst>
                  <a:outerShdw blurRad="25400" dist="12700" dir="2700000" rotWithShape="0">
                    <a:srgbClr val="000000">
                      <a:alpha val="75000"/>
                    </a:srgbClr>
                  </a:outerShdw>
                </a:effectLst>
              </a:defRPr>
            </a:lvl1pPr>
          </a:lstStyle>
          <a:p>
            <a:pPr lvl="0">
              <a:defRPr sz="1800" b="0">
                <a:solidFill>
                  <a:srgbClr val="000000"/>
                </a:solidFill>
                <a:effectLst/>
              </a:defRPr>
            </a:pPr>
            <a:r>
              <a:rPr sz="3600" b="1">
                <a:solidFill>
                  <a:srgbClr val="FFFFFF"/>
                </a:solidFill>
                <a:effectLst>
                  <a:outerShdw blurRad="25400" dist="12700" dir="2700000" rotWithShape="0">
                    <a:srgbClr val="000000">
                      <a:alpha val="75000"/>
                    </a:srgbClr>
                  </a:outerShdw>
                </a:effectLst>
              </a:rPr>
              <a:t>Exercise: Change the cookbook’s version number in the metadata</a:t>
            </a:r>
          </a:p>
        </p:txBody>
      </p:sp>
      <p:sp>
        <p:nvSpPr>
          <p:cNvPr id="4645" name="Shape 4645"/>
          <p:cNvSpPr>
            <a:spLocks noGrp="1"/>
          </p:cNvSpPr>
          <p:nvPr>
            <p:ph type="body" idx="1"/>
          </p:nvPr>
        </p:nvSpPr>
        <p:spPr>
          <a:xfrm>
            <a:off x="800100" y="5740400"/>
            <a:ext cx="14668500" cy="2997200"/>
          </a:xfrm>
          <a:prstGeom prst="rect">
            <a:avLst/>
          </a:prstGeom>
        </p:spPr>
        <p:txBody>
          <a:bodyPr/>
          <a:lstStyle/>
          <a:p>
            <a:pPr lvl="0">
              <a:defRPr sz="1800"/>
            </a:pPr>
            <a:r>
              <a:rPr sz="4800" dirty="0"/>
              <a:t>Major, Minor, Patch</a:t>
            </a:r>
          </a:p>
          <a:p>
            <a:pPr lvl="0">
              <a:defRPr sz="1800"/>
            </a:pPr>
            <a:r>
              <a:rPr sz="4800" dirty="0"/>
              <a:t>Semantic Versioning Policy: </a:t>
            </a:r>
            <a:r>
              <a:rPr sz="4800" u="sng" dirty="0">
                <a:hlinkClick r:id="rId3"/>
              </a:rPr>
              <a:t>http://</a:t>
            </a:r>
            <a:r>
              <a:rPr sz="4800" u="sng" dirty="0" smtClean="0">
                <a:hlinkClick r:id="rId3"/>
              </a:rPr>
              <a:t>semver.org</a:t>
            </a:r>
            <a:endParaRPr sz="4800" dirty="0"/>
          </a:p>
        </p:txBody>
      </p:sp>
      <p:sp>
        <p:nvSpPr>
          <p:cNvPr id="4646" name="Shape 4646"/>
          <p:cNvSpPr/>
          <p:nvPr/>
        </p:nvSpPr>
        <p:spPr>
          <a:xfrm>
            <a:off x="1054100" y="4419600"/>
            <a:ext cx="5016500" cy="431800"/>
          </a:xfrm>
          <a:prstGeom prst="rect">
            <a:avLst/>
          </a:prstGeom>
          <a:ln w="63500">
            <a:solidFill>
              <a:srgbClr val="FFAA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4647" name="Shape 4647"/>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403</a:t>
            </a:fld>
            <a:endParaRPr sz="1000"/>
          </a:p>
        </p:txBody>
      </p:sp>
    </p:spTree>
  </p:cSld>
  <p:clrMapOvr>
    <a:masterClrMapping/>
  </p:clrMapOvr>
  <p:transition xmlns:p14="http://schemas.microsoft.com/office/powerpoint/2010/main" spd="med"/>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1" name="Shape 4651"/>
          <p:cNvSpPr/>
          <p:nvPr/>
        </p:nvSpPr>
        <p:spPr>
          <a:xfrm>
            <a:off x="520700" y="2533650"/>
            <a:ext cx="15201900" cy="14478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p>
            <a:pPr lvl="0" algn="l">
              <a:defRPr sz="1800"/>
            </a:pPr>
            <a:r>
              <a:rPr sz="3400" dirty="0">
                <a:latin typeface="+mn-lt"/>
                <a:ea typeface="+mn-ea"/>
                <a:cs typeface="+mn-cs"/>
                <a:sym typeface="Courier"/>
              </a:rPr>
              <a:t> default[</a:t>
            </a:r>
            <a:r>
              <a:rPr sz="3400" dirty="0">
                <a:solidFill>
                  <a:srgbClr val="B51A00"/>
                </a:solidFill>
                <a:latin typeface="+mn-lt"/>
                <a:ea typeface="+mn-ea"/>
                <a:cs typeface="+mn-cs"/>
                <a:sym typeface="Courier"/>
              </a:rPr>
              <a:t>"apache"</a:t>
            </a:r>
            <a:r>
              <a:rPr sz="3400" dirty="0">
                <a:latin typeface="+mn-lt"/>
                <a:ea typeface="+mn-ea"/>
                <a:cs typeface="+mn-cs"/>
                <a:sym typeface="Courier"/>
              </a:rPr>
              <a:t>][</a:t>
            </a:r>
            <a:r>
              <a:rPr sz="3400" dirty="0">
                <a:solidFill>
                  <a:srgbClr val="B51A00"/>
                </a:solidFill>
                <a:latin typeface="+mn-lt"/>
                <a:ea typeface="+mn-ea"/>
                <a:cs typeface="+mn-cs"/>
                <a:sym typeface="Courier"/>
              </a:rPr>
              <a:t>"sites"</a:t>
            </a:r>
            <a:r>
              <a:rPr sz="3400" dirty="0">
                <a:latin typeface="+mn-lt"/>
                <a:ea typeface="+mn-ea"/>
                <a:cs typeface="+mn-cs"/>
                <a:sym typeface="Courier"/>
              </a:rPr>
              <a:t>][</a:t>
            </a:r>
            <a:r>
              <a:rPr sz="3400" dirty="0">
                <a:solidFill>
                  <a:srgbClr val="B51A00"/>
                </a:solidFill>
                <a:latin typeface="+mn-lt"/>
                <a:ea typeface="+mn-ea"/>
                <a:cs typeface="+mn-cs"/>
                <a:sym typeface="Courier"/>
              </a:rPr>
              <a:t>"clowns"</a:t>
            </a:r>
            <a:r>
              <a:rPr sz="3400" dirty="0" smtClean="0">
                <a:latin typeface="+mn-lt"/>
                <a:ea typeface="+mn-ea"/>
                <a:cs typeface="+mn-cs"/>
                <a:sym typeface="Courier"/>
              </a:rPr>
              <a:t>] = { </a:t>
            </a:r>
            <a:r>
              <a:rPr sz="3400" dirty="0">
                <a:solidFill>
                  <a:srgbClr val="B51A00"/>
                </a:solidFill>
                <a:latin typeface="+mn-lt"/>
                <a:ea typeface="+mn-ea"/>
                <a:cs typeface="+mn-cs"/>
                <a:sym typeface="Courier"/>
              </a:rPr>
              <a:t>"port"</a:t>
            </a:r>
            <a:r>
              <a:rPr sz="3400" dirty="0">
                <a:latin typeface="+mn-lt"/>
                <a:ea typeface="+mn-ea"/>
                <a:cs typeface="+mn-cs"/>
                <a:sym typeface="Courier"/>
              </a:rPr>
              <a:t> </a:t>
            </a:r>
            <a:r>
              <a:rPr sz="3400" dirty="0" smtClean="0">
                <a:latin typeface="+mn-lt"/>
                <a:ea typeface="+mn-ea"/>
                <a:cs typeface="+mn-cs"/>
                <a:sym typeface="Courier"/>
              </a:rPr>
              <a:t>=&gt; </a:t>
            </a:r>
            <a:r>
              <a:rPr sz="3400" dirty="0">
                <a:solidFill>
                  <a:srgbClr val="B51A00"/>
                </a:solidFill>
                <a:latin typeface="+mn-lt"/>
                <a:ea typeface="+mn-ea"/>
                <a:cs typeface="+mn-cs"/>
                <a:sym typeface="Courier"/>
              </a:rPr>
              <a:t>80</a:t>
            </a:r>
            <a:r>
              <a:rPr sz="3400" dirty="0">
                <a:latin typeface="+mn-lt"/>
                <a:ea typeface="+mn-ea"/>
                <a:cs typeface="+mn-cs"/>
                <a:sym typeface="Courier"/>
              </a:rPr>
              <a:t> </a:t>
            </a:r>
            <a:r>
              <a:rPr sz="3400" dirty="0" smtClean="0">
                <a:latin typeface="+mn-lt"/>
                <a:ea typeface="+mn-ea"/>
                <a:cs typeface="+mn-cs"/>
                <a:sym typeface="Courier"/>
              </a:rPr>
              <a:t>}</a:t>
            </a:r>
            <a:endParaRPr sz="3400" dirty="0">
              <a:solidFill>
                <a:srgbClr val="FFFFFF"/>
              </a:solidFill>
              <a:latin typeface="+mn-lt"/>
              <a:ea typeface="+mn-ea"/>
              <a:cs typeface="+mn-cs"/>
              <a:sym typeface="Courier"/>
            </a:endParaRPr>
          </a:p>
          <a:p>
            <a:pPr lvl="0" algn="l">
              <a:defRPr sz="1800"/>
            </a:pPr>
            <a:r>
              <a:rPr sz="3400" dirty="0">
                <a:solidFill>
                  <a:srgbClr val="FFFFFF"/>
                </a:solidFill>
                <a:latin typeface="+mn-lt"/>
                <a:ea typeface="+mn-ea"/>
                <a:cs typeface="+mn-cs"/>
                <a:sym typeface="Courier"/>
              </a:rPr>
              <a:t> </a:t>
            </a:r>
            <a:r>
              <a:rPr sz="3400" dirty="0">
                <a:latin typeface="+mn-lt"/>
                <a:ea typeface="+mn-ea"/>
                <a:cs typeface="+mn-cs"/>
                <a:sym typeface="Courier"/>
              </a:rPr>
              <a:t>default[</a:t>
            </a:r>
            <a:r>
              <a:rPr sz="3400" dirty="0">
                <a:solidFill>
                  <a:srgbClr val="B51A00"/>
                </a:solidFill>
                <a:latin typeface="+mn-lt"/>
                <a:ea typeface="+mn-ea"/>
                <a:cs typeface="+mn-cs"/>
                <a:sym typeface="Courier"/>
              </a:rPr>
              <a:t>"apache"</a:t>
            </a:r>
            <a:r>
              <a:rPr sz="3400" dirty="0">
                <a:latin typeface="+mn-lt"/>
                <a:ea typeface="+mn-ea"/>
                <a:cs typeface="+mn-cs"/>
                <a:sym typeface="Courier"/>
              </a:rPr>
              <a:t>][</a:t>
            </a:r>
            <a:r>
              <a:rPr sz="3400" dirty="0">
                <a:solidFill>
                  <a:srgbClr val="B51A00"/>
                </a:solidFill>
                <a:latin typeface="+mn-lt"/>
                <a:ea typeface="+mn-ea"/>
                <a:cs typeface="+mn-cs"/>
                <a:sym typeface="Courier"/>
              </a:rPr>
              <a:t>"sites"</a:t>
            </a:r>
            <a:r>
              <a:rPr sz="3400" dirty="0">
                <a:latin typeface="+mn-lt"/>
                <a:ea typeface="+mn-ea"/>
                <a:cs typeface="+mn-cs"/>
                <a:sym typeface="Courier"/>
              </a:rPr>
              <a:t>][</a:t>
            </a:r>
            <a:r>
              <a:rPr sz="3400" dirty="0">
                <a:solidFill>
                  <a:srgbClr val="B51A00"/>
                </a:solidFill>
                <a:latin typeface="+mn-lt"/>
                <a:ea typeface="+mn-ea"/>
                <a:cs typeface="+mn-cs"/>
                <a:sym typeface="Courier"/>
              </a:rPr>
              <a:t>"bears"</a:t>
            </a:r>
            <a:r>
              <a:rPr sz="3400" dirty="0">
                <a:latin typeface="+mn-lt"/>
                <a:ea typeface="+mn-ea"/>
                <a:cs typeface="+mn-cs"/>
                <a:sym typeface="Courier"/>
              </a:rPr>
              <a:t>] = { </a:t>
            </a:r>
            <a:r>
              <a:rPr sz="3400" dirty="0">
                <a:solidFill>
                  <a:srgbClr val="B51A00"/>
                </a:solidFill>
                <a:latin typeface="+mn-lt"/>
                <a:ea typeface="+mn-ea"/>
                <a:cs typeface="+mn-cs"/>
                <a:sym typeface="Courier"/>
              </a:rPr>
              <a:t>"port"</a:t>
            </a:r>
            <a:r>
              <a:rPr sz="3400" dirty="0">
                <a:latin typeface="+mn-lt"/>
                <a:ea typeface="+mn-ea"/>
                <a:cs typeface="+mn-cs"/>
                <a:sym typeface="Courier"/>
              </a:rPr>
              <a:t> =&gt; </a:t>
            </a:r>
            <a:r>
              <a:rPr sz="3400" dirty="0">
                <a:solidFill>
                  <a:srgbClr val="B51A00"/>
                </a:solidFill>
                <a:latin typeface="+mn-lt"/>
                <a:ea typeface="+mn-ea"/>
                <a:cs typeface="+mn-cs"/>
                <a:sym typeface="Courier"/>
              </a:rPr>
              <a:t>81</a:t>
            </a:r>
            <a:r>
              <a:rPr sz="3400" dirty="0">
                <a:latin typeface="+mn-lt"/>
                <a:ea typeface="+mn-ea"/>
                <a:cs typeface="+mn-cs"/>
                <a:sym typeface="Courier"/>
              </a:rPr>
              <a:t> }</a:t>
            </a:r>
          </a:p>
        </p:txBody>
      </p:sp>
      <p:sp>
        <p:nvSpPr>
          <p:cNvPr id="4652" name="Shape 4652"/>
          <p:cNvSpPr/>
          <p:nvPr/>
        </p:nvSpPr>
        <p:spPr>
          <a:xfrm>
            <a:off x="1358304" y="1701800"/>
            <a:ext cx="6121401"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b="1">
                <a:latin typeface="+mn-lt"/>
                <a:ea typeface="+mn-ea"/>
                <a:cs typeface="+mn-cs"/>
                <a:sym typeface="Courier"/>
              </a:defRPr>
            </a:lvl1pPr>
          </a:lstStyle>
          <a:p>
            <a:pPr lvl="0">
              <a:defRPr sz="1800" b="0"/>
            </a:pPr>
            <a:r>
              <a:rPr sz="3200" b="1"/>
              <a:t>OPEN IN EDITOR:</a:t>
            </a:r>
          </a:p>
        </p:txBody>
      </p:sp>
      <p:sp>
        <p:nvSpPr>
          <p:cNvPr id="4653" name="Shape 4653"/>
          <p:cNvSpPr/>
          <p:nvPr/>
        </p:nvSpPr>
        <p:spPr>
          <a:xfrm>
            <a:off x="5048448" y="1612900"/>
            <a:ext cx="14655801" cy="7366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lgn="l">
              <a:defRPr sz="3300">
                <a:latin typeface="+mn-lt"/>
                <a:ea typeface="+mn-ea"/>
                <a:cs typeface="+mn-cs"/>
                <a:sym typeface="Courier"/>
              </a:defRPr>
            </a:lvl1pPr>
          </a:lstStyle>
          <a:p>
            <a:pPr lvl="0">
              <a:defRPr sz="1800"/>
            </a:pPr>
            <a:r>
              <a:rPr sz="3300"/>
              <a:t>cookbooks/apache/attributes/default.rb</a:t>
            </a:r>
          </a:p>
        </p:txBody>
      </p:sp>
      <p:sp>
        <p:nvSpPr>
          <p:cNvPr id="4654" name="Shape 4654"/>
          <p:cNvSpPr/>
          <p:nvPr/>
        </p:nvSpPr>
        <p:spPr>
          <a:xfrm>
            <a:off x="6604000" y="4178300"/>
            <a:ext cx="3048000"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defRPr b="1">
                <a:latin typeface="+mn-lt"/>
                <a:ea typeface="+mn-ea"/>
                <a:cs typeface="+mn-cs"/>
                <a:sym typeface="Courier"/>
              </a:defRPr>
            </a:lvl1pPr>
          </a:lstStyle>
          <a:p>
            <a:pPr lvl="0">
              <a:defRPr sz="1800" b="0"/>
            </a:pPr>
            <a:r>
              <a:rPr sz="3200" b="1"/>
              <a:t>SAVE FILE!</a:t>
            </a:r>
          </a:p>
        </p:txBody>
      </p:sp>
      <p:sp>
        <p:nvSpPr>
          <p:cNvPr id="4655" name="Shape 4655"/>
          <p:cNvSpPr>
            <a:spLocks noGrp="1"/>
          </p:cNvSpPr>
          <p:nvPr>
            <p:ph type="title"/>
          </p:nvPr>
        </p:nvSpPr>
        <p:spPr>
          <a:prstGeom prst="rect">
            <a:avLst/>
          </a:prstGeom>
        </p:spPr>
        <p:txBody>
          <a:bodyPr/>
          <a:lstStyle>
            <a:lvl1pPr defTabSz="458215">
              <a:defRPr sz="5904">
                <a:effectLst>
                  <a:outerShdw blurRad="41656" dist="20828" dir="2700000" rotWithShape="0">
                    <a:srgbClr val="000000">
                      <a:alpha val="75000"/>
                    </a:srgbClr>
                  </a:outerShdw>
                </a:effectLst>
              </a:defRPr>
            </a:lvl1pPr>
          </a:lstStyle>
          <a:p>
            <a:pPr lvl="0">
              <a:defRPr sz="1800" b="0">
                <a:solidFill>
                  <a:srgbClr val="000000"/>
                </a:solidFill>
                <a:effectLst/>
              </a:defRPr>
            </a:pPr>
            <a:r>
              <a:rPr sz="5904" b="1">
                <a:solidFill>
                  <a:srgbClr val="FFFFFF"/>
                </a:solidFill>
                <a:effectLst>
                  <a:outerShdw blurRad="41656" dist="20828" dir="2700000" rotWithShape="0">
                    <a:srgbClr val="000000">
                      <a:alpha val="75000"/>
                    </a:srgbClr>
                  </a:outerShdw>
                </a:effectLst>
              </a:rPr>
              <a:t>Exercise: Edit the attribute file default.rb</a:t>
            </a:r>
          </a:p>
        </p:txBody>
      </p:sp>
      <p:sp>
        <p:nvSpPr>
          <p:cNvPr id="4656" name="Shape 4656"/>
          <p:cNvSpPr>
            <a:spLocks noGrp="1"/>
          </p:cNvSpPr>
          <p:nvPr>
            <p:ph type="body" idx="1"/>
          </p:nvPr>
        </p:nvSpPr>
        <p:spPr>
          <a:xfrm>
            <a:off x="787400" y="5003800"/>
            <a:ext cx="14668500" cy="3289300"/>
          </a:xfrm>
          <a:prstGeom prst="rect">
            <a:avLst/>
          </a:prstGeom>
        </p:spPr>
        <p:txBody>
          <a:bodyPr/>
          <a:lstStyle/>
          <a:p>
            <a:pPr lvl="0">
              <a:defRPr sz="1800"/>
            </a:pPr>
            <a:r>
              <a:rPr sz="4800"/>
              <a:t>We add information about the sites we need to deploy</a:t>
            </a:r>
          </a:p>
          <a:p>
            <a:pPr lvl="1">
              <a:defRPr sz="1800"/>
            </a:pPr>
            <a:r>
              <a:rPr sz="4800"/>
              <a:t>One about Clowns, running on port 80</a:t>
            </a:r>
          </a:p>
          <a:p>
            <a:pPr lvl="1">
              <a:defRPr sz="1800"/>
            </a:pPr>
            <a:r>
              <a:rPr sz="4800"/>
              <a:t>One about Bears, running on port 81</a:t>
            </a:r>
          </a:p>
        </p:txBody>
      </p:sp>
      <p:sp>
        <p:nvSpPr>
          <p:cNvPr id="4657" name="Shape 4657"/>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404</a:t>
            </a:fld>
            <a:endParaRPr sz="1000"/>
          </a:p>
        </p:txBody>
      </p:sp>
    </p:spTree>
  </p:cSld>
  <p:clrMapOvr>
    <a:masterClrMapping/>
  </p:clrMapOvr>
  <p:transition xmlns:p14="http://schemas.microsoft.com/office/powerpoint/2010/main" spd="med"/>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61" name="Shape 4661"/>
          <p:cNvSpPr/>
          <p:nvPr/>
        </p:nvSpPr>
        <p:spPr>
          <a:xfrm>
            <a:off x="1358304" y="1701800"/>
            <a:ext cx="6121401"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b="1">
                <a:latin typeface="+mn-lt"/>
                <a:ea typeface="+mn-ea"/>
                <a:cs typeface="+mn-cs"/>
                <a:sym typeface="Courier"/>
              </a:defRPr>
            </a:lvl1pPr>
          </a:lstStyle>
          <a:p>
            <a:pPr lvl="0">
              <a:defRPr sz="1800" b="0"/>
            </a:pPr>
            <a:r>
              <a:rPr sz="3200" b="1"/>
              <a:t>OPEN IN EDITOR:</a:t>
            </a:r>
          </a:p>
        </p:txBody>
      </p:sp>
      <p:sp>
        <p:nvSpPr>
          <p:cNvPr id="4662" name="Shape 4662"/>
          <p:cNvSpPr/>
          <p:nvPr/>
        </p:nvSpPr>
        <p:spPr>
          <a:xfrm>
            <a:off x="6642100" y="8267700"/>
            <a:ext cx="3048000"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defRPr b="1">
                <a:latin typeface="+mn-lt"/>
                <a:ea typeface="+mn-ea"/>
                <a:cs typeface="+mn-cs"/>
                <a:sym typeface="Courier"/>
              </a:defRPr>
            </a:lvl1pPr>
          </a:lstStyle>
          <a:p>
            <a:pPr lvl="0">
              <a:defRPr sz="1800" b="0"/>
            </a:pPr>
            <a:r>
              <a:rPr sz="3200" b="1"/>
              <a:t>SAVE FILE!</a:t>
            </a:r>
          </a:p>
        </p:txBody>
      </p:sp>
      <p:sp>
        <p:nvSpPr>
          <p:cNvPr id="4663" name="Shape 4663"/>
          <p:cNvSpPr/>
          <p:nvPr/>
        </p:nvSpPr>
        <p:spPr>
          <a:xfrm>
            <a:off x="5048448" y="1612900"/>
            <a:ext cx="14655801" cy="7366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lgn="l">
              <a:defRPr sz="3300">
                <a:latin typeface="+mn-lt"/>
                <a:ea typeface="+mn-ea"/>
                <a:cs typeface="+mn-cs"/>
                <a:sym typeface="Courier"/>
              </a:defRPr>
            </a:lvl1pPr>
          </a:lstStyle>
          <a:p>
            <a:pPr lvl="0">
              <a:defRPr sz="1800"/>
            </a:pPr>
            <a:r>
              <a:rPr sz="3300"/>
              <a:t>cookbooks/apache/recipes/default.rb</a:t>
            </a:r>
          </a:p>
        </p:txBody>
      </p:sp>
      <p:sp>
        <p:nvSpPr>
          <p:cNvPr id="4664" name="Shape 4664"/>
          <p:cNvSpPr/>
          <p:nvPr/>
        </p:nvSpPr>
        <p:spPr>
          <a:xfrm>
            <a:off x="838200" y="2381250"/>
            <a:ext cx="14630400" cy="59563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p>
            <a:pPr lvl="0" algn="l" defTabSz="457200">
              <a:defRPr sz="1800"/>
            </a:pPr>
            <a:r>
              <a:rPr sz="1900">
                <a:latin typeface="+mn-lt"/>
                <a:ea typeface="+mn-ea"/>
                <a:cs typeface="+mn-cs"/>
                <a:sym typeface="Courier"/>
              </a:rPr>
              <a:t>package </a:t>
            </a:r>
            <a:r>
              <a:rPr sz="1900">
                <a:solidFill>
                  <a:srgbClr val="C8352B"/>
                </a:solidFill>
                <a:latin typeface="+mn-lt"/>
                <a:ea typeface="+mn-ea"/>
                <a:cs typeface="+mn-cs"/>
                <a:sym typeface="Courier"/>
              </a:rPr>
              <a:t>"httpd"</a:t>
            </a:r>
            <a:r>
              <a:rPr sz="1900">
                <a:latin typeface="+mn-lt"/>
                <a:ea typeface="+mn-ea"/>
                <a:cs typeface="+mn-cs"/>
                <a:sym typeface="Courier"/>
              </a:rPr>
              <a:t> </a:t>
            </a:r>
            <a:r>
              <a:rPr sz="1900" b="1">
                <a:solidFill>
                  <a:srgbClr val="008F00"/>
                </a:solidFill>
                <a:latin typeface="+mn-lt"/>
                <a:ea typeface="+mn-ea"/>
                <a:cs typeface="+mn-cs"/>
                <a:sym typeface="Courier"/>
              </a:rPr>
              <a:t>do</a:t>
            </a:r>
            <a:endParaRPr sz="1900">
              <a:latin typeface="+mn-lt"/>
              <a:ea typeface="+mn-ea"/>
              <a:cs typeface="+mn-cs"/>
              <a:sym typeface="Courier"/>
            </a:endParaRPr>
          </a:p>
          <a:p>
            <a:pPr lvl="0" algn="l" defTabSz="457200">
              <a:defRPr sz="1800"/>
            </a:pPr>
            <a:r>
              <a:rPr sz="1900">
                <a:latin typeface="+mn-lt"/>
                <a:ea typeface="+mn-ea"/>
                <a:cs typeface="+mn-cs"/>
                <a:sym typeface="Courier"/>
              </a:rPr>
              <a:t>  action </a:t>
            </a:r>
            <a:r>
              <a:rPr sz="1900">
                <a:solidFill>
                  <a:srgbClr val="22288F"/>
                </a:solidFill>
                <a:latin typeface="+mn-lt"/>
                <a:ea typeface="+mn-ea"/>
                <a:cs typeface="+mn-cs"/>
                <a:sym typeface="Courier"/>
              </a:rPr>
              <a:t>:install</a:t>
            </a:r>
            <a:endParaRPr sz="1900">
              <a:latin typeface="+mn-lt"/>
              <a:ea typeface="+mn-ea"/>
              <a:cs typeface="+mn-cs"/>
              <a:sym typeface="Courier"/>
            </a:endParaRPr>
          </a:p>
          <a:p>
            <a:pPr lvl="0" algn="l" defTabSz="457200">
              <a:defRPr sz="1800"/>
            </a:pPr>
            <a:r>
              <a:rPr sz="1900" b="1">
                <a:solidFill>
                  <a:srgbClr val="008F00"/>
                </a:solidFill>
                <a:latin typeface="+mn-lt"/>
                <a:ea typeface="+mn-ea"/>
                <a:cs typeface="+mn-cs"/>
                <a:sym typeface="Courier"/>
              </a:rPr>
              <a:t>end</a:t>
            </a:r>
            <a:endParaRPr sz="1900">
              <a:latin typeface="+mn-lt"/>
              <a:ea typeface="+mn-ea"/>
              <a:cs typeface="+mn-cs"/>
              <a:sym typeface="Courier"/>
            </a:endParaRPr>
          </a:p>
          <a:p>
            <a:pPr lvl="0" algn="l" defTabSz="457200">
              <a:defRPr sz="1800"/>
            </a:pPr>
            <a:endParaRPr sz="1900">
              <a:latin typeface="+mn-lt"/>
              <a:ea typeface="+mn-ea"/>
              <a:cs typeface="+mn-cs"/>
              <a:sym typeface="Courier"/>
            </a:endParaRPr>
          </a:p>
          <a:p>
            <a:pPr lvl="0" algn="l" defTabSz="457200">
              <a:defRPr sz="1800"/>
            </a:pPr>
            <a:r>
              <a:rPr sz="1900">
                <a:latin typeface="+mn-lt"/>
                <a:ea typeface="+mn-ea"/>
                <a:cs typeface="+mn-cs"/>
                <a:sym typeface="Courier"/>
              </a:rPr>
              <a:t>service </a:t>
            </a:r>
            <a:r>
              <a:rPr sz="1900">
                <a:solidFill>
                  <a:srgbClr val="C8352B"/>
                </a:solidFill>
                <a:latin typeface="+mn-lt"/>
                <a:ea typeface="+mn-ea"/>
                <a:cs typeface="+mn-cs"/>
                <a:sym typeface="Courier"/>
              </a:rPr>
              <a:t>"httpd"</a:t>
            </a:r>
            <a:r>
              <a:rPr sz="1900">
                <a:latin typeface="+mn-lt"/>
                <a:ea typeface="+mn-ea"/>
                <a:cs typeface="+mn-cs"/>
                <a:sym typeface="Courier"/>
              </a:rPr>
              <a:t> </a:t>
            </a:r>
            <a:r>
              <a:rPr sz="1900" b="1">
                <a:solidFill>
                  <a:srgbClr val="008F00"/>
                </a:solidFill>
                <a:latin typeface="+mn-lt"/>
                <a:ea typeface="+mn-ea"/>
                <a:cs typeface="+mn-cs"/>
                <a:sym typeface="Courier"/>
              </a:rPr>
              <a:t>do</a:t>
            </a:r>
            <a:endParaRPr sz="1900">
              <a:latin typeface="+mn-lt"/>
              <a:ea typeface="+mn-ea"/>
              <a:cs typeface="+mn-cs"/>
              <a:sym typeface="Courier"/>
            </a:endParaRPr>
          </a:p>
          <a:p>
            <a:pPr lvl="0" algn="l" defTabSz="457200">
              <a:defRPr sz="1800"/>
            </a:pPr>
            <a:r>
              <a:rPr sz="1900">
                <a:latin typeface="+mn-lt"/>
                <a:ea typeface="+mn-ea"/>
                <a:cs typeface="+mn-cs"/>
                <a:sym typeface="Courier"/>
              </a:rPr>
              <a:t>  action </a:t>
            </a:r>
            <a:r>
              <a:rPr sz="1900">
                <a:solidFill>
                  <a:srgbClr val="797979"/>
                </a:solidFill>
                <a:latin typeface="+mn-lt"/>
                <a:ea typeface="+mn-ea"/>
                <a:cs typeface="+mn-cs"/>
                <a:sym typeface="Courier"/>
              </a:rPr>
              <a:t>[</a:t>
            </a:r>
            <a:r>
              <a:rPr sz="1900">
                <a:solidFill>
                  <a:srgbClr val="22288F"/>
                </a:solidFill>
                <a:latin typeface="+mn-lt"/>
                <a:ea typeface="+mn-ea"/>
                <a:cs typeface="+mn-cs"/>
                <a:sym typeface="Courier"/>
              </a:rPr>
              <a:t>:enable</a:t>
            </a:r>
            <a:r>
              <a:rPr sz="1900">
                <a:latin typeface="+mn-lt"/>
                <a:ea typeface="+mn-ea"/>
                <a:cs typeface="+mn-cs"/>
                <a:sym typeface="Courier"/>
              </a:rPr>
              <a:t>, </a:t>
            </a:r>
            <a:r>
              <a:rPr sz="1900">
                <a:solidFill>
                  <a:srgbClr val="22288F"/>
                </a:solidFill>
                <a:latin typeface="+mn-lt"/>
                <a:ea typeface="+mn-ea"/>
                <a:cs typeface="+mn-cs"/>
                <a:sym typeface="Courier"/>
              </a:rPr>
              <a:t>:start</a:t>
            </a:r>
            <a:r>
              <a:rPr sz="1900">
                <a:latin typeface="+mn-lt"/>
                <a:ea typeface="+mn-ea"/>
                <a:cs typeface="+mn-cs"/>
                <a:sym typeface="Courier"/>
              </a:rPr>
              <a:t>]</a:t>
            </a:r>
          </a:p>
          <a:p>
            <a:pPr lvl="0" algn="l" defTabSz="457200">
              <a:defRPr sz="1800"/>
            </a:pPr>
            <a:r>
              <a:rPr sz="1900" b="1">
                <a:solidFill>
                  <a:srgbClr val="008F00"/>
                </a:solidFill>
                <a:latin typeface="+mn-lt"/>
                <a:ea typeface="+mn-ea"/>
                <a:cs typeface="+mn-cs"/>
                <a:sym typeface="Courier"/>
              </a:rPr>
              <a:t>end</a:t>
            </a:r>
            <a:endParaRPr sz="1900">
              <a:latin typeface="+mn-lt"/>
              <a:ea typeface="+mn-ea"/>
              <a:cs typeface="+mn-cs"/>
              <a:sym typeface="Courier"/>
            </a:endParaRPr>
          </a:p>
          <a:p>
            <a:pPr lvl="0" algn="l" defTabSz="457200">
              <a:defRPr sz="1800"/>
            </a:pPr>
            <a:endParaRPr sz="1900">
              <a:latin typeface="+mn-lt"/>
              <a:ea typeface="+mn-ea"/>
              <a:cs typeface="+mn-cs"/>
              <a:sym typeface="Courier"/>
            </a:endParaRPr>
          </a:p>
          <a:p>
            <a:pPr lvl="0" algn="l" defTabSz="457200">
              <a:defRPr sz="1800"/>
            </a:pPr>
            <a:r>
              <a:rPr sz="1900">
                <a:latin typeface="+mn-lt"/>
                <a:ea typeface="+mn-ea"/>
                <a:cs typeface="+mn-cs"/>
                <a:sym typeface="Courier"/>
              </a:rPr>
              <a:t>cookbook_file </a:t>
            </a:r>
            <a:r>
              <a:rPr sz="1900">
                <a:solidFill>
                  <a:srgbClr val="C8352B"/>
                </a:solidFill>
                <a:latin typeface="+mn-lt"/>
                <a:ea typeface="+mn-ea"/>
                <a:cs typeface="+mn-cs"/>
                <a:sym typeface="Courier"/>
              </a:rPr>
              <a:t>"/var/www/html/index.html"</a:t>
            </a:r>
            <a:r>
              <a:rPr sz="1900">
                <a:latin typeface="+mn-lt"/>
                <a:ea typeface="+mn-ea"/>
                <a:cs typeface="+mn-cs"/>
                <a:sym typeface="Courier"/>
              </a:rPr>
              <a:t> </a:t>
            </a:r>
            <a:r>
              <a:rPr sz="1900" b="1">
                <a:solidFill>
                  <a:srgbClr val="008F00"/>
                </a:solidFill>
                <a:latin typeface="+mn-lt"/>
                <a:ea typeface="+mn-ea"/>
                <a:cs typeface="+mn-cs"/>
                <a:sym typeface="Courier"/>
              </a:rPr>
              <a:t>do</a:t>
            </a:r>
            <a:endParaRPr sz="1900">
              <a:latin typeface="+mn-lt"/>
              <a:ea typeface="+mn-ea"/>
              <a:cs typeface="+mn-cs"/>
              <a:sym typeface="Courier"/>
            </a:endParaRPr>
          </a:p>
          <a:p>
            <a:pPr lvl="0" algn="l" defTabSz="457200">
              <a:defRPr sz="1800"/>
            </a:pPr>
            <a:r>
              <a:rPr sz="1900">
                <a:latin typeface="+mn-lt"/>
                <a:ea typeface="+mn-ea"/>
                <a:cs typeface="+mn-cs"/>
                <a:sym typeface="Courier"/>
              </a:rPr>
              <a:t>  source </a:t>
            </a:r>
            <a:r>
              <a:rPr sz="1900">
                <a:solidFill>
                  <a:srgbClr val="C8352B"/>
                </a:solidFill>
                <a:latin typeface="+mn-lt"/>
                <a:ea typeface="+mn-ea"/>
                <a:cs typeface="+mn-cs"/>
                <a:sym typeface="Courier"/>
              </a:rPr>
              <a:t>"index.html"</a:t>
            </a:r>
            <a:endParaRPr sz="1900">
              <a:latin typeface="+mn-lt"/>
              <a:ea typeface="+mn-ea"/>
              <a:cs typeface="+mn-cs"/>
              <a:sym typeface="Courier"/>
            </a:endParaRPr>
          </a:p>
          <a:p>
            <a:pPr lvl="0" algn="l" defTabSz="457200">
              <a:defRPr sz="1800"/>
            </a:pPr>
            <a:r>
              <a:rPr sz="1900">
                <a:latin typeface="+mn-lt"/>
                <a:ea typeface="+mn-ea"/>
                <a:cs typeface="+mn-cs"/>
                <a:sym typeface="Courier"/>
              </a:rPr>
              <a:t>  mode </a:t>
            </a:r>
            <a:r>
              <a:rPr sz="1900">
                <a:solidFill>
                  <a:srgbClr val="C8352B"/>
                </a:solidFill>
                <a:latin typeface="+mn-lt"/>
                <a:ea typeface="+mn-ea"/>
                <a:cs typeface="+mn-cs"/>
                <a:sym typeface="Courier"/>
              </a:rPr>
              <a:t>"0644"</a:t>
            </a:r>
            <a:endParaRPr sz="1900">
              <a:latin typeface="+mn-lt"/>
              <a:ea typeface="+mn-ea"/>
              <a:cs typeface="+mn-cs"/>
              <a:sym typeface="Courier"/>
            </a:endParaRPr>
          </a:p>
          <a:p>
            <a:pPr lvl="0" algn="l" defTabSz="457200">
              <a:defRPr sz="1800"/>
            </a:pPr>
            <a:r>
              <a:rPr sz="1900" b="1">
                <a:solidFill>
                  <a:srgbClr val="008F00"/>
                </a:solidFill>
                <a:latin typeface="+mn-lt"/>
                <a:ea typeface="+mn-ea"/>
                <a:cs typeface="+mn-cs"/>
                <a:sym typeface="Courier"/>
              </a:rPr>
              <a:t>end</a:t>
            </a:r>
          </a:p>
          <a:p>
            <a:pPr lvl="0" algn="l" defTabSz="457200">
              <a:defRPr sz="1800"/>
            </a:pPr>
            <a:endParaRPr sz="1900" b="1">
              <a:latin typeface="+mn-lt"/>
              <a:ea typeface="+mn-ea"/>
              <a:cs typeface="+mn-cs"/>
              <a:sym typeface="Courier"/>
            </a:endParaRPr>
          </a:p>
          <a:p>
            <a:pPr lvl="0" algn="l" defTabSz="457200">
              <a:defRPr sz="1800"/>
            </a:pPr>
            <a:r>
              <a:rPr sz="1900" b="1">
                <a:latin typeface="+mn-lt"/>
                <a:ea typeface="+mn-ea"/>
                <a:cs typeface="+mn-cs"/>
                <a:sym typeface="Courier"/>
              </a:rPr>
              <a:t># Disable the default virtual host</a:t>
            </a:r>
          </a:p>
          <a:p>
            <a:pPr lvl="0" algn="l" defTabSz="457200">
              <a:defRPr sz="1800"/>
            </a:pPr>
            <a:r>
              <a:rPr sz="1900" b="1">
                <a:latin typeface="+mn-lt"/>
                <a:ea typeface="+mn-ea"/>
                <a:cs typeface="+mn-cs"/>
                <a:sym typeface="Courier"/>
              </a:rPr>
              <a:t># Iterate over the apache sites</a:t>
            </a:r>
          </a:p>
          <a:p>
            <a:pPr lvl="0" algn="l" defTabSz="457200">
              <a:defRPr sz="1800"/>
            </a:pPr>
            <a:r>
              <a:rPr sz="1900" b="1">
                <a:latin typeface="+mn-lt"/>
                <a:ea typeface="+mn-ea"/>
                <a:cs typeface="+mn-cs"/>
                <a:sym typeface="Courier"/>
              </a:rPr>
              <a:t> # Set the document root</a:t>
            </a:r>
          </a:p>
          <a:p>
            <a:pPr lvl="0" algn="l" defTabSz="457200">
              <a:defRPr sz="1800"/>
            </a:pPr>
            <a:r>
              <a:rPr sz="1900" b="1">
                <a:latin typeface="+mn-lt"/>
                <a:ea typeface="+mn-ea"/>
                <a:cs typeface="+mn-cs"/>
                <a:sym typeface="Courier"/>
              </a:rPr>
              <a:t> # Add a template for Apache virtual host configuration</a:t>
            </a:r>
          </a:p>
          <a:p>
            <a:pPr lvl="0" algn="l" defTabSz="457200">
              <a:defRPr sz="1800"/>
            </a:pPr>
            <a:r>
              <a:rPr sz="1900" b="1">
                <a:latin typeface="+mn-lt"/>
                <a:ea typeface="+mn-ea"/>
                <a:cs typeface="+mn-cs"/>
                <a:sym typeface="Courier"/>
              </a:rPr>
              <a:t> # Add a directory resource to create the document_root</a:t>
            </a:r>
          </a:p>
          <a:p>
            <a:pPr lvl="0" algn="l" defTabSz="457200">
              <a:defRPr sz="1800"/>
            </a:pPr>
            <a:r>
              <a:rPr sz="1900" b="1">
                <a:latin typeface="+mn-lt"/>
                <a:ea typeface="+mn-ea"/>
                <a:cs typeface="+mn-cs"/>
                <a:sym typeface="Courier"/>
              </a:rPr>
              <a:t> # Add a template resource for the virtual host's index.html</a:t>
            </a:r>
          </a:p>
        </p:txBody>
      </p:sp>
      <p:sp>
        <p:nvSpPr>
          <p:cNvPr id="4665" name="Shape 4665"/>
          <p:cNvSpPr>
            <a:spLocks noGrp="1"/>
          </p:cNvSpPr>
          <p:nvPr>
            <p:ph type="title"/>
          </p:nvPr>
        </p:nvSpPr>
        <p:spPr>
          <a:prstGeom prst="rect">
            <a:avLst/>
          </a:prstGeom>
        </p:spPr>
        <p:txBody>
          <a:bodyPr/>
          <a:lstStyle>
            <a:lvl1pPr defTabSz="335280">
              <a:defRPr sz="4320">
                <a:effectLst>
                  <a:outerShdw blurRad="30480" dist="15240" dir="2700000" rotWithShape="0">
                    <a:srgbClr val="000000">
                      <a:alpha val="75000"/>
                    </a:srgbClr>
                  </a:outerShdw>
                </a:effectLst>
              </a:defRPr>
            </a:lvl1pPr>
          </a:lstStyle>
          <a:p>
            <a:pPr lvl="0">
              <a:defRPr sz="1800" b="0">
                <a:solidFill>
                  <a:srgbClr val="000000"/>
                </a:solidFill>
                <a:effectLst/>
              </a:defRPr>
            </a:pPr>
            <a:r>
              <a:rPr sz="4320" b="1">
                <a:solidFill>
                  <a:srgbClr val="FFFFFF"/>
                </a:solidFill>
                <a:effectLst>
                  <a:outerShdw blurRad="30480" dist="15240" dir="2700000" rotWithShape="0">
                    <a:srgbClr val="000000">
                      <a:alpha val="75000"/>
                    </a:srgbClr>
                  </a:outerShdw>
                </a:effectLst>
              </a:rPr>
              <a:t>Exercise: Open the default apache recipe in your editor</a:t>
            </a:r>
          </a:p>
        </p:txBody>
      </p:sp>
      <p:sp>
        <p:nvSpPr>
          <p:cNvPr id="4666" name="Shape 466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405</a:t>
            </a:fld>
            <a:endParaRPr sz="1000"/>
          </a:p>
        </p:txBody>
      </p:sp>
      <p:sp>
        <p:nvSpPr>
          <p:cNvPr id="4667" name="Shape 4667"/>
          <p:cNvSpPr/>
          <p:nvPr/>
        </p:nvSpPr>
        <p:spPr>
          <a:xfrm>
            <a:off x="850900" y="6400800"/>
            <a:ext cx="10617200" cy="1841500"/>
          </a:xfrm>
          <a:prstGeom prst="rect">
            <a:avLst/>
          </a:prstGeom>
          <a:solidFill>
            <a:srgbClr val="FFFFFF">
              <a:alpha val="60000"/>
            </a:srgbClr>
          </a:solidFill>
          <a:ln w="508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xmlns:p14="http://schemas.microsoft.com/office/powerpoint/2010/main" spd="med"/>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1" name="Shape 4671"/>
          <p:cNvSpPr/>
          <p:nvPr/>
        </p:nvSpPr>
        <p:spPr>
          <a:xfrm>
            <a:off x="1358304" y="1701800"/>
            <a:ext cx="6121401"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b="1">
                <a:latin typeface="+mn-lt"/>
                <a:ea typeface="+mn-ea"/>
                <a:cs typeface="+mn-cs"/>
                <a:sym typeface="Courier"/>
              </a:defRPr>
            </a:lvl1pPr>
          </a:lstStyle>
          <a:p>
            <a:pPr lvl="0">
              <a:defRPr sz="1800" b="0"/>
            </a:pPr>
            <a:r>
              <a:rPr sz="3200" b="1"/>
              <a:t>OPEN IN EDITOR:</a:t>
            </a:r>
          </a:p>
        </p:txBody>
      </p:sp>
      <p:sp>
        <p:nvSpPr>
          <p:cNvPr id="4672" name="Shape 4672"/>
          <p:cNvSpPr/>
          <p:nvPr/>
        </p:nvSpPr>
        <p:spPr>
          <a:xfrm>
            <a:off x="5048448" y="1612900"/>
            <a:ext cx="14655801" cy="7366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lgn="l">
              <a:defRPr sz="3300">
                <a:latin typeface="+mn-lt"/>
                <a:ea typeface="+mn-ea"/>
                <a:cs typeface="+mn-cs"/>
                <a:sym typeface="Courier"/>
              </a:defRPr>
            </a:lvl1pPr>
          </a:lstStyle>
          <a:p>
            <a:pPr lvl="0">
              <a:defRPr sz="1800"/>
            </a:pPr>
            <a:r>
              <a:rPr sz="3300"/>
              <a:t>cookbooks/apache/recipes/default.rb</a:t>
            </a:r>
          </a:p>
        </p:txBody>
      </p:sp>
      <p:sp>
        <p:nvSpPr>
          <p:cNvPr id="4673" name="Shape 4673"/>
          <p:cNvSpPr/>
          <p:nvPr/>
        </p:nvSpPr>
        <p:spPr>
          <a:xfrm>
            <a:off x="838200" y="2381250"/>
            <a:ext cx="14630400" cy="65405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p>
            <a:pPr lvl="0" algn="l" defTabSz="457200">
              <a:defRPr sz="1800"/>
            </a:pPr>
            <a:r>
              <a:rPr sz="1900" dirty="0">
                <a:latin typeface="+mn-lt"/>
                <a:ea typeface="+mn-ea"/>
                <a:cs typeface="+mn-cs"/>
                <a:sym typeface="Courier"/>
              </a:rPr>
              <a:t>package </a:t>
            </a:r>
            <a:r>
              <a:rPr sz="1900" dirty="0">
                <a:solidFill>
                  <a:srgbClr val="C8352B"/>
                </a:solidFill>
                <a:latin typeface="+mn-lt"/>
                <a:ea typeface="+mn-ea"/>
                <a:cs typeface="+mn-cs"/>
                <a:sym typeface="Courier"/>
              </a:rPr>
              <a:t>"httpd"</a:t>
            </a:r>
            <a:r>
              <a:rPr sz="1900" dirty="0">
                <a:latin typeface="+mn-lt"/>
                <a:ea typeface="+mn-ea"/>
                <a:cs typeface="+mn-cs"/>
                <a:sym typeface="Courier"/>
              </a:rPr>
              <a:t> </a:t>
            </a:r>
            <a:r>
              <a:rPr sz="1900" b="1" dirty="0">
                <a:solidFill>
                  <a:srgbClr val="008F00"/>
                </a:solidFill>
                <a:latin typeface="+mn-lt"/>
                <a:ea typeface="+mn-ea"/>
                <a:cs typeface="+mn-cs"/>
                <a:sym typeface="Courier"/>
              </a:rPr>
              <a:t>do</a:t>
            </a:r>
            <a:endParaRPr sz="1900" dirty="0">
              <a:latin typeface="+mn-lt"/>
              <a:ea typeface="+mn-ea"/>
              <a:cs typeface="+mn-cs"/>
              <a:sym typeface="Courier"/>
            </a:endParaRPr>
          </a:p>
          <a:p>
            <a:pPr lvl="0" algn="l" defTabSz="457200">
              <a:defRPr sz="1800"/>
            </a:pPr>
            <a:r>
              <a:rPr sz="1900" dirty="0">
                <a:latin typeface="+mn-lt"/>
                <a:ea typeface="+mn-ea"/>
                <a:cs typeface="+mn-cs"/>
                <a:sym typeface="Courier"/>
              </a:rPr>
              <a:t>  action </a:t>
            </a:r>
            <a:r>
              <a:rPr sz="1900" dirty="0">
                <a:solidFill>
                  <a:srgbClr val="22288F"/>
                </a:solidFill>
                <a:latin typeface="+mn-lt"/>
                <a:ea typeface="+mn-ea"/>
                <a:cs typeface="+mn-cs"/>
                <a:sym typeface="Courier"/>
              </a:rPr>
              <a:t>:install</a:t>
            </a:r>
            <a:endParaRPr sz="1900" dirty="0">
              <a:latin typeface="+mn-lt"/>
              <a:ea typeface="+mn-ea"/>
              <a:cs typeface="+mn-cs"/>
              <a:sym typeface="Courier"/>
            </a:endParaRPr>
          </a:p>
          <a:p>
            <a:pPr lvl="0" algn="l" defTabSz="457200">
              <a:defRPr sz="1800"/>
            </a:pPr>
            <a:r>
              <a:rPr sz="1900" b="1" dirty="0">
                <a:solidFill>
                  <a:srgbClr val="008F00"/>
                </a:solidFill>
                <a:latin typeface="+mn-lt"/>
                <a:ea typeface="+mn-ea"/>
                <a:cs typeface="+mn-cs"/>
                <a:sym typeface="Courier"/>
              </a:rPr>
              <a:t>end</a:t>
            </a:r>
            <a:endParaRPr sz="1900" dirty="0">
              <a:latin typeface="+mn-lt"/>
              <a:ea typeface="+mn-ea"/>
              <a:cs typeface="+mn-cs"/>
              <a:sym typeface="Courier"/>
            </a:endParaRPr>
          </a:p>
          <a:p>
            <a:pPr lvl="0" algn="l" defTabSz="457200">
              <a:defRPr sz="1800"/>
            </a:pPr>
            <a:endParaRPr sz="1900" dirty="0">
              <a:latin typeface="+mn-lt"/>
              <a:ea typeface="+mn-ea"/>
              <a:cs typeface="+mn-cs"/>
              <a:sym typeface="Courier"/>
            </a:endParaRPr>
          </a:p>
          <a:p>
            <a:pPr lvl="0" algn="l" defTabSz="457200">
              <a:defRPr sz="1800"/>
            </a:pPr>
            <a:r>
              <a:rPr sz="1900" dirty="0">
                <a:latin typeface="+mn-lt"/>
                <a:ea typeface="+mn-ea"/>
                <a:cs typeface="+mn-cs"/>
                <a:sym typeface="Courier"/>
              </a:rPr>
              <a:t>service </a:t>
            </a:r>
            <a:r>
              <a:rPr sz="1900" dirty="0">
                <a:solidFill>
                  <a:srgbClr val="C8352B"/>
                </a:solidFill>
                <a:latin typeface="+mn-lt"/>
                <a:ea typeface="+mn-ea"/>
                <a:cs typeface="+mn-cs"/>
                <a:sym typeface="Courier"/>
              </a:rPr>
              <a:t>"httpd"</a:t>
            </a:r>
            <a:r>
              <a:rPr sz="1900" dirty="0">
                <a:latin typeface="+mn-lt"/>
                <a:ea typeface="+mn-ea"/>
                <a:cs typeface="+mn-cs"/>
                <a:sym typeface="Courier"/>
              </a:rPr>
              <a:t> </a:t>
            </a:r>
            <a:r>
              <a:rPr sz="1900" b="1" dirty="0">
                <a:solidFill>
                  <a:srgbClr val="008F00"/>
                </a:solidFill>
                <a:latin typeface="+mn-lt"/>
                <a:ea typeface="+mn-ea"/>
                <a:cs typeface="+mn-cs"/>
                <a:sym typeface="Courier"/>
              </a:rPr>
              <a:t>do</a:t>
            </a:r>
            <a:endParaRPr sz="1900" dirty="0">
              <a:latin typeface="+mn-lt"/>
              <a:ea typeface="+mn-ea"/>
              <a:cs typeface="+mn-cs"/>
              <a:sym typeface="Courier"/>
            </a:endParaRPr>
          </a:p>
          <a:p>
            <a:pPr lvl="0" algn="l" defTabSz="457200">
              <a:defRPr sz="1800"/>
            </a:pPr>
            <a:r>
              <a:rPr sz="1900" dirty="0">
                <a:latin typeface="+mn-lt"/>
                <a:ea typeface="+mn-ea"/>
                <a:cs typeface="+mn-cs"/>
                <a:sym typeface="Courier"/>
              </a:rPr>
              <a:t>  action </a:t>
            </a:r>
            <a:r>
              <a:rPr sz="1900" dirty="0">
                <a:solidFill>
                  <a:srgbClr val="797979"/>
                </a:solidFill>
                <a:latin typeface="+mn-lt"/>
                <a:ea typeface="+mn-ea"/>
                <a:cs typeface="+mn-cs"/>
                <a:sym typeface="Courier"/>
              </a:rPr>
              <a:t>[</a:t>
            </a:r>
            <a:r>
              <a:rPr sz="1900" dirty="0">
                <a:solidFill>
                  <a:srgbClr val="22288F"/>
                </a:solidFill>
                <a:latin typeface="+mn-lt"/>
                <a:ea typeface="+mn-ea"/>
                <a:cs typeface="+mn-cs"/>
                <a:sym typeface="Courier"/>
              </a:rPr>
              <a:t>:enable</a:t>
            </a:r>
            <a:r>
              <a:rPr sz="1900" dirty="0">
                <a:latin typeface="+mn-lt"/>
                <a:ea typeface="+mn-ea"/>
                <a:cs typeface="+mn-cs"/>
                <a:sym typeface="Courier"/>
              </a:rPr>
              <a:t>, </a:t>
            </a:r>
            <a:r>
              <a:rPr sz="1900" dirty="0">
                <a:solidFill>
                  <a:srgbClr val="22288F"/>
                </a:solidFill>
                <a:latin typeface="+mn-lt"/>
                <a:ea typeface="+mn-ea"/>
                <a:cs typeface="+mn-cs"/>
                <a:sym typeface="Courier"/>
              </a:rPr>
              <a:t>:start</a:t>
            </a:r>
            <a:r>
              <a:rPr sz="1900" dirty="0">
                <a:latin typeface="+mn-lt"/>
                <a:ea typeface="+mn-ea"/>
                <a:cs typeface="+mn-cs"/>
                <a:sym typeface="Courier"/>
              </a:rPr>
              <a:t>]</a:t>
            </a:r>
          </a:p>
          <a:p>
            <a:pPr lvl="0" algn="l" defTabSz="457200">
              <a:defRPr sz="1800"/>
            </a:pPr>
            <a:r>
              <a:rPr sz="1900" b="1" dirty="0">
                <a:solidFill>
                  <a:srgbClr val="008F00"/>
                </a:solidFill>
                <a:latin typeface="+mn-lt"/>
                <a:ea typeface="+mn-ea"/>
                <a:cs typeface="+mn-cs"/>
                <a:sym typeface="Courier"/>
              </a:rPr>
              <a:t>end</a:t>
            </a:r>
            <a:endParaRPr sz="1900" dirty="0">
              <a:latin typeface="+mn-lt"/>
              <a:ea typeface="+mn-ea"/>
              <a:cs typeface="+mn-cs"/>
              <a:sym typeface="Courier"/>
            </a:endParaRPr>
          </a:p>
          <a:p>
            <a:pPr lvl="0" algn="l" defTabSz="457200">
              <a:defRPr sz="1800"/>
            </a:pPr>
            <a:endParaRPr sz="1900" dirty="0">
              <a:latin typeface="+mn-lt"/>
              <a:ea typeface="+mn-ea"/>
              <a:cs typeface="+mn-cs"/>
              <a:sym typeface="Courier"/>
            </a:endParaRPr>
          </a:p>
          <a:p>
            <a:pPr lvl="0" algn="l" defTabSz="457200">
              <a:defRPr sz="1800"/>
            </a:pPr>
            <a:r>
              <a:rPr sz="1900" dirty="0">
                <a:latin typeface="+mn-lt"/>
                <a:ea typeface="+mn-ea"/>
                <a:cs typeface="+mn-cs"/>
                <a:sym typeface="Courier"/>
              </a:rPr>
              <a:t>node.default[</a:t>
            </a:r>
            <a:r>
              <a:rPr sz="1900" dirty="0">
                <a:solidFill>
                  <a:srgbClr val="C8352B"/>
                </a:solidFill>
                <a:latin typeface="+mn-lt"/>
                <a:ea typeface="+mn-ea"/>
                <a:cs typeface="+mn-cs"/>
                <a:sym typeface="Courier"/>
              </a:rPr>
              <a:t>"apache"</a:t>
            </a:r>
            <a:r>
              <a:rPr sz="1900" dirty="0">
                <a:latin typeface="+mn-lt"/>
                <a:ea typeface="+mn-ea"/>
                <a:cs typeface="+mn-cs"/>
                <a:sym typeface="Courier"/>
              </a:rPr>
              <a:t>][</a:t>
            </a:r>
            <a:r>
              <a:rPr sz="1900" dirty="0">
                <a:solidFill>
                  <a:srgbClr val="C8352B"/>
                </a:solidFill>
                <a:latin typeface="+mn-lt"/>
                <a:ea typeface="+mn-ea"/>
                <a:cs typeface="+mn-cs"/>
                <a:sym typeface="Courier"/>
              </a:rPr>
              <a:t>"indexfile"</a:t>
            </a:r>
            <a:r>
              <a:rPr sz="1900" dirty="0">
                <a:latin typeface="+mn-lt"/>
                <a:ea typeface="+mn-ea"/>
                <a:cs typeface="+mn-cs"/>
                <a:sym typeface="Courier"/>
              </a:rPr>
              <a:t>] = </a:t>
            </a:r>
            <a:r>
              <a:rPr sz="1900" dirty="0">
                <a:solidFill>
                  <a:srgbClr val="C8352B"/>
                </a:solidFill>
                <a:latin typeface="+mn-lt"/>
                <a:ea typeface="+mn-ea"/>
                <a:cs typeface="+mn-cs"/>
                <a:sym typeface="Courier"/>
              </a:rPr>
              <a:t>"index2.html"</a:t>
            </a:r>
          </a:p>
          <a:p>
            <a:pPr lvl="0" algn="l" defTabSz="457200">
              <a:defRPr sz="1800"/>
            </a:pPr>
            <a:r>
              <a:rPr sz="1900" dirty="0">
                <a:latin typeface="+mn-lt"/>
                <a:ea typeface="+mn-ea"/>
                <a:cs typeface="+mn-cs"/>
                <a:sym typeface="Courier"/>
              </a:rPr>
              <a:t>cookbook_file </a:t>
            </a:r>
            <a:r>
              <a:rPr sz="1900" dirty="0">
                <a:solidFill>
                  <a:srgbClr val="C8352B"/>
                </a:solidFill>
                <a:latin typeface="+mn-lt"/>
                <a:ea typeface="+mn-ea"/>
                <a:cs typeface="+mn-cs"/>
                <a:sym typeface="Courier"/>
              </a:rPr>
              <a:t>"/var/www/html/index.html"</a:t>
            </a:r>
            <a:r>
              <a:rPr sz="1900" dirty="0">
                <a:latin typeface="+mn-lt"/>
                <a:ea typeface="+mn-ea"/>
                <a:cs typeface="+mn-cs"/>
                <a:sym typeface="Courier"/>
              </a:rPr>
              <a:t> </a:t>
            </a:r>
            <a:r>
              <a:rPr sz="1900" b="1" dirty="0">
                <a:solidFill>
                  <a:srgbClr val="008F00"/>
                </a:solidFill>
                <a:latin typeface="+mn-lt"/>
                <a:ea typeface="+mn-ea"/>
                <a:cs typeface="+mn-cs"/>
                <a:sym typeface="Courier"/>
              </a:rPr>
              <a:t>do</a:t>
            </a:r>
            <a:endParaRPr sz="1900" dirty="0">
              <a:latin typeface="+mn-lt"/>
              <a:ea typeface="+mn-ea"/>
              <a:cs typeface="+mn-cs"/>
              <a:sym typeface="Courier"/>
            </a:endParaRPr>
          </a:p>
          <a:p>
            <a:pPr lvl="0" algn="l" defTabSz="457200">
              <a:defRPr sz="1800"/>
            </a:pPr>
            <a:r>
              <a:rPr sz="1900" dirty="0">
                <a:latin typeface="+mn-lt"/>
                <a:ea typeface="+mn-ea"/>
                <a:cs typeface="+mn-cs"/>
                <a:sym typeface="Courier"/>
              </a:rPr>
              <a:t>  source </a:t>
            </a:r>
            <a:r>
              <a:rPr sz="1900" dirty="0">
                <a:solidFill>
                  <a:srgbClr val="C8352B"/>
                </a:solidFill>
                <a:latin typeface="+mn-lt"/>
                <a:ea typeface="+mn-ea"/>
                <a:cs typeface="+mn-cs"/>
                <a:sym typeface="Courier"/>
              </a:rPr>
              <a:t>node["apache"]["indexfile"]</a:t>
            </a:r>
            <a:endParaRPr sz="1900" dirty="0">
              <a:latin typeface="+mn-lt"/>
              <a:ea typeface="+mn-ea"/>
              <a:cs typeface="+mn-cs"/>
              <a:sym typeface="Courier"/>
            </a:endParaRPr>
          </a:p>
          <a:p>
            <a:pPr lvl="0" algn="l" defTabSz="457200">
              <a:defRPr sz="1800"/>
            </a:pPr>
            <a:r>
              <a:rPr sz="1900" dirty="0">
                <a:latin typeface="+mn-lt"/>
                <a:ea typeface="+mn-ea"/>
                <a:cs typeface="+mn-cs"/>
                <a:sym typeface="Courier"/>
              </a:rPr>
              <a:t>  mode </a:t>
            </a:r>
            <a:r>
              <a:rPr sz="1900" dirty="0">
                <a:solidFill>
                  <a:srgbClr val="C8352B"/>
                </a:solidFill>
                <a:latin typeface="+mn-lt"/>
                <a:ea typeface="+mn-ea"/>
                <a:cs typeface="+mn-cs"/>
                <a:sym typeface="Courier"/>
              </a:rPr>
              <a:t>"0644"</a:t>
            </a:r>
            <a:endParaRPr sz="1900" dirty="0">
              <a:latin typeface="+mn-lt"/>
              <a:ea typeface="+mn-ea"/>
              <a:cs typeface="+mn-cs"/>
              <a:sym typeface="Courier"/>
            </a:endParaRPr>
          </a:p>
          <a:p>
            <a:pPr lvl="0" algn="l" defTabSz="457200">
              <a:defRPr sz="1800"/>
            </a:pPr>
            <a:r>
              <a:rPr sz="1900" b="1" dirty="0">
                <a:solidFill>
                  <a:srgbClr val="008F00"/>
                </a:solidFill>
                <a:latin typeface="+mn-lt"/>
                <a:ea typeface="+mn-ea"/>
                <a:cs typeface="+mn-cs"/>
                <a:sym typeface="Courier"/>
              </a:rPr>
              <a:t>end</a:t>
            </a:r>
          </a:p>
          <a:p>
            <a:pPr lvl="0" algn="l" defTabSz="457200">
              <a:defRPr sz="1800"/>
            </a:pPr>
            <a:endParaRPr sz="1900" b="1" dirty="0">
              <a:latin typeface="+mn-lt"/>
              <a:ea typeface="+mn-ea"/>
              <a:cs typeface="+mn-cs"/>
              <a:sym typeface="Courier"/>
            </a:endParaRPr>
          </a:p>
          <a:p>
            <a:pPr lvl="0" algn="l" defTabSz="457200">
              <a:defRPr sz="1800"/>
            </a:pPr>
            <a:r>
              <a:rPr sz="1900" b="1" dirty="0">
                <a:latin typeface="+mn-lt"/>
                <a:ea typeface="+mn-ea"/>
                <a:cs typeface="+mn-cs"/>
                <a:sym typeface="Courier"/>
              </a:rPr>
              <a:t># Tasks:-</a:t>
            </a:r>
          </a:p>
          <a:p>
            <a:pPr lvl="0" algn="l" defTabSz="457200">
              <a:defRPr sz="1800"/>
            </a:pPr>
            <a:r>
              <a:rPr sz="1900" b="1" dirty="0">
                <a:latin typeface="+mn-lt"/>
                <a:ea typeface="+mn-ea"/>
                <a:cs typeface="+mn-cs"/>
                <a:sym typeface="Courier"/>
              </a:rPr>
              <a:t># Disable the default virtual host</a:t>
            </a:r>
          </a:p>
          <a:p>
            <a:pPr lvl="0" algn="l" defTabSz="457200">
              <a:defRPr sz="1800"/>
            </a:pPr>
            <a:r>
              <a:rPr sz="1900" b="1" dirty="0">
                <a:latin typeface="+mn-lt"/>
                <a:ea typeface="+mn-ea"/>
                <a:cs typeface="+mn-cs"/>
                <a:sym typeface="Courier"/>
              </a:rPr>
              <a:t># Iterate over the apache sites</a:t>
            </a:r>
          </a:p>
          <a:p>
            <a:pPr lvl="0" algn="l" defTabSz="457200">
              <a:defRPr sz="1800"/>
            </a:pPr>
            <a:r>
              <a:rPr sz="1900" b="1" dirty="0">
                <a:latin typeface="+mn-lt"/>
                <a:ea typeface="+mn-ea"/>
                <a:cs typeface="+mn-cs"/>
                <a:sym typeface="Courier"/>
              </a:rPr>
              <a:t> # Set the document root</a:t>
            </a:r>
          </a:p>
          <a:p>
            <a:pPr lvl="0" algn="l" defTabSz="457200">
              <a:defRPr sz="1800"/>
            </a:pPr>
            <a:r>
              <a:rPr sz="1900" b="1" dirty="0">
                <a:latin typeface="+mn-lt"/>
                <a:ea typeface="+mn-ea"/>
                <a:cs typeface="+mn-cs"/>
                <a:sym typeface="Courier"/>
              </a:rPr>
              <a:t> # Add a template for Apache virtual host configuration</a:t>
            </a:r>
          </a:p>
          <a:p>
            <a:pPr lvl="0" algn="l" defTabSz="457200">
              <a:defRPr sz="1800"/>
            </a:pPr>
            <a:r>
              <a:rPr sz="1900" b="1" dirty="0">
                <a:latin typeface="+mn-lt"/>
                <a:ea typeface="+mn-ea"/>
                <a:cs typeface="+mn-cs"/>
                <a:sym typeface="Courier"/>
              </a:rPr>
              <a:t> # Add a directory resource to create the document_root</a:t>
            </a:r>
          </a:p>
          <a:p>
            <a:pPr lvl="0" algn="l" defTabSz="457200">
              <a:defRPr sz="1800"/>
            </a:pPr>
            <a:r>
              <a:rPr sz="1900" b="1" dirty="0">
                <a:latin typeface="+mn-lt"/>
                <a:ea typeface="+mn-ea"/>
                <a:cs typeface="+mn-cs"/>
                <a:sym typeface="Courier"/>
              </a:rPr>
              <a:t> # Add a template resource for the virtual host's index.html</a:t>
            </a:r>
          </a:p>
        </p:txBody>
      </p:sp>
      <p:sp>
        <p:nvSpPr>
          <p:cNvPr id="4674" name="Shape 4674"/>
          <p:cNvSpPr>
            <a:spLocks noGrp="1"/>
          </p:cNvSpPr>
          <p:nvPr>
            <p:ph type="title"/>
          </p:nvPr>
        </p:nvSpPr>
        <p:spPr>
          <a:prstGeom prst="rect">
            <a:avLst/>
          </a:prstGeom>
        </p:spPr>
        <p:txBody>
          <a:bodyPr/>
          <a:lstStyle>
            <a:lvl1pPr defTabSz="335280">
              <a:defRPr sz="4320">
                <a:effectLst>
                  <a:outerShdw blurRad="30480" dist="15240" dir="2700000" rotWithShape="0">
                    <a:srgbClr val="000000">
                      <a:alpha val="75000"/>
                    </a:srgbClr>
                  </a:outerShdw>
                </a:effectLst>
              </a:defRPr>
            </a:lvl1pPr>
          </a:lstStyle>
          <a:p>
            <a:pPr lvl="0">
              <a:defRPr sz="1800" b="0">
                <a:solidFill>
                  <a:srgbClr val="000000"/>
                </a:solidFill>
                <a:effectLst/>
              </a:defRPr>
            </a:pPr>
            <a:r>
              <a:rPr sz="4320" b="1">
                <a:solidFill>
                  <a:srgbClr val="FFFFFF"/>
                </a:solidFill>
                <a:effectLst>
                  <a:outerShdw blurRad="30480" dist="15240" dir="2700000" rotWithShape="0">
                    <a:srgbClr val="000000">
                      <a:alpha val="75000"/>
                    </a:srgbClr>
                  </a:outerShdw>
                </a:effectLst>
              </a:rPr>
              <a:t>Exercise: Open the default apache recipe in your editor</a:t>
            </a:r>
          </a:p>
        </p:txBody>
      </p:sp>
      <p:sp>
        <p:nvSpPr>
          <p:cNvPr id="4675" name="Shape 4675"/>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406</a:t>
            </a:fld>
            <a:endParaRPr sz="1000"/>
          </a:p>
        </p:txBody>
      </p:sp>
      <p:sp>
        <p:nvSpPr>
          <p:cNvPr id="4676" name="Shape 4676"/>
          <p:cNvSpPr/>
          <p:nvPr/>
        </p:nvSpPr>
        <p:spPr>
          <a:xfrm>
            <a:off x="1054100" y="6400800"/>
            <a:ext cx="10617200" cy="2311400"/>
          </a:xfrm>
          <a:prstGeom prst="rect">
            <a:avLst/>
          </a:prstGeom>
          <a:solidFill>
            <a:srgbClr val="FFFFFF">
              <a:alpha val="60000"/>
            </a:srgbClr>
          </a:solidFill>
          <a:ln w="508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xmlns:p14="http://schemas.microsoft.com/office/powerpoint/2010/main" spd="med"/>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0" name="Shape 4680"/>
          <p:cNvSpPr/>
          <p:nvPr/>
        </p:nvSpPr>
        <p:spPr>
          <a:xfrm>
            <a:off x="838200" y="2381250"/>
            <a:ext cx="14859000" cy="46990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p>
            <a:pPr lvl="8" indent="0" algn="l" defTabSz="457200">
              <a:defRPr sz="1800"/>
            </a:pPr>
            <a:r>
              <a:rPr sz="2200" dirty="0">
                <a:latin typeface="+mn-lt"/>
                <a:ea typeface="+mn-ea"/>
                <a:cs typeface="+mn-cs"/>
                <a:sym typeface="Courier"/>
              </a:rPr>
              <a:t>service </a:t>
            </a:r>
            <a:r>
              <a:rPr sz="2200" dirty="0">
                <a:solidFill>
                  <a:srgbClr val="B51A00"/>
                </a:solidFill>
                <a:latin typeface="+mn-lt"/>
                <a:ea typeface="+mn-ea"/>
                <a:cs typeface="+mn-cs"/>
                <a:sym typeface="Courier"/>
              </a:rPr>
              <a:t>"httpd"</a:t>
            </a:r>
            <a:r>
              <a:rPr sz="2200" dirty="0">
                <a:latin typeface="+mn-lt"/>
                <a:ea typeface="+mn-ea"/>
                <a:cs typeface="+mn-cs"/>
                <a:sym typeface="Courier"/>
              </a:rPr>
              <a:t> </a:t>
            </a:r>
            <a:r>
              <a:rPr sz="2200" dirty="0">
                <a:solidFill>
                  <a:srgbClr val="4F7A28"/>
                </a:solidFill>
                <a:latin typeface="+mn-lt"/>
                <a:ea typeface="+mn-ea"/>
                <a:cs typeface="+mn-cs"/>
                <a:sym typeface="Courier"/>
              </a:rPr>
              <a:t>do</a:t>
            </a:r>
            <a:endParaRPr sz="2200" dirty="0">
              <a:latin typeface="+mn-lt"/>
              <a:ea typeface="+mn-ea"/>
              <a:cs typeface="+mn-cs"/>
              <a:sym typeface="Courier"/>
            </a:endParaRPr>
          </a:p>
          <a:p>
            <a:pPr lvl="8" indent="0" algn="l" defTabSz="457200">
              <a:defRPr sz="1800"/>
            </a:pPr>
            <a:r>
              <a:rPr sz="2200" dirty="0">
                <a:latin typeface="+mn-lt"/>
                <a:ea typeface="+mn-ea"/>
                <a:cs typeface="+mn-cs"/>
                <a:sym typeface="Courier"/>
              </a:rPr>
              <a:t>  action </a:t>
            </a:r>
            <a:r>
              <a:rPr sz="2200" dirty="0">
                <a:solidFill>
                  <a:srgbClr val="797979"/>
                </a:solidFill>
                <a:latin typeface="+mn-lt"/>
                <a:ea typeface="+mn-ea"/>
                <a:cs typeface="+mn-cs"/>
                <a:sym typeface="Courier"/>
              </a:rPr>
              <a:t>[</a:t>
            </a:r>
            <a:r>
              <a:rPr sz="2200" dirty="0">
                <a:latin typeface="+mn-lt"/>
                <a:ea typeface="+mn-ea"/>
                <a:cs typeface="+mn-cs"/>
                <a:sym typeface="Courier"/>
              </a:rPr>
              <a:t> </a:t>
            </a:r>
            <a:r>
              <a:rPr sz="2200" dirty="0">
                <a:solidFill>
                  <a:srgbClr val="006D8F"/>
                </a:solidFill>
                <a:latin typeface="+mn-lt"/>
                <a:ea typeface="+mn-ea"/>
                <a:cs typeface="+mn-cs"/>
                <a:sym typeface="Courier"/>
              </a:rPr>
              <a:t>:enable</a:t>
            </a:r>
            <a:r>
              <a:rPr sz="2200" dirty="0">
                <a:latin typeface="+mn-lt"/>
                <a:ea typeface="+mn-ea"/>
                <a:cs typeface="+mn-cs"/>
                <a:sym typeface="Courier"/>
              </a:rPr>
              <a:t>, </a:t>
            </a:r>
            <a:r>
              <a:rPr sz="2200" dirty="0">
                <a:solidFill>
                  <a:srgbClr val="006D8F"/>
                </a:solidFill>
                <a:latin typeface="+mn-lt"/>
                <a:ea typeface="+mn-ea"/>
                <a:cs typeface="+mn-cs"/>
                <a:sym typeface="Courier"/>
              </a:rPr>
              <a:t>:start</a:t>
            </a:r>
            <a:r>
              <a:rPr sz="2200" dirty="0">
                <a:latin typeface="+mn-lt"/>
                <a:ea typeface="+mn-ea"/>
                <a:cs typeface="+mn-cs"/>
                <a:sym typeface="Courier"/>
              </a:rPr>
              <a:t> </a:t>
            </a:r>
            <a:r>
              <a:rPr sz="2200" dirty="0">
                <a:solidFill>
                  <a:srgbClr val="797979"/>
                </a:solidFill>
                <a:latin typeface="+mn-lt"/>
                <a:ea typeface="+mn-ea"/>
                <a:cs typeface="+mn-cs"/>
                <a:sym typeface="Courier"/>
              </a:rPr>
              <a:t>]</a:t>
            </a:r>
            <a:endParaRPr sz="2200" dirty="0">
              <a:latin typeface="+mn-lt"/>
              <a:ea typeface="+mn-ea"/>
              <a:cs typeface="+mn-cs"/>
              <a:sym typeface="Courier"/>
            </a:endParaRPr>
          </a:p>
          <a:p>
            <a:pPr lvl="8" indent="0" algn="l" defTabSz="457200">
              <a:defRPr sz="1800"/>
            </a:pPr>
            <a:r>
              <a:rPr sz="2200" dirty="0">
                <a:solidFill>
                  <a:srgbClr val="4F7A28"/>
                </a:solidFill>
                <a:latin typeface="+mn-lt"/>
                <a:ea typeface="+mn-ea"/>
                <a:cs typeface="+mn-cs"/>
                <a:sym typeface="Courier"/>
              </a:rPr>
              <a:t>end</a:t>
            </a:r>
            <a:endParaRPr sz="2200" dirty="0">
              <a:latin typeface="+mn-lt"/>
              <a:ea typeface="+mn-ea"/>
              <a:cs typeface="+mn-cs"/>
              <a:sym typeface="Courier"/>
            </a:endParaRPr>
          </a:p>
          <a:p>
            <a:pPr lvl="8" indent="0" algn="l" defTabSz="457200">
              <a:defRPr sz="1800"/>
            </a:pPr>
            <a:endParaRPr sz="2200" dirty="0">
              <a:latin typeface="+mn-lt"/>
              <a:ea typeface="+mn-ea"/>
              <a:cs typeface="+mn-cs"/>
              <a:sym typeface="Courier"/>
            </a:endParaRPr>
          </a:p>
          <a:p>
            <a:pPr lvl="8" indent="0" algn="l" defTabSz="457200">
              <a:defRPr sz="1800"/>
            </a:pPr>
            <a:r>
              <a:rPr sz="2200" dirty="0">
                <a:latin typeface="+mn-lt"/>
                <a:ea typeface="+mn-ea"/>
                <a:cs typeface="+mn-cs"/>
                <a:sym typeface="Courier"/>
              </a:rPr>
              <a:t># Disable the default virtual host</a:t>
            </a:r>
          </a:p>
          <a:p>
            <a:pPr lvl="8" indent="0" algn="l" defTabSz="457200">
              <a:defRPr sz="1800"/>
            </a:pPr>
            <a:r>
              <a:rPr sz="2200" dirty="0">
                <a:latin typeface="+mn-lt"/>
                <a:ea typeface="+mn-ea"/>
                <a:cs typeface="+mn-cs"/>
                <a:sym typeface="Courier"/>
              </a:rPr>
              <a:t>execute </a:t>
            </a:r>
            <a:r>
              <a:rPr sz="2200" dirty="0">
                <a:solidFill>
                  <a:srgbClr val="B51A00"/>
                </a:solidFill>
                <a:latin typeface="+mn-lt"/>
                <a:ea typeface="+mn-ea"/>
                <a:cs typeface="+mn-cs"/>
                <a:sym typeface="Courier"/>
              </a:rPr>
              <a:t>"mv /etc/httpd/conf.d/welcome.conf /etc/httpd/conf.d/welcome.conf.disabled"</a:t>
            </a:r>
            <a:r>
              <a:rPr sz="2200" dirty="0">
                <a:latin typeface="+mn-lt"/>
                <a:ea typeface="+mn-ea"/>
                <a:cs typeface="+mn-cs"/>
                <a:sym typeface="Courier"/>
              </a:rPr>
              <a:t> </a:t>
            </a:r>
            <a:r>
              <a:rPr sz="2200" dirty="0">
                <a:solidFill>
                  <a:srgbClr val="4F7A28"/>
                </a:solidFill>
                <a:latin typeface="+mn-lt"/>
                <a:ea typeface="+mn-ea"/>
                <a:cs typeface="+mn-cs"/>
                <a:sym typeface="Courier"/>
              </a:rPr>
              <a:t>do</a:t>
            </a:r>
            <a:r>
              <a:rPr sz="2200" dirty="0">
                <a:latin typeface="+mn-lt"/>
                <a:ea typeface="+mn-ea"/>
                <a:cs typeface="+mn-cs"/>
                <a:sym typeface="Courier"/>
              </a:rPr>
              <a:t> </a:t>
            </a:r>
          </a:p>
          <a:p>
            <a:pPr lvl="8" indent="0" algn="l" defTabSz="457200">
              <a:defRPr sz="1800"/>
            </a:pPr>
            <a:r>
              <a:rPr sz="2200" dirty="0">
                <a:latin typeface="+mn-lt"/>
                <a:ea typeface="+mn-ea"/>
                <a:cs typeface="+mn-cs"/>
                <a:sym typeface="Courier"/>
              </a:rPr>
              <a:t>  only_if </a:t>
            </a:r>
            <a:r>
              <a:rPr sz="2200" dirty="0">
                <a:solidFill>
                  <a:srgbClr val="4F7A28"/>
                </a:solidFill>
                <a:latin typeface="+mn-lt"/>
                <a:ea typeface="+mn-ea"/>
                <a:cs typeface="+mn-cs"/>
                <a:sym typeface="Courier"/>
              </a:rPr>
              <a:t>do</a:t>
            </a:r>
            <a:endParaRPr sz="2200" dirty="0">
              <a:latin typeface="+mn-lt"/>
              <a:ea typeface="+mn-ea"/>
              <a:cs typeface="+mn-cs"/>
              <a:sym typeface="Courier"/>
            </a:endParaRPr>
          </a:p>
          <a:p>
            <a:pPr lvl="8" indent="0" algn="l" defTabSz="457200">
              <a:defRPr sz="1800"/>
            </a:pPr>
            <a:r>
              <a:rPr sz="2200" dirty="0">
                <a:latin typeface="+mn-lt"/>
                <a:ea typeface="+mn-ea"/>
                <a:cs typeface="+mn-cs"/>
                <a:sym typeface="Courier"/>
              </a:rPr>
              <a:t>    </a:t>
            </a:r>
            <a:r>
              <a:rPr sz="2200" dirty="0">
                <a:solidFill>
                  <a:srgbClr val="4F7A28"/>
                </a:solidFill>
                <a:latin typeface="+mn-lt"/>
                <a:ea typeface="+mn-ea"/>
                <a:cs typeface="+mn-cs"/>
                <a:sym typeface="Courier"/>
              </a:rPr>
              <a:t>File</a:t>
            </a:r>
            <a:r>
              <a:rPr sz="2200" dirty="0">
                <a:latin typeface="+mn-lt"/>
                <a:ea typeface="+mn-ea"/>
                <a:cs typeface="+mn-cs"/>
                <a:sym typeface="Courier"/>
              </a:rPr>
              <a:t>.exist?(</a:t>
            </a:r>
            <a:r>
              <a:rPr sz="2200" dirty="0">
                <a:solidFill>
                  <a:srgbClr val="B51A00"/>
                </a:solidFill>
                <a:latin typeface="+mn-lt"/>
                <a:ea typeface="+mn-ea"/>
                <a:cs typeface="+mn-cs"/>
                <a:sym typeface="Courier"/>
              </a:rPr>
              <a:t>"/etc/httpd/conf.d/welcome.conf"</a:t>
            </a:r>
            <a:r>
              <a:rPr sz="2200" dirty="0">
                <a:latin typeface="+mn-lt"/>
                <a:ea typeface="+mn-ea"/>
                <a:cs typeface="+mn-cs"/>
                <a:sym typeface="Courier"/>
              </a:rPr>
              <a:t>)</a:t>
            </a:r>
          </a:p>
          <a:p>
            <a:pPr lvl="8" indent="0" algn="l" defTabSz="457200">
              <a:defRPr sz="1800"/>
            </a:pPr>
            <a:r>
              <a:rPr sz="2200" dirty="0">
                <a:latin typeface="+mn-lt"/>
                <a:ea typeface="+mn-ea"/>
                <a:cs typeface="+mn-cs"/>
                <a:sym typeface="Courier"/>
              </a:rPr>
              <a:t>  </a:t>
            </a:r>
            <a:r>
              <a:rPr sz="2200" dirty="0">
                <a:solidFill>
                  <a:srgbClr val="4F7A28"/>
                </a:solidFill>
                <a:latin typeface="+mn-lt"/>
                <a:ea typeface="+mn-ea"/>
                <a:cs typeface="+mn-cs"/>
                <a:sym typeface="Courier"/>
              </a:rPr>
              <a:t>end</a:t>
            </a:r>
            <a:endParaRPr sz="2200" dirty="0">
              <a:latin typeface="+mn-lt"/>
              <a:ea typeface="+mn-ea"/>
              <a:cs typeface="+mn-cs"/>
              <a:sym typeface="Courier"/>
            </a:endParaRPr>
          </a:p>
          <a:p>
            <a:pPr lvl="8" indent="0" algn="l" defTabSz="457200">
              <a:defRPr sz="1800"/>
            </a:pPr>
            <a:r>
              <a:rPr sz="2200" dirty="0">
                <a:latin typeface="+mn-lt"/>
                <a:ea typeface="+mn-ea"/>
                <a:cs typeface="+mn-cs"/>
                <a:sym typeface="Courier"/>
              </a:rPr>
              <a:t>  notifies </a:t>
            </a:r>
            <a:r>
              <a:rPr sz="2200" dirty="0">
                <a:solidFill>
                  <a:srgbClr val="B51A00"/>
                </a:solidFill>
                <a:latin typeface="+mn-lt"/>
                <a:ea typeface="+mn-ea"/>
                <a:cs typeface="+mn-cs"/>
                <a:sym typeface="Courier"/>
              </a:rPr>
              <a:t>:restart</a:t>
            </a:r>
            <a:r>
              <a:rPr sz="2200" dirty="0">
                <a:latin typeface="+mn-lt"/>
                <a:ea typeface="+mn-ea"/>
                <a:cs typeface="+mn-cs"/>
                <a:sym typeface="Courier"/>
              </a:rPr>
              <a:t>, </a:t>
            </a:r>
            <a:r>
              <a:rPr sz="2200" dirty="0">
                <a:solidFill>
                  <a:srgbClr val="B51A00"/>
                </a:solidFill>
                <a:latin typeface="+mn-lt"/>
                <a:ea typeface="+mn-ea"/>
                <a:cs typeface="+mn-cs"/>
                <a:sym typeface="Courier"/>
              </a:rPr>
              <a:t>"service[httpd]"</a:t>
            </a:r>
            <a:endParaRPr sz="2200" dirty="0">
              <a:latin typeface="+mn-lt"/>
              <a:ea typeface="+mn-ea"/>
              <a:cs typeface="+mn-cs"/>
              <a:sym typeface="Courier"/>
            </a:endParaRPr>
          </a:p>
          <a:p>
            <a:pPr lvl="8" indent="0" algn="l" defTabSz="457200">
              <a:defRPr sz="1800"/>
            </a:pPr>
            <a:r>
              <a:rPr sz="2200" dirty="0">
                <a:solidFill>
                  <a:srgbClr val="4F7A28"/>
                </a:solidFill>
                <a:latin typeface="+mn-lt"/>
                <a:ea typeface="+mn-ea"/>
                <a:cs typeface="+mn-cs"/>
                <a:sym typeface="Courier"/>
              </a:rPr>
              <a:t>end</a:t>
            </a:r>
            <a:endParaRPr sz="2200" dirty="0">
              <a:latin typeface="+mn-lt"/>
              <a:ea typeface="+mn-ea"/>
              <a:cs typeface="+mn-cs"/>
              <a:sym typeface="Courier"/>
            </a:endParaRPr>
          </a:p>
          <a:p>
            <a:pPr lvl="8" indent="0" algn="l" defTabSz="457200">
              <a:defRPr sz="1800"/>
            </a:pPr>
            <a:endParaRPr sz="2200" dirty="0">
              <a:latin typeface="+mn-lt"/>
              <a:ea typeface="+mn-ea"/>
              <a:cs typeface="+mn-cs"/>
              <a:sym typeface="Courier"/>
            </a:endParaRPr>
          </a:p>
          <a:p>
            <a:pPr lvl="8" indent="0" algn="l" defTabSz="457200">
              <a:defRPr sz="1800"/>
            </a:pPr>
            <a:r>
              <a:rPr sz="2200" dirty="0">
                <a:latin typeface="+mn-lt"/>
                <a:ea typeface="+mn-ea"/>
                <a:cs typeface="+mn-cs"/>
                <a:sym typeface="Courier"/>
              </a:rPr>
              <a:t>cookbook_file </a:t>
            </a:r>
            <a:r>
              <a:rPr sz="2200" dirty="0">
                <a:solidFill>
                  <a:srgbClr val="B51A00"/>
                </a:solidFill>
                <a:latin typeface="+mn-lt"/>
                <a:ea typeface="+mn-ea"/>
                <a:cs typeface="+mn-cs"/>
                <a:sym typeface="Courier"/>
              </a:rPr>
              <a:t>"/var/www/html/index.html"</a:t>
            </a:r>
            <a:r>
              <a:rPr sz="2200" dirty="0">
                <a:latin typeface="+mn-lt"/>
                <a:ea typeface="+mn-ea"/>
                <a:cs typeface="+mn-cs"/>
                <a:sym typeface="Courier"/>
              </a:rPr>
              <a:t> </a:t>
            </a:r>
            <a:r>
              <a:rPr sz="2200" dirty="0">
                <a:solidFill>
                  <a:srgbClr val="4F7A28"/>
                </a:solidFill>
                <a:latin typeface="+mn-lt"/>
                <a:ea typeface="+mn-ea"/>
                <a:cs typeface="+mn-cs"/>
                <a:sym typeface="Courier"/>
              </a:rPr>
              <a:t>do</a:t>
            </a:r>
          </a:p>
        </p:txBody>
      </p:sp>
      <p:sp>
        <p:nvSpPr>
          <p:cNvPr id="4681" name="Shape 4681"/>
          <p:cNvSpPr/>
          <p:nvPr/>
        </p:nvSpPr>
        <p:spPr>
          <a:xfrm>
            <a:off x="1358304" y="1701800"/>
            <a:ext cx="6121401"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b="1">
                <a:latin typeface="+mn-lt"/>
                <a:ea typeface="+mn-ea"/>
                <a:cs typeface="+mn-cs"/>
                <a:sym typeface="Courier"/>
              </a:defRPr>
            </a:lvl1pPr>
          </a:lstStyle>
          <a:p>
            <a:pPr lvl="0">
              <a:defRPr sz="1800" b="0"/>
            </a:pPr>
            <a:r>
              <a:rPr sz="3200" b="1"/>
              <a:t>OPEN IN EDITOR:</a:t>
            </a:r>
          </a:p>
        </p:txBody>
      </p:sp>
      <p:sp>
        <p:nvSpPr>
          <p:cNvPr id="4682" name="Shape 4682"/>
          <p:cNvSpPr/>
          <p:nvPr/>
        </p:nvSpPr>
        <p:spPr>
          <a:xfrm>
            <a:off x="5048448" y="1612900"/>
            <a:ext cx="14655801" cy="7366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lgn="l">
              <a:defRPr sz="3300">
                <a:latin typeface="+mn-lt"/>
                <a:ea typeface="+mn-ea"/>
                <a:cs typeface="+mn-cs"/>
                <a:sym typeface="Courier"/>
              </a:defRPr>
            </a:lvl1pPr>
          </a:lstStyle>
          <a:p>
            <a:pPr lvl="0">
              <a:defRPr sz="1800"/>
            </a:pPr>
            <a:r>
              <a:rPr sz="3300"/>
              <a:t>cookbooks/apache/recipes/default.rb</a:t>
            </a:r>
          </a:p>
        </p:txBody>
      </p:sp>
      <p:sp>
        <p:nvSpPr>
          <p:cNvPr id="4683" name="Shape 4683"/>
          <p:cNvSpPr/>
          <p:nvPr/>
        </p:nvSpPr>
        <p:spPr>
          <a:xfrm>
            <a:off x="6642100" y="7073900"/>
            <a:ext cx="3048000"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defRPr b="1">
                <a:latin typeface="+mn-lt"/>
                <a:ea typeface="+mn-ea"/>
                <a:cs typeface="+mn-cs"/>
                <a:sym typeface="Courier"/>
              </a:defRPr>
            </a:lvl1pPr>
          </a:lstStyle>
          <a:p>
            <a:pPr lvl="0">
              <a:defRPr sz="1800" b="0"/>
            </a:pPr>
            <a:r>
              <a:rPr sz="3200" b="1"/>
              <a:t>SAVE FILE!</a:t>
            </a:r>
          </a:p>
        </p:txBody>
      </p:sp>
      <p:sp>
        <p:nvSpPr>
          <p:cNvPr id="4684" name="Shape 4684"/>
          <p:cNvSpPr>
            <a:spLocks noGrp="1"/>
          </p:cNvSpPr>
          <p:nvPr>
            <p:ph type="title"/>
          </p:nvPr>
        </p:nvSpPr>
        <p:spPr>
          <a:prstGeom prst="rect">
            <a:avLst/>
          </a:prstGeom>
        </p:spPr>
        <p:txBody>
          <a:bodyPr>
            <a:normAutofit fontScale="90000"/>
          </a:bodyPr>
          <a:lstStyle>
            <a:lvl1pPr defTabSz="273812">
              <a:defRPr sz="3528">
                <a:effectLst>
                  <a:outerShdw blurRad="24892" dist="12446" dir="2700000" rotWithShape="0">
                    <a:srgbClr val="000000">
                      <a:alpha val="75000"/>
                    </a:srgbClr>
                  </a:outerShdw>
                </a:effectLst>
              </a:defRPr>
            </a:lvl1pPr>
          </a:lstStyle>
          <a:p>
            <a:pPr lvl="0">
              <a:defRPr sz="1800" b="0">
                <a:solidFill>
                  <a:srgbClr val="000000"/>
                </a:solidFill>
                <a:effectLst/>
              </a:defRPr>
            </a:pPr>
            <a:r>
              <a:rPr sz="3528" b="1">
                <a:solidFill>
                  <a:srgbClr val="FFFFFF"/>
                </a:solidFill>
                <a:effectLst>
                  <a:outerShdw blurRad="24892" dist="12446" dir="2700000" rotWithShape="0">
                    <a:srgbClr val="000000">
                      <a:alpha val="75000"/>
                    </a:srgbClr>
                  </a:outerShdw>
                </a:effectLst>
              </a:rPr>
              <a:t>Exercise: Use the 'execute' resource to disable the default Apache virtual host</a:t>
            </a:r>
          </a:p>
        </p:txBody>
      </p:sp>
      <p:sp>
        <p:nvSpPr>
          <p:cNvPr id="4685" name="Shape 4685"/>
          <p:cNvSpPr>
            <a:spLocks noGrp="1"/>
          </p:cNvSpPr>
          <p:nvPr>
            <p:ph type="body" idx="1"/>
          </p:nvPr>
        </p:nvSpPr>
        <p:spPr>
          <a:xfrm>
            <a:off x="800100" y="7620000"/>
            <a:ext cx="14668500" cy="1498600"/>
          </a:xfrm>
          <a:prstGeom prst="rect">
            <a:avLst/>
          </a:prstGeom>
        </p:spPr>
        <p:txBody>
          <a:bodyPr/>
          <a:lstStyle/>
          <a:p>
            <a:pPr marL="335279" lvl="0" indent="-335279" defTabSz="491744">
              <a:spcBef>
                <a:spcPts val="1000"/>
              </a:spcBef>
              <a:defRPr sz="1800"/>
            </a:pPr>
            <a:r>
              <a:rPr sz="4224"/>
              <a:t>Renames the default site config file, but only if the file exists</a:t>
            </a:r>
          </a:p>
          <a:p>
            <a:pPr marL="335279" lvl="0" indent="-335279" defTabSz="491744">
              <a:spcBef>
                <a:spcPts val="1000"/>
              </a:spcBef>
              <a:defRPr sz="1800"/>
            </a:pPr>
            <a:r>
              <a:rPr sz="4224"/>
              <a:t>If the action succeeds, restart Apache</a:t>
            </a:r>
          </a:p>
        </p:txBody>
      </p:sp>
      <p:sp>
        <p:nvSpPr>
          <p:cNvPr id="4686" name="Shape 4686"/>
          <p:cNvSpPr/>
          <p:nvPr/>
        </p:nvSpPr>
        <p:spPr>
          <a:xfrm>
            <a:off x="914400" y="4241800"/>
            <a:ext cx="14592300" cy="2133600"/>
          </a:xfrm>
          <a:prstGeom prst="rect">
            <a:avLst/>
          </a:prstGeom>
          <a:ln w="63500">
            <a:solidFill>
              <a:srgbClr val="FFAA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4687" name="Shape 4687"/>
          <p:cNvSpPr/>
          <p:nvPr/>
        </p:nvSpPr>
        <p:spPr>
          <a:xfrm>
            <a:off x="736600" y="6400800"/>
            <a:ext cx="10617200" cy="647700"/>
          </a:xfrm>
          <a:prstGeom prst="rect">
            <a:avLst/>
          </a:prstGeom>
          <a:solidFill>
            <a:srgbClr val="FFFFFF">
              <a:alpha val="60000"/>
            </a:srgbClr>
          </a:solidFill>
          <a:ln w="508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4688" name="Shape 4688"/>
          <p:cNvSpPr/>
          <p:nvPr/>
        </p:nvSpPr>
        <p:spPr>
          <a:xfrm>
            <a:off x="850900" y="2578100"/>
            <a:ext cx="10617200" cy="1663700"/>
          </a:xfrm>
          <a:prstGeom prst="rect">
            <a:avLst/>
          </a:prstGeom>
          <a:solidFill>
            <a:srgbClr val="FFFFFF">
              <a:alpha val="60000"/>
            </a:srgbClr>
          </a:solidFill>
          <a:ln w="508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4689" name="Shape 4689"/>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407</a:t>
            </a:fld>
            <a:endParaRPr sz="1000"/>
          </a:p>
        </p:txBody>
      </p:sp>
    </p:spTree>
  </p:cSld>
  <p:clrMapOvr>
    <a:masterClrMapping/>
  </p:clrMapOvr>
  <p:transition xmlns:p14="http://schemas.microsoft.com/office/powerpoint/2010/main" spd="med"/>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3" name="Shape 4693"/>
          <p:cNvSpPr>
            <a:spLocks noGrp="1"/>
          </p:cNvSpPr>
          <p:nvPr>
            <p:ph type="title"/>
          </p:nvPr>
        </p:nvSpPr>
        <p:spPr>
          <a:prstGeom prst="rect">
            <a:avLst/>
          </a:prstGeom>
        </p:spPr>
        <p:txBody>
          <a:bodyPr/>
          <a:lstStyle>
            <a:lvl1pPr defTabSz="385572">
              <a:defRPr sz="4968">
                <a:effectLst>
                  <a:outerShdw blurRad="35052" dist="17526" dir="2700000" rotWithShape="0">
                    <a:srgbClr val="000000">
                      <a:alpha val="75000"/>
                    </a:srgbClr>
                  </a:outerShdw>
                </a:effectLst>
              </a:defRPr>
            </a:lvl1pPr>
          </a:lstStyle>
          <a:p>
            <a:pPr lvl="0">
              <a:defRPr sz="1800" b="0">
                <a:solidFill>
                  <a:srgbClr val="000000"/>
                </a:solidFill>
                <a:effectLst/>
              </a:defRPr>
            </a:pPr>
            <a:r>
              <a:rPr sz="4968" b="1">
                <a:solidFill>
                  <a:srgbClr val="FFFFFF"/>
                </a:solidFill>
                <a:effectLst>
                  <a:outerShdw blurRad="35052" dist="17526" dir="2700000" rotWithShape="0">
                    <a:srgbClr val="000000">
                      <a:alpha val="75000"/>
                    </a:srgbClr>
                  </a:outerShdw>
                </a:effectLst>
              </a:rPr>
              <a:t>Execute resources are generally not idempotent</a:t>
            </a:r>
          </a:p>
        </p:txBody>
      </p:sp>
      <p:sp>
        <p:nvSpPr>
          <p:cNvPr id="4694" name="Shape 4694"/>
          <p:cNvSpPr>
            <a:spLocks noGrp="1"/>
          </p:cNvSpPr>
          <p:nvPr>
            <p:ph type="body" idx="1"/>
          </p:nvPr>
        </p:nvSpPr>
        <p:spPr>
          <a:xfrm>
            <a:off x="800100" y="1879600"/>
            <a:ext cx="15379700" cy="6731000"/>
          </a:xfrm>
          <a:prstGeom prst="rect">
            <a:avLst/>
          </a:prstGeom>
        </p:spPr>
        <p:txBody>
          <a:bodyPr/>
          <a:lstStyle/>
          <a:p>
            <a:pPr marL="369570" lvl="0" indent="-369570" defTabSz="542036">
              <a:spcBef>
                <a:spcPts val="1100"/>
              </a:spcBef>
              <a:defRPr sz="1800"/>
            </a:pPr>
            <a:r>
              <a:rPr sz="4656"/>
              <a:t>Chef will stop your run if a resource fails</a:t>
            </a:r>
          </a:p>
          <a:p>
            <a:pPr marL="369570" lvl="0" indent="-369570" defTabSz="542036">
              <a:spcBef>
                <a:spcPts val="1100"/>
              </a:spcBef>
              <a:defRPr sz="1800"/>
            </a:pPr>
            <a:r>
              <a:rPr sz="4656"/>
              <a:t>Most command line utilities are not idempotent and can only be run once - they assume a human being is interacting with, and understands, the state of the system</a:t>
            </a:r>
          </a:p>
          <a:p>
            <a:pPr marL="776096" lvl="1" indent="-369570" defTabSz="542036">
              <a:spcBef>
                <a:spcPts val="1100"/>
              </a:spcBef>
              <a:defRPr sz="1800"/>
            </a:pPr>
            <a:r>
              <a:rPr sz="4656"/>
              <a:t>e.g. '</a:t>
            </a:r>
            <a:r>
              <a:rPr sz="4656">
                <a:latin typeface="+mn-lt"/>
                <a:ea typeface="+mn-ea"/>
                <a:cs typeface="+mn-cs"/>
                <a:sym typeface="Courier"/>
              </a:rPr>
              <a:t>mv /foo/file1 /bar</a:t>
            </a:r>
            <a:r>
              <a:rPr sz="4656"/>
              <a:t>' will work the first time its run, but will fail the second time</a:t>
            </a:r>
          </a:p>
          <a:p>
            <a:pPr marL="369570" lvl="0" indent="-369570" defTabSz="542036">
              <a:spcBef>
                <a:spcPts val="1100"/>
              </a:spcBef>
              <a:defRPr sz="1800"/>
            </a:pPr>
            <a:r>
              <a:rPr sz="4656"/>
              <a:t>The result is - it’s up to you to make execute resources idempotent</a:t>
            </a:r>
          </a:p>
        </p:txBody>
      </p:sp>
      <p:sp>
        <p:nvSpPr>
          <p:cNvPr id="4695" name="Shape 4695"/>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408</a:t>
            </a:fld>
            <a:endParaRPr sz="1000"/>
          </a:p>
        </p:txBody>
      </p:sp>
    </p:spTree>
  </p:cSld>
  <p:clrMapOvr>
    <a:masterClrMapping/>
  </p:clrMapOvr>
  <p:transition xmlns:p14="http://schemas.microsoft.com/office/powerpoint/2010/main" spd="med"/>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9" name="Shape 4699"/>
          <p:cNvSpPr>
            <a:spLocks noGrp="1"/>
          </p:cNvSpPr>
          <p:nvPr>
            <p:ph type="title"/>
          </p:nvPr>
        </p:nvSpPr>
        <p:spPr>
          <a:prstGeom prst="rect">
            <a:avLst/>
          </a:prstGeom>
        </p:spPr>
        <p:txBody>
          <a:bodyPr/>
          <a:lstStyle>
            <a:lvl1pPr defTabSz="424687">
              <a:defRPr sz="5472">
                <a:effectLst>
                  <a:outerShdw blurRad="38608" dist="19304" dir="2700000" rotWithShape="0">
                    <a:srgbClr val="000000">
                      <a:alpha val="75000"/>
                    </a:srgbClr>
                  </a:outerShdw>
                </a:effectLst>
              </a:defRPr>
            </a:lvl1pPr>
          </a:lstStyle>
          <a:p>
            <a:pPr lvl="0">
              <a:defRPr sz="1800" b="0">
                <a:solidFill>
                  <a:srgbClr val="000000"/>
                </a:solidFill>
                <a:effectLst/>
              </a:defRPr>
            </a:pPr>
            <a:r>
              <a:rPr sz="5472" b="1">
                <a:solidFill>
                  <a:srgbClr val="FFFFFF"/>
                </a:solidFill>
                <a:effectLst>
                  <a:outerShdw blurRad="38608" dist="19304" dir="2700000" rotWithShape="0">
                    <a:srgbClr val="000000">
                      <a:alpha val="75000"/>
                    </a:srgbClr>
                  </a:outerShdw>
                </a:effectLst>
              </a:rPr>
              <a:t>Enter the not_if and only_if metaparameters</a:t>
            </a:r>
          </a:p>
        </p:txBody>
      </p:sp>
      <p:sp>
        <p:nvSpPr>
          <p:cNvPr id="4700" name="Shape 4700"/>
          <p:cNvSpPr>
            <a:spLocks noGrp="1"/>
          </p:cNvSpPr>
          <p:nvPr>
            <p:ph type="body" idx="1"/>
          </p:nvPr>
        </p:nvSpPr>
        <p:spPr>
          <a:xfrm>
            <a:off x="800100" y="3987800"/>
            <a:ext cx="14655800" cy="4622800"/>
          </a:xfrm>
          <a:prstGeom prst="rect">
            <a:avLst/>
          </a:prstGeom>
        </p:spPr>
        <p:txBody>
          <a:bodyPr/>
          <a:lstStyle/>
          <a:p>
            <a:pPr lvl="0">
              <a:defRPr sz="1800"/>
            </a:pPr>
            <a:r>
              <a:rPr sz="4800"/>
              <a:t>The </a:t>
            </a:r>
            <a:r>
              <a:rPr sz="4800" b="1">
                <a:latin typeface="+mn-lt"/>
                <a:ea typeface="+mn-ea"/>
                <a:cs typeface="+mn-cs"/>
                <a:sym typeface="Courier"/>
              </a:rPr>
              <a:t>only_if</a:t>
            </a:r>
            <a:r>
              <a:rPr sz="4800"/>
              <a:t> parameter causes the resources actions to be taken only if its argument returns true</a:t>
            </a:r>
          </a:p>
          <a:p>
            <a:pPr lvl="0">
              <a:defRPr sz="1800"/>
            </a:pPr>
            <a:r>
              <a:rPr sz="4800"/>
              <a:t>The </a:t>
            </a:r>
            <a:r>
              <a:rPr sz="4800" b="1">
                <a:latin typeface="+mn-lt"/>
                <a:ea typeface="+mn-ea"/>
                <a:cs typeface="+mn-cs"/>
                <a:sym typeface="Courier"/>
              </a:rPr>
              <a:t>not_if</a:t>
            </a:r>
            <a:r>
              <a:rPr sz="4800"/>
              <a:t> parameter is the opposite of only_if - the actions are taken only if its argument returns false</a:t>
            </a:r>
          </a:p>
        </p:txBody>
      </p:sp>
      <p:sp>
        <p:nvSpPr>
          <p:cNvPr id="4701" name="Shape 4701"/>
          <p:cNvSpPr/>
          <p:nvPr/>
        </p:nvSpPr>
        <p:spPr>
          <a:xfrm>
            <a:off x="825500" y="1854200"/>
            <a:ext cx="14605000" cy="19304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ormAutofit/>
          </a:bodyPr>
          <a:lstStyle/>
          <a:p>
            <a:pPr lvl="8" indent="0" algn="l" defTabSz="306324">
              <a:defRPr sz="1800"/>
            </a:pPr>
            <a:r>
              <a:rPr sz="3216">
                <a:latin typeface="+mn-lt"/>
                <a:ea typeface="+mn-ea"/>
                <a:cs typeface="+mn-cs"/>
                <a:sym typeface="Courier"/>
              </a:rPr>
              <a:t>  only_if </a:t>
            </a:r>
            <a:r>
              <a:rPr sz="3216">
                <a:solidFill>
                  <a:srgbClr val="4F7A28"/>
                </a:solidFill>
                <a:latin typeface="+mn-lt"/>
                <a:ea typeface="+mn-ea"/>
                <a:cs typeface="+mn-cs"/>
                <a:sym typeface="Courier"/>
              </a:rPr>
              <a:t>do</a:t>
            </a:r>
            <a:endParaRPr sz="3216">
              <a:latin typeface="+mn-lt"/>
              <a:ea typeface="+mn-ea"/>
              <a:cs typeface="+mn-cs"/>
              <a:sym typeface="Courier"/>
            </a:endParaRPr>
          </a:p>
          <a:p>
            <a:pPr lvl="8" indent="0" algn="l" defTabSz="306324">
              <a:defRPr sz="1800"/>
            </a:pPr>
            <a:r>
              <a:rPr sz="3216">
                <a:latin typeface="+mn-lt"/>
                <a:ea typeface="+mn-ea"/>
                <a:cs typeface="+mn-cs"/>
                <a:sym typeface="Courier"/>
              </a:rPr>
              <a:t>    </a:t>
            </a:r>
            <a:r>
              <a:rPr sz="3216">
                <a:solidFill>
                  <a:srgbClr val="4F7A28"/>
                </a:solidFill>
                <a:latin typeface="+mn-lt"/>
                <a:ea typeface="+mn-ea"/>
                <a:cs typeface="+mn-cs"/>
                <a:sym typeface="Courier"/>
              </a:rPr>
              <a:t>File</a:t>
            </a:r>
            <a:r>
              <a:rPr sz="3216">
                <a:latin typeface="+mn-lt"/>
                <a:ea typeface="+mn-ea"/>
                <a:cs typeface="+mn-cs"/>
                <a:sym typeface="Courier"/>
              </a:rPr>
              <a:t>.exist?(</a:t>
            </a:r>
            <a:r>
              <a:rPr sz="3216">
                <a:solidFill>
                  <a:srgbClr val="B51A00"/>
                </a:solidFill>
                <a:latin typeface="+mn-lt"/>
                <a:ea typeface="+mn-ea"/>
                <a:cs typeface="+mn-cs"/>
                <a:sym typeface="Courier"/>
              </a:rPr>
              <a:t>"/etc/httpd/conf.d/welcome.conf"</a:t>
            </a:r>
            <a:r>
              <a:rPr sz="3216">
                <a:latin typeface="+mn-lt"/>
                <a:ea typeface="+mn-ea"/>
                <a:cs typeface="+mn-cs"/>
                <a:sym typeface="Courier"/>
              </a:rPr>
              <a:t>)</a:t>
            </a:r>
          </a:p>
          <a:p>
            <a:pPr lvl="8" indent="0" algn="l" defTabSz="306324">
              <a:defRPr sz="1800"/>
            </a:pPr>
            <a:r>
              <a:rPr sz="3216">
                <a:latin typeface="+mn-lt"/>
                <a:ea typeface="+mn-ea"/>
                <a:cs typeface="+mn-cs"/>
                <a:sym typeface="Courier"/>
              </a:rPr>
              <a:t>  </a:t>
            </a:r>
            <a:r>
              <a:rPr sz="3216">
                <a:solidFill>
                  <a:srgbClr val="4F7A28"/>
                </a:solidFill>
                <a:latin typeface="+mn-lt"/>
                <a:ea typeface="+mn-ea"/>
                <a:cs typeface="+mn-cs"/>
                <a:sym typeface="Courier"/>
              </a:rPr>
              <a:t>end</a:t>
            </a:r>
          </a:p>
        </p:txBody>
      </p:sp>
      <p:sp>
        <p:nvSpPr>
          <p:cNvPr id="4702" name="Shape 4702"/>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409</a:t>
            </a:fld>
            <a:endParaRPr sz="1000"/>
          </a:p>
        </p:txBody>
      </p:sp>
    </p:spTree>
  </p:cSld>
  <p:clrMapOvr>
    <a:masterClrMapping/>
  </p:clrMapOvr>
  <p:transition xmlns:p14="http://schemas.microsoft.com/office/powerpoint/2010/mai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Shape 665"/>
          <p:cNvSpPr/>
          <p:nvPr/>
        </p:nvSpPr>
        <p:spPr>
          <a:xfrm>
            <a:off x="6448154" y="2184400"/>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66" name="Shape 666"/>
          <p:cNvSpPr/>
          <p:nvPr/>
        </p:nvSpPr>
        <p:spPr>
          <a:xfrm>
            <a:off x="9505575" y="2456913"/>
            <a:ext cx="1841501" cy="5334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App LBs</a:t>
            </a:r>
          </a:p>
        </p:txBody>
      </p:sp>
      <p:sp>
        <p:nvSpPr>
          <p:cNvPr id="667" name="Shape 667"/>
          <p:cNvSpPr/>
          <p:nvPr/>
        </p:nvSpPr>
        <p:spPr>
          <a:xfrm>
            <a:off x="6448154" y="3524263"/>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68" name="Shape 668"/>
          <p:cNvSpPr/>
          <p:nvPr/>
        </p:nvSpPr>
        <p:spPr>
          <a:xfrm>
            <a:off x="12470517" y="3796776"/>
            <a:ext cx="2692401" cy="5334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App Servers</a:t>
            </a:r>
          </a:p>
        </p:txBody>
      </p:sp>
      <p:sp>
        <p:nvSpPr>
          <p:cNvPr id="669" name="Shape 669"/>
          <p:cNvSpPr/>
          <p:nvPr/>
        </p:nvSpPr>
        <p:spPr>
          <a:xfrm>
            <a:off x="5009802" y="3524263"/>
            <a:ext cx="1169393"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70" name="Shape 670"/>
          <p:cNvSpPr/>
          <p:nvPr/>
        </p:nvSpPr>
        <p:spPr>
          <a:xfrm>
            <a:off x="7980057" y="3524263"/>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71" name="Shape 671"/>
          <p:cNvSpPr/>
          <p:nvPr/>
        </p:nvSpPr>
        <p:spPr>
          <a:xfrm>
            <a:off x="6471542" y="4951272"/>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72" name="Shape 672"/>
          <p:cNvSpPr/>
          <p:nvPr/>
        </p:nvSpPr>
        <p:spPr>
          <a:xfrm>
            <a:off x="7909893" y="4951272"/>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73" name="Shape 673"/>
          <p:cNvSpPr/>
          <p:nvPr/>
        </p:nvSpPr>
        <p:spPr>
          <a:xfrm>
            <a:off x="9336550" y="5223784"/>
            <a:ext cx="4229101" cy="5334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App DB Cache</a:t>
            </a:r>
          </a:p>
        </p:txBody>
      </p:sp>
      <p:sp>
        <p:nvSpPr>
          <p:cNvPr id="674" name="Shape 674"/>
          <p:cNvSpPr/>
          <p:nvPr/>
        </p:nvSpPr>
        <p:spPr>
          <a:xfrm>
            <a:off x="7980057" y="2184400"/>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75" name="Shape 675"/>
          <p:cNvSpPr/>
          <p:nvPr/>
        </p:nvSpPr>
        <p:spPr>
          <a:xfrm>
            <a:off x="9511960" y="3524263"/>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76" name="Shape 676"/>
          <p:cNvSpPr/>
          <p:nvPr/>
        </p:nvSpPr>
        <p:spPr>
          <a:xfrm>
            <a:off x="10950311" y="3524263"/>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77" name="Shape 677"/>
          <p:cNvSpPr/>
          <p:nvPr/>
        </p:nvSpPr>
        <p:spPr>
          <a:xfrm>
            <a:off x="6494929" y="6378279"/>
            <a:ext cx="1169393" cy="1089321"/>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78" name="Shape 678"/>
          <p:cNvSpPr/>
          <p:nvPr/>
        </p:nvSpPr>
        <p:spPr>
          <a:xfrm>
            <a:off x="7933281" y="6378279"/>
            <a:ext cx="1169393" cy="1089321"/>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79" name="Shape 679"/>
          <p:cNvSpPr/>
          <p:nvPr/>
        </p:nvSpPr>
        <p:spPr>
          <a:xfrm>
            <a:off x="9359938" y="6650792"/>
            <a:ext cx="4597401" cy="5334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App DBs</a:t>
            </a:r>
          </a:p>
        </p:txBody>
      </p:sp>
      <p:sp>
        <p:nvSpPr>
          <p:cNvPr id="680" name="Shape 680"/>
          <p:cNvSpPr/>
          <p:nvPr/>
        </p:nvSpPr>
        <p:spPr>
          <a:xfrm flipV="1">
            <a:off x="7404100" y="6946900"/>
            <a:ext cx="850901" cy="25401"/>
          </a:xfrm>
          <a:prstGeom prst="line">
            <a:avLst/>
          </a:prstGeom>
          <a:ln w="38100">
            <a:solidFill/>
            <a:miter lim="400000"/>
          </a:ln>
        </p:spPr>
        <p:txBody>
          <a:bodyPr lIns="0" tIns="0" rIns="0" bIns="0"/>
          <a:lstStyle/>
          <a:p>
            <a:pPr lvl="0" algn="l" defTabSz="457200">
              <a:defRPr sz="1200">
                <a:latin typeface="Helvetica"/>
                <a:ea typeface="Helvetica"/>
                <a:cs typeface="Helvetica"/>
                <a:sym typeface="Helvetica"/>
              </a:defRPr>
            </a:pPr>
            <a:endParaRPr/>
          </a:p>
        </p:txBody>
      </p:sp>
      <p:sp>
        <p:nvSpPr>
          <p:cNvPr id="681" name="Shape 681"/>
          <p:cNvSpPr/>
          <p:nvPr/>
        </p:nvSpPr>
        <p:spPr>
          <a:xfrm flipH="1">
            <a:off x="5562600" y="2571291"/>
            <a:ext cx="1555031" cy="1530809"/>
          </a:xfrm>
          <a:prstGeom prst="line">
            <a:avLst/>
          </a:prstGeom>
          <a:ln w="38100">
            <a:solidFill/>
            <a:miter lim="400000"/>
          </a:ln>
        </p:spPr>
        <p:txBody>
          <a:bodyPr lIns="0" tIns="0" rIns="0" bIns="0"/>
          <a:lstStyle/>
          <a:p>
            <a:pPr lvl="0" algn="l" defTabSz="457200">
              <a:defRPr sz="1200">
                <a:latin typeface="Helvetica"/>
                <a:ea typeface="Helvetica"/>
                <a:cs typeface="Helvetica"/>
                <a:sym typeface="Helvetica"/>
              </a:defRPr>
            </a:pPr>
            <a:endParaRPr/>
          </a:p>
        </p:txBody>
      </p:sp>
      <p:sp>
        <p:nvSpPr>
          <p:cNvPr id="682" name="Shape 682"/>
          <p:cNvSpPr/>
          <p:nvPr/>
        </p:nvSpPr>
        <p:spPr>
          <a:xfrm>
            <a:off x="7124700" y="2552700"/>
            <a:ext cx="12701" cy="1498601"/>
          </a:xfrm>
          <a:prstGeom prst="line">
            <a:avLst/>
          </a:prstGeom>
          <a:ln w="38100">
            <a:solidFill/>
            <a:miter lim="400000"/>
          </a:ln>
        </p:spPr>
        <p:txBody>
          <a:bodyPr lIns="0" tIns="0" rIns="0" bIns="0"/>
          <a:lstStyle/>
          <a:p>
            <a:pPr lvl="0" algn="l" defTabSz="457200">
              <a:defRPr sz="1200">
                <a:latin typeface="Helvetica"/>
                <a:ea typeface="Helvetica"/>
                <a:cs typeface="Helvetica"/>
                <a:sym typeface="Helvetica"/>
              </a:defRPr>
            </a:pPr>
            <a:endParaRPr/>
          </a:p>
        </p:txBody>
      </p:sp>
      <p:sp>
        <p:nvSpPr>
          <p:cNvPr id="683" name="Shape 683"/>
          <p:cNvSpPr/>
          <p:nvPr/>
        </p:nvSpPr>
        <p:spPr>
          <a:xfrm>
            <a:off x="7124700" y="2578100"/>
            <a:ext cx="1475793" cy="1381572"/>
          </a:xfrm>
          <a:prstGeom prst="line">
            <a:avLst/>
          </a:prstGeom>
          <a:ln w="38100">
            <a:solidFill/>
            <a:miter lim="400000"/>
          </a:ln>
        </p:spPr>
        <p:txBody>
          <a:bodyPr lIns="0" tIns="0" rIns="0" bIns="0"/>
          <a:lstStyle/>
          <a:p>
            <a:pPr lvl="0" algn="l" defTabSz="457200">
              <a:defRPr sz="1200">
                <a:latin typeface="Helvetica"/>
                <a:ea typeface="Helvetica"/>
                <a:cs typeface="Helvetica"/>
                <a:sym typeface="Helvetica"/>
              </a:defRPr>
            </a:pPr>
            <a:endParaRPr/>
          </a:p>
        </p:txBody>
      </p:sp>
      <p:sp>
        <p:nvSpPr>
          <p:cNvPr id="684" name="Shape 684"/>
          <p:cNvSpPr/>
          <p:nvPr/>
        </p:nvSpPr>
        <p:spPr>
          <a:xfrm>
            <a:off x="7132674" y="2579414"/>
            <a:ext cx="2991818" cy="1439640"/>
          </a:xfrm>
          <a:prstGeom prst="line">
            <a:avLst/>
          </a:prstGeom>
          <a:ln w="38100">
            <a:solidFill/>
            <a:miter lim="400000"/>
          </a:ln>
        </p:spPr>
        <p:txBody>
          <a:bodyPr lIns="0" tIns="0" rIns="0" bIns="0"/>
          <a:lstStyle/>
          <a:p>
            <a:pPr lvl="0" algn="l" defTabSz="457200">
              <a:defRPr sz="1200">
                <a:latin typeface="Helvetica"/>
                <a:ea typeface="Helvetica"/>
                <a:cs typeface="Helvetica"/>
                <a:sym typeface="Helvetica"/>
              </a:defRPr>
            </a:pPr>
            <a:endParaRPr/>
          </a:p>
        </p:txBody>
      </p:sp>
      <p:sp>
        <p:nvSpPr>
          <p:cNvPr id="685" name="Shape 685"/>
          <p:cNvSpPr/>
          <p:nvPr/>
        </p:nvSpPr>
        <p:spPr>
          <a:xfrm>
            <a:off x="7115274" y="2577293"/>
            <a:ext cx="4486090" cy="1484687"/>
          </a:xfrm>
          <a:prstGeom prst="line">
            <a:avLst/>
          </a:prstGeom>
          <a:ln w="38100">
            <a:solidFill/>
            <a:miter lim="400000"/>
          </a:ln>
        </p:spPr>
        <p:txBody>
          <a:bodyPr lIns="0" tIns="0" rIns="0" bIns="0"/>
          <a:lstStyle/>
          <a:p>
            <a:pPr lvl="0" algn="l" defTabSz="457200">
              <a:defRPr sz="1200">
                <a:latin typeface="Helvetica"/>
                <a:ea typeface="Helvetica"/>
                <a:cs typeface="Helvetica"/>
                <a:sym typeface="Helvetica"/>
              </a:defRPr>
            </a:pPr>
            <a:endParaRPr/>
          </a:p>
        </p:txBody>
      </p:sp>
      <p:sp>
        <p:nvSpPr>
          <p:cNvPr id="686" name="Shape 686"/>
          <p:cNvSpPr/>
          <p:nvPr/>
        </p:nvSpPr>
        <p:spPr>
          <a:xfrm flipH="1">
            <a:off x="5570500" y="2653158"/>
            <a:ext cx="3010558" cy="1438042"/>
          </a:xfrm>
          <a:prstGeom prst="line">
            <a:avLst/>
          </a:prstGeom>
          <a:ln w="38100">
            <a:solidFill/>
            <a:miter lim="400000"/>
          </a:ln>
        </p:spPr>
        <p:txBody>
          <a:bodyPr lIns="0" tIns="0" rIns="0" bIns="0"/>
          <a:lstStyle/>
          <a:p>
            <a:pPr lvl="0" algn="l" defTabSz="457200">
              <a:defRPr sz="1200">
                <a:latin typeface="Helvetica"/>
                <a:ea typeface="Helvetica"/>
                <a:cs typeface="Helvetica"/>
                <a:sym typeface="Helvetica"/>
              </a:defRPr>
            </a:pPr>
            <a:endParaRPr/>
          </a:p>
        </p:txBody>
      </p:sp>
      <p:sp>
        <p:nvSpPr>
          <p:cNvPr id="687" name="Shape 687"/>
          <p:cNvSpPr/>
          <p:nvPr/>
        </p:nvSpPr>
        <p:spPr>
          <a:xfrm flipH="1">
            <a:off x="7132501" y="2646102"/>
            <a:ext cx="1462795" cy="1394644"/>
          </a:xfrm>
          <a:prstGeom prst="line">
            <a:avLst/>
          </a:prstGeom>
          <a:ln w="38100">
            <a:solidFill/>
            <a:miter lim="400000"/>
          </a:ln>
        </p:spPr>
        <p:txBody>
          <a:bodyPr lIns="0" tIns="0" rIns="0" bIns="0"/>
          <a:lstStyle/>
          <a:p>
            <a:pPr lvl="0" algn="l" defTabSz="457200">
              <a:defRPr sz="1200">
                <a:latin typeface="Helvetica"/>
                <a:ea typeface="Helvetica"/>
                <a:cs typeface="Helvetica"/>
                <a:sym typeface="Helvetica"/>
              </a:defRPr>
            </a:pPr>
            <a:endParaRPr/>
          </a:p>
        </p:txBody>
      </p:sp>
      <p:sp>
        <p:nvSpPr>
          <p:cNvPr id="688" name="Shape 688"/>
          <p:cNvSpPr/>
          <p:nvPr/>
        </p:nvSpPr>
        <p:spPr>
          <a:xfrm>
            <a:off x="8597900" y="2628900"/>
            <a:ext cx="0" cy="1346200"/>
          </a:xfrm>
          <a:prstGeom prst="line">
            <a:avLst/>
          </a:prstGeom>
          <a:ln w="38100">
            <a:solidFill/>
            <a:miter lim="400000"/>
          </a:ln>
        </p:spPr>
        <p:txBody>
          <a:bodyPr lIns="0" tIns="0" rIns="0" bIns="0"/>
          <a:lstStyle/>
          <a:p>
            <a:pPr lvl="0" algn="l" defTabSz="457200">
              <a:defRPr sz="1200">
                <a:latin typeface="Helvetica"/>
                <a:ea typeface="Helvetica"/>
                <a:cs typeface="Helvetica"/>
                <a:sym typeface="Helvetica"/>
              </a:defRPr>
            </a:pPr>
            <a:endParaRPr/>
          </a:p>
        </p:txBody>
      </p:sp>
      <p:sp>
        <p:nvSpPr>
          <p:cNvPr id="689" name="Shape 689"/>
          <p:cNvSpPr/>
          <p:nvPr/>
        </p:nvSpPr>
        <p:spPr>
          <a:xfrm>
            <a:off x="8596002" y="2649165"/>
            <a:ext cx="1538598" cy="1376735"/>
          </a:xfrm>
          <a:prstGeom prst="line">
            <a:avLst/>
          </a:prstGeom>
          <a:ln w="38100">
            <a:solidFill/>
            <a:miter lim="400000"/>
          </a:ln>
        </p:spPr>
        <p:txBody>
          <a:bodyPr lIns="0" tIns="0" rIns="0" bIns="0"/>
          <a:lstStyle/>
          <a:p>
            <a:pPr lvl="0" algn="l" defTabSz="457200">
              <a:defRPr sz="1200">
                <a:latin typeface="Helvetica"/>
                <a:ea typeface="Helvetica"/>
                <a:cs typeface="Helvetica"/>
                <a:sym typeface="Helvetica"/>
              </a:defRPr>
            </a:pPr>
            <a:endParaRPr/>
          </a:p>
        </p:txBody>
      </p:sp>
      <p:sp>
        <p:nvSpPr>
          <p:cNvPr id="690" name="Shape 690"/>
          <p:cNvSpPr/>
          <p:nvPr/>
        </p:nvSpPr>
        <p:spPr>
          <a:xfrm>
            <a:off x="8586353" y="2647156"/>
            <a:ext cx="3021447" cy="1416843"/>
          </a:xfrm>
          <a:prstGeom prst="line">
            <a:avLst/>
          </a:prstGeom>
          <a:ln w="38100">
            <a:solidFill/>
            <a:miter lim="400000"/>
          </a:ln>
        </p:spPr>
        <p:txBody>
          <a:bodyPr lIns="0" tIns="0" rIns="0" bIns="0"/>
          <a:lstStyle/>
          <a:p>
            <a:pPr lvl="0" algn="l" defTabSz="457200">
              <a:defRPr sz="1200">
                <a:latin typeface="Helvetica"/>
                <a:ea typeface="Helvetica"/>
                <a:cs typeface="Helvetica"/>
                <a:sym typeface="Helvetica"/>
              </a:defRPr>
            </a:pPr>
            <a:endParaRPr/>
          </a:p>
        </p:txBody>
      </p:sp>
      <p:sp>
        <p:nvSpPr>
          <p:cNvPr id="691" name="Shape 691"/>
          <p:cNvSpPr/>
          <p:nvPr/>
        </p:nvSpPr>
        <p:spPr>
          <a:xfrm>
            <a:off x="7124700" y="5562600"/>
            <a:ext cx="0" cy="1333500"/>
          </a:xfrm>
          <a:prstGeom prst="line">
            <a:avLst/>
          </a:prstGeom>
          <a:ln w="38100">
            <a:solidFill/>
            <a:miter lim="400000"/>
          </a:ln>
        </p:spPr>
        <p:txBody>
          <a:bodyPr lIns="0" tIns="0" rIns="0" bIns="0"/>
          <a:lstStyle/>
          <a:p>
            <a:pPr lvl="0" algn="l" defTabSz="457200">
              <a:defRPr sz="1200">
                <a:latin typeface="Helvetica"/>
                <a:ea typeface="Helvetica"/>
                <a:cs typeface="Helvetica"/>
                <a:sym typeface="Helvetica"/>
              </a:defRPr>
            </a:pPr>
            <a:endParaRPr/>
          </a:p>
        </p:txBody>
      </p:sp>
      <p:sp>
        <p:nvSpPr>
          <p:cNvPr id="692" name="Shape 692"/>
          <p:cNvSpPr/>
          <p:nvPr/>
        </p:nvSpPr>
        <p:spPr>
          <a:xfrm flipH="1">
            <a:off x="7130975" y="5575300"/>
            <a:ext cx="1403425" cy="1306315"/>
          </a:xfrm>
          <a:prstGeom prst="line">
            <a:avLst/>
          </a:prstGeom>
          <a:ln w="38100">
            <a:solidFill/>
            <a:miter lim="400000"/>
          </a:ln>
        </p:spPr>
        <p:txBody>
          <a:bodyPr lIns="0" tIns="0" rIns="0" bIns="0"/>
          <a:lstStyle/>
          <a:p>
            <a:pPr lvl="0" algn="l" defTabSz="457200">
              <a:defRPr sz="1200">
                <a:latin typeface="Helvetica"/>
                <a:ea typeface="Helvetica"/>
                <a:cs typeface="Helvetica"/>
                <a:sym typeface="Helvetica"/>
              </a:defRPr>
            </a:pPr>
            <a:endParaRPr/>
          </a:p>
        </p:txBody>
      </p:sp>
      <p:sp>
        <p:nvSpPr>
          <p:cNvPr id="693" name="Shape 693"/>
          <p:cNvSpPr/>
          <p:nvPr/>
        </p:nvSpPr>
        <p:spPr>
          <a:xfrm flipV="1">
            <a:off x="7429500" y="5499100"/>
            <a:ext cx="749301" cy="25401"/>
          </a:xfrm>
          <a:prstGeom prst="line">
            <a:avLst/>
          </a:prstGeom>
          <a:ln w="38100">
            <a:solidFill/>
            <a:miter lim="400000"/>
          </a:ln>
        </p:spPr>
        <p:txBody>
          <a:bodyPr lIns="0" tIns="0" rIns="0" bIns="0"/>
          <a:lstStyle/>
          <a:p>
            <a:pPr lvl="0" algn="l" defTabSz="457200">
              <a:defRPr sz="1200">
                <a:latin typeface="Helvetica"/>
                <a:ea typeface="Helvetica"/>
                <a:cs typeface="Helvetica"/>
                <a:sym typeface="Helvetica"/>
              </a:defRPr>
            </a:pPr>
            <a:endParaRPr/>
          </a:p>
        </p:txBody>
      </p:sp>
      <p:sp>
        <p:nvSpPr>
          <p:cNvPr id="694" name="Shape 694"/>
          <p:cNvSpPr/>
          <p:nvPr/>
        </p:nvSpPr>
        <p:spPr>
          <a:xfrm flipH="1" flipV="1">
            <a:off x="5638800" y="4292600"/>
            <a:ext cx="1511300" cy="1041400"/>
          </a:xfrm>
          <a:prstGeom prst="line">
            <a:avLst/>
          </a:prstGeom>
          <a:ln w="38100">
            <a:solidFill/>
            <a:miter lim="400000"/>
          </a:ln>
        </p:spPr>
        <p:txBody>
          <a:bodyPr lIns="0" tIns="0" rIns="0" bIns="0"/>
          <a:lstStyle/>
          <a:p>
            <a:pPr lvl="0" algn="l" defTabSz="457200">
              <a:defRPr sz="1200">
                <a:latin typeface="Helvetica"/>
                <a:ea typeface="Helvetica"/>
                <a:cs typeface="Helvetica"/>
                <a:sym typeface="Helvetica"/>
              </a:defRPr>
            </a:pPr>
            <a:endParaRPr/>
          </a:p>
        </p:txBody>
      </p:sp>
      <p:sp>
        <p:nvSpPr>
          <p:cNvPr id="695" name="Shape 695"/>
          <p:cNvSpPr/>
          <p:nvPr/>
        </p:nvSpPr>
        <p:spPr>
          <a:xfrm flipH="1" flipV="1">
            <a:off x="7150100" y="4381500"/>
            <a:ext cx="2221" cy="953542"/>
          </a:xfrm>
          <a:prstGeom prst="line">
            <a:avLst/>
          </a:prstGeom>
          <a:ln w="38100">
            <a:solidFill/>
            <a:miter lim="400000"/>
          </a:ln>
        </p:spPr>
        <p:txBody>
          <a:bodyPr lIns="0" tIns="0" rIns="0" bIns="0"/>
          <a:lstStyle/>
          <a:p>
            <a:pPr lvl="0" algn="l" defTabSz="457200">
              <a:defRPr sz="1200">
                <a:latin typeface="Helvetica"/>
                <a:ea typeface="Helvetica"/>
                <a:cs typeface="Helvetica"/>
                <a:sym typeface="Helvetica"/>
              </a:defRPr>
            </a:pPr>
            <a:endParaRPr/>
          </a:p>
        </p:txBody>
      </p:sp>
      <p:sp>
        <p:nvSpPr>
          <p:cNvPr id="696" name="Shape 696"/>
          <p:cNvSpPr/>
          <p:nvPr/>
        </p:nvSpPr>
        <p:spPr>
          <a:xfrm flipV="1">
            <a:off x="7141852" y="4368800"/>
            <a:ext cx="1481449" cy="972704"/>
          </a:xfrm>
          <a:prstGeom prst="line">
            <a:avLst/>
          </a:prstGeom>
          <a:ln w="38100">
            <a:solidFill/>
            <a:miter lim="400000"/>
          </a:ln>
        </p:spPr>
        <p:txBody>
          <a:bodyPr lIns="0" tIns="0" rIns="0" bIns="0"/>
          <a:lstStyle/>
          <a:p>
            <a:pPr lvl="0" algn="l" defTabSz="457200">
              <a:defRPr sz="1200">
                <a:latin typeface="Helvetica"/>
                <a:ea typeface="Helvetica"/>
                <a:cs typeface="Helvetica"/>
                <a:sym typeface="Helvetica"/>
              </a:defRPr>
            </a:pPr>
            <a:endParaRPr/>
          </a:p>
        </p:txBody>
      </p:sp>
      <p:sp>
        <p:nvSpPr>
          <p:cNvPr id="697" name="Shape 697"/>
          <p:cNvSpPr/>
          <p:nvPr/>
        </p:nvSpPr>
        <p:spPr>
          <a:xfrm flipV="1">
            <a:off x="7153845" y="4445000"/>
            <a:ext cx="3044255" cy="889695"/>
          </a:xfrm>
          <a:prstGeom prst="line">
            <a:avLst/>
          </a:prstGeom>
          <a:ln w="38100">
            <a:solidFill/>
            <a:miter lim="400000"/>
          </a:ln>
        </p:spPr>
        <p:txBody>
          <a:bodyPr lIns="0" tIns="0" rIns="0" bIns="0"/>
          <a:lstStyle/>
          <a:p>
            <a:pPr lvl="0" algn="l" defTabSz="457200">
              <a:defRPr sz="1200">
                <a:latin typeface="Helvetica"/>
                <a:ea typeface="Helvetica"/>
                <a:cs typeface="Helvetica"/>
                <a:sym typeface="Helvetica"/>
              </a:defRPr>
            </a:pPr>
            <a:endParaRPr/>
          </a:p>
        </p:txBody>
      </p:sp>
      <p:sp>
        <p:nvSpPr>
          <p:cNvPr id="698" name="Shape 698"/>
          <p:cNvSpPr/>
          <p:nvPr/>
        </p:nvSpPr>
        <p:spPr>
          <a:xfrm flipV="1">
            <a:off x="7156797" y="4457698"/>
            <a:ext cx="4527203" cy="873574"/>
          </a:xfrm>
          <a:prstGeom prst="line">
            <a:avLst/>
          </a:prstGeom>
          <a:ln w="38100">
            <a:solidFill/>
            <a:miter lim="400000"/>
          </a:ln>
        </p:spPr>
        <p:txBody>
          <a:bodyPr lIns="0" tIns="0" rIns="0" bIns="0"/>
          <a:lstStyle/>
          <a:p>
            <a:pPr lvl="0" algn="l" defTabSz="457200">
              <a:defRPr sz="1200">
                <a:latin typeface="Helvetica"/>
                <a:ea typeface="Helvetica"/>
                <a:cs typeface="Helvetica"/>
                <a:sym typeface="Helvetica"/>
              </a:defRPr>
            </a:pPr>
            <a:endParaRPr/>
          </a:p>
        </p:txBody>
      </p:sp>
      <p:sp>
        <p:nvSpPr>
          <p:cNvPr id="699" name="Shape 699"/>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Infrastructure has a Topology</a:t>
            </a:r>
          </a:p>
        </p:txBody>
      </p:sp>
      <p:sp>
        <p:nvSpPr>
          <p:cNvPr id="700" name="Shape 70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41</a:t>
            </a:fld>
            <a:endParaRPr sz="1000"/>
          </a:p>
        </p:txBody>
      </p:sp>
    </p:spTree>
  </p:cSld>
  <p:clrMapOvr>
    <a:masterClrMapping/>
  </p:clrMapOvr>
  <p:transition xmlns:p14="http://schemas.microsoft.com/office/powerpoint/2010/main" spd="med"/>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6" name="Shape 4706"/>
          <p:cNvSpPr>
            <a:spLocks noGrp="1"/>
          </p:cNvSpPr>
          <p:nvPr>
            <p:ph type="title"/>
          </p:nvPr>
        </p:nvSpPr>
        <p:spPr>
          <a:prstGeom prst="rect">
            <a:avLst/>
          </a:prstGeom>
        </p:spPr>
        <p:txBody>
          <a:bodyPr/>
          <a:lstStyle>
            <a:lvl1pPr defTabSz="435863">
              <a:defRPr sz="5615">
                <a:effectLst>
                  <a:outerShdw blurRad="39624" dist="19812" dir="2700000" rotWithShape="0">
                    <a:srgbClr val="000000">
                      <a:alpha val="75000"/>
                    </a:srgbClr>
                  </a:outerShdw>
                </a:effectLst>
              </a:defRPr>
            </a:lvl1pPr>
          </a:lstStyle>
          <a:p>
            <a:pPr lvl="0">
              <a:defRPr sz="1800" b="0">
                <a:solidFill>
                  <a:srgbClr val="000000"/>
                </a:solidFill>
                <a:effectLst/>
              </a:defRPr>
            </a:pPr>
            <a:r>
              <a:rPr sz="5615" b="1">
                <a:solidFill>
                  <a:srgbClr val="FFFFFF"/>
                </a:solidFill>
                <a:effectLst>
                  <a:outerShdw blurRad="39624" dist="19812" dir="2700000" rotWithShape="0">
                    <a:srgbClr val="000000">
                      <a:alpha val="75000"/>
                    </a:srgbClr>
                  </a:outerShdw>
                </a:effectLst>
              </a:rPr>
              <a:t>Building the resource collection - revisited</a:t>
            </a:r>
          </a:p>
        </p:txBody>
      </p:sp>
      <p:sp>
        <p:nvSpPr>
          <p:cNvPr id="4707" name="Shape 4707"/>
          <p:cNvSpPr>
            <a:spLocks noGrp="1"/>
          </p:cNvSpPr>
          <p:nvPr>
            <p:ph type="body" idx="1"/>
          </p:nvPr>
        </p:nvSpPr>
        <p:spPr>
          <a:xfrm>
            <a:off x="800100" y="1778000"/>
            <a:ext cx="15278100" cy="7340600"/>
          </a:xfrm>
          <a:prstGeom prst="rect">
            <a:avLst/>
          </a:prstGeom>
        </p:spPr>
        <p:txBody>
          <a:bodyPr/>
          <a:lstStyle/>
          <a:p>
            <a:pPr lvl="0">
              <a:defRPr sz="1800"/>
            </a:pPr>
            <a:r>
              <a:rPr sz="4800"/>
              <a:t>It is important to understand the difference between these two pieces of code</a:t>
            </a:r>
          </a:p>
        </p:txBody>
      </p:sp>
      <p:sp>
        <p:nvSpPr>
          <p:cNvPr id="4708" name="Shape 4708"/>
          <p:cNvSpPr/>
          <p:nvPr/>
        </p:nvSpPr>
        <p:spPr>
          <a:xfrm>
            <a:off x="838200" y="3460750"/>
            <a:ext cx="8521700" cy="18288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p>
            <a:pPr lvl="8" indent="0" algn="l" defTabSz="457200">
              <a:defRPr sz="1800"/>
            </a:pPr>
            <a:r>
              <a:rPr sz="2300">
                <a:latin typeface="+mn-lt"/>
                <a:ea typeface="+mn-ea"/>
                <a:cs typeface="+mn-cs"/>
                <a:sym typeface="Courier"/>
              </a:rPr>
              <a:t>execute </a:t>
            </a:r>
            <a:r>
              <a:rPr sz="2300">
                <a:solidFill>
                  <a:srgbClr val="B51A00"/>
                </a:solidFill>
                <a:latin typeface="+mn-lt"/>
                <a:ea typeface="+mn-ea"/>
                <a:cs typeface="+mn-cs"/>
                <a:sym typeface="Courier"/>
              </a:rPr>
              <a:t>"start-apache"</a:t>
            </a:r>
            <a:r>
              <a:rPr sz="2300">
                <a:latin typeface="+mn-lt"/>
                <a:ea typeface="+mn-ea"/>
                <a:cs typeface="+mn-cs"/>
                <a:sym typeface="Courier"/>
              </a:rPr>
              <a:t> </a:t>
            </a:r>
            <a:r>
              <a:rPr sz="2300">
                <a:solidFill>
                  <a:srgbClr val="4F7A28"/>
                </a:solidFill>
                <a:latin typeface="+mn-lt"/>
                <a:ea typeface="+mn-ea"/>
                <a:cs typeface="+mn-cs"/>
                <a:sym typeface="Courier"/>
              </a:rPr>
              <a:t>do</a:t>
            </a:r>
            <a:endParaRPr sz="2300">
              <a:latin typeface="+mn-lt"/>
              <a:ea typeface="+mn-ea"/>
              <a:cs typeface="+mn-cs"/>
              <a:sym typeface="Courier"/>
            </a:endParaRPr>
          </a:p>
          <a:p>
            <a:pPr lvl="8" indent="0" algn="l" defTabSz="457200">
              <a:defRPr sz="1800"/>
            </a:pPr>
            <a:r>
              <a:rPr sz="2300">
                <a:latin typeface="+mn-lt"/>
                <a:ea typeface="+mn-ea"/>
                <a:cs typeface="+mn-cs"/>
                <a:sym typeface="Courier"/>
              </a:rPr>
              <a:t>	not_if </a:t>
            </a:r>
            <a:r>
              <a:rPr sz="2300">
                <a:solidFill>
                  <a:srgbClr val="4F7A28"/>
                </a:solidFill>
                <a:latin typeface="+mn-lt"/>
                <a:ea typeface="+mn-ea"/>
                <a:cs typeface="+mn-cs"/>
                <a:sym typeface="Courier"/>
              </a:rPr>
              <a:t>&lt;code to check if apache is running&gt;</a:t>
            </a:r>
            <a:endParaRPr sz="2300">
              <a:latin typeface="+mn-lt"/>
              <a:ea typeface="+mn-ea"/>
              <a:cs typeface="+mn-cs"/>
              <a:sym typeface="Courier"/>
            </a:endParaRPr>
          </a:p>
          <a:p>
            <a:pPr lvl="8" indent="0" algn="l" defTabSz="457200">
              <a:defRPr sz="1800"/>
            </a:pPr>
            <a:r>
              <a:rPr sz="2300">
                <a:latin typeface="+mn-lt"/>
                <a:ea typeface="+mn-ea"/>
                <a:cs typeface="+mn-cs"/>
                <a:sym typeface="Courier"/>
              </a:rPr>
              <a:t>	notifies </a:t>
            </a:r>
            <a:r>
              <a:rPr sz="2300">
                <a:solidFill>
                  <a:srgbClr val="B51A00"/>
                </a:solidFill>
                <a:latin typeface="+mn-lt"/>
                <a:ea typeface="+mn-ea"/>
                <a:cs typeface="+mn-cs"/>
                <a:sym typeface="Courier"/>
              </a:rPr>
              <a:t>:start</a:t>
            </a:r>
            <a:r>
              <a:rPr sz="2300">
                <a:latin typeface="+mn-lt"/>
                <a:ea typeface="+mn-ea"/>
                <a:cs typeface="+mn-cs"/>
                <a:sym typeface="Courier"/>
              </a:rPr>
              <a:t>, </a:t>
            </a:r>
            <a:r>
              <a:rPr sz="2300">
                <a:solidFill>
                  <a:srgbClr val="B51A00"/>
                </a:solidFill>
                <a:latin typeface="+mn-lt"/>
                <a:ea typeface="+mn-ea"/>
                <a:cs typeface="+mn-cs"/>
                <a:sym typeface="Courier"/>
              </a:rPr>
              <a:t>"service[httpd]"</a:t>
            </a:r>
            <a:endParaRPr sz="2300">
              <a:latin typeface="+mn-lt"/>
              <a:ea typeface="+mn-ea"/>
              <a:cs typeface="+mn-cs"/>
              <a:sym typeface="Courier"/>
            </a:endParaRPr>
          </a:p>
          <a:p>
            <a:pPr lvl="8" indent="0" algn="l" defTabSz="457200">
              <a:defRPr sz="1800"/>
            </a:pPr>
            <a:r>
              <a:rPr sz="2300">
                <a:solidFill>
                  <a:srgbClr val="4F7A28"/>
                </a:solidFill>
                <a:latin typeface="+mn-lt"/>
                <a:ea typeface="+mn-ea"/>
                <a:cs typeface="+mn-cs"/>
                <a:sym typeface="Courier"/>
              </a:rPr>
              <a:t>end</a:t>
            </a:r>
          </a:p>
        </p:txBody>
      </p:sp>
      <p:sp>
        <p:nvSpPr>
          <p:cNvPr id="4709" name="Shape 4709"/>
          <p:cNvSpPr/>
          <p:nvPr/>
        </p:nvSpPr>
        <p:spPr>
          <a:xfrm>
            <a:off x="9499600" y="5943600"/>
            <a:ext cx="6616700" cy="20066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lnSpcReduction="10000"/>
          </a:bodyPr>
          <a:lstStyle/>
          <a:p>
            <a:pPr lvl="0" algn="l" defTabSz="402336">
              <a:spcBef>
                <a:spcPts val="800"/>
              </a:spcBef>
              <a:buClr>
                <a:srgbClr val="F38C24"/>
              </a:buClr>
              <a:defRPr sz="1800"/>
            </a:pPr>
            <a:r>
              <a:rPr sz="2592">
                <a:latin typeface="+mj-lt"/>
                <a:ea typeface="+mj-ea"/>
                <a:cs typeface="+mj-cs"/>
                <a:sym typeface="Arial"/>
              </a:rPr>
              <a:t>This code is executed during the 'compile' phase before any Chef DSL</a:t>
            </a:r>
          </a:p>
          <a:p>
            <a:pPr lvl="0" algn="l" defTabSz="402336">
              <a:spcBef>
                <a:spcPts val="800"/>
              </a:spcBef>
              <a:buClr>
                <a:srgbClr val="F38C24"/>
              </a:buClr>
              <a:defRPr sz="1800"/>
            </a:pPr>
            <a:r>
              <a:rPr sz="2592">
                <a:latin typeface="+mj-lt"/>
                <a:ea typeface="+mj-ea"/>
                <a:cs typeface="+mj-cs"/>
                <a:sym typeface="Arial"/>
              </a:rPr>
              <a:t>Executing code during the compile phase could potentially prevent the resource from getting added to the resource collection </a:t>
            </a:r>
          </a:p>
        </p:txBody>
      </p:sp>
      <p:sp>
        <p:nvSpPr>
          <p:cNvPr id="4710" name="Shape 4710"/>
          <p:cNvSpPr/>
          <p:nvPr/>
        </p:nvSpPr>
        <p:spPr>
          <a:xfrm>
            <a:off x="838200" y="5854700"/>
            <a:ext cx="8521700" cy="21844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p>
            <a:pPr lvl="0" algn="l" defTabSz="457200">
              <a:defRPr sz="1800"/>
            </a:pPr>
            <a:r>
              <a:rPr sz="2300">
                <a:latin typeface="+mn-lt"/>
                <a:ea typeface="+mn-ea"/>
                <a:cs typeface="+mn-cs"/>
                <a:sym typeface="Courier"/>
              </a:rPr>
              <a:t>if !</a:t>
            </a:r>
            <a:r>
              <a:rPr sz="2300">
                <a:solidFill>
                  <a:srgbClr val="4F7A28"/>
                </a:solidFill>
                <a:latin typeface="+mn-lt"/>
                <a:ea typeface="+mn-ea"/>
                <a:cs typeface="+mn-cs"/>
                <a:sym typeface="Courier"/>
              </a:rPr>
              <a:t>&lt;code to check if apache is running&gt;</a:t>
            </a:r>
            <a:endParaRPr sz="2300">
              <a:latin typeface="+mn-lt"/>
              <a:ea typeface="+mn-ea"/>
              <a:cs typeface="+mn-cs"/>
              <a:sym typeface="Courier"/>
            </a:endParaRPr>
          </a:p>
          <a:p>
            <a:pPr lvl="0" algn="l" defTabSz="457200">
              <a:defRPr sz="1800"/>
            </a:pPr>
            <a:r>
              <a:rPr sz="2300">
                <a:latin typeface="+mn-lt"/>
                <a:ea typeface="+mn-ea"/>
                <a:cs typeface="+mn-cs"/>
                <a:sym typeface="Courier"/>
              </a:rPr>
              <a:t>	execute </a:t>
            </a:r>
            <a:r>
              <a:rPr sz="2300">
                <a:solidFill>
                  <a:srgbClr val="B51A00"/>
                </a:solidFill>
                <a:latin typeface="+mn-lt"/>
                <a:ea typeface="+mn-ea"/>
                <a:cs typeface="+mn-cs"/>
                <a:sym typeface="Courier"/>
              </a:rPr>
              <a:t>"start-apache"</a:t>
            </a:r>
            <a:r>
              <a:rPr sz="2300">
                <a:latin typeface="+mn-lt"/>
                <a:ea typeface="+mn-ea"/>
                <a:cs typeface="+mn-cs"/>
                <a:sym typeface="Courier"/>
              </a:rPr>
              <a:t> </a:t>
            </a:r>
            <a:r>
              <a:rPr sz="2300">
                <a:solidFill>
                  <a:srgbClr val="4F7A28"/>
                </a:solidFill>
                <a:latin typeface="+mn-lt"/>
                <a:ea typeface="+mn-ea"/>
                <a:cs typeface="+mn-cs"/>
                <a:sym typeface="Courier"/>
              </a:rPr>
              <a:t>do</a:t>
            </a:r>
            <a:endParaRPr sz="2300">
              <a:latin typeface="+mn-lt"/>
              <a:ea typeface="+mn-ea"/>
              <a:cs typeface="+mn-cs"/>
              <a:sym typeface="Courier"/>
            </a:endParaRPr>
          </a:p>
          <a:p>
            <a:pPr lvl="8" indent="0" algn="l" defTabSz="457200">
              <a:defRPr sz="1800"/>
            </a:pPr>
            <a:r>
              <a:rPr sz="2300">
                <a:latin typeface="+mn-lt"/>
                <a:ea typeface="+mn-ea"/>
                <a:cs typeface="+mn-cs"/>
                <a:sym typeface="Courier"/>
              </a:rPr>
              <a:t>    notifies </a:t>
            </a:r>
            <a:r>
              <a:rPr sz="2300">
                <a:solidFill>
                  <a:srgbClr val="B51A00"/>
                </a:solidFill>
                <a:latin typeface="+mn-lt"/>
                <a:ea typeface="+mn-ea"/>
                <a:cs typeface="+mn-cs"/>
                <a:sym typeface="Courier"/>
              </a:rPr>
              <a:t>:start</a:t>
            </a:r>
            <a:r>
              <a:rPr sz="2300">
                <a:latin typeface="+mn-lt"/>
                <a:ea typeface="+mn-ea"/>
                <a:cs typeface="+mn-cs"/>
                <a:sym typeface="Courier"/>
              </a:rPr>
              <a:t>, </a:t>
            </a:r>
            <a:r>
              <a:rPr sz="2300">
                <a:solidFill>
                  <a:srgbClr val="B51A00"/>
                </a:solidFill>
                <a:latin typeface="+mn-lt"/>
                <a:ea typeface="+mn-ea"/>
                <a:cs typeface="+mn-cs"/>
                <a:sym typeface="Courier"/>
              </a:rPr>
              <a:t>"service[httpd]"</a:t>
            </a:r>
            <a:endParaRPr sz="2300">
              <a:latin typeface="+mn-lt"/>
              <a:ea typeface="+mn-ea"/>
              <a:cs typeface="+mn-cs"/>
              <a:sym typeface="Courier"/>
            </a:endParaRPr>
          </a:p>
          <a:p>
            <a:pPr lvl="0" algn="l" defTabSz="457200">
              <a:defRPr sz="1800"/>
            </a:pPr>
            <a:r>
              <a:rPr sz="2300">
                <a:latin typeface="+mn-lt"/>
                <a:ea typeface="+mn-ea"/>
                <a:cs typeface="+mn-cs"/>
                <a:sym typeface="Courier"/>
              </a:rPr>
              <a:t>	</a:t>
            </a:r>
            <a:r>
              <a:rPr sz="2300">
                <a:solidFill>
                  <a:srgbClr val="4F7A28"/>
                </a:solidFill>
                <a:latin typeface="+mn-lt"/>
                <a:ea typeface="+mn-ea"/>
                <a:cs typeface="+mn-cs"/>
                <a:sym typeface="Courier"/>
              </a:rPr>
              <a:t>end</a:t>
            </a:r>
            <a:endParaRPr sz="2300">
              <a:latin typeface="+mn-lt"/>
              <a:ea typeface="+mn-ea"/>
              <a:cs typeface="+mn-cs"/>
              <a:sym typeface="Courier"/>
            </a:endParaRPr>
          </a:p>
          <a:p>
            <a:pPr lvl="8" indent="0" algn="l" defTabSz="457200">
              <a:defRPr sz="1800"/>
            </a:pPr>
            <a:r>
              <a:rPr sz="2300">
                <a:solidFill>
                  <a:srgbClr val="4F7A28"/>
                </a:solidFill>
                <a:latin typeface="+mn-lt"/>
                <a:ea typeface="+mn-ea"/>
                <a:cs typeface="+mn-cs"/>
                <a:sym typeface="Courier"/>
              </a:rPr>
              <a:t>end</a:t>
            </a:r>
          </a:p>
        </p:txBody>
      </p:sp>
      <p:sp>
        <p:nvSpPr>
          <p:cNvPr id="4711" name="Shape 4711"/>
          <p:cNvSpPr/>
          <p:nvPr/>
        </p:nvSpPr>
        <p:spPr>
          <a:xfrm>
            <a:off x="9372600" y="3632200"/>
            <a:ext cx="6616700" cy="14859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algn="l" defTabSz="430275">
              <a:spcBef>
                <a:spcPts val="900"/>
              </a:spcBef>
              <a:buClr>
                <a:srgbClr val="F38C24"/>
              </a:buClr>
              <a:defRPr sz="2772">
                <a:latin typeface="+mj-lt"/>
                <a:ea typeface="+mj-ea"/>
                <a:cs typeface="+mj-cs"/>
                <a:sym typeface="Arial"/>
              </a:defRPr>
            </a:lvl1pPr>
          </a:lstStyle>
          <a:p>
            <a:pPr lvl="0">
              <a:defRPr sz="1800"/>
            </a:pPr>
            <a:r>
              <a:rPr sz="2772"/>
              <a:t>This code is placed in the resource collection during the 'compile' phase and executed during the 'execute' phase</a:t>
            </a:r>
          </a:p>
        </p:txBody>
      </p:sp>
      <p:sp>
        <p:nvSpPr>
          <p:cNvPr id="4712" name="Shape 4712"/>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410</a:t>
            </a:fld>
            <a:endParaRPr sz="1000"/>
          </a:p>
        </p:txBody>
      </p:sp>
    </p:spTree>
  </p:cSld>
  <p:clrMapOvr>
    <a:masterClrMapping/>
  </p:clrMapOvr>
  <p:transition xmlns:p14="http://schemas.microsoft.com/office/powerpoint/2010/main" spd="med"/>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6" name="Shape 4716"/>
          <p:cNvSpPr>
            <a:spLocks noGrp="1"/>
          </p:cNvSpPr>
          <p:nvPr>
            <p:ph type="title"/>
          </p:nvPr>
        </p:nvSpPr>
        <p:spPr>
          <a:prstGeom prst="rect">
            <a:avLst/>
          </a:prstGeom>
        </p:spPr>
        <p:txBody>
          <a:bodyPr>
            <a:normAutofit fontScale="90000"/>
          </a:bodyPr>
          <a:lstStyle>
            <a:lvl1pPr defTabSz="553212">
              <a:defRPr sz="7128">
                <a:effectLst>
                  <a:outerShdw blurRad="50292" dist="25146" dir="2700000" rotWithShape="0">
                    <a:srgbClr val="000000">
                      <a:alpha val="75000"/>
                    </a:srgbClr>
                  </a:outerShdw>
                </a:effectLst>
              </a:defRPr>
            </a:lvl1pPr>
          </a:lstStyle>
          <a:p>
            <a:pPr lvl="0">
              <a:defRPr sz="1800" b="0">
                <a:solidFill>
                  <a:srgbClr val="000000"/>
                </a:solidFill>
                <a:effectLst/>
              </a:defRPr>
            </a:pPr>
            <a:r>
              <a:rPr sz="7128" b="1">
                <a:solidFill>
                  <a:srgbClr val="FFFFFF"/>
                </a:solidFill>
                <a:effectLst>
                  <a:outerShdw blurRad="50292" dist="25146" dir="2700000" rotWithShape="0">
                    <a:srgbClr val="000000">
                      <a:alpha val="75000"/>
                    </a:srgbClr>
                  </a:outerShdw>
                </a:effectLst>
              </a:rPr>
              <a:t>Best Practice: The Chef Docs Site</a:t>
            </a:r>
          </a:p>
        </p:txBody>
      </p:sp>
      <p:sp>
        <p:nvSpPr>
          <p:cNvPr id="4717" name="Shape 4717"/>
          <p:cNvSpPr>
            <a:spLocks noGrp="1"/>
          </p:cNvSpPr>
          <p:nvPr>
            <p:ph type="body" idx="1"/>
          </p:nvPr>
        </p:nvSpPr>
        <p:spPr>
          <a:prstGeom prst="rect">
            <a:avLst/>
          </a:prstGeom>
        </p:spPr>
        <p:txBody>
          <a:bodyPr/>
          <a:lstStyle/>
          <a:p>
            <a:pPr lvl="0">
              <a:defRPr sz="1800"/>
            </a:pPr>
            <a:r>
              <a:rPr sz="4800"/>
              <a:t>The Chef Docs Site is the home for all of the documentation about Chef.</a:t>
            </a:r>
          </a:p>
          <a:p>
            <a:pPr lvl="1">
              <a:defRPr sz="1800"/>
            </a:pPr>
            <a:r>
              <a:rPr sz="4800"/>
              <a:t>It is very comprehensive</a:t>
            </a:r>
          </a:p>
          <a:p>
            <a:pPr lvl="1">
              <a:defRPr sz="1800"/>
            </a:pPr>
            <a:r>
              <a:rPr sz="4800"/>
              <a:t>It has a page on every topic</a:t>
            </a:r>
          </a:p>
          <a:p>
            <a:pPr lvl="0">
              <a:defRPr sz="1800"/>
            </a:pPr>
            <a:r>
              <a:rPr sz="4800" u="sng">
                <a:hlinkClick r:id="rId3"/>
              </a:rPr>
              <a:t>http://docs.chef.io</a:t>
            </a:r>
            <a:endParaRPr sz="4800"/>
          </a:p>
          <a:p>
            <a:pPr lvl="0">
              <a:defRPr sz="1800"/>
            </a:pPr>
            <a:r>
              <a:rPr sz="4800"/>
              <a:t>Let’s use the docs to learn more about </a:t>
            </a:r>
            <a:r>
              <a:rPr sz="4800" b="1">
                <a:latin typeface="+mn-lt"/>
                <a:ea typeface="+mn-ea"/>
                <a:cs typeface="+mn-cs"/>
                <a:sym typeface="Courier"/>
              </a:rPr>
              <a:t>not_if</a:t>
            </a:r>
            <a:r>
              <a:rPr sz="4800"/>
              <a:t> and </a:t>
            </a:r>
            <a:r>
              <a:rPr sz="4800" b="1">
                <a:latin typeface="+mn-lt"/>
                <a:ea typeface="+mn-ea"/>
                <a:cs typeface="+mn-cs"/>
                <a:sym typeface="Courier"/>
              </a:rPr>
              <a:t>only_if</a:t>
            </a:r>
          </a:p>
        </p:txBody>
      </p:sp>
      <p:sp>
        <p:nvSpPr>
          <p:cNvPr id="4718" name="Shape 4718"/>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411</a:t>
            </a:fld>
            <a:endParaRPr sz="1000"/>
          </a:p>
        </p:txBody>
      </p:sp>
    </p:spTree>
  </p:cSld>
  <p:clrMapOvr>
    <a:masterClrMapping/>
  </p:clrMapOvr>
  <p:transition xmlns:p14="http://schemas.microsoft.com/office/powerpoint/2010/main" spd="med"/>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22" name="droppedImage.tiff"/>
          <p:cNvPicPr/>
          <p:nvPr/>
        </p:nvPicPr>
        <p:blipFill>
          <a:blip r:embed="rId2">
            <a:extLst/>
          </a:blip>
          <a:stretch>
            <a:fillRect/>
          </a:stretch>
        </p:blipFill>
        <p:spPr>
          <a:xfrm>
            <a:off x="1397000" y="1685983"/>
            <a:ext cx="13462000" cy="6604001"/>
          </a:xfrm>
          <a:prstGeom prst="rect">
            <a:avLst/>
          </a:prstGeom>
          <a:ln w="12700">
            <a:miter lim="400000"/>
          </a:ln>
        </p:spPr>
      </p:pic>
      <p:sp>
        <p:nvSpPr>
          <p:cNvPr id="4723" name="Shape 4723"/>
          <p:cNvSpPr>
            <a:spLocks noGrp="1"/>
          </p:cNvSpPr>
          <p:nvPr>
            <p:ph type="title"/>
          </p:nvPr>
        </p:nvSpPr>
        <p:spPr>
          <a:prstGeom prst="rect">
            <a:avLst/>
          </a:prstGeom>
        </p:spPr>
        <p:txBody>
          <a:bodyPr/>
          <a:lstStyle>
            <a:lvl1pPr defTabSz="335280">
              <a:defRPr sz="4320">
                <a:effectLst>
                  <a:outerShdw blurRad="30480" dist="15240" dir="2700000" rotWithShape="0">
                    <a:srgbClr val="000000">
                      <a:alpha val="75000"/>
                    </a:srgbClr>
                  </a:outerShdw>
                </a:effectLst>
              </a:defRPr>
            </a:lvl1pPr>
          </a:lstStyle>
          <a:p>
            <a:pPr lvl="0">
              <a:defRPr sz="1800" b="0">
                <a:solidFill>
                  <a:srgbClr val="000000"/>
                </a:solidFill>
                <a:effectLst/>
              </a:defRPr>
            </a:pPr>
            <a:r>
              <a:rPr sz="4320" b="1">
                <a:solidFill>
                  <a:srgbClr val="FFFFFF"/>
                </a:solidFill>
                <a:effectLst>
                  <a:outerShdw blurRad="30480" dist="15240" dir="2700000" rotWithShape="0">
                    <a:srgbClr val="000000">
                      <a:alpha val="75000"/>
                    </a:srgbClr>
                  </a:outerShdw>
                </a:effectLst>
              </a:rPr>
              <a:t>Exercise: Search for more information about Resources</a:t>
            </a:r>
          </a:p>
        </p:txBody>
      </p:sp>
      <p:sp>
        <p:nvSpPr>
          <p:cNvPr id="4724" name="Shape 4724"/>
          <p:cNvSpPr/>
          <p:nvPr/>
        </p:nvSpPr>
        <p:spPr>
          <a:xfrm>
            <a:off x="5651500" y="8280400"/>
            <a:ext cx="4953000" cy="6350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marL="533400" indent="-533400" algn="l">
              <a:spcBef>
                <a:spcPts val="1500"/>
              </a:spcBef>
              <a:buClr>
                <a:srgbClr val="DE5F31"/>
              </a:buClr>
              <a:buSzPct val="171000"/>
              <a:buChar char="•"/>
              <a:defRPr>
                <a:solidFill>
                  <a:srgbClr val="2E2F2C"/>
                </a:solidFill>
                <a:latin typeface="+mj-lt"/>
                <a:ea typeface="+mj-ea"/>
                <a:cs typeface="+mj-cs"/>
                <a:sym typeface="Arial"/>
              </a:defRPr>
            </a:lvl1pPr>
          </a:lstStyle>
          <a:p>
            <a:pPr lvl="0">
              <a:defRPr sz="1800">
                <a:solidFill>
                  <a:srgbClr val="000000"/>
                </a:solidFill>
              </a:defRPr>
            </a:pPr>
            <a:r>
              <a:rPr sz="3200">
                <a:solidFill>
                  <a:srgbClr val="2E2F2C"/>
                </a:solidFill>
              </a:rPr>
              <a:t>Search for "Resources"</a:t>
            </a:r>
          </a:p>
        </p:txBody>
      </p:sp>
      <p:sp>
        <p:nvSpPr>
          <p:cNvPr id="4725" name="Shape 4725"/>
          <p:cNvSpPr/>
          <p:nvPr/>
        </p:nvSpPr>
        <p:spPr>
          <a:xfrm>
            <a:off x="4216400" y="2209799"/>
            <a:ext cx="1955800" cy="6604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63500">
            <a:solidFill>
              <a:srgbClr val="FFB43F"/>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4726" name="Shape 4726"/>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412</a:t>
            </a:fld>
            <a:endParaRPr sz="1000"/>
          </a:p>
        </p:txBody>
      </p:sp>
    </p:spTree>
  </p:cSld>
  <p:clrMapOvr>
    <a:masterClrMapping/>
  </p:clrMapOvr>
  <p:transition xmlns:p14="http://schemas.microsoft.com/office/powerpoint/2010/main" spd="med"/>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28" name="droppedImage.tiff"/>
          <p:cNvPicPr/>
          <p:nvPr/>
        </p:nvPicPr>
        <p:blipFill>
          <a:blip r:embed="rId2">
            <a:extLst/>
          </a:blip>
          <a:stretch>
            <a:fillRect/>
          </a:stretch>
        </p:blipFill>
        <p:spPr>
          <a:xfrm>
            <a:off x="-13406" y="1714500"/>
            <a:ext cx="16268701" cy="6692900"/>
          </a:xfrm>
          <a:prstGeom prst="rect">
            <a:avLst/>
          </a:prstGeom>
          <a:ln w="12700">
            <a:miter lim="400000"/>
          </a:ln>
        </p:spPr>
      </p:pic>
      <p:sp>
        <p:nvSpPr>
          <p:cNvPr id="4729" name="Shape 4729"/>
          <p:cNvSpPr>
            <a:spLocks noGrp="1"/>
          </p:cNvSpPr>
          <p:nvPr>
            <p:ph type="title"/>
          </p:nvPr>
        </p:nvSpPr>
        <p:spPr>
          <a:prstGeom prst="rect">
            <a:avLst/>
          </a:prstGeom>
        </p:spPr>
        <p:txBody>
          <a:bodyPr/>
          <a:lstStyle>
            <a:lvl1pPr defTabSz="335280">
              <a:defRPr sz="4320">
                <a:effectLst>
                  <a:outerShdw blurRad="30480" dist="15240" dir="2700000" rotWithShape="0">
                    <a:srgbClr val="000000">
                      <a:alpha val="75000"/>
                    </a:srgbClr>
                  </a:outerShdw>
                </a:effectLst>
              </a:defRPr>
            </a:lvl1pPr>
          </a:lstStyle>
          <a:p>
            <a:pPr lvl="0">
              <a:defRPr sz="1800" b="0">
                <a:solidFill>
                  <a:srgbClr val="000000"/>
                </a:solidFill>
                <a:effectLst/>
              </a:defRPr>
            </a:pPr>
            <a:r>
              <a:rPr sz="4320" b="1">
                <a:solidFill>
                  <a:srgbClr val="FFFFFF"/>
                </a:solidFill>
                <a:effectLst>
                  <a:outerShdw blurRad="30480" dist="15240" dir="2700000" rotWithShape="0">
                    <a:srgbClr val="000000">
                      <a:alpha val="75000"/>
                    </a:srgbClr>
                  </a:outerShdw>
                </a:effectLst>
              </a:rPr>
              <a:t>Exercise: Search for more information about Resources</a:t>
            </a:r>
          </a:p>
        </p:txBody>
      </p:sp>
      <p:sp>
        <p:nvSpPr>
          <p:cNvPr id="4730" name="Shape 4730"/>
          <p:cNvSpPr>
            <a:spLocks noGrp="1"/>
          </p:cNvSpPr>
          <p:nvPr>
            <p:ph type="body" idx="1"/>
          </p:nvPr>
        </p:nvSpPr>
        <p:spPr>
          <a:xfrm>
            <a:off x="3175000" y="8039100"/>
            <a:ext cx="9906000" cy="787400"/>
          </a:xfrm>
          <a:prstGeom prst="rect">
            <a:avLst/>
          </a:prstGeom>
        </p:spPr>
        <p:txBody>
          <a:bodyPr/>
          <a:lstStyle>
            <a:lvl1pPr marL="312420" indent="-312420" defTabSz="458215">
              <a:spcBef>
                <a:spcPts val="900"/>
              </a:spcBef>
              <a:defRPr sz="3936"/>
            </a:lvl1pPr>
          </a:lstStyle>
          <a:p>
            <a:pPr lvl="0">
              <a:defRPr sz="1800"/>
            </a:pPr>
            <a:r>
              <a:rPr sz="3936"/>
              <a:t>Find "Resources and Providers Reference"</a:t>
            </a:r>
          </a:p>
        </p:txBody>
      </p:sp>
      <p:sp>
        <p:nvSpPr>
          <p:cNvPr id="4731" name="Shape 4731"/>
          <p:cNvSpPr/>
          <p:nvPr/>
        </p:nvSpPr>
        <p:spPr>
          <a:xfrm>
            <a:off x="25400" y="6667499"/>
            <a:ext cx="6705601" cy="9144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63500">
            <a:solidFill>
              <a:srgbClr val="FFB43F"/>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4732" name="Shape 4732"/>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413</a:t>
            </a:fld>
            <a:endParaRPr sz="1000"/>
          </a:p>
        </p:txBody>
      </p:sp>
    </p:spTree>
  </p:cSld>
  <p:clrMapOvr>
    <a:masterClrMapping/>
  </p:clrMapOvr>
  <p:transition xmlns:p14="http://schemas.microsoft.com/office/powerpoint/2010/main" spd="med"/>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34" name="droppedImage.png"/>
          <p:cNvPicPr/>
          <p:nvPr/>
        </p:nvPicPr>
        <p:blipFill>
          <a:blip r:embed="rId3">
            <a:extLst/>
          </a:blip>
          <a:stretch>
            <a:fillRect/>
          </a:stretch>
        </p:blipFill>
        <p:spPr>
          <a:xfrm>
            <a:off x="2247900" y="1574800"/>
            <a:ext cx="12094306" cy="6972300"/>
          </a:xfrm>
          <a:prstGeom prst="rect">
            <a:avLst/>
          </a:prstGeom>
          <a:ln w="12700">
            <a:miter lim="400000"/>
          </a:ln>
        </p:spPr>
      </p:pic>
      <p:sp>
        <p:nvSpPr>
          <p:cNvPr id="4735" name="Shape 4735"/>
          <p:cNvSpPr/>
          <p:nvPr/>
        </p:nvSpPr>
        <p:spPr>
          <a:xfrm>
            <a:off x="11442700" y="5854699"/>
            <a:ext cx="2984501" cy="14732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63500">
            <a:solidFill>
              <a:srgbClr val="FFB43F"/>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4736" name="Shape 4736"/>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The Resources Page</a:t>
            </a:r>
          </a:p>
        </p:txBody>
      </p:sp>
      <p:sp>
        <p:nvSpPr>
          <p:cNvPr id="4737" name="Shape 4737"/>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414</a:t>
            </a:fld>
            <a:endParaRPr sz="1000"/>
          </a:p>
        </p:txBody>
      </p:sp>
    </p:spTree>
  </p:cSld>
  <p:clrMapOvr>
    <a:masterClrMapping/>
  </p:clrMapOvr>
  <p:transition xmlns:p14="http://schemas.microsoft.com/office/powerpoint/2010/main" spd="med"/>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 name="Shape 4741"/>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Notifications </a:t>
            </a:r>
          </a:p>
        </p:txBody>
      </p:sp>
      <p:sp>
        <p:nvSpPr>
          <p:cNvPr id="4742" name="Shape 4742"/>
          <p:cNvSpPr>
            <a:spLocks noGrp="1"/>
          </p:cNvSpPr>
          <p:nvPr>
            <p:ph type="body" idx="1"/>
          </p:nvPr>
        </p:nvSpPr>
        <p:spPr>
          <a:xfrm>
            <a:off x="1270000" y="3276600"/>
            <a:ext cx="13792200" cy="5486400"/>
          </a:xfrm>
          <a:prstGeom prst="rect">
            <a:avLst/>
          </a:prstGeom>
        </p:spPr>
        <p:txBody>
          <a:bodyPr>
            <a:normAutofit lnSpcReduction="10000"/>
          </a:bodyPr>
          <a:lstStyle/>
          <a:p>
            <a:pPr marL="335279" lvl="0" indent="-335279" defTabSz="491744">
              <a:spcBef>
                <a:spcPts val="1000"/>
              </a:spcBef>
              <a:defRPr sz="1800"/>
            </a:pPr>
            <a:r>
              <a:rPr sz="4224" dirty="0"/>
              <a:t>Resource Notifications in Chef are used to trigger an action on a resource when the current resources actions are successful.</a:t>
            </a:r>
          </a:p>
          <a:p>
            <a:pPr marL="335279" lvl="0" indent="-335279" defTabSz="491744">
              <a:spcBef>
                <a:spcPts val="1000"/>
              </a:spcBef>
              <a:defRPr sz="1800"/>
            </a:pPr>
            <a:r>
              <a:rPr sz="4224" dirty="0"/>
              <a:t>"If we delete the site, restart apache"</a:t>
            </a:r>
          </a:p>
          <a:p>
            <a:pPr marL="335279" lvl="0" indent="-335279" defTabSz="491744">
              <a:spcBef>
                <a:spcPts val="1000"/>
              </a:spcBef>
              <a:defRPr sz="1800"/>
            </a:pPr>
            <a:r>
              <a:rPr sz="4224" dirty="0"/>
              <a:t>The first argument is an action, and the second argument is the string representation of a given resource</a:t>
            </a:r>
          </a:p>
          <a:p>
            <a:pPr marL="335279" lvl="0" indent="-335279" defTabSz="491744">
              <a:spcBef>
                <a:spcPts val="1000"/>
              </a:spcBef>
              <a:defRPr sz="1800"/>
            </a:pPr>
            <a:r>
              <a:rPr sz="4224" dirty="0"/>
              <a:t>Like not_if and only_if, </a:t>
            </a:r>
            <a:r>
              <a:rPr sz="4224" b="1" dirty="0"/>
              <a:t>notifies</a:t>
            </a:r>
            <a:r>
              <a:rPr sz="4224" dirty="0"/>
              <a:t> is a resource metaparameter - any resource can notify any other</a:t>
            </a:r>
          </a:p>
        </p:txBody>
      </p:sp>
      <p:sp>
        <p:nvSpPr>
          <p:cNvPr id="4743" name="Shape 4743"/>
          <p:cNvSpPr/>
          <p:nvPr/>
        </p:nvSpPr>
        <p:spPr>
          <a:xfrm>
            <a:off x="825500" y="1854200"/>
            <a:ext cx="14605000" cy="11938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ormAutofit/>
          </a:bodyPr>
          <a:lstStyle/>
          <a:p>
            <a:pPr lvl="8" indent="0" algn="l" defTabSz="448055">
              <a:defRPr sz="1800"/>
            </a:pPr>
            <a:r>
              <a:rPr sz="4704" dirty="0">
                <a:latin typeface="+mn-lt"/>
                <a:ea typeface="+mn-ea"/>
                <a:cs typeface="+mn-cs"/>
                <a:sym typeface="Courier"/>
              </a:rPr>
              <a:t>  notifies </a:t>
            </a:r>
            <a:r>
              <a:rPr sz="4704" dirty="0">
                <a:solidFill>
                  <a:srgbClr val="B51A00"/>
                </a:solidFill>
                <a:latin typeface="+mn-lt"/>
                <a:ea typeface="+mn-ea"/>
                <a:cs typeface="+mn-cs"/>
                <a:sym typeface="Courier"/>
              </a:rPr>
              <a:t>:restart</a:t>
            </a:r>
            <a:r>
              <a:rPr sz="4704" dirty="0">
                <a:latin typeface="+mn-lt"/>
                <a:ea typeface="+mn-ea"/>
                <a:cs typeface="+mn-cs"/>
                <a:sym typeface="Courier"/>
              </a:rPr>
              <a:t>, </a:t>
            </a:r>
            <a:r>
              <a:rPr sz="4704" dirty="0">
                <a:solidFill>
                  <a:srgbClr val="B51A00"/>
                </a:solidFill>
                <a:latin typeface="+mn-lt"/>
                <a:ea typeface="+mn-ea"/>
                <a:cs typeface="+mn-cs"/>
                <a:sym typeface="Courier"/>
              </a:rPr>
              <a:t>"service[httpd]</a:t>
            </a:r>
            <a:r>
              <a:rPr sz="4704" dirty="0" smtClean="0">
                <a:solidFill>
                  <a:srgbClr val="B51A00"/>
                </a:solidFill>
                <a:latin typeface="+mn-lt"/>
                <a:ea typeface="+mn-ea"/>
                <a:cs typeface="+mn-cs"/>
                <a:sym typeface="Courier"/>
              </a:rPr>
              <a:t>"</a:t>
            </a:r>
            <a:endParaRPr sz="4704" dirty="0">
              <a:solidFill>
                <a:srgbClr val="B51A00"/>
              </a:solidFill>
              <a:latin typeface="+mn-lt"/>
              <a:ea typeface="+mn-ea"/>
              <a:cs typeface="+mn-cs"/>
              <a:sym typeface="Courier"/>
            </a:endParaRPr>
          </a:p>
        </p:txBody>
      </p:sp>
      <p:sp>
        <p:nvSpPr>
          <p:cNvPr id="4744" name="Shape 4744"/>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415</a:t>
            </a:fld>
            <a:endParaRPr sz="1000"/>
          </a:p>
        </p:txBody>
      </p:sp>
    </p:spTree>
  </p:cSld>
  <p:clrMapOvr>
    <a:masterClrMapping/>
  </p:clrMapOvr>
  <p:transition xmlns:p14="http://schemas.microsoft.com/office/powerpoint/2010/main" spd="med"/>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8" name="Shape 4748"/>
          <p:cNvSpPr/>
          <p:nvPr/>
        </p:nvSpPr>
        <p:spPr>
          <a:xfrm>
            <a:off x="838200" y="2381250"/>
            <a:ext cx="15189200" cy="43688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p>
            <a:pPr lvl="8" indent="0" algn="l" defTabSz="457200">
              <a:defRPr sz="1800"/>
            </a:pPr>
            <a:r>
              <a:rPr sz="2200" dirty="0">
                <a:latin typeface="+mn-lt"/>
                <a:ea typeface="+mn-ea"/>
                <a:cs typeface="+mn-cs"/>
                <a:sym typeface="Courier"/>
              </a:rPr>
              <a:t>execute </a:t>
            </a:r>
            <a:r>
              <a:rPr sz="2200" dirty="0">
                <a:solidFill>
                  <a:srgbClr val="B51A00"/>
                </a:solidFill>
                <a:latin typeface="+mn-lt"/>
                <a:ea typeface="+mn-ea"/>
                <a:cs typeface="+mn-cs"/>
                <a:sym typeface="Courier"/>
              </a:rPr>
              <a:t>"mv /etc/httpd/conf.d/welcome.conf /etc/httpd/conf.d/welcome.conf.disabled"</a:t>
            </a:r>
            <a:r>
              <a:rPr sz="2200" dirty="0">
                <a:latin typeface="+mn-lt"/>
                <a:ea typeface="+mn-ea"/>
                <a:cs typeface="+mn-cs"/>
                <a:sym typeface="Courier"/>
              </a:rPr>
              <a:t> </a:t>
            </a:r>
            <a:r>
              <a:rPr sz="2200" dirty="0">
                <a:solidFill>
                  <a:srgbClr val="4F7A28"/>
                </a:solidFill>
                <a:latin typeface="+mn-lt"/>
                <a:ea typeface="+mn-ea"/>
                <a:cs typeface="+mn-cs"/>
                <a:sym typeface="Courier"/>
              </a:rPr>
              <a:t>do</a:t>
            </a:r>
            <a:r>
              <a:rPr sz="2200" dirty="0">
                <a:latin typeface="+mn-lt"/>
                <a:ea typeface="+mn-ea"/>
                <a:cs typeface="+mn-cs"/>
                <a:sym typeface="Courier"/>
              </a:rPr>
              <a:t> </a:t>
            </a:r>
          </a:p>
          <a:p>
            <a:pPr lvl="8" indent="0" algn="l" defTabSz="457200">
              <a:defRPr sz="1800"/>
            </a:pPr>
            <a:r>
              <a:rPr sz="2200" dirty="0">
                <a:latin typeface="+mn-lt"/>
                <a:ea typeface="+mn-ea"/>
                <a:cs typeface="+mn-cs"/>
                <a:sym typeface="Courier"/>
              </a:rPr>
              <a:t>  only_if </a:t>
            </a:r>
            <a:r>
              <a:rPr sz="2200" dirty="0">
                <a:solidFill>
                  <a:srgbClr val="4F7A28"/>
                </a:solidFill>
                <a:latin typeface="+mn-lt"/>
                <a:ea typeface="+mn-ea"/>
                <a:cs typeface="+mn-cs"/>
                <a:sym typeface="Courier"/>
              </a:rPr>
              <a:t>do</a:t>
            </a:r>
            <a:endParaRPr sz="2200" dirty="0">
              <a:latin typeface="+mn-lt"/>
              <a:ea typeface="+mn-ea"/>
              <a:cs typeface="+mn-cs"/>
              <a:sym typeface="Courier"/>
            </a:endParaRPr>
          </a:p>
          <a:p>
            <a:pPr lvl="8" indent="0" algn="l" defTabSz="457200">
              <a:defRPr sz="1800"/>
            </a:pPr>
            <a:r>
              <a:rPr sz="2200" dirty="0">
                <a:latin typeface="+mn-lt"/>
                <a:ea typeface="+mn-ea"/>
                <a:cs typeface="+mn-cs"/>
                <a:sym typeface="Courier"/>
              </a:rPr>
              <a:t>    </a:t>
            </a:r>
            <a:r>
              <a:rPr sz="2200" dirty="0">
                <a:solidFill>
                  <a:srgbClr val="4F7A28"/>
                </a:solidFill>
                <a:latin typeface="+mn-lt"/>
                <a:ea typeface="+mn-ea"/>
                <a:cs typeface="+mn-cs"/>
                <a:sym typeface="Courier"/>
              </a:rPr>
              <a:t>File</a:t>
            </a:r>
            <a:r>
              <a:rPr sz="2200" dirty="0">
                <a:latin typeface="+mn-lt"/>
                <a:ea typeface="+mn-ea"/>
                <a:cs typeface="+mn-cs"/>
                <a:sym typeface="Courier"/>
              </a:rPr>
              <a:t>.exist?(</a:t>
            </a:r>
            <a:r>
              <a:rPr sz="2200" dirty="0">
                <a:solidFill>
                  <a:srgbClr val="B51A00"/>
                </a:solidFill>
                <a:latin typeface="+mn-lt"/>
                <a:ea typeface="+mn-ea"/>
                <a:cs typeface="+mn-cs"/>
                <a:sym typeface="Courier"/>
              </a:rPr>
              <a:t>"/etc/httpd/conf.d/welcome.conf"</a:t>
            </a:r>
            <a:r>
              <a:rPr sz="2200" dirty="0">
                <a:latin typeface="+mn-lt"/>
                <a:ea typeface="+mn-ea"/>
                <a:cs typeface="+mn-cs"/>
                <a:sym typeface="Courier"/>
              </a:rPr>
              <a:t>)</a:t>
            </a:r>
          </a:p>
          <a:p>
            <a:pPr lvl="8" indent="0" algn="l" defTabSz="457200">
              <a:defRPr sz="1800"/>
            </a:pPr>
            <a:r>
              <a:rPr sz="2200" dirty="0">
                <a:latin typeface="+mn-lt"/>
                <a:ea typeface="+mn-ea"/>
                <a:cs typeface="+mn-cs"/>
                <a:sym typeface="Courier"/>
              </a:rPr>
              <a:t>  </a:t>
            </a:r>
            <a:r>
              <a:rPr sz="2200" dirty="0">
                <a:solidFill>
                  <a:srgbClr val="4F7A28"/>
                </a:solidFill>
                <a:latin typeface="+mn-lt"/>
                <a:ea typeface="+mn-ea"/>
                <a:cs typeface="+mn-cs"/>
                <a:sym typeface="Courier"/>
              </a:rPr>
              <a:t>end</a:t>
            </a:r>
            <a:endParaRPr sz="2200" dirty="0">
              <a:latin typeface="+mn-lt"/>
              <a:ea typeface="+mn-ea"/>
              <a:cs typeface="+mn-cs"/>
              <a:sym typeface="Courier"/>
            </a:endParaRPr>
          </a:p>
          <a:p>
            <a:pPr lvl="8" indent="0" algn="l" defTabSz="457200">
              <a:defRPr sz="1800"/>
            </a:pPr>
            <a:r>
              <a:rPr sz="2200" dirty="0">
                <a:latin typeface="+mn-lt"/>
                <a:ea typeface="+mn-ea"/>
                <a:cs typeface="+mn-cs"/>
                <a:sym typeface="Courier"/>
              </a:rPr>
              <a:t>  notifies </a:t>
            </a:r>
            <a:r>
              <a:rPr sz="2200" dirty="0">
                <a:solidFill>
                  <a:srgbClr val="B51A00"/>
                </a:solidFill>
                <a:latin typeface="+mn-lt"/>
                <a:ea typeface="+mn-ea"/>
                <a:cs typeface="+mn-cs"/>
                <a:sym typeface="Courier"/>
              </a:rPr>
              <a:t>:restart</a:t>
            </a:r>
            <a:r>
              <a:rPr sz="2200" dirty="0">
                <a:latin typeface="+mn-lt"/>
                <a:ea typeface="+mn-ea"/>
                <a:cs typeface="+mn-cs"/>
                <a:sym typeface="Courier"/>
              </a:rPr>
              <a:t>, </a:t>
            </a:r>
            <a:r>
              <a:rPr sz="2200" dirty="0">
                <a:solidFill>
                  <a:srgbClr val="B51A00"/>
                </a:solidFill>
                <a:latin typeface="+mn-lt"/>
                <a:ea typeface="+mn-ea"/>
                <a:cs typeface="+mn-cs"/>
                <a:sym typeface="Courier"/>
              </a:rPr>
              <a:t>"service[httpd]"</a:t>
            </a:r>
            <a:endParaRPr sz="2200" dirty="0">
              <a:latin typeface="+mn-lt"/>
              <a:ea typeface="+mn-ea"/>
              <a:cs typeface="+mn-cs"/>
              <a:sym typeface="Courier"/>
            </a:endParaRPr>
          </a:p>
          <a:p>
            <a:pPr lvl="8" indent="0" algn="l" defTabSz="457200">
              <a:defRPr sz="1800"/>
            </a:pPr>
            <a:r>
              <a:rPr sz="2200" dirty="0">
                <a:solidFill>
                  <a:srgbClr val="4F7A28"/>
                </a:solidFill>
                <a:latin typeface="+mn-lt"/>
                <a:ea typeface="+mn-ea"/>
                <a:cs typeface="+mn-cs"/>
                <a:sym typeface="Courier"/>
              </a:rPr>
              <a:t>end</a:t>
            </a:r>
          </a:p>
          <a:p>
            <a:pPr lvl="1" indent="0" algn="l" defTabSz="457200">
              <a:defRPr sz="1800"/>
            </a:pPr>
            <a:endParaRPr sz="2200" dirty="0">
              <a:solidFill>
                <a:srgbClr val="4F7A28"/>
              </a:solidFill>
              <a:latin typeface="+mn-lt"/>
              <a:ea typeface="+mn-ea"/>
              <a:cs typeface="+mn-cs"/>
              <a:sym typeface="Courier"/>
            </a:endParaRPr>
          </a:p>
          <a:p>
            <a:pPr lvl="1" indent="0" algn="l" defTabSz="457200">
              <a:defRPr sz="1800"/>
            </a:pPr>
            <a:r>
              <a:rPr sz="2200" dirty="0">
                <a:latin typeface="+mn-lt"/>
                <a:ea typeface="+mn-ea"/>
                <a:cs typeface="+mn-cs"/>
                <a:sym typeface="Courier"/>
              </a:rPr>
              <a:t>node.default["</a:t>
            </a:r>
            <a:r>
              <a:rPr sz="2200" dirty="0">
                <a:solidFill>
                  <a:srgbClr val="C8352B"/>
                </a:solidFill>
                <a:latin typeface="+mn-lt"/>
                <a:ea typeface="+mn-ea"/>
                <a:cs typeface="+mn-cs"/>
                <a:sym typeface="Courier"/>
              </a:rPr>
              <a:t>apache</a:t>
            </a:r>
            <a:r>
              <a:rPr sz="2200" dirty="0">
                <a:latin typeface="+mn-lt"/>
                <a:ea typeface="+mn-ea"/>
                <a:cs typeface="+mn-cs"/>
                <a:sym typeface="Courier"/>
              </a:rPr>
              <a:t>"]["</a:t>
            </a:r>
            <a:r>
              <a:rPr sz="2200" dirty="0">
                <a:solidFill>
                  <a:srgbClr val="C8352B"/>
                </a:solidFill>
                <a:latin typeface="+mn-lt"/>
                <a:ea typeface="+mn-ea"/>
                <a:cs typeface="+mn-cs"/>
                <a:sym typeface="Courier"/>
              </a:rPr>
              <a:t>indexfile</a:t>
            </a:r>
            <a:r>
              <a:rPr sz="2200" dirty="0">
                <a:latin typeface="+mn-lt"/>
                <a:ea typeface="+mn-ea"/>
                <a:cs typeface="+mn-cs"/>
                <a:sym typeface="Courier"/>
              </a:rPr>
              <a:t>"] = "</a:t>
            </a:r>
            <a:r>
              <a:rPr sz="2200" dirty="0">
                <a:solidFill>
                  <a:srgbClr val="C8352B"/>
                </a:solidFill>
                <a:latin typeface="+mn-lt"/>
                <a:ea typeface="+mn-ea"/>
                <a:cs typeface="+mn-cs"/>
                <a:sym typeface="Courier"/>
              </a:rPr>
              <a:t>index2.html</a:t>
            </a:r>
            <a:r>
              <a:rPr sz="2200" dirty="0">
                <a:latin typeface="+mn-lt"/>
                <a:ea typeface="+mn-ea"/>
                <a:cs typeface="+mn-cs"/>
                <a:sym typeface="Courier"/>
              </a:rPr>
              <a:t>"</a:t>
            </a:r>
          </a:p>
          <a:p>
            <a:pPr lvl="1" indent="0" algn="l" defTabSz="457200">
              <a:defRPr sz="1800"/>
            </a:pPr>
            <a:r>
              <a:rPr sz="2200" dirty="0">
                <a:latin typeface="+mn-lt"/>
                <a:ea typeface="+mn-ea"/>
                <a:cs typeface="+mn-cs"/>
                <a:sym typeface="Courier"/>
              </a:rPr>
              <a:t>cookbook_file </a:t>
            </a:r>
            <a:r>
              <a:rPr sz="2200" dirty="0">
                <a:solidFill>
                  <a:srgbClr val="C8352B"/>
                </a:solidFill>
                <a:latin typeface="+mn-lt"/>
                <a:ea typeface="+mn-ea"/>
                <a:cs typeface="+mn-cs"/>
                <a:sym typeface="Courier"/>
              </a:rPr>
              <a:t>"/var/www/index.html"</a:t>
            </a:r>
            <a:r>
              <a:rPr sz="2200" dirty="0">
                <a:latin typeface="+mn-lt"/>
                <a:ea typeface="+mn-ea"/>
                <a:cs typeface="+mn-cs"/>
                <a:sym typeface="Courier"/>
              </a:rPr>
              <a:t> </a:t>
            </a:r>
            <a:r>
              <a:rPr sz="2200" b="1" dirty="0">
                <a:solidFill>
                  <a:srgbClr val="008F00"/>
                </a:solidFill>
                <a:latin typeface="+mn-lt"/>
                <a:ea typeface="+mn-ea"/>
                <a:cs typeface="+mn-cs"/>
                <a:sym typeface="Courier"/>
              </a:rPr>
              <a:t>do</a:t>
            </a:r>
            <a:endParaRPr sz="2200" dirty="0">
              <a:latin typeface="+mn-lt"/>
              <a:ea typeface="+mn-ea"/>
              <a:cs typeface="+mn-cs"/>
              <a:sym typeface="Courier"/>
            </a:endParaRPr>
          </a:p>
          <a:p>
            <a:pPr lvl="0" algn="l" defTabSz="457200">
              <a:defRPr sz="1800"/>
            </a:pPr>
            <a:r>
              <a:rPr sz="2200" dirty="0">
                <a:latin typeface="+mn-lt"/>
                <a:ea typeface="+mn-ea"/>
                <a:cs typeface="+mn-cs"/>
                <a:sym typeface="Courier"/>
              </a:rPr>
              <a:t>  source </a:t>
            </a:r>
            <a:r>
              <a:rPr sz="2200" dirty="0">
                <a:solidFill>
                  <a:srgbClr val="C8352B"/>
                </a:solidFill>
                <a:latin typeface="+mn-lt"/>
                <a:ea typeface="+mn-ea"/>
                <a:cs typeface="+mn-cs"/>
                <a:sym typeface="Courier"/>
              </a:rPr>
              <a:t>node["apache"]["indexfile"]</a:t>
            </a:r>
            <a:endParaRPr sz="2200" dirty="0">
              <a:latin typeface="+mn-lt"/>
              <a:ea typeface="+mn-ea"/>
              <a:cs typeface="+mn-cs"/>
              <a:sym typeface="Courier"/>
            </a:endParaRPr>
          </a:p>
          <a:p>
            <a:pPr lvl="0" algn="l" defTabSz="457200">
              <a:defRPr sz="1800"/>
            </a:pPr>
            <a:r>
              <a:rPr sz="2200" dirty="0">
                <a:latin typeface="+mn-lt"/>
                <a:ea typeface="+mn-ea"/>
                <a:cs typeface="+mn-cs"/>
                <a:sym typeface="Courier"/>
              </a:rPr>
              <a:t>  mode </a:t>
            </a:r>
            <a:r>
              <a:rPr sz="2200" dirty="0">
                <a:solidFill>
                  <a:srgbClr val="C8352B"/>
                </a:solidFill>
                <a:latin typeface="+mn-lt"/>
                <a:ea typeface="+mn-ea"/>
                <a:cs typeface="+mn-cs"/>
                <a:sym typeface="Courier"/>
              </a:rPr>
              <a:t>"0644"</a:t>
            </a:r>
            <a:endParaRPr sz="2200" dirty="0">
              <a:latin typeface="+mn-lt"/>
              <a:ea typeface="+mn-ea"/>
              <a:cs typeface="+mn-cs"/>
              <a:sym typeface="Courier"/>
            </a:endParaRPr>
          </a:p>
          <a:p>
            <a:pPr lvl="0" algn="l" defTabSz="457200">
              <a:defRPr sz="1800"/>
            </a:pPr>
            <a:r>
              <a:rPr sz="2200" b="1" dirty="0">
                <a:solidFill>
                  <a:srgbClr val="008F00"/>
                </a:solidFill>
                <a:latin typeface="+mn-lt"/>
                <a:ea typeface="+mn-ea"/>
                <a:cs typeface="+mn-cs"/>
                <a:sym typeface="Courier"/>
              </a:rPr>
              <a:t>end</a:t>
            </a:r>
          </a:p>
        </p:txBody>
      </p:sp>
      <p:sp>
        <p:nvSpPr>
          <p:cNvPr id="4749" name="Shape 4749"/>
          <p:cNvSpPr/>
          <p:nvPr/>
        </p:nvSpPr>
        <p:spPr>
          <a:xfrm>
            <a:off x="1358304" y="1701800"/>
            <a:ext cx="6121401"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b="1">
                <a:latin typeface="+mn-lt"/>
                <a:ea typeface="+mn-ea"/>
                <a:cs typeface="+mn-cs"/>
                <a:sym typeface="Courier"/>
              </a:defRPr>
            </a:lvl1pPr>
          </a:lstStyle>
          <a:p>
            <a:pPr lvl="0">
              <a:defRPr sz="1800" b="0"/>
            </a:pPr>
            <a:r>
              <a:rPr sz="3200" b="1"/>
              <a:t>OPEN IN EDITOR:</a:t>
            </a:r>
          </a:p>
        </p:txBody>
      </p:sp>
      <p:sp>
        <p:nvSpPr>
          <p:cNvPr id="4750" name="Shape 4750"/>
          <p:cNvSpPr/>
          <p:nvPr/>
        </p:nvSpPr>
        <p:spPr>
          <a:xfrm>
            <a:off x="5048448" y="1612900"/>
            <a:ext cx="14655801" cy="7366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lgn="l">
              <a:defRPr sz="3300">
                <a:latin typeface="+mn-lt"/>
                <a:ea typeface="+mn-ea"/>
                <a:cs typeface="+mn-cs"/>
                <a:sym typeface="Courier"/>
              </a:defRPr>
            </a:lvl1pPr>
          </a:lstStyle>
          <a:p>
            <a:pPr lvl="0">
              <a:defRPr sz="1800"/>
            </a:pPr>
            <a:r>
              <a:rPr sz="3300"/>
              <a:t>cookbooks/apache/recipes/default.rb</a:t>
            </a:r>
          </a:p>
        </p:txBody>
      </p:sp>
      <p:sp>
        <p:nvSpPr>
          <p:cNvPr id="4751" name="Shape 4751"/>
          <p:cNvSpPr>
            <a:spLocks noGrp="1"/>
          </p:cNvSpPr>
          <p:nvPr>
            <p:ph type="title"/>
          </p:nvPr>
        </p:nvSpPr>
        <p:spPr>
          <a:prstGeom prst="rect">
            <a:avLst/>
          </a:prstGeom>
        </p:spPr>
        <p:txBody>
          <a:bodyPr/>
          <a:lstStyle>
            <a:lvl1pPr defTabSz="480568">
              <a:defRPr sz="6192">
                <a:effectLst>
                  <a:outerShdw blurRad="43688" dist="21844" dir="2700000" rotWithShape="0">
                    <a:srgbClr val="000000">
                      <a:alpha val="75000"/>
                    </a:srgbClr>
                  </a:outerShdw>
                </a:effectLst>
              </a:defRPr>
            </a:lvl1pPr>
          </a:lstStyle>
          <a:p>
            <a:pPr lvl="0">
              <a:defRPr sz="1800" b="0">
                <a:solidFill>
                  <a:srgbClr val="000000"/>
                </a:solidFill>
                <a:effectLst/>
              </a:defRPr>
            </a:pPr>
            <a:r>
              <a:rPr sz="6192" b="1">
                <a:solidFill>
                  <a:srgbClr val="FFFFFF"/>
                </a:solidFill>
                <a:effectLst>
                  <a:outerShdw blurRad="43688" dist="21844" dir="2700000" rotWithShape="0">
                    <a:srgbClr val="000000">
                      <a:alpha val="75000"/>
                    </a:srgbClr>
                  </a:outerShdw>
                </a:effectLst>
              </a:rPr>
              <a:t>Exercise: Iterate over each apache site </a:t>
            </a:r>
          </a:p>
        </p:txBody>
      </p:sp>
      <p:sp>
        <p:nvSpPr>
          <p:cNvPr id="4752" name="Shape 4752"/>
          <p:cNvSpPr/>
          <p:nvPr/>
        </p:nvSpPr>
        <p:spPr>
          <a:xfrm>
            <a:off x="927100" y="4864100"/>
            <a:ext cx="10248900" cy="1752600"/>
          </a:xfrm>
          <a:prstGeom prst="rect">
            <a:avLst/>
          </a:prstGeom>
          <a:solidFill>
            <a:srgbClr val="FF2600">
              <a:alpha val="40000"/>
            </a:srgbClr>
          </a:solidFill>
          <a:ln w="63500">
            <a:solidFill>
              <a:srgbClr val="FF26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4753" name="Shape 4753"/>
          <p:cNvSpPr/>
          <p:nvPr/>
        </p:nvSpPr>
        <p:spPr>
          <a:xfrm>
            <a:off x="800100" y="7366000"/>
            <a:ext cx="14668500" cy="20066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marL="381000" indent="-381000" algn="l">
              <a:spcBef>
                <a:spcPts val="1200"/>
              </a:spcBef>
              <a:buClr>
                <a:srgbClr val="F38C24"/>
              </a:buClr>
              <a:buSzPct val="100000"/>
              <a:buChar char="•"/>
              <a:defRPr sz="3700">
                <a:latin typeface="+mj-lt"/>
                <a:ea typeface="+mj-ea"/>
                <a:cs typeface="+mj-cs"/>
                <a:sym typeface="Arial"/>
              </a:defRPr>
            </a:lvl1pPr>
          </a:lstStyle>
          <a:p>
            <a:pPr lvl="0">
              <a:defRPr sz="1800"/>
            </a:pPr>
            <a:r>
              <a:rPr sz="3700"/>
              <a:t>Delete the cookbook_file resource</a:t>
            </a:r>
          </a:p>
        </p:txBody>
      </p:sp>
      <p:sp>
        <p:nvSpPr>
          <p:cNvPr id="4754" name="Shape 4754"/>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416</a:t>
            </a:fld>
            <a:endParaRPr sz="1000"/>
          </a:p>
        </p:txBody>
      </p:sp>
    </p:spTree>
  </p:cSld>
  <p:clrMapOvr>
    <a:masterClrMapping/>
  </p:clrMapOvr>
  <p:transition xmlns:p14="http://schemas.microsoft.com/office/powerpoint/2010/main" spd="med"/>
</p:sld>
</file>

<file path=ppt/slides/slide4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58" name="Shape 4758"/>
          <p:cNvSpPr/>
          <p:nvPr/>
        </p:nvSpPr>
        <p:spPr>
          <a:xfrm>
            <a:off x="838200" y="2381250"/>
            <a:ext cx="14973300" cy="41656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p>
            <a:pPr lvl="8" indent="0" algn="l" defTabSz="457200">
              <a:defRPr sz="1800"/>
            </a:pPr>
            <a:r>
              <a:rPr sz="2200">
                <a:latin typeface="+mn-lt"/>
                <a:ea typeface="+mn-ea"/>
                <a:cs typeface="+mn-cs"/>
                <a:sym typeface="Courier"/>
              </a:rPr>
              <a:t>execute </a:t>
            </a:r>
            <a:r>
              <a:rPr sz="2200">
                <a:solidFill>
                  <a:srgbClr val="B51A00"/>
                </a:solidFill>
                <a:latin typeface="+mn-lt"/>
                <a:ea typeface="+mn-ea"/>
                <a:cs typeface="+mn-cs"/>
                <a:sym typeface="Courier"/>
              </a:rPr>
              <a:t>"mv /etc/httpd/conf.d/welcome.conf /etc/httpd/conf.d/welcome.conf.disabled"</a:t>
            </a:r>
            <a:r>
              <a:rPr sz="2200">
                <a:latin typeface="+mn-lt"/>
                <a:ea typeface="+mn-ea"/>
                <a:cs typeface="+mn-cs"/>
                <a:sym typeface="Courier"/>
              </a:rPr>
              <a:t> </a:t>
            </a:r>
            <a:r>
              <a:rPr sz="2200">
                <a:solidFill>
                  <a:srgbClr val="4F7A28"/>
                </a:solidFill>
                <a:latin typeface="+mn-lt"/>
                <a:ea typeface="+mn-ea"/>
                <a:cs typeface="+mn-cs"/>
                <a:sym typeface="Courier"/>
              </a:rPr>
              <a:t>do</a:t>
            </a:r>
            <a:r>
              <a:rPr sz="2200">
                <a:latin typeface="+mn-lt"/>
                <a:ea typeface="+mn-ea"/>
                <a:cs typeface="+mn-cs"/>
                <a:sym typeface="Courier"/>
              </a:rPr>
              <a:t> </a:t>
            </a:r>
          </a:p>
          <a:p>
            <a:pPr lvl="8" indent="0" algn="l" defTabSz="457200">
              <a:defRPr sz="1800"/>
            </a:pPr>
            <a:r>
              <a:rPr sz="2200">
                <a:latin typeface="+mn-lt"/>
                <a:ea typeface="+mn-ea"/>
                <a:cs typeface="+mn-cs"/>
                <a:sym typeface="Courier"/>
              </a:rPr>
              <a:t>  only_if </a:t>
            </a:r>
            <a:r>
              <a:rPr sz="2200">
                <a:solidFill>
                  <a:srgbClr val="4F7A28"/>
                </a:solidFill>
                <a:latin typeface="+mn-lt"/>
                <a:ea typeface="+mn-ea"/>
                <a:cs typeface="+mn-cs"/>
                <a:sym typeface="Courier"/>
              </a:rPr>
              <a:t>do</a:t>
            </a:r>
            <a:endParaRPr sz="2200">
              <a:latin typeface="+mn-lt"/>
              <a:ea typeface="+mn-ea"/>
              <a:cs typeface="+mn-cs"/>
              <a:sym typeface="Courier"/>
            </a:endParaRPr>
          </a:p>
          <a:p>
            <a:pPr lvl="8" indent="0" algn="l" defTabSz="457200">
              <a:defRPr sz="1800"/>
            </a:pPr>
            <a:r>
              <a:rPr sz="2200">
                <a:latin typeface="+mn-lt"/>
                <a:ea typeface="+mn-ea"/>
                <a:cs typeface="+mn-cs"/>
                <a:sym typeface="Courier"/>
              </a:rPr>
              <a:t>    </a:t>
            </a:r>
            <a:r>
              <a:rPr sz="2200">
                <a:solidFill>
                  <a:srgbClr val="4F7A28"/>
                </a:solidFill>
                <a:latin typeface="+mn-lt"/>
                <a:ea typeface="+mn-ea"/>
                <a:cs typeface="+mn-cs"/>
                <a:sym typeface="Courier"/>
              </a:rPr>
              <a:t>File</a:t>
            </a:r>
            <a:r>
              <a:rPr sz="2200">
                <a:latin typeface="+mn-lt"/>
                <a:ea typeface="+mn-ea"/>
                <a:cs typeface="+mn-cs"/>
                <a:sym typeface="Courier"/>
              </a:rPr>
              <a:t>.exist?(</a:t>
            </a:r>
            <a:r>
              <a:rPr sz="2200">
                <a:solidFill>
                  <a:srgbClr val="B51A00"/>
                </a:solidFill>
                <a:latin typeface="+mn-lt"/>
                <a:ea typeface="+mn-ea"/>
                <a:cs typeface="+mn-cs"/>
                <a:sym typeface="Courier"/>
              </a:rPr>
              <a:t>"/etc/httpd/conf.d/welcome.conf"</a:t>
            </a:r>
            <a:r>
              <a:rPr sz="2200">
                <a:latin typeface="+mn-lt"/>
                <a:ea typeface="+mn-ea"/>
                <a:cs typeface="+mn-cs"/>
                <a:sym typeface="Courier"/>
              </a:rPr>
              <a:t>)</a:t>
            </a:r>
          </a:p>
          <a:p>
            <a:pPr lvl="8" indent="0" algn="l" defTabSz="457200">
              <a:defRPr sz="1800"/>
            </a:pPr>
            <a:r>
              <a:rPr sz="2200">
                <a:latin typeface="+mn-lt"/>
                <a:ea typeface="+mn-ea"/>
                <a:cs typeface="+mn-cs"/>
                <a:sym typeface="Courier"/>
              </a:rPr>
              <a:t>  </a:t>
            </a:r>
            <a:r>
              <a:rPr sz="2200">
                <a:solidFill>
                  <a:srgbClr val="4F7A28"/>
                </a:solidFill>
                <a:latin typeface="+mn-lt"/>
                <a:ea typeface="+mn-ea"/>
                <a:cs typeface="+mn-cs"/>
                <a:sym typeface="Courier"/>
              </a:rPr>
              <a:t>end</a:t>
            </a:r>
            <a:endParaRPr sz="2200">
              <a:latin typeface="+mn-lt"/>
              <a:ea typeface="+mn-ea"/>
              <a:cs typeface="+mn-cs"/>
              <a:sym typeface="Courier"/>
            </a:endParaRPr>
          </a:p>
          <a:p>
            <a:pPr lvl="8" indent="0" algn="l" defTabSz="457200">
              <a:defRPr sz="1800"/>
            </a:pPr>
            <a:r>
              <a:rPr sz="2200">
                <a:latin typeface="+mn-lt"/>
                <a:ea typeface="+mn-ea"/>
                <a:cs typeface="+mn-cs"/>
                <a:sym typeface="Courier"/>
              </a:rPr>
              <a:t>  notifies </a:t>
            </a:r>
            <a:r>
              <a:rPr sz="2200">
                <a:solidFill>
                  <a:srgbClr val="B51A00"/>
                </a:solidFill>
                <a:latin typeface="+mn-lt"/>
                <a:ea typeface="+mn-ea"/>
                <a:cs typeface="+mn-cs"/>
                <a:sym typeface="Courier"/>
              </a:rPr>
              <a:t>:restart</a:t>
            </a:r>
            <a:r>
              <a:rPr sz="2200">
                <a:latin typeface="+mn-lt"/>
                <a:ea typeface="+mn-ea"/>
                <a:cs typeface="+mn-cs"/>
                <a:sym typeface="Courier"/>
              </a:rPr>
              <a:t>, </a:t>
            </a:r>
            <a:r>
              <a:rPr sz="2200">
                <a:solidFill>
                  <a:srgbClr val="B51A00"/>
                </a:solidFill>
                <a:latin typeface="+mn-lt"/>
                <a:ea typeface="+mn-ea"/>
                <a:cs typeface="+mn-cs"/>
                <a:sym typeface="Courier"/>
              </a:rPr>
              <a:t>"service[httpd]"</a:t>
            </a:r>
            <a:endParaRPr sz="2200">
              <a:latin typeface="+mn-lt"/>
              <a:ea typeface="+mn-ea"/>
              <a:cs typeface="+mn-cs"/>
              <a:sym typeface="Courier"/>
            </a:endParaRPr>
          </a:p>
          <a:p>
            <a:pPr lvl="8" indent="0" algn="l" defTabSz="457200">
              <a:defRPr sz="1800"/>
            </a:pPr>
            <a:r>
              <a:rPr sz="2200">
                <a:solidFill>
                  <a:srgbClr val="4F7A28"/>
                </a:solidFill>
                <a:latin typeface="+mn-lt"/>
                <a:ea typeface="+mn-ea"/>
                <a:cs typeface="+mn-cs"/>
                <a:sym typeface="Courier"/>
              </a:rPr>
              <a:t>end</a:t>
            </a:r>
          </a:p>
          <a:p>
            <a:pPr lvl="8" indent="0" algn="l" defTabSz="457200">
              <a:defRPr sz="1800"/>
            </a:pPr>
            <a:endParaRPr sz="2300">
              <a:solidFill>
                <a:srgbClr val="4F7A28"/>
              </a:solidFill>
              <a:latin typeface="+mn-lt"/>
              <a:ea typeface="+mn-ea"/>
              <a:cs typeface="+mn-cs"/>
              <a:sym typeface="Courier"/>
            </a:endParaRPr>
          </a:p>
          <a:p>
            <a:pPr lvl="0" algn="l" defTabSz="457200">
              <a:defRPr sz="1800"/>
            </a:pPr>
            <a:r>
              <a:rPr sz="2300">
                <a:latin typeface="+mn-lt"/>
                <a:ea typeface="+mn-ea"/>
                <a:cs typeface="+mn-cs"/>
                <a:sym typeface="Courier"/>
              </a:rPr>
              <a:t>cookbook_file </a:t>
            </a:r>
            <a:r>
              <a:rPr sz="2300">
                <a:solidFill>
                  <a:srgbClr val="C8352B"/>
                </a:solidFill>
                <a:latin typeface="+mn-lt"/>
                <a:ea typeface="+mn-ea"/>
                <a:cs typeface="+mn-cs"/>
                <a:sym typeface="Courier"/>
              </a:rPr>
              <a:t>"/var/www/index.html"</a:t>
            </a:r>
            <a:r>
              <a:rPr sz="2300">
                <a:latin typeface="+mn-lt"/>
                <a:ea typeface="+mn-ea"/>
                <a:cs typeface="+mn-cs"/>
                <a:sym typeface="Courier"/>
              </a:rPr>
              <a:t> </a:t>
            </a:r>
            <a:r>
              <a:rPr sz="2300" b="1">
                <a:solidFill>
                  <a:srgbClr val="008F00"/>
                </a:solidFill>
                <a:latin typeface="+mn-lt"/>
                <a:ea typeface="+mn-ea"/>
                <a:cs typeface="+mn-cs"/>
                <a:sym typeface="Courier"/>
              </a:rPr>
              <a:t>do</a:t>
            </a:r>
            <a:endParaRPr sz="2300">
              <a:latin typeface="+mn-lt"/>
              <a:ea typeface="+mn-ea"/>
              <a:cs typeface="+mn-cs"/>
              <a:sym typeface="Courier"/>
            </a:endParaRPr>
          </a:p>
          <a:p>
            <a:pPr lvl="0" algn="l" defTabSz="457200">
              <a:defRPr sz="1800"/>
            </a:pPr>
            <a:r>
              <a:rPr sz="2300">
                <a:latin typeface="+mn-lt"/>
                <a:ea typeface="+mn-ea"/>
                <a:cs typeface="+mn-cs"/>
                <a:sym typeface="Courier"/>
              </a:rPr>
              <a:t>  source </a:t>
            </a:r>
            <a:r>
              <a:rPr sz="2300">
                <a:solidFill>
                  <a:srgbClr val="C8352B"/>
                </a:solidFill>
                <a:latin typeface="+mn-lt"/>
                <a:ea typeface="+mn-ea"/>
                <a:cs typeface="+mn-cs"/>
                <a:sym typeface="Courier"/>
              </a:rPr>
              <a:t>"index.html"</a:t>
            </a:r>
            <a:endParaRPr sz="2300">
              <a:latin typeface="+mn-lt"/>
              <a:ea typeface="+mn-ea"/>
              <a:cs typeface="+mn-cs"/>
              <a:sym typeface="Courier"/>
            </a:endParaRPr>
          </a:p>
          <a:p>
            <a:pPr lvl="0" algn="l" defTabSz="457200">
              <a:defRPr sz="1800"/>
            </a:pPr>
            <a:r>
              <a:rPr sz="2300">
                <a:latin typeface="+mn-lt"/>
                <a:ea typeface="+mn-ea"/>
                <a:cs typeface="+mn-cs"/>
                <a:sym typeface="Courier"/>
              </a:rPr>
              <a:t>  mode </a:t>
            </a:r>
            <a:r>
              <a:rPr sz="2300">
                <a:solidFill>
                  <a:srgbClr val="C8352B"/>
                </a:solidFill>
                <a:latin typeface="+mn-lt"/>
                <a:ea typeface="+mn-ea"/>
                <a:cs typeface="+mn-cs"/>
                <a:sym typeface="Courier"/>
              </a:rPr>
              <a:t>"0644"</a:t>
            </a:r>
            <a:endParaRPr sz="2300">
              <a:latin typeface="+mn-lt"/>
              <a:ea typeface="+mn-ea"/>
              <a:cs typeface="+mn-cs"/>
              <a:sym typeface="Courier"/>
            </a:endParaRPr>
          </a:p>
          <a:p>
            <a:pPr lvl="0" algn="l" defTabSz="457200">
              <a:defRPr sz="1800"/>
            </a:pPr>
            <a:r>
              <a:rPr sz="2300" b="1">
                <a:solidFill>
                  <a:srgbClr val="008F00"/>
                </a:solidFill>
                <a:latin typeface="+mn-lt"/>
                <a:ea typeface="+mn-ea"/>
                <a:cs typeface="+mn-cs"/>
                <a:sym typeface="Courier"/>
              </a:rPr>
              <a:t>end</a:t>
            </a:r>
          </a:p>
        </p:txBody>
      </p:sp>
      <p:sp>
        <p:nvSpPr>
          <p:cNvPr id="4759" name="Shape 4759"/>
          <p:cNvSpPr/>
          <p:nvPr/>
        </p:nvSpPr>
        <p:spPr>
          <a:xfrm>
            <a:off x="1358304" y="1701800"/>
            <a:ext cx="6121401"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b="1">
                <a:latin typeface="+mn-lt"/>
                <a:ea typeface="+mn-ea"/>
                <a:cs typeface="+mn-cs"/>
                <a:sym typeface="Courier"/>
              </a:defRPr>
            </a:lvl1pPr>
          </a:lstStyle>
          <a:p>
            <a:pPr lvl="0">
              <a:defRPr sz="1800" b="0"/>
            </a:pPr>
            <a:r>
              <a:rPr sz="3200" b="1"/>
              <a:t>OPEN IN EDITOR:</a:t>
            </a:r>
          </a:p>
        </p:txBody>
      </p:sp>
      <p:sp>
        <p:nvSpPr>
          <p:cNvPr id="4760" name="Shape 4760"/>
          <p:cNvSpPr/>
          <p:nvPr/>
        </p:nvSpPr>
        <p:spPr>
          <a:xfrm>
            <a:off x="5048448" y="1612900"/>
            <a:ext cx="14655801" cy="7366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lgn="l">
              <a:defRPr sz="3300">
                <a:latin typeface="+mn-lt"/>
                <a:ea typeface="+mn-ea"/>
                <a:cs typeface="+mn-cs"/>
                <a:sym typeface="Courier"/>
              </a:defRPr>
            </a:lvl1pPr>
          </a:lstStyle>
          <a:p>
            <a:pPr lvl="0">
              <a:defRPr sz="1800"/>
            </a:pPr>
            <a:r>
              <a:rPr sz="3300"/>
              <a:t>cookbooks/apache/recipes/default.rb</a:t>
            </a:r>
          </a:p>
        </p:txBody>
      </p:sp>
      <p:sp>
        <p:nvSpPr>
          <p:cNvPr id="4761" name="Shape 4761"/>
          <p:cNvSpPr>
            <a:spLocks noGrp="1"/>
          </p:cNvSpPr>
          <p:nvPr>
            <p:ph type="title"/>
          </p:nvPr>
        </p:nvSpPr>
        <p:spPr>
          <a:prstGeom prst="rect">
            <a:avLst/>
          </a:prstGeom>
        </p:spPr>
        <p:txBody>
          <a:bodyPr/>
          <a:lstStyle>
            <a:lvl1pPr defTabSz="480568">
              <a:defRPr sz="6192">
                <a:effectLst>
                  <a:outerShdw blurRad="43688" dist="21844" dir="2700000" rotWithShape="0">
                    <a:srgbClr val="000000">
                      <a:alpha val="75000"/>
                    </a:srgbClr>
                  </a:outerShdw>
                </a:effectLst>
              </a:defRPr>
            </a:lvl1pPr>
          </a:lstStyle>
          <a:p>
            <a:pPr lvl="0">
              <a:defRPr sz="1800" b="0">
                <a:solidFill>
                  <a:srgbClr val="000000"/>
                </a:solidFill>
                <a:effectLst/>
              </a:defRPr>
            </a:pPr>
            <a:r>
              <a:rPr sz="6192" b="1">
                <a:solidFill>
                  <a:srgbClr val="FFFFFF"/>
                </a:solidFill>
                <a:effectLst>
                  <a:outerShdw blurRad="43688" dist="21844" dir="2700000" rotWithShape="0">
                    <a:srgbClr val="000000">
                      <a:alpha val="75000"/>
                    </a:srgbClr>
                  </a:outerShdw>
                </a:effectLst>
              </a:rPr>
              <a:t>Exercise: Iterate over each apache site </a:t>
            </a:r>
          </a:p>
        </p:txBody>
      </p:sp>
      <p:sp>
        <p:nvSpPr>
          <p:cNvPr id="4762" name="Shape 4762"/>
          <p:cNvSpPr/>
          <p:nvPr/>
        </p:nvSpPr>
        <p:spPr>
          <a:xfrm>
            <a:off x="927100" y="4953000"/>
            <a:ext cx="10248900" cy="1435100"/>
          </a:xfrm>
          <a:prstGeom prst="rect">
            <a:avLst/>
          </a:prstGeom>
          <a:solidFill>
            <a:srgbClr val="FF2600">
              <a:alpha val="40000"/>
            </a:srgbClr>
          </a:solidFill>
          <a:ln w="63500">
            <a:solidFill>
              <a:srgbClr val="FF26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4763" name="Shape 4763"/>
          <p:cNvSpPr/>
          <p:nvPr/>
        </p:nvSpPr>
        <p:spPr>
          <a:xfrm>
            <a:off x="800100" y="7366000"/>
            <a:ext cx="14668500" cy="20066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marL="381000" indent="-381000" algn="l">
              <a:spcBef>
                <a:spcPts val="1200"/>
              </a:spcBef>
              <a:buClr>
                <a:srgbClr val="F38C24"/>
              </a:buClr>
              <a:buSzPct val="100000"/>
              <a:buChar char="•"/>
              <a:defRPr sz="3700" b="1">
                <a:latin typeface="+mj-lt"/>
                <a:ea typeface="+mj-ea"/>
                <a:cs typeface="+mj-cs"/>
                <a:sym typeface="Arial"/>
              </a:defRPr>
            </a:lvl1pPr>
          </a:lstStyle>
          <a:p>
            <a:pPr lvl="0">
              <a:defRPr sz="1800" b="0"/>
            </a:pPr>
            <a:r>
              <a:rPr sz="3700" b="1"/>
              <a:t>Delete the cookbook_file resource</a:t>
            </a:r>
          </a:p>
        </p:txBody>
      </p:sp>
      <p:sp>
        <p:nvSpPr>
          <p:cNvPr id="4764" name="Shape 476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417</a:t>
            </a:fld>
            <a:endParaRPr sz="1000"/>
          </a:p>
        </p:txBody>
      </p:sp>
    </p:spTree>
  </p:cSld>
  <p:clrMapOvr>
    <a:masterClrMapping/>
  </p:clrMapOvr>
  <p:transition xmlns:p14="http://schemas.microsoft.com/office/powerpoint/2010/main" spd="med"/>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8" name="Shape 4768"/>
          <p:cNvSpPr/>
          <p:nvPr/>
        </p:nvSpPr>
        <p:spPr>
          <a:xfrm>
            <a:off x="838200" y="2381250"/>
            <a:ext cx="15062200" cy="45212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p>
            <a:pPr lvl="8" indent="0" algn="l" defTabSz="457200">
              <a:defRPr sz="1800"/>
            </a:pPr>
            <a:r>
              <a:rPr sz="2300" dirty="0">
                <a:latin typeface="+mn-lt"/>
                <a:ea typeface="+mn-ea"/>
                <a:cs typeface="+mn-cs"/>
                <a:sym typeface="Courier"/>
              </a:rPr>
              <a:t># Disable the default virtual host</a:t>
            </a:r>
          </a:p>
          <a:p>
            <a:pPr lvl="8" indent="0" algn="l" defTabSz="457200">
              <a:defRPr sz="1800"/>
            </a:pPr>
            <a:r>
              <a:rPr sz="2200" dirty="0">
                <a:latin typeface="+mn-lt"/>
                <a:ea typeface="+mn-ea"/>
                <a:cs typeface="+mn-cs"/>
                <a:sym typeface="Courier"/>
              </a:rPr>
              <a:t>execute </a:t>
            </a:r>
            <a:r>
              <a:rPr sz="2200" dirty="0">
                <a:solidFill>
                  <a:srgbClr val="B51A00"/>
                </a:solidFill>
                <a:latin typeface="+mn-lt"/>
                <a:ea typeface="+mn-ea"/>
                <a:cs typeface="+mn-cs"/>
                <a:sym typeface="Courier"/>
              </a:rPr>
              <a:t>"mv /etc/httpd/conf.d/welcome.conf /etc/httpd/conf.d/welcome.conf.disabled"</a:t>
            </a:r>
            <a:r>
              <a:rPr sz="2200" dirty="0">
                <a:latin typeface="+mn-lt"/>
                <a:ea typeface="+mn-ea"/>
                <a:cs typeface="+mn-cs"/>
                <a:sym typeface="Courier"/>
              </a:rPr>
              <a:t> </a:t>
            </a:r>
            <a:r>
              <a:rPr sz="2200" dirty="0">
                <a:solidFill>
                  <a:srgbClr val="4F7A28"/>
                </a:solidFill>
                <a:latin typeface="+mn-lt"/>
                <a:ea typeface="+mn-ea"/>
                <a:cs typeface="+mn-cs"/>
                <a:sym typeface="Courier"/>
              </a:rPr>
              <a:t>do</a:t>
            </a:r>
            <a:r>
              <a:rPr sz="2200" dirty="0">
                <a:latin typeface="+mn-lt"/>
                <a:ea typeface="+mn-ea"/>
                <a:cs typeface="+mn-cs"/>
                <a:sym typeface="Courier"/>
              </a:rPr>
              <a:t> </a:t>
            </a:r>
          </a:p>
          <a:p>
            <a:pPr lvl="8" indent="0" algn="l" defTabSz="457200">
              <a:defRPr sz="1800"/>
            </a:pPr>
            <a:r>
              <a:rPr sz="2200" dirty="0">
                <a:latin typeface="+mn-lt"/>
                <a:ea typeface="+mn-ea"/>
                <a:cs typeface="+mn-cs"/>
                <a:sym typeface="Courier"/>
              </a:rPr>
              <a:t>  only_if </a:t>
            </a:r>
            <a:r>
              <a:rPr sz="2200" dirty="0">
                <a:solidFill>
                  <a:srgbClr val="4F7A28"/>
                </a:solidFill>
                <a:latin typeface="+mn-lt"/>
                <a:ea typeface="+mn-ea"/>
                <a:cs typeface="+mn-cs"/>
                <a:sym typeface="Courier"/>
              </a:rPr>
              <a:t>do</a:t>
            </a:r>
            <a:endParaRPr sz="2200" dirty="0">
              <a:latin typeface="+mn-lt"/>
              <a:ea typeface="+mn-ea"/>
              <a:cs typeface="+mn-cs"/>
              <a:sym typeface="Courier"/>
            </a:endParaRPr>
          </a:p>
          <a:p>
            <a:pPr lvl="8" indent="0" algn="l" defTabSz="457200">
              <a:defRPr sz="1800"/>
            </a:pPr>
            <a:r>
              <a:rPr sz="2200" dirty="0">
                <a:latin typeface="+mn-lt"/>
                <a:ea typeface="+mn-ea"/>
                <a:cs typeface="+mn-cs"/>
                <a:sym typeface="Courier"/>
              </a:rPr>
              <a:t>    </a:t>
            </a:r>
            <a:r>
              <a:rPr sz="2200" dirty="0">
                <a:solidFill>
                  <a:srgbClr val="4F7A28"/>
                </a:solidFill>
                <a:latin typeface="+mn-lt"/>
                <a:ea typeface="+mn-ea"/>
                <a:cs typeface="+mn-cs"/>
                <a:sym typeface="Courier"/>
              </a:rPr>
              <a:t>File</a:t>
            </a:r>
            <a:r>
              <a:rPr sz="2200" dirty="0">
                <a:latin typeface="+mn-lt"/>
                <a:ea typeface="+mn-ea"/>
                <a:cs typeface="+mn-cs"/>
                <a:sym typeface="Courier"/>
              </a:rPr>
              <a:t>.exist?(</a:t>
            </a:r>
            <a:r>
              <a:rPr sz="2200" dirty="0">
                <a:solidFill>
                  <a:srgbClr val="B51A00"/>
                </a:solidFill>
                <a:latin typeface="+mn-lt"/>
                <a:ea typeface="+mn-ea"/>
                <a:cs typeface="+mn-cs"/>
                <a:sym typeface="Courier"/>
              </a:rPr>
              <a:t>"/etc/httpd/conf.d/welcome.conf"</a:t>
            </a:r>
            <a:r>
              <a:rPr sz="2200" dirty="0">
                <a:latin typeface="+mn-lt"/>
                <a:ea typeface="+mn-ea"/>
                <a:cs typeface="+mn-cs"/>
                <a:sym typeface="Courier"/>
              </a:rPr>
              <a:t>)</a:t>
            </a:r>
          </a:p>
          <a:p>
            <a:pPr lvl="8" indent="0" algn="l" defTabSz="457200">
              <a:defRPr sz="1800"/>
            </a:pPr>
            <a:r>
              <a:rPr sz="2200" dirty="0">
                <a:latin typeface="+mn-lt"/>
                <a:ea typeface="+mn-ea"/>
                <a:cs typeface="+mn-cs"/>
                <a:sym typeface="Courier"/>
              </a:rPr>
              <a:t>  </a:t>
            </a:r>
            <a:r>
              <a:rPr sz="2200" dirty="0">
                <a:solidFill>
                  <a:srgbClr val="4F7A28"/>
                </a:solidFill>
                <a:latin typeface="+mn-lt"/>
                <a:ea typeface="+mn-ea"/>
                <a:cs typeface="+mn-cs"/>
                <a:sym typeface="Courier"/>
              </a:rPr>
              <a:t>end</a:t>
            </a:r>
            <a:endParaRPr sz="2200" dirty="0">
              <a:latin typeface="+mn-lt"/>
              <a:ea typeface="+mn-ea"/>
              <a:cs typeface="+mn-cs"/>
              <a:sym typeface="Courier"/>
            </a:endParaRPr>
          </a:p>
          <a:p>
            <a:pPr lvl="8" indent="0" algn="l" defTabSz="457200">
              <a:defRPr sz="1800"/>
            </a:pPr>
            <a:r>
              <a:rPr sz="2200" dirty="0">
                <a:latin typeface="+mn-lt"/>
                <a:ea typeface="+mn-ea"/>
                <a:cs typeface="+mn-cs"/>
                <a:sym typeface="Courier"/>
              </a:rPr>
              <a:t>  notifies </a:t>
            </a:r>
            <a:r>
              <a:rPr sz="2200" dirty="0">
                <a:solidFill>
                  <a:srgbClr val="B51A00"/>
                </a:solidFill>
                <a:latin typeface="+mn-lt"/>
                <a:ea typeface="+mn-ea"/>
                <a:cs typeface="+mn-cs"/>
                <a:sym typeface="Courier"/>
              </a:rPr>
              <a:t>:restart</a:t>
            </a:r>
            <a:r>
              <a:rPr sz="2200" dirty="0">
                <a:latin typeface="+mn-lt"/>
                <a:ea typeface="+mn-ea"/>
                <a:cs typeface="+mn-cs"/>
                <a:sym typeface="Courier"/>
              </a:rPr>
              <a:t>, </a:t>
            </a:r>
            <a:r>
              <a:rPr sz="2200" dirty="0">
                <a:solidFill>
                  <a:srgbClr val="B51A00"/>
                </a:solidFill>
                <a:latin typeface="+mn-lt"/>
                <a:ea typeface="+mn-ea"/>
                <a:cs typeface="+mn-cs"/>
                <a:sym typeface="Courier"/>
              </a:rPr>
              <a:t>"service[httpd]"</a:t>
            </a:r>
            <a:endParaRPr sz="2200" dirty="0">
              <a:latin typeface="+mn-lt"/>
              <a:ea typeface="+mn-ea"/>
              <a:cs typeface="+mn-cs"/>
              <a:sym typeface="Courier"/>
            </a:endParaRPr>
          </a:p>
          <a:p>
            <a:pPr lvl="8" indent="0" algn="l" defTabSz="457200">
              <a:defRPr sz="1800"/>
            </a:pPr>
            <a:r>
              <a:rPr sz="2200" dirty="0">
                <a:solidFill>
                  <a:srgbClr val="4F7A28"/>
                </a:solidFill>
                <a:latin typeface="+mn-lt"/>
                <a:ea typeface="+mn-ea"/>
                <a:cs typeface="+mn-cs"/>
                <a:sym typeface="Courier"/>
              </a:rPr>
              <a:t>end</a:t>
            </a:r>
            <a:endParaRPr sz="2200" dirty="0">
              <a:latin typeface="+mn-lt"/>
              <a:ea typeface="+mn-ea"/>
              <a:cs typeface="+mn-cs"/>
              <a:sym typeface="Courier"/>
            </a:endParaRPr>
          </a:p>
          <a:p>
            <a:pPr lvl="8" indent="0" algn="l" defTabSz="457200">
              <a:defRPr sz="1800"/>
            </a:pPr>
            <a:endParaRPr sz="2300" dirty="0">
              <a:latin typeface="+mn-lt"/>
              <a:ea typeface="+mn-ea"/>
              <a:cs typeface="+mn-cs"/>
              <a:sym typeface="Courier"/>
            </a:endParaRPr>
          </a:p>
          <a:p>
            <a:pPr lvl="8" indent="0" algn="l" defTabSz="457200">
              <a:defRPr sz="1800"/>
            </a:pPr>
            <a:r>
              <a:rPr sz="2300" dirty="0">
                <a:latin typeface="+mn-lt"/>
                <a:ea typeface="+mn-ea"/>
                <a:cs typeface="+mn-cs"/>
                <a:sym typeface="Courier"/>
              </a:rPr>
              <a:t># Iterate over the apache sites</a:t>
            </a:r>
          </a:p>
          <a:p>
            <a:pPr lvl="8" indent="0" algn="l" defTabSz="457200">
              <a:defRPr sz="1800"/>
            </a:pPr>
            <a:r>
              <a:rPr sz="2300" dirty="0">
                <a:latin typeface="+mn-lt"/>
                <a:ea typeface="+mn-ea"/>
                <a:cs typeface="+mn-cs"/>
                <a:sym typeface="Courier"/>
              </a:rPr>
              <a:t>node[</a:t>
            </a:r>
            <a:r>
              <a:rPr sz="2300" dirty="0">
                <a:solidFill>
                  <a:srgbClr val="C8352B"/>
                </a:solidFill>
                <a:latin typeface="+mn-lt"/>
                <a:ea typeface="+mn-ea"/>
                <a:cs typeface="+mn-cs"/>
                <a:sym typeface="Courier"/>
              </a:rPr>
              <a:t>"apache"</a:t>
            </a:r>
            <a:r>
              <a:rPr sz="2300" dirty="0">
                <a:latin typeface="+mn-lt"/>
                <a:ea typeface="+mn-ea"/>
                <a:cs typeface="+mn-cs"/>
                <a:sym typeface="Courier"/>
              </a:rPr>
              <a:t>][</a:t>
            </a:r>
            <a:r>
              <a:rPr sz="2300" dirty="0">
                <a:solidFill>
                  <a:srgbClr val="C8352B"/>
                </a:solidFill>
                <a:latin typeface="+mn-lt"/>
                <a:ea typeface="+mn-ea"/>
                <a:cs typeface="+mn-cs"/>
                <a:sym typeface="Courier"/>
              </a:rPr>
              <a:t>"sites"</a:t>
            </a:r>
            <a:r>
              <a:rPr sz="2300" dirty="0">
                <a:latin typeface="+mn-lt"/>
                <a:ea typeface="+mn-ea"/>
                <a:cs typeface="+mn-cs"/>
                <a:sym typeface="Courier"/>
              </a:rPr>
              <a:t>].each</a:t>
            </a:r>
            <a:r>
              <a:rPr sz="2300" dirty="0">
                <a:solidFill>
                  <a:srgbClr val="C8352B"/>
                </a:solidFill>
                <a:latin typeface="+mn-lt"/>
                <a:ea typeface="+mn-ea"/>
                <a:cs typeface="+mn-cs"/>
                <a:sym typeface="Courier"/>
              </a:rPr>
              <a:t> </a:t>
            </a:r>
            <a:r>
              <a:rPr sz="2300" dirty="0">
                <a:solidFill>
                  <a:srgbClr val="4F7A28"/>
                </a:solidFill>
                <a:latin typeface="+mn-lt"/>
                <a:ea typeface="+mn-ea"/>
                <a:cs typeface="+mn-cs"/>
                <a:sym typeface="Courier"/>
              </a:rPr>
              <a:t>do</a:t>
            </a:r>
            <a:r>
              <a:rPr sz="2300" dirty="0">
                <a:solidFill>
                  <a:srgbClr val="C8352B"/>
                </a:solidFill>
                <a:latin typeface="+mn-lt"/>
                <a:ea typeface="+mn-ea"/>
                <a:cs typeface="+mn-cs"/>
                <a:sym typeface="Courier"/>
              </a:rPr>
              <a:t> </a:t>
            </a:r>
            <a:r>
              <a:rPr sz="2300" dirty="0">
                <a:latin typeface="+mn-lt"/>
                <a:ea typeface="+mn-ea"/>
                <a:cs typeface="+mn-cs"/>
                <a:sym typeface="Courier"/>
              </a:rPr>
              <a:t>|</a:t>
            </a:r>
            <a:r>
              <a:rPr sz="2300" dirty="0">
                <a:solidFill>
                  <a:srgbClr val="006D8F"/>
                </a:solidFill>
                <a:latin typeface="+mn-lt"/>
                <a:ea typeface="+mn-ea"/>
                <a:cs typeface="+mn-cs"/>
                <a:sym typeface="Courier"/>
              </a:rPr>
              <a:t>site_name</a:t>
            </a:r>
            <a:r>
              <a:rPr sz="2300" dirty="0">
                <a:latin typeface="+mn-lt"/>
                <a:ea typeface="+mn-ea"/>
                <a:cs typeface="+mn-cs"/>
                <a:sym typeface="Courier"/>
              </a:rPr>
              <a:t>,</a:t>
            </a:r>
            <a:r>
              <a:rPr sz="2300" dirty="0">
                <a:solidFill>
                  <a:srgbClr val="C8352B"/>
                </a:solidFill>
                <a:latin typeface="+mn-lt"/>
                <a:ea typeface="+mn-ea"/>
                <a:cs typeface="+mn-cs"/>
                <a:sym typeface="Courier"/>
              </a:rPr>
              <a:t> </a:t>
            </a:r>
            <a:r>
              <a:rPr sz="2300" dirty="0">
                <a:solidFill>
                  <a:srgbClr val="006D8F"/>
                </a:solidFill>
                <a:latin typeface="+mn-lt"/>
                <a:ea typeface="+mn-ea"/>
                <a:cs typeface="+mn-cs"/>
                <a:sym typeface="Courier"/>
              </a:rPr>
              <a:t>site_data</a:t>
            </a:r>
            <a:r>
              <a:rPr sz="2300" dirty="0">
                <a:latin typeface="+mn-lt"/>
                <a:ea typeface="+mn-ea"/>
                <a:cs typeface="+mn-cs"/>
                <a:sym typeface="Courier"/>
              </a:rPr>
              <a:t>|</a:t>
            </a:r>
          </a:p>
          <a:p>
            <a:pPr lvl="8" indent="0" algn="l" defTabSz="457200">
              <a:defRPr sz="1800"/>
            </a:pPr>
            <a:r>
              <a:rPr sz="2300" dirty="0">
                <a:latin typeface="+mn-lt"/>
                <a:ea typeface="+mn-ea"/>
                <a:cs typeface="+mn-cs"/>
                <a:sym typeface="Courier"/>
              </a:rPr>
              <a:t># Set the document root</a:t>
            </a:r>
            <a:endParaRPr sz="2300" dirty="0">
              <a:solidFill>
                <a:srgbClr val="C8352B"/>
              </a:solidFill>
              <a:latin typeface="+mn-lt"/>
              <a:ea typeface="+mn-ea"/>
              <a:cs typeface="+mn-cs"/>
              <a:sym typeface="Courier"/>
            </a:endParaRPr>
          </a:p>
          <a:p>
            <a:pPr lvl="8" indent="0" algn="l" defTabSz="457200">
              <a:defRPr sz="1800"/>
            </a:pPr>
            <a:r>
              <a:rPr sz="2300" dirty="0">
                <a:solidFill>
                  <a:srgbClr val="C8352B"/>
                </a:solidFill>
                <a:latin typeface="+mn-lt"/>
                <a:ea typeface="+mn-ea"/>
                <a:cs typeface="+mn-cs"/>
                <a:sym typeface="Courier"/>
              </a:rPr>
              <a:t>  </a:t>
            </a:r>
            <a:r>
              <a:rPr sz="2300" dirty="0">
                <a:latin typeface="+mn-lt"/>
                <a:ea typeface="+mn-ea"/>
                <a:cs typeface="+mn-cs"/>
                <a:sym typeface="Courier"/>
              </a:rPr>
              <a:t>document_root =</a:t>
            </a:r>
            <a:r>
              <a:rPr sz="2300" dirty="0">
                <a:solidFill>
                  <a:srgbClr val="C8352B"/>
                </a:solidFill>
                <a:latin typeface="+mn-lt"/>
                <a:ea typeface="+mn-ea"/>
                <a:cs typeface="+mn-cs"/>
                <a:sym typeface="Courier"/>
              </a:rPr>
              <a:t> "/srv/apache/</a:t>
            </a:r>
            <a:r>
              <a:rPr sz="2300" dirty="0">
                <a:solidFill>
                  <a:srgbClr val="A96800"/>
                </a:solidFill>
                <a:latin typeface="+mn-lt"/>
                <a:ea typeface="+mn-ea"/>
                <a:cs typeface="+mn-cs"/>
                <a:sym typeface="Courier"/>
              </a:rPr>
              <a:t>#{</a:t>
            </a:r>
            <a:r>
              <a:rPr sz="2300" dirty="0">
                <a:latin typeface="+mn-lt"/>
                <a:ea typeface="+mn-ea"/>
                <a:cs typeface="+mn-cs"/>
                <a:sym typeface="Courier"/>
              </a:rPr>
              <a:t>site_name</a:t>
            </a:r>
            <a:r>
              <a:rPr sz="2300" dirty="0">
                <a:solidFill>
                  <a:srgbClr val="A96800"/>
                </a:solidFill>
                <a:latin typeface="+mn-lt"/>
                <a:ea typeface="+mn-ea"/>
                <a:cs typeface="+mn-cs"/>
                <a:sym typeface="Courier"/>
              </a:rPr>
              <a:t>}</a:t>
            </a:r>
            <a:r>
              <a:rPr sz="2300" dirty="0">
                <a:solidFill>
                  <a:srgbClr val="C8352B"/>
                </a:solidFill>
                <a:latin typeface="+mn-lt"/>
                <a:ea typeface="+mn-ea"/>
                <a:cs typeface="+mn-cs"/>
                <a:sym typeface="Courier"/>
              </a:rPr>
              <a:t>"</a:t>
            </a:r>
          </a:p>
        </p:txBody>
      </p:sp>
      <p:sp>
        <p:nvSpPr>
          <p:cNvPr id="4769" name="Shape 4769"/>
          <p:cNvSpPr/>
          <p:nvPr/>
        </p:nvSpPr>
        <p:spPr>
          <a:xfrm>
            <a:off x="1358304" y="1701800"/>
            <a:ext cx="6121401"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b="1">
                <a:latin typeface="+mn-lt"/>
                <a:ea typeface="+mn-ea"/>
                <a:cs typeface="+mn-cs"/>
                <a:sym typeface="Courier"/>
              </a:defRPr>
            </a:lvl1pPr>
          </a:lstStyle>
          <a:p>
            <a:pPr lvl="0">
              <a:defRPr sz="1800" b="0"/>
            </a:pPr>
            <a:r>
              <a:rPr sz="3200" b="1"/>
              <a:t>OPEN IN EDITOR:</a:t>
            </a:r>
          </a:p>
        </p:txBody>
      </p:sp>
      <p:sp>
        <p:nvSpPr>
          <p:cNvPr id="4770" name="Shape 4770"/>
          <p:cNvSpPr/>
          <p:nvPr/>
        </p:nvSpPr>
        <p:spPr>
          <a:xfrm>
            <a:off x="5048448" y="1612900"/>
            <a:ext cx="14655801" cy="7366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lgn="l">
              <a:defRPr sz="3300">
                <a:latin typeface="+mn-lt"/>
                <a:ea typeface="+mn-ea"/>
                <a:cs typeface="+mn-cs"/>
                <a:sym typeface="Courier"/>
              </a:defRPr>
            </a:lvl1pPr>
          </a:lstStyle>
          <a:p>
            <a:pPr lvl="0">
              <a:defRPr sz="1800"/>
            </a:pPr>
            <a:r>
              <a:rPr sz="3300"/>
              <a:t>cookbooks/apache/recipes/default.rb</a:t>
            </a:r>
          </a:p>
        </p:txBody>
      </p:sp>
      <p:sp>
        <p:nvSpPr>
          <p:cNvPr id="4771" name="Shape 4771"/>
          <p:cNvSpPr/>
          <p:nvPr/>
        </p:nvSpPr>
        <p:spPr>
          <a:xfrm>
            <a:off x="6642100" y="7289800"/>
            <a:ext cx="3048000"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defRPr b="1">
                <a:latin typeface="+mn-lt"/>
                <a:ea typeface="+mn-ea"/>
                <a:cs typeface="+mn-cs"/>
                <a:sym typeface="Courier"/>
              </a:defRPr>
            </a:lvl1pPr>
          </a:lstStyle>
          <a:p>
            <a:pPr lvl="0">
              <a:defRPr sz="1800" b="0"/>
            </a:pPr>
            <a:r>
              <a:rPr sz="3200" b="1"/>
              <a:t>SAVE FILE!</a:t>
            </a:r>
          </a:p>
        </p:txBody>
      </p:sp>
      <p:sp>
        <p:nvSpPr>
          <p:cNvPr id="4772" name="Shape 4772"/>
          <p:cNvSpPr>
            <a:spLocks noGrp="1"/>
          </p:cNvSpPr>
          <p:nvPr>
            <p:ph type="title"/>
          </p:nvPr>
        </p:nvSpPr>
        <p:spPr>
          <a:prstGeom prst="rect">
            <a:avLst/>
          </a:prstGeom>
        </p:spPr>
        <p:txBody>
          <a:bodyPr/>
          <a:lstStyle>
            <a:lvl1pPr defTabSz="296163">
              <a:defRPr sz="3815">
                <a:effectLst>
                  <a:outerShdw blurRad="26923" dist="13461" dir="2700000" rotWithShape="0">
                    <a:srgbClr val="000000">
                      <a:alpha val="75000"/>
                    </a:srgbClr>
                  </a:outerShdw>
                </a:effectLst>
              </a:defRPr>
            </a:lvl1pPr>
          </a:lstStyle>
          <a:p>
            <a:pPr lvl="0">
              <a:defRPr sz="1800" b="0">
                <a:solidFill>
                  <a:srgbClr val="000000"/>
                </a:solidFill>
                <a:effectLst/>
              </a:defRPr>
            </a:pPr>
            <a:r>
              <a:rPr sz="3815" b="1">
                <a:solidFill>
                  <a:srgbClr val="FFFFFF"/>
                </a:solidFill>
                <a:effectLst>
                  <a:outerShdw blurRad="26923" dist="13461" dir="2700000" rotWithShape="0">
                    <a:srgbClr val="000000">
                      <a:alpha val="75000"/>
                    </a:srgbClr>
                  </a:outerShdw>
                </a:effectLst>
              </a:rPr>
              <a:t>Exercise: Iterate over each apache site and set document_root </a:t>
            </a:r>
          </a:p>
        </p:txBody>
      </p:sp>
      <p:sp>
        <p:nvSpPr>
          <p:cNvPr id="4773" name="Shape 4773"/>
          <p:cNvSpPr>
            <a:spLocks noGrp="1"/>
          </p:cNvSpPr>
          <p:nvPr>
            <p:ph type="body" idx="1"/>
          </p:nvPr>
        </p:nvSpPr>
        <p:spPr>
          <a:xfrm>
            <a:off x="800100" y="7886700"/>
            <a:ext cx="14668500" cy="850900"/>
          </a:xfrm>
          <a:prstGeom prst="rect">
            <a:avLst/>
          </a:prstGeom>
        </p:spPr>
        <p:txBody>
          <a:bodyPr/>
          <a:lstStyle/>
          <a:p>
            <a:pPr marL="293687" lvl="0" indent="-293687">
              <a:defRPr sz="1800"/>
            </a:pPr>
            <a:r>
              <a:rPr sz="3700">
                <a:latin typeface="+mn-lt"/>
                <a:ea typeface="+mn-ea"/>
                <a:cs typeface="+mn-cs"/>
                <a:sym typeface="Courier"/>
              </a:rPr>
              <a:t>node["apache"]["sites"]</a:t>
            </a:r>
            <a:r>
              <a:rPr sz="3700"/>
              <a:t> is a ruby hash, with keys and values</a:t>
            </a:r>
          </a:p>
        </p:txBody>
      </p:sp>
      <p:sp>
        <p:nvSpPr>
          <p:cNvPr id="4774" name="Shape 4774"/>
          <p:cNvSpPr/>
          <p:nvPr/>
        </p:nvSpPr>
        <p:spPr>
          <a:xfrm>
            <a:off x="927100" y="5632387"/>
            <a:ext cx="10248900" cy="443738"/>
          </a:xfrm>
          <a:prstGeom prst="rect">
            <a:avLst/>
          </a:prstGeom>
          <a:ln w="38100">
            <a:solidFill>
              <a:srgbClr val="FFAA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4775" name="Shape 4775"/>
          <p:cNvSpPr/>
          <p:nvPr/>
        </p:nvSpPr>
        <p:spPr>
          <a:xfrm>
            <a:off x="850900" y="5384800"/>
            <a:ext cx="10617200" cy="317500"/>
          </a:xfrm>
          <a:prstGeom prst="rect">
            <a:avLst/>
          </a:prstGeom>
          <a:solidFill>
            <a:srgbClr val="FFFFFF">
              <a:alpha val="60000"/>
            </a:srgbClr>
          </a:solidFill>
          <a:ln w="508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4776" name="Shape 4776"/>
          <p:cNvSpPr/>
          <p:nvPr/>
        </p:nvSpPr>
        <p:spPr>
          <a:xfrm>
            <a:off x="927100" y="6335090"/>
            <a:ext cx="10248900" cy="484530"/>
          </a:xfrm>
          <a:prstGeom prst="rect">
            <a:avLst/>
          </a:prstGeom>
          <a:ln w="38100">
            <a:solidFill>
              <a:srgbClr val="FFAA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4777" name="Shape 4777"/>
          <p:cNvSpPr/>
          <p:nvPr/>
        </p:nvSpPr>
        <p:spPr>
          <a:xfrm>
            <a:off x="977900" y="6083300"/>
            <a:ext cx="10617200" cy="279400"/>
          </a:xfrm>
          <a:prstGeom prst="rect">
            <a:avLst/>
          </a:prstGeom>
          <a:solidFill>
            <a:srgbClr val="FFFFFF">
              <a:alpha val="60000"/>
            </a:srgbClr>
          </a:solidFill>
          <a:ln w="508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4778" name="Shape 4778"/>
          <p:cNvSpPr/>
          <p:nvPr/>
        </p:nvSpPr>
        <p:spPr>
          <a:xfrm>
            <a:off x="977900" y="2603500"/>
            <a:ext cx="10617200" cy="317500"/>
          </a:xfrm>
          <a:prstGeom prst="rect">
            <a:avLst/>
          </a:prstGeom>
          <a:solidFill>
            <a:srgbClr val="FFFFFF">
              <a:alpha val="60000"/>
            </a:srgbClr>
          </a:solidFill>
          <a:ln w="508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4779" name="Shape 4779"/>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418</a:t>
            </a:fld>
            <a:endParaRPr sz="1000"/>
          </a:p>
        </p:txBody>
      </p:sp>
    </p:spTree>
  </p:cSld>
  <p:clrMapOvr>
    <a:masterClrMapping/>
  </p:clrMapOvr>
  <p:transition xmlns:p14="http://schemas.microsoft.com/office/powerpoint/2010/main" spd="med"/>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3" name="Shape 4783"/>
          <p:cNvSpPr>
            <a:spLocks noGrp="1"/>
          </p:cNvSpPr>
          <p:nvPr>
            <p:ph type="title"/>
          </p:nvPr>
        </p:nvSpPr>
        <p:spPr>
          <a:prstGeom prst="rect">
            <a:avLst/>
          </a:prstGeom>
        </p:spPr>
        <p:txBody>
          <a:bodyPr/>
          <a:lstStyle>
            <a:lvl1pPr defTabSz="480568">
              <a:defRPr sz="6192">
                <a:effectLst>
                  <a:outerShdw blurRad="43688" dist="21844" dir="2700000" rotWithShape="0">
                    <a:srgbClr val="000000">
                      <a:alpha val="75000"/>
                    </a:srgbClr>
                  </a:outerShdw>
                </a:effectLst>
              </a:defRPr>
            </a:lvl1pPr>
          </a:lstStyle>
          <a:p>
            <a:pPr lvl="0">
              <a:defRPr sz="1800" b="0">
                <a:solidFill>
                  <a:srgbClr val="000000"/>
                </a:solidFill>
                <a:effectLst/>
              </a:defRPr>
            </a:pPr>
            <a:r>
              <a:rPr sz="6192" b="1">
                <a:solidFill>
                  <a:srgbClr val="FFFFFF"/>
                </a:solidFill>
                <a:effectLst>
                  <a:outerShdw blurRad="43688" dist="21844" dir="2700000" rotWithShape="0">
                    <a:srgbClr val="000000">
                      <a:alpha val="75000"/>
                    </a:srgbClr>
                  </a:outerShdw>
                </a:effectLst>
              </a:rPr>
              <a:t>Exercise: Iterate over each apache site </a:t>
            </a:r>
          </a:p>
        </p:txBody>
      </p:sp>
      <p:sp>
        <p:nvSpPr>
          <p:cNvPr id="4784" name="Shape 4784"/>
          <p:cNvSpPr/>
          <p:nvPr/>
        </p:nvSpPr>
        <p:spPr>
          <a:xfrm>
            <a:off x="812800" y="3594100"/>
            <a:ext cx="14630400" cy="812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marL="533400" lvl="0" indent="-533400" algn="l">
              <a:spcBef>
                <a:spcPts val="1500"/>
              </a:spcBef>
              <a:buClr>
                <a:srgbClr val="DE5F31"/>
              </a:buClr>
              <a:buSzPct val="171000"/>
              <a:buChar char="•"/>
              <a:defRPr sz="1800"/>
            </a:pPr>
            <a:r>
              <a:rPr sz="3200">
                <a:solidFill>
                  <a:srgbClr val="2E2F2C"/>
                </a:solidFill>
                <a:latin typeface="+mj-lt"/>
                <a:ea typeface="+mj-ea"/>
                <a:cs typeface="+mj-cs"/>
                <a:sym typeface="Arial"/>
              </a:rPr>
              <a:t>Calling</a:t>
            </a:r>
            <a:r>
              <a:rPr sz="3200">
                <a:solidFill>
                  <a:srgbClr val="2E2F2C"/>
                </a:solidFill>
                <a:latin typeface="Stratum2 Medium"/>
                <a:ea typeface="Stratum2 Medium"/>
                <a:cs typeface="Stratum2 Medium"/>
                <a:sym typeface="Stratum2 Medium"/>
              </a:rPr>
              <a:t> </a:t>
            </a:r>
            <a:r>
              <a:rPr sz="3200">
                <a:solidFill>
                  <a:srgbClr val="2E2F2C"/>
                </a:solidFill>
                <a:latin typeface="+mn-lt"/>
                <a:ea typeface="+mn-ea"/>
                <a:cs typeface="+mn-cs"/>
                <a:sym typeface="Courier"/>
              </a:rPr>
              <a:t>.each</a:t>
            </a:r>
            <a:r>
              <a:rPr sz="3200">
                <a:solidFill>
                  <a:srgbClr val="2E2F2C"/>
                </a:solidFill>
                <a:latin typeface="Stratum2 Medium"/>
                <a:ea typeface="Stratum2 Medium"/>
                <a:cs typeface="Stratum2 Medium"/>
                <a:sym typeface="Stratum2 Medium"/>
              </a:rPr>
              <a:t> </a:t>
            </a:r>
            <a:r>
              <a:rPr sz="3200">
                <a:solidFill>
                  <a:srgbClr val="2E2F2C"/>
                </a:solidFill>
                <a:latin typeface="+mj-lt"/>
                <a:ea typeface="+mj-ea"/>
                <a:cs typeface="+mj-cs"/>
                <a:sym typeface="Arial"/>
              </a:rPr>
              <a:t>loops over each site</a:t>
            </a:r>
          </a:p>
        </p:txBody>
      </p:sp>
      <p:sp>
        <p:nvSpPr>
          <p:cNvPr id="4785" name="Shape 4785"/>
          <p:cNvSpPr/>
          <p:nvPr/>
        </p:nvSpPr>
        <p:spPr>
          <a:xfrm>
            <a:off x="812800" y="6083300"/>
            <a:ext cx="14655800" cy="24384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numCol="2" spcCol="732790" anchor="ctr"/>
          <a:lstStyle/>
          <a:p>
            <a:pPr marL="533400" lvl="0" indent="-533400" algn="l">
              <a:spcBef>
                <a:spcPts val="1500"/>
              </a:spcBef>
              <a:buClr>
                <a:srgbClr val="DE5F31"/>
              </a:buClr>
              <a:buSzPct val="171000"/>
              <a:buChar char="•"/>
              <a:defRPr sz="1800"/>
            </a:pPr>
            <a:r>
              <a:rPr sz="3200">
                <a:solidFill>
                  <a:srgbClr val="2E2F2C"/>
                </a:solidFill>
                <a:latin typeface="+mj-lt"/>
                <a:ea typeface="+mj-ea"/>
                <a:cs typeface="+mj-cs"/>
                <a:sym typeface="Arial"/>
              </a:rPr>
              <a:t>First pass</a:t>
            </a:r>
          </a:p>
          <a:p>
            <a:pPr marL="749300" lvl="1" indent="-533400" algn="l">
              <a:spcBef>
                <a:spcPts val="1500"/>
              </a:spcBef>
              <a:buClr>
                <a:srgbClr val="DE5F31"/>
              </a:buClr>
              <a:buSzPct val="171000"/>
              <a:buChar char="•"/>
              <a:defRPr sz="1800"/>
            </a:pPr>
            <a:r>
              <a:rPr sz="3000">
                <a:solidFill>
                  <a:srgbClr val="2E2F2C"/>
                </a:solidFill>
                <a:latin typeface="+mn-lt"/>
                <a:ea typeface="+mn-ea"/>
                <a:cs typeface="+mn-cs"/>
                <a:sym typeface="Courier"/>
              </a:rPr>
              <a:t>site_name = ‘clowns’</a:t>
            </a:r>
          </a:p>
          <a:p>
            <a:pPr marL="749300" lvl="1" indent="-533400" algn="l">
              <a:spcBef>
                <a:spcPts val="1500"/>
              </a:spcBef>
              <a:buClr>
                <a:srgbClr val="DE5F31"/>
              </a:buClr>
              <a:buSzPct val="171000"/>
              <a:buChar char="•"/>
              <a:defRPr sz="1800"/>
            </a:pPr>
            <a:r>
              <a:rPr sz="3000">
                <a:solidFill>
                  <a:srgbClr val="2E2F2C"/>
                </a:solidFill>
                <a:latin typeface="+mn-lt"/>
                <a:ea typeface="+mn-ea"/>
                <a:cs typeface="+mn-cs"/>
                <a:sym typeface="Courier"/>
              </a:rPr>
              <a:t>site_data = { "port" =&gt; 80 }</a:t>
            </a:r>
          </a:p>
          <a:p>
            <a:pPr marL="533400" lvl="0" indent="-533400" algn="l">
              <a:spcBef>
                <a:spcPts val="1500"/>
              </a:spcBef>
              <a:buClr>
                <a:srgbClr val="DE5F31"/>
              </a:buClr>
              <a:buSzPct val="171000"/>
              <a:buChar char="•"/>
              <a:defRPr sz="1800"/>
            </a:pPr>
            <a:r>
              <a:rPr sz="3200">
                <a:solidFill>
                  <a:srgbClr val="2E2F2C"/>
                </a:solidFill>
                <a:latin typeface="+mj-lt"/>
                <a:ea typeface="+mj-ea"/>
                <a:cs typeface="+mj-cs"/>
                <a:sym typeface="Arial"/>
              </a:rPr>
              <a:t>Second pass</a:t>
            </a:r>
          </a:p>
          <a:p>
            <a:pPr marL="749300" lvl="1" indent="-533400" algn="l">
              <a:spcBef>
                <a:spcPts val="1500"/>
              </a:spcBef>
              <a:buClr>
                <a:srgbClr val="DE5F31"/>
              </a:buClr>
              <a:buSzPct val="171000"/>
              <a:buChar char="•"/>
              <a:defRPr sz="1800"/>
            </a:pPr>
            <a:r>
              <a:rPr sz="3200">
                <a:solidFill>
                  <a:srgbClr val="2E2F2C"/>
                </a:solidFill>
                <a:latin typeface="+mn-lt"/>
                <a:ea typeface="+mn-ea"/>
                <a:cs typeface="+mn-cs"/>
                <a:sym typeface="Courier"/>
              </a:rPr>
              <a:t>site_name = ‘bears’</a:t>
            </a:r>
          </a:p>
          <a:p>
            <a:pPr marL="749300" lvl="1" indent="-533400" algn="l">
              <a:spcBef>
                <a:spcPts val="1500"/>
              </a:spcBef>
              <a:buClr>
                <a:srgbClr val="DE5F31"/>
              </a:buClr>
              <a:buSzPct val="171000"/>
              <a:buChar char="•"/>
              <a:defRPr sz="1800"/>
            </a:pPr>
            <a:r>
              <a:rPr sz="3200">
                <a:solidFill>
                  <a:srgbClr val="2E2F2C"/>
                </a:solidFill>
                <a:latin typeface="+mn-lt"/>
                <a:ea typeface="+mn-ea"/>
                <a:cs typeface="+mn-cs"/>
                <a:sym typeface="Courier"/>
              </a:rPr>
              <a:t>site_data = { "port" =&gt; 81 }</a:t>
            </a:r>
          </a:p>
        </p:txBody>
      </p:sp>
      <p:sp>
        <p:nvSpPr>
          <p:cNvPr id="4786" name="Shape 4786"/>
          <p:cNvSpPr/>
          <p:nvPr/>
        </p:nvSpPr>
        <p:spPr>
          <a:xfrm>
            <a:off x="825500" y="1854200"/>
            <a:ext cx="14605000" cy="14732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ormAutofit/>
          </a:bodyPr>
          <a:lstStyle/>
          <a:p>
            <a:pPr lvl="8" indent="0" algn="l" defTabSz="306324">
              <a:defRPr sz="1800"/>
            </a:pPr>
            <a:r>
              <a:rPr sz="3216">
                <a:latin typeface="+mn-lt"/>
                <a:ea typeface="+mn-ea"/>
                <a:cs typeface="+mn-cs"/>
                <a:sym typeface="Courier"/>
              </a:rPr>
              <a:t>node[</a:t>
            </a:r>
            <a:r>
              <a:rPr sz="3216">
                <a:solidFill>
                  <a:srgbClr val="C8352B"/>
                </a:solidFill>
                <a:latin typeface="+mn-lt"/>
                <a:ea typeface="+mn-ea"/>
                <a:cs typeface="+mn-cs"/>
                <a:sym typeface="Courier"/>
              </a:rPr>
              <a:t>"apache"</a:t>
            </a:r>
            <a:r>
              <a:rPr sz="3216">
                <a:latin typeface="+mn-lt"/>
                <a:ea typeface="+mn-ea"/>
                <a:cs typeface="+mn-cs"/>
                <a:sym typeface="Courier"/>
              </a:rPr>
              <a:t>][</a:t>
            </a:r>
            <a:r>
              <a:rPr sz="3216">
                <a:solidFill>
                  <a:srgbClr val="C8352B"/>
                </a:solidFill>
                <a:latin typeface="+mn-lt"/>
                <a:ea typeface="+mn-ea"/>
                <a:cs typeface="+mn-cs"/>
                <a:sym typeface="Courier"/>
              </a:rPr>
              <a:t>"sites"</a:t>
            </a:r>
            <a:r>
              <a:rPr sz="3216">
                <a:latin typeface="+mn-lt"/>
                <a:ea typeface="+mn-ea"/>
                <a:cs typeface="+mn-cs"/>
                <a:sym typeface="Courier"/>
              </a:rPr>
              <a:t>].each</a:t>
            </a:r>
            <a:r>
              <a:rPr sz="3216">
                <a:solidFill>
                  <a:srgbClr val="C8352B"/>
                </a:solidFill>
                <a:latin typeface="+mn-lt"/>
                <a:ea typeface="+mn-ea"/>
                <a:cs typeface="+mn-cs"/>
                <a:sym typeface="Courier"/>
              </a:rPr>
              <a:t> </a:t>
            </a:r>
            <a:r>
              <a:rPr sz="3216">
                <a:solidFill>
                  <a:srgbClr val="4F7A28"/>
                </a:solidFill>
                <a:latin typeface="+mn-lt"/>
                <a:ea typeface="+mn-ea"/>
                <a:cs typeface="+mn-cs"/>
                <a:sym typeface="Courier"/>
              </a:rPr>
              <a:t>do</a:t>
            </a:r>
            <a:r>
              <a:rPr sz="3216">
                <a:solidFill>
                  <a:srgbClr val="C8352B"/>
                </a:solidFill>
                <a:latin typeface="+mn-lt"/>
                <a:ea typeface="+mn-ea"/>
                <a:cs typeface="+mn-cs"/>
                <a:sym typeface="Courier"/>
              </a:rPr>
              <a:t> </a:t>
            </a:r>
            <a:r>
              <a:rPr sz="3216">
                <a:latin typeface="+mn-lt"/>
                <a:ea typeface="+mn-ea"/>
                <a:cs typeface="+mn-cs"/>
                <a:sym typeface="Courier"/>
              </a:rPr>
              <a:t>|</a:t>
            </a:r>
            <a:r>
              <a:rPr sz="3216">
                <a:solidFill>
                  <a:srgbClr val="006D8F"/>
                </a:solidFill>
                <a:latin typeface="+mn-lt"/>
                <a:ea typeface="+mn-ea"/>
                <a:cs typeface="+mn-cs"/>
                <a:sym typeface="Courier"/>
              </a:rPr>
              <a:t>site_name</a:t>
            </a:r>
            <a:r>
              <a:rPr sz="3216">
                <a:latin typeface="+mn-lt"/>
                <a:ea typeface="+mn-ea"/>
                <a:cs typeface="+mn-cs"/>
                <a:sym typeface="Courier"/>
              </a:rPr>
              <a:t>,</a:t>
            </a:r>
            <a:r>
              <a:rPr sz="3216">
                <a:solidFill>
                  <a:srgbClr val="C8352B"/>
                </a:solidFill>
                <a:latin typeface="+mn-lt"/>
                <a:ea typeface="+mn-ea"/>
                <a:cs typeface="+mn-cs"/>
                <a:sym typeface="Courier"/>
              </a:rPr>
              <a:t> </a:t>
            </a:r>
            <a:r>
              <a:rPr sz="3216">
                <a:solidFill>
                  <a:srgbClr val="006D8F"/>
                </a:solidFill>
                <a:latin typeface="+mn-lt"/>
                <a:ea typeface="+mn-ea"/>
                <a:cs typeface="+mn-cs"/>
                <a:sym typeface="Courier"/>
              </a:rPr>
              <a:t>site_data</a:t>
            </a:r>
            <a:r>
              <a:rPr sz="3216">
                <a:latin typeface="+mn-lt"/>
                <a:ea typeface="+mn-ea"/>
                <a:cs typeface="+mn-cs"/>
                <a:sym typeface="Courier"/>
              </a:rPr>
              <a:t>|</a:t>
            </a:r>
            <a:endParaRPr sz="3216">
              <a:solidFill>
                <a:srgbClr val="C8352B"/>
              </a:solidFill>
              <a:latin typeface="+mn-lt"/>
              <a:ea typeface="+mn-ea"/>
              <a:cs typeface="+mn-cs"/>
              <a:sym typeface="Courier"/>
            </a:endParaRPr>
          </a:p>
          <a:p>
            <a:pPr lvl="8" indent="0" algn="l" defTabSz="306324">
              <a:defRPr sz="1800"/>
            </a:pPr>
            <a:r>
              <a:rPr sz="3216">
                <a:solidFill>
                  <a:srgbClr val="C8352B"/>
                </a:solidFill>
                <a:latin typeface="+mn-lt"/>
                <a:ea typeface="+mn-ea"/>
                <a:cs typeface="+mn-cs"/>
                <a:sym typeface="Courier"/>
              </a:rPr>
              <a:t>  </a:t>
            </a:r>
            <a:r>
              <a:rPr sz="3216">
                <a:latin typeface="+mn-lt"/>
                <a:ea typeface="+mn-ea"/>
                <a:cs typeface="+mn-cs"/>
                <a:sym typeface="Courier"/>
              </a:rPr>
              <a:t>document_root =</a:t>
            </a:r>
            <a:r>
              <a:rPr sz="3216">
                <a:solidFill>
                  <a:srgbClr val="C8352B"/>
                </a:solidFill>
                <a:latin typeface="+mn-lt"/>
                <a:ea typeface="+mn-ea"/>
                <a:cs typeface="+mn-cs"/>
                <a:sym typeface="Courier"/>
              </a:rPr>
              <a:t> "/srv/apache/</a:t>
            </a:r>
            <a:r>
              <a:rPr sz="3216">
                <a:solidFill>
                  <a:srgbClr val="A96800"/>
                </a:solidFill>
                <a:latin typeface="+mn-lt"/>
                <a:ea typeface="+mn-ea"/>
                <a:cs typeface="+mn-cs"/>
                <a:sym typeface="Courier"/>
              </a:rPr>
              <a:t>#{</a:t>
            </a:r>
            <a:r>
              <a:rPr sz="3216">
                <a:latin typeface="+mn-lt"/>
                <a:ea typeface="+mn-ea"/>
                <a:cs typeface="+mn-cs"/>
                <a:sym typeface="Courier"/>
              </a:rPr>
              <a:t>site_name</a:t>
            </a:r>
            <a:r>
              <a:rPr sz="3216">
                <a:solidFill>
                  <a:srgbClr val="A96800"/>
                </a:solidFill>
                <a:latin typeface="+mn-lt"/>
                <a:ea typeface="+mn-ea"/>
                <a:cs typeface="+mn-cs"/>
                <a:sym typeface="Courier"/>
              </a:rPr>
              <a:t>}</a:t>
            </a:r>
            <a:r>
              <a:rPr sz="3216">
                <a:solidFill>
                  <a:srgbClr val="C8352B"/>
                </a:solidFill>
                <a:latin typeface="+mn-lt"/>
                <a:ea typeface="+mn-ea"/>
                <a:cs typeface="+mn-cs"/>
                <a:sym typeface="Courier"/>
              </a:rPr>
              <a:t>"</a:t>
            </a:r>
          </a:p>
        </p:txBody>
      </p:sp>
      <p:sp>
        <p:nvSpPr>
          <p:cNvPr id="4787" name="Shape 4787"/>
          <p:cNvSpPr/>
          <p:nvPr/>
        </p:nvSpPr>
        <p:spPr>
          <a:xfrm>
            <a:off x="825500" y="4660900"/>
            <a:ext cx="14605000" cy="10668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0" algn="l">
              <a:defRPr sz="1800"/>
            </a:pPr>
            <a:r>
              <a:rPr sz="3200">
                <a:latin typeface="+mn-lt"/>
                <a:ea typeface="+mn-ea"/>
                <a:cs typeface="+mn-cs"/>
                <a:sym typeface="Courier"/>
              </a:rPr>
              <a:t> default[</a:t>
            </a:r>
            <a:r>
              <a:rPr sz="3200">
                <a:solidFill>
                  <a:srgbClr val="B51A00"/>
                </a:solidFill>
                <a:latin typeface="+mn-lt"/>
                <a:ea typeface="+mn-ea"/>
                <a:cs typeface="+mn-cs"/>
                <a:sym typeface="Courier"/>
              </a:rPr>
              <a:t>"apache"</a:t>
            </a:r>
            <a:r>
              <a:rPr sz="3200">
                <a:latin typeface="+mn-lt"/>
                <a:ea typeface="+mn-ea"/>
                <a:cs typeface="+mn-cs"/>
                <a:sym typeface="Courier"/>
              </a:rPr>
              <a:t>][</a:t>
            </a:r>
            <a:r>
              <a:rPr sz="3200">
                <a:solidFill>
                  <a:srgbClr val="B51A00"/>
                </a:solidFill>
                <a:latin typeface="+mn-lt"/>
                <a:ea typeface="+mn-ea"/>
                <a:cs typeface="+mn-cs"/>
                <a:sym typeface="Courier"/>
              </a:rPr>
              <a:t>"sites"</a:t>
            </a:r>
            <a:r>
              <a:rPr sz="3200">
                <a:latin typeface="+mn-lt"/>
                <a:ea typeface="+mn-ea"/>
                <a:cs typeface="+mn-cs"/>
                <a:sym typeface="Courier"/>
              </a:rPr>
              <a:t>][</a:t>
            </a:r>
            <a:r>
              <a:rPr sz="3200">
                <a:solidFill>
                  <a:srgbClr val="B51A00"/>
                </a:solidFill>
                <a:latin typeface="+mn-lt"/>
                <a:ea typeface="+mn-ea"/>
                <a:cs typeface="+mn-cs"/>
                <a:sym typeface="Courier"/>
              </a:rPr>
              <a:t>"clowns"</a:t>
            </a:r>
            <a:r>
              <a:rPr sz="3200">
                <a:latin typeface="+mn-lt"/>
                <a:ea typeface="+mn-ea"/>
                <a:cs typeface="+mn-cs"/>
                <a:sym typeface="Courier"/>
              </a:rPr>
              <a:t>] = { </a:t>
            </a:r>
            <a:r>
              <a:rPr sz="3200">
                <a:solidFill>
                  <a:srgbClr val="B51A00"/>
                </a:solidFill>
                <a:latin typeface="+mn-lt"/>
                <a:ea typeface="+mn-ea"/>
                <a:cs typeface="+mn-cs"/>
                <a:sym typeface="Courier"/>
              </a:rPr>
              <a:t>"port"</a:t>
            </a:r>
            <a:r>
              <a:rPr sz="3200">
                <a:latin typeface="+mn-lt"/>
                <a:ea typeface="+mn-ea"/>
                <a:cs typeface="+mn-cs"/>
                <a:sym typeface="Courier"/>
              </a:rPr>
              <a:t> =&gt; </a:t>
            </a:r>
            <a:r>
              <a:rPr sz="3200">
                <a:solidFill>
                  <a:srgbClr val="B51A00"/>
                </a:solidFill>
                <a:latin typeface="+mn-lt"/>
                <a:ea typeface="+mn-ea"/>
                <a:cs typeface="+mn-cs"/>
                <a:sym typeface="Courier"/>
              </a:rPr>
              <a:t>80</a:t>
            </a:r>
            <a:r>
              <a:rPr sz="3200">
                <a:latin typeface="+mn-lt"/>
                <a:ea typeface="+mn-ea"/>
                <a:cs typeface="+mn-cs"/>
                <a:sym typeface="Courier"/>
              </a:rPr>
              <a:t> }</a:t>
            </a:r>
            <a:endParaRPr sz="3200">
              <a:solidFill>
                <a:srgbClr val="FFFFFF"/>
              </a:solidFill>
              <a:latin typeface="+mn-lt"/>
              <a:ea typeface="+mn-ea"/>
              <a:cs typeface="+mn-cs"/>
              <a:sym typeface="Courier"/>
            </a:endParaRPr>
          </a:p>
          <a:p>
            <a:pPr lvl="0" algn="l">
              <a:defRPr sz="1800"/>
            </a:pPr>
            <a:r>
              <a:rPr sz="3200">
                <a:solidFill>
                  <a:srgbClr val="FFFFFF"/>
                </a:solidFill>
                <a:latin typeface="+mn-lt"/>
                <a:ea typeface="+mn-ea"/>
                <a:cs typeface="+mn-cs"/>
                <a:sym typeface="Courier"/>
              </a:rPr>
              <a:t> </a:t>
            </a:r>
            <a:r>
              <a:rPr sz="3200">
                <a:latin typeface="+mn-lt"/>
                <a:ea typeface="+mn-ea"/>
                <a:cs typeface="+mn-cs"/>
                <a:sym typeface="Courier"/>
              </a:rPr>
              <a:t>default[</a:t>
            </a:r>
            <a:r>
              <a:rPr sz="3200">
                <a:solidFill>
                  <a:srgbClr val="B51A00"/>
                </a:solidFill>
                <a:latin typeface="+mn-lt"/>
                <a:ea typeface="+mn-ea"/>
                <a:cs typeface="+mn-cs"/>
                <a:sym typeface="Courier"/>
              </a:rPr>
              <a:t>"apache"</a:t>
            </a:r>
            <a:r>
              <a:rPr sz="3200">
                <a:latin typeface="+mn-lt"/>
                <a:ea typeface="+mn-ea"/>
                <a:cs typeface="+mn-cs"/>
                <a:sym typeface="Courier"/>
              </a:rPr>
              <a:t>][</a:t>
            </a:r>
            <a:r>
              <a:rPr sz="3200">
                <a:solidFill>
                  <a:srgbClr val="B51A00"/>
                </a:solidFill>
                <a:latin typeface="+mn-lt"/>
                <a:ea typeface="+mn-ea"/>
                <a:cs typeface="+mn-cs"/>
                <a:sym typeface="Courier"/>
              </a:rPr>
              <a:t>"sites"</a:t>
            </a:r>
            <a:r>
              <a:rPr sz="3200">
                <a:latin typeface="+mn-lt"/>
                <a:ea typeface="+mn-ea"/>
                <a:cs typeface="+mn-cs"/>
                <a:sym typeface="Courier"/>
              </a:rPr>
              <a:t>][</a:t>
            </a:r>
            <a:r>
              <a:rPr sz="3200">
                <a:solidFill>
                  <a:srgbClr val="B51A00"/>
                </a:solidFill>
                <a:latin typeface="+mn-lt"/>
                <a:ea typeface="+mn-ea"/>
                <a:cs typeface="+mn-cs"/>
                <a:sym typeface="Courier"/>
              </a:rPr>
              <a:t>"bears"</a:t>
            </a:r>
            <a:r>
              <a:rPr sz="3200">
                <a:latin typeface="+mn-lt"/>
                <a:ea typeface="+mn-ea"/>
                <a:cs typeface="+mn-cs"/>
                <a:sym typeface="Courier"/>
              </a:rPr>
              <a:t>] = { </a:t>
            </a:r>
            <a:r>
              <a:rPr sz="3200">
                <a:solidFill>
                  <a:srgbClr val="B51A00"/>
                </a:solidFill>
                <a:latin typeface="+mn-lt"/>
                <a:ea typeface="+mn-ea"/>
                <a:cs typeface="+mn-cs"/>
                <a:sym typeface="Courier"/>
              </a:rPr>
              <a:t>"port"</a:t>
            </a:r>
            <a:r>
              <a:rPr sz="3200">
                <a:latin typeface="+mn-lt"/>
                <a:ea typeface="+mn-ea"/>
                <a:cs typeface="+mn-cs"/>
                <a:sym typeface="Courier"/>
              </a:rPr>
              <a:t> =&gt; </a:t>
            </a:r>
            <a:r>
              <a:rPr sz="3200">
                <a:solidFill>
                  <a:srgbClr val="B51A00"/>
                </a:solidFill>
                <a:latin typeface="+mn-lt"/>
                <a:ea typeface="+mn-ea"/>
                <a:cs typeface="+mn-cs"/>
                <a:sym typeface="Courier"/>
              </a:rPr>
              <a:t>81</a:t>
            </a:r>
            <a:r>
              <a:rPr sz="3200">
                <a:latin typeface="+mn-lt"/>
                <a:ea typeface="+mn-ea"/>
                <a:cs typeface="+mn-cs"/>
                <a:sym typeface="Courier"/>
              </a:rPr>
              <a:t> }</a:t>
            </a:r>
          </a:p>
        </p:txBody>
      </p:sp>
      <p:sp>
        <p:nvSpPr>
          <p:cNvPr id="4788" name="Shape 4788"/>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419</a:t>
            </a:fld>
            <a:endParaRPr sz="1000"/>
          </a:p>
        </p:txBody>
      </p:sp>
    </p:spTree>
  </p:cSld>
  <p:clrMapOvr>
    <a:masterClrMapping/>
  </p:clrMapOvr>
  <p:transition xmlns:p14="http://schemas.microsoft.com/office/powerpoint/2010/mai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 name="Shape 704"/>
          <p:cNvSpPr/>
          <p:nvPr/>
        </p:nvSpPr>
        <p:spPr>
          <a:xfrm>
            <a:off x="9505575" y="2456913"/>
            <a:ext cx="3784601" cy="5334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Round Robin DNS</a:t>
            </a:r>
          </a:p>
        </p:txBody>
      </p:sp>
      <p:sp>
        <p:nvSpPr>
          <p:cNvPr id="705" name="Shape 705"/>
          <p:cNvSpPr/>
          <p:nvPr/>
        </p:nvSpPr>
        <p:spPr>
          <a:xfrm>
            <a:off x="6448154" y="3524263"/>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706" name="Shape 706"/>
          <p:cNvSpPr/>
          <p:nvPr/>
        </p:nvSpPr>
        <p:spPr>
          <a:xfrm>
            <a:off x="12470517" y="3796776"/>
            <a:ext cx="2692401" cy="5334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App Servers</a:t>
            </a:r>
          </a:p>
        </p:txBody>
      </p:sp>
      <p:sp>
        <p:nvSpPr>
          <p:cNvPr id="707" name="Shape 707"/>
          <p:cNvSpPr/>
          <p:nvPr/>
        </p:nvSpPr>
        <p:spPr>
          <a:xfrm>
            <a:off x="5009802" y="3524263"/>
            <a:ext cx="1169393" cy="1089320"/>
          </a:xfrm>
          <a:prstGeom prst="roundRect">
            <a:avLst>
              <a:gd name="adj" fmla="val 17488"/>
            </a:avLst>
          </a:prstGeom>
          <a:solidFill>
            <a:srgbClr val="E1B335"/>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708" name="Shape 708"/>
          <p:cNvSpPr/>
          <p:nvPr/>
        </p:nvSpPr>
        <p:spPr>
          <a:xfrm>
            <a:off x="7980057" y="3524263"/>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709" name="Shape 709"/>
          <p:cNvSpPr/>
          <p:nvPr/>
        </p:nvSpPr>
        <p:spPr>
          <a:xfrm>
            <a:off x="6471542" y="4951272"/>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710" name="Shape 710"/>
          <p:cNvSpPr/>
          <p:nvPr/>
        </p:nvSpPr>
        <p:spPr>
          <a:xfrm>
            <a:off x="7909893" y="4951272"/>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711" name="Shape 711"/>
          <p:cNvSpPr/>
          <p:nvPr/>
        </p:nvSpPr>
        <p:spPr>
          <a:xfrm>
            <a:off x="9336550" y="5223784"/>
            <a:ext cx="4229101" cy="5334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App DB Cache</a:t>
            </a:r>
          </a:p>
        </p:txBody>
      </p:sp>
      <p:sp>
        <p:nvSpPr>
          <p:cNvPr id="712" name="Shape 712"/>
          <p:cNvSpPr/>
          <p:nvPr/>
        </p:nvSpPr>
        <p:spPr>
          <a:xfrm>
            <a:off x="7980057" y="2184400"/>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713" name="Shape 713"/>
          <p:cNvSpPr/>
          <p:nvPr/>
        </p:nvSpPr>
        <p:spPr>
          <a:xfrm>
            <a:off x="9511960" y="3524263"/>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714" name="Shape 714"/>
          <p:cNvSpPr/>
          <p:nvPr/>
        </p:nvSpPr>
        <p:spPr>
          <a:xfrm>
            <a:off x="10950311" y="3524263"/>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715" name="Shape 715"/>
          <p:cNvSpPr/>
          <p:nvPr/>
        </p:nvSpPr>
        <p:spPr>
          <a:xfrm>
            <a:off x="6507629" y="7191079"/>
            <a:ext cx="1169393" cy="1089321"/>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716" name="Shape 716"/>
          <p:cNvSpPr/>
          <p:nvPr/>
        </p:nvSpPr>
        <p:spPr>
          <a:xfrm>
            <a:off x="7945981" y="7191079"/>
            <a:ext cx="1169393" cy="1089321"/>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717" name="Shape 717"/>
          <p:cNvSpPr/>
          <p:nvPr/>
        </p:nvSpPr>
        <p:spPr>
          <a:xfrm>
            <a:off x="9372638" y="7463592"/>
            <a:ext cx="4597401" cy="5334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App DBs</a:t>
            </a:r>
          </a:p>
        </p:txBody>
      </p:sp>
      <p:sp>
        <p:nvSpPr>
          <p:cNvPr id="718" name="Shape 718"/>
          <p:cNvSpPr/>
          <p:nvPr/>
        </p:nvSpPr>
        <p:spPr>
          <a:xfrm flipV="1">
            <a:off x="7416800" y="7810500"/>
            <a:ext cx="850901" cy="25401"/>
          </a:xfrm>
          <a:prstGeom prst="line">
            <a:avLst/>
          </a:prstGeom>
          <a:ln w="38100">
            <a:solidFill/>
            <a:miter lim="400000"/>
          </a:ln>
        </p:spPr>
        <p:txBody>
          <a:bodyPr lIns="0" tIns="0" rIns="0" bIns="0"/>
          <a:lstStyle/>
          <a:p>
            <a:pPr lvl="0" algn="l" defTabSz="457200">
              <a:defRPr sz="1200">
                <a:latin typeface="Helvetica"/>
                <a:ea typeface="Helvetica"/>
                <a:cs typeface="Helvetica"/>
                <a:sym typeface="Helvetica"/>
              </a:defRPr>
            </a:pPr>
            <a:endParaRPr/>
          </a:p>
        </p:txBody>
      </p:sp>
      <p:sp>
        <p:nvSpPr>
          <p:cNvPr id="719" name="Shape 719"/>
          <p:cNvSpPr/>
          <p:nvPr/>
        </p:nvSpPr>
        <p:spPr>
          <a:xfrm flipH="1">
            <a:off x="5613400" y="2654300"/>
            <a:ext cx="2959101" cy="1397001"/>
          </a:xfrm>
          <a:prstGeom prst="line">
            <a:avLst/>
          </a:prstGeom>
          <a:ln w="38100">
            <a:solidFill/>
            <a:miter lim="400000"/>
          </a:ln>
        </p:spPr>
        <p:txBody>
          <a:bodyPr lIns="0" tIns="0" rIns="0" bIns="0"/>
          <a:lstStyle/>
          <a:p>
            <a:pPr lvl="0" algn="l" defTabSz="457200">
              <a:defRPr sz="1200">
                <a:latin typeface="Helvetica"/>
                <a:ea typeface="Helvetica"/>
                <a:cs typeface="Helvetica"/>
                <a:sym typeface="Helvetica"/>
              </a:defRPr>
            </a:pPr>
            <a:endParaRPr/>
          </a:p>
        </p:txBody>
      </p:sp>
      <p:sp>
        <p:nvSpPr>
          <p:cNvPr id="720" name="Shape 720"/>
          <p:cNvSpPr/>
          <p:nvPr/>
        </p:nvSpPr>
        <p:spPr>
          <a:xfrm flipH="1">
            <a:off x="7073900" y="2667000"/>
            <a:ext cx="1511300" cy="1346201"/>
          </a:xfrm>
          <a:prstGeom prst="line">
            <a:avLst/>
          </a:prstGeom>
          <a:ln w="38100">
            <a:solidFill/>
            <a:miter lim="400000"/>
          </a:ln>
        </p:spPr>
        <p:txBody>
          <a:bodyPr lIns="0" tIns="0" rIns="0" bIns="0"/>
          <a:lstStyle/>
          <a:p>
            <a:pPr lvl="0" algn="l" defTabSz="457200">
              <a:defRPr sz="1200">
                <a:latin typeface="Helvetica"/>
                <a:ea typeface="Helvetica"/>
                <a:cs typeface="Helvetica"/>
                <a:sym typeface="Helvetica"/>
              </a:defRPr>
            </a:pPr>
            <a:endParaRPr/>
          </a:p>
        </p:txBody>
      </p:sp>
      <p:sp>
        <p:nvSpPr>
          <p:cNvPr id="721" name="Shape 721"/>
          <p:cNvSpPr/>
          <p:nvPr/>
        </p:nvSpPr>
        <p:spPr>
          <a:xfrm>
            <a:off x="8597900" y="2628900"/>
            <a:ext cx="0" cy="1346200"/>
          </a:xfrm>
          <a:prstGeom prst="line">
            <a:avLst/>
          </a:prstGeom>
          <a:ln w="38100">
            <a:solidFill/>
            <a:miter lim="400000"/>
          </a:ln>
        </p:spPr>
        <p:txBody>
          <a:bodyPr lIns="0" tIns="0" rIns="0" bIns="0"/>
          <a:lstStyle/>
          <a:p>
            <a:pPr lvl="0" algn="l" defTabSz="457200">
              <a:defRPr sz="1200">
                <a:latin typeface="Helvetica"/>
                <a:ea typeface="Helvetica"/>
                <a:cs typeface="Helvetica"/>
                <a:sym typeface="Helvetica"/>
              </a:defRPr>
            </a:pPr>
            <a:endParaRPr/>
          </a:p>
        </p:txBody>
      </p:sp>
      <p:sp>
        <p:nvSpPr>
          <p:cNvPr id="722" name="Shape 722"/>
          <p:cNvSpPr/>
          <p:nvPr/>
        </p:nvSpPr>
        <p:spPr>
          <a:xfrm>
            <a:off x="8661400" y="2717800"/>
            <a:ext cx="1473200" cy="1308101"/>
          </a:xfrm>
          <a:prstGeom prst="line">
            <a:avLst/>
          </a:prstGeom>
          <a:ln w="38100">
            <a:solidFill/>
            <a:miter lim="400000"/>
          </a:ln>
        </p:spPr>
        <p:txBody>
          <a:bodyPr lIns="0" tIns="0" rIns="0" bIns="0"/>
          <a:lstStyle/>
          <a:p>
            <a:pPr lvl="0" algn="l" defTabSz="457200">
              <a:defRPr sz="1200">
                <a:latin typeface="Helvetica"/>
                <a:ea typeface="Helvetica"/>
                <a:cs typeface="Helvetica"/>
                <a:sym typeface="Helvetica"/>
              </a:defRPr>
            </a:pPr>
            <a:endParaRPr/>
          </a:p>
        </p:txBody>
      </p:sp>
      <p:sp>
        <p:nvSpPr>
          <p:cNvPr id="723" name="Shape 723"/>
          <p:cNvSpPr/>
          <p:nvPr/>
        </p:nvSpPr>
        <p:spPr>
          <a:xfrm>
            <a:off x="8547100" y="2667000"/>
            <a:ext cx="3060701" cy="1397000"/>
          </a:xfrm>
          <a:prstGeom prst="line">
            <a:avLst/>
          </a:prstGeom>
          <a:ln w="38100">
            <a:solidFill/>
            <a:miter lim="400000"/>
          </a:ln>
        </p:spPr>
        <p:txBody>
          <a:bodyPr lIns="0" tIns="0" rIns="0" bIns="0"/>
          <a:lstStyle/>
          <a:p>
            <a:pPr lvl="0" algn="l" defTabSz="457200">
              <a:defRPr sz="1200">
                <a:latin typeface="Helvetica"/>
                <a:ea typeface="Helvetica"/>
                <a:cs typeface="Helvetica"/>
                <a:sym typeface="Helvetica"/>
              </a:defRPr>
            </a:pPr>
            <a:endParaRPr/>
          </a:p>
        </p:txBody>
      </p:sp>
      <p:sp>
        <p:nvSpPr>
          <p:cNvPr id="724" name="Shape 724"/>
          <p:cNvSpPr/>
          <p:nvPr/>
        </p:nvSpPr>
        <p:spPr>
          <a:xfrm>
            <a:off x="7531099" y="6350000"/>
            <a:ext cx="596901" cy="508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725" name="Shape 725"/>
          <p:cNvSpPr/>
          <p:nvPr/>
        </p:nvSpPr>
        <p:spPr>
          <a:xfrm>
            <a:off x="7086600" y="5524500"/>
            <a:ext cx="685801" cy="1041400"/>
          </a:xfrm>
          <a:prstGeom prst="line">
            <a:avLst/>
          </a:prstGeom>
          <a:ln w="38100">
            <a:solidFill/>
            <a:miter lim="400000"/>
          </a:ln>
        </p:spPr>
        <p:txBody>
          <a:bodyPr lIns="0" tIns="0" rIns="0" bIns="0"/>
          <a:lstStyle/>
          <a:p>
            <a:pPr lvl="0" algn="l" defTabSz="457200">
              <a:defRPr sz="1200">
                <a:latin typeface="Helvetica"/>
                <a:ea typeface="Helvetica"/>
                <a:cs typeface="Helvetica"/>
                <a:sym typeface="Helvetica"/>
              </a:defRPr>
            </a:pPr>
            <a:endParaRPr/>
          </a:p>
        </p:txBody>
      </p:sp>
      <p:sp>
        <p:nvSpPr>
          <p:cNvPr id="726" name="Shape 726"/>
          <p:cNvSpPr/>
          <p:nvPr/>
        </p:nvSpPr>
        <p:spPr>
          <a:xfrm flipH="1">
            <a:off x="7899400" y="5524500"/>
            <a:ext cx="647700" cy="1016001"/>
          </a:xfrm>
          <a:prstGeom prst="line">
            <a:avLst/>
          </a:prstGeom>
          <a:ln w="38100">
            <a:solidFill/>
            <a:miter lim="400000"/>
          </a:ln>
        </p:spPr>
        <p:txBody>
          <a:bodyPr lIns="0" tIns="0" rIns="0" bIns="0"/>
          <a:lstStyle/>
          <a:p>
            <a:pPr lvl="0" algn="l" defTabSz="457200">
              <a:defRPr sz="1200">
                <a:latin typeface="Helvetica"/>
                <a:ea typeface="Helvetica"/>
                <a:cs typeface="Helvetica"/>
                <a:sym typeface="Helvetica"/>
              </a:defRPr>
            </a:pPr>
            <a:endParaRPr/>
          </a:p>
        </p:txBody>
      </p:sp>
      <p:sp>
        <p:nvSpPr>
          <p:cNvPr id="727" name="Shape 727"/>
          <p:cNvSpPr/>
          <p:nvPr/>
        </p:nvSpPr>
        <p:spPr>
          <a:xfrm flipH="1">
            <a:off x="7137400" y="6629400"/>
            <a:ext cx="647701" cy="596901"/>
          </a:xfrm>
          <a:prstGeom prst="line">
            <a:avLst/>
          </a:prstGeom>
          <a:ln w="38100">
            <a:solidFill/>
            <a:miter lim="400000"/>
          </a:ln>
        </p:spPr>
        <p:txBody>
          <a:bodyPr lIns="0" tIns="0" rIns="0" bIns="0"/>
          <a:lstStyle/>
          <a:p>
            <a:pPr lvl="0" algn="l" defTabSz="457200">
              <a:defRPr sz="1200">
                <a:latin typeface="Helvetica"/>
                <a:ea typeface="Helvetica"/>
                <a:cs typeface="Helvetica"/>
                <a:sym typeface="Helvetica"/>
              </a:defRPr>
            </a:pPr>
            <a:endParaRPr/>
          </a:p>
        </p:txBody>
      </p:sp>
      <p:sp>
        <p:nvSpPr>
          <p:cNvPr id="728" name="Shape 728"/>
          <p:cNvSpPr/>
          <p:nvPr/>
        </p:nvSpPr>
        <p:spPr>
          <a:xfrm>
            <a:off x="7950200" y="6667500"/>
            <a:ext cx="647700" cy="508001"/>
          </a:xfrm>
          <a:prstGeom prst="line">
            <a:avLst/>
          </a:prstGeom>
          <a:ln w="38100">
            <a:solidFill/>
            <a:miter lim="400000"/>
          </a:ln>
        </p:spPr>
        <p:txBody>
          <a:bodyPr lIns="0" tIns="0" rIns="0" bIns="0"/>
          <a:lstStyle/>
          <a:p>
            <a:pPr lvl="0" algn="l" defTabSz="457200">
              <a:defRPr sz="1200">
                <a:latin typeface="Helvetica"/>
                <a:ea typeface="Helvetica"/>
                <a:cs typeface="Helvetica"/>
                <a:sym typeface="Helvetica"/>
              </a:defRPr>
            </a:pPr>
            <a:endParaRPr/>
          </a:p>
        </p:txBody>
      </p:sp>
      <p:sp>
        <p:nvSpPr>
          <p:cNvPr id="729" name="Shape 729"/>
          <p:cNvSpPr/>
          <p:nvPr/>
        </p:nvSpPr>
        <p:spPr>
          <a:xfrm>
            <a:off x="8724900" y="6273800"/>
            <a:ext cx="4597400" cy="6604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Floating IP?</a:t>
            </a:r>
          </a:p>
        </p:txBody>
      </p:sp>
      <p:sp>
        <p:nvSpPr>
          <p:cNvPr id="730" name="Shape 730"/>
          <p:cNvSpPr>
            <a:spLocks noGrp="1"/>
          </p:cNvSpPr>
          <p:nvPr>
            <p:ph type="title"/>
          </p:nvPr>
        </p:nvSpPr>
        <p:spPr>
          <a:prstGeom prst="rect">
            <a:avLst/>
          </a:prstGeom>
        </p:spPr>
        <p:txBody>
          <a:bodyPr>
            <a:normAutofit fontScale="90000"/>
          </a:bodyPr>
          <a:lstStyle>
            <a:lvl1pPr defTabSz="547624">
              <a:defRPr sz="7056">
                <a:effectLst>
                  <a:outerShdw blurRad="49784" dist="24892" dir="2700000" rotWithShape="0">
                    <a:srgbClr val="000000">
                      <a:alpha val="75000"/>
                    </a:srgbClr>
                  </a:outerShdw>
                </a:effectLst>
              </a:defRPr>
            </a:lvl1pPr>
          </a:lstStyle>
          <a:p>
            <a:pPr lvl="0">
              <a:defRPr sz="1800" b="0">
                <a:solidFill>
                  <a:srgbClr val="000000"/>
                </a:solidFill>
                <a:effectLst/>
              </a:defRPr>
            </a:pPr>
            <a:r>
              <a:rPr sz="7056" b="1">
                <a:solidFill>
                  <a:srgbClr val="FFFFFF"/>
                </a:solidFill>
                <a:effectLst>
                  <a:outerShdw blurRad="49784" dist="24892" dir="2700000" rotWithShape="0">
                    <a:srgbClr val="000000">
                      <a:alpha val="75000"/>
                    </a:srgbClr>
                  </a:outerShdw>
                </a:effectLst>
              </a:rPr>
              <a:t>Your Infrastructure is a Snowflake</a:t>
            </a:r>
          </a:p>
        </p:txBody>
      </p:sp>
      <p:sp>
        <p:nvSpPr>
          <p:cNvPr id="731" name="Shape 73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42</a:t>
            </a:fld>
            <a:endParaRPr sz="1000"/>
          </a:p>
        </p:txBody>
      </p:sp>
    </p:spTree>
  </p:cSld>
  <p:clrMapOvr>
    <a:masterClrMapping/>
  </p:clrMapOvr>
  <p:transition xmlns:p14="http://schemas.microsoft.com/office/powerpoint/2010/main" spd="med"/>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 name="Shape 4792"/>
          <p:cNvSpPr>
            <a:spLocks noGrp="1"/>
          </p:cNvSpPr>
          <p:nvPr>
            <p:ph type="title"/>
          </p:nvPr>
        </p:nvSpPr>
        <p:spPr>
          <a:prstGeom prst="rect">
            <a:avLst/>
          </a:prstGeom>
        </p:spPr>
        <p:txBody>
          <a:bodyPr/>
          <a:lstStyle>
            <a:lvl1pPr defTabSz="480568">
              <a:defRPr sz="6192">
                <a:effectLst>
                  <a:outerShdw blurRad="43688" dist="21844" dir="2700000" rotWithShape="0">
                    <a:srgbClr val="000000">
                      <a:alpha val="75000"/>
                    </a:srgbClr>
                  </a:outerShdw>
                </a:effectLst>
              </a:defRPr>
            </a:lvl1pPr>
          </a:lstStyle>
          <a:p>
            <a:pPr lvl="0">
              <a:defRPr sz="1800" b="0">
                <a:solidFill>
                  <a:srgbClr val="000000"/>
                </a:solidFill>
                <a:effectLst/>
              </a:defRPr>
            </a:pPr>
            <a:r>
              <a:rPr sz="6192" b="1">
                <a:solidFill>
                  <a:srgbClr val="FFFFFF"/>
                </a:solidFill>
                <a:effectLst>
                  <a:outerShdw blurRad="43688" dist="21844" dir="2700000" rotWithShape="0">
                    <a:srgbClr val="000000">
                      <a:alpha val="75000"/>
                    </a:srgbClr>
                  </a:outerShdw>
                </a:effectLst>
              </a:rPr>
              <a:t>Exercise: Iterate over each apache site </a:t>
            </a:r>
          </a:p>
        </p:txBody>
      </p:sp>
      <p:sp>
        <p:nvSpPr>
          <p:cNvPr id="4793" name="Shape 4793"/>
          <p:cNvSpPr/>
          <p:nvPr/>
        </p:nvSpPr>
        <p:spPr>
          <a:xfrm>
            <a:off x="825500" y="2692400"/>
            <a:ext cx="14338300" cy="61849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marL="533400" lvl="0" indent="-533400" algn="l">
              <a:spcBef>
                <a:spcPts val="1500"/>
              </a:spcBef>
              <a:buClr>
                <a:srgbClr val="DE5F31"/>
              </a:buClr>
              <a:buSzPct val="171000"/>
              <a:buChar char="•"/>
              <a:defRPr sz="1800"/>
            </a:pPr>
            <a:r>
              <a:rPr sz="3200">
                <a:solidFill>
                  <a:srgbClr val="2E2F2C"/>
                </a:solidFill>
                <a:latin typeface="+mj-lt"/>
                <a:ea typeface="+mj-ea"/>
                <a:cs typeface="+mj-cs"/>
                <a:sym typeface="Arial"/>
              </a:rPr>
              <a:t>Create a variable called</a:t>
            </a:r>
            <a:r>
              <a:rPr sz="3200">
                <a:solidFill>
                  <a:srgbClr val="2E2F2C"/>
                </a:solidFill>
                <a:latin typeface="Rockwell"/>
                <a:ea typeface="Rockwell"/>
                <a:cs typeface="Rockwell"/>
                <a:sym typeface="Rockwell"/>
              </a:rPr>
              <a:t> </a:t>
            </a:r>
            <a:r>
              <a:rPr sz="3200">
                <a:solidFill>
                  <a:srgbClr val="2E2F2C"/>
                </a:solidFill>
                <a:latin typeface="+mn-lt"/>
                <a:ea typeface="+mn-ea"/>
                <a:cs typeface="+mn-cs"/>
                <a:sym typeface="Courier"/>
              </a:rPr>
              <a:t>document_root</a:t>
            </a:r>
            <a:endParaRPr sz="3200">
              <a:solidFill>
                <a:srgbClr val="2E2F2C"/>
              </a:solidFill>
              <a:latin typeface="Rockwell"/>
              <a:ea typeface="Rockwell"/>
              <a:cs typeface="Rockwell"/>
              <a:sym typeface="Rockwell"/>
            </a:endParaRPr>
          </a:p>
          <a:p>
            <a:pPr marL="533400" lvl="0" indent="-533400" algn="l">
              <a:spcBef>
                <a:spcPts val="1500"/>
              </a:spcBef>
              <a:buClr>
                <a:srgbClr val="DE5F31"/>
              </a:buClr>
              <a:buSzPct val="171000"/>
              <a:buChar char="•"/>
              <a:defRPr sz="1800"/>
            </a:pPr>
            <a:r>
              <a:rPr sz="3200">
                <a:solidFill>
                  <a:srgbClr val="2E2F2C"/>
                </a:solidFill>
                <a:latin typeface="+mn-lt"/>
                <a:ea typeface="+mn-ea"/>
                <a:cs typeface="+mn-cs"/>
                <a:sym typeface="Courier"/>
              </a:rPr>
              <a:t>#{site_name}</a:t>
            </a:r>
            <a:r>
              <a:rPr sz="3200">
                <a:solidFill>
                  <a:srgbClr val="2E2F2C"/>
                </a:solidFill>
                <a:latin typeface="Rockwell"/>
                <a:ea typeface="Rockwell"/>
                <a:cs typeface="Rockwell"/>
                <a:sym typeface="Rockwell"/>
              </a:rPr>
              <a:t> </a:t>
            </a:r>
            <a:r>
              <a:rPr sz="3200">
                <a:solidFill>
                  <a:srgbClr val="2E2F2C"/>
                </a:solidFill>
                <a:latin typeface="+mj-lt"/>
                <a:ea typeface="+mj-ea"/>
                <a:cs typeface="+mj-cs"/>
                <a:sym typeface="Arial"/>
              </a:rPr>
              <a:t>means "insert the value of site_name here"</a:t>
            </a:r>
            <a:endParaRPr sz="3200">
              <a:solidFill>
                <a:srgbClr val="2E2F2C"/>
              </a:solidFill>
              <a:latin typeface="Rockwell"/>
              <a:ea typeface="Rockwell"/>
              <a:cs typeface="Rockwell"/>
              <a:sym typeface="Rockwell"/>
            </a:endParaRPr>
          </a:p>
          <a:p>
            <a:pPr marL="533400" lvl="0" indent="-533400" algn="l">
              <a:spcBef>
                <a:spcPts val="1500"/>
              </a:spcBef>
              <a:buClr>
                <a:srgbClr val="DE5F31"/>
              </a:buClr>
              <a:buSzPct val="171000"/>
              <a:buChar char="•"/>
              <a:defRPr sz="1800"/>
            </a:pPr>
            <a:r>
              <a:rPr sz="3200">
                <a:solidFill>
                  <a:srgbClr val="2E2F2C"/>
                </a:solidFill>
                <a:latin typeface="+mj-lt"/>
                <a:ea typeface="+mj-ea"/>
                <a:cs typeface="+mj-cs"/>
                <a:sym typeface="Arial"/>
              </a:rPr>
              <a:t>First pass</a:t>
            </a:r>
            <a:endParaRPr sz="3200">
              <a:solidFill>
                <a:srgbClr val="2E2F2C"/>
              </a:solidFill>
              <a:latin typeface="Rockwell"/>
              <a:ea typeface="Rockwell"/>
              <a:cs typeface="Rockwell"/>
              <a:sym typeface="Rockwell"/>
            </a:endParaRPr>
          </a:p>
          <a:p>
            <a:pPr marL="749300" lvl="1" indent="-533400" algn="l">
              <a:spcBef>
                <a:spcPts val="1500"/>
              </a:spcBef>
              <a:buClr>
                <a:srgbClr val="DE5F31"/>
              </a:buClr>
              <a:buSzPct val="171000"/>
              <a:buChar char="•"/>
              <a:defRPr sz="1800"/>
            </a:pPr>
            <a:r>
              <a:rPr sz="3200">
                <a:solidFill>
                  <a:srgbClr val="2E2F2C"/>
                </a:solidFill>
                <a:latin typeface="+mj-lt"/>
                <a:ea typeface="+mj-ea"/>
                <a:cs typeface="+mj-cs"/>
                <a:sym typeface="Arial"/>
              </a:rPr>
              <a:t>The value is the string</a:t>
            </a:r>
            <a:r>
              <a:rPr sz="3200">
                <a:solidFill>
                  <a:srgbClr val="2E2F2C"/>
                </a:solidFill>
                <a:latin typeface="Rockwell"/>
                <a:ea typeface="Rockwell"/>
                <a:cs typeface="Rockwell"/>
                <a:sym typeface="Rockwell"/>
              </a:rPr>
              <a:t> </a:t>
            </a:r>
            <a:r>
              <a:rPr sz="3200">
                <a:solidFill>
                  <a:srgbClr val="2E2F2C"/>
                </a:solidFill>
                <a:latin typeface="Stratum2 Medium"/>
                <a:ea typeface="Stratum2 Medium"/>
                <a:cs typeface="Stratum2 Medium"/>
                <a:sym typeface="Stratum2 Medium"/>
              </a:rPr>
              <a:t>"</a:t>
            </a:r>
            <a:r>
              <a:rPr sz="3200">
                <a:solidFill>
                  <a:srgbClr val="2E2F2C"/>
                </a:solidFill>
                <a:latin typeface="+mn-lt"/>
                <a:ea typeface="+mn-ea"/>
                <a:cs typeface="+mn-cs"/>
                <a:sym typeface="Courier"/>
              </a:rPr>
              <a:t>/srv/apache/clowns</a:t>
            </a:r>
            <a:r>
              <a:rPr sz="3200">
                <a:solidFill>
                  <a:srgbClr val="2E2F2C"/>
                </a:solidFill>
                <a:latin typeface="Stratum2 Medium"/>
                <a:ea typeface="Stratum2 Medium"/>
                <a:cs typeface="Stratum2 Medium"/>
                <a:sym typeface="Stratum2 Medium"/>
              </a:rPr>
              <a:t>"</a:t>
            </a:r>
            <a:endParaRPr sz="3200">
              <a:solidFill>
                <a:srgbClr val="2E2F2C"/>
              </a:solidFill>
              <a:latin typeface="Rockwell"/>
              <a:ea typeface="Rockwell"/>
              <a:cs typeface="Rockwell"/>
              <a:sym typeface="Rockwell"/>
            </a:endParaRPr>
          </a:p>
          <a:p>
            <a:pPr marL="533400" lvl="0" indent="-533400" algn="l">
              <a:spcBef>
                <a:spcPts val="1500"/>
              </a:spcBef>
              <a:buClr>
                <a:srgbClr val="DE5F31"/>
              </a:buClr>
              <a:buSzPct val="171000"/>
              <a:buChar char="•"/>
              <a:defRPr sz="1800"/>
            </a:pPr>
            <a:r>
              <a:rPr sz="3200">
                <a:solidFill>
                  <a:srgbClr val="2E2F2C"/>
                </a:solidFill>
                <a:latin typeface="+mj-lt"/>
                <a:ea typeface="+mj-ea"/>
                <a:cs typeface="+mj-cs"/>
                <a:sym typeface="Arial"/>
              </a:rPr>
              <a:t>Second pass</a:t>
            </a:r>
            <a:endParaRPr sz="3200">
              <a:solidFill>
                <a:srgbClr val="2E2F2C"/>
              </a:solidFill>
              <a:latin typeface="Rockwell"/>
              <a:ea typeface="Rockwell"/>
              <a:cs typeface="Rockwell"/>
              <a:sym typeface="Rockwell"/>
            </a:endParaRPr>
          </a:p>
          <a:p>
            <a:pPr marL="749300" lvl="1" indent="-533400" algn="l">
              <a:spcBef>
                <a:spcPts val="1500"/>
              </a:spcBef>
              <a:buClr>
                <a:srgbClr val="DE5F31"/>
              </a:buClr>
              <a:buSzPct val="171000"/>
              <a:buChar char="•"/>
              <a:defRPr sz="1800"/>
            </a:pPr>
            <a:r>
              <a:rPr sz="3200">
                <a:solidFill>
                  <a:srgbClr val="2E2F2C"/>
                </a:solidFill>
                <a:latin typeface="+mj-lt"/>
                <a:ea typeface="+mj-ea"/>
                <a:cs typeface="+mj-cs"/>
                <a:sym typeface="Arial"/>
              </a:rPr>
              <a:t>The value is the string</a:t>
            </a:r>
            <a:r>
              <a:rPr sz="3200">
                <a:solidFill>
                  <a:srgbClr val="2E2F2C"/>
                </a:solidFill>
                <a:latin typeface="Stratum2 Medium"/>
                <a:ea typeface="Stratum2 Medium"/>
                <a:cs typeface="Stratum2 Medium"/>
                <a:sym typeface="Stratum2 Medium"/>
              </a:rPr>
              <a:t> "</a:t>
            </a:r>
            <a:r>
              <a:rPr sz="3200">
                <a:solidFill>
                  <a:srgbClr val="2E2F2C"/>
                </a:solidFill>
                <a:latin typeface="+mn-lt"/>
                <a:ea typeface="+mn-ea"/>
                <a:cs typeface="+mn-cs"/>
                <a:sym typeface="Courier"/>
              </a:rPr>
              <a:t>/srv/apache/bears</a:t>
            </a:r>
            <a:r>
              <a:rPr sz="3200">
                <a:solidFill>
                  <a:srgbClr val="2E2F2C"/>
                </a:solidFill>
                <a:latin typeface="Stratum2 Medium"/>
                <a:ea typeface="Stratum2 Medium"/>
                <a:cs typeface="Stratum2 Medium"/>
                <a:sym typeface="Stratum2 Medium"/>
              </a:rPr>
              <a:t>"</a:t>
            </a:r>
          </a:p>
        </p:txBody>
      </p:sp>
      <p:sp>
        <p:nvSpPr>
          <p:cNvPr id="4794" name="Shape 4794"/>
          <p:cNvSpPr/>
          <p:nvPr/>
        </p:nvSpPr>
        <p:spPr>
          <a:xfrm>
            <a:off x="825500" y="1854200"/>
            <a:ext cx="14605000" cy="14732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ormAutofit/>
          </a:bodyPr>
          <a:lstStyle/>
          <a:p>
            <a:pPr lvl="8" indent="0" algn="l" defTabSz="306324">
              <a:defRPr sz="1800"/>
            </a:pPr>
            <a:r>
              <a:rPr sz="3216" dirty="0">
                <a:latin typeface="+mn-lt"/>
                <a:ea typeface="+mn-ea"/>
                <a:cs typeface="+mn-cs"/>
                <a:sym typeface="Courier"/>
              </a:rPr>
              <a:t>node[</a:t>
            </a:r>
            <a:r>
              <a:rPr sz="3216" dirty="0">
                <a:solidFill>
                  <a:srgbClr val="C8352B"/>
                </a:solidFill>
                <a:latin typeface="+mn-lt"/>
                <a:ea typeface="+mn-ea"/>
                <a:cs typeface="+mn-cs"/>
                <a:sym typeface="Courier"/>
              </a:rPr>
              <a:t>"apache"</a:t>
            </a:r>
            <a:r>
              <a:rPr sz="3216" dirty="0">
                <a:latin typeface="+mn-lt"/>
                <a:ea typeface="+mn-ea"/>
                <a:cs typeface="+mn-cs"/>
                <a:sym typeface="Courier"/>
              </a:rPr>
              <a:t>][</a:t>
            </a:r>
            <a:r>
              <a:rPr sz="3216" dirty="0">
                <a:solidFill>
                  <a:srgbClr val="C8352B"/>
                </a:solidFill>
                <a:latin typeface="+mn-lt"/>
                <a:ea typeface="+mn-ea"/>
                <a:cs typeface="+mn-cs"/>
                <a:sym typeface="Courier"/>
              </a:rPr>
              <a:t>"sites"</a:t>
            </a:r>
            <a:r>
              <a:rPr sz="3216" dirty="0">
                <a:latin typeface="+mn-lt"/>
                <a:ea typeface="+mn-ea"/>
                <a:cs typeface="+mn-cs"/>
                <a:sym typeface="Courier"/>
              </a:rPr>
              <a:t>].each</a:t>
            </a:r>
            <a:r>
              <a:rPr sz="3216" dirty="0">
                <a:solidFill>
                  <a:srgbClr val="C8352B"/>
                </a:solidFill>
                <a:latin typeface="+mn-lt"/>
                <a:ea typeface="+mn-ea"/>
                <a:cs typeface="+mn-cs"/>
                <a:sym typeface="Courier"/>
              </a:rPr>
              <a:t> </a:t>
            </a:r>
            <a:r>
              <a:rPr sz="3216" dirty="0">
                <a:solidFill>
                  <a:srgbClr val="4F7A28"/>
                </a:solidFill>
                <a:latin typeface="+mn-lt"/>
                <a:ea typeface="+mn-ea"/>
                <a:cs typeface="+mn-cs"/>
                <a:sym typeface="Courier"/>
              </a:rPr>
              <a:t>do</a:t>
            </a:r>
            <a:r>
              <a:rPr sz="3216" dirty="0">
                <a:solidFill>
                  <a:srgbClr val="C8352B"/>
                </a:solidFill>
                <a:latin typeface="+mn-lt"/>
                <a:ea typeface="+mn-ea"/>
                <a:cs typeface="+mn-cs"/>
                <a:sym typeface="Courier"/>
              </a:rPr>
              <a:t> </a:t>
            </a:r>
            <a:r>
              <a:rPr sz="3216" dirty="0">
                <a:latin typeface="+mn-lt"/>
                <a:ea typeface="+mn-ea"/>
                <a:cs typeface="+mn-cs"/>
                <a:sym typeface="Courier"/>
              </a:rPr>
              <a:t>|</a:t>
            </a:r>
            <a:r>
              <a:rPr sz="3216" dirty="0">
                <a:solidFill>
                  <a:srgbClr val="006D8F"/>
                </a:solidFill>
                <a:latin typeface="+mn-lt"/>
                <a:ea typeface="+mn-ea"/>
                <a:cs typeface="+mn-cs"/>
                <a:sym typeface="Courier"/>
              </a:rPr>
              <a:t>site_name</a:t>
            </a:r>
            <a:r>
              <a:rPr sz="3216" dirty="0">
                <a:latin typeface="+mn-lt"/>
                <a:ea typeface="+mn-ea"/>
                <a:cs typeface="+mn-cs"/>
                <a:sym typeface="Courier"/>
              </a:rPr>
              <a:t>,</a:t>
            </a:r>
            <a:r>
              <a:rPr sz="3216" dirty="0">
                <a:solidFill>
                  <a:srgbClr val="C8352B"/>
                </a:solidFill>
                <a:latin typeface="+mn-lt"/>
                <a:ea typeface="+mn-ea"/>
                <a:cs typeface="+mn-cs"/>
                <a:sym typeface="Courier"/>
              </a:rPr>
              <a:t> </a:t>
            </a:r>
            <a:r>
              <a:rPr sz="3216" dirty="0">
                <a:solidFill>
                  <a:srgbClr val="006D8F"/>
                </a:solidFill>
                <a:latin typeface="+mn-lt"/>
                <a:ea typeface="+mn-ea"/>
                <a:cs typeface="+mn-cs"/>
                <a:sym typeface="Courier"/>
              </a:rPr>
              <a:t>site_data</a:t>
            </a:r>
            <a:r>
              <a:rPr sz="3216" dirty="0">
                <a:latin typeface="+mn-lt"/>
                <a:ea typeface="+mn-ea"/>
                <a:cs typeface="+mn-cs"/>
                <a:sym typeface="Courier"/>
              </a:rPr>
              <a:t>|</a:t>
            </a:r>
            <a:endParaRPr sz="3216" dirty="0">
              <a:solidFill>
                <a:srgbClr val="C8352B"/>
              </a:solidFill>
              <a:latin typeface="+mn-lt"/>
              <a:ea typeface="+mn-ea"/>
              <a:cs typeface="+mn-cs"/>
              <a:sym typeface="Courier"/>
            </a:endParaRPr>
          </a:p>
          <a:p>
            <a:pPr lvl="8" indent="0" algn="l" defTabSz="306324">
              <a:defRPr sz="1800"/>
            </a:pPr>
            <a:r>
              <a:rPr sz="3216" dirty="0">
                <a:solidFill>
                  <a:srgbClr val="C8352B"/>
                </a:solidFill>
                <a:latin typeface="+mn-lt"/>
                <a:ea typeface="+mn-ea"/>
                <a:cs typeface="+mn-cs"/>
                <a:sym typeface="Courier"/>
              </a:rPr>
              <a:t>  </a:t>
            </a:r>
            <a:r>
              <a:rPr sz="3216" dirty="0">
                <a:latin typeface="+mn-lt"/>
                <a:ea typeface="+mn-ea"/>
                <a:cs typeface="+mn-cs"/>
                <a:sym typeface="Courier"/>
              </a:rPr>
              <a:t>document_root =</a:t>
            </a:r>
            <a:r>
              <a:rPr sz="3216" dirty="0">
                <a:solidFill>
                  <a:srgbClr val="C8352B"/>
                </a:solidFill>
                <a:latin typeface="+mn-lt"/>
                <a:ea typeface="+mn-ea"/>
                <a:cs typeface="+mn-cs"/>
                <a:sym typeface="Courier"/>
              </a:rPr>
              <a:t> "/srv/apache/</a:t>
            </a:r>
            <a:r>
              <a:rPr sz="3216" dirty="0">
                <a:solidFill>
                  <a:srgbClr val="A96800"/>
                </a:solidFill>
                <a:latin typeface="+mn-lt"/>
                <a:ea typeface="+mn-ea"/>
                <a:cs typeface="+mn-cs"/>
                <a:sym typeface="Courier"/>
              </a:rPr>
              <a:t>#{</a:t>
            </a:r>
            <a:r>
              <a:rPr sz="3216" dirty="0">
                <a:latin typeface="+mn-lt"/>
                <a:ea typeface="+mn-ea"/>
                <a:cs typeface="+mn-cs"/>
                <a:sym typeface="Courier"/>
              </a:rPr>
              <a:t>site_name</a:t>
            </a:r>
            <a:r>
              <a:rPr sz="3216" dirty="0">
                <a:solidFill>
                  <a:srgbClr val="A96800"/>
                </a:solidFill>
                <a:latin typeface="+mn-lt"/>
                <a:ea typeface="+mn-ea"/>
                <a:cs typeface="+mn-cs"/>
                <a:sym typeface="Courier"/>
              </a:rPr>
              <a:t>}</a:t>
            </a:r>
            <a:r>
              <a:rPr sz="3216" dirty="0">
                <a:solidFill>
                  <a:srgbClr val="C8352B"/>
                </a:solidFill>
                <a:latin typeface="+mn-lt"/>
                <a:ea typeface="+mn-ea"/>
                <a:cs typeface="+mn-cs"/>
                <a:sym typeface="Courier"/>
              </a:rPr>
              <a:t>"</a:t>
            </a:r>
          </a:p>
        </p:txBody>
      </p:sp>
      <p:sp>
        <p:nvSpPr>
          <p:cNvPr id="4795" name="Shape 4795"/>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420</a:t>
            </a:fld>
            <a:endParaRPr sz="1000"/>
          </a:p>
        </p:txBody>
      </p:sp>
    </p:spTree>
  </p:cSld>
  <p:clrMapOvr>
    <a:masterClrMapping/>
  </p:clrMapOvr>
  <p:transition xmlns:p14="http://schemas.microsoft.com/office/powerpoint/2010/main" spd="med"/>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0" name="Shape 4810"/>
          <p:cNvSpPr>
            <a:spLocks noGrp="1"/>
          </p:cNvSpPr>
          <p:nvPr>
            <p:ph type="title"/>
          </p:nvPr>
        </p:nvSpPr>
        <p:spPr>
          <a:prstGeom prst="rect">
            <a:avLst/>
          </a:prstGeom>
        </p:spPr>
        <p:txBody>
          <a:bodyPr/>
          <a:lstStyle>
            <a:lvl1pPr defTabSz="296163">
              <a:defRPr sz="3815">
                <a:effectLst>
                  <a:outerShdw blurRad="26923" dist="13461" dir="2700000" rotWithShape="0">
                    <a:srgbClr val="000000">
                      <a:alpha val="75000"/>
                    </a:srgbClr>
                  </a:outerShdw>
                </a:effectLst>
              </a:defRPr>
            </a:lvl1pPr>
          </a:lstStyle>
          <a:p>
            <a:pPr lvl="0">
              <a:defRPr sz="1800" b="0">
                <a:solidFill>
                  <a:srgbClr val="000000"/>
                </a:solidFill>
                <a:effectLst/>
              </a:defRPr>
            </a:pPr>
            <a:r>
              <a:rPr sz="3815" b="1">
                <a:solidFill>
                  <a:srgbClr val="FFFFFF"/>
                </a:solidFill>
                <a:effectLst>
                  <a:outerShdw blurRad="26923" dist="13461" dir="2700000" rotWithShape="0">
                    <a:srgbClr val="000000">
                      <a:alpha val="75000"/>
                    </a:srgbClr>
                  </a:outerShdw>
                </a:effectLst>
              </a:rPr>
              <a:t>Exercise: Add a template for Apache virtual host configuration</a:t>
            </a:r>
          </a:p>
        </p:txBody>
      </p:sp>
      <p:sp>
        <p:nvSpPr>
          <p:cNvPr id="4811" name="Shape 4811"/>
          <p:cNvSpPr/>
          <p:nvPr/>
        </p:nvSpPr>
        <p:spPr>
          <a:xfrm>
            <a:off x="825500" y="1854200"/>
            <a:ext cx="14605000" cy="69596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ormAutofit/>
          </a:bodyPr>
          <a:lstStyle/>
          <a:p>
            <a:pPr lvl="8" indent="0" algn="l" defTabSz="269747">
              <a:defRPr sz="1800"/>
            </a:pPr>
            <a:r>
              <a:rPr sz="2832" dirty="0">
                <a:latin typeface="+mn-lt"/>
                <a:ea typeface="+mn-ea"/>
                <a:cs typeface="+mn-cs"/>
                <a:sym typeface="Courier"/>
              </a:rPr>
              <a:t># Iterate over the apache sites</a:t>
            </a:r>
          </a:p>
          <a:p>
            <a:pPr lvl="8" indent="0" algn="l" defTabSz="269747">
              <a:defRPr sz="1800"/>
            </a:pPr>
            <a:r>
              <a:rPr sz="2832" dirty="0">
                <a:latin typeface="+mn-lt"/>
                <a:ea typeface="+mn-ea"/>
                <a:cs typeface="+mn-cs"/>
                <a:sym typeface="Courier"/>
              </a:rPr>
              <a:t>node[</a:t>
            </a:r>
            <a:r>
              <a:rPr sz="2832" dirty="0">
                <a:solidFill>
                  <a:srgbClr val="C8352B"/>
                </a:solidFill>
                <a:latin typeface="+mn-lt"/>
                <a:ea typeface="+mn-ea"/>
                <a:cs typeface="+mn-cs"/>
                <a:sym typeface="Courier"/>
              </a:rPr>
              <a:t>"apache"</a:t>
            </a:r>
            <a:r>
              <a:rPr sz="2832" dirty="0">
                <a:latin typeface="+mn-lt"/>
                <a:ea typeface="+mn-ea"/>
                <a:cs typeface="+mn-cs"/>
                <a:sym typeface="Courier"/>
              </a:rPr>
              <a:t>][</a:t>
            </a:r>
            <a:r>
              <a:rPr sz="2832" dirty="0">
                <a:solidFill>
                  <a:srgbClr val="C8352B"/>
                </a:solidFill>
                <a:latin typeface="+mn-lt"/>
                <a:ea typeface="+mn-ea"/>
                <a:cs typeface="+mn-cs"/>
                <a:sym typeface="Courier"/>
              </a:rPr>
              <a:t>"sites"</a:t>
            </a:r>
            <a:r>
              <a:rPr sz="2832" dirty="0">
                <a:latin typeface="+mn-lt"/>
                <a:ea typeface="+mn-ea"/>
                <a:cs typeface="+mn-cs"/>
                <a:sym typeface="Courier"/>
              </a:rPr>
              <a:t>].each</a:t>
            </a:r>
            <a:r>
              <a:rPr sz="2832" dirty="0">
                <a:solidFill>
                  <a:srgbClr val="C8352B"/>
                </a:solidFill>
                <a:latin typeface="+mn-lt"/>
                <a:ea typeface="+mn-ea"/>
                <a:cs typeface="+mn-cs"/>
                <a:sym typeface="Courier"/>
              </a:rPr>
              <a:t> </a:t>
            </a:r>
            <a:r>
              <a:rPr sz="2832" dirty="0">
                <a:solidFill>
                  <a:srgbClr val="4F7A28"/>
                </a:solidFill>
                <a:latin typeface="+mn-lt"/>
                <a:ea typeface="+mn-ea"/>
                <a:cs typeface="+mn-cs"/>
                <a:sym typeface="Courier"/>
              </a:rPr>
              <a:t>do</a:t>
            </a:r>
            <a:r>
              <a:rPr sz="2832" dirty="0">
                <a:solidFill>
                  <a:srgbClr val="C8352B"/>
                </a:solidFill>
                <a:latin typeface="+mn-lt"/>
                <a:ea typeface="+mn-ea"/>
                <a:cs typeface="+mn-cs"/>
                <a:sym typeface="Courier"/>
              </a:rPr>
              <a:t> </a:t>
            </a:r>
            <a:r>
              <a:rPr sz="2832" dirty="0">
                <a:latin typeface="+mn-lt"/>
                <a:ea typeface="+mn-ea"/>
                <a:cs typeface="+mn-cs"/>
                <a:sym typeface="Courier"/>
              </a:rPr>
              <a:t>|</a:t>
            </a:r>
            <a:r>
              <a:rPr sz="2832" dirty="0">
                <a:solidFill>
                  <a:srgbClr val="006D8F"/>
                </a:solidFill>
                <a:latin typeface="+mn-lt"/>
                <a:ea typeface="+mn-ea"/>
                <a:cs typeface="+mn-cs"/>
                <a:sym typeface="Courier"/>
              </a:rPr>
              <a:t>site_name</a:t>
            </a:r>
            <a:r>
              <a:rPr sz="2832" dirty="0">
                <a:latin typeface="+mn-lt"/>
                <a:ea typeface="+mn-ea"/>
                <a:cs typeface="+mn-cs"/>
                <a:sym typeface="Courier"/>
              </a:rPr>
              <a:t>,</a:t>
            </a:r>
            <a:r>
              <a:rPr sz="2832" dirty="0">
                <a:solidFill>
                  <a:srgbClr val="C8352B"/>
                </a:solidFill>
                <a:latin typeface="+mn-lt"/>
                <a:ea typeface="+mn-ea"/>
                <a:cs typeface="+mn-cs"/>
                <a:sym typeface="Courier"/>
              </a:rPr>
              <a:t> </a:t>
            </a:r>
            <a:r>
              <a:rPr sz="2832" dirty="0">
                <a:solidFill>
                  <a:srgbClr val="006D8F"/>
                </a:solidFill>
                <a:latin typeface="+mn-lt"/>
                <a:ea typeface="+mn-ea"/>
                <a:cs typeface="+mn-cs"/>
                <a:sym typeface="Courier"/>
              </a:rPr>
              <a:t>site_data</a:t>
            </a:r>
            <a:r>
              <a:rPr sz="2832" dirty="0">
                <a:latin typeface="+mn-lt"/>
                <a:ea typeface="+mn-ea"/>
                <a:cs typeface="+mn-cs"/>
                <a:sym typeface="Courier"/>
              </a:rPr>
              <a:t>|</a:t>
            </a:r>
          </a:p>
          <a:p>
            <a:pPr lvl="8" indent="0" algn="l" defTabSz="269747">
              <a:defRPr sz="1800"/>
            </a:pPr>
            <a:r>
              <a:rPr sz="2832" dirty="0">
                <a:latin typeface="+mn-lt"/>
                <a:ea typeface="+mn-ea"/>
                <a:cs typeface="+mn-cs"/>
                <a:sym typeface="Courier"/>
              </a:rPr>
              <a:t># Set the document root</a:t>
            </a:r>
            <a:endParaRPr sz="2832" dirty="0">
              <a:solidFill>
                <a:srgbClr val="C8352B"/>
              </a:solidFill>
              <a:latin typeface="+mn-lt"/>
              <a:ea typeface="+mn-ea"/>
              <a:cs typeface="+mn-cs"/>
              <a:sym typeface="Courier"/>
            </a:endParaRPr>
          </a:p>
          <a:p>
            <a:pPr lvl="8" indent="0" algn="l" defTabSz="269747">
              <a:defRPr sz="1800"/>
            </a:pPr>
            <a:r>
              <a:rPr sz="2832" dirty="0">
                <a:solidFill>
                  <a:srgbClr val="C8352B"/>
                </a:solidFill>
                <a:latin typeface="+mn-lt"/>
                <a:ea typeface="+mn-ea"/>
                <a:cs typeface="+mn-cs"/>
                <a:sym typeface="Courier"/>
              </a:rPr>
              <a:t>  </a:t>
            </a:r>
            <a:r>
              <a:rPr sz="2832" dirty="0">
                <a:latin typeface="+mn-lt"/>
                <a:ea typeface="+mn-ea"/>
                <a:cs typeface="+mn-cs"/>
                <a:sym typeface="Courier"/>
              </a:rPr>
              <a:t>document_root =</a:t>
            </a:r>
            <a:r>
              <a:rPr sz="2832" dirty="0">
                <a:solidFill>
                  <a:srgbClr val="C8352B"/>
                </a:solidFill>
                <a:latin typeface="+mn-lt"/>
                <a:ea typeface="+mn-ea"/>
                <a:cs typeface="+mn-cs"/>
                <a:sym typeface="Courier"/>
              </a:rPr>
              <a:t> "/srv/apache/</a:t>
            </a:r>
            <a:r>
              <a:rPr sz="2832" dirty="0">
                <a:solidFill>
                  <a:srgbClr val="A96800"/>
                </a:solidFill>
                <a:latin typeface="+mn-lt"/>
                <a:ea typeface="+mn-ea"/>
                <a:cs typeface="+mn-cs"/>
                <a:sym typeface="Courier"/>
              </a:rPr>
              <a:t>#{</a:t>
            </a:r>
            <a:r>
              <a:rPr sz="2832" dirty="0">
                <a:latin typeface="+mn-lt"/>
                <a:ea typeface="+mn-ea"/>
                <a:cs typeface="+mn-cs"/>
                <a:sym typeface="Courier"/>
              </a:rPr>
              <a:t>site_name</a:t>
            </a:r>
            <a:r>
              <a:rPr sz="2832" dirty="0">
                <a:solidFill>
                  <a:srgbClr val="A96800"/>
                </a:solidFill>
                <a:latin typeface="+mn-lt"/>
                <a:ea typeface="+mn-ea"/>
                <a:cs typeface="+mn-cs"/>
                <a:sym typeface="Courier"/>
              </a:rPr>
              <a:t>}</a:t>
            </a:r>
            <a:r>
              <a:rPr sz="2832" dirty="0">
                <a:solidFill>
                  <a:srgbClr val="C8352B"/>
                </a:solidFill>
                <a:latin typeface="+mn-lt"/>
                <a:ea typeface="+mn-ea"/>
                <a:cs typeface="+mn-cs"/>
                <a:sym typeface="Courier"/>
              </a:rPr>
              <a:t>"</a:t>
            </a:r>
          </a:p>
          <a:p>
            <a:pPr lvl="8" indent="0" algn="l" defTabSz="269747">
              <a:defRPr sz="1800"/>
            </a:pPr>
            <a:endParaRPr sz="2832" dirty="0">
              <a:solidFill>
                <a:srgbClr val="C8352B"/>
              </a:solidFill>
              <a:latin typeface="+mn-lt"/>
              <a:ea typeface="+mn-ea"/>
              <a:cs typeface="+mn-cs"/>
              <a:sym typeface="Courier"/>
            </a:endParaRPr>
          </a:p>
          <a:p>
            <a:pPr lvl="8" indent="0" algn="l" defTabSz="269747">
              <a:defRPr sz="1800"/>
            </a:pPr>
            <a:r>
              <a:rPr sz="2832" dirty="0">
                <a:latin typeface="+mn-lt"/>
                <a:ea typeface="+mn-ea"/>
                <a:cs typeface="+mn-cs"/>
                <a:sym typeface="Courier"/>
              </a:rPr>
              <a:t># Add a template for Apache virtual host configuration</a:t>
            </a:r>
          </a:p>
          <a:p>
            <a:pPr lvl="8" indent="0" algn="l" defTabSz="269747">
              <a:defRPr sz="1800"/>
            </a:pPr>
            <a:r>
              <a:rPr sz="2832" dirty="0">
                <a:solidFill>
                  <a:srgbClr val="C8352B"/>
                </a:solidFill>
                <a:latin typeface="+mn-lt"/>
                <a:ea typeface="+mn-ea"/>
                <a:cs typeface="+mn-cs"/>
                <a:sym typeface="Courier"/>
              </a:rPr>
              <a:t>  </a:t>
            </a:r>
            <a:r>
              <a:rPr sz="2832" dirty="0">
                <a:latin typeface="+mn-lt"/>
                <a:ea typeface="+mn-ea"/>
                <a:cs typeface="+mn-cs"/>
                <a:sym typeface="Courier"/>
              </a:rPr>
              <a:t>template</a:t>
            </a:r>
            <a:r>
              <a:rPr sz="2832" dirty="0">
                <a:solidFill>
                  <a:srgbClr val="C8352B"/>
                </a:solidFill>
                <a:latin typeface="+mn-lt"/>
                <a:ea typeface="+mn-ea"/>
                <a:cs typeface="+mn-cs"/>
                <a:sym typeface="Courier"/>
              </a:rPr>
              <a:t> "/etc/httpd/conf.d/</a:t>
            </a:r>
            <a:r>
              <a:rPr sz="2832" dirty="0">
                <a:solidFill>
                  <a:srgbClr val="A96800"/>
                </a:solidFill>
                <a:latin typeface="+mn-lt"/>
                <a:ea typeface="+mn-ea"/>
                <a:cs typeface="+mn-cs"/>
                <a:sym typeface="Courier"/>
              </a:rPr>
              <a:t>#{</a:t>
            </a:r>
            <a:r>
              <a:rPr sz="2832" dirty="0">
                <a:latin typeface="+mn-lt"/>
                <a:ea typeface="+mn-ea"/>
                <a:cs typeface="+mn-cs"/>
                <a:sym typeface="Courier"/>
              </a:rPr>
              <a:t>site_name</a:t>
            </a:r>
            <a:r>
              <a:rPr sz="2832" dirty="0">
                <a:solidFill>
                  <a:srgbClr val="A96800"/>
                </a:solidFill>
                <a:latin typeface="+mn-lt"/>
                <a:ea typeface="+mn-ea"/>
                <a:cs typeface="+mn-cs"/>
                <a:sym typeface="Courier"/>
              </a:rPr>
              <a:t>}.conf</a:t>
            </a:r>
            <a:r>
              <a:rPr sz="2832" dirty="0">
                <a:solidFill>
                  <a:srgbClr val="C8352B"/>
                </a:solidFill>
                <a:latin typeface="+mn-lt"/>
                <a:ea typeface="+mn-ea"/>
                <a:cs typeface="+mn-cs"/>
                <a:sym typeface="Courier"/>
              </a:rPr>
              <a:t>" </a:t>
            </a:r>
            <a:r>
              <a:rPr sz="2832" dirty="0">
                <a:solidFill>
                  <a:srgbClr val="4F7A28"/>
                </a:solidFill>
                <a:latin typeface="+mn-lt"/>
                <a:ea typeface="+mn-ea"/>
                <a:cs typeface="+mn-cs"/>
                <a:sym typeface="Courier"/>
              </a:rPr>
              <a:t>do</a:t>
            </a:r>
            <a:endParaRPr sz="2832" dirty="0">
              <a:solidFill>
                <a:srgbClr val="C8352B"/>
              </a:solidFill>
              <a:latin typeface="+mn-lt"/>
              <a:ea typeface="+mn-ea"/>
              <a:cs typeface="+mn-cs"/>
              <a:sym typeface="Courier"/>
            </a:endParaRPr>
          </a:p>
          <a:p>
            <a:pPr lvl="8" indent="0" algn="l" defTabSz="269747">
              <a:defRPr sz="1800"/>
            </a:pPr>
            <a:r>
              <a:rPr sz="2832" dirty="0">
                <a:solidFill>
                  <a:srgbClr val="C8352B"/>
                </a:solidFill>
                <a:latin typeface="+mn-lt"/>
                <a:ea typeface="+mn-ea"/>
                <a:cs typeface="+mn-cs"/>
                <a:sym typeface="Courier"/>
              </a:rPr>
              <a:t>    </a:t>
            </a:r>
            <a:r>
              <a:rPr sz="2832" dirty="0">
                <a:latin typeface="+mn-lt"/>
                <a:ea typeface="+mn-ea"/>
                <a:cs typeface="+mn-cs"/>
                <a:sym typeface="Courier"/>
              </a:rPr>
              <a:t>source</a:t>
            </a:r>
            <a:r>
              <a:rPr sz="2832" dirty="0">
                <a:solidFill>
                  <a:srgbClr val="C8352B"/>
                </a:solidFill>
                <a:latin typeface="+mn-lt"/>
                <a:ea typeface="+mn-ea"/>
                <a:cs typeface="+mn-cs"/>
                <a:sym typeface="Courier"/>
              </a:rPr>
              <a:t> "custom.erb"</a:t>
            </a:r>
          </a:p>
          <a:p>
            <a:pPr lvl="8" indent="0" algn="l" defTabSz="269747">
              <a:defRPr sz="1800"/>
            </a:pPr>
            <a:r>
              <a:rPr sz="2832" dirty="0">
                <a:solidFill>
                  <a:srgbClr val="C8352B"/>
                </a:solidFill>
                <a:latin typeface="+mn-lt"/>
                <a:ea typeface="+mn-ea"/>
                <a:cs typeface="+mn-cs"/>
                <a:sym typeface="Courier"/>
              </a:rPr>
              <a:t>    </a:t>
            </a:r>
            <a:r>
              <a:rPr sz="2832" dirty="0">
                <a:latin typeface="+mn-lt"/>
                <a:ea typeface="+mn-ea"/>
                <a:cs typeface="+mn-cs"/>
                <a:sym typeface="Courier"/>
              </a:rPr>
              <a:t>mode</a:t>
            </a:r>
            <a:r>
              <a:rPr sz="2832" dirty="0">
                <a:solidFill>
                  <a:srgbClr val="C8352B"/>
                </a:solidFill>
                <a:latin typeface="+mn-lt"/>
                <a:ea typeface="+mn-ea"/>
                <a:cs typeface="+mn-cs"/>
                <a:sym typeface="Courier"/>
              </a:rPr>
              <a:t> "0644"</a:t>
            </a:r>
          </a:p>
          <a:p>
            <a:pPr lvl="8" indent="0" algn="l" defTabSz="269747">
              <a:defRPr sz="1800"/>
            </a:pPr>
            <a:r>
              <a:rPr sz="2832" dirty="0">
                <a:solidFill>
                  <a:srgbClr val="C8352B"/>
                </a:solidFill>
                <a:latin typeface="+mn-lt"/>
                <a:ea typeface="+mn-ea"/>
                <a:cs typeface="+mn-cs"/>
                <a:sym typeface="Courier"/>
              </a:rPr>
              <a:t>    </a:t>
            </a:r>
            <a:r>
              <a:rPr sz="2832" dirty="0">
                <a:latin typeface="+mn-lt"/>
                <a:ea typeface="+mn-ea"/>
                <a:cs typeface="+mn-cs"/>
                <a:sym typeface="Courier"/>
              </a:rPr>
              <a:t>variables(</a:t>
            </a:r>
            <a:endParaRPr sz="2832" dirty="0">
              <a:solidFill>
                <a:srgbClr val="C8352B"/>
              </a:solidFill>
              <a:latin typeface="+mn-lt"/>
              <a:ea typeface="+mn-ea"/>
              <a:cs typeface="+mn-cs"/>
              <a:sym typeface="Courier"/>
            </a:endParaRPr>
          </a:p>
          <a:p>
            <a:pPr lvl="8" indent="0" algn="l" defTabSz="269747">
              <a:defRPr sz="1800"/>
            </a:pPr>
            <a:r>
              <a:rPr sz="2832" dirty="0">
                <a:solidFill>
                  <a:srgbClr val="C8352B"/>
                </a:solidFill>
                <a:latin typeface="+mn-lt"/>
                <a:ea typeface="+mn-ea"/>
                <a:cs typeface="+mn-cs"/>
                <a:sym typeface="Courier"/>
              </a:rPr>
              <a:t>      :document_root </a:t>
            </a:r>
            <a:r>
              <a:rPr sz="2832" dirty="0">
                <a:latin typeface="+mn-lt"/>
                <a:ea typeface="+mn-ea"/>
                <a:cs typeface="+mn-cs"/>
                <a:sym typeface="Courier"/>
              </a:rPr>
              <a:t>=&gt;</a:t>
            </a:r>
            <a:r>
              <a:rPr sz="2832" dirty="0">
                <a:solidFill>
                  <a:srgbClr val="C8352B"/>
                </a:solidFill>
                <a:latin typeface="+mn-lt"/>
                <a:ea typeface="+mn-ea"/>
                <a:cs typeface="+mn-cs"/>
                <a:sym typeface="Courier"/>
              </a:rPr>
              <a:t> </a:t>
            </a:r>
            <a:r>
              <a:rPr sz="2832" dirty="0">
                <a:latin typeface="+mn-lt"/>
                <a:ea typeface="+mn-ea"/>
                <a:cs typeface="+mn-cs"/>
                <a:sym typeface="Courier"/>
              </a:rPr>
              <a:t>document_root,</a:t>
            </a:r>
            <a:endParaRPr sz="2832" dirty="0">
              <a:solidFill>
                <a:srgbClr val="C8352B"/>
              </a:solidFill>
              <a:latin typeface="+mn-lt"/>
              <a:ea typeface="+mn-ea"/>
              <a:cs typeface="+mn-cs"/>
              <a:sym typeface="Courier"/>
            </a:endParaRPr>
          </a:p>
          <a:p>
            <a:pPr lvl="8" indent="0" algn="l" defTabSz="269747">
              <a:defRPr sz="1800"/>
            </a:pPr>
            <a:r>
              <a:rPr sz="2832" dirty="0">
                <a:solidFill>
                  <a:srgbClr val="C8352B"/>
                </a:solidFill>
                <a:latin typeface="+mn-lt"/>
                <a:ea typeface="+mn-ea"/>
                <a:cs typeface="+mn-cs"/>
                <a:sym typeface="Courier"/>
              </a:rPr>
              <a:t>      :port </a:t>
            </a:r>
            <a:r>
              <a:rPr sz="2832" dirty="0">
                <a:latin typeface="+mn-lt"/>
                <a:ea typeface="+mn-ea"/>
                <a:cs typeface="+mn-cs"/>
                <a:sym typeface="Courier"/>
              </a:rPr>
              <a:t>=&gt; site_data[</a:t>
            </a:r>
            <a:r>
              <a:rPr sz="2832" dirty="0">
                <a:solidFill>
                  <a:srgbClr val="C8352B"/>
                </a:solidFill>
                <a:latin typeface="+mn-lt"/>
                <a:ea typeface="+mn-ea"/>
                <a:cs typeface="+mn-cs"/>
                <a:sym typeface="Courier"/>
              </a:rPr>
              <a:t>"port"</a:t>
            </a:r>
            <a:r>
              <a:rPr sz="2832" dirty="0">
                <a:latin typeface="+mn-lt"/>
                <a:ea typeface="+mn-ea"/>
                <a:cs typeface="+mn-cs"/>
                <a:sym typeface="Courier"/>
              </a:rPr>
              <a:t>]</a:t>
            </a:r>
            <a:endParaRPr sz="2832" dirty="0">
              <a:solidFill>
                <a:srgbClr val="C8352B"/>
              </a:solidFill>
              <a:latin typeface="+mn-lt"/>
              <a:ea typeface="+mn-ea"/>
              <a:cs typeface="+mn-cs"/>
              <a:sym typeface="Courier"/>
            </a:endParaRPr>
          </a:p>
          <a:p>
            <a:pPr lvl="8" indent="0" algn="l" defTabSz="269747">
              <a:defRPr sz="1800"/>
            </a:pPr>
            <a:r>
              <a:rPr sz="2832" dirty="0">
                <a:solidFill>
                  <a:srgbClr val="C8352B"/>
                </a:solidFill>
                <a:latin typeface="+mn-lt"/>
                <a:ea typeface="+mn-ea"/>
                <a:cs typeface="+mn-cs"/>
                <a:sym typeface="Courier"/>
              </a:rPr>
              <a:t>    </a:t>
            </a:r>
            <a:r>
              <a:rPr sz="2832" dirty="0">
                <a:latin typeface="+mn-lt"/>
                <a:ea typeface="+mn-ea"/>
                <a:cs typeface="+mn-cs"/>
                <a:sym typeface="Courier"/>
              </a:rPr>
              <a:t>)</a:t>
            </a:r>
            <a:endParaRPr sz="2832" dirty="0">
              <a:solidFill>
                <a:srgbClr val="C8352B"/>
              </a:solidFill>
              <a:latin typeface="+mn-lt"/>
              <a:ea typeface="+mn-ea"/>
              <a:cs typeface="+mn-cs"/>
              <a:sym typeface="Courier"/>
            </a:endParaRPr>
          </a:p>
          <a:p>
            <a:pPr lvl="8" indent="0" algn="l" defTabSz="269747">
              <a:defRPr sz="1800"/>
            </a:pPr>
            <a:r>
              <a:rPr sz="2832" dirty="0">
                <a:solidFill>
                  <a:srgbClr val="C8352B"/>
                </a:solidFill>
                <a:latin typeface="+mn-lt"/>
                <a:ea typeface="+mn-ea"/>
                <a:cs typeface="+mn-cs"/>
                <a:sym typeface="Courier"/>
              </a:rPr>
              <a:t>    </a:t>
            </a:r>
            <a:r>
              <a:rPr sz="2832" dirty="0">
                <a:latin typeface="+mn-lt"/>
                <a:ea typeface="+mn-ea"/>
                <a:cs typeface="+mn-cs"/>
                <a:sym typeface="Courier"/>
              </a:rPr>
              <a:t>notifies</a:t>
            </a:r>
            <a:r>
              <a:rPr sz="2832" dirty="0">
                <a:solidFill>
                  <a:srgbClr val="C8352B"/>
                </a:solidFill>
                <a:latin typeface="+mn-lt"/>
                <a:ea typeface="+mn-ea"/>
                <a:cs typeface="+mn-cs"/>
                <a:sym typeface="Courier"/>
              </a:rPr>
              <a:t> :restart</a:t>
            </a:r>
            <a:r>
              <a:rPr sz="2832" dirty="0">
                <a:latin typeface="+mn-lt"/>
                <a:ea typeface="+mn-ea"/>
                <a:cs typeface="+mn-cs"/>
                <a:sym typeface="Courier"/>
              </a:rPr>
              <a:t>,</a:t>
            </a:r>
            <a:r>
              <a:rPr sz="2832" dirty="0">
                <a:solidFill>
                  <a:srgbClr val="C8352B"/>
                </a:solidFill>
                <a:latin typeface="+mn-lt"/>
                <a:ea typeface="+mn-ea"/>
                <a:cs typeface="+mn-cs"/>
                <a:sym typeface="Courier"/>
              </a:rPr>
              <a:t> "service[httpd]"</a:t>
            </a:r>
          </a:p>
          <a:p>
            <a:pPr lvl="8" indent="0" algn="l" defTabSz="269747">
              <a:defRPr sz="1800"/>
            </a:pPr>
            <a:r>
              <a:rPr sz="2832" dirty="0">
                <a:solidFill>
                  <a:srgbClr val="C8352B"/>
                </a:solidFill>
                <a:latin typeface="+mn-lt"/>
                <a:ea typeface="+mn-ea"/>
                <a:cs typeface="+mn-cs"/>
                <a:sym typeface="Courier"/>
              </a:rPr>
              <a:t>  </a:t>
            </a:r>
            <a:r>
              <a:rPr sz="2832" dirty="0">
                <a:solidFill>
                  <a:srgbClr val="4F7A28"/>
                </a:solidFill>
                <a:latin typeface="+mn-lt"/>
                <a:ea typeface="+mn-ea"/>
                <a:cs typeface="+mn-cs"/>
                <a:sym typeface="Courier"/>
              </a:rPr>
              <a:t>end</a:t>
            </a:r>
          </a:p>
        </p:txBody>
      </p:sp>
      <p:sp>
        <p:nvSpPr>
          <p:cNvPr id="4812" name="Shape 4812"/>
          <p:cNvSpPr/>
          <p:nvPr/>
        </p:nvSpPr>
        <p:spPr>
          <a:xfrm>
            <a:off x="825500" y="4724400"/>
            <a:ext cx="14592300" cy="3848100"/>
          </a:xfrm>
          <a:prstGeom prst="rect">
            <a:avLst/>
          </a:prstGeom>
          <a:ln w="63500">
            <a:solidFill>
              <a:srgbClr val="FFAA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4813" name="Shape 4813"/>
          <p:cNvSpPr/>
          <p:nvPr/>
        </p:nvSpPr>
        <p:spPr>
          <a:xfrm>
            <a:off x="965200" y="4318000"/>
            <a:ext cx="13385800" cy="368300"/>
          </a:xfrm>
          <a:prstGeom prst="rect">
            <a:avLst/>
          </a:prstGeom>
          <a:solidFill>
            <a:srgbClr val="FFFFFF">
              <a:alpha val="60000"/>
            </a:srgbClr>
          </a:solidFill>
          <a:ln w="508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4814" name="Shape 4814"/>
          <p:cNvSpPr/>
          <p:nvPr/>
        </p:nvSpPr>
        <p:spPr>
          <a:xfrm>
            <a:off x="1092200" y="2108200"/>
            <a:ext cx="13385800" cy="431800"/>
          </a:xfrm>
          <a:prstGeom prst="rect">
            <a:avLst/>
          </a:prstGeom>
          <a:solidFill>
            <a:srgbClr val="FFFFFF">
              <a:alpha val="60000"/>
            </a:srgbClr>
          </a:solidFill>
          <a:ln w="508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4815" name="Shape 4815"/>
          <p:cNvSpPr/>
          <p:nvPr/>
        </p:nvSpPr>
        <p:spPr>
          <a:xfrm>
            <a:off x="965200" y="2921000"/>
            <a:ext cx="13385800" cy="431800"/>
          </a:xfrm>
          <a:prstGeom prst="rect">
            <a:avLst/>
          </a:prstGeom>
          <a:solidFill>
            <a:srgbClr val="FFFFFF">
              <a:alpha val="60000"/>
            </a:srgbClr>
          </a:solidFill>
          <a:ln w="508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4816" name="Shape 4816"/>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421</a:t>
            </a:fld>
            <a:endParaRPr sz="1000"/>
          </a:p>
        </p:txBody>
      </p:sp>
    </p:spTree>
  </p:cSld>
  <p:clrMapOvr>
    <a:masterClrMapping/>
  </p:clrMapOvr>
  <p:transition xmlns:p14="http://schemas.microsoft.com/office/powerpoint/2010/main" spd="med"/>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0" name="Shape 4820"/>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Template Variables</a:t>
            </a:r>
          </a:p>
        </p:txBody>
      </p:sp>
      <p:sp>
        <p:nvSpPr>
          <p:cNvPr id="4821" name="Shape 4821"/>
          <p:cNvSpPr>
            <a:spLocks noGrp="1"/>
          </p:cNvSpPr>
          <p:nvPr>
            <p:ph type="body" idx="1"/>
          </p:nvPr>
        </p:nvSpPr>
        <p:spPr>
          <a:prstGeom prst="rect">
            <a:avLst/>
          </a:prstGeom>
        </p:spPr>
        <p:txBody>
          <a:bodyPr/>
          <a:lstStyle/>
          <a:p>
            <a:pPr lvl="0">
              <a:defRPr sz="1800"/>
            </a:pPr>
            <a:r>
              <a:rPr sz="4800"/>
              <a:t>Not all data you might need in a template is necessarily node attributes</a:t>
            </a:r>
          </a:p>
          <a:p>
            <a:pPr lvl="0">
              <a:defRPr sz="1800"/>
            </a:pPr>
            <a:r>
              <a:rPr sz="4800"/>
              <a:t>The </a:t>
            </a:r>
            <a:r>
              <a:rPr sz="4800" b="1"/>
              <a:t>variables</a:t>
            </a:r>
            <a:r>
              <a:rPr sz="4800"/>
              <a:t> parameter lets you pass in custom data for use in a template</a:t>
            </a:r>
          </a:p>
        </p:txBody>
      </p:sp>
      <p:sp>
        <p:nvSpPr>
          <p:cNvPr id="4822" name="Shape 4822"/>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422</a:t>
            </a:fld>
            <a:endParaRPr sz="1000"/>
          </a:p>
        </p:txBody>
      </p:sp>
    </p:spTree>
  </p:cSld>
  <p:clrMapOvr>
    <a:masterClrMapping/>
  </p:clrMapOvr>
  <p:transition xmlns:p14="http://schemas.microsoft.com/office/powerpoint/2010/main" spd="med"/>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6" name="Shape 4826"/>
          <p:cNvSpPr>
            <a:spLocks noGrp="1"/>
          </p:cNvSpPr>
          <p:nvPr>
            <p:ph type="title"/>
          </p:nvPr>
        </p:nvSpPr>
        <p:spPr>
          <a:prstGeom prst="rect">
            <a:avLst/>
          </a:prstGeom>
        </p:spPr>
        <p:txBody>
          <a:bodyPr/>
          <a:lstStyle>
            <a:lvl1pPr defTabSz="290575">
              <a:defRPr sz="3743">
                <a:effectLst>
                  <a:outerShdw blurRad="26416" dist="13208" dir="2700000" rotWithShape="0">
                    <a:srgbClr val="000000">
                      <a:alpha val="75000"/>
                    </a:srgbClr>
                  </a:outerShdw>
                </a:effectLst>
              </a:defRPr>
            </a:lvl1pPr>
          </a:lstStyle>
          <a:p>
            <a:pPr lvl="0">
              <a:defRPr sz="1800" b="0">
                <a:solidFill>
                  <a:srgbClr val="000000"/>
                </a:solidFill>
                <a:effectLst/>
              </a:defRPr>
            </a:pPr>
            <a:r>
              <a:rPr sz="3743" b="1">
                <a:solidFill>
                  <a:srgbClr val="FFFFFF"/>
                </a:solidFill>
                <a:effectLst>
                  <a:outerShdw blurRad="26416" dist="13208" dir="2700000" rotWithShape="0">
                    <a:srgbClr val="000000">
                      <a:alpha val="75000"/>
                    </a:srgbClr>
                  </a:outerShdw>
                </a:effectLst>
              </a:rPr>
              <a:t>Exercise: Add a directory resource to create the document_root</a:t>
            </a:r>
          </a:p>
        </p:txBody>
      </p:sp>
      <p:sp>
        <p:nvSpPr>
          <p:cNvPr id="4827" name="Shape 4827"/>
          <p:cNvSpPr>
            <a:spLocks noGrp="1"/>
          </p:cNvSpPr>
          <p:nvPr>
            <p:ph type="body" idx="1"/>
          </p:nvPr>
        </p:nvSpPr>
        <p:spPr>
          <a:xfrm>
            <a:off x="850900" y="1778000"/>
            <a:ext cx="14655800" cy="6972300"/>
          </a:xfrm>
          <a:prstGeom prst="rect">
            <a:avLst/>
          </a:prstGeom>
        </p:spPr>
        <p:txBody>
          <a:bodyPr/>
          <a:lstStyle/>
          <a:p>
            <a:pPr lvl="0">
              <a:defRPr sz="1800"/>
            </a:pPr>
            <a:r>
              <a:rPr sz="4800"/>
              <a:t>Use a </a:t>
            </a:r>
            <a:r>
              <a:rPr sz="4800" b="1"/>
              <a:t>directory</a:t>
            </a:r>
            <a:r>
              <a:rPr sz="4800"/>
              <a:t> resource</a:t>
            </a:r>
          </a:p>
          <a:p>
            <a:pPr lvl="0">
              <a:defRPr sz="1800"/>
            </a:pPr>
            <a:r>
              <a:rPr sz="4800"/>
              <a:t>The </a:t>
            </a:r>
            <a:r>
              <a:rPr sz="4800" b="1"/>
              <a:t>name</a:t>
            </a:r>
            <a:r>
              <a:rPr sz="4800"/>
              <a:t> is </a:t>
            </a:r>
            <a:r>
              <a:rPr sz="4800">
                <a:latin typeface="+mn-lt"/>
                <a:ea typeface="+mn-ea"/>
                <a:cs typeface="+mn-cs"/>
                <a:sym typeface="Courier"/>
              </a:rPr>
              <a:t>document_root</a:t>
            </a:r>
            <a:endParaRPr sz="4800" i="1"/>
          </a:p>
          <a:p>
            <a:pPr lvl="0">
              <a:defRPr sz="1800"/>
            </a:pPr>
            <a:r>
              <a:rPr sz="4800"/>
              <a:t>The resource has two parameters</a:t>
            </a:r>
          </a:p>
          <a:p>
            <a:pPr lvl="1">
              <a:defRPr sz="1800"/>
            </a:pPr>
            <a:r>
              <a:rPr sz="4800" b="1"/>
              <a:t>mode</a:t>
            </a:r>
            <a:r>
              <a:rPr sz="4800"/>
              <a:t> is  </a:t>
            </a:r>
            <a:r>
              <a:rPr sz="4800">
                <a:latin typeface="+mn-lt"/>
                <a:ea typeface="+mn-ea"/>
                <a:cs typeface="+mn-cs"/>
                <a:sym typeface="Courier"/>
              </a:rPr>
              <a:t>"0755"</a:t>
            </a:r>
            <a:r>
              <a:rPr sz="4800">
                <a:latin typeface="Inconsolata"/>
                <a:ea typeface="Inconsolata"/>
                <a:cs typeface="Inconsolata"/>
                <a:sym typeface="Inconsolata"/>
              </a:rPr>
              <a:t> </a:t>
            </a:r>
          </a:p>
          <a:p>
            <a:pPr lvl="1">
              <a:defRPr sz="1800"/>
            </a:pPr>
            <a:r>
              <a:rPr sz="4800" b="1"/>
              <a:t>recursive</a:t>
            </a:r>
            <a:r>
              <a:rPr sz="4800"/>
              <a:t> is </a:t>
            </a:r>
            <a:r>
              <a:rPr sz="4800">
                <a:latin typeface="+mn-lt"/>
                <a:ea typeface="+mn-ea"/>
                <a:cs typeface="+mn-cs"/>
                <a:sym typeface="Courier"/>
              </a:rPr>
              <a:t>true</a:t>
            </a:r>
            <a:endParaRPr sz="4800">
              <a:latin typeface="Inconsolata"/>
              <a:ea typeface="Inconsolata"/>
              <a:cs typeface="Inconsolata"/>
              <a:sym typeface="Inconsolata"/>
            </a:endParaRPr>
          </a:p>
          <a:p>
            <a:pPr lvl="0">
              <a:defRPr sz="1800"/>
            </a:pPr>
            <a:r>
              <a:rPr sz="4800"/>
              <a:t>Use the Resources page on the Docs Site to read more about what </a:t>
            </a:r>
            <a:r>
              <a:rPr sz="4800" b="1"/>
              <a:t>recursive</a:t>
            </a:r>
            <a:r>
              <a:rPr sz="4800"/>
              <a:t> does.</a:t>
            </a:r>
          </a:p>
        </p:txBody>
      </p:sp>
      <p:sp>
        <p:nvSpPr>
          <p:cNvPr id="4828" name="Shape 4828"/>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423</a:t>
            </a:fld>
            <a:endParaRPr sz="1000"/>
          </a:p>
        </p:txBody>
      </p:sp>
    </p:spTree>
  </p:cSld>
  <p:clrMapOvr>
    <a:masterClrMapping/>
  </p:clrMapOvr>
  <p:transition xmlns:p14="http://schemas.microsoft.com/office/powerpoint/2010/main" spd="med"/>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2" name="Shape 4832"/>
          <p:cNvSpPr/>
          <p:nvPr/>
        </p:nvSpPr>
        <p:spPr>
          <a:xfrm>
            <a:off x="825500" y="1854200"/>
            <a:ext cx="14605000" cy="66167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ormAutofit lnSpcReduction="10000"/>
          </a:bodyPr>
          <a:lstStyle/>
          <a:p>
            <a:pPr lvl="8" indent="0" algn="l" defTabSz="324611">
              <a:defRPr sz="1800"/>
            </a:pPr>
            <a:r>
              <a:rPr sz="2556" dirty="0">
                <a:latin typeface="+mn-lt"/>
                <a:ea typeface="+mn-ea"/>
                <a:cs typeface="+mn-cs"/>
                <a:sym typeface="Courier"/>
              </a:rPr>
              <a:t># Add a template for Apache virtual host configuration</a:t>
            </a:r>
          </a:p>
          <a:p>
            <a:pPr lvl="8" indent="0" algn="l" defTabSz="324611">
              <a:defRPr sz="1800"/>
            </a:pPr>
            <a:r>
              <a:rPr sz="2556" dirty="0">
                <a:solidFill>
                  <a:srgbClr val="C8352B"/>
                </a:solidFill>
                <a:latin typeface="+mn-lt"/>
                <a:ea typeface="+mn-ea"/>
                <a:cs typeface="+mn-cs"/>
                <a:sym typeface="Courier"/>
              </a:rPr>
              <a:t>  </a:t>
            </a:r>
            <a:r>
              <a:rPr sz="2556" dirty="0">
                <a:latin typeface="+mn-lt"/>
                <a:ea typeface="+mn-ea"/>
                <a:cs typeface="+mn-cs"/>
                <a:sym typeface="Courier"/>
              </a:rPr>
              <a:t>template</a:t>
            </a:r>
            <a:r>
              <a:rPr sz="2556" dirty="0">
                <a:solidFill>
                  <a:srgbClr val="C8352B"/>
                </a:solidFill>
                <a:latin typeface="+mn-lt"/>
                <a:ea typeface="+mn-ea"/>
                <a:cs typeface="+mn-cs"/>
                <a:sym typeface="Courier"/>
              </a:rPr>
              <a:t> "/etc/httpd/conf.d/</a:t>
            </a:r>
            <a:r>
              <a:rPr sz="2556" dirty="0">
                <a:solidFill>
                  <a:srgbClr val="A96800"/>
                </a:solidFill>
                <a:latin typeface="+mn-lt"/>
                <a:ea typeface="+mn-ea"/>
                <a:cs typeface="+mn-cs"/>
                <a:sym typeface="Courier"/>
              </a:rPr>
              <a:t>#{</a:t>
            </a:r>
            <a:r>
              <a:rPr sz="2556" dirty="0">
                <a:latin typeface="+mn-lt"/>
                <a:ea typeface="+mn-ea"/>
                <a:cs typeface="+mn-cs"/>
                <a:sym typeface="Courier"/>
              </a:rPr>
              <a:t>site_name</a:t>
            </a:r>
            <a:r>
              <a:rPr sz="2556" dirty="0">
                <a:solidFill>
                  <a:srgbClr val="A96800"/>
                </a:solidFill>
                <a:latin typeface="+mn-lt"/>
                <a:ea typeface="+mn-ea"/>
                <a:cs typeface="+mn-cs"/>
                <a:sym typeface="Courier"/>
              </a:rPr>
              <a:t>}.conf</a:t>
            </a:r>
            <a:r>
              <a:rPr sz="2556" dirty="0">
                <a:solidFill>
                  <a:srgbClr val="C8352B"/>
                </a:solidFill>
                <a:latin typeface="+mn-lt"/>
                <a:ea typeface="+mn-ea"/>
                <a:cs typeface="+mn-cs"/>
                <a:sym typeface="Courier"/>
              </a:rPr>
              <a:t>" </a:t>
            </a:r>
            <a:r>
              <a:rPr sz="2556" dirty="0">
                <a:solidFill>
                  <a:srgbClr val="4F7A28"/>
                </a:solidFill>
                <a:latin typeface="+mn-lt"/>
                <a:ea typeface="+mn-ea"/>
                <a:cs typeface="+mn-cs"/>
                <a:sym typeface="Courier"/>
              </a:rPr>
              <a:t>do</a:t>
            </a:r>
            <a:endParaRPr sz="2556" dirty="0">
              <a:solidFill>
                <a:srgbClr val="C8352B"/>
              </a:solidFill>
              <a:latin typeface="+mn-lt"/>
              <a:ea typeface="+mn-ea"/>
              <a:cs typeface="+mn-cs"/>
              <a:sym typeface="Courier"/>
            </a:endParaRPr>
          </a:p>
          <a:p>
            <a:pPr lvl="8" indent="0" algn="l" defTabSz="324611">
              <a:defRPr sz="1800"/>
            </a:pPr>
            <a:r>
              <a:rPr sz="2556" dirty="0">
                <a:solidFill>
                  <a:srgbClr val="C8352B"/>
                </a:solidFill>
                <a:latin typeface="+mn-lt"/>
                <a:ea typeface="+mn-ea"/>
                <a:cs typeface="+mn-cs"/>
                <a:sym typeface="Courier"/>
              </a:rPr>
              <a:t>    </a:t>
            </a:r>
            <a:r>
              <a:rPr sz="2556" dirty="0">
                <a:latin typeface="+mn-lt"/>
                <a:ea typeface="+mn-ea"/>
                <a:cs typeface="+mn-cs"/>
                <a:sym typeface="Courier"/>
              </a:rPr>
              <a:t>source</a:t>
            </a:r>
            <a:r>
              <a:rPr sz="2556" dirty="0">
                <a:solidFill>
                  <a:srgbClr val="C8352B"/>
                </a:solidFill>
                <a:latin typeface="+mn-lt"/>
                <a:ea typeface="+mn-ea"/>
                <a:cs typeface="+mn-cs"/>
                <a:sym typeface="Courier"/>
              </a:rPr>
              <a:t> "custom.erb"</a:t>
            </a:r>
          </a:p>
          <a:p>
            <a:pPr lvl="8" indent="0" algn="l" defTabSz="324611">
              <a:defRPr sz="1800"/>
            </a:pPr>
            <a:r>
              <a:rPr sz="2556" dirty="0">
                <a:solidFill>
                  <a:srgbClr val="C8352B"/>
                </a:solidFill>
                <a:latin typeface="+mn-lt"/>
                <a:ea typeface="+mn-ea"/>
                <a:cs typeface="+mn-cs"/>
                <a:sym typeface="Courier"/>
              </a:rPr>
              <a:t>    </a:t>
            </a:r>
            <a:r>
              <a:rPr sz="2556" dirty="0">
                <a:latin typeface="+mn-lt"/>
                <a:ea typeface="+mn-ea"/>
                <a:cs typeface="+mn-cs"/>
                <a:sym typeface="Courier"/>
              </a:rPr>
              <a:t>mode</a:t>
            </a:r>
            <a:r>
              <a:rPr sz="2556" dirty="0">
                <a:solidFill>
                  <a:srgbClr val="C8352B"/>
                </a:solidFill>
                <a:latin typeface="+mn-lt"/>
                <a:ea typeface="+mn-ea"/>
                <a:cs typeface="+mn-cs"/>
                <a:sym typeface="Courier"/>
              </a:rPr>
              <a:t> "0644"</a:t>
            </a:r>
          </a:p>
          <a:p>
            <a:pPr lvl="8" indent="0" algn="l" defTabSz="324611">
              <a:defRPr sz="1800"/>
            </a:pPr>
            <a:r>
              <a:rPr sz="2556" dirty="0">
                <a:solidFill>
                  <a:srgbClr val="C8352B"/>
                </a:solidFill>
                <a:latin typeface="+mn-lt"/>
                <a:ea typeface="+mn-ea"/>
                <a:cs typeface="+mn-cs"/>
                <a:sym typeface="Courier"/>
              </a:rPr>
              <a:t>    </a:t>
            </a:r>
            <a:r>
              <a:rPr sz="2556" dirty="0">
                <a:latin typeface="+mn-lt"/>
                <a:ea typeface="+mn-ea"/>
                <a:cs typeface="+mn-cs"/>
                <a:sym typeface="Courier"/>
              </a:rPr>
              <a:t>variables(</a:t>
            </a:r>
            <a:endParaRPr sz="2556" dirty="0">
              <a:solidFill>
                <a:srgbClr val="C8352B"/>
              </a:solidFill>
              <a:latin typeface="+mn-lt"/>
              <a:ea typeface="+mn-ea"/>
              <a:cs typeface="+mn-cs"/>
              <a:sym typeface="Courier"/>
            </a:endParaRPr>
          </a:p>
          <a:p>
            <a:pPr lvl="8" indent="0" algn="l" defTabSz="324611">
              <a:defRPr sz="1800"/>
            </a:pPr>
            <a:r>
              <a:rPr sz="2556" dirty="0">
                <a:solidFill>
                  <a:srgbClr val="C8352B"/>
                </a:solidFill>
                <a:latin typeface="+mn-lt"/>
                <a:ea typeface="+mn-ea"/>
                <a:cs typeface="+mn-cs"/>
                <a:sym typeface="Courier"/>
              </a:rPr>
              <a:t>      :document_root </a:t>
            </a:r>
            <a:r>
              <a:rPr sz="2556" dirty="0">
                <a:latin typeface="+mn-lt"/>
                <a:ea typeface="+mn-ea"/>
                <a:cs typeface="+mn-cs"/>
                <a:sym typeface="Courier"/>
              </a:rPr>
              <a:t>=&gt;</a:t>
            </a:r>
            <a:r>
              <a:rPr sz="2556" dirty="0">
                <a:solidFill>
                  <a:srgbClr val="C8352B"/>
                </a:solidFill>
                <a:latin typeface="+mn-lt"/>
                <a:ea typeface="+mn-ea"/>
                <a:cs typeface="+mn-cs"/>
                <a:sym typeface="Courier"/>
              </a:rPr>
              <a:t> </a:t>
            </a:r>
            <a:r>
              <a:rPr sz="2556" dirty="0">
                <a:latin typeface="+mn-lt"/>
                <a:ea typeface="+mn-ea"/>
                <a:cs typeface="+mn-cs"/>
                <a:sym typeface="Courier"/>
              </a:rPr>
              <a:t>document_root,</a:t>
            </a:r>
            <a:endParaRPr sz="2556" dirty="0">
              <a:solidFill>
                <a:srgbClr val="C8352B"/>
              </a:solidFill>
              <a:latin typeface="+mn-lt"/>
              <a:ea typeface="+mn-ea"/>
              <a:cs typeface="+mn-cs"/>
              <a:sym typeface="Courier"/>
            </a:endParaRPr>
          </a:p>
          <a:p>
            <a:pPr lvl="8" indent="0" algn="l" defTabSz="324611">
              <a:defRPr sz="1800"/>
            </a:pPr>
            <a:r>
              <a:rPr sz="2556" dirty="0">
                <a:solidFill>
                  <a:srgbClr val="C8352B"/>
                </a:solidFill>
                <a:latin typeface="+mn-lt"/>
                <a:ea typeface="+mn-ea"/>
                <a:cs typeface="+mn-cs"/>
                <a:sym typeface="Courier"/>
              </a:rPr>
              <a:t>      :port </a:t>
            </a:r>
            <a:r>
              <a:rPr sz="2556" dirty="0">
                <a:latin typeface="+mn-lt"/>
                <a:ea typeface="+mn-ea"/>
                <a:cs typeface="+mn-cs"/>
                <a:sym typeface="Courier"/>
              </a:rPr>
              <a:t>=&gt; site_data[</a:t>
            </a:r>
            <a:r>
              <a:rPr sz="2556" dirty="0">
                <a:solidFill>
                  <a:srgbClr val="C8352B"/>
                </a:solidFill>
                <a:latin typeface="+mn-lt"/>
                <a:ea typeface="+mn-ea"/>
                <a:cs typeface="+mn-cs"/>
                <a:sym typeface="Courier"/>
              </a:rPr>
              <a:t>"port"</a:t>
            </a:r>
            <a:r>
              <a:rPr sz="2556" dirty="0">
                <a:latin typeface="+mn-lt"/>
                <a:ea typeface="+mn-ea"/>
                <a:cs typeface="+mn-cs"/>
                <a:sym typeface="Courier"/>
              </a:rPr>
              <a:t>]</a:t>
            </a:r>
            <a:endParaRPr sz="2556" dirty="0">
              <a:solidFill>
                <a:srgbClr val="C8352B"/>
              </a:solidFill>
              <a:latin typeface="+mn-lt"/>
              <a:ea typeface="+mn-ea"/>
              <a:cs typeface="+mn-cs"/>
              <a:sym typeface="Courier"/>
            </a:endParaRPr>
          </a:p>
          <a:p>
            <a:pPr lvl="8" indent="0" algn="l" defTabSz="324611">
              <a:defRPr sz="1800"/>
            </a:pPr>
            <a:r>
              <a:rPr sz="2556" dirty="0">
                <a:solidFill>
                  <a:srgbClr val="C8352B"/>
                </a:solidFill>
                <a:latin typeface="+mn-lt"/>
                <a:ea typeface="+mn-ea"/>
                <a:cs typeface="+mn-cs"/>
                <a:sym typeface="Courier"/>
              </a:rPr>
              <a:t>    </a:t>
            </a:r>
            <a:r>
              <a:rPr sz="2556" dirty="0">
                <a:latin typeface="+mn-lt"/>
                <a:ea typeface="+mn-ea"/>
                <a:cs typeface="+mn-cs"/>
                <a:sym typeface="Courier"/>
              </a:rPr>
              <a:t>)</a:t>
            </a:r>
            <a:endParaRPr sz="2556" dirty="0">
              <a:solidFill>
                <a:srgbClr val="C8352B"/>
              </a:solidFill>
              <a:latin typeface="+mn-lt"/>
              <a:ea typeface="+mn-ea"/>
              <a:cs typeface="+mn-cs"/>
              <a:sym typeface="Courier"/>
            </a:endParaRPr>
          </a:p>
          <a:p>
            <a:pPr lvl="8" indent="0" algn="l" defTabSz="324611">
              <a:defRPr sz="1800"/>
            </a:pPr>
            <a:r>
              <a:rPr sz="2556" dirty="0">
                <a:solidFill>
                  <a:srgbClr val="C8352B"/>
                </a:solidFill>
                <a:latin typeface="+mn-lt"/>
                <a:ea typeface="+mn-ea"/>
                <a:cs typeface="+mn-cs"/>
                <a:sym typeface="Courier"/>
              </a:rPr>
              <a:t>    </a:t>
            </a:r>
            <a:r>
              <a:rPr sz="2556" dirty="0">
                <a:latin typeface="+mn-lt"/>
                <a:ea typeface="+mn-ea"/>
                <a:cs typeface="+mn-cs"/>
                <a:sym typeface="Courier"/>
              </a:rPr>
              <a:t>notifies</a:t>
            </a:r>
            <a:r>
              <a:rPr sz="2556" dirty="0">
                <a:solidFill>
                  <a:srgbClr val="C8352B"/>
                </a:solidFill>
                <a:latin typeface="+mn-lt"/>
                <a:ea typeface="+mn-ea"/>
                <a:cs typeface="+mn-cs"/>
                <a:sym typeface="Courier"/>
              </a:rPr>
              <a:t> :restart</a:t>
            </a:r>
            <a:r>
              <a:rPr sz="2556" dirty="0">
                <a:latin typeface="+mn-lt"/>
                <a:ea typeface="+mn-ea"/>
                <a:cs typeface="+mn-cs"/>
                <a:sym typeface="Courier"/>
              </a:rPr>
              <a:t>,</a:t>
            </a:r>
            <a:r>
              <a:rPr sz="2556" dirty="0">
                <a:solidFill>
                  <a:srgbClr val="C8352B"/>
                </a:solidFill>
                <a:latin typeface="+mn-lt"/>
                <a:ea typeface="+mn-ea"/>
                <a:cs typeface="+mn-cs"/>
                <a:sym typeface="Courier"/>
              </a:rPr>
              <a:t> "service[httpd]"</a:t>
            </a:r>
          </a:p>
          <a:p>
            <a:pPr lvl="8" indent="0" algn="l" defTabSz="324611">
              <a:defRPr sz="1800"/>
            </a:pPr>
            <a:r>
              <a:rPr sz="2556" dirty="0">
                <a:solidFill>
                  <a:srgbClr val="C8352B"/>
                </a:solidFill>
                <a:latin typeface="+mn-lt"/>
                <a:ea typeface="+mn-ea"/>
                <a:cs typeface="+mn-cs"/>
                <a:sym typeface="Courier"/>
              </a:rPr>
              <a:t>  </a:t>
            </a:r>
            <a:r>
              <a:rPr sz="2556" dirty="0">
                <a:solidFill>
                  <a:srgbClr val="4F7A28"/>
                </a:solidFill>
                <a:latin typeface="+mn-lt"/>
                <a:ea typeface="+mn-ea"/>
                <a:cs typeface="+mn-cs"/>
                <a:sym typeface="Courier"/>
              </a:rPr>
              <a:t>end</a:t>
            </a:r>
          </a:p>
          <a:p>
            <a:pPr lvl="8" indent="0" algn="l" defTabSz="324611">
              <a:defRPr sz="1800"/>
            </a:pPr>
            <a:endParaRPr sz="2556" dirty="0">
              <a:solidFill>
                <a:srgbClr val="4F7A28"/>
              </a:solidFill>
              <a:latin typeface="+mn-lt"/>
              <a:ea typeface="+mn-ea"/>
              <a:cs typeface="+mn-cs"/>
              <a:sym typeface="Courier"/>
            </a:endParaRPr>
          </a:p>
          <a:p>
            <a:pPr lvl="8" indent="0" algn="l" defTabSz="324611">
              <a:defRPr sz="1800"/>
            </a:pPr>
            <a:r>
              <a:rPr sz="2556" dirty="0">
                <a:latin typeface="+mn-lt"/>
                <a:ea typeface="+mn-ea"/>
                <a:cs typeface="+mn-cs"/>
                <a:sym typeface="Courier"/>
              </a:rPr>
              <a:t># Add a directory resource to create the document_root</a:t>
            </a:r>
            <a:endParaRPr sz="2556" dirty="0">
              <a:solidFill>
                <a:srgbClr val="4F7A28"/>
              </a:solidFill>
              <a:latin typeface="+mn-lt"/>
              <a:ea typeface="+mn-ea"/>
              <a:cs typeface="+mn-cs"/>
              <a:sym typeface="Courier"/>
            </a:endParaRPr>
          </a:p>
          <a:p>
            <a:pPr lvl="8" indent="0" algn="l" defTabSz="324611">
              <a:defRPr sz="1800"/>
            </a:pPr>
            <a:r>
              <a:rPr sz="2556" dirty="0">
                <a:solidFill>
                  <a:srgbClr val="4F7A28"/>
                </a:solidFill>
                <a:latin typeface="+mn-lt"/>
                <a:ea typeface="+mn-ea"/>
                <a:cs typeface="+mn-cs"/>
                <a:sym typeface="Courier"/>
              </a:rPr>
              <a:t>  </a:t>
            </a:r>
            <a:r>
              <a:rPr sz="2556" dirty="0">
                <a:latin typeface="+mn-lt"/>
                <a:ea typeface="+mn-ea"/>
                <a:cs typeface="+mn-cs"/>
                <a:sym typeface="Courier"/>
              </a:rPr>
              <a:t>directory</a:t>
            </a:r>
            <a:r>
              <a:rPr sz="2556" dirty="0">
                <a:solidFill>
                  <a:srgbClr val="4F7A28"/>
                </a:solidFill>
                <a:latin typeface="+mn-lt"/>
                <a:ea typeface="+mn-ea"/>
                <a:cs typeface="+mn-cs"/>
                <a:sym typeface="Courier"/>
              </a:rPr>
              <a:t> </a:t>
            </a:r>
            <a:r>
              <a:rPr sz="2556" dirty="0">
                <a:latin typeface="+mn-lt"/>
                <a:ea typeface="+mn-ea"/>
                <a:cs typeface="+mn-cs"/>
                <a:sym typeface="Courier"/>
              </a:rPr>
              <a:t>document_root</a:t>
            </a:r>
            <a:r>
              <a:rPr sz="2556" dirty="0">
                <a:solidFill>
                  <a:srgbClr val="4F7A28"/>
                </a:solidFill>
                <a:latin typeface="+mn-lt"/>
                <a:ea typeface="+mn-ea"/>
                <a:cs typeface="+mn-cs"/>
                <a:sym typeface="Courier"/>
              </a:rPr>
              <a:t> do</a:t>
            </a:r>
          </a:p>
          <a:p>
            <a:pPr lvl="8" indent="0" algn="l" defTabSz="324611">
              <a:defRPr sz="1800"/>
            </a:pPr>
            <a:r>
              <a:rPr sz="2556" dirty="0">
                <a:solidFill>
                  <a:srgbClr val="4F7A28"/>
                </a:solidFill>
                <a:latin typeface="+mn-lt"/>
                <a:ea typeface="+mn-ea"/>
                <a:cs typeface="+mn-cs"/>
                <a:sym typeface="Courier"/>
              </a:rPr>
              <a:t>    </a:t>
            </a:r>
            <a:r>
              <a:rPr sz="2556" dirty="0">
                <a:latin typeface="+mn-lt"/>
                <a:ea typeface="+mn-ea"/>
                <a:cs typeface="+mn-cs"/>
                <a:sym typeface="Courier"/>
              </a:rPr>
              <a:t>mode</a:t>
            </a:r>
            <a:r>
              <a:rPr sz="2556" dirty="0">
                <a:solidFill>
                  <a:srgbClr val="4F7A28"/>
                </a:solidFill>
                <a:latin typeface="+mn-lt"/>
                <a:ea typeface="+mn-ea"/>
                <a:cs typeface="+mn-cs"/>
                <a:sym typeface="Courier"/>
              </a:rPr>
              <a:t> </a:t>
            </a:r>
            <a:r>
              <a:rPr sz="2556" dirty="0">
                <a:solidFill>
                  <a:srgbClr val="B51A00"/>
                </a:solidFill>
                <a:latin typeface="+mn-lt"/>
                <a:ea typeface="+mn-ea"/>
                <a:cs typeface="+mn-cs"/>
                <a:sym typeface="Courier"/>
              </a:rPr>
              <a:t>"0755"</a:t>
            </a:r>
            <a:endParaRPr sz="2556" dirty="0">
              <a:solidFill>
                <a:srgbClr val="4F7A28"/>
              </a:solidFill>
              <a:latin typeface="+mn-lt"/>
              <a:ea typeface="+mn-ea"/>
              <a:cs typeface="+mn-cs"/>
              <a:sym typeface="Courier"/>
            </a:endParaRPr>
          </a:p>
          <a:p>
            <a:pPr lvl="8" indent="0" algn="l" defTabSz="324611">
              <a:defRPr sz="1800"/>
            </a:pPr>
            <a:r>
              <a:rPr sz="2556" dirty="0">
                <a:solidFill>
                  <a:srgbClr val="4F7A28"/>
                </a:solidFill>
                <a:latin typeface="+mn-lt"/>
                <a:ea typeface="+mn-ea"/>
                <a:cs typeface="+mn-cs"/>
                <a:sym typeface="Courier"/>
              </a:rPr>
              <a:t>    </a:t>
            </a:r>
            <a:r>
              <a:rPr sz="2556" dirty="0">
                <a:latin typeface="+mn-lt"/>
                <a:ea typeface="+mn-ea"/>
                <a:cs typeface="+mn-cs"/>
                <a:sym typeface="Courier"/>
              </a:rPr>
              <a:t>recursive</a:t>
            </a:r>
            <a:r>
              <a:rPr sz="2556" dirty="0">
                <a:solidFill>
                  <a:srgbClr val="4F7A28"/>
                </a:solidFill>
                <a:latin typeface="+mn-lt"/>
                <a:ea typeface="+mn-ea"/>
                <a:cs typeface="+mn-cs"/>
                <a:sym typeface="Courier"/>
              </a:rPr>
              <a:t> </a:t>
            </a:r>
            <a:r>
              <a:rPr sz="2556" dirty="0">
                <a:solidFill>
                  <a:srgbClr val="B51A00"/>
                </a:solidFill>
                <a:latin typeface="+mn-lt"/>
                <a:ea typeface="+mn-ea"/>
                <a:cs typeface="+mn-cs"/>
                <a:sym typeface="Courier"/>
              </a:rPr>
              <a:t>true</a:t>
            </a:r>
            <a:endParaRPr sz="2556" dirty="0">
              <a:solidFill>
                <a:srgbClr val="4F7A28"/>
              </a:solidFill>
              <a:latin typeface="+mn-lt"/>
              <a:ea typeface="+mn-ea"/>
              <a:cs typeface="+mn-cs"/>
              <a:sym typeface="Courier"/>
            </a:endParaRPr>
          </a:p>
          <a:p>
            <a:pPr lvl="8" indent="0" algn="l" defTabSz="324611">
              <a:defRPr sz="1800"/>
            </a:pPr>
            <a:r>
              <a:rPr sz="2556" dirty="0">
                <a:solidFill>
                  <a:srgbClr val="4F7A28"/>
                </a:solidFill>
                <a:latin typeface="+mn-lt"/>
                <a:ea typeface="+mn-ea"/>
                <a:cs typeface="+mn-cs"/>
                <a:sym typeface="Courier"/>
              </a:rPr>
              <a:t>  end</a:t>
            </a:r>
          </a:p>
        </p:txBody>
      </p:sp>
      <p:sp>
        <p:nvSpPr>
          <p:cNvPr id="4833" name="Shape 4833"/>
          <p:cNvSpPr>
            <a:spLocks noGrp="1"/>
          </p:cNvSpPr>
          <p:nvPr>
            <p:ph type="title"/>
          </p:nvPr>
        </p:nvSpPr>
        <p:spPr>
          <a:prstGeom prst="rect">
            <a:avLst/>
          </a:prstGeom>
        </p:spPr>
        <p:txBody>
          <a:bodyPr/>
          <a:lstStyle>
            <a:lvl1pPr defTabSz="508508">
              <a:defRPr sz="6552">
                <a:effectLst>
                  <a:outerShdw blurRad="46228" dist="23114" dir="2700000" rotWithShape="0">
                    <a:srgbClr val="000000">
                      <a:alpha val="75000"/>
                    </a:srgbClr>
                  </a:outerShdw>
                </a:effectLst>
              </a:defRPr>
            </a:lvl1pPr>
          </a:lstStyle>
          <a:p>
            <a:pPr lvl="0">
              <a:defRPr sz="1800" b="0">
                <a:solidFill>
                  <a:srgbClr val="000000"/>
                </a:solidFill>
                <a:effectLst/>
              </a:defRPr>
            </a:pPr>
            <a:r>
              <a:rPr sz="6552" b="1">
                <a:solidFill>
                  <a:srgbClr val="FFFFFF"/>
                </a:solidFill>
                <a:effectLst>
                  <a:outerShdw blurRad="46228" dist="23114" dir="2700000" rotWithShape="0">
                    <a:srgbClr val="000000">
                      <a:alpha val="75000"/>
                    </a:srgbClr>
                  </a:outerShdw>
                </a:effectLst>
              </a:rPr>
              <a:t>Exercise: Add the directory resource</a:t>
            </a:r>
          </a:p>
        </p:txBody>
      </p:sp>
      <p:sp>
        <p:nvSpPr>
          <p:cNvPr id="4834" name="Shape 4834"/>
          <p:cNvSpPr/>
          <p:nvPr/>
        </p:nvSpPr>
        <p:spPr>
          <a:xfrm>
            <a:off x="838200" y="6290524"/>
            <a:ext cx="7276432" cy="1530002"/>
          </a:xfrm>
          <a:prstGeom prst="rect">
            <a:avLst/>
          </a:prstGeom>
          <a:ln w="63500">
            <a:solidFill>
              <a:srgbClr val="FFAA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4835" name="Shape 4835"/>
          <p:cNvSpPr/>
          <p:nvPr/>
        </p:nvSpPr>
        <p:spPr>
          <a:xfrm>
            <a:off x="965200" y="1854200"/>
            <a:ext cx="13512800" cy="4064000"/>
          </a:xfrm>
          <a:prstGeom prst="rect">
            <a:avLst/>
          </a:prstGeom>
          <a:solidFill>
            <a:srgbClr val="FFFFFF">
              <a:alpha val="60000"/>
            </a:srgbClr>
          </a:solidFill>
          <a:ln w="508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4837" name="Shape 4837"/>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424</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99" name="Shape 4799"/>
          <p:cNvSpPr/>
          <p:nvPr/>
        </p:nvSpPr>
        <p:spPr>
          <a:xfrm>
            <a:off x="10604500" y="5283200"/>
            <a:ext cx="5461000" cy="32258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ormAutofit/>
          </a:bodyPr>
          <a:lstStyle/>
          <a:p>
            <a:pPr lvl="8" indent="0" algn="l" defTabSz="457200">
              <a:defRPr sz="1800"/>
            </a:pPr>
            <a:r>
              <a:rPr sz="4800">
                <a:solidFill>
                  <a:srgbClr val="B51A00"/>
                </a:solidFill>
                <a:latin typeface="+mn-lt"/>
                <a:ea typeface="+mn-ea"/>
                <a:cs typeface="+mn-cs"/>
                <a:sym typeface="Courier"/>
              </a:rPr>
              <a:t>   </a:t>
            </a:r>
          </a:p>
        </p:txBody>
      </p:sp>
      <p:sp>
        <p:nvSpPr>
          <p:cNvPr id="4800" name="Shape 4800"/>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Variables and interpolation </a:t>
            </a:r>
          </a:p>
        </p:txBody>
      </p:sp>
      <p:sp>
        <p:nvSpPr>
          <p:cNvPr id="4801" name="Shape 4801"/>
          <p:cNvSpPr>
            <a:spLocks noGrp="1"/>
          </p:cNvSpPr>
          <p:nvPr>
            <p:ph type="body" idx="1"/>
          </p:nvPr>
        </p:nvSpPr>
        <p:spPr>
          <a:xfrm>
            <a:off x="838200" y="4191000"/>
            <a:ext cx="15265400" cy="1117600"/>
          </a:xfrm>
          <a:prstGeom prst="rect">
            <a:avLst/>
          </a:prstGeom>
        </p:spPr>
        <p:txBody>
          <a:bodyPr/>
          <a:lstStyle/>
          <a:p>
            <a:pPr lvl="0">
              <a:defRPr sz="1800"/>
            </a:pPr>
            <a:r>
              <a:rPr sz="4800"/>
              <a:t>What directory will be created in each of the following?</a:t>
            </a:r>
          </a:p>
        </p:txBody>
      </p:sp>
      <p:sp>
        <p:nvSpPr>
          <p:cNvPr id="4802" name="Shape 4802"/>
          <p:cNvSpPr/>
          <p:nvPr/>
        </p:nvSpPr>
        <p:spPr>
          <a:xfrm>
            <a:off x="596900" y="5283200"/>
            <a:ext cx="9817100" cy="32258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ormAutofit/>
          </a:bodyPr>
          <a:lstStyle/>
          <a:p>
            <a:pPr lvl="8" indent="0" algn="l" defTabSz="329184">
              <a:defRPr sz="1800"/>
            </a:pPr>
            <a:r>
              <a:rPr sz="3456" dirty="0">
                <a:latin typeface="+mn-lt"/>
                <a:ea typeface="+mn-ea"/>
                <a:cs typeface="+mn-cs"/>
                <a:sym typeface="Courier"/>
              </a:rPr>
              <a:t>directory</a:t>
            </a:r>
            <a:r>
              <a:rPr sz="3456" dirty="0">
                <a:solidFill>
                  <a:srgbClr val="B51A00"/>
                </a:solidFill>
                <a:latin typeface="+mn-lt"/>
                <a:ea typeface="+mn-ea"/>
                <a:cs typeface="+mn-cs"/>
                <a:sym typeface="Courier"/>
              </a:rPr>
              <a:t> document_root </a:t>
            </a:r>
            <a:r>
              <a:rPr sz="3456" dirty="0">
                <a:solidFill>
                  <a:srgbClr val="4F7A28"/>
                </a:solidFill>
                <a:latin typeface="+mn-lt"/>
                <a:ea typeface="+mn-ea"/>
                <a:cs typeface="+mn-cs"/>
                <a:sym typeface="Courier"/>
              </a:rPr>
              <a:t>do</a:t>
            </a:r>
            <a:r>
              <a:rPr sz="3456" dirty="0">
                <a:solidFill>
                  <a:srgbClr val="B51A00"/>
                </a:solidFill>
                <a:latin typeface="+mn-lt"/>
                <a:ea typeface="+mn-ea"/>
                <a:cs typeface="+mn-cs"/>
                <a:sym typeface="Courier"/>
              </a:rPr>
              <a:t> </a:t>
            </a:r>
            <a:r>
              <a:rPr sz="3456" dirty="0">
                <a:latin typeface="+mn-lt"/>
                <a:ea typeface="+mn-ea"/>
                <a:cs typeface="+mn-cs"/>
                <a:sym typeface="Courier"/>
              </a:rPr>
              <a:t>...</a:t>
            </a:r>
            <a:endParaRPr sz="3456" dirty="0">
              <a:solidFill>
                <a:srgbClr val="B51A00"/>
              </a:solidFill>
              <a:latin typeface="+mn-lt"/>
              <a:ea typeface="+mn-ea"/>
              <a:cs typeface="+mn-cs"/>
              <a:sym typeface="Courier"/>
            </a:endParaRPr>
          </a:p>
          <a:p>
            <a:pPr lvl="8" indent="0" algn="l" defTabSz="329184">
              <a:defRPr sz="1800"/>
            </a:pPr>
            <a:endParaRPr sz="3456" dirty="0">
              <a:solidFill>
                <a:srgbClr val="B51A00"/>
              </a:solidFill>
              <a:latin typeface="+mn-lt"/>
              <a:ea typeface="+mn-ea"/>
              <a:cs typeface="+mn-cs"/>
              <a:sym typeface="Courier"/>
            </a:endParaRPr>
          </a:p>
          <a:p>
            <a:pPr lvl="8" indent="0" algn="l" defTabSz="329184">
              <a:defRPr sz="1800"/>
            </a:pPr>
            <a:r>
              <a:rPr sz="3456" dirty="0">
                <a:latin typeface="+mn-lt"/>
                <a:ea typeface="+mn-ea"/>
                <a:cs typeface="+mn-cs"/>
                <a:sym typeface="Courier"/>
              </a:rPr>
              <a:t>directory</a:t>
            </a:r>
            <a:r>
              <a:rPr sz="3456" dirty="0">
                <a:solidFill>
                  <a:srgbClr val="B51A00"/>
                </a:solidFill>
                <a:latin typeface="+mn-lt"/>
                <a:ea typeface="+mn-ea"/>
                <a:cs typeface="+mn-cs"/>
                <a:sym typeface="Courier"/>
              </a:rPr>
              <a:t> "document_root" </a:t>
            </a:r>
            <a:r>
              <a:rPr sz="3456" dirty="0">
                <a:solidFill>
                  <a:srgbClr val="4F7A28"/>
                </a:solidFill>
                <a:latin typeface="+mn-lt"/>
                <a:ea typeface="+mn-ea"/>
                <a:cs typeface="+mn-cs"/>
                <a:sym typeface="Courier"/>
              </a:rPr>
              <a:t>do</a:t>
            </a:r>
            <a:r>
              <a:rPr sz="3456" dirty="0">
                <a:solidFill>
                  <a:srgbClr val="B51A00"/>
                </a:solidFill>
                <a:latin typeface="+mn-lt"/>
                <a:ea typeface="+mn-ea"/>
                <a:cs typeface="+mn-cs"/>
                <a:sym typeface="Courier"/>
              </a:rPr>
              <a:t> </a:t>
            </a:r>
            <a:r>
              <a:rPr sz="3456" dirty="0">
                <a:latin typeface="+mn-lt"/>
                <a:ea typeface="+mn-ea"/>
                <a:cs typeface="+mn-cs"/>
                <a:sym typeface="Courier"/>
              </a:rPr>
              <a:t>...</a:t>
            </a:r>
            <a:endParaRPr sz="3456" dirty="0">
              <a:solidFill>
                <a:srgbClr val="B51A00"/>
              </a:solidFill>
              <a:latin typeface="+mn-lt"/>
              <a:ea typeface="+mn-ea"/>
              <a:cs typeface="+mn-cs"/>
              <a:sym typeface="Courier"/>
            </a:endParaRPr>
          </a:p>
          <a:p>
            <a:pPr lvl="8" indent="0" algn="l" defTabSz="329184">
              <a:defRPr sz="1800"/>
            </a:pPr>
            <a:endParaRPr sz="3456" dirty="0">
              <a:solidFill>
                <a:srgbClr val="B51A00"/>
              </a:solidFill>
              <a:latin typeface="+mn-lt"/>
              <a:ea typeface="+mn-ea"/>
              <a:cs typeface="+mn-cs"/>
              <a:sym typeface="Courier"/>
            </a:endParaRPr>
          </a:p>
          <a:p>
            <a:pPr lvl="8" indent="0" algn="l" defTabSz="329184">
              <a:defRPr sz="1800"/>
            </a:pPr>
            <a:r>
              <a:rPr sz="3456" dirty="0">
                <a:latin typeface="+mn-lt"/>
                <a:ea typeface="+mn-ea"/>
                <a:cs typeface="+mn-cs"/>
                <a:sym typeface="Courier"/>
              </a:rPr>
              <a:t>directory</a:t>
            </a:r>
            <a:r>
              <a:rPr sz="3456" dirty="0">
                <a:solidFill>
                  <a:srgbClr val="B51A00"/>
                </a:solidFill>
                <a:latin typeface="+mn-lt"/>
                <a:ea typeface="+mn-ea"/>
                <a:cs typeface="+mn-cs"/>
                <a:sym typeface="Courier"/>
              </a:rPr>
              <a:t> "#{document_root}" </a:t>
            </a:r>
            <a:r>
              <a:rPr sz="3456" dirty="0">
                <a:solidFill>
                  <a:srgbClr val="4F7A28"/>
                </a:solidFill>
                <a:latin typeface="+mn-lt"/>
                <a:ea typeface="+mn-ea"/>
                <a:cs typeface="+mn-cs"/>
                <a:sym typeface="Courier"/>
              </a:rPr>
              <a:t>do</a:t>
            </a:r>
            <a:r>
              <a:rPr sz="3456" dirty="0">
                <a:solidFill>
                  <a:srgbClr val="B51A00"/>
                </a:solidFill>
                <a:latin typeface="+mn-lt"/>
                <a:ea typeface="+mn-ea"/>
                <a:cs typeface="+mn-cs"/>
                <a:sym typeface="Courier"/>
              </a:rPr>
              <a:t> </a:t>
            </a:r>
            <a:r>
              <a:rPr sz="3456" dirty="0">
                <a:latin typeface="+mn-lt"/>
                <a:ea typeface="+mn-ea"/>
                <a:cs typeface="+mn-cs"/>
                <a:sym typeface="Courier"/>
              </a:rPr>
              <a:t>...</a:t>
            </a:r>
          </a:p>
        </p:txBody>
      </p:sp>
      <p:sp>
        <p:nvSpPr>
          <p:cNvPr id="4803" name="Shape 4803"/>
          <p:cNvSpPr/>
          <p:nvPr/>
        </p:nvSpPr>
        <p:spPr>
          <a:xfrm>
            <a:off x="622300" y="2832100"/>
            <a:ext cx="11150600" cy="10922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ormAutofit/>
          </a:bodyPr>
          <a:lstStyle/>
          <a:p>
            <a:pPr lvl="8" indent="0" algn="l" defTabSz="384047">
              <a:defRPr sz="1800"/>
            </a:pPr>
            <a:r>
              <a:rPr sz="4032">
                <a:latin typeface="+mn-lt"/>
                <a:ea typeface="+mn-ea"/>
                <a:cs typeface="+mn-cs"/>
                <a:sym typeface="Courier"/>
              </a:rPr>
              <a:t>document_root=</a:t>
            </a:r>
            <a:r>
              <a:rPr sz="4032">
                <a:solidFill>
                  <a:srgbClr val="C8352B"/>
                </a:solidFill>
                <a:latin typeface="+mn-lt"/>
                <a:ea typeface="+mn-ea"/>
                <a:cs typeface="+mn-cs"/>
                <a:sym typeface="Courier"/>
              </a:rPr>
              <a:t>"/srv/apache/foobar"</a:t>
            </a:r>
          </a:p>
        </p:txBody>
      </p:sp>
      <p:sp>
        <p:nvSpPr>
          <p:cNvPr id="4804" name="Shape 4804"/>
          <p:cNvSpPr/>
          <p:nvPr/>
        </p:nvSpPr>
        <p:spPr>
          <a:xfrm>
            <a:off x="838200" y="1892300"/>
            <a:ext cx="15265400" cy="11176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pPr marL="381000" lvl="0" indent="-381000" algn="l">
              <a:spcBef>
                <a:spcPts val="1200"/>
              </a:spcBef>
              <a:buClr>
                <a:srgbClr val="F38C24"/>
              </a:buClr>
              <a:buSzPct val="100000"/>
              <a:buChar char="•"/>
              <a:defRPr sz="1800"/>
            </a:pPr>
            <a:r>
              <a:rPr sz="4800">
                <a:latin typeface="+mj-lt"/>
                <a:ea typeface="+mj-ea"/>
                <a:cs typeface="+mj-cs"/>
                <a:sym typeface="Arial"/>
              </a:rPr>
              <a:t>Given the following variable for '</a:t>
            </a:r>
            <a:r>
              <a:rPr sz="4800">
                <a:latin typeface="+mn-lt"/>
                <a:ea typeface="+mn-ea"/>
                <a:cs typeface="+mn-cs"/>
                <a:sym typeface="Courier"/>
              </a:rPr>
              <a:t>document_root</a:t>
            </a:r>
            <a:r>
              <a:rPr sz="4800">
                <a:latin typeface="+mj-lt"/>
                <a:ea typeface="+mj-ea"/>
                <a:cs typeface="+mj-cs"/>
                <a:sym typeface="Arial"/>
              </a:rPr>
              <a:t>'</a:t>
            </a:r>
          </a:p>
        </p:txBody>
      </p:sp>
      <p:sp>
        <p:nvSpPr>
          <p:cNvPr id="4805" name="Shape 4805"/>
          <p:cNvSpPr/>
          <p:nvPr/>
        </p:nvSpPr>
        <p:spPr>
          <a:xfrm>
            <a:off x="10604500" y="5283200"/>
            <a:ext cx="5461000" cy="32258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ormAutofit/>
          </a:bodyPr>
          <a:lstStyle/>
          <a:p>
            <a:pPr lvl="8" indent="0" algn="l" defTabSz="342900">
              <a:defRPr sz="1800"/>
            </a:pPr>
            <a:r>
              <a:rPr sz="3600" dirty="0">
                <a:solidFill>
                  <a:srgbClr val="B51A00"/>
                </a:solidFill>
                <a:latin typeface="+mn-lt"/>
                <a:ea typeface="+mn-ea"/>
                <a:cs typeface="+mn-cs"/>
                <a:sym typeface="Courier"/>
              </a:rPr>
              <a:t>/srv/apache/foobar </a:t>
            </a:r>
          </a:p>
          <a:p>
            <a:pPr lvl="8" indent="0" algn="l" defTabSz="342900">
              <a:defRPr sz="1800"/>
            </a:pPr>
            <a:endParaRPr sz="3600" dirty="0">
              <a:solidFill>
                <a:srgbClr val="B51A00"/>
              </a:solidFill>
              <a:latin typeface="+mn-lt"/>
              <a:ea typeface="+mn-ea"/>
              <a:cs typeface="+mn-cs"/>
              <a:sym typeface="Courier"/>
            </a:endParaRPr>
          </a:p>
          <a:p>
            <a:pPr lvl="8" indent="0" algn="l" defTabSz="342900">
              <a:defRPr sz="1800"/>
            </a:pPr>
            <a:r>
              <a:rPr sz="3600" dirty="0">
                <a:solidFill>
                  <a:srgbClr val="B51A00"/>
                </a:solidFill>
                <a:latin typeface="+mn-lt"/>
                <a:ea typeface="+mn-ea"/>
                <a:cs typeface="+mn-cs"/>
                <a:sym typeface="Courier"/>
              </a:rPr>
              <a:t>/document_root</a:t>
            </a:r>
          </a:p>
          <a:p>
            <a:pPr lvl="8" indent="0" algn="l" defTabSz="342900">
              <a:defRPr sz="1800"/>
            </a:pPr>
            <a:endParaRPr sz="3600" dirty="0">
              <a:solidFill>
                <a:srgbClr val="B51A00"/>
              </a:solidFill>
              <a:latin typeface="+mn-lt"/>
              <a:ea typeface="+mn-ea"/>
              <a:cs typeface="+mn-cs"/>
              <a:sym typeface="Courier"/>
            </a:endParaRPr>
          </a:p>
          <a:p>
            <a:pPr lvl="8" indent="0" algn="l" defTabSz="342900">
              <a:defRPr sz="1800"/>
            </a:pPr>
            <a:r>
              <a:rPr sz="3600" dirty="0">
                <a:solidFill>
                  <a:srgbClr val="B51A00"/>
                </a:solidFill>
                <a:latin typeface="+mn-lt"/>
                <a:ea typeface="+mn-ea"/>
                <a:cs typeface="+mn-cs"/>
                <a:sym typeface="Courier"/>
              </a:rPr>
              <a:t>/srv/apache/</a:t>
            </a:r>
            <a:r>
              <a:rPr sz="3600" dirty="0" smtClean="0">
                <a:solidFill>
                  <a:srgbClr val="B51A00"/>
                </a:solidFill>
                <a:latin typeface="+mn-lt"/>
                <a:ea typeface="+mn-ea"/>
                <a:cs typeface="+mn-cs"/>
                <a:sym typeface="Courier"/>
              </a:rPr>
              <a:t>foobar</a:t>
            </a:r>
            <a:endParaRPr lang="en-US" sz="3600" dirty="0" smtClean="0">
              <a:solidFill>
                <a:srgbClr val="B51A00"/>
              </a:solidFill>
              <a:latin typeface="+mn-lt"/>
              <a:ea typeface="+mn-ea"/>
              <a:cs typeface="+mn-cs"/>
              <a:sym typeface="Courier"/>
            </a:endParaRPr>
          </a:p>
          <a:p>
            <a:pPr lvl="8" indent="0" algn="l" defTabSz="342900">
              <a:defRPr sz="1800"/>
            </a:pPr>
            <a:endParaRPr sz="3600" dirty="0">
              <a:solidFill>
                <a:srgbClr val="B51A00"/>
              </a:solidFill>
              <a:latin typeface="+mn-lt"/>
              <a:ea typeface="+mn-ea"/>
              <a:cs typeface="+mn-cs"/>
              <a:sym typeface="Courier"/>
            </a:endParaRPr>
          </a:p>
        </p:txBody>
      </p:sp>
      <p:sp>
        <p:nvSpPr>
          <p:cNvPr id="4806" name="Shape 480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425</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805">
                                            <p:bg/>
                                          </p:spTgt>
                                        </p:tgtEl>
                                        <p:attrNameLst>
                                          <p:attrName>style.visibility</p:attrName>
                                        </p:attrNameLst>
                                      </p:cBhvr>
                                      <p:to>
                                        <p:strVal val="visible"/>
                                      </p:to>
                                    </p:set>
                                  </p:childTnLst>
                                </p:cTn>
                              </p:par>
                              <p:par>
                                <p:cTn id="7" presetID="1" presetClass="entr" presetSubtype="0" fill="hold" grpId="1">
                                  <p:stCondLst>
                                    <p:cond delay="0"/>
                                  </p:stCondLst>
                                  <p:iterate>
                                    <p:tmAbs val="0"/>
                                  </p:iterate>
                                  <p:childTnLst>
                                    <p:set>
                                      <p:cBhvr>
                                        <p:cTn id="8" fill="hold"/>
                                        <p:tgtEl>
                                          <p:spTgt spid="480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80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0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05" grpId="1" build="p" bldLvl="5" animBg="1" advAuto="0"/>
    </p:bld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1" name="Shape 4841"/>
          <p:cNvSpPr>
            <a:spLocks noGrp="1"/>
          </p:cNvSpPr>
          <p:nvPr>
            <p:ph type="title"/>
          </p:nvPr>
        </p:nvSpPr>
        <p:spPr>
          <a:prstGeom prst="rect">
            <a:avLst/>
          </a:prstGeom>
        </p:spPr>
        <p:txBody>
          <a:bodyPr>
            <a:normAutofit fontScale="90000"/>
          </a:bodyPr>
          <a:lstStyle>
            <a:lvl1pPr defTabSz="273812">
              <a:defRPr sz="3528">
                <a:effectLst>
                  <a:outerShdw blurRad="24892" dist="12446" dir="2700000" rotWithShape="0">
                    <a:srgbClr val="000000">
                      <a:alpha val="75000"/>
                    </a:srgbClr>
                  </a:outerShdw>
                </a:effectLst>
              </a:defRPr>
            </a:lvl1pPr>
          </a:lstStyle>
          <a:p>
            <a:pPr lvl="0">
              <a:defRPr sz="1800" b="0">
                <a:solidFill>
                  <a:srgbClr val="000000"/>
                </a:solidFill>
                <a:effectLst/>
              </a:defRPr>
            </a:pPr>
            <a:r>
              <a:rPr sz="3528" b="1">
                <a:solidFill>
                  <a:srgbClr val="FFFFFF"/>
                </a:solidFill>
                <a:effectLst>
                  <a:outerShdw blurRad="24892" dist="12446" dir="2700000" rotWithShape="0">
                    <a:srgbClr val="000000">
                      <a:alpha val="75000"/>
                    </a:srgbClr>
                  </a:outerShdw>
                </a:effectLst>
              </a:rPr>
              <a:t>Exercise: Add a template resource to supply the index.html for the virtual host</a:t>
            </a:r>
          </a:p>
        </p:txBody>
      </p:sp>
      <p:sp>
        <p:nvSpPr>
          <p:cNvPr id="4842" name="Shape 4842"/>
          <p:cNvSpPr/>
          <p:nvPr/>
        </p:nvSpPr>
        <p:spPr>
          <a:xfrm>
            <a:off x="825500" y="1854200"/>
            <a:ext cx="14605000" cy="70485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ormAutofit/>
          </a:bodyPr>
          <a:lstStyle/>
          <a:p>
            <a:pPr lvl="8" indent="0" algn="l" defTabSz="256031">
              <a:defRPr sz="1800"/>
            </a:pPr>
            <a:r>
              <a:rPr sz="2688" dirty="0">
                <a:latin typeface="+mn-lt"/>
                <a:ea typeface="+mn-ea"/>
                <a:cs typeface="+mn-cs"/>
                <a:sym typeface="Courier"/>
              </a:rPr>
              <a:t># Add a directory resource to create the document_root</a:t>
            </a:r>
          </a:p>
          <a:p>
            <a:pPr lvl="8" indent="0" algn="l" defTabSz="256031">
              <a:defRPr sz="1800"/>
            </a:pPr>
            <a:r>
              <a:rPr sz="2688" dirty="0">
                <a:solidFill>
                  <a:srgbClr val="4F7A28"/>
                </a:solidFill>
                <a:latin typeface="+mn-lt"/>
                <a:ea typeface="+mn-ea"/>
                <a:cs typeface="+mn-cs"/>
                <a:sym typeface="Courier"/>
              </a:rPr>
              <a:t>  </a:t>
            </a:r>
            <a:r>
              <a:rPr sz="2688" dirty="0">
                <a:latin typeface="+mn-lt"/>
                <a:ea typeface="+mn-ea"/>
                <a:cs typeface="+mn-cs"/>
                <a:sym typeface="Courier"/>
              </a:rPr>
              <a:t>directory</a:t>
            </a:r>
            <a:r>
              <a:rPr sz="2688" dirty="0">
                <a:solidFill>
                  <a:srgbClr val="4F7A28"/>
                </a:solidFill>
                <a:latin typeface="+mn-lt"/>
                <a:ea typeface="+mn-ea"/>
                <a:cs typeface="+mn-cs"/>
                <a:sym typeface="Courier"/>
              </a:rPr>
              <a:t> </a:t>
            </a:r>
            <a:r>
              <a:rPr sz="2688" dirty="0">
                <a:latin typeface="+mn-lt"/>
                <a:ea typeface="+mn-ea"/>
                <a:cs typeface="+mn-cs"/>
                <a:sym typeface="Courier"/>
              </a:rPr>
              <a:t>document_root</a:t>
            </a:r>
            <a:r>
              <a:rPr sz="2688" dirty="0">
                <a:solidFill>
                  <a:srgbClr val="4F7A28"/>
                </a:solidFill>
                <a:latin typeface="+mn-lt"/>
                <a:ea typeface="+mn-ea"/>
                <a:cs typeface="+mn-cs"/>
                <a:sym typeface="Courier"/>
              </a:rPr>
              <a:t> do</a:t>
            </a:r>
          </a:p>
          <a:p>
            <a:pPr lvl="8" indent="0" algn="l" defTabSz="256031">
              <a:defRPr sz="1800"/>
            </a:pPr>
            <a:r>
              <a:rPr sz="2688" dirty="0">
                <a:solidFill>
                  <a:srgbClr val="4F7A28"/>
                </a:solidFill>
                <a:latin typeface="+mn-lt"/>
                <a:ea typeface="+mn-ea"/>
                <a:cs typeface="+mn-cs"/>
                <a:sym typeface="Courier"/>
              </a:rPr>
              <a:t>    </a:t>
            </a:r>
            <a:r>
              <a:rPr sz="2688" dirty="0">
                <a:latin typeface="+mn-lt"/>
                <a:ea typeface="+mn-ea"/>
                <a:cs typeface="+mn-cs"/>
                <a:sym typeface="Courier"/>
              </a:rPr>
              <a:t>mode</a:t>
            </a:r>
            <a:r>
              <a:rPr sz="2688" dirty="0">
                <a:solidFill>
                  <a:srgbClr val="4F7A28"/>
                </a:solidFill>
                <a:latin typeface="+mn-lt"/>
                <a:ea typeface="+mn-ea"/>
                <a:cs typeface="+mn-cs"/>
                <a:sym typeface="Courier"/>
              </a:rPr>
              <a:t> </a:t>
            </a:r>
            <a:r>
              <a:rPr sz="2688" dirty="0">
                <a:solidFill>
                  <a:srgbClr val="B51A00"/>
                </a:solidFill>
                <a:latin typeface="+mn-lt"/>
                <a:ea typeface="+mn-ea"/>
                <a:cs typeface="+mn-cs"/>
                <a:sym typeface="Courier"/>
              </a:rPr>
              <a:t>"0755"</a:t>
            </a:r>
            <a:endParaRPr sz="2688" dirty="0">
              <a:solidFill>
                <a:srgbClr val="4F7A28"/>
              </a:solidFill>
              <a:latin typeface="+mn-lt"/>
              <a:ea typeface="+mn-ea"/>
              <a:cs typeface="+mn-cs"/>
              <a:sym typeface="Courier"/>
            </a:endParaRPr>
          </a:p>
          <a:p>
            <a:pPr lvl="8" indent="0" algn="l" defTabSz="256031">
              <a:defRPr sz="1800"/>
            </a:pPr>
            <a:r>
              <a:rPr sz="2688" dirty="0">
                <a:solidFill>
                  <a:srgbClr val="4F7A28"/>
                </a:solidFill>
                <a:latin typeface="+mn-lt"/>
                <a:ea typeface="+mn-ea"/>
                <a:cs typeface="+mn-cs"/>
                <a:sym typeface="Courier"/>
              </a:rPr>
              <a:t>    </a:t>
            </a:r>
            <a:r>
              <a:rPr sz="2688" dirty="0">
                <a:latin typeface="+mn-lt"/>
                <a:ea typeface="+mn-ea"/>
                <a:cs typeface="+mn-cs"/>
                <a:sym typeface="Courier"/>
              </a:rPr>
              <a:t>recursive</a:t>
            </a:r>
            <a:r>
              <a:rPr sz="2688" dirty="0">
                <a:solidFill>
                  <a:srgbClr val="4F7A28"/>
                </a:solidFill>
                <a:latin typeface="+mn-lt"/>
                <a:ea typeface="+mn-ea"/>
                <a:cs typeface="+mn-cs"/>
                <a:sym typeface="Courier"/>
              </a:rPr>
              <a:t> </a:t>
            </a:r>
            <a:r>
              <a:rPr sz="2688" dirty="0">
                <a:solidFill>
                  <a:srgbClr val="B51A00"/>
                </a:solidFill>
                <a:latin typeface="+mn-lt"/>
                <a:ea typeface="+mn-ea"/>
                <a:cs typeface="+mn-cs"/>
                <a:sym typeface="Courier"/>
              </a:rPr>
              <a:t>true</a:t>
            </a:r>
            <a:endParaRPr sz="2688" dirty="0">
              <a:solidFill>
                <a:srgbClr val="4F7A28"/>
              </a:solidFill>
              <a:latin typeface="+mn-lt"/>
              <a:ea typeface="+mn-ea"/>
              <a:cs typeface="+mn-cs"/>
              <a:sym typeface="Courier"/>
            </a:endParaRPr>
          </a:p>
          <a:p>
            <a:pPr lvl="8" indent="0" algn="l" defTabSz="256031">
              <a:defRPr sz="1800"/>
            </a:pPr>
            <a:r>
              <a:rPr sz="2688" dirty="0">
                <a:solidFill>
                  <a:srgbClr val="4F7A28"/>
                </a:solidFill>
                <a:latin typeface="+mn-lt"/>
                <a:ea typeface="+mn-ea"/>
                <a:cs typeface="+mn-cs"/>
                <a:sym typeface="Courier"/>
              </a:rPr>
              <a:t>  end</a:t>
            </a:r>
          </a:p>
          <a:p>
            <a:pPr lvl="8" indent="0" algn="l" defTabSz="256031">
              <a:defRPr sz="1800"/>
            </a:pPr>
            <a:endParaRPr sz="2688" dirty="0">
              <a:solidFill>
                <a:srgbClr val="4F7A28"/>
              </a:solidFill>
              <a:latin typeface="+mn-lt"/>
              <a:ea typeface="+mn-ea"/>
              <a:cs typeface="+mn-cs"/>
              <a:sym typeface="Courier"/>
            </a:endParaRPr>
          </a:p>
          <a:p>
            <a:pPr lvl="8" indent="0" algn="l" defTabSz="256031">
              <a:defRPr sz="1800"/>
            </a:pPr>
            <a:r>
              <a:rPr sz="2688" dirty="0">
                <a:latin typeface="+mn-lt"/>
                <a:ea typeface="+mn-ea"/>
                <a:cs typeface="+mn-cs"/>
                <a:sym typeface="Courier"/>
              </a:rPr>
              <a:t># Add a template resource for the virtual host's index.html</a:t>
            </a:r>
          </a:p>
          <a:p>
            <a:pPr lvl="8" indent="0" algn="l" defTabSz="256031">
              <a:defRPr sz="1800"/>
            </a:pPr>
            <a:r>
              <a:rPr sz="2688" dirty="0">
                <a:solidFill>
                  <a:srgbClr val="4F7A28"/>
                </a:solidFill>
                <a:latin typeface="+mn-lt"/>
                <a:ea typeface="+mn-ea"/>
                <a:cs typeface="+mn-cs"/>
                <a:sym typeface="Courier"/>
              </a:rPr>
              <a:t>  </a:t>
            </a:r>
            <a:r>
              <a:rPr sz="2688" dirty="0">
                <a:latin typeface="+mn-lt"/>
                <a:ea typeface="+mn-ea"/>
                <a:cs typeface="+mn-cs"/>
                <a:sym typeface="Courier"/>
              </a:rPr>
              <a:t>template</a:t>
            </a:r>
            <a:r>
              <a:rPr sz="2688" dirty="0">
                <a:solidFill>
                  <a:srgbClr val="4F7A28"/>
                </a:solidFill>
                <a:latin typeface="+mn-lt"/>
                <a:ea typeface="+mn-ea"/>
                <a:cs typeface="+mn-cs"/>
                <a:sym typeface="Courier"/>
              </a:rPr>
              <a:t> </a:t>
            </a:r>
            <a:r>
              <a:rPr sz="2688" dirty="0">
                <a:solidFill>
                  <a:srgbClr val="B51A00"/>
                </a:solidFill>
                <a:latin typeface="+mn-lt"/>
                <a:ea typeface="+mn-ea"/>
                <a:cs typeface="+mn-cs"/>
                <a:sym typeface="Courier"/>
              </a:rPr>
              <a:t>"</a:t>
            </a:r>
            <a:r>
              <a:rPr sz="2688" dirty="0">
                <a:solidFill>
                  <a:srgbClr val="A96800"/>
                </a:solidFill>
                <a:latin typeface="+mn-lt"/>
                <a:ea typeface="+mn-ea"/>
                <a:cs typeface="+mn-cs"/>
                <a:sym typeface="Courier"/>
              </a:rPr>
              <a:t>#{</a:t>
            </a:r>
            <a:r>
              <a:rPr sz="2688" dirty="0">
                <a:latin typeface="+mn-lt"/>
                <a:ea typeface="+mn-ea"/>
                <a:cs typeface="+mn-cs"/>
                <a:sym typeface="Courier"/>
              </a:rPr>
              <a:t>document_root</a:t>
            </a:r>
            <a:r>
              <a:rPr sz="2688" dirty="0">
                <a:solidFill>
                  <a:srgbClr val="A96800"/>
                </a:solidFill>
                <a:latin typeface="+mn-lt"/>
                <a:ea typeface="+mn-ea"/>
                <a:cs typeface="+mn-cs"/>
                <a:sym typeface="Courier"/>
              </a:rPr>
              <a:t>}</a:t>
            </a:r>
            <a:r>
              <a:rPr sz="2688" dirty="0">
                <a:solidFill>
                  <a:srgbClr val="B51A00"/>
                </a:solidFill>
                <a:latin typeface="+mn-lt"/>
                <a:ea typeface="+mn-ea"/>
                <a:cs typeface="+mn-cs"/>
                <a:sym typeface="Courier"/>
              </a:rPr>
              <a:t>/index.html"</a:t>
            </a:r>
            <a:r>
              <a:rPr sz="2688" dirty="0">
                <a:solidFill>
                  <a:srgbClr val="4F7A28"/>
                </a:solidFill>
                <a:latin typeface="+mn-lt"/>
                <a:ea typeface="+mn-ea"/>
                <a:cs typeface="+mn-cs"/>
                <a:sym typeface="Courier"/>
              </a:rPr>
              <a:t> do</a:t>
            </a:r>
          </a:p>
          <a:p>
            <a:pPr lvl="8" indent="0" algn="l" defTabSz="256031">
              <a:defRPr sz="1800"/>
            </a:pPr>
            <a:r>
              <a:rPr sz="2688" dirty="0">
                <a:solidFill>
                  <a:srgbClr val="4F7A28"/>
                </a:solidFill>
                <a:latin typeface="+mn-lt"/>
                <a:ea typeface="+mn-ea"/>
                <a:cs typeface="+mn-cs"/>
                <a:sym typeface="Courier"/>
              </a:rPr>
              <a:t>    </a:t>
            </a:r>
            <a:r>
              <a:rPr sz="2688" dirty="0">
                <a:latin typeface="+mn-lt"/>
                <a:ea typeface="+mn-ea"/>
                <a:cs typeface="+mn-cs"/>
                <a:sym typeface="Courier"/>
              </a:rPr>
              <a:t>source</a:t>
            </a:r>
            <a:r>
              <a:rPr sz="2688" dirty="0">
                <a:solidFill>
                  <a:srgbClr val="4F7A28"/>
                </a:solidFill>
                <a:latin typeface="+mn-lt"/>
                <a:ea typeface="+mn-ea"/>
                <a:cs typeface="+mn-cs"/>
                <a:sym typeface="Courier"/>
              </a:rPr>
              <a:t> </a:t>
            </a:r>
            <a:r>
              <a:rPr sz="2688" dirty="0">
                <a:solidFill>
                  <a:srgbClr val="B51A00"/>
                </a:solidFill>
                <a:latin typeface="+mn-lt"/>
                <a:ea typeface="+mn-ea"/>
                <a:cs typeface="+mn-cs"/>
                <a:sym typeface="Courier"/>
              </a:rPr>
              <a:t>"index.html.erb"</a:t>
            </a:r>
            <a:endParaRPr sz="2688" dirty="0">
              <a:solidFill>
                <a:srgbClr val="4F7A28"/>
              </a:solidFill>
              <a:latin typeface="+mn-lt"/>
              <a:ea typeface="+mn-ea"/>
              <a:cs typeface="+mn-cs"/>
              <a:sym typeface="Courier"/>
            </a:endParaRPr>
          </a:p>
          <a:p>
            <a:pPr lvl="8" indent="0" algn="l" defTabSz="256031">
              <a:defRPr sz="1800"/>
            </a:pPr>
            <a:r>
              <a:rPr sz="2688" dirty="0">
                <a:solidFill>
                  <a:srgbClr val="4F7A28"/>
                </a:solidFill>
                <a:latin typeface="+mn-lt"/>
                <a:ea typeface="+mn-ea"/>
                <a:cs typeface="+mn-cs"/>
                <a:sym typeface="Courier"/>
              </a:rPr>
              <a:t>    </a:t>
            </a:r>
            <a:r>
              <a:rPr sz="2688" dirty="0">
                <a:latin typeface="+mn-lt"/>
                <a:ea typeface="+mn-ea"/>
                <a:cs typeface="+mn-cs"/>
                <a:sym typeface="Courier"/>
              </a:rPr>
              <a:t>mode</a:t>
            </a:r>
            <a:r>
              <a:rPr sz="2688" dirty="0">
                <a:solidFill>
                  <a:srgbClr val="4F7A28"/>
                </a:solidFill>
                <a:latin typeface="+mn-lt"/>
                <a:ea typeface="+mn-ea"/>
                <a:cs typeface="+mn-cs"/>
                <a:sym typeface="Courier"/>
              </a:rPr>
              <a:t> </a:t>
            </a:r>
            <a:r>
              <a:rPr sz="2688" dirty="0">
                <a:solidFill>
                  <a:srgbClr val="B51A00"/>
                </a:solidFill>
                <a:latin typeface="+mn-lt"/>
                <a:ea typeface="+mn-ea"/>
                <a:cs typeface="+mn-cs"/>
                <a:sym typeface="Courier"/>
              </a:rPr>
              <a:t>"0644"</a:t>
            </a:r>
            <a:endParaRPr sz="2688" dirty="0">
              <a:solidFill>
                <a:srgbClr val="4F7A28"/>
              </a:solidFill>
              <a:latin typeface="+mn-lt"/>
              <a:ea typeface="+mn-ea"/>
              <a:cs typeface="+mn-cs"/>
              <a:sym typeface="Courier"/>
            </a:endParaRPr>
          </a:p>
          <a:p>
            <a:pPr lvl="8" indent="0" algn="l" defTabSz="256031">
              <a:defRPr sz="1800"/>
            </a:pPr>
            <a:r>
              <a:rPr sz="2688" dirty="0">
                <a:solidFill>
                  <a:srgbClr val="4F7A28"/>
                </a:solidFill>
                <a:latin typeface="+mn-lt"/>
                <a:ea typeface="+mn-ea"/>
                <a:cs typeface="+mn-cs"/>
                <a:sym typeface="Courier"/>
              </a:rPr>
              <a:t>    </a:t>
            </a:r>
            <a:r>
              <a:rPr sz="2688" dirty="0">
                <a:latin typeface="+mn-lt"/>
                <a:ea typeface="+mn-ea"/>
                <a:cs typeface="+mn-cs"/>
                <a:sym typeface="Courier"/>
              </a:rPr>
              <a:t>variables(</a:t>
            </a:r>
            <a:endParaRPr sz="2688" dirty="0">
              <a:solidFill>
                <a:srgbClr val="4F7A28"/>
              </a:solidFill>
              <a:latin typeface="+mn-lt"/>
              <a:ea typeface="+mn-ea"/>
              <a:cs typeface="+mn-cs"/>
              <a:sym typeface="Courier"/>
            </a:endParaRPr>
          </a:p>
          <a:p>
            <a:pPr lvl="8" indent="0" algn="l" defTabSz="256031">
              <a:defRPr sz="1800"/>
            </a:pPr>
            <a:r>
              <a:rPr sz="2688" dirty="0">
                <a:solidFill>
                  <a:srgbClr val="4F7A28"/>
                </a:solidFill>
                <a:latin typeface="+mn-lt"/>
                <a:ea typeface="+mn-ea"/>
                <a:cs typeface="+mn-cs"/>
                <a:sym typeface="Courier"/>
              </a:rPr>
              <a:t>      </a:t>
            </a:r>
            <a:r>
              <a:rPr sz="2688" dirty="0">
                <a:solidFill>
                  <a:srgbClr val="B51A00"/>
                </a:solidFill>
                <a:latin typeface="+mn-lt"/>
                <a:ea typeface="+mn-ea"/>
                <a:cs typeface="+mn-cs"/>
                <a:sym typeface="Courier"/>
              </a:rPr>
              <a:t>:site_name</a:t>
            </a:r>
            <a:r>
              <a:rPr sz="2688" dirty="0">
                <a:solidFill>
                  <a:srgbClr val="4F7A28"/>
                </a:solidFill>
                <a:latin typeface="+mn-lt"/>
                <a:ea typeface="+mn-ea"/>
                <a:cs typeface="+mn-cs"/>
                <a:sym typeface="Courier"/>
              </a:rPr>
              <a:t> </a:t>
            </a:r>
            <a:r>
              <a:rPr sz="2688" dirty="0">
                <a:latin typeface="+mn-lt"/>
                <a:ea typeface="+mn-ea"/>
                <a:cs typeface="+mn-cs"/>
                <a:sym typeface="Courier"/>
              </a:rPr>
              <a:t>=&gt; site_name,</a:t>
            </a:r>
            <a:endParaRPr sz="2688" dirty="0">
              <a:solidFill>
                <a:srgbClr val="4F7A28"/>
              </a:solidFill>
              <a:latin typeface="+mn-lt"/>
              <a:ea typeface="+mn-ea"/>
              <a:cs typeface="+mn-cs"/>
              <a:sym typeface="Courier"/>
            </a:endParaRPr>
          </a:p>
          <a:p>
            <a:pPr lvl="8" indent="0" algn="l" defTabSz="256031">
              <a:defRPr sz="1800"/>
            </a:pPr>
            <a:r>
              <a:rPr sz="2688" dirty="0">
                <a:solidFill>
                  <a:srgbClr val="4F7A28"/>
                </a:solidFill>
                <a:latin typeface="+mn-lt"/>
                <a:ea typeface="+mn-ea"/>
                <a:cs typeface="+mn-cs"/>
                <a:sym typeface="Courier"/>
              </a:rPr>
              <a:t>      </a:t>
            </a:r>
            <a:r>
              <a:rPr sz="2688" dirty="0">
                <a:solidFill>
                  <a:srgbClr val="B51A00"/>
                </a:solidFill>
                <a:latin typeface="+mn-lt"/>
                <a:ea typeface="+mn-ea"/>
                <a:cs typeface="+mn-cs"/>
                <a:sym typeface="Courier"/>
              </a:rPr>
              <a:t>:port</a:t>
            </a:r>
            <a:r>
              <a:rPr sz="2688" dirty="0">
                <a:solidFill>
                  <a:srgbClr val="4F7A28"/>
                </a:solidFill>
                <a:latin typeface="+mn-lt"/>
                <a:ea typeface="+mn-ea"/>
                <a:cs typeface="+mn-cs"/>
                <a:sym typeface="Courier"/>
              </a:rPr>
              <a:t> </a:t>
            </a:r>
            <a:r>
              <a:rPr sz="2688" dirty="0">
                <a:latin typeface="+mn-lt"/>
                <a:ea typeface="+mn-ea"/>
                <a:cs typeface="+mn-cs"/>
                <a:sym typeface="Courier"/>
              </a:rPr>
              <a:t>=&gt;</a:t>
            </a:r>
            <a:r>
              <a:rPr sz="2688" dirty="0">
                <a:solidFill>
                  <a:srgbClr val="4F7A28"/>
                </a:solidFill>
                <a:latin typeface="+mn-lt"/>
                <a:ea typeface="+mn-ea"/>
                <a:cs typeface="+mn-cs"/>
                <a:sym typeface="Courier"/>
              </a:rPr>
              <a:t> </a:t>
            </a:r>
            <a:r>
              <a:rPr sz="2688" dirty="0">
                <a:latin typeface="+mn-lt"/>
                <a:ea typeface="+mn-ea"/>
                <a:cs typeface="+mn-cs"/>
                <a:sym typeface="Courier"/>
              </a:rPr>
              <a:t>site_data[</a:t>
            </a:r>
            <a:r>
              <a:rPr sz="2688" dirty="0">
                <a:solidFill>
                  <a:srgbClr val="B51A00"/>
                </a:solidFill>
                <a:latin typeface="+mn-lt"/>
                <a:ea typeface="+mn-ea"/>
                <a:cs typeface="+mn-cs"/>
                <a:sym typeface="Courier"/>
              </a:rPr>
              <a:t>"port"</a:t>
            </a:r>
            <a:r>
              <a:rPr sz="2688" dirty="0">
                <a:latin typeface="+mn-lt"/>
                <a:ea typeface="+mn-ea"/>
                <a:cs typeface="+mn-cs"/>
                <a:sym typeface="Courier"/>
              </a:rPr>
              <a:t>]</a:t>
            </a:r>
            <a:endParaRPr sz="2688" dirty="0">
              <a:solidFill>
                <a:srgbClr val="4F7A28"/>
              </a:solidFill>
              <a:latin typeface="+mn-lt"/>
              <a:ea typeface="+mn-ea"/>
              <a:cs typeface="+mn-cs"/>
              <a:sym typeface="Courier"/>
            </a:endParaRPr>
          </a:p>
          <a:p>
            <a:pPr lvl="8" indent="0" algn="l" defTabSz="256031">
              <a:defRPr sz="1800"/>
            </a:pPr>
            <a:r>
              <a:rPr sz="2688" dirty="0">
                <a:solidFill>
                  <a:srgbClr val="4F7A28"/>
                </a:solidFill>
                <a:latin typeface="+mn-lt"/>
                <a:ea typeface="+mn-ea"/>
                <a:cs typeface="+mn-cs"/>
                <a:sym typeface="Courier"/>
              </a:rPr>
              <a:t>    </a:t>
            </a:r>
            <a:r>
              <a:rPr sz="2688" dirty="0">
                <a:latin typeface="+mn-lt"/>
                <a:ea typeface="+mn-ea"/>
                <a:cs typeface="+mn-cs"/>
                <a:sym typeface="Courier"/>
              </a:rPr>
              <a:t>)</a:t>
            </a:r>
            <a:endParaRPr sz="2688" dirty="0">
              <a:solidFill>
                <a:srgbClr val="4F7A28"/>
              </a:solidFill>
              <a:latin typeface="+mn-lt"/>
              <a:ea typeface="+mn-ea"/>
              <a:cs typeface="+mn-cs"/>
              <a:sym typeface="Courier"/>
            </a:endParaRPr>
          </a:p>
          <a:p>
            <a:pPr lvl="8" indent="0" algn="l" defTabSz="256031">
              <a:defRPr sz="1800"/>
            </a:pPr>
            <a:r>
              <a:rPr sz="2688" dirty="0">
                <a:solidFill>
                  <a:srgbClr val="4F7A28"/>
                </a:solidFill>
                <a:latin typeface="+mn-lt"/>
                <a:ea typeface="+mn-ea"/>
                <a:cs typeface="+mn-cs"/>
                <a:sym typeface="Courier"/>
              </a:rPr>
              <a:t>  end</a:t>
            </a:r>
          </a:p>
          <a:p>
            <a:pPr lvl="8" indent="0" algn="l" defTabSz="256031">
              <a:defRPr sz="1800"/>
            </a:pPr>
            <a:r>
              <a:rPr sz="2688" dirty="0">
                <a:solidFill>
                  <a:srgbClr val="4F7A28"/>
                </a:solidFill>
                <a:latin typeface="+mn-lt"/>
                <a:ea typeface="+mn-ea"/>
                <a:cs typeface="+mn-cs"/>
                <a:sym typeface="Courier"/>
              </a:rPr>
              <a:t>end</a:t>
            </a:r>
          </a:p>
        </p:txBody>
      </p:sp>
      <p:sp>
        <p:nvSpPr>
          <p:cNvPr id="4843" name="Shape 4843"/>
          <p:cNvSpPr/>
          <p:nvPr/>
        </p:nvSpPr>
        <p:spPr>
          <a:xfrm>
            <a:off x="825500" y="4978400"/>
            <a:ext cx="14592300" cy="3759200"/>
          </a:xfrm>
          <a:prstGeom prst="rect">
            <a:avLst/>
          </a:prstGeom>
          <a:ln w="63500">
            <a:solidFill>
              <a:srgbClr val="FFAA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4844" name="Shape 4844"/>
          <p:cNvSpPr/>
          <p:nvPr/>
        </p:nvSpPr>
        <p:spPr>
          <a:xfrm>
            <a:off x="965200" y="4508500"/>
            <a:ext cx="13703300" cy="457200"/>
          </a:xfrm>
          <a:prstGeom prst="rect">
            <a:avLst/>
          </a:prstGeom>
          <a:solidFill>
            <a:srgbClr val="FFFFFF">
              <a:alpha val="60000"/>
            </a:srgbClr>
          </a:solidFill>
          <a:ln w="508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4845" name="Shape 4845"/>
          <p:cNvSpPr/>
          <p:nvPr/>
        </p:nvSpPr>
        <p:spPr>
          <a:xfrm>
            <a:off x="965200" y="2070100"/>
            <a:ext cx="13335000" cy="457200"/>
          </a:xfrm>
          <a:prstGeom prst="rect">
            <a:avLst/>
          </a:prstGeom>
          <a:solidFill>
            <a:srgbClr val="FFFFFF">
              <a:alpha val="60000"/>
            </a:srgbClr>
          </a:solidFill>
          <a:ln w="508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4846" name="Shape 4846"/>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426</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0" name="Shape 4850"/>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Don’t forget the last “end”</a:t>
            </a:r>
          </a:p>
        </p:txBody>
      </p:sp>
      <p:sp>
        <p:nvSpPr>
          <p:cNvPr id="4851" name="Shape 4851"/>
          <p:cNvSpPr/>
          <p:nvPr/>
        </p:nvSpPr>
        <p:spPr>
          <a:xfrm>
            <a:off x="2183209" y="7880350"/>
            <a:ext cx="10977762" cy="5334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defRPr sz="1800"/>
            </a:pPr>
            <a:r>
              <a:rPr sz="3200" dirty="0">
                <a:latin typeface="+mj-lt"/>
                <a:ea typeface="+mj-ea"/>
                <a:cs typeface="+mj-cs"/>
                <a:sym typeface="Arial"/>
              </a:rPr>
              <a:t>See the correct, whole file at </a:t>
            </a:r>
            <a:r>
              <a:rPr sz="3200" u="sng" dirty="0">
                <a:latin typeface="+mj-lt"/>
                <a:ea typeface="+mj-ea"/>
                <a:cs typeface="+mj-cs"/>
                <a:sym typeface="Arial"/>
                <a:hlinkClick r:id="rId3"/>
              </a:rPr>
              <a:t>https://gist.github.com/8954699</a:t>
            </a:r>
          </a:p>
        </p:txBody>
      </p:sp>
      <p:sp>
        <p:nvSpPr>
          <p:cNvPr id="4852" name="Shape 4852"/>
          <p:cNvSpPr/>
          <p:nvPr/>
        </p:nvSpPr>
        <p:spPr>
          <a:xfrm>
            <a:off x="825500" y="1854200"/>
            <a:ext cx="15290800" cy="58293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ormAutofit/>
          </a:bodyPr>
          <a:lstStyle/>
          <a:p>
            <a:pPr lvl="8" indent="0" algn="l" defTabSz="416052">
              <a:defRPr sz="1800"/>
            </a:pPr>
            <a:r>
              <a:rPr sz="3276">
                <a:latin typeface="+mn-lt"/>
                <a:ea typeface="+mn-ea"/>
                <a:cs typeface="+mn-cs"/>
                <a:sym typeface="Courier"/>
              </a:rPr>
              <a:t># Add a template resource for the virtual host's index.html</a:t>
            </a:r>
          </a:p>
          <a:p>
            <a:pPr lvl="8" indent="0" algn="l" defTabSz="416052">
              <a:defRPr sz="1800"/>
            </a:pPr>
            <a:r>
              <a:rPr sz="3276">
                <a:solidFill>
                  <a:srgbClr val="4F7A28"/>
                </a:solidFill>
                <a:latin typeface="+mn-lt"/>
                <a:ea typeface="+mn-ea"/>
                <a:cs typeface="+mn-cs"/>
                <a:sym typeface="Courier"/>
              </a:rPr>
              <a:t>  </a:t>
            </a:r>
            <a:r>
              <a:rPr sz="3276">
                <a:latin typeface="+mn-lt"/>
                <a:ea typeface="+mn-ea"/>
                <a:cs typeface="+mn-cs"/>
                <a:sym typeface="Courier"/>
              </a:rPr>
              <a:t>template</a:t>
            </a:r>
            <a:r>
              <a:rPr sz="3276">
                <a:solidFill>
                  <a:srgbClr val="4F7A28"/>
                </a:solidFill>
                <a:latin typeface="+mn-lt"/>
                <a:ea typeface="+mn-ea"/>
                <a:cs typeface="+mn-cs"/>
                <a:sym typeface="Courier"/>
              </a:rPr>
              <a:t> </a:t>
            </a:r>
            <a:r>
              <a:rPr sz="3276">
                <a:solidFill>
                  <a:srgbClr val="B51A00"/>
                </a:solidFill>
                <a:latin typeface="+mn-lt"/>
                <a:ea typeface="+mn-ea"/>
                <a:cs typeface="+mn-cs"/>
                <a:sym typeface="Courier"/>
              </a:rPr>
              <a:t>"</a:t>
            </a:r>
            <a:r>
              <a:rPr sz="3276">
                <a:solidFill>
                  <a:srgbClr val="A96800"/>
                </a:solidFill>
                <a:latin typeface="+mn-lt"/>
                <a:ea typeface="+mn-ea"/>
                <a:cs typeface="+mn-cs"/>
                <a:sym typeface="Courier"/>
              </a:rPr>
              <a:t>#{</a:t>
            </a:r>
            <a:r>
              <a:rPr sz="3276">
                <a:latin typeface="+mn-lt"/>
                <a:ea typeface="+mn-ea"/>
                <a:cs typeface="+mn-cs"/>
                <a:sym typeface="Courier"/>
              </a:rPr>
              <a:t>document_root</a:t>
            </a:r>
            <a:r>
              <a:rPr sz="3276">
                <a:solidFill>
                  <a:srgbClr val="A96800"/>
                </a:solidFill>
                <a:latin typeface="+mn-lt"/>
                <a:ea typeface="+mn-ea"/>
                <a:cs typeface="+mn-cs"/>
                <a:sym typeface="Courier"/>
              </a:rPr>
              <a:t>}</a:t>
            </a:r>
            <a:r>
              <a:rPr sz="3276">
                <a:solidFill>
                  <a:srgbClr val="B51A00"/>
                </a:solidFill>
                <a:latin typeface="+mn-lt"/>
                <a:ea typeface="+mn-ea"/>
                <a:cs typeface="+mn-cs"/>
                <a:sym typeface="Courier"/>
              </a:rPr>
              <a:t>/index.html"</a:t>
            </a:r>
            <a:r>
              <a:rPr sz="3276">
                <a:solidFill>
                  <a:srgbClr val="4F7A28"/>
                </a:solidFill>
                <a:latin typeface="+mn-lt"/>
                <a:ea typeface="+mn-ea"/>
                <a:cs typeface="+mn-cs"/>
                <a:sym typeface="Courier"/>
              </a:rPr>
              <a:t> do</a:t>
            </a:r>
          </a:p>
          <a:p>
            <a:pPr lvl="8" indent="0" algn="l" defTabSz="416052">
              <a:defRPr sz="1800"/>
            </a:pPr>
            <a:r>
              <a:rPr sz="3276">
                <a:solidFill>
                  <a:srgbClr val="4F7A28"/>
                </a:solidFill>
                <a:latin typeface="+mn-lt"/>
                <a:ea typeface="+mn-ea"/>
                <a:cs typeface="+mn-cs"/>
                <a:sym typeface="Courier"/>
              </a:rPr>
              <a:t>    </a:t>
            </a:r>
            <a:r>
              <a:rPr sz="3276">
                <a:latin typeface="+mn-lt"/>
                <a:ea typeface="+mn-ea"/>
                <a:cs typeface="+mn-cs"/>
                <a:sym typeface="Courier"/>
              </a:rPr>
              <a:t>source</a:t>
            </a:r>
            <a:r>
              <a:rPr sz="3276">
                <a:solidFill>
                  <a:srgbClr val="4F7A28"/>
                </a:solidFill>
                <a:latin typeface="+mn-lt"/>
                <a:ea typeface="+mn-ea"/>
                <a:cs typeface="+mn-cs"/>
                <a:sym typeface="Courier"/>
              </a:rPr>
              <a:t> </a:t>
            </a:r>
            <a:r>
              <a:rPr sz="3276">
                <a:solidFill>
                  <a:srgbClr val="B51A00"/>
                </a:solidFill>
                <a:latin typeface="+mn-lt"/>
                <a:ea typeface="+mn-ea"/>
                <a:cs typeface="+mn-cs"/>
                <a:sym typeface="Courier"/>
              </a:rPr>
              <a:t>"index.html.erb"</a:t>
            </a:r>
            <a:endParaRPr sz="3276">
              <a:solidFill>
                <a:srgbClr val="4F7A28"/>
              </a:solidFill>
              <a:latin typeface="+mn-lt"/>
              <a:ea typeface="+mn-ea"/>
              <a:cs typeface="+mn-cs"/>
              <a:sym typeface="Courier"/>
            </a:endParaRPr>
          </a:p>
          <a:p>
            <a:pPr lvl="8" indent="0" algn="l" defTabSz="416052">
              <a:defRPr sz="1800"/>
            </a:pPr>
            <a:r>
              <a:rPr sz="3276">
                <a:solidFill>
                  <a:srgbClr val="4F7A28"/>
                </a:solidFill>
                <a:latin typeface="+mn-lt"/>
                <a:ea typeface="+mn-ea"/>
                <a:cs typeface="+mn-cs"/>
                <a:sym typeface="Courier"/>
              </a:rPr>
              <a:t>    </a:t>
            </a:r>
            <a:r>
              <a:rPr sz="3276">
                <a:latin typeface="+mn-lt"/>
                <a:ea typeface="+mn-ea"/>
                <a:cs typeface="+mn-cs"/>
                <a:sym typeface="Courier"/>
              </a:rPr>
              <a:t>mode</a:t>
            </a:r>
            <a:r>
              <a:rPr sz="3276">
                <a:solidFill>
                  <a:srgbClr val="4F7A28"/>
                </a:solidFill>
                <a:latin typeface="+mn-lt"/>
                <a:ea typeface="+mn-ea"/>
                <a:cs typeface="+mn-cs"/>
                <a:sym typeface="Courier"/>
              </a:rPr>
              <a:t> </a:t>
            </a:r>
            <a:r>
              <a:rPr sz="3276">
                <a:solidFill>
                  <a:srgbClr val="B51A00"/>
                </a:solidFill>
                <a:latin typeface="+mn-lt"/>
                <a:ea typeface="+mn-ea"/>
                <a:cs typeface="+mn-cs"/>
                <a:sym typeface="Courier"/>
              </a:rPr>
              <a:t>"0644"</a:t>
            </a:r>
            <a:endParaRPr sz="3276">
              <a:solidFill>
                <a:srgbClr val="4F7A28"/>
              </a:solidFill>
              <a:latin typeface="+mn-lt"/>
              <a:ea typeface="+mn-ea"/>
              <a:cs typeface="+mn-cs"/>
              <a:sym typeface="Courier"/>
            </a:endParaRPr>
          </a:p>
          <a:p>
            <a:pPr lvl="8" indent="0" algn="l" defTabSz="416052">
              <a:defRPr sz="1800"/>
            </a:pPr>
            <a:r>
              <a:rPr sz="3276">
                <a:solidFill>
                  <a:srgbClr val="4F7A28"/>
                </a:solidFill>
                <a:latin typeface="+mn-lt"/>
                <a:ea typeface="+mn-ea"/>
                <a:cs typeface="+mn-cs"/>
                <a:sym typeface="Courier"/>
              </a:rPr>
              <a:t>    </a:t>
            </a:r>
            <a:r>
              <a:rPr sz="3276">
                <a:latin typeface="+mn-lt"/>
                <a:ea typeface="+mn-ea"/>
                <a:cs typeface="+mn-cs"/>
                <a:sym typeface="Courier"/>
              </a:rPr>
              <a:t>variables(</a:t>
            </a:r>
            <a:endParaRPr sz="3276">
              <a:solidFill>
                <a:srgbClr val="4F7A28"/>
              </a:solidFill>
              <a:latin typeface="+mn-lt"/>
              <a:ea typeface="+mn-ea"/>
              <a:cs typeface="+mn-cs"/>
              <a:sym typeface="Courier"/>
            </a:endParaRPr>
          </a:p>
          <a:p>
            <a:pPr lvl="8" indent="0" algn="l" defTabSz="416052">
              <a:defRPr sz="1800"/>
            </a:pPr>
            <a:r>
              <a:rPr sz="3276">
                <a:solidFill>
                  <a:srgbClr val="4F7A28"/>
                </a:solidFill>
                <a:latin typeface="+mn-lt"/>
                <a:ea typeface="+mn-ea"/>
                <a:cs typeface="+mn-cs"/>
                <a:sym typeface="Courier"/>
              </a:rPr>
              <a:t>      </a:t>
            </a:r>
            <a:r>
              <a:rPr sz="3276">
                <a:solidFill>
                  <a:srgbClr val="B51A00"/>
                </a:solidFill>
                <a:latin typeface="+mn-lt"/>
                <a:ea typeface="+mn-ea"/>
                <a:cs typeface="+mn-cs"/>
                <a:sym typeface="Courier"/>
              </a:rPr>
              <a:t>:site_name</a:t>
            </a:r>
            <a:r>
              <a:rPr sz="3276">
                <a:solidFill>
                  <a:srgbClr val="4F7A28"/>
                </a:solidFill>
                <a:latin typeface="+mn-lt"/>
                <a:ea typeface="+mn-ea"/>
                <a:cs typeface="+mn-cs"/>
                <a:sym typeface="Courier"/>
              </a:rPr>
              <a:t> </a:t>
            </a:r>
            <a:r>
              <a:rPr sz="3276">
                <a:latin typeface="+mn-lt"/>
                <a:ea typeface="+mn-ea"/>
                <a:cs typeface="+mn-cs"/>
                <a:sym typeface="Courier"/>
              </a:rPr>
              <a:t>=&gt; site_name,</a:t>
            </a:r>
            <a:endParaRPr sz="3276">
              <a:solidFill>
                <a:srgbClr val="4F7A28"/>
              </a:solidFill>
              <a:latin typeface="+mn-lt"/>
              <a:ea typeface="+mn-ea"/>
              <a:cs typeface="+mn-cs"/>
              <a:sym typeface="Courier"/>
            </a:endParaRPr>
          </a:p>
          <a:p>
            <a:pPr lvl="8" indent="0" algn="l" defTabSz="416052">
              <a:defRPr sz="1800"/>
            </a:pPr>
            <a:r>
              <a:rPr sz="3276">
                <a:solidFill>
                  <a:srgbClr val="4F7A28"/>
                </a:solidFill>
                <a:latin typeface="+mn-lt"/>
                <a:ea typeface="+mn-ea"/>
                <a:cs typeface="+mn-cs"/>
                <a:sym typeface="Courier"/>
              </a:rPr>
              <a:t>      </a:t>
            </a:r>
            <a:r>
              <a:rPr sz="3276">
                <a:solidFill>
                  <a:srgbClr val="B51A00"/>
                </a:solidFill>
                <a:latin typeface="+mn-lt"/>
                <a:ea typeface="+mn-ea"/>
                <a:cs typeface="+mn-cs"/>
                <a:sym typeface="Courier"/>
              </a:rPr>
              <a:t>:port</a:t>
            </a:r>
            <a:r>
              <a:rPr sz="3276">
                <a:solidFill>
                  <a:srgbClr val="4F7A28"/>
                </a:solidFill>
                <a:latin typeface="+mn-lt"/>
                <a:ea typeface="+mn-ea"/>
                <a:cs typeface="+mn-cs"/>
                <a:sym typeface="Courier"/>
              </a:rPr>
              <a:t> </a:t>
            </a:r>
            <a:r>
              <a:rPr sz="3276">
                <a:latin typeface="+mn-lt"/>
                <a:ea typeface="+mn-ea"/>
                <a:cs typeface="+mn-cs"/>
                <a:sym typeface="Courier"/>
              </a:rPr>
              <a:t>=&gt;</a:t>
            </a:r>
            <a:r>
              <a:rPr sz="3276">
                <a:solidFill>
                  <a:srgbClr val="4F7A28"/>
                </a:solidFill>
                <a:latin typeface="+mn-lt"/>
                <a:ea typeface="+mn-ea"/>
                <a:cs typeface="+mn-cs"/>
                <a:sym typeface="Courier"/>
              </a:rPr>
              <a:t> </a:t>
            </a:r>
            <a:r>
              <a:rPr sz="3276">
                <a:latin typeface="+mn-lt"/>
                <a:ea typeface="+mn-ea"/>
                <a:cs typeface="+mn-cs"/>
                <a:sym typeface="Courier"/>
              </a:rPr>
              <a:t>site_data[</a:t>
            </a:r>
            <a:r>
              <a:rPr sz="3276">
                <a:solidFill>
                  <a:srgbClr val="B51A00"/>
                </a:solidFill>
                <a:latin typeface="+mn-lt"/>
                <a:ea typeface="+mn-ea"/>
                <a:cs typeface="+mn-cs"/>
                <a:sym typeface="Courier"/>
              </a:rPr>
              <a:t>"port"</a:t>
            </a:r>
            <a:r>
              <a:rPr sz="3276">
                <a:latin typeface="+mn-lt"/>
                <a:ea typeface="+mn-ea"/>
                <a:cs typeface="+mn-cs"/>
                <a:sym typeface="Courier"/>
              </a:rPr>
              <a:t>]</a:t>
            </a:r>
            <a:endParaRPr sz="3276">
              <a:solidFill>
                <a:srgbClr val="4F7A28"/>
              </a:solidFill>
              <a:latin typeface="+mn-lt"/>
              <a:ea typeface="+mn-ea"/>
              <a:cs typeface="+mn-cs"/>
              <a:sym typeface="Courier"/>
            </a:endParaRPr>
          </a:p>
          <a:p>
            <a:pPr lvl="8" indent="0" algn="l" defTabSz="416052">
              <a:defRPr sz="1800"/>
            </a:pPr>
            <a:r>
              <a:rPr sz="3276">
                <a:solidFill>
                  <a:srgbClr val="4F7A28"/>
                </a:solidFill>
                <a:latin typeface="+mn-lt"/>
                <a:ea typeface="+mn-ea"/>
                <a:cs typeface="+mn-cs"/>
                <a:sym typeface="Courier"/>
              </a:rPr>
              <a:t>    </a:t>
            </a:r>
            <a:r>
              <a:rPr sz="3276">
                <a:latin typeface="+mn-lt"/>
                <a:ea typeface="+mn-ea"/>
                <a:cs typeface="+mn-cs"/>
                <a:sym typeface="Courier"/>
              </a:rPr>
              <a:t>)</a:t>
            </a:r>
            <a:endParaRPr sz="3276">
              <a:solidFill>
                <a:srgbClr val="4F7A28"/>
              </a:solidFill>
              <a:latin typeface="+mn-lt"/>
              <a:ea typeface="+mn-ea"/>
              <a:cs typeface="+mn-cs"/>
              <a:sym typeface="Courier"/>
            </a:endParaRPr>
          </a:p>
          <a:p>
            <a:pPr lvl="8" indent="0" algn="l" defTabSz="416052">
              <a:defRPr sz="1800"/>
            </a:pPr>
            <a:r>
              <a:rPr sz="3276">
                <a:solidFill>
                  <a:srgbClr val="4F7A28"/>
                </a:solidFill>
                <a:latin typeface="+mn-lt"/>
                <a:ea typeface="+mn-ea"/>
                <a:cs typeface="+mn-cs"/>
                <a:sym typeface="Courier"/>
              </a:rPr>
              <a:t>  end  </a:t>
            </a:r>
          </a:p>
          <a:p>
            <a:pPr lvl="8" indent="0" algn="l" defTabSz="416052">
              <a:defRPr sz="1800"/>
            </a:pPr>
            <a:r>
              <a:rPr sz="3276">
                <a:solidFill>
                  <a:srgbClr val="4F7A28"/>
                </a:solidFill>
                <a:latin typeface="+mn-lt"/>
                <a:ea typeface="+mn-ea"/>
                <a:cs typeface="+mn-cs"/>
                <a:sym typeface="Courier"/>
              </a:rPr>
              <a:t>end</a:t>
            </a:r>
          </a:p>
        </p:txBody>
      </p:sp>
      <p:sp>
        <p:nvSpPr>
          <p:cNvPr id="4853" name="Shape 4853"/>
          <p:cNvSpPr/>
          <p:nvPr/>
        </p:nvSpPr>
        <p:spPr>
          <a:xfrm>
            <a:off x="584199" y="6586623"/>
            <a:ext cx="1803401" cy="8509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63500">
            <a:solidFill>
              <a:srgbClr val="FFAA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4854" name="Shape 4854"/>
          <p:cNvSpPr/>
          <p:nvPr/>
        </p:nvSpPr>
        <p:spPr>
          <a:xfrm>
            <a:off x="1016000" y="2070100"/>
            <a:ext cx="14795500" cy="584200"/>
          </a:xfrm>
          <a:prstGeom prst="rect">
            <a:avLst/>
          </a:prstGeom>
          <a:solidFill>
            <a:srgbClr val="FFFFFF">
              <a:alpha val="60000"/>
            </a:srgbClr>
          </a:solidFill>
          <a:ln w="508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4855" name="Shape 4855"/>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427</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iterate type="lt">
                                    <p:tmAbs val="0"/>
                                  </p:iterate>
                                  <p:childTnLst>
                                    <p:set>
                                      <p:cBhvr>
                                        <p:cTn id="6" fill="hold"/>
                                        <p:tgtEl>
                                          <p:spTgt spid="4851"/>
                                        </p:tgtEl>
                                        <p:attrNameLst>
                                          <p:attrName>style.visibility</p:attrName>
                                        </p:attrNameLst>
                                      </p:cBhvr>
                                      <p:to>
                                        <p:strVal val="visible"/>
                                      </p:to>
                                    </p:set>
                                    <p:animEffect transition="in" filter="dissolve">
                                      <p:cBhvr>
                                        <p:cTn id="7" dur="1000"/>
                                        <p:tgtEl>
                                          <p:spTgt spid="48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51" grpId="1" animBg="1" advAuto="0"/>
    </p:bld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9" name="Shape 4859"/>
          <p:cNvSpPr/>
          <p:nvPr/>
        </p:nvSpPr>
        <p:spPr>
          <a:xfrm>
            <a:off x="7975600" y="2381250"/>
            <a:ext cx="7924800" cy="61976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p>
            <a:pPr lvl="8" indent="0" algn="l" defTabSz="457200">
              <a:defRPr sz="1800"/>
            </a:pPr>
            <a:r>
              <a:rPr sz="2000">
                <a:solidFill>
                  <a:srgbClr val="61177C"/>
                </a:solidFill>
                <a:latin typeface="+mn-lt"/>
                <a:ea typeface="+mn-ea"/>
                <a:cs typeface="+mn-cs"/>
                <a:sym typeface="Courier"/>
              </a:rPr>
              <a:t>&lt;%</a:t>
            </a:r>
            <a:r>
              <a:rPr sz="2000">
                <a:solidFill>
                  <a:srgbClr val="4F7A28"/>
                </a:solidFill>
                <a:latin typeface="+mn-lt"/>
                <a:ea typeface="+mn-ea"/>
                <a:cs typeface="+mn-cs"/>
                <a:sym typeface="Courier"/>
              </a:rPr>
              <a:t> if </a:t>
            </a:r>
            <a:r>
              <a:rPr sz="2000">
                <a:solidFill>
                  <a:srgbClr val="006D8F"/>
                </a:solidFill>
                <a:latin typeface="+mn-lt"/>
                <a:ea typeface="+mn-ea"/>
                <a:cs typeface="+mn-cs"/>
                <a:sym typeface="Courier"/>
              </a:rPr>
              <a:t>@port</a:t>
            </a:r>
            <a:r>
              <a:rPr sz="2000">
                <a:solidFill>
                  <a:srgbClr val="4F7A28"/>
                </a:solidFill>
                <a:latin typeface="+mn-lt"/>
                <a:ea typeface="+mn-ea"/>
                <a:cs typeface="+mn-cs"/>
                <a:sym typeface="Courier"/>
              </a:rPr>
              <a:t> </a:t>
            </a:r>
            <a:r>
              <a:rPr sz="2000">
                <a:latin typeface="+mn-lt"/>
                <a:ea typeface="+mn-ea"/>
                <a:cs typeface="+mn-cs"/>
                <a:sym typeface="Courier"/>
              </a:rPr>
              <a:t>!=</a:t>
            </a:r>
            <a:r>
              <a:rPr sz="2000">
                <a:solidFill>
                  <a:srgbClr val="4F7A28"/>
                </a:solidFill>
                <a:latin typeface="+mn-lt"/>
                <a:ea typeface="+mn-ea"/>
                <a:cs typeface="+mn-cs"/>
                <a:sym typeface="Courier"/>
              </a:rPr>
              <a:t> </a:t>
            </a:r>
            <a:r>
              <a:rPr sz="2000">
                <a:solidFill>
                  <a:srgbClr val="B51A00"/>
                </a:solidFill>
                <a:latin typeface="+mn-lt"/>
                <a:ea typeface="+mn-ea"/>
                <a:cs typeface="+mn-cs"/>
                <a:sym typeface="Courier"/>
              </a:rPr>
              <a:t>80</a:t>
            </a:r>
            <a:r>
              <a:rPr sz="2000">
                <a:solidFill>
                  <a:srgbClr val="4F7A28"/>
                </a:solidFill>
                <a:latin typeface="+mn-lt"/>
                <a:ea typeface="+mn-ea"/>
                <a:cs typeface="+mn-cs"/>
                <a:sym typeface="Courier"/>
              </a:rPr>
              <a:t> </a:t>
            </a:r>
            <a:r>
              <a:rPr sz="2000">
                <a:solidFill>
                  <a:srgbClr val="61177C"/>
                </a:solidFill>
                <a:latin typeface="+mn-lt"/>
                <a:ea typeface="+mn-ea"/>
                <a:cs typeface="+mn-cs"/>
                <a:sym typeface="Courier"/>
              </a:rPr>
              <a:t>-%&gt;</a:t>
            </a:r>
            <a:endParaRPr sz="2000">
              <a:solidFill>
                <a:srgbClr val="4F7A28"/>
              </a:solidFill>
              <a:latin typeface="+mn-lt"/>
              <a:ea typeface="+mn-ea"/>
              <a:cs typeface="+mn-cs"/>
              <a:sym typeface="Courier"/>
            </a:endParaRPr>
          </a:p>
          <a:p>
            <a:pPr lvl="8" indent="0" algn="l" defTabSz="457200">
              <a:defRPr sz="1800"/>
            </a:pPr>
            <a:r>
              <a:rPr sz="2000">
                <a:solidFill>
                  <a:srgbClr val="4F7A28"/>
                </a:solidFill>
                <a:latin typeface="+mn-lt"/>
                <a:ea typeface="+mn-ea"/>
                <a:cs typeface="+mn-cs"/>
                <a:sym typeface="Courier"/>
              </a:rPr>
              <a:t>  </a:t>
            </a:r>
            <a:r>
              <a:rPr sz="2000">
                <a:latin typeface="+mn-lt"/>
                <a:ea typeface="+mn-ea"/>
                <a:cs typeface="+mn-cs"/>
                <a:sym typeface="Courier"/>
              </a:rPr>
              <a:t>Listen</a:t>
            </a:r>
            <a:r>
              <a:rPr sz="2000">
                <a:solidFill>
                  <a:srgbClr val="4F7A28"/>
                </a:solidFill>
                <a:latin typeface="+mn-lt"/>
                <a:ea typeface="+mn-ea"/>
                <a:cs typeface="+mn-cs"/>
                <a:sym typeface="Courier"/>
              </a:rPr>
              <a:t> </a:t>
            </a:r>
            <a:r>
              <a:rPr sz="2000">
                <a:solidFill>
                  <a:srgbClr val="61177C"/>
                </a:solidFill>
                <a:latin typeface="+mn-lt"/>
                <a:ea typeface="+mn-ea"/>
                <a:cs typeface="+mn-cs"/>
                <a:sym typeface="Courier"/>
              </a:rPr>
              <a:t>&lt;%=</a:t>
            </a:r>
            <a:r>
              <a:rPr sz="2000">
                <a:solidFill>
                  <a:srgbClr val="4F7A28"/>
                </a:solidFill>
                <a:latin typeface="+mn-lt"/>
                <a:ea typeface="+mn-ea"/>
                <a:cs typeface="+mn-cs"/>
                <a:sym typeface="Courier"/>
              </a:rPr>
              <a:t> </a:t>
            </a:r>
            <a:r>
              <a:rPr sz="2000">
                <a:solidFill>
                  <a:srgbClr val="006D8F"/>
                </a:solidFill>
                <a:latin typeface="+mn-lt"/>
                <a:ea typeface="+mn-ea"/>
                <a:cs typeface="+mn-cs"/>
                <a:sym typeface="Courier"/>
              </a:rPr>
              <a:t>@port</a:t>
            </a:r>
            <a:r>
              <a:rPr sz="2000">
                <a:solidFill>
                  <a:srgbClr val="4F7A28"/>
                </a:solidFill>
                <a:latin typeface="+mn-lt"/>
                <a:ea typeface="+mn-ea"/>
                <a:cs typeface="+mn-cs"/>
                <a:sym typeface="Courier"/>
              </a:rPr>
              <a:t> </a:t>
            </a:r>
            <a:r>
              <a:rPr sz="2000">
                <a:solidFill>
                  <a:srgbClr val="61177C"/>
                </a:solidFill>
                <a:latin typeface="+mn-lt"/>
                <a:ea typeface="+mn-ea"/>
                <a:cs typeface="+mn-cs"/>
                <a:sym typeface="Courier"/>
              </a:rPr>
              <a:t>%&gt;</a:t>
            </a:r>
            <a:endParaRPr sz="2000">
              <a:solidFill>
                <a:srgbClr val="4F7A28"/>
              </a:solidFill>
              <a:latin typeface="+mn-lt"/>
              <a:ea typeface="+mn-ea"/>
              <a:cs typeface="+mn-cs"/>
              <a:sym typeface="Courier"/>
            </a:endParaRPr>
          </a:p>
          <a:p>
            <a:pPr lvl="8" indent="0" algn="l" defTabSz="457200">
              <a:defRPr sz="1800"/>
            </a:pPr>
            <a:r>
              <a:rPr sz="2000">
                <a:solidFill>
                  <a:srgbClr val="61177C"/>
                </a:solidFill>
                <a:latin typeface="+mn-lt"/>
                <a:ea typeface="+mn-ea"/>
                <a:cs typeface="+mn-cs"/>
                <a:sym typeface="Courier"/>
              </a:rPr>
              <a:t>&lt;%</a:t>
            </a:r>
            <a:r>
              <a:rPr sz="2000">
                <a:solidFill>
                  <a:srgbClr val="4F7A28"/>
                </a:solidFill>
                <a:latin typeface="+mn-lt"/>
                <a:ea typeface="+mn-ea"/>
                <a:cs typeface="+mn-cs"/>
                <a:sym typeface="Courier"/>
              </a:rPr>
              <a:t> end </a:t>
            </a:r>
            <a:r>
              <a:rPr sz="2000">
                <a:solidFill>
                  <a:srgbClr val="61177C"/>
                </a:solidFill>
                <a:latin typeface="+mn-lt"/>
                <a:ea typeface="+mn-ea"/>
                <a:cs typeface="+mn-cs"/>
                <a:sym typeface="Courier"/>
              </a:rPr>
              <a:t>-%&gt;</a:t>
            </a:r>
            <a:endParaRPr sz="2000">
              <a:solidFill>
                <a:srgbClr val="4F7A28"/>
              </a:solidFill>
              <a:latin typeface="+mn-lt"/>
              <a:ea typeface="+mn-ea"/>
              <a:cs typeface="+mn-cs"/>
              <a:sym typeface="Courier"/>
            </a:endParaRPr>
          </a:p>
          <a:p>
            <a:pPr lvl="8" indent="0" algn="l" defTabSz="457200">
              <a:defRPr sz="1800"/>
            </a:pPr>
            <a:endParaRPr sz="2000">
              <a:solidFill>
                <a:srgbClr val="4F7A28"/>
              </a:solidFill>
              <a:latin typeface="+mn-lt"/>
              <a:ea typeface="+mn-ea"/>
              <a:cs typeface="+mn-cs"/>
              <a:sym typeface="Courier"/>
            </a:endParaRPr>
          </a:p>
          <a:p>
            <a:pPr lvl="8" indent="0" algn="l" defTabSz="457200">
              <a:defRPr sz="1800"/>
            </a:pPr>
            <a:r>
              <a:rPr sz="2000">
                <a:latin typeface="+mn-lt"/>
                <a:ea typeface="+mn-ea"/>
                <a:cs typeface="+mn-cs"/>
                <a:sym typeface="Courier"/>
              </a:rPr>
              <a:t>&lt;VirtualHost *:</a:t>
            </a:r>
            <a:r>
              <a:rPr sz="2000">
                <a:solidFill>
                  <a:srgbClr val="61177C"/>
                </a:solidFill>
                <a:latin typeface="+mn-lt"/>
                <a:ea typeface="+mn-ea"/>
                <a:cs typeface="+mn-cs"/>
                <a:sym typeface="Courier"/>
              </a:rPr>
              <a:t>&lt;%=</a:t>
            </a:r>
            <a:r>
              <a:rPr sz="2000">
                <a:solidFill>
                  <a:srgbClr val="4F7A28"/>
                </a:solidFill>
                <a:latin typeface="+mn-lt"/>
                <a:ea typeface="+mn-ea"/>
                <a:cs typeface="+mn-cs"/>
                <a:sym typeface="Courier"/>
              </a:rPr>
              <a:t> </a:t>
            </a:r>
            <a:r>
              <a:rPr sz="2000">
                <a:solidFill>
                  <a:srgbClr val="006D8F"/>
                </a:solidFill>
                <a:latin typeface="+mn-lt"/>
                <a:ea typeface="+mn-ea"/>
                <a:cs typeface="+mn-cs"/>
                <a:sym typeface="Courier"/>
              </a:rPr>
              <a:t>@port</a:t>
            </a:r>
            <a:r>
              <a:rPr sz="2000">
                <a:solidFill>
                  <a:srgbClr val="4F7A28"/>
                </a:solidFill>
                <a:latin typeface="+mn-lt"/>
                <a:ea typeface="+mn-ea"/>
                <a:cs typeface="+mn-cs"/>
                <a:sym typeface="Courier"/>
              </a:rPr>
              <a:t> </a:t>
            </a:r>
            <a:r>
              <a:rPr sz="2000">
                <a:solidFill>
                  <a:srgbClr val="61177C"/>
                </a:solidFill>
                <a:latin typeface="+mn-lt"/>
                <a:ea typeface="+mn-ea"/>
                <a:cs typeface="+mn-cs"/>
                <a:sym typeface="Courier"/>
              </a:rPr>
              <a:t>%&gt;</a:t>
            </a:r>
            <a:r>
              <a:rPr sz="2000">
                <a:latin typeface="+mn-lt"/>
                <a:ea typeface="+mn-ea"/>
                <a:cs typeface="+mn-cs"/>
                <a:sym typeface="Courier"/>
              </a:rPr>
              <a:t>&gt;</a:t>
            </a:r>
            <a:endParaRPr sz="2000">
              <a:solidFill>
                <a:srgbClr val="4F7A28"/>
              </a:solidFill>
              <a:latin typeface="+mn-lt"/>
              <a:ea typeface="+mn-ea"/>
              <a:cs typeface="+mn-cs"/>
              <a:sym typeface="Courier"/>
            </a:endParaRPr>
          </a:p>
          <a:p>
            <a:pPr lvl="8" indent="0" algn="l" defTabSz="457200">
              <a:defRPr sz="1800"/>
            </a:pPr>
            <a:r>
              <a:rPr sz="2000">
                <a:solidFill>
                  <a:srgbClr val="4F7A28"/>
                </a:solidFill>
                <a:latin typeface="+mn-lt"/>
                <a:ea typeface="+mn-ea"/>
                <a:cs typeface="+mn-cs"/>
                <a:sym typeface="Courier"/>
              </a:rPr>
              <a:t>  </a:t>
            </a:r>
            <a:r>
              <a:rPr sz="2000">
                <a:latin typeface="+mn-lt"/>
                <a:ea typeface="+mn-ea"/>
                <a:cs typeface="+mn-cs"/>
                <a:sym typeface="Courier"/>
              </a:rPr>
              <a:t>ServerAdmin webmaster@localhost</a:t>
            </a:r>
            <a:endParaRPr sz="2000">
              <a:solidFill>
                <a:srgbClr val="4F7A28"/>
              </a:solidFill>
              <a:latin typeface="+mn-lt"/>
              <a:ea typeface="+mn-ea"/>
              <a:cs typeface="+mn-cs"/>
              <a:sym typeface="Courier"/>
            </a:endParaRPr>
          </a:p>
          <a:p>
            <a:pPr lvl="8" indent="0" algn="l" defTabSz="457200">
              <a:defRPr sz="1800"/>
            </a:pPr>
            <a:endParaRPr sz="2000">
              <a:solidFill>
                <a:srgbClr val="4F7A28"/>
              </a:solidFill>
              <a:latin typeface="+mn-lt"/>
              <a:ea typeface="+mn-ea"/>
              <a:cs typeface="+mn-cs"/>
              <a:sym typeface="Courier"/>
            </a:endParaRPr>
          </a:p>
          <a:p>
            <a:pPr lvl="8" indent="0" algn="l" defTabSz="457200">
              <a:defRPr sz="1800"/>
            </a:pPr>
            <a:r>
              <a:rPr sz="2000">
                <a:solidFill>
                  <a:srgbClr val="4F7A28"/>
                </a:solidFill>
                <a:latin typeface="+mn-lt"/>
                <a:ea typeface="+mn-ea"/>
                <a:cs typeface="+mn-cs"/>
                <a:sym typeface="Courier"/>
              </a:rPr>
              <a:t>  </a:t>
            </a:r>
            <a:r>
              <a:rPr sz="2000">
                <a:latin typeface="+mn-lt"/>
                <a:ea typeface="+mn-ea"/>
                <a:cs typeface="+mn-cs"/>
                <a:sym typeface="Courier"/>
              </a:rPr>
              <a:t>DocumentRoot</a:t>
            </a:r>
            <a:r>
              <a:rPr sz="2000">
                <a:solidFill>
                  <a:srgbClr val="4F7A28"/>
                </a:solidFill>
                <a:latin typeface="+mn-lt"/>
                <a:ea typeface="+mn-ea"/>
                <a:cs typeface="+mn-cs"/>
                <a:sym typeface="Courier"/>
              </a:rPr>
              <a:t> </a:t>
            </a:r>
            <a:r>
              <a:rPr sz="2000">
                <a:solidFill>
                  <a:srgbClr val="61177C"/>
                </a:solidFill>
                <a:latin typeface="+mn-lt"/>
                <a:ea typeface="+mn-ea"/>
                <a:cs typeface="+mn-cs"/>
                <a:sym typeface="Courier"/>
              </a:rPr>
              <a:t>&lt;%=</a:t>
            </a:r>
            <a:r>
              <a:rPr sz="2000">
                <a:solidFill>
                  <a:srgbClr val="4F7A28"/>
                </a:solidFill>
                <a:latin typeface="+mn-lt"/>
                <a:ea typeface="+mn-ea"/>
                <a:cs typeface="+mn-cs"/>
                <a:sym typeface="Courier"/>
              </a:rPr>
              <a:t> </a:t>
            </a:r>
            <a:r>
              <a:rPr sz="2000">
                <a:solidFill>
                  <a:srgbClr val="006D8F"/>
                </a:solidFill>
                <a:latin typeface="+mn-lt"/>
                <a:ea typeface="+mn-ea"/>
                <a:cs typeface="+mn-cs"/>
                <a:sym typeface="Courier"/>
              </a:rPr>
              <a:t>@document_root</a:t>
            </a:r>
            <a:r>
              <a:rPr sz="2000">
                <a:solidFill>
                  <a:srgbClr val="4F7A28"/>
                </a:solidFill>
                <a:latin typeface="+mn-lt"/>
                <a:ea typeface="+mn-ea"/>
                <a:cs typeface="+mn-cs"/>
                <a:sym typeface="Courier"/>
              </a:rPr>
              <a:t> </a:t>
            </a:r>
            <a:r>
              <a:rPr sz="2000">
                <a:solidFill>
                  <a:srgbClr val="61177C"/>
                </a:solidFill>
                <a:latin typeface="+mn-lt"/>
                <a:ea typeface="+mn-ea"/>
                <a:cs typeface="+mn-cs"/>
                <a:sym typeface="Courier"/>
              </a:rPr>
              <a:t>%&gt;</a:t>
            </a:r>
            <a:endParaRPr sz="2000">
              <a:solidFill>
                <a:srgbClr val="4F7A28"/>
              </a:solidFill>
              <a:latin typeface="+mn-lt"/>
              <a:ea typeface="+mn-ea"/>
              <a:cs typeface="+mn-cs"/>
              <a:sym typeface="Courier"/>
            </a:endParaRPr>
          </a:p>
          <a:p>
            <a:pPr lvl="8" indent="0" algn="l" defTabSz="457200">
              <a:defRPr sz="1800"/>
            </a:pPr>
            <a:r>
              <a:rPr sz="2000">
                <a:solidFill>
                  <a:srgbClr val="4F7A28"/>
                </a:solidFill>
                <a:latin typeface="+mn-lt"/>
                <a:ea typeface="+mn-ea"/>
                <a:cs typeface="+mn-cs"/>
                <a:sym typeface="Courier"/>
              </a:rPr>
              <a:t> </a:t>
            </a:r>
            <a:r>
              <a:rPr sz="2000">
                <a:latin typeface="+mn-lt"/>
                <a:ea typeface="+mn-ea"/>
                <a:cs typeface="+mn-cs"/>
                <a:sym typeface="Courier"/>
              </a:rPr>
              <a:t> &lt;Directory /&gt;</a:t>
            </a:r>
          </a:p>
          <a:p>
            <a:pPr lvl="8" indent="0" algn="l" defTabSz="457200">
              <a:defRPr sz="1800"/>
            </a:pPr>
            <a:r>
              <a:rPr sz="2000">
                <a:latin typeface="+mn-lt"/>
                <a:ea typeface="+mn-ea"/>
                <a:cs typeface="+mn-cs"/>
                <a:sym typeface="Courier"/>
              </a:rPr>
              <a:t>    Options FollowSymLinks</a:t>
            </a:r>
          </a:p>
          <a:p>
            <a:pPr lvl="8" indent="0" algn="l" defTabSz="457200">
              <a:defRPr sz="1800"/>
            </a:pPr>
            <a:r>
              <a:rPr sz="2000">
                <a:latin typeface="+mn-lt"/>
                <a:ea typeface="+mn-ea"/>
                <a:cs typeface="+mn-cs"/>
                <a:sym typeface="Courier"/>
              </a:rPr>
              <a:t>    AllowOverride None</a:t>
            </a:r>
          </a:p>
          <a:p>
            <a:pPr lvl="8" indent="0" algn="l" defTabSz="457200">
              <a:defRPr sz="1800"/>
            </a:pPr>
            <a:r>
              <a:rPr sz="2000">
                <a:latin typeface="+mn-lt"/>
                <a:ea typeface="+mn-ea"/>
                <a:cs typeface="+mn-cs"/>
                <a:sym typeface="Courier"/>
              </a:rPr>
              <a:t>  &lt;/Directory&gt;</a:t>
            </a:r>
          </a:p>
          <a:p>
            <a:pPr lvl="8" indent="0" algn="l" defTabSz="457200">
              <a:defRPr sz="1800"/>
            </a:pPr>
            <a:r>
              <a:rPr sz="2000">
                <a:latin typeface="+mn-lt"/>
                <a:ea typeface="+mn-ea"/>
                <a:cs typeface="+mn-cs"/>
                <a:sym typeface="Courier"/>
              </a:rPr>
              <a:t>  &lt;Directory</a:t>
            </a:r>
            <a:r>
              <a:rPr sz="2000">
                <a:solidFill>
                  <a:srgbClr val="4F7A28"/>
                </a:solidFill>
                <a:latin typeface="+mn-lt"/>
                <a:ea typeface="+mn-ea"/>
                <a:cs typeface="+mn-cs"/>
                <a:sym typeface="Courier"/>
              </a:rPr>
              <a:t> </a:t>
            </a:r>
            <a:r>
              <a:rPr sz="2000">
                <a:solidFill>
                  <a:srgbClr val="61177C"/>
                </a:solidFill>
                <a:latin typeface="+mn-lt"/>
                <a:ea typeface="+mn-ea"/>
                <a:cs typeface="+mn-cs"/>
                <a:sym typeface="Courier"/>
              </a:rPr>
              <a:t>&lt;%=</a:t>
            </a:r>
            <a:r>
              <a:rPr sz="2000">
                <a:solidFill>
                  <a:srgbClr val="4F7A28"/>
                </a:solidFill>
                <a:latin typeface="+mn-lt"/>
                <a:ea typeface="+mn-ea"/>
                <a:cs typeface="+mn-cs"/>
                <a:sym typeface="Courier"/>
              </a:rPr>
              <a:t> </a:t>
            </a:r>
            <a:r>
              <a:rPr sz="2000">
                <a:solidFill>
                  <a:srgbClr val="006D8F"/>
                </a:solidFill>
                <a:latin typeface="+mn-lt"/>
                <a:ea typeface="+mn-ea"/>
                <a:cs typeface="+mn-cs"/>
                <a:sym typeface="Courier"/>
              </a:rPr>
              <a:t>@document_root</a:t>
            </a:r>
            <a:r>
              <a:rPr sz="2000">
                <a:solidFill>
                  <a:srgbClr val="4F7A28"/>
                </a:solidFill>
                <a:latin typeface="+mn-lt"/>
                <a:ea typeface="+mn-ea"/>
                <a:cs typeface="+mn-cs"/>
                <a:sym typeface="Courier"/>
              </a:rPr>
              <a:t> </a:t>
            </a:r>
            <a:r>
              <a:rPr sz="2000">
                <a:solidFill>
                  <a:srgbClr val="61177C"/>
                </a:solidFill>
                <a:latin typeface="+mn-lt"/>
                <a:ea typeface="+mn-ea"/>
                <a:cs typeface="+mn-cs"/>
                <a:sym typeface="Courier"/>
              </a:rPr>
              <a:t>%&gt;</a:t>
            </a:r>
            <a:endParaRPr sz="2000">
              <a:solidFill>
                <a:srgbClr val="4F7A28"/>
              </a:solidFill>
              <a:latin typeface="+mn-lt"/>
              <a:ea typeface="+mn-ea"/>
              <a:cs typeface="+mn-cs"/>
              <a:sym typeface="Courier"/>
            </a:endParaRPr>
          </a:p>
          <a:p>
            <a:pPr lvl="8" indent="0" algn="l" defTabSz="457200">
              <a:defRPr sz="1800"/>
            </a:pPr>
            <a:r>
              <a:rPr sz="2000">
                <a:latin typeface="+mn-lt"/>
                <a:ea typeface="+mn-ea"/>
                <a:cs typeface="+mn-cs"/>
                <a:sym typeface="Courier"/>
              </a:rPr>
              <a:t>    Options Indexes FollowSymLinks MultiViews</a:t>
            </a:r>
          </a:p>
          <a:p>
            <a:pPr lvl="8" indent="0" algn="l" defTabSz="457200">
              <a:defRPr sz="1800"/>
            </a:pPr>
            <a:r>
              <a:rPr sz="2000">
                <a:latin typeface="+mn-lt"/>
                <a:ea typeface="+mn-ea"/>
                <a:cs typeface="+mn-cs"/>
                <a:sym typeface="Courier"/>
              </a:rPr>
              <a:t>    AllowOverride None</a:t>
            </a:r>
          </a:p>
          <a:p>
            <a:pPr lvl="8" indent="0" algn="l" defTabSz="457200">
              <a:defRPr sz="1800"/>
            </a:pPr>
            <a:r>
              <a:rPr sz="2000">
                <a:latin typeface="+mn-lt"/>
                <a:ea typeface="+mn-ea"/>
                <a:cs typeface="+mn-cs"/>
                <a:sym typeface="Courier"/>
              </a:rPr>
              <a:t>    Order allow,deny</a:t>
            </a:r>
          </a:p>
          <a:p>
            <a:pPr lvl="8" indent="0" algn="l" defTabSz="457200">
              <a:defRPr sz="1800"/>
            </a:pPr>
            <a:r>
              <a:rPr sz="2000">
                <a:latin typeface="+mn-lt"/>
                <a:ea typeface="+mn-ea"/>
                <a:cs typeface="+mn-cs"/>
                <a:sym typeface="Courier"/>
              </a:rPr>
              <a:t>    allow from all</a:t>
            </a:r>
          </a:p>
          <a:p>
            <a:pPr lvl="8" indent="0" algn="l" defTabSz="457200">
              <a:defRPr sz="1800"/>
            </a:pPr>
            <a:r>
              <a:rPr sz="2000">
                <a:latin typeface="+mn-lt"/>
                <a:ea typeface="+mn-ea"/>
                <a:cs typeface="+mn-cs"/>
                <a:sym typeface="Courier"/>
              </a:rPr>
              <a:t>  &lt;/Directory&gt;</a:t>
            </a:r>
          </a:p>
          <a:p>
            <a:pPr lvl="8" indent="0" algn="l" defTabSz="457200">
              <a:defRPr sz="1800"/>
            </a:pPr>
            <a:r>
              <a:rPr sz="2000">
                <a:latin typeface="+mn-lt"/>
                <a:ea typeface="+mn-ea"/>
                <a:cs typeface="+mn-cs"/>
                <a:sym typeface="Courier"/>
              </a:rPr>
              <a:t>&lt;/VirtualHost&gt;</a:t>
            </a:r>
          </a:p>
        </p:txBody>
      </p:sp>
      <p:sp>
        <p:nvSpPr>
          <p:cNvPr id="4860" name="Shape 4860"/>
          <p:cNvSpPr/>
          <p:nvPr/>
        </p:nvSpPr>
        <p:spPr>
          <a:xfrm>
            <a:off x="1358304" y="1701800"/>
            <a:ext cx="6121401"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b="1">
                <a:latin typeface="+mn-lt"/>
                <a:ea typeface="+mn-ea"/>
                <a:cs typeface="+mn-cs"/>
                <a:sym typeface="Courier"/>
              </a:defRPr>
            </a:lvl1pPr>
          </a:lstStyle>
          <a:p>
            <a:pPr lvl="0">
              <a:defRPr sz="1800" b="0"/>
            </a:pPr>
            <a:r>
              <a:rPr sz="3200" b="1"/>
              <a:t>OPEN IN EDITOR:</a:t>
            </a:r>
          </a:p>
        </p:txBody>
      </p:sp>
      <p:sp>
        <p:nvSpPr>
          <p:cNvPr id="4861" name="Shape 4861"/>
          <p:cNvSpPr/>
          <p:nvPr/>
        </p:nvSpPr>
        <p:spPr>
          <a:xfrm>
            <a:off x="5035748" y="1670049"/>
            <a:ext cx="14655801" cy="673101"/>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lgn="l">
              <a:defRPr sz="2900">
                <a:latin typeface="+mn-lt"/>
                <a:ea typeface="+mn-ea"/>
                <a:cs typeface="+mn-cs"/>
                <a:sym typeface="Courier"/>
              </a:defRPr>
            </a:lvl1pPr>
          </a:lstStyle>
          <a:p>
            <a:pPr lvl="0">
              <a:defRPr sz="1800"/>
            </a:pPr>
            <a:r>
              <a:rPr sz="2900"/>
              <a:t>cookbooks/apache/templates/default/custom.erb</a:t>
            </a:r>
          </a:p>
        </p:txBody>
      </p:sp>
      <p:sp>
        <p:nvSpPr>
          <p:cNvPr id="4862" name="Shape 4862"/>
          <p:cNvSpPr/>
          <p:nvPr/>
        </p:nvSpPr>
        <p:spPr>
          <a:xfrm>
            <a:off x="6642100" y="8509000"/>
            <a:ext cx="3048000"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defRPr b="1">
                <a:latin typeface="+mn-lt"/>
                <a:ea typeface="+mn-ea"/>
                <a:cs typeface="+mn-cs"/>
                <a:sym typeface="Courier"/>
              </a:defRPr>
            </a:lvl1pPr>
          </a:lstStyle>
          <a:p>
            <a:pPr lvl="0">
              <a:defRPr sz="1800" b="0"/>
            </a:pPr>
            <a:r>
              <a:rPr sz="3200" b="1"/>
              <a:t>SAVE FILE!</a:t>
            </a:r>
          </a:p>
        </p:txBody>
      </p:sp>
      <p:sp>
        <p:nvSpPr>
          <p:cNvPr id="4863" name="Shape 4863"/>
          <p:cNvSpPr>
            <a:spLocks noGrp="1"/>
          </p:cNvSpPr>
          <p:nvPr>
            <p:ph type="title"/>
          </p:nvPr>
        </p:nvSpPr>
        <p:spPr>
          <a:prstGeom prst="rect">
            <a:avLst/>
          </a:prstGeom>
        </p:spPr>
        <p:txBody>
          <a:bodyPr/>
          <a:lstStyle>
            <a:lvl1pPr defTabSz="346456">
              <a:defRPr sz="4464">
                <a:effectLst>
                  <a:outerShdw blurRad="31496" dist="15748" dir="2700000" rotWithShape="0">
                    <a:srgbClr val="000000">
                      <a:alpha val="75000"/>
                    </a:srgbClr>
                  </a:outerShdw>
                </a:effectLst>
              </a:defRPr>
            </a:lvl1pPr>
          </a:lstStyle>
          <a:p>
            <a:pPr lvl="0">
              <a:defRPr sz="1800" b="0">
                <a:solidFill>
                  <a:srgbClr val="000000"/>
                </a:solidFill>
                <a:effectLst/>
              </a:defRPr>
            </a:pPr>
            <a:r>
              <a:rPr sz="4464" b="1">
                <a:solidFill>
                  <a:srgbClr val="FFFFFF"/>
                </a:solidFill>
                <a:effectLst>
                  <a:outerShdw blurRad="31496" dist="15748" dir="2700000" rotWithShape="0">
                    <a:srgbClr val="000000">
                      <a:alpha val="75000"/>
                    </a:srgbClr>
                  </a:outerShdw>
                </a:effectLst>
              </a:rPr>
              <a:t>Exercise: Add custom.erb to your templates directory </a:t>
            </a:r>
          </a:p>
        </p:txBody>
      </p:sp>
      <p:sp>
        <p:nvSpPr>
          <p:cNvPr id="4864" name="Shape 4864"/>
          <p:cNvSpPr>
            <a:spLocks noGrp="1"/>
          </p:cNvSpPr>
          <p:nvPr>
            <p:ph type="body" idx="1"/>
          </p:nvPr>
        </p:nvSpPr>
        <p:spPr>
          <a:xfrm>
            <a:off x="800100" y="2641600"/>
            <a:ext cx="6515100" cy="2362200"/>
          </a:xfrm>
          <a:prstGeom prst="rect">
            <a:avLst/>
          </a:prstGeom>
        </p:spPr>
        <p:txBody>
          <a:bodyPr/>
          <a:lstStyle/>
          <a:p>
            <a:pPr marL="269875" lvl="0" indent="-269875">
              <a:defRPr sz="1800"/>
            </a:pPr>
            <a:r>
              <a:rPr sz="3400"/>
              <a:t>Note the two </a:t>
            </a:r>
            <a:r>
              <a:rPr sz="3400" b="1"/>
              <a:t>template variables</a:t>
            </a:r>
            <a:r>
              <a:rPr sz="3400"/>
              <a:t> are prefixed with an @ symbol</a:t>
            </a:r>
          </a:p>
        </p:txBody>
      </p:sp>
      <p:sp>
        <p:nvSpPr>
          <p:cNvPr id="4865" name="Shape 4865"/>
          <p:cNvSpPr/>
          <p:nvPr/>
        </p:nvSpPr>
        <p:spPr>
          <a:xfrm>
            <a:off x="800100" y="4356100"/>
            <a:ext cx="6908800" cy="20447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pPr marL="381000" lvl="0" indent="-381000" algn="l">
              <a:spcBef>
                <a:spcPts val="1200"/>
              </a:spcBef>
              <a:buClr>
                <a:srgbClr val="F38C24"/>
              </a:buClr>
              <a:buSzPct val="100000"/>
              <a:buChar char="•"/>
              <a:defRPr sz="1800"/>
            </a:pPr>
            <a:r>
              <a:rPr sz="3400">
                <a:latin typeface="+mj-lt"/>
                <a:ea typeface="+mj-ea"/>
                <a:cs typeface="+mj-cs"/>
                <a:sym typeface="Arial"/>
              </a:rPr>
              <a:t>If you are feeling hardcore, type it</a:t>
            </a:r>
          </a:p>
          <a:p>
            <a:pPr marL="381000" lvl="0" indent="-381000" algn="l">
              <a:spcBef>
                <a:spcPts val="1200"/>
              </a:spcBef>
              <a:buClr>
                <a:srgbClr val="F38C24"/>
              </a:buClr>
              <a:buSzPct val="100000"/>
              <a:buChar char="•"/>
              <a:defRPr sz="1800"/>
            </a:pPr>
            <a:r>
              <a:rPr sz="3400" u="sng">
                <a:latin typeface="+mj-lt"/>
                <a:ea typeface="+mj-ea"/>
                <a:cs typeface="+mj-cs"/>
                <a:sym typeface="Arial"/>
                <a:hlinkClick r:id="rId3"/>
              </a:rPr>
              <a:t>https://gist.github.com/8955103</a:t>
            </a:r>
          </a:p>
        </p:txBody>
      </p:sp>
      <p:sp>
        <p:nvSpPr>
          <p:cNvPr id="4866" name="Shape 4866"/>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428</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iterate type="lt">
                                    <p:tmAbs val="0"/>
                                  </p:iterate>
                                  <p:childTnLst>
                                    <p:set>
                                      <p:cBhvr>
                                        <p:cTn id="6" fill="hold"/>
                                        <p:tgtEl>
                                          <p:spTgt spid="4865"/>
                                        </p:tgtEl>
                                        <p:attrNameLst>
                                          <p:attrName>style.visibility</p:attrName>
                                        </p:attrNameLst>
                                      </p:cBhvr>
                                      <p:to>
                                        <p:strVal val="visible"/>
                                      </p:to>
                                    </p:set>
                                    <p:animEffect transition="in" filter="dissolve">
                                      <p:cBhvr>
                                        <p:cTn id="7" dur="1000"/>
                                        <p:tgtEl>
                                          <p:spTgt spid="48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5" grpId="1" animBg="1" advAuto="0"/>
    </p:bldLst>
  </p:timing>
</p:sld>
</file>

<file path=ppt/slides/slide4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70" name="Shape 4870"/>
          <p:cNvSpPr/>
          <p:nvPr/>
        </p:nvSpPr>
        <p:spPr>
          <a:xfrm>
            <a:off x="7543800" y="2381250"/>
            <a:ext cx="7924800" cy="61976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p>
            <a:pPr lvl="8" indent="0" algn="l" defTabSz="457200">
              <a:defRPr sz="1800"/>
            </a:pPr>
            <a:r>
              <a:rPr sz="2000" dirty="0">
                <a:solidFill>
                  <a:srgbClr val="61177C"/>
                </a:solidFill>
                <a:latin typeface="+mn-lt"/>
                <a:ea typeface="+mn-ea"/>
                <a:cs typeface="+mn-cs"/>
                <a:sym typeface="Courier"/>
              </a:rPr>
              <a:t>&lt;%</a:t>
            </a:r>
            <a:r>
              <a:rPr sz="2000" dirty="0">
                <a:solidFill>
                  <a:srgbClr val="4F7A28"/>
                </a:solidFill>
                <a:latin typeface="+mn-lt"/>
                <a:ea typeface="+mn-ea"/>
                <a:cs typeface="+mn-cs"/>
                <a:sym typeface="Courier"/>
              </a:rPr>
              <a:t> if </a:t>
            </a:r>
            <a:r>
              <a:rPr sz="2000" dirty="0">
                <a:solidFill>
                  <a:srgbClr val="006D8F"/>
                </a:solidFill>
                <a:latin typeface="+mn-lt"/>
                <a:ea typeface="+mn-ea"/>
                <a:cs typeface="+mn-cs"/>
                <a:sym typeface="Courier"/>
              </a:rPr>
              <a:t>@port</a:t>
            </a:r>
            <a:r>
              <a:rPr sz="2000" dirty="0">
                <a:solidFill>
                  <a:srgbClr val="4F7A28"/>
                </a:solidFill>
                <a:latin typeface="+mn-lt"/>
                <a:ea typeface="+mn-ea"/>
                <a:cs typeface="+mn-cs"/>
                <a:sym typeface="Courier"/>
              </a:rPr>
              <a:t> </a:t>
            </a:r>
            <a:r>
              <a:rPr sz="2000" dirty="0">
                <a:latin typeface="+mn-lt"/>
                <a:ea typeface="+mn-ea"/>
                <a:cs typeface="+mn-cs"/>
                <a:sym typeface="Courier"/>
              </a:rPr>
              <a:t>!=</a:t>
            </a:r>
            <a:r>
              <a:rPr sz="2000" dirty="0">
                <a:solidFill>
                  <a:srgbClr val="4F7A28"/>
                </a:solidFill>
                <a:latin typeface="+mn-lt"/>
                <a:ea typeface="+mn-ea"/>
                <a:cs typeface="+mn-cs"/>
                <a:sym typeface="Courier"/>
              </a:rPr>
              <a:t> </a:t>
            </a:r>
            <a:r>
              <a:rPr sz="2000" dirty="0">
                <a:solidFill>
                  <a:srgbClr val="B51A00"/>
                </a:solidFill>
                <a:latin typeface="+mn-lt"/>
                <a:ea typeface="+mn-ea"/>
                <a:cs typeface="+mn-cs"/>
                <a:sym typeface="Courier"/>
              </a:rPr>
              <a:t>80</a:t>
            </a:r>
            <a:r>
              <a:rPr sz="2000" dirty="0">
                <a:solidFill>
                  <a:srgbClr val="4F7A28"/>
                </a:solidFill>
                <a:latin typeface="+mn-lt"/>
                <a:ea typeface="+mn-ea"/>
                <a:cs typeface="+mn-cs"/>
                <a:sym typeface="Courier"/>
              </a:rPr>
              <a:t> </a:t>
            </a:r>
            <a:r>
              <a:rPr sz="2000" dirty="0">
                <a:solidFill>
                  <a:srgbClr val="61177C"/>
                </a:solidFill>
                <a:latin typeface="+mn-lt"/>
                <a:ea typeface="+mn-ea"/>
                <a:cs typeface="+mn-cs"/>
                <a:sym typeface="Courier"/>
              </a:rPr>
              <a:t>-%&gt;</a:t>
            </a:r>
            <a:endParaRPr sz="2000" dirty="0">
              <a:solidFill>
                <a:srgbClr val="4F7A28"/>
              </a:solidFill>
              <a:latin typeface="+mn-lt"/>
              <a:ea typeface="+mn-ea"/>
              <a:cs typeface="+mn-cs"/>
              <a:sym typeface="Courier"/>
            </a:endParaRPr>
          </a:p>
          <a:p>
            <a:pPr lvl="8" indent="0" algn="l" defTabSz="457200">
              <a:defRPr sz="1800"/>
            </a:pPr>
            <a:r>
              <a:rPr sz="2000" dirty="0">
                <a:solidFill>
                  <a:srgbClr val="4F7A28"/>
                </a:solidFill>
                <a:latin typeface="+mn-lt"/>
                <a:ea typeface="+mn-ea"/>
                <a:cs typeface="+mn-cs"/>
                <a:sym typeface="Courier"/>
              </a:rPr>
              <a:t>  </a:t>
            </a:r>
            <a:r>
              <a:rPr sz="2000" dirty="0">
                <a:latin typeface="+mn-lt"/>
                <a:ea typeface="+mn-ea"/>
                <a:cs typeface="+mn-cs"/>
                <a:sym typeface="Courier"/>
              </a:rPr>
              <a:t>Listen</a:t>
            </a:r>
            <a:r>
              <a:rPr sz="2000" dirty="0">
                <a:solidFill>
                  <a:srgbClr val="4F7A28"/>
                </a:solidFill>
                <a:latin typeface="+mn-lt"/>
                <a:ea typeface="+mn-ea"/>
                <a:cs typeface="+mn-cs"/>
                <a:sym typeface="Courier"/>
              </a:rPr>
              <a:t> </a:t>
            </a:r>
            <a:r>
              <a:rPr sz="2000" dirty="0">
                <a:solidFill>
                  <a:srgbClr val="61177C"/>
                </a:solidFill>
                <a:latin typeface="+mn-lt"/>
                <a:ea typeface="+mn-ea"/>
                <a:cs typeface="+mn-cs"/>
                <a:sym typeface="Courier"/>
              </a:rPr>
              <a:t>&lt;%=</a:t>
            </a:r>
            <a:r>
              <a:rPr sz="2000" dirty="0">
                <a:solidFill>
                  <a:srgbClr val="4F7A28"/>
                </a:solidFill>
                <a:latin typeface="+mn-lt"/>
                <a:ea typeface="+mn-ea"/>
                <a:cs typeface="+mn-cs"/>
                <a:sym typeface="Courier"/>
              </a:rPr>
              <a:t> </a:t>
            </a:r>
            <a:r>
              <a:rPr sz="2000" dirty="0">
                <a:solidFill>
                  <a:srgbClr val="006D8F"/>
                </a:solidFill>
                <a:latin typeface="+mn-lt"/>
                <a:ea typeface="+mn-ea"/>
                <a:cs typeface="+mn-cs"/>
                <a:sym typeface="Courier"/>
              </a:rPr>
              <a:t>@port</a:t>
            </a:r>
            <a:r>
              <a:rPr sz="2000" dirty="0">
                <a:solidFill>
                  <a:srgbClr val="4F7A28"/>
                </a:solidFill>
                <a:latin typeface="+mn-lt"/>
                <a:ea typeface="+mn-ea"/>
                <a:cs typeface="+mn-cs"/>
                <a:sym typeface="Courier"/>
              </a:rPr>
              <a:t> </a:t>
            </a:r>
            <a:r>
              <a:rPr sz="2000" dirty="0">
                <a:solidFill>
                  <a:srgbClr val="61177C"/>
                </a:solidFill>
                <a:latin typeface="+mn-lt"/>
                <a:ea typeface="+mn-ea"/>
                <a:cs typeface="+mn-cs"/>
                <a:sym typeface="Courier"/>
              </a:rPr>
              <a:t>%&gt;</a:t>
            </a:r>
            <a:endParaRPr sz="2000" dirty="0">
              <a:solidFill>
                <a:srgbClr val="4F7A28"/>
              </a:solidFill>
              <a:latin typeface="+mn-lt"/>
              <a:ea typeface="+mn-ea"/>
              <a:cs typeface="+mn-cs"/>
              <a:sym typeface="Courier"/>
            </a:endParaRPr>
          </a:p>
          <a:p>
            <a:pPr lvl="8" indent="0" algn="l" defTabSz="457200">
              <a:defRPr sz="1800"/>
            </a:pPr>
            <a:r>
              <a:rPr sz="2000" dirty="0">
                <a:solidFill>
                  <a:srgbClr val="61177C"/>
                </a:solidFill>
                <a:latin typeface="+mn-lt"/>
                <a:ea typeface="+mn-ea"/>
                <a:cs typeface="+mn-cs"/>
                <a:sym typeface="Courier"/>
              </a:rPr>
              <a:t>&lt;%</a:t>
            </a:r>
            <a:r>
              <a:rPr sz="2000" dirty="0">
                <a:solidFill>
                  <a:srgbClr val="4F7A28"/>
                </a:solidFill>
                <a:latin typeface="+mn-lt"/>
                <a:ea typeface="+mn-ea"/>
                <a:cs typeface="+mn-cs"/>
                <a:sym typeface="Courier"/>
              </a:rPr>
              <a:t> end </a:t>
            </a:r>
            <a:r>
              <a:rPr sz="2000" dirty="0">
                <a:solidFill>
                  <a:srgbClr val="61177C"/>
                </a:solidFill>
                <a:latin typeface="+mn-lt"/>
                <a:ea typeface="+mn-ea"/>
                <a:cs typeface="+mn-cs"/>
                <a:sym typeface="Courier"/>
              </a:rPr>
              <a:t>-%&gt;</a:t>
            </a:r>
            <a:endParaRPr sz="2000" dirty="0">
              <a:solidFill>
                <a:srgbClr val="4F7A28"/>
              </a:solidFill>
              <a:latin typeface="+mn-lt"/>
              <a:ea typeface="+mn-ea"/>
              <a:cs typeface="+mn-cs"/>
              <a:sym typeface="Courier"/>
            </a:endParaRPr>
          </a:p>
          <a:p>
            <a:pPr lvl="8" indent="0" algn="l" defTabSz="457200">
              <a:defRPr sz="1800"/>
            </a:pPr>
            <a:endParaRPr sz="2000" dirty="0">
              <a:solidFill>
                <a:srgbClr val="4F7A28"/>
              </a:solidFill>
              <a:latin typeface="+mn-lt"/>
              <a:ea typeface="+mn-ea"/>
              <a:cs typeface="+mn-cs"/>
              <a:sym typeface="Courier"/>
            </a:endParaRPr>
          </a:p>
          <a:p>
            <a:pPr lvl="8" indent="0" algn="l" defTabSz="457200">
              <a:defRPr sz="1800"/>
            </a:pPr>
            <a:r>
              <a:rPr sz="2000" dirty="0">
                <a:latin typeface="+mn-lt"/>
                <a:ea typeface="+mn-ea"/>
                <a:cs typeface="+mn-cs"/>
                <a:sym typeface="Courier"/>
              </a:rPr>
              <a:t>&lt;VirtualHost *:</a:t>
            </a:r>
            <a:r>
              <a:rPr sz="2000" dirty="0">
                <a:solidFill>
                  <a:srgbClr val="61177C"/>
                </a:solidFill>
                <a:latin typeface="+mn-lt"/>
                <a:ea typeface="+mn-ea"/>
                <a:cs typeface="+mn-cs"/>
                <a:sym typeface="Courier"/>
              </a:rPr>
              <a:t>&lt;%=</a:t>
            </a:r>
            <a:r>
              <a:rPr sz="2000" dirty="0">
                <a:solidFill>
                  <a:srgbClr val="4F7A28"/>
                </a:solidFill>
                <a:latin typeface="+mn-lt"/>
                <a:ea typeface="+mn-ea"/>
                <a:cs typeface="+mn-cs"/>
                <a:sym typeface="Courier"/>
              </a:rPr>
              <a:t> </a:t>
            </a:r>
            <a:r>
              <a:rPr sz="2000" dirty="0">
                <a:solidFill>
                  <a:srgbClr val="006D8F"/>
                </a:solidFill>
                <a:latin typeface="+mn-lt"/>
                <a:ea typeface="+mn-ea"/>
                <a:cs typeface="+mn-cs"/>
                <a:sym typeface="Courier"/>
              </a:rPr>
              <a:t>@port</a:t>
            </a:r>
            <a:r>
              <a:rPr sz="2000" dirty="0">
                <a:solidFill>
                  <a:srgbClr val="4F7A28"/>
                </a:solidFill>
                <a:latin typeface="+mn-lt"/>
                <a:ea typeface="+mn-ea"/>
                <a:cs typeface="+mn-cs"/>
                <a:sym typeface="Courier"/>
              </a:rPr>
              <a:t> </a:t>
            </a:r>
            <a:r>
              <a:rPr sz="2000" dirty="0">
                <a:solidFill>
                  <a:srgbClr val="61177C"/>
                </a:solidFill>
                <a:latin typeface="+mn-lt"/>
                <a:ea typeface="+mn-ea"/>
                <a:cs typeface="+mn-cs"/>
                <a:sym typeface="Courier"/>
              </a:rPr>
              <a:t>%&gt;</a:t>
            </a:r>
            <a:r>
              <a:rPr sz="2000" dirty="0">
                <a:latin typeface="+mn-lt"/>
                <a:ea typeface="+mn-ea"/>
                <a:cs typeface="+mn-cs"/>
                <a:sym typeface="Courier"/>
              </a:rPr>
              <a:t>&gt;</a:t>
            </a:r>
            <a:endParaRPr sz="2000" dirty="0">
              <a:solidFill>
                <a:srgbClr val="4F7A28"/>
              </a:solidFill>
              <a:latin typeface="+mn-lt"/>
              <a:ea typeface="+mn-ea"/>
              <a:cs typeface="+mn-cs"/>
              <a:sym typeface="Courier"/>
            </a:endParaRPr>
          </a:p>
          <a:p>
            <a:pPr lvl="8" indent="0" algn="l" defTabSz="457200">
              <a:defRPr sz="1800"/>
            </a:pPr>
            <a:r>
              <a:rPr sz="2000" dirty="0">
                <a:solidFill>
                  <a:srgbClr val="4F7A28"/>
                </a:solidFill>
                <a:latin typeface="+mn-lt"/>
                <a:ea typeface="+mn-ea"/>
                <a:cs typeface="+mn-cs"/>
                <a:sym typeface="Courier"/>
              </a:rPr>
              <a:t>  </a:t>
            </a:r>
            <a:r>
              <a:rPr sz="2000" dirty="0">
                <a:latin typeface="+mn-lt"/>
                <a:ea typeface="+mn-ea"/>
                <a:cs typeface="+mn-cs"/>
                <a:sym typeface="Courier"/>
              </a:rPr>
              <a:t>ServerAdmin webmaster@localhost</a:t>
            </a:r>
            <a:endParaRPr sz="2000" dirty="0">
              <a:solidFill>
                <a:srgbClr val="4F7A28"/>
              </a:solidFill>
              <a:latin typeface="+mn-lt"/>
              <a:ea typeface="+mn-ea"/>
              <a:cs typeface="+mn-cs"/>
              <a:sym typeface="Courier"/>
            </a:endParaRPr>
          </a:p>
          <a:p>
            <a:pPr lvl="8" indent="0" algn="l" defTabSz="457200">
              <a:defRPr sz="1800"/>
            </a:pPr>
            <a:endParaRPr sz="2000" dirty="0">
              <a:solidFill>
                <a:srgbClr val="4F7A28"/>
              </a:solidFill>
              <a:latin typeface="+mn-lt"/>
              <a:ea typeface="+mn-ea"/>
              <a:cs typeface="+mn-cs"/>
              <a:sym typeface="Courier"/>
            </a:endParaRPr>
          </a:p>
          <a:p>
            <a:pPr lvl="8" indent="0" algn="l" defTabSz="457200">
              <a:defRPr sz="1800"/>
            </a:pPr>
            <a:r>
              <a:rPr sz="2000" dirty="0">
                <a:solidFill>
                  <a:srgbClr val="4F7A28"/>
                </a:solidFill>
                <a:latin typeface="+mn-lt"/>
                <a:ea typeface="+mn-ea"/>
                <a:cs typeface="+mn-cs"/>
                <a:sym typeface="Courier"/>
              </a:rPr>
              <a:t>  </a:t>
            </a:r>
            <a:r>
              <a:rPr sz="2000" dirty="0">
                <a:latin typeface="+mn-lt"/>
                <a:ea typeface="+mn-ea"/>
                <a:cs typeface="+mn-cs"/>
                <a:sym typeface="Courier"/>
              </a:rPr>
              <a:t>DocumentRoot</a:t>
            </a:r>
            <a:r>
              <a:rPr sz="2000" dirty="0">
                <a:solidFill>
                  <a:srgbClr val="4F7A28"/>
                </a:solidFill>
                <a:latin typeface="+mn-lt"/>
                <a:ea typeface="+mn-ea"/>
                <a:cs typeface="+mn-cs"/>
                <a:sym typeface="Courier"/>
              </a:rPr>
              <a:t> </a:t>
            </a:r>
            <a:r>
              <a:rPr sz="2000" dirty="0">
                <a:solidFill>
                  <a:srgbClr val="61177C"/>
                </a:solidFill>
                <a:latin typeface="+mn-lt"/>
                <a:ea typeface="+mn-ea"/>
                <a:cs typeface="+mn-cs"/>
                <a:sym typeface="Courier"/>
              </a:rPr>
              <a:t>&lt;%=</a:t>
            </a:r>
            <a:r>
              <a:rPr sz="2000" dirty="0">
                <a:solidFill>
                  <a:srgbClr val="4F7A28"/>
                </a:solidFill>
                <a:latin typeface="+mn-lt"/>
                <a:ea typeface="+mn-ea"/>
                <a:cs typeface="+mn-cs"/>
                <a:sym typeface="Courier"/>
              </a:rPr>
              <a:t> </a:t>
            </a:r>
            <a:r>
              <a:rPr sz="2000" dirty="0">
                <a:solidFill>
                  <a:srgbClr val="006D8F"/>
                </a:solidFill>
                <a:latin typeface="+mn-lt"/>
                <a:ea typeface="+mn-ea"/>
                <a:cs typeface="+mn-cs"/>
                <a:sym typeface="Courier"/>
              </a:rPr>
              <a:t>@document_root</a:t>
            </a:r>
            <a:r>
              <a:rPr sz="2000" dirty="0">
                <a:solidFill>
                  <a:srgbClr val="4F7A28"/>
                </a:solidFill>
                <a:latin typeface="+mn-lt"/>
                <a:ea typeface="+mn-ea"/>
                <a:cs typeface="+mn-cs"/>
                <a:sym typeface="Courier"/>
              </a:rPr>
              <a:t> </a:t>
            </a:r>
            <a:r>
              <a:rPr sz="2000" dirty="0">
                <a:solidFill>
                  <a:srgbClr val="61177C"/>
                </a:solidFill>
                <a:latin typeface="+mn-lt"/>
                <a:ea typeface="+mn-ea"/>
                <a:cs typeface="+mn-cs"/>
                <a:sym typeface="Courier"/>
              </a:rPr>
              <a:t>%&gt;</a:t>
            </a:r>
            <a:endParaRPr sz="2000" dirty="0">
              <a:solidFill>
                <a:srgbClr val="4F7A28"/>
              </a:solidFill>
              <a:latin typeface="+mn-lt"/>
              <a:ea typeface="+mn-ea"/>
              <a:cs typeface="+mn-cs"/>
              <a:sym typeface="Courier"/>
            </a:endParaRPr>
          </a:p>
          <a:p>
            <a:pPr lvl="8" indent="0" algn="l" defTabSz="457200">
              <a:defRPr sz="1800"/>
            </a:pPr>
            <a:r>
              <a:rPr sz="2000" dirty="0">
                <a:solidFill>
                  <a:srgbClr val="4F7A28"/>
                </a:solidFill>
                <a:latin typeface="+mn-lt"/>
                <a:ea typeface="+mn-ea"/>
                <a:cs typeface="+mn-cs"/>
                <a:sym typeface="Courier"/>
              </a:rPr>
              <a:t> </a:t>
            </a:r>
            <a:r>
              <a:rPr sz="2000" dirty="0">
                <a:latin typeface="+mn-lt"/>
                <a:ea typeface="+mn-ea"/>
                <a:cs typeface="+mn-cs"/>
                <a:sym typeface="Courier"/>
              </a:rPr>
              <a:t> &lt;Directory /&gt;</a:t>
            </a:r>
          </a:p>
          <a:p>
            <a:pPr lvl="8" indent="0" algn="l" defTabSz="457200">
              <a:defRPr sz="1800"/>
            </a:pPr>
            <a:r>
              <a:rPr sz="2000" dirty="0">
                <a:latin typeface="+mn-lt"/>
                <a:ea typeface="+mn-ea"/>
                <a:cs typeface="+mn-cs"/>
                <a:sym typeface="Courier"/>
              </a:rPr>
              <a:t>    Options FollowSymLinks</a:t>
            </a:r>
          </a:p>
          <a:p>
            <a:pPr lvl="8" indent="0" algn="l" defTabSz="457200">
              <a:defRPr sz="1800"/>
            </a:pPr>
            <a:r>
              <a:rPr sz="2000" dirty="0">
                <a:latin typeface="+mn-lt"/>
                <a:ea typeface="+mn-ea"/>
                <a:cs typeface="+mn-cs"/>
                <a:sym typeface="Courier"/>
              </a:rPr>
              <a:t>    AllowOverride None</a:t>
            </a:r>
          </a:p>
          <a:p>
            <a:pPr lvl="8" indent="0" algn="l" defTabSz="457200">
              <a:defRPr sz="1800"/>
            </a:pPr>
            <a:r>
              <a:rPr sz="2000" dirty="0">
                <a:latin typeface="+mn-lt"/>
                <a:ea typeface="+mn-ea"/>
                <a:cs typeface="+mn-cs"/>
                <a:sym typeface="Courier"/>
              </a:rPr>
              <a:t>  &lt;/Directory&gt;</a:t>
            </a:r>
          </a:p>
          <a:p>
            <a:pPr lvl="8" indent="0" algn="l" defTabSz="457200">
              <a:defRPr sz="1800"/>
            </a:pPr>
            <a:r>
              <a:rPr sz="2000" dirty="0">
                <a:latin typeface="+mn-lt"/>
                <a:ea typeface="+mn-ea"/>
                <a:cs typeface="+mn-cs"/>
                <a:sym typeface="Courier"/>
              </a:rPr>
              <a:t>  &lt;Directory</a:t>
            </a:r>
            <a:r>
              <a:rPr sz="2000" dirty="0">
                <a:solidFill>
                  <a:srgbClr val="4F7A28"/>
                </a:solidFill>
                <a:latin typeface="+mn-lt"/>
                <a:ea typeface="+mn-ea"/>
                <a:cs typeface="+mn-cs"/>
                <a:sym typeface="Courier"/>
              </a:rPr>
              <a:t> </a:t>
            </a:r>
            <a:r>
              <a:rPr sz="2000" dirty="0">
                <a:solidFill>
                  <a:srgbClr val="61177C"/>
                </a:solidFill>
                <a:latin typeface="+mn-lt"/>
                <a:ea typeface="+mn-ea"/>
                <a:cs typeface="+mn-cs"/>
                <a:sym typeface="Courier"/>
              </a:rPr>
              <a:t>&lt;%=</a:t>
            </a:r>
            <a:r>
              <a:rPr sz="2000" dirty="0">
                <a:solidFill>
                  <a:srgbClr val="4F7A28"/>
                </a:solidFill>
                <a:latin typeface="+mn-lt"/>
                <a:ea typeface="+mn-ea"/>
                <a:cs typeface="+mn-cs"/>
                <a:sym typeface="Courier"/>
              </a:rPr>
              <a:t> </a:t>
            </a:r>
            <a:r>
              <a:rPr sz="2000" dirty="0">
                <a:solidFill>
                  <a:srgbClr val="006D8F"/>
                </a:solidFill>
                <a:latin typeface="+mn-lt"/>
                <a:ea typeface="+mn-ea"/>
                <a:cs typeface="+mn-cs"/>
                <a:sym typeface="Courier"/>
              </a:rPr>
              <a:t>@document_root</a:t>
            </a:r>
            <a:r>
              <a:rPr sz="2000" dirty="0">
                <a:solidFill>
                  <a:srgbClr val="4F7A28"/>
                </a:solidFill>
                <a:latin typeface="+mn-lt"/>
                <a:ea typeface="+mn-ea"/>
                <a:cs typeface="+mn-cs"/>
                <a:sym typeface="Courier"/>
              </a:rPr>
              <a:t> </a:t>
            </a:r>
            <a:r>
              <a:rPr sz="2000" dirty="0">
                <a:solidFill>
                  <a:srgbClr val="61177C"/>
                </a:solidFill>
                <a:latin typeface="+mn-lt"/>
                <a:ea typeface="+mn-ea"/>
                <a:cs typeface="+mn-cs"/>
                <a:sym typeface="Courier"/>
              </a:rPr>
              <a:t>%&gt;</a:t>
            </a:r>
            <a:r>
              <a:rPr sz="2000" dirty="0">
                <a:latin typeface="+mn-lt"/>
                <a:ea typeface="+mn-ea"/>
                <a:cs typeface="+mn-cs"/>
                <a:sym typeface="Courier"/>
              </a:rPr>
              <a:t>&gt;</a:t>
            </a:r>
            <a:endParaRPr sz="2000" dirty="0">
              <a:solidFill>
                <a:srgbClr val="4F7A28"/>
              </a:solidFill>
              <a:latin typeface="+mn-lt"/>
              <a:ea typeface="+mn-ea"/>
              <a:cs typeface="+mn-cs"/>
              <a:sym typeface="Courier"/>
            </a:endParaRPr>
          </a:p>
          <a:p>
            <a:pPr lvl="8" indent="0" algn="l" defTabSz="457200">
              <a:defRPr sz="1800"/>
            </a:pPr>
            <a:r>
              <a:rPr sz="2000" dirty="0">
                <a:latin typeface="+mn-lt"/>
                <a:ea typeface="+mn-ea"/>
                <a:cs typeface="+mn-cs"/>
                <a:sym typeface="Courier"/>
              </a:rPr>
              <a:t>    Options Indexes FollowSymLinks MultiViews</a:t>
            </a:r>
          </a:p>
          <a:p>
            <a:pPr lvl="8" indent="0" algn="l" defTabSz="457200">
              <a:defRPr sz="1800"/>
            </a:pPr>
            <a:r>
              <a:rPr sz="2000" dirty="0">
                <a:latin typeface="+mn-lt"/>
                <a:ea typeface="+mn-ea"/>
                <a:cs typeface="+mn-cs"/>
                <a:sym typeface="Courier"/>
              </a:rPr>
              <a:t>    AllowOverride None</a:t>
            </a:r>
          </a:p>
          <a:p>
            <a:pPr lvl="8" indent="0" algn="l" defTabSz="457200">
              <a:defRPr sz="1800"/>
            </a:pPr>
            <a:r>
              <a:rPr sz="2000" dirty="0">
                <a:latin typeface="+mn-lt"/>
                <a:ea typeface="+mn-ea"/>
                <a:cs typeface="+mn-cs"/>
                <a:sym typeface="Courier"/>
              </a:rPr>
              <a:t>    Order allow,deny</a:t>
            </a:r>
          </a:p>
          <a:p>
            <a:pPr lvl="8" indent="0" algn="l" defTabSz="457200">
              <a:defRPr sz="1800"/>
            </a:pPr>
            <a:r>
              <a:rPr sz="2000" dirty="0">
                <a:latin typeface="+mn-lt"/>
                <a:ea typeface="+mn-ea"/>
                <a:cs typeface="+mn-cs"/>
                <a:sym typeface="Courier"/>
              </a:rPr>
              <a:t>    allow from all</a:t>
            </a:r>
          </a:p>
          <a:p>
            <a:pPr lvl="8" indent="0" algn="l" defTabSz="457200">
              <a:defRPr sz="1800"/>
            </a:pPr>
            <a:r>
              <a:rPr sz="2000" dirty="0">
                <a:latin typeface="+mn-lt"/>
                <a:ea typeface="+mn-ea"/>
                <a:cs typeface="+mn-cs"/>
                <a:sym typeface="Courier"/>
              </a:rPr>
              <a:t>  &lt;/Directory&gt;</a:t>
            </a:r>
          </a:p>
          <a:p>
            <a:pPr lvl="8" indent="0" algn="l" defTabSz="457200">
              <a:defRPr sz="1800"/>
            </a:pPr>
            <a:r>
              <a:rPr sz="2000" dirty="0">
                <a:latin typeface="+mn-lt"/>
                <a:ea typeface="+mn-ea"/>
                <a:cs typeface="+mn-cs"/>
                <a:sym typeface="Courier"/>
              </a:rPr>
              <a:t>&lt;/VirtualHost&gt;</a:t>
            </a:r>
          </a:p>
        </p:txBody>
      </p:sp>
      <p:sp>
        <p:nvSpPr>
          <p:cNvPr id="4871" name="Shape 4871"/>
          <p:cNvSpPr/>
          <p:nvPr/>
        </p:nvSpPr>
        <p:spPr>
          <a:xfrm>
            <a:off x="1358304" y="1701800"/>
            <a:ext cx="6121401"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b="1">
                <a:latin typeface="+mn-lt"/>
                <a:ea typeface="+mn-ea"/>
                <a:cs typeface="+mn-cs"/>
                <a:sym typeface="Courier"/>
              </a:defRPr>
            </a:lvl1pPr>
          </a:lstStyle>
          <a:p>
            <a:pPr lvl="0">
              <a:defRPr sz="1800" b="0"/>
            </a:pPr>
            <a:r>
              <a:rPr sz="3200" b="1"/>
              <a:t>OPEN IN EDITOR:</a:t>
            </a:r>
          </a:p>
        </p:txBody>
      </p:sp>
      <p:sp>
        <p:nvSpPr>
          <p:cNvPr id="4872" name="Shape 4872"/>
          <p:cNvSpPr/>
          <p:nvPr/>
        </p:nvSpPr>
        <p:spPr>
          <a:xfrm>
            <a:off x="5035748" y="1670049"/>
            <a:ext cx="14655801" cy="673101"/>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lgn="l">
              <a:defRPr sz="2900">
                <a:latin typeface="+mn-lt"/>
                <a:ea typeface="+mn-ea"/>
                <a:cs typeface="+mn-cs"/>
                <a:sym typeface="Courier"/>
              </a:defRPr>
            </a:lvl1pPr>
          </a:lstStyle>
          <a:p>
            <a:pPr lvl="0">
              <a:defRPr sz="1800"/>
            </a:pPr>
            <a:r>
              <a:rPr sz="2900"/>
              <a:t>cookbooks/apache/templates/default/custom.erb</a:t>
            </a:r>
          </a:p>
        </p:txBody>
      </p:sp>
      <p:sp>
        <p:nvSpPr>
          <p:cNvPr id="4873" name="Shape 4873"/>
          <p:cNvSpPr/>
          <p:nvPr/>
        </p:nvSpPr>
        <p:spPr>
          <a:xfrm>
            <a:off x="6642100" y="8509000"/>
            <a:ext cx="3048000"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defRPr b="1">
                <a:latin typeface="+mn-lt"/>
                <a:ea typeface="+mn-ea"/>
                <a:cs typeface="+mn-cs"/>
                <a:sym typeface="Courier"/>
              </a:defRPr>
            </a:lvl1pPr>
          </a:lstStyle>
          <a:p>
            <a:pPr lvl="0">
              <a:defRPr sz="1800" b="0"/>
            </a:pPr>
            <a:r>
              <a:rPr sz="3200" b="1"/>
              <a:t>SAVE FILE!</a:t>
            </a:r>
          </a:p>
        </p:txBody>
      </p:sp>
      <p:sp>
        <p:nvSpPr>
          <p:cNvPr id="4874" name="Shape 4874"/>
          <p:cNvSpPr>
            <a:spLocks noGrp="1"/>
          </p:cNvSpPr>
          <p:nvPr>
            <p:ph type="title"/>
          </p:nvPr>
        </p:nvSpPr>
        <p:spPr>
          <a:prstGeom prst="rect">
            <a:avLst/>
          </a:prstGeom>
        </p:spPr>
        <p:txBody>
          <a:bodyPr/>
          <a:lstStyle>
            <a:lvl1pPr defTabSz="346456">
              <a:defRPr sz="4464">
                <a:effectLst>
                  <a:outerShdw blurRad="31496" dist="15748" dir="2700000" rotWithShape="0">
                    <a:srgbClr val="000000">
                      <a:alpha val="75000"/>
                    </a:srgbClr>
                  </a:outerShdw>
                </a:effectLst>
              </a:defRPr>
            </a:lvl1pPr>
          </a:lstStyle>
          <a:p>
            <a:pPr lvl="0">
              <a:defRPr sz="1800" b="0">
                <a:solidFill>
                  <a:srgbClr val="000000"/>
                </a:solidFill>
                <a:effectLst/>
              </a:defRPr>
            </a:pPr>
            <a:r>
              <a:rPr sz="4464" b="1">
                <a:solidFill>
                  <a:srgbClr val="FFFFFF"/>
                </a:solidFill>
                <a:effectLst>
                  <a:outerShdw blurRad="31496" dist="15748" dir="2700000" rotWithShape="0">
                    <a:srgbClr val="000000">
                      <a:alpha val="75000"/>
                    </a:srgbClr>
                  </a:outerShdw>
                </a:effectLst>
              </a:rPr>
              <a:t>Exercise: Add custom.erb to your templates directory </a:t>
            </a:r>
          </a:p>
        </p:txBody>
      </p:sp>
      <p:sp>
        <p:nvSpPr>
          <p:cNvPr id="4875" name="Shape 4875"/>
          <p:cNvSpPr>
            <a:spLocks noGrp="1"/>
          </p:cNvSpPr>
          <p:nvPr>
            <p:ph type="body" idx="1"/>
          </p:nvPr>
        </p:nvSpPr>
        <p:spPr>
          <a:xfrm>
            <a:off x="800100" y="2641600"/>
            <a:ext cx="6515100" cy="2362200"/>
          </a:xfrm>
          <a:prstGeom prst="rect">
            <a:avLst/>
          </a:prstGeom>
        </p:spPr>
        <p:txBody>
          <a:bodyPr/>
          <a:lstStyle/>
          <a:p>
            <a:pPr marL="269875" lvl="0" indent="-269875">
              <a:defRPr sz="1800"/>
            </a:pPr>
            <a:r>
              <a:rPr sz="3400"/>
              <a:t>Note the two </a:t>
            </a:r>
            <a:r>
              <a:rPr sz="3400" b="1"/>
              <a:t>template variables</a:t>
            </a:r>
            <a:r>
              <a:rPr sz="3400"/>
              <a:t> are prefixed with an @ symbol</a:t>
            </a:r>
          </a:p>
          <a:p>
            <a:pPr marL="269875" lvl="0" indent="-269875">
              <a:defRPr sz="1800"/>
            </a:pPr>
            <a:r>
              <a:rPr sz="3400"/>
              <a:t>Our first conditional if!</a:t>
            </a:r>
          </a:p>
        </p:txBody>
      </p:sp>
      <p:sp>
        <p:nvSpPr>
          <p:cNvPr id="4876" name="Shape 4876"/>
          <p:cNvSpPr/>
          <p:nvPr/>
        </p:nvSpPr>
        <p:spPr>
          <a:xfrm>
            <a:off x="800100" y="5118100"/>
            <a:ext cx="6515100" cy="20447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pPr marL="381000" lvl="0" indent="-381000" algn="l">
              <a:spcBef>
                <a:spcPts val="1200"/>
              </a:spcBef>
              <a:buClr>
                <a:srgbClr val="F38C24"/>
              </a:buClr>
              <a:buSzPct val="100000"/>
              <a:buChar char="•"/>
              <a:defRPr sz="1800"/>
            </a:pPr>
            <a:r>
              <a:rPr sz="3400">
                <a:latin typeface="+mj-lt"/>
                <a:ea typeface="+mj-ea"/>
                <a:cs typeface="+mj-cs"/>
                <a:sym typeface="Arial"/>
              </a:rPr>
              <a:t>If you are feeling hardcore, type it.</a:t>
            </a:r>
          </a:p>
          <a:p>
            <a:pPr marL="381000" lvl="0" indent="-381000" algn="l">
              <a:spcBef>
                <a:spcPts val="1200"/>
              </a:spcBef>
              <a:buClr>
                <a:srgbClr val="F38C24"/>
              </a:buClr>
              <a:buSzPct val="100000"/>
              <a:buChar char="•"/>
              <a:defRPr sz="1800"/>
            </a:pPr>
            <a:r>
              <a:rPr sz="3400" u="sng">
                <a:latin typeface="+mj-lt"/>
                <a:ea typeface="+mj-ea"/>
                <a:cs typeface="+mj-cs"/>
                <a:sym typeface="Arial"/>
                <a:hlinkClick r:id="rId3"/>
              </a:rPr>
              <a:t>https://gist.github.com/2866454</a:t>
            </a:r>
          </a:p>
        </p:txBody>
      </p:sp>
      <p:sp>
        <p:nvSpPr>
          <p:cNvPr id="4877" name="Shape 487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429</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iterate type="lt">
                                    <p:tmAbs val="0"/>
                                  </p:iterate>
                                  <p:childTnLst>
                                    <p:set>
                                      <p:cBhvr>
                                        <p:cTn id="6" fill="hold"/>
                                        <p:tgtEl>
                                          <p:spTgt spid="4876"/>
                                        </p:tgtEl>
                                        <p:attrNameLst>
                                          <p:attrName>style.visibility</p:attrName>
                                        </p:attrNameLst>
                                      </p:cBhvr>
                                      <p:to>
                                        <p:strVal val="visible"/>
                                      </p:to>
                                    </p:set>
                                    <p:animEffect transition="in" filter="dissolve">
                                      <p:cBhvr>
                                        <p:cTn id="7" dur="1000"/>
                                        <p:tgtEl>
                                          <p:spTgt spid="48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6" grpId="1"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 name="Shape 735"/>
          <p:cNvSpPr/>
          <p:nvPr/>
        </p:nvSpPr>
        <p:spPr>
          <a:xfrm>
            <a:off x="5982688" y="2755900"/>
            <a:ext cx="851225" cy="694625"/>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736" name="Shape 736"/>
          <p:cNvSpPr/>
          <p:nvPr/>
        </p:nvSpPr>
        <p:spPr>
          <a:xfrm>
            <a:off x="8209458" y="2929836"/>
            <a:ext cx="2019301" cy="6096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App LBs</a:t>
            </a:r>
          </a:p>
        </p:txBody>
      </p:sp>
      <p:sp>
        <p:nvSpPr>
          <p:cNvPr id="737" name="Shape 737"/>
          <p:cNvSpPr/>
          <p:nvPr/>
        </p:nvSpPr>
        <p:spPr>
          <a:xfrm>
            <a:off x="5982688" y="45714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738" name="Shape 738"/>
          <p:cNvSpPr/>
          <p:nvPr/>
        </p:nvSpPr>
        <p:spPr>
          <a:xfrm>
            <a:off x="10365077" y="4745387"/>
            <a:ext cx="3034321" cy="519914"/>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App Servers</a:t>
            </a:r>
          </a:p>
        </p:txBody>
      </p:sp>
      <p:sp>
        <p:nvSpPr>
          <p:cNvPr id="739" name="Shape 739"/>
          <p:cNvSpPr/>
          <p:nvPr/>
        </p:nvSpPr>
        <p:spPr>
          <a:xfrm>
            <a:off x="4935682" y="45714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740" name="Shape 740"/>
          <p:cNvSpPr/>
          <p:nvPr/>
        </p:nvSpPr>
        <p:spPr>
          <a:xfrm>
            <a:off x="7097791" y="45714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741" name="Shape 741"/>
          <p:cNvSpPr/>
          <p:nvPr/>
        </p:nvSpPr>
        <p:spPr>
          <a:xfrm>
            <a:off x="2870199" y="5535567"/>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742" name="Shape 742"/>
          <p:cNvSpPr/>
          <p:nvPr/>
        </p:nvSpPr>
        <p:spPr>
          <a:xfrm>
            <a:off x="3917203" y="5535567"/>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743" name="Shape 743"/>
          <p:cNvSpPr/>
          <p:nvPr/>
        </p:nvSpPr>
        <p:spPr>
          <a:xfrm>
            <a:off x="4957006" y="5557862"/>
            <a:ext cx="1618305" cy="71488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&lt; Shiny!</a:t>
            </a:r>
          </a:p>
        </p:txBody>
      </p:sp>
      <p:sp>
        <p:nvSpPr>
          <p:cNvPr id="744" name="Shape 744"/>
          <p:cNvSpPr/>
          <p:nvPr/>
        </p:nvSpPr>
        <p:spPr>
          <a:xfrm>
            <a:off x="7097791" y="2755900"/>
            <a:ext cx="851225" cy="694625"/>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745" name="Shape 745"/>
          <p:cNvSpPr/>
          <p:nvPr/>
        </p:nvSpPr>
        <p:spPr>
          <a:xfrm>
            <a:off x="8212895" y="45714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746" name="Shape 746"/>
          <p:cNvSpPr/>
          <p:nvPr/>
        </p:nvSpPr>
        <p:spPr>
          <a:xfrm>
            <a:off x="9259898" y="45714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747" name="Shape 747"/>
          <p:cNvSpPr/>
          <p:nvPr/>
        </p:nvSpPr>
        <p:spPr>
          <a:xfrm>
            <a:off x="7108937" y="6391366"/>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748" name="Shape 748"/>
          <p:cNvSpPr/>
          <p:nvPr/>
        </p:nvSpPr>
        <p:spPr>
          <a:xfrm>
            <a:off x="8244841" y="6416766"/>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749" name="Shape 749"/>
          <p:cNvSpPr/>
          <p:nvPr/>
        </p:nvSpPr>
        <p:spPr>
          <a:xfrm>
            <a:off x="9361710" y="6428945"/>
            <a:ext cx="3289301" cy="7112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DB slaves</a:t>
            </a:r>
          </a:p>
        </p:txBody>
      </p:sp>
      <p:sp>
        <p:nvSpPr>
          <p:cNvPr id="750" name="Shape 750"/>
          <p:cNvSpPr/>
          <p:nvPr/>
        </p:nvSpPr>
        <p:spPr>
          <a:xfrm>
            <a:off x="5992585" y="3668520"/>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751" name="Shape 751"/>
          <p:cNvSpPr/>
          <p:nvPr/>
        </p:nvSpPr>
        <p:spPr>
          <a:xfrm>
            <a:off x="9467569" y="3758276"/>
            <a:ext cx="2235201" cy="5969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Cache</a:t>
            </a:r>
          </a:p>
        </p:txBody>
      </p:sp>
      <p:sp>
        <p:nvSpPr>
          <p:cNvPr id="752" name="Shape 752"/>
          <p:cNvSpPr/>
          <p:nvPr/>
        </p:nvSpPr>
        <p:spPr>
          <a:xfrm>
            <a:off x="7110035" y="3668520"/>
            <a:ext cx="851224"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753" name="Shape 753"/>
          <p:cNvSpPr/>
          <p:nvPr/>
        </p:nvSpPr>
        <p:spPr>
          <a:xfrm>
            <a:off x="8227483" y="3668520"/>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754" name="Shape 754"/>
          <p:cNvSpPr/>
          <p:nvPr/>
        </p:nvSpPr>
        <p:spPr>
          <a:xfrm>
            <a:off x="3890450" y="4610266"/>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755" name="Shape 755"/>
          <p:cNvSpPr/>
          <p:nvPr/>
        </p:nvSpPr>
        <p:spPr>
          <a:xfrm>
            <a:off x="4875134" y="3668520"/>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756" name="Shape 756"/>
          <p:cNvSpPr/>
          <p:nvPr/>
        </p:nvSpPr>
        <p:spPr>
          <a:xfrm>
            <a:off x="7110890" y="5494455"/>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757" name="Shape 757"/>
          <p:cNvSpPr/>
          <p:nvPr/>
        </p:nvSpPr>
        <p:spPr>
          <a:xfrm>
            <a:off x="8234226" y="5519855"/>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758" name="Shape 758"/>
          <p:cNvSpPr/>
          <p:nvPr/>
        </p:nvSpPr>
        <p:spPr>
          <a:xfrm>
            <a:off x="9269467" y="5541300"/>
            <a:ext cx="3289301" cy="6096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DB Cache</a:t>
            </a:r>
          </a:p>
        </p:txBody>
      </p:sp>
      <p:sp>
        <p:nvSpPr>
          <p:cNvPr id="759" name="Shape 759"/>
          <p:cNvSpPr/>
          <p:nvPr/>
        </p:nvSpPr>
        <p:spPr>
          <a:xfrm>
            <a:off x="5985218" y="7379517"/>
            <a:ext cx="851225" cy="694625"/>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760" name="Shape 760"/>
          <p:cNvSpPr/>
          <p:nvPr/>
        </p:nvSpPr>
        <p:spPr>
          <a:xfrm>
            <a:off x="7095856" y="7379517"/>
            <a:ext cx="851225" cy="694625"/>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761" name="Shape 761"/>
          <p:cNvSpPr/>
          <p:nvPr/>
        </p:nvSpPr>
        <p:spPr>
          <a:xfrm>
            <a:off x="8245394" y="7465760"/>
            <a:ext cx="2019301" cy="7112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DBs</a:t>
            </a:r>
          </a:p>
        </p:txBody>
      </p:sp>
      <p:sp>
        <p:nvSpPr>
          <p:cNvPr id="762" name="Shape 762"/>
          <p:cNvSpPr/>
          <p:nvPr/>
        </p:nvSpPr>
        <p:spPr>
          <a:xfrm>
            <a:off x="5981700" y="6426200"/>
            <a:ext cx="851224" cy="694625"/>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763" name="Shape 763"/>
          <p:cNvSpPr/>
          <p:nvPr/>
        </p:nvSpPr>
        <p:spPr>
          <a:xfrm>
            <a:off x="4940300" y="6426200"/>
            <a:ext cx="851224" cy="694625"/>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764" name="Shape 764"/>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Complexity Increases Quickly</a:t>
            </a:r>
          </a:p>
        </p:txBody>
      </p:sp>
      <p:grpSp>
        <p:nvGrpSpPr>
          <p:cNvPr id="767" name="Group 767"/>
          <p:cNvGrpSpPr/>
          <p:nvPr/>
        </p:nvGrpSpPr>
        <p:grpSpPr>
          <a:xfrm rot="20396873">
            <a:off x="308448" y="7294032"/>
            <a:ext cx="4273352" cy="1143001"/>
            <a:chOff x="-215899" y="-139700"/>
            <a:chExt cx="4273351" cy="1143000"/>
          </a:xfrm>
        </p:grpSpPr>
        <p:sp>
          <p:nvSpPr>
            <p:cNvPr id="766" name="Shape 766"/>
            <p:cNvSpPr/>
            <p:nvPr/>
          </p:nvSpPr>
          <p:spPr>
            <a:xfrm>
              <a:off x="0" y="-1"/>
              <a:ext cx="3841552" cy="584201"/>
            </a:xfrm>
            <a:prstGeom prst="rect">
              <a:avLst/>
            </a:prstGeom>
            <a:solidFill>
              <a:srgbClr val="5D3228"/>
            </a:solidFill>
            <a:ln>
              <a:noFill/>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a:solidFill>
                    <a:srgbClr val="FFFFFF"/>
                  </a:solidFill>
                  <a:latin typeface="Helvetica"/>
                  <a:ea typeface="Helvetica"/>
                  <a:cs typeface="Helvetica"/>
                  <a:sym typeface="Helvetica"/>
                </a:defRPr>
              </a:lvl1pPr>
            </a:lstStyle>
            <a:p>
              <a:pPr lvl="0">
                <a:defRPr sz="1800">
                  <a:solidFill>
                    <a:srgbClr val="000000"/>
                  </a:solidFill>
                </a:defRPr>
              </a:pPr>
              <a:r>
                <a:rPr sz="3200">
                  <a:solidFill>
                    <a:srgbClr val="FFFFFF"/>
                  </a:solidFill>
                </a:rPr>
                <a:t>Are we monitoring??</a:t>
              </a:r>
            </a:p>
          </p:txBody>
        </p:sp>
        <p:pic>
          <p:nvPicPr>
            <p:cNvPr id="765" name="Picture 764"/>
            <p:cNvPicPr/>
            <p:nvPr/>
          </p:nvPicPr>
          <p:blipFill>
            <a:blip r:embed="rId3">
              <a:extLst/>
            </a:blip>
            <a:stretch>
              <a:fillRect/>
            </a:stretch>
          </p:blipFill>
          <p:spPr>
            <a:xfrm>
              <a:off x="-215900" y="-139700"/>
              <a:ext cx="4273352" cy="1143000"/>
            </a:xfrm>
            <a:prstGeom prst="rect">
              <a:avLst/>
            </a:prstGeom>
            <a:effectLst/>
          </p:spPr>
        </p:pic>
      </p:grpSp>
      <p:sp>
        <p:nvSpPr>
          <p:cNvPr id="768" name="Shape 76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43</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1" nodeType="afterEffect">
                                  <p:stCondLst>
                                    <p:cond delay="500"/>
                                  </p:stCondLst>
                                  <p:iterate>
                                    <p:tmAbs val="0"/>
                                  </p:iterate>
                                  <p:childTnLst>
                                    <p:set>
                                      <p:cBhvr>
                                        <p:cTn id="6" fill="hold"/>
                                        <p:tgtEl>
                                          <p:spTgt spid="767"/>
                                        </p:tgtEl>
                                        <p:attrNameLst>
                                          <p:attrName>style.visibility</p:attrName>
                                        </p:attrNameLst>
                                      </p:cBhvr>
                                      <p:to>
                                        <p:strVal val="visible"/>
                                      </p:to>
                                    </p:set>
                                    <p:animEffect transition="in" filter="wipe(down)">
                                      <p:cBhvr>
                                        <p:cTn id="7" dur="1000"/>
                                        <p:tgtEl>
                                          <p:spTgt spid="7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7" grpId="1" animBg="1" advAuto="0"/>
    </p:bld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1" name="Shape 4881"/>
          <p:cNvSpPr/>
          <p:nvPr/>
        </p:nvSpPr>
        <p:spPr>
          <a:xfrm>
            <a:off x="838200" y="2381250"/>
            <a:ext cx="14630400" cy="37846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p>
            <a:pPr lvl="8" indent="0" algn="l" defTabSz="457200">
              <a:defRPr sz="1800"/>
            </a:pPr>
            <a:r>
              <a:rPr sz="3200" dirty="0">
                <a:latin typeface="+mn-lt"/>
                <a:ea typeface="+mn-ea"/>
                <a:cs typeface="+mn-cs"/>
                <a:sym typeface="Courier"/>
              </a:rPr>
              <a:t>&lt;html&gt;</a:t>
            </a:r>
          </a:p>
          <a:p>
            <a:pPr lvl="8" indent="0" algn="l" defTabSz="457200">
              <a:defRPr sz="1800"/>
            </a:pPr>
            <a:r>
              <a:rPr sz="3200" dirty="0">
                <a:latin typeface="+mn-lt"/>
                <a:ea typeface="+mn-ea"/>
                <a:cs typeface="+mn-cs"/>
                <a:sym typeface="Courier"/>
              </a:rPr>
              <a:t>  &lt;body&gt;</a:t>
            </a:r>
          </a:p>
          <a:p>
            <a:pPr lvl="8" indent="0" algn="l" defTabSz="457200">
              <a:defRPr sz="1800"/>
            </a:pPr>
            <a:r>
              <a:rPr sz="3200" dirty="0">
                <a:latin typeface="+mn-lt"/>
                <a:ea typeface="+mn-ea"/>
                <a:cs typeface="+mn-cs"/>
                <a:sym typeface="Courier"/>
              </a:rPr>
              <a:t>    &lt;h1&gt;Welcome to </a:t>
            </a:r>
            <a:r>
              <a:rPr sz="3200" dirty="0">
                <a:solidFill>
                  <a:srgbClr val="61177C"/>
                </a:solidFill>
                <a:latin typeface="+mn-lt"/>
                <a:ea typeface="+mn-ea"/>
                <a:cs typeface="+mn-cs"/>
                <a:sym typeface="Courier"/>
              </a:rPr>
              <a:t>&lt;%=</a:t>
            </a:r>
            <a:r>
              <a:rPr sz="3200" dirty="0">
                <a:latin typeface="+mn-lt"/>
                <a:ea typeface="+mn-ea"/>
                <a:cs typeface="+mn-cs"/>
                <a:sym typeface="Courier"/>
              </a:rPr>
              <a:t> node[</a:t>
            </a:r>
            <a:r>
              <a:rPr sz="3200" dirty="0">
                <a:solidFill>
                  <a:srgbClr val="B51A00"/>
                </a:solidFill>
                <a:latin typeface="+mn-lt"/>
                <a:ea typeface="+mn-ea"/>
                <a:cs typeface="+mn-cs"/>
                <a:sym typeface="Courier"/>
              </a:rPr>
              <a:t>"motd"</a:t>
            </a:r>
            <a:r>
              <a:rPr sz="3200" dirty="0">
                <a:latin typeface="+mn-lt"/>
                <a:ea typeface="+mn-ea"/>
                <a:cs typeface="+mn-cs"/>
                <a:sym typeface="Courier"/>
              </a:rPr>
              <a:t>][</a:t>
            </a:r>
            <a:r>
              <a:rPr sz="3200" dirty="0">
                <a:solidFill>
                  <a:srgbClr val="B51A00"/>
                </a:solidFill>
                <a:latin typeface="+mn-lt"/>
                <a:ea typeface="+mn-ea"/>
                <a:cs typeface="+mn-cs"/>
                <a:sym typeface="Courier"/>
              </a:rPr>
              <a:t>"company"</a:t>
            </a:r>
            <a:r>
              <a:rPr sz="3200" dirty="0">
                <a:latin typeface="+mn-lt"/>
                <a:ea typeface="+mn-ea"/>
                <a:cs typeface="+mn-cs"/>
                <a:sym typeface="Courier"/>
              </a:rPr>
              <a:t>] </a:t>
            </a:r>
            <a:r>
              <a:rPr sz="3200" dirty="0">
                <a:solidFill>
                  <a:srgbClr val="61177C"/>
                </a:solidFill>
                <a:latin typeface="+mn-lt"/>
                <a:ea typeface="+mn-ea"/>
                <a:cs typeface="+mn-cs"/>
                <a:sym typeface="Courier"/>
              </a:rPr>
              <a:t>%&gt;</a:t>
            </a:r>
            <a:r>
              <a:rPr sz="3200" dirty="0">
                <a:latin typeface="+mn-lt"/>
                <a:ea typeface="+mn-ea"/>
                <a:cs typeface="+mn-cs"/>
                <a:sym typeface="Courier"/>
              </a:rPr>
              <a:t>&lt;/h1&gt;</a:t>
            </a:r>
          </a:p>
          <a:p>
            <a:pPr lvl="8" indent="0" algn="l" defTabSz="457200">
              <a:defRPr sz="1800"/>
            </a:pPr>
            <a:r>
              <a:rPr sz="3200" dirty="0">
                <a:latin typeface="+mn-lt"/>
                <a:ea typeface="+mn-ea"/>
                <a:cs typeface="+mn-cs"/>
                <a:sym typeface="Courier"/>
              </a:rPr>
              <a:t>    &lt;h2&gt;We love </a:t>
            </a:r>
            <a:r>
              <a:rPr sz="3200" dirty="0">
                <a:solidFill>
                  <a:srgbClr val="61177C"/>
                </a:solidFill>
                <a:latin typeface="+mn-lt"/>
                <a:ea typeface="+mn-ea"/>
                <a:cs typeface="+mn-cs"/>
                <a:sym typeface="Courier"/>
              </a:rPr>
              <a:t>&lt;%=</a:t>
            </a:r>
            <a:r>
              <a:rPr sz="3200" dirty="0">
                <a:latin typeface="+mn-lt"/>
                <a:ea typeface="+mn-ea"/>
                <a:cs typeface="+mn-cs"/>
                <a:sym typeface="Courier"/>
              </a:rPr>
              <a:t> </a:t>
            </a:r>
            <a:r>
              <a:rPr sz="3200" dirty="0">
                <a:solidFill>
                  <a:srgbClr val="006D8F"/>
                </a:solidFill>
                <a:latin typeface="+mn-lt"/>
                <a:ea typeface="+mn-ea"/>
                <a:cs typeface="+mn-cs"/>
                <a:sym typeface="Courier"/>
              </a:rPr>
              <a:t>@site_name</a:t>
            </a:r>
            <a:r>
              <a:rPr sz="3200" dirty="0">
                <a:latin typeface="+mn-lt"/>
                <a:ea typeface="+mn-ea"/>
                <a:cs typeface="+mn-cs"/>
                <a:sym typeface="Courier"/>
              </a:rPr>
              <a:t> </a:t>
            </a:r>
            <a:r>
              <a:rPr sz="3200" dirty="0">
                <a:solidFill>
                  <a:srgbClr val="61177C"/>
                </a:solidFill>
                <a:latin typeface="+mn-lt"/>
                <a:ea typeface="+mn-ea"/>
                <a:cs typeface="+mn-cs"/>
                <a:sym typeface="Courier"/>
              </a:rPr>
              <a:t>%&gt;</a:t>
            </a:r>
            <a:r>
              <a:rPr sz="3200" dirty="0">
                <a:latin typeface="+mn-lt"/>
                <a:ea typeface="+mn-ea"/>
                <a:cs typeface="+mn-cs"/>
                <a:sym typeface="Courier"/>
              </a:rPr>
              <a:t>&lt;/h2&gt;</a:t>
            </a:r>
          </a:p>
          <a:p>
            <a:pPr lvl="8" indent="0" algn="l" defTabSz="457200">
              <a:defRPr sz="1800"/>
            </a:pPr>
            <a:r>
              <a:rPr sz="3200" dirty="0">
                <a:latin typeface="+mn-lt"/>
                <a:ea typeface="+mn-ea"/>
                <a:cs typeface="+mn-cs"/>
                <a:sym typeface="Courier"/>
              </a:rPr>
              <a:t>    </a:t>
            </a:r>
            <a:r>
              <a:rPr sz="3200" dirty="0">
                <a:solidFill>
                  <a:srgbClr val="61177C"/>
                </a:solidFill>
                <a:latin typeface="+mn-lt"/>
                <a:ea typeface="+mn-ea"/>
                <a:cs typeface="+mn-cs"/>
                <a:sym typeface="Courier"/>
              </a:rPr>
              <a:t>&lt;%=</a:t>
            </a:r>
            <a:r>
              <a:rPr sz="3200" dirty="0">
                <a:latin typeface="+mn-lt"/>
                <a:ea typeface="+mn-ea"/>
                <a:cs typeface="+mn-cs"/>
                <a:sym typeface="Courier"/>
              </a:rPr>
              <a:t> node[</a:t>
            </a:r>
            <a:r>
              <a:rPr sz="3200" dirty="0">
                <a:solidFill>
                  <a:srgbClr val="B51A00"/>
                </a:solidFill>
                <a:latin typeface="+mn-lt"/>
                <a:ea typeface="+mn-ea"/>
                <a:cs typeface="+mn-cs"/>
                <a:sym typeface="Courier"/>
              </a:rPr>
              <a:t>"ipaddress"</a:t>
            </a:r>
            <a:r>
              <a:rPr sz="3200" dirty="0">
                <a:latin typeface="+mn-lt"/>
                <a:ea typeface="+mn-ea"/>
                <a:cs typeface="+mn-cs"/>
                <a:sym typeface="Courier"/>
              </a:rPr>
              <a:t>] </a:t>
            </a:r>
            <a:r>
              <a:rPr sz="3200" dirty="0">
                <a:solidFill>
                  <a:srgbClr val="61177C"/>
                </a:solidFill>
                <a:latin typeface="+mn-lt"/>
                <a:ea typeface="+mn-ea"/>
                <a:cs typeface="+mn-cs"/>
                <a:sym typeface="Courier"/>
              </a:rPr>
              <a:t>%&gt;</a:t>
            </a:r>
            <a:r>
              <a:rPr sz="3200" dirty="0">
                <a:latin typeface="+mn-lt"/>
                <a:ea typeface="+mn-ea"/>
                <a:cs typeface="+mn-cs"/>
                <a:sym typeface="Courier"/>
              </a:rPr>
              <a:t>:</a:t>
            </a:r>
            <a:r>
              <a:rPr sz="3200" dirty="0">
                <a:solidFill>
                  <a:srgbClr val="61177C"/>
                </a:solidFill>
                <a:latin typeface="+mn-lt"/>
                <a:ea typeface="+mn-ea"/>
                <a:cs typeface="+mn-cs"/>
                <a:sym typeface="Courier"/>
              </a:rPr>
              <a:t>&lt;%=</a:t>
            </a:r>
            <a:r>
              <a:rPr sz="3200" dirty="0">
                <a:latin typeface="+mn-lt"/>
                <a:ea typeface="+mn-ea"/>
                <a:cs typeface="+mn-cs"/>
                <a:sym typeface="Courier"/>
              </a:rPr>
              <a:t> </a:t>
            </a:r>
            <a:r>
              <a:rPr sz="3200" dirty="0">
                <a:solidFill>
                  <a:srgbClr val="006D8F"/>
                </a:solidFill>
                <a:latin typeface="+mn-lt"/>
                <a:ea typeface="+mn-ea"/>
                <a:cs typeface="+mn-cs"/>
                <a:sym typeface="Courier"/>
              </a:rPr>
              <a:t>@port</a:t>
            </a:r>
            <a:r>
              <a:rPr sz="3200" dirty="0">
                <a:latin typeface="+mn-lt"/>
                <a:ea typeface="+mn-ea"/>
                <a:cs typeface="+mn-cs"/>
                <a:sym typeface="Courier"/>
              </a:rPr>
              <a:t> </a:t>
            </a:r>
            <a:r>
              <a:rPr sz="3200" dirty="0">
                <a:solidFill>
                  <a:srgbClr val="61177C"/>
                </a:solidFill>
                <a:latin typeface="+mn-lt"/>
                <a:ea typeface="+mn-ea"/>
                <a:cs typeface="+mn-cs"/>
                <a:sym typeface="Courier"/>
              </a:rPr>
              <a:t>%&gt;</a:t>
            </a:r>
            <a:endParaRPr sz="3200" dirty="0">
              <a:latin typeface="+mn-lt"/>
              <a:ea typeface="+mn-ea"/>
              <a:cs typeface="+mn-cs"/>
              <a:sym typeface="Courier"/>
            </a:endParaRPr>
          </a:p>
          <a:p>
            <a:pPr lvl="8" indent="0" algn="l" defTabSz="457200">
              <a:defRPr sz="1800"/>
            </a:pPr>
            <a:r>
              <a:rPr sz="3200" dirty="0">
                <a:latin typeface="+mn-lt"/>
                <a:ea typeface="+mn-ea"/>
                <a:cs typeface="+mn-cs"/>
                <a:sym typeface="Courier"/>
              </a:rPr>
              <a:t>  &lt;/body&gt;</a:t>
            </a:r>
          </a:p>
          <a:p>
            <a:pPr lvl="8" indent="0" algn="l" defTabSz="457200">
              <a:defRPr sz="1800"/>
            </a:pPr>
            <a:r>
              <a:rPr sz="3200" dirty="0">
                <a:latin typeface="+mn-lt"/>
                <a:ea typeface="+mn-ea"/>
                <a:cs typeface="+mn-cs"/>
                <a:sym typeface="Courier"/>
              </a:rPr>
              <a:t>&lt;/html&gt;</a:t>
            </a:r>
          </a:p>
        </p:txBody>
      </p:sp>
      <p:sp>
        <p:nvSpPr>
          <p:cNvPr id="4882" name="Shape 4882"/>
          <p:cNvSpPr/>
          <p:nvPr/>
        </p:nvSpPr>
        <p:spPr>
          <a:xfrm>
            <a:off x="1358304" y="1701800"/>
            <a:ext cx="6121401"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b="1">
                <a:latin typeface="+mn-lt"/>
                <a:ea typeface="+mn-ea"/>
                <a:cs typeface="+mn-cs"/>
                <a:sym typeface="Courier"/>
              </a:defRPr>
            </a:lvl1pPr>
          </a:lstStyle>
          <a:p>
            <a:pPr lvl="0">
              <a:defRPr sz="1800" b="0"/>
            </a:pPr>
            <a:r>
              <a:rPr sz="3200" b="1"/>
              <a:t>OPEN IN EDITOR:</a:t>
            </a:r>
          </a:p>
        </p:txBody>
      </p:sp>
      <p:sp>
        <p:nvSpPr>
          <p:cNvPr id="4883" name="Shape 4883"/>
          <p:cNvSpPr/>
          <p:nvPr/>
        </p:nvSpPr>
        <p:spPr>
          <a:xfrm>
            <a:off x="5048448" y="1689100"/>
            <a:ext cx="14655801" cy="6350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lgn="l">
              <a:defRPr sz="2700">
                <a:latin typeface="+mn-lt"/>
                <a:ea typeface="+mn-ea"/>
                <a:cs typeface="+mn-cs"/>
                <a:sym typeface="Courier"/>
              </a:defRPr>
            </a:lvl1pPr>
          </a:lstStyle>
          <a:p>
            <a:pPr lvl="0">
              <a:defRPr sz="1800"/>
            </a:pPr>
            <a:r>
              <a:rPr sz="2700"/>
              <a:t>cookbooks/apache/templates/default/index.html.erb</a:t>
            </a:r>
          </a:p>
        </p:txBody>
      </p:sp>
      <p:sp>
        <p:nvSpPr>
          <p:cNvPr id="4884" name="Shape 4884"/>
          <p:cNvSpPr/>
          <p:nvPr/>
        </p:nvSpPr>
        <p:spPr>
          <a:xfrm>
            <a:off x="6464300" y="6375400"/>
            <a:ext cx="3048000"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defRPr b="1">
                <a:latin typeface="+mn-lt"/>
                <a:ea typeface="+mn-ea"/>
                <a:cs typeface="+mn-cs"/>
                <a:sym typeface="Courier"/>
              </a:defRPr>
            </a:lvl1pPr>
          </a:lstStyle>
          <a:p>
            <a:pPr lvl="0">
              <a:defRPr sz="1800" b="0"/>
            </a:pPr>
            <a:r>
              <a:rPr sz="3200" b="1"/>
              <a:t>SAVE FILE!</a:t>
            </a:r>
          </a:p>
        </p:txBody>
      </p:sp>
      <p:sp>
        <p:nvSpPr>
          <p:cNvPr id="4885" name="Shape 4885"/>
          <p:cNvSpPr>
            <a:spLocks noGrp="1"/>
          </p:cNvSpPr>
          <p:nvPr>
            <p:ph type="title"/>
          </p:nvPr>
        </p:nvSpPr>
        <p:spPr>
          <a:prstGeom prst="rect">
            <a:avLst/>
          </a:prstGeom>
        </p:spPr>
        <p:txBody>
          <a:bodyPr/>
          <a:lstStyle>
            <a:lvl1pPr defTabSz="329691">
              <a:defRPr sz="4248">
                <a:effectLst>
                  <a:outerShdw blurRad="29971" dist="14985" dir="2700000" rotWithShape="0">
                    <a:srgbClr val="000000">
                      <a:alpha val="75000"/>
                    </a:srgbClr>
                  </a:outerShdw>
                </a:effectLst>
              </a:defRPr>
            </a:lvl1pPr>
          </a:lstStyle>
          <a:p>
            <a:pPr lvl="0">
              <a:defRPr sz="1800" b="0">
                <a:solidFill>
                  <a:srgbClr val="000000"/>
                </a:solidFill>
                <a:effectLst/>
              </a:defRPr>
            </a:pPr>
            <a:r>
              <a:rPr sz="4248" b="1">
                <a:solidFill>
                  <a:srgbClr val="FFFFFF"/>
                </a:solidFill>
                <a:effectLst>
                  <a:outerShdw blurRad="29971" dist="14985" dir="2700000" rotWithShape="0">
                    <a:srgbClr val="000000">
                      <a:alpha val="75000"/>
                    </a:srgbClr>
                  </a:outerShdw>
                </a:effectLst>
              </a:rPr>
              <a:t>Exercise: Add index.html.erb to your templates directory </a:t>
            </a:r>
          </a:p>
        </p:txBody>
      </p:sp>
      <p:sp>
        <p:nvSpPr>
          <p:cNvPr id="4886" name="Shape 4886"/>
          <p:cNvSpPr>
            <a:spLocks noGrp="1"/>
          </p:cNvSpPr>
          <p:nvPr>
            <p:ph type="body" idx="1"/>
          </p:nvPr>
        </p:nvSpPr>
        <p:spPr>
          <a:xfrm>
            <a:off x="787400" y="7886700"/>
            <a:ext cx="14668500" cy="800100"/>
          </a:xfrm>
          <a:prstGeom prst="rect">
            <a:avLst/>
          </a:prstGeom>
        </p:spPr>
        <p:txBody>
          <a:bodyPr/>
          <a:lstStyle>
            <a:lvl1pPr marL="309562" indent="-309562">
              <a:defRPr sz="3900" u="sng">
                <a:hlinkClick r:id="rId3"/>
              </a:defRPr>
            </a:lvl1pPr>
          </a:lstStyle>
          <a:p>
            <a:pPr lvl="0">
              <a:defRPr sz="1800" u="none"/>
            </a:pPr>
            <a:r>
              <a:rPr sz="3900" u="sng">
                <a:hlinkClick r:id="rId3"/>
              </a:rPr>
              <a:t>https://gist.github.com/8955080</a:t>
            </a:r>
          </a:p>
        </p:txBody>
      </p:sp>
      <p:sp>
        <p:nvSpPr>
          <p:cNvPr id="4887" name="Shape 4887"/>
          <p:cNvSpPr/>
          <p:nvPr/>
        </p:nvSpPr>
        <p:spPr>
          <a:xfrm>
            <a:off x="787400" y="7035800"/>
            <a:ext cx="14668500" cy="8001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pPr marL="381000" lvl="0" indent="-381000" algn="l">
              <a:spcBef>
                <a:spcPts val="1200"/>
              </a:spcBef>
              <a:buClr>
                <a:srgbClr val="F38C24"/>
              </a:buClr>
              <a:buSzPct val="100000"/>
              <a:buChar char="•"/>
              <a:defRPr sz="1800"/>
            </a:pPr>
            <a:r>
              <a:rPr sz="3900">
                <a:latin typeface="+mj-lt"/>
                <a:ea typeface="+mj-ea"/>
                <a:cs typeface="+mj-cs"/>
                <a:sym typeface="Arial"/>
              </a:rPr>
              <a:t>Note the two </a:t>
            </a:r>
            <a:r>
              <a:rPr sz="3900" b="1">
                <a:latin typeface="+mj-lt"/>
                <a:ea typeface="+mj-ea"/>
                <a:cs typeface="+mj-cs"/>
                <a:sym typeface="Arial"/>
              </a:rPr>
              <a:t>template variables</a:t>
            </a:r>
            <a:r>
              <a:rPr sz="3900">
                <a:latin typeface="+mj-lt"/>
                <a:ea typeface="+mj-ea"/>
                <a:cs typeface="+mj-cs"/>
                <a:sym typeface="Arial"/>
              </a:rPr>
              <a:t> are prefixed with an @ symbol</a:t>
            </a:r>
          </a:p>
        </p:txBody>
      </p:sp>
      <p:sp>
        <p:nvSpPr>
          <p:cNvPr id="4888" name="Shape 4888"/>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430</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iterate type="lt">
                                    <p:tmAbs val="0"/>
                                  </p:iterate>
                                  <p:childTnLst>
                                    <p:set>
                                      <p:cBhvr>
                                        <p:cTn id="6" fill="hold"/>
                                        <p:tgtEl>
                                          <p:spTgt spid="4886"/>
                                        </p:tgtEl>
                                        <p:attrNameLst>
                                          <p:attrName>style.visibility</p:attrName>
                                        </p:attrNameLst>
                                      </p:cBhvr>
                                      <p:to>
                                        <p:strVal val="visible"/>
                                      </p:to>
                                    </p:set>
                                    <p:animEffect transition="in" filter="dissolve">
                                      <p:cBhvr>
                                        <p:cTn id="7" dur="1000"/>
                                        <p:tgtEl>
                                          <p:spTgt spid="48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86" grpId="1" animBg="1" advAuto="0"/>
    </p:bld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2" name="Shape 4892"/>
          <p:cNvSpPr/>
          <p:nvPr/>
        </p:nvSpPr>
        <p:spPr>
          <a:xfrm>
            <a:off x="8134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 knife cookbook upload apache</a:t>
            </a:r>
          </a:p>
        </p:txBody>
      </p:sp>
      <p:sp>
        <p:nvSpPr>
          <p:cNvPr id="4893" name="Shape 4893"/>
          <p:cNvSpPr>
            <a:spLocks noGrp="1"/>
          </p:cNvSpPr>
          <p:nvPr>
            <p:ph type="title"/>
          </p:nvPr>
        </p:nvSpPr>
        <p:spPr>
          <a:prstGeom prst="rect">
            <a:avLst/>
          </a:prstGeom>
        </p:spPr>
        <p:txBody>
          <a:bodyPr>
            <a:normAutofit fontScale="90000"/>
          </a:bodyPr>
          <a:lstStyle>
            <a:lvl1pPr defTabSz="474980">
              <a:defRPr sz="6120">
                <a:effectLst>
                  <a:outerShdw blurRad="43180" dist="21590" dir="2700000" rotWithShape="0">
                    <a:srgbClr val="000000">
                      <a:alpha val="75000"/>
                    </a:srgbClr>
                  </a:outerShdw>
                </a:effectLst>
              </a:defRPr>
            </a:lvl1pPr>
          </a:lstStyle>
          <a:p>
            <a:pPr lvl="0">
              <a:defRPr sz="1800" b="0">
                <a:solidFill>
                  <a:srgbClr val="000000"/>
                </a:solidFill>
                <a:effectLst/>
              </a:defRPr>
            </a:pPr>
            <a:r>
              <a:rPr sz="6120" b="1">
                <a:solidFill>
                  <a:srgbClr val="FFFFFF"/>
                </a:solidFill>
                <a:effectLst>
                  <a:outerShdw blurRad="43180" dist="21590" dir="2700000" rotWithShape="0">
                    <a:srgbClr val="000000">
                      <a:alpha val="75000"/>
                    </a:srgbClr>
                  </a:outerShdw>
                </a:effectLst>
              </a:rPr>
              <a:t>Exercise: Upload the Apache cookbook</a:t>
            </a:r>
          </a:p>
        </p:txBody>
      </p:sp>
      <p:sp>
        <p:nvSpPr>
          <p:cNvPr id="4894" name="Shape 4894"/>
          <p:cNvSpPr/>
          <p:nvPr/>
        </p:nvSpPr>
        <p:spPr>
          <a:xfrm>
            <a:off x="825500" y="3657600"/>
            <a:ext cx="14605000" cy="4686300"/>
          </a:xfrm>
          <a:prstGeom prst="rect">
            <a:avLst/>
          </a:prstGeom>
          <a:solidFill/>
          <a:ln w="25400">
            <a:solidFill>
              <a:srgbClr val="4D5D6D"/>
            </a:solidFill>
            <a:custDash>
              <a:ds d="200000" sp="200000"/>
            </a:custDash>
            <a:miter lim="400000"/>
          </a:ln>
          <a:extLst>
            <a:ext uri="{C572A759-6A51-4108-AA02-DFA0A04FC94B}">
              <ma14:wrappingTextBoxFlag xmlns:ma14="http://schemas.microsoft.com/office/mac/drawingml/2011/main" val="1"/>
            </a:ext>
          </a:extLst>
        </p:spPr>
        <p:txBody>
          <a:bodyPr lIns="38100" tIns="38100" rIns="38100" bIns="38100" anchor="ctr">
            <a:normAutofit/>
          </a:bodyPr>
          <a:lstStyle/>
          <a:p>
            <a:pPr lvl="0" algn="l">
              <a:buClr>
                <a:srgbClr val="DE5F31"/>
              </a:buClr>
              <a:defRPr sz="1800"/>
            </a:pPr>
            <a:r>
              <a:rPr sz="4800">
                <a:solidFill>
                  <a:srgbClr val="FFFFFF"/>
                </a:solidFill>
                <a:latin typeface="+mn-lt"/>
                <a:ea typeface="+mn-ea"/>
                <a:cs typeface="+mn-cs"/>
                <a:sym typeface="Courier"/>
              </a:rPr>
              <a:t>Uploading apache             [0.2.0]</a:t>
            </a:r>
          </a:p>
          <a:p>
            <a:pPr lvl="0" algn="l">
              <a:buClr>
                <a:srgbClr val="DE5F31"/>
              </a:buClr>
              <a:defRPr sz="1800"/>
            </a:pPr>
            <a:r>
              <a:rPr sz="4800">
                <a:solidFill>
                  <a:srgbClr val="FFFFFF"/>
                </a:solidFill>
                <a:latin typeface="+mn-lt"/>
                <a:ea typeface="+mn-ea"/>
                <a:cs typeface="+mn-cs"/>
                <a:sym typeface="Courier"/>
              </a:rPr>
              <a:t>Uploaded 1 cookbook.</a:t>
            </a:r>
          </a:p>
        </p:txBody>
      </p:sp>
      <p:sp>
        <p:nvSpPr>
          <p:cNvPr id="4895" name="Shape 4895"/>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431</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48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2" grpId="1" animBg="1" advAuto="0"/>
    </p:bldLst>
  </p:timing>
</p:sld>
</file>

<file path=ppt/slides/slide4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97" name="Shape 4897"/>
          <p:cNvSpPr/>
          <p:nvPr/>
        </p:nvSpPr>
        <p:spPr>
          <a:xfrm>
            <a:off x="8134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chef@node1:~$ sudo chef-client</a:t>
            </a:r>
          </a:p>
        </p:txBody>
      </p:sp>
      <p:sp>
        <p:nvSpPr>
          <p:cNvPr id="4898" name="Shape 4898"/>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Exercise: Re-run the Chef Client</a:t>
            </a:r>
          </a:p>
        </p:txBody>
      </p:sp>
      <p:sp>
        <p:nvSpPr>
          <p:cNvPr id="4899" name="Shape 4899"/>
          <p:cNvSpPr/>
          <p:nvPr/>
        </p:nvSpPr>
        <p:spPr>
          <a:xfrm>
            <a:off x="800100" y="3200400"/>
            <a:ext cx="14605000" cy="5740400"/>
          </a:xfrm>
          <a:prstGeom prst="rect">
            <a:avLst/>
          </a:prstGeom>
          <a:solidFill/>
          <a:ln w="25400">
            <a:solidFill>
              <a:srgbClr val="4D5D6D"/>
            </a:solidFill>
            <a:custDash>
              <a:ds d="200000" sp="200000"/>
            </a:custDash>
            <a:miter lim="400000"/>
          </a:ln>
          <a:extLst>
            <a:ext uri="{C572A759-6A51-4108-AA02-DFA0A04FC94B}">
              <ma14:wrappingTextBoxFlag xmlns:ma14="http://schemas.microsoft.com/office/mac/drawingml/2011/main" val="1"/>
            </a:ext>
          </a:extLst>
        </p:spPr>
        <p:txBody>
          <a:bodyPr lIns="38100" tIns="38100" rIns="38100" bIns="38100" anchor="ctr">
            <a:normAutofit/>
          </a:bodyPr>
          <a:lstStyle/>
          <a:p>
            <a:pPr lvl="0" algn="l" defTabSz="391159">
              <a:buClr>
                <a:srgbClr val="DE5F31"/>
              </a:buClr>
              <a:defRPr sz="1800"/>
            </a:pPr>
            <a:r>
              <a:rPr sz="1819">
                <a:solidFill>
                  <a:srgbClr val="FFFFFF"/>
                </a:solidFill>
                <a:latin typeface="+mn-lt"/>
                <a:ea typeface="+mn-ea"/>
                <a:cs typeface="+mn-cs"/>
                <a:sym typeface="Courier"/>
              </a:rPr>
              <a:t>Compiling Cookbooks...</a:t>
            </a:r>
          </a:p>
          <a:p>
            <a:pPr lvl="0" algn="l" defTabSz="391159">
              <a:buClr>
                <a:srgbClr val="DE5F31"/>
              </a:buClr>
              <a:defRPr sz="1800"/>
            </a:pPr>
            <a:r>
              <a:rPr sz="1819">
                <a:solidFill>
                  <a:srgbClr val="FFFFFF"/>
                </a:solidFill>
                <a:latin typeface="+mn-lt"/>
                <a:ea typeface="+mn-ea"/>
                <a:cs typeface="+mn-cs"/>
                <a:sym typeface="Courier"/>
              </a:rPr>
              <a:t>Converging 11 resources</a:t>
            </a:r>
          </a:p>
          <a:p>
            <a:pPr lvl="0" algn="l" defTabSz="391159">
              <a:buClr>
                <a:srgbClr val="DE5F31"/>
              </a:buClr>
              <a:defRPr sz="1800"/>
            </a:pPr>
            <a:r>
              <a:rPr sz="1819">
                <a:solidFill>
                  <a:srgbClr val="FFFFFF"/>
                </a:solidFill>
                <a:latin typeface="+mn-lt"/>
                <a:ea typeface="+mn-ea"/>
                <a:cs typeface="+mn-cs"/>
                <a:sym typeface="Courier"/>
              </a:rPr>
              <a:t>Recipe: apache::default</a:t>
            </a:r>
          </a:p>
          <a:p>
            <a:pPr lvl="0" algn="l" defTabSz="391159">
              <a:buClr>
                <a:srgbClr val="DE5F31"/>
              </a:buClr>
              <a:defRPr sz="1800"/>
            </a:pPr>
            <a:r>
              <a:rPr sz="1819">
                <a:solidFill>
                  <a:srgbClr val="FFFFFF"/>
                </a:solidFill>
                <a:latin typeface="+mn-lt"/>
                <a:ea typeface="+mn-ea"/>
                <a:cs typeface="+mn-cs"/>
                <a:sym typeface="Courier"/>
              </a:rPr>
              <a:t>  * package[httpd] action install[2014-01-07T05:13:37-05:00] INFO: Processing package[httpd] action install (apache::default line 9)</a:t>
            </a:r>
          </a:p>
          <a:p>
            <a:pPr lvl="0" algn="l" defTabSz="391159">
              <a:buClr>
                <a:srgbClr val="DE5F31"/>
              </a:buClr>
              <a:defRPr sz="1800"/>
            </a:pPr>
            <a:r>
              <a:rPr sz="1819">
                <a:solidFill>
                  <a:srgbClr val="FFFFFF"/>
                </a:solidFill>
                <a:latin typeface="+mn-lt"/>
                <a:ea typeface="+mn-ea"/>
                <a:cs typeface="+mn-cs"/>
                <a:sym typeface="Courier"/>
              </a:rPr>
              <a:t> (up to date)</a:t>
            </a:r>
          </a:p>
          <a:p>
            <a:pPr lvl="0" algn="l" defTabSz="391159">
              <a:buClr>
                <a:srgbClr val="DE5F31"/>
              </a:buClr>
              <a:defRPr sz="1800"/>
            </a:pPr>
            <a:r>
              <a:rPr sz="1819">
                <a:solidFill>
                  <a:srgbClr val="FFFFFF"/>
                </a:solidFill>
                <a:latin typeface="+mn-lt"/>
                <a:ea typeface="+mn-ea"/>
                <a:cs typeface="+mn-cs"/>
                <a:sym typeface="Courier"/>
              </a:rPr>
              <a:t>  * service[httpd] action enable[2014-01-07T05:13:40-05:00] INFO: Processing service[httpd] action enable (apache::default line 13)</a:t>
            </a:r>
          </a:p>
          <a:p>
            <a:pPr lvl="0" algn="l" defTabSz="391159">
              <a:buClr>
                <a:srgbClr val="DE5F31"/>
              </a:buClr>
              <a:defRPr sz="1800"/>
            </a:pPr>
            <a:r>
              <a:rPr sz="1819">
                <a:solidFill>
                  <a:srgbClr val="FFFFFF"/>
                </a:solidFill>
                <a:latin typeface="+mn-lt"/>
                <a:ea typeface="+mn-ea"/>
                <a:cs typeface="+mn-cs"/>
                <a:sym typeface="Courier"/>
              </a:rPr>
              <a:t> (up to date)</a:t>
            </a:r>
          </a:p>
          <a:p>
            <a:pPr lvl="0" algn="l" defTabSz="391159">
              <a:buClr>
                <a:srgbClr val="DE5F31"/>
              </a:buClr>
              <a:defRPr sz="1800"/>
            </a:pPr>
            <a:r>
              <a:rPr sz="1819">
                <a:solidFill>
                  <a:srgbClr val="FFFFFF"/>
                </a:solidFill>
                <a:latin typeface="+mn-lt"/>
                <a:ea typeface="+mn-ea"/>
                <a:cs typeface="+mn-cs"/>
                <a:sym typeface="Courier"/>
              </a:rPr>
              <a:t>  * service[httpd] action start[2014-01-07T05:13:40-05:00] INFO: Processing service[httpd] action start (apache::default line 13)</a:t>
            </a:r>
          </a:p>
          <a:p>
            <a:pPr lvl="0" algn="l" defTabSz="391159">
              <a:buClr>
                <a:srgbClr val="DE5F31"/>
              </a:buClr>
              <a:defRPr sz="1800"/>
            </a:pPr>
            <a:r>
              <a:rPr sz="1819">
                <a:solidFill>
                  <a:srgbClr val="FFFFFF"/>
                </a:solidFill>
                <a:latin typeface="+mn-lt"/>
                <a:ea typeface="+mn-ea"/>
                <a:cs typeface="+mn-cs"/>
                <a:sym typeface="Courier"/>
              </a:rPr>
              <a:t> (up to date)</a:t>
            </a:r>
          </a:p>
          <a:p>
            <a:pPr lvl="0" algn="l" defTabSz="391159">
              <a:buClr>
                <a:srgbClr val="DE5F31"/>
              </a:buClr>
              <a:defRPr sz="1800"/>
            </a:pPr>
            <a:r>
              <a:rPr sz="1819">
                <a:solidFill>
                  <a:srgbClr val="FFFFFF"/>
                </a:solidFill>
                <a:latin typeface="+mn-lt"/>
                <a:ea typeface="+mn-ea"/>
                <a:cs typeface="+mn-cs"/>
                <a:sym typeface="Courier"/>
              </a:rPr>
              <a:t>  * execute[mv /etc/httpd/conf.d/welcome.conf /etc/httpd/conf.d/welcome.conf.disabled] action run[2014-01-07T05:13:41-05:00] INFO: Processing execute[mv /etc/httpd/conf.d/welcome.conf /etc/httpd/conf.d/welcome.conf.disabled] action run (apache::default line 17)</a:t>
            </a:r>
          </a:p>
          <a:p>
            <a:pPr lvl="0" algn="l" defTabSz="391159">
              <a:buClr>
                <a:srgbClr val="DE5F31"/>
              </a:buClr>
              <a:defRPr sz="1800"/>
            </a:pPr>
            <a:r>
              <a:rPr sz="1819">
                <a:solidFill>
                  <a:srgbClr val="FFFFFF"/>
                </a:solidFill>
                <a:latin typeface="+mn-lt"/>
                <a:ea typeface="+mn-ea"/>
                <a:cs typeface="+mn-cs"/>
                <a:sym typeface="Courier"/>
              </a:rPr>
              <a:t>[2014-01-07T05:13:41-05:00] INFO: execute[mv /etc/httpd/conf.d/welcome.conf /etc/httpd/conf.d/welcome.conf.disabled] ran successfully</a:t>
            </a:r>
          </a:p>
          <a:p>
            <a:pPr lvl="0" algn="l" defTabSz="391159">
              <a:buClr>
                <a:srgbClr val="DE5F31"/>
              </a:buClr>
              <a:defRPr sz="1800"/>
            </a:pPr>
            <a:endParaRPr sz="1819">
              <a:solidFill>
                <a:srgbClr val="FFFFFF"/>
              </a:solidFill>
              <a:latin typeface="+mn-lt"/>
              <a:ea typeface="+mn-ea"/>
              <a:cs typeface="+mn-cs"/>
              <a:sym typeface="Courier"/>
            </a:endParaRPr>
          </a:p>
          <a:p>
            <a:pPr lvl="0" algn="l" defTabSz="391159">
              <a:buClr>
                <a:srgbClr val="DE5F31"/>
              </a:buClr>
              <a:defRPr sz="1800"/>
            </a:pPr>
            <a:r>
              <a:rPr sz="1819">
                <a:solidFill>
                  <a:srgbClr val="FFFFFF"/>
                </a:solidFill>
                <a:latin typeface="+mn-lt"/>
                <a:ea typeface="+mn-ea"/>
                <a:cs typeface="+mn-cs"/>
                <a:sym typeface="Courier"/>
              </a:rPr>
              <a:t>    - execute mv /etc/httpd/conf.d/welcome.conf /etc/httpd/conf.d/welcome.conf.disabled</a:t>
            </a:r>
          </a:p>
        </p:txBody>
      </p:sp>
      <p:sp>
        <p:nvSpPr>
          <p:cNvPr id="4900" name="Shape 4900"/>
          <p:cNvSpPr/>
          <p:nvPr/>
        </p:nvSpPr>
        <p:spPr>
          <a:xfrm>
            <a:off x="850900" y="6642100"/>
            <a:ext cx="14224000" cy="2057400"/>
          </a:xfrm>
          <a:prstGeom prst="rect">
            <a:avLst/>
          </a:prstGeom>
          <a:ln w="63500">
            <a:solidFill>
              <a:srgbClr val="FFAA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4901" name="Shape 490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432</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48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7" grpId="1" animBg="1" advAuto="0"/>
    </p:bld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5" name="Shape 4905"/>
          <p:cNvSpPr/>
          <p:nvPr/>
        </p:nvSpPr>
        <p:spPr>
          <a:xfrm>
            <a:off x="800100" y="3200400"/>
            <a:ext cx="14605000" cy="5740400"/>
          </a:xfrm>
          <a:prstGeom prst="rect">
            <a:avLst/>
          </a:prstGeom>
          <a:solidFill/>
          <a:ln w="25400">
            <a:solidFill>
              <a:srgbClr val="4D5D6D"/>
            </a:solidFill>
            <a:custDash>
              <a:ds d="200000" sp="200000"/>
            </a:custDash>
            <a:miter lim="400000"/>
          </a:ln>
          <a:extLst>
            <a:ext uri="{C572A759-6A51-4108-AA02-DFA0A04FC94B}">
              <ma14:wrappingTextBoxFlag xmlns:ma14="http://schemas.microsoft.com/office/mac/drawingml/2011/main" val="1"/>
            </a:ext>
          </a:extLst>
        </p:spPr>
        <p:txBody>
          <a:bodyPr lIns="38100" tIns="38100" rIns="38100" bIns="38100" anchor="ctr">
            <a:normAutofit/>
          </a:bodyPr>
          <a:lstStyle/>
          <a:p>
            <a:pPr lvl="0" algn="l" defTabSz="301752">
              <a:buClr>
                <a:srgbClr val="DE5F31"/>
              </a:buClr>
              <a:defRPr sz="1800"/>
            </a:pPr>
            <a:r>
              <a:rPr sz="1404">
                <a:solidFill>
                  <a:srgbClr val="FFFFFF"/>
                </a:solidFill>
                <a:latin typeface="+mn-lt"/>
                <a:ea typeface="+mn-ea"/>
                <a:cs typeface="+mn-cs"/>
                <a:sym typeface="Courier"/>
              </a:rPr>
              <a:t>...</a:t>
            </a:r>
          </a:p>
          <a:p>
            <a:pPr lvl="0" algn="l" defTabSz="301752">
              <a:buClr>
                <a:srgbClr val="DE5F31"/>
              </a:buClr>
              <a:defRPr sz="1800"/>
            </a:pPr>
            <a:r>
              <a:rPr sz="1404">
                <a:solidFill>
                  <a:srgbClr val="FFFFFF"/>
                </a:solidFill>
                <a:latin typeface="+mn-lt"/>
                <a:ea typeface="+mn-ea"/>
                <a:cs typeface="+mn-cs"/>
                <a:sym typeface="Courier"/>
              </a:rPr>
              <a:t>================================================================================</a:t>
            </a:r>
          </a:p>
          <a:p>
            <a:pPr lvl="0" algn="l" defTabSz="301752">
              <a:buClr>
                <a:srgbClr val="DE5F31"/>
              </a:buClr>
              <a:defRPr sz="1800"/>
            </a:pPr>
            <a:r>
              <a:rPr sz="1404">
                <a:solidFill>
                  <a:srgbClr val="FFFFFF"/>
                </a:solidFill>
                <a:latin typeface="+mn-lt"/>
                <a:ea typeface="+mn-ea"/>
                <a:cs typeface="+mn-cs"/>
                <a:sym typeface="Courier"/>
              </a:rPr>
              <a:t>Error executing action `restart` on resource 'service[httpd]'</a:t>
            </a:r>
          </a:p>
          <a:p>
            <a:pPr lvl="0" algn="l" defTabSz="301752">
              <a:buClr>
                <a:srgbClr val="DE5F31"/>
              </a:buClr>
              <a:defRPr sz="1800"/>
            </a:pPr>
            <a:r>
              <a:rPr sz="1404">
                <a:solidFill>
                  <a:srgbClr val="FFFFFF"/>
                </a:solidFill>
                <a:latin typeface="+mn-lt"/>
                <a:ea typeface="+mn-ea"/>
                <a:cs typeface="+mn-cs"/>
                <a:sym typeface="Courier"/>
              </a:rPr>
              <a:t>================================================================================</a:t>
            </a:r>
          </a:p>
          <a:p>
            <a:pPr lvl="0" algn="l" defTabSz="301752">
              <a:buClr>
                <a:srgbClr val="DE5F31"/>
              </a:buClr>
              <a:defRPr sz="1800"/>
            </a:pPr>
            <a:endParaRPr sz="1404">
              <a:solidFill>
                <a:srgbClr val="FFFFFF"/>
              </a:solidFill>
              <a:latin typeface="+mn-lt"/>
              <a:ea typeface="+mn-ea"/>
              <a:cs typeface="+mn-cs"/>
              <a:sym typeface="Courier"/>
            </a:endParaRPr>
          </a:p>
          <a:p>
            <a:pPr lvl="0" algn="l" defTabSz="301752">
              <a:buClr>
                <a:srgbClr val="DE5F31"/>
              </a:buClr>
              <a:defRPr sz="1800"/>
            </a:pPr>
            <a:endParaRPr sz="1404">
              <a:solidFill>
                <a:srgbClr val="FFFFFF"/>
              </a:solidFill>
              <a:latin typeface="+mn-lt"/>
              <a:ea typeface="+mn-ea"/>
              <a:cs typeface="+mn-cs"/>
              <a:sym typeface="Courier"/>
            </a:endParaRPr>
          </a:p>
          <a:p>
            <a:pPr lvl="0" algn="l" defTabSz="301752">
              <a:buClr>
                <a:srgbClr val="DE5F31"/>
              </a:buClr>
              <a:defRPr sz="1800"/>
            </a:pPr>
            <a:r>
              <a:rPr sz="1404">
                <a:solidFill>
                  <a:srgbClr val="FFFFFF"/>
                </a:solidFill>
                <a:latin typeface="+mn-lt"/>
                <a:ea typeface="+mn-ea"/>
                <a:cs typeface="+mn-cs"/>
                <a:sym typeface="Courier"/>
              </a:rPr>
              <a:t>Mixlib::ShellOut::ShellCommandFailed</a:t>
            </a:r>
          </a:p>
          <a:p>
            <a:pPr lvl="0" algn="l" defTabSz="301752">
              <a:buClr>
                <a:srgbClr val="DE5F31"/>
              </a:buClr>
              <a:defRPr sz="1800"/>
            </a:pPr>
            <a:r>
              <a:rPr sz="1404">
                <a:solidFill>
                  <a:srgbClr val="FFFFFF"/>
                </a:solidFill>
                <a:latin typeface="+mn-lt"/>
                <a:ea typeface="+mn-ea"/>
                <a:cs typeface="+mn-cs"/>
                <a:sym typeface="Courier"/>
              </a:rPr>
              <a:t>------------------------------------</a:t>
            </a:r>
          </a:p>
          <a:p>
            <a:pPr lvl="0" algn="l" defTabSz="301752">
              <a:buClr>
                <a:srgbClr val="DE5F31"/>
              </a:buClr>
              <a:defRPr sz="1800"/>
            </a:pPr>
            <a:r>
              <a:rPr sz="1404">
                <a:solidFill>
                  <a:srgbClr val="FFFFFF"/>
                </a:solidFill>
                <a:latin typeface="+mn-lt"/>
                <a:ea typeface="+mn-ea"/>
                <a:cs typeface="+mn-cs"/>
                <a:sym typeface="Courier"/>
              </a:rPr>
              <a:t>Expected process to exit with [0], but received '1'</a:t>
            </a:r>
          </a:p>
          <a:p>
            <a:pPr lvl="0" algn="l" defTabSz="301752">
              <a:buClr>
                <a:srgbClr val="DE5F31"/>
              </a:buClr>
              <a:defRPr sz="1800"/>
            </a:pPr>
            <a:r>
              <a:rPr sz="1404">
                <a:solidFill>
                  <a:srgbClr val="FFFFFF"/>
                </a:solidFill>
                <a:latin typeface="+mn-lt"/>
                <a:ea typeface="+mn-ea"/>
                <a:cs typeface="+mn-cs"/>
                <a:sym typeface="Courier"/>
              </a:rPr>
              <a:t>---- Begin output of /sbin/service httpd start ----</a:t>
            </a:r>
          </a:p>
          <a:p>
            <a:pPr lvl="0" algn="l" defTabSz="301752">
              <a:buClr>
                <a:srgbClr val="DE5F31"/>
              </a:buClr>
              <a:defRPr sz="1800"/>
            </a:pPr>
            <a:r>
              <a:rPr sz="1404">
                <a:solidFill>
                  <a:srgbClr val="FFFFFF"/>
                </a:solidFill>
                <a:latin typeface="+mn-lt"/>
                <a:ea typeface="+mn-ea"/>
                <a:cs typeface="+mn-cs"/>
                <a:sym typeface="Courier"/>
              </a:rPr>
              <a:t>STDOUT: Starting httpd: [FAILED]</a:t>
            </a:r>
          </a:p>
          <a:p>
            <a:pPr lvl="0" algn="l" defTabSz="301752">
              <a:buClr>
                <a:srgbClr val="DE5F31"/>
              </a:buClr>
              <a:defRPr sz="1800"/>
            </a:pPr>
            <a:r>
              <a:rPr sz="1404">
                <a:solidFill>
                  <a:srgbClr val="FFFFFF"/>
                </a:solidFill>
                <a:latin typeface="+mn-lt"/>
                <a:ea typeface="+mn-ea"/>
                <a:cs typeface="+mn-cs"/>
                <a:sym typeface="Courier"/>
              </a:rPr>
              <a:t>STDERR: Syntax error on line 11 of /etc/httpd/conf.d/admin.conf:</a:t>
            </a:r>
          </a:p>
          <a:p>
            <a:pPr lvl="0" algn="l" defTabSz="301752">
              <a:buClr>
                <a:srgbClr val="DE5F31"/>
              </a:buClr>
              <a:defRPr sz="1800"/>
            </a:pPr>
            <a:r>
              <a:rPr sz="1404">
                <a:solidFill>
                  <a:srgbClr val="FFFFFF"/>
                </a:solidFill>
                <a:latin typeface="+mn-lt"/>
                <a:ea typeface="+mn-ea"/>
                <a:cs typeface="+mn-cs"/>
                <a:sym typeface="Courier"/>
              </a:rPr>
              <a:t>&lt;Directory&gt; directive missing closing '&gt;'</a:t>
            </a:r>
          </a:p>
          <a:p>
            <a:pPr lvl="0" algn="l" defTabSz="301752">
              <a:buClr>
                <a:srgbClr val="DE5F31"/>
              </a:buClr>
              <a:defRPr sz="1800"/>
            </a:pPr>
            <a:r>
              <a:rPr sz="1404">
                <a:solidFill>
                  <a:srgbClr val="FFFFFF"/>
                </a:solidFill>
                <a:latin typeface="+mn-lt"/>
                <a:ea typeface="+mn-ea"/>
                <a:cs typeface="+mn-cs"/>
                <a:sym typeface="Courier"/>
              </a:rPr>
              <a:t>---- End output of /sbin/service httpd start ----</a:t>
            </a:r>
          </a:p>
          <a:p>
            <a:pPr lvl="0" algn="l" defTabSz="301752">
              <a:buClr>
                <a:srgbClr val="DE5F31"/>
              </a:buClr>
              <a:defRPr sz="1800"/>
            </a:pPr>
            <a:r>
              <a:rPr sz="1404">
                <a:solidFill>
                  <a:srgbClr val="FFFFFF"/>
                </a:solidFill>
                <a:latin typeface="+mn-lt"/>
                <a:ea typeface="+mn-ea"/>
                <a:cs typeface="+mn-cs"/>
                <a:sym typeface="Courier"/>
              </a:rPr>
              <a:t>Ran /sbin/service httpd start returned 1</a:t>
            </a:r>
          </a:p>
          <a:p>
            <a:pPr lvl="0" algn="l" defTabSz="301752">
              <a:buClr>
                <a:srgbClr val="DE5F31"/>
              </a:buClr>
              <a:defRPr sz="1800"/>
            </a:pPr>
            <a:endParaRPr sz="1404">
              <a:solidFill>
                <a:srgbClr val="FFFFFF"/>
              </a:solidFill>
              <a:latin typeface="+mn-lt"/>
              <a:ea typeface="+mn-ea"/>
              <a:cs typeface="+mn-cs"/>
              <a:sym typeface="Courier"/>
            </a:endParaRPr>
          </a:p>
          <a:p>
            <a:pPr lvl="0" algn="l" defTabSz="301752">
              <a:buClr>
                <a:srgbClr val="DE5F31"/>
              </a:buClr>
              <a:defRPr sz="1800"/>
            </a:pPr>
            <a:endParaRPr sz="1404">
              <a:solidFill>
                <a:srgbClr val="FFFFFF"/>
              </a:solidFill>
              <a:latin typeface="+mn-lt"/>
              <a:ea typeface="+mn-ea"/>
              <a:cs typeface="+mn-cs"/>
              <a:sym typeface="Courier"/>
            </a:endParaRPr>
          </a:p>
          <a:p>
            <a:pPr lvl="0" algn="l" defTabSz="301752">
              <a:buClr>
                <a:srgbClr val="DE5F31"/>
              </a:buClr>
              <a:defRPr sz="1800"/>
            </a:pPr>
            <a:r>
              <a:rPr sz="1404">
                <a:solidFill>
                  <a:srgbClr val="FFFFFF"/>
                </a:solidFill>
                <a:latin typeface="+mn-lt"/>
                <a:ea typeface="+mn-ea"/>
                <a:cs typeface="+mn-cs"/>
                <a:sym typeface="Courier"/>
              </a:rPr>
              <a:t>Resource Declaration:</a:t>
            </a:r>
          </a:p>
          <a:p>
            <a:pPr lvl="0" algn="l" defTabSz="301752">
              <a:buClr>
                <a:srgbClr val="DE5F31"/>
              </a:buClr>
              <a:defRPr sz="1800"/>
            </a:pPr>
            <a:r>
              <a:rPr sz="1404">
                <a:solidFill>
                  <a:srgbClr val="FFFFFF"/>
                </a:solidFill>
                <a:latin typeface="+mn-lt"/>
                <a:ea typeface="+mn-ea"/>
                <a:cs typeface="+mn-cs"/>
                <a:sym typeface="Courier"/>
              </a:rPr>
              <a:t>---------------------</a:t>
            </a:r>
          </a:p>
          <a:p>
            <a:pPr lvl="0" algn="l" defTabSz="301752">
              <a:buClr>
                <a:srgbClr val="DE5F31"/>
              </a:buClr>
              <a:defRPr sz="1800"/>
            </a:pPr>
            <a:r>
              <a:rPr sz="1404">
                <a:solidFill>
                  <a:srgbClr val="FFFFFF"/>
                </a:solidFill>
                <a:latin typeface="+mn-lt"/>
                <a:ea typeface="+mn-ea"/>
                <a:cs typeface="+mn-cs"/>
                <a:sym typeface="Courier"/>
              </a:rPr>
              <a:t># In /var/chef/cache/cookbooks/apache/recipes/default.rb</a:t>
            </a:r>
          </a:p>
          <a:p>
            <a:pPr lvl="0" algn="l" defTabSz="301752">
              <a:buClr>
                <a:srgbClr val="DE5F31"/>
              </a:buClr>
              <a:defRPr sz="1800"/>
            </a:pPr>
            <a:endParaRPr sz="1404">
              <a:solidFill>
                <a:srgbClr val="FFFFFF"/>
              </a:solidFill>
              <a:latin typeface="+mn-lt"/>
              <a:ea typeface="+mn-ea"/>
              <a:cs typeface="+mn-cs"/>
              <a:sym typeface="Courier"/>
            </a:endParaRPr>
          </a:p>
          <a:p>
            <a:pPr lvl="0" algn="l" defTabSz="301752">
              <a:buClr>
                <a:srgbClr val="DE5F31"/>
              </a:buClr>
              <a:defRPr sz="1800"/>
            </a:pPr>
            <a:r>
              <a:rPr sz="1404">
                <a:solidFill>
                  <a:srgbClr val="FFFFFF"/>
                </a:solidFill>
                <a:latin typeface="+mn-lt"/>
                <a:ea typeface="+mn-ea"/>
                <a:cs typeface="+mn-cs"/>
                <a:sym typeface="Courier"/>
              </a:rPr>
              <a:t> 43: service "httpd" do</a:t>
            </a:r>
          </a:p>
          <a:p>
            <a:pPr lvl="0" algn="l" defTabSz="301752">
              <a:buClr>
                <a:srgbClr val="DE5F31"/>
              </a:buClr>
              <a:defRPr sz="1800"/>
            </a:pPr>
            <a:r>
              <a:rPr sz="1404">
                <a:solidFill>
                  <a:srgbClr val="FFFFFF"/>
                </a:solidFill>
                <a:latin typeface="+mn-lt"/>
                <a:ea typeface="+mn-ea"/>
                <a:cs typeface="+mn-cs"/>
                <a:sym typeface="Courier"/>
              </a:rPr>
              <a:t> 44:   action [ :enable, :start ]</a:t>
            </a:r>
          </a:p>
          <a:p>
            <a:pPr lvl="0" algn="l" defTabSz="301752">
              <a:buClr>
                <a:srgbClr val="DE5F31"/>
              </a:buClr>
              <a:defRPr sz="1800"/>
            </a:pPr>
            <a:r>
              <a:rPr sz="1404">
                <a:solidFill>
                  <a:srgbClr val="FFFFFF"/>
                </a:solidFill>
                <a:latin typeface="+mn-lt"/>
                <a:ea typeface="+mn-ea"/>
                <a:cs typeface="+mn-cs"/>
                <a:sym typeface="Courier"/>
              </a:rPr>
              <a:t> 45: end</a:t>
            </a:r>
          </a:p>
          <a:p>
            <a:pPr lvl="0" algn="l" defTabSz="301752">
              <a:buClr>
                <a:srgbClr val="DE5F31"/>
              </a:buClr>
              <a:defRPr sz="1800"/>
            </a:pPr>
            <a:r>
              <a:rPr sz="1404">
                <a:solidFill>
                  <a:srgbClr val="FFFFFF"/>
                </a:solidFill>
                <a:latin typeface="+mn-lt"/>
                <a:ea typeface="+mn-ea"/>
                <a:cs typeface="+mn-cs"/>
                <a:sym typeface="Courier"/>
              </a:rPr>
              <a:t>...</a:t>
            </a:r>
          </a:p>
        </p:txBody>
      </p:sp>
      <p:sp>
        <p:nvSpPr>
          <p:cNvPr id="4906" name="Shape 4906"/>
          <p:cNvSpPr/>
          <p:nvPr/>
        </p:nvSpPr>
        <p:spPr>
          <a:xfrm>
            <a:off x="8007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chef@node1:~$ sudo chef-client</a:t>
            </a:r>
          </a:p>
        </p:txBody>
      </p:sp>
      <p:sp>
        <p:nvSpPr>
          <p:cNvPr id="4907" name="Shape 4907"/>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Exercise: Re-run the Chef Client</a:t>
            </a:r>
          </a:p>
        </p:txBody>
      </p:sp>
      <p:sp>
        <p:nvSpPr>
          <p:cNvPr id="4908" name="Shape 4908"/>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433</a:t>
            </a:fld>
            <a:endParaRPr sz="1000"/>
          </a:p>
        </p:txBody>
      </p:sp>
      <p:sp>
        <p:nvSpPr>
          <p:cNvPr id="4909" name="Shape 4909"/>
          <p:cNvSpPr/>
          <p:nvPr/>
        </p:nvSpPr>
        <p:spPr>
          <a:xfrm>
            <a:off x="3133935" y="3816349"/>
            <a:ext cx="9995497" cy="44450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sz="28800">
                <a:solidFill>
                  <a:srgbClr val="E32400"/>
                </a:solidFill>
                <a:latin typeface="Gill Sans SemiBold"/>
                <a:ea typeface="Gill Sans SemiBold"/>
                <a:cs typeface="Gill Sans SemiBold"/>
                <a:sym typeface="Gill Sans SemiBold"/>
              </a:defRPr>
            </a:lvl1pPr>
          </a:lstStyle>
          <a:p>
            <a:pPr lvl="0">
              <a:defRPr sz="1800">
                <a:solidFill>
                  <a:srgbClr val="000000"/>
                </a:solidFill>
              </a:defRPr>
            </a:pPr>
            <a:r>
              <a:rPr sz="28800">
                <a:solidFill>
                  <a:srgbClr val="E32400"/>
                </a:solidFill>
              </a:rPr>
              <a:t>FAIL!</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iterate type="lt">
                                    <p:tmAbs val="0"/>
                                  </p:iterate>
                                  <p:childTnLst>
                                    <p:set>
                                      <p:cBhvr>
                                        <p:cTn id="6" fill="hold"/>
                                        <p:tgtEl>
                                          <p:spTgt spid="4909"/>
                                        </p:tgtEl>
                                        <p:attrNameLst>
                                          <p:attrName>style.visibility</p:attrName>
                                        </p:attrNameLst>
                                      </p:cBhvr>
                                      <p:to>
                                        <p:strVal val="visible"/>
                                      </p:to>
                                    </p:set>
                                    <p:animEffect transition="in" filter="dissolve">
                                      <p:cBhvr>
                                        <p:cTn id="7" dur="500"/>
                                        <p:tgtEl>
                                          <p:spTgt spid="49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09" grpId="1" animBg="1" advAuto="0"/>
    </p:bld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3" name="Shape 4913"/>
          <p:cNvSpPr/>
          <p:nvPr/>
        </p:nvSpPr>
        <p:spPr>
          <a:xfrm>
            <a:off x="4203700" y="2381250"/>
            <a:ext cx="7924800" cy="61976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p>
            <a:pPr lvl="8" indent="0" algn="l" defTabSz="457200">
              <a:defRPr sz="1800"/>
            </a:pPr>
            <a:r>
              <a:rPr sz="2000">
                <a:solidFill>
                  <a:srgbClr val="61177C"/>
                </a:solidFill>
                <a:latin typeface="+mn-lt"/>
                <a:ea typeface="+mn-ea"/>
                <a:cs typeface="+mn-cs"/>
                <a:sym typeface="Courier"/>
              </a:rPr>
              <a:t>&lt;%</a:t>
            </a:r>
            <a:r>
              <a:rPr sz="2000">
                <a:solidFill>
                  <a:srgbClr val="4F7A28"/>
                </a:solidFill>
                <a:latin typeface="+mn-lt"/>
                <a:ea typeface="+mn-ea"/>
                <a:cs typeface="+mn-cs"/>
                <a:sym typeface="Courier"/>
              </a:rPr>
              <a:t> if </a:t>
            </a:r>
            <a:r>
              <a:rPr sz="2000">
                <a:solidFill>
                  <a:srgbClr val="006D8F"/>
                </a:solidFill>
                <a:latin typeface="+mn-lt"/>
                <a:ea typeface="+mn-ea"/>
                <a:cs typeface="+mn-cs"/>
                <a:sym typeface="Courier"/>
              </a:rPr>
              <a:t>@port</a:t>
            </a:r>
            <a:r>
              <a:rPr sz="2000">
                <a:solidFill>
                  <a:srgbClr val="4F7A28"/>
                </a:solidFill>
                <a:latin typeface="+mn-lt"/>
                <a:ea typeface="+mn-ea"/>
                <a:cs typeface="+mn-cs"/>
                <a:sym typeface="Courier"/>
              </a:rPr>
              <a:t> </a:t>
            </a:r>
            <a:r>
              <a:rPr sz="2000">
                <a:latin typeface="+mn-lt"/>
                <a:ea typeface="+mn-ea"/>
                <a:cs typeface="+mn-cs"/>
                <a:sym typeface="Courier"/>
              </a:rPr>
              <a:t>!=</a:t>
            </a:r>
            <a:r>
              <a:rPr sz="2000">
                <a:solidFill>
                  <a:srgbClr val="4F7A28"/>
                </a:solidFill>
                <a:latin typeface="+mn-lt"/>
                <a:ea typeface="+mn-ea"/>
                <a:cs typeface="+mn-cs"/>
                <a:sym typeface="Courier"/>
              </a:rPr>
              <a:t> </a:t>
            </a:r>
            <a:r>
              <a:rPr sz="2000">
                <a:solidFill>
                  <a:srgbClr val="B51A00"/>
                </a:solidFill>
                <a:latin typeface="+mn-lt"/>
                <a:ea typeface="+mn-ea"/>
                <a:cs typeface="+mn-cs"/>
                <a:sym typeface="Courier"/>
              </a:rPr>
              <a:t>80</a:t>
            </a:r>
            <a:r>
              <a:rPr sz="2000">
                <a:solidFill>
                  <a:srgbClr val="4F7A28"/>
                </a:solidFill>
                <a:latin typeface="+mn-lt"/>
                <a:ea typeface="+mn-ea"/>
                <a:cs typeface="+mn-cs"/>
                <a:sym typeface="Courier"/>
              </a:rPr>
              <a:t> </a:t>
            </a:r>
            <a:r>
              <a:rPr sz="2000">
                <a:solidFill>
                  <a:srgbClr val="61177C"/>
                </a:solidFill>
                <a:latin typeface="+mn-lt"/>
                <a:ea typeface="+mn-ea"/>
                <a:cs typeface="+mn-cs"/>
                <a:sym typeface="Courier"/>
              </a:rPr>
              <a:t>-%&gt;</a:t>
            </a:r>
            <a:endParaRPr sz="2000">
              <a:solidFill>
                <a:srgbClr val="4F7A28"/>
              </a:solidFill>
              <a:latin typeface="+mn-lt"/>
              <a:ea typeface="+mn-ea"/>
              <a:cs typeface="+mn-cs"/>
              <a:sym typeface="Courier"/>
            </a:endParaRPr>
          </a:p>
          <a:p>
            <a:pPr lvl="8" indent="0" algn="l" defTabSz="457200">
              <a:defRPr sz="1800"/>
            </a:pPr>
            <a:r>
              <a:rPr sz="2000">
                <a:solidFill>
                  <a:srgbClr val="4F7A28"/>
                </a:solidFill>
                <a:latin typeface="+mn-lt"/>
                <a:ea typeface="+mn-ea"/>
                <a:cs typeface="+mn-cs"/>
                <a:sym typeface="Courier"/>
              </a:rPr>
              <a:t>  </a:t>
            </a:r>
            <a:r>
              <a:rPr sz="2000">
                <a:latin typeface="+mn-lt"/>
                <a:ea typeface="+mn-ea"/>
                <a:cs typeface="+mn-cs"/>
                <a:sym typeface="Courier"/>
              </a:rPr>
              <a:t>Listen</a:t>
            </a:r>
            <a:r>
              <a:rPr sz="2000">
                <a:solidFill>
                  <a:srgbClr val="4F7A28"/>
                </a:solidFill>
                <a:latin typeface="+mn-lt"/>
                <a:ea typeface="+mn-ea"/>
                <a:cs typeface="+mn-cs"/>
                <a:sym typeface="Courier"/>
              </a:rPr>
              <a:t> </a:t>
            </a:r>
            <a:r>
              <a:rPr sz="2000">
                <a:solidFill>
                  <a:srgbClr val="61177C"/>
                </a:solidFill>
                <a:latin typeface="+mn-lt"/>
                <a:ea typeface="+mn-ea"/>
                <a:cs typeface="+mn-cs"/>
                <a:sym typeface="Courier"/>
              </a:rPr>
              <a:t>&lt;%=</a:t>
            </a:r>
            <a:r>
              <a:rPr sz="2000">
                <a:solidFill>
                  <a:srgbClr val="4F7A28"/>
                </a:solidFill>
                <a:latin typeface="+mn-lt"/>
                <a:ea typeface="+mn-ea"/>
                <a:cs typeface="+mn-cs"/>
                <a:sym typeface="Courier"/>
              </a:rPr>
              <a:t> </a:t>
            </a:r>
            <a:r>
              <a:rPr sz="2000">
                <a:solidFill>
                  <a:srgbClr val="006D8F"/>
                </a:solidFill>
                <a:latin typeface="+mn-lt"/>
                <a:ea typeface="+mn-ea"/>
                <a:cs typeface="+mn-cs"/>
                <a:sym typeface="Courier"/>
              </a:rPr>
              <a:t>@port</a:t>
            </a:r>
            <a:r>
              <a:rPr sz="2000">
                <a:solidFill>
                  <a:srgbClr val="4F7A28"/>
                </a:solidFill>
                <a:latin typeface="+mn-lt"/>
                <a:ea typeface="+mn-ea"/>
                <a:cs typeface="+mn-cs"/>
                <a:sym typeface="Courier"/>
              </a:rPr>
              <a:t> </a:t>
            </a:r>
            <a:r>
              <a:rPr sz="2000">
                <a:solidFill>
                  <a:srgbClr val="61177C"/>
                </a:solidFill>
                <a:latin typeface="+mn-lt"/>
                <a:ea typeface="+mn-ea"/>
                <a:cs typeface="+mn-cs"/>
                <a:sym typeface="Courier"/>
              </a:rPr>
              <a:t>%&gt;</a:t>
            </a:r>
            <a:endParaRPr sz="2000">
              <a:solidFill>
                <a:srgbClr val="4F7A28"/>
              </a:solidFill>
              <a:latin typeface="+mn-lt"/>
              <a:ea typeface="+mn-ea"/>
              <a:cs typeface="+mn-cs"/>
              <a:sym typeface="Courier"/>
            </a:endParaRPr>
          </a:p>
          <a:p>
            <a:pPr lvl="8" indent="0" algn="l" defTabSz="457200">
              <a:defRPr sz="1800"/>
            </a:pPr>
            <a:r>
              <a:rPr sz="2000">
                <a:solidFill>
                  <a:srgbClr val="61177C"/>
                </a:solidFill>
                <a:latin typeface="+mn-lt"/>
                <a:ea typeface="+mn-ea"/>
                <a:cs typeface="+mn-cs"/>
                <a:sym typeface="Courier"/>
              </a:rPr>
              <a:t>&lt;%</a:t>
            </a:r>
            <a:r>
              <a:rPr sz="2000">
                <a:solidFill>
                  <a:srgbClr val="4F7A28"/>
                </a:solidFill>
                <a:latin typeface="+mn-lt"/>
                <a:ea typeface="+mn-ea"/>
                <a:cs typeface="+mn-cs"/>
                <a:sym typeface="Courier"/>
              </a:rPr>
              <a:t> end </a:t>
            </a:r>
            <a:r>
              <a:rPr sz="2000">
                <a:solidFill>
                  <a:srgbClr val="61177C"/>
                </a:solidFill>
                <a:latin typeface="+mn-lt"/>
                <a:ea typeface="+mn-ea"/>
                <a:cs typeface="+mn-cs"/>
                <a:sym typeface="Courier"/>
              </a:rPr>
              <a:t>-%&gt;</a:t>
            </a:r>
            <a:endParaRPr sz="2000">
              <a:solidFill>
                <a:srgbClr val="4F7A28"/>
              </a:solidFill>
              <a:latin typeface="+mn-lt"/>
              <a:ea typeface="+mn-ea"/>
              <a:cs typeface="+mn-cs"/>
              <a:sym typeface="Courier"/>
            </a:endParaRPr>
          </a:p>
          <a:p>
            <a:pPr lvl="8" indent="0" algn="l" defTabSz="457200">
              <a:defRPr sz="1800"/>
            </a:pPr>
            <a:endParaRPr sz="2000">
              <a:solidFill>
                <a:srgbClr val="4F7A28"/>
              </a:solidFill>
              <a:latin typeface="+mn-lt"/>
              <a:ea typeface="+mn-ea"/>
              <a:cs typeface="+mn-cs"/>
              <a:sym typeface="Courier"/>
            </a:endParaRPr>
          </a:p>
          <a:p>
            <a:pPr lvl="8" indent="0" algn="l" defTabSz="457200">
              <a:defRPr sz="1800"/>
            </a:pPr>
            <a:r>
              <a:rPr sz="2000">
                <a:latin typeface="+mn-lt"/>
                <a:ea typeface="+mn-ea"/>
                <a:cs typeface="+mn-cs"/>
                <a:sym typeface="Courier"/>
              </a:rPr>
              <a:t>&lt;VirtualHost *:</a:t>
            </a:r>
            <a:r>
              <a:rPr sz="2000">
                <a:solidFill>
                  <a:srgbClr val="61177C"/>
                </a:solidFill>
                <a:latin typeface="+mn-lt"/>
                <a:ea typeface="+mn-ea"/>
                <a:cs typeface="+mn-cs"/>
                <a:sym typeface="Courier"/>
              </a:rPr>
              <a:t>&lt;%=</a:t>
            </a:r>
            <a:r>
              <a:rPr sz="2000">
                <a:solidFill>
                  <a:srgbClr val="4F7A28"/>
                </a:solidFill>
                <a:latin typeface="+mn-lt"/>
                <a:ea typeface="+mn-ea"/>
                <a:cs typeface="+mn-cs"/>
                <a:sym typeface="Courier"/>
              </a:rPr>
              <a:t> </a:t>
            </a:r>
            <a:r>
              <a:rPr sz="2000">
                <a:solidFill>
                  <a:srgbClr val="006D8F"/>
                </a:solidFill>
                <a:latin typeface="+mn-lt"/>
                <a:ea typeface="+mn-ea"/>
                <a:cs typeface="+mn-cs"/>
                <a:sym typeface="Courier"/>
              </a:rPr>
              <a:t>@port</a:t>
            </a:r>
            <a:r>
              <a:rPr sz="2000">
                <a:solidFill>
                  <a:srgbClr val="4F7A28"/>
                </a:solidFill>
                <a:latin typeface="+mn-lt"/>
                <a:ea typeface="+mn-ea"/>
                <a:cs typeface="+mn-cs"/>
                <a:sym typeface="Courier"/>
              </a:rPr>
              <a:t> </a:t>
            </a:r>
            <a:r>
              <a:rPr sz="2000">
                <a:solidFill>
                  <a:srgbClr val="61177C"/>
                </a:solidFill>
                <a:latin typeface="+mn-lt"/>
                <a:ea typeface="+mn-ea"/>
                <a:cs typeface="+mn-cs"/>
                <a:sym typeface="Courier"/>
              </a:rPr>
              <a:t>%&gt;</a:t>
            </a:r>
            <a:r>
              <a:rPr sz="2000">
                <a:latin typeface="+mn-lt"/>
                <a:ea typeface="+mn-ea"/>
                <a:cs typeface="+mn-cs"/>
                <a:sym typeface="Courier"/>
              </a:rPr>
              <a:t>&gt;</a:t>
            </a:r>
            <a:endParaRPr sz="2000">
              <a:solidFill>
                <a:srgbClr val="4F7A28"/>
              </a:solidFill>
              <a:latin typeface="+mn-lt"/>
              <a:ea typeface="+mn-ea"/>
              <a:cs typeface="+mn-cs"/>
              <a:sym typeface="Courier"/>
            </a:endParaRPr>
          </a:p>
          <a:p>
            <a:pPr lvl="8" indent="0" algn="l" defTabSz="457200">
              <a:defRPr sz="1800"/>
            </a:pPr>
            <a:r>
              <a:rPr sz="2000">
                <a:solidFill>
                  <a:srgbClr val="4F7A28"/>
                </a:solidFill>
                <a:latin typeface="+mn-lt"/>
                <a:ea typeface="+mn-ea"/>
                <a:cs typeface="+mn-cs"/>
                <a:sym typeface="Courier"/>
              </a:rPr>
              <a:t>  </a:t>
            </a:r>
            <a:r>
              <a:rPr sz="2000">
                <a:latin typeface="+mn-lt"/>
                <a:ea typeface="+mn-ea"/>
                <a:cs typeface="+mn-cs"/>
                <a:sym typeface="Courier"/>
              </a:rPr>
              <a:t>ServerAdmin webmaster@localhost</a:t>
            </a:r>
            <a:endParaRPr sz="2000">
              <a:solidFill>
                <a:srgbClr val="4F7A28"/>
              </a:solidFill>
              <a:latin typeface="+mn-lt"/>
              <a:ea typeface="+mn-ea"/>
              <a:cs typeface="+mn-cs"/>
              <a:sym typeface="Courier"/>
            </a:endParaRPr>
          </a:p>
          <a:p>
            <a:pPr lvl="8" indent="0" algn="l" defTabSz="457200">
              <a:defRPr sz="1800"/>
            </a:pPr>
            <a:endParaRPr sz="2000">
              <a:solidFill>
                <a:srgbClr val="4F7A28"/>
              </a:solidFill>
              <a:latin typeface="+mn-lt"/>
              <a:ea typeface="+mn-ea"/>
              <a:cs typeface="+mn-cs"/>
              <a:sym typeface="Courier"/>
            </a:endParaRPr>
          </a:p>
          <a:p>
            <a:pPr lvl="8" indent="0" algn="l" defTabSz="457200">
              <a:defRPr sz="1800"/>
            </a:pPr>
            <a:r>
              <a:rPr sz="2000">
                <a:solidFill>
                  <a:srgbClr val="4F7A28"/>
                </a:solidFill>
                <a:latin typeface="+mn-lt"/>
                <a:ea typeface="+mn-ea"/>
                <a:cs typeface="+mn-cs"/>
                <a:sym typeface="Courier"/>
              </a:rPr>
              <a:t>  </a:t>
            </a:r>
            <a:r>
              <a:rPr sz="2000">
                <a:latin typeface="+mn-lt"/>
                <a:ea typeface="+mn-ea"/>
                <a:cs typeface="+mn-cs"/>
                <a:sym typeface="Courier"/>
              </a:rPr>
              <a:t>DocumentRoot</a:t>
            </a:r>
            <a:r>
              <a:rPr sz="2000">
                <a:solidFill>
                  <a:srgbClr val="4F7A28"/>
                </a:solidFill>
                <a:latin typeface="+mn-lt"/>
                <a:ea typeface="+mn-ea"/>
                <a:cs typeface="+mn-cs"/>
                <a:sym typeface="Courier"/>
              </a:rPr>
              <a:t> </a:t>
            </a:r>
            <a:r>
              <a:rPr sz="2000">
                <a:solidFill>
                  <a:srgbClr val="61177C"/>
                </a:solidFill>
                <a:latin typeface="+mn-lt"/>
                <a:ea typeface="+mn-ea"/>
                <a:cs typeface="+mn-cs"/>
                <a:sym typeface="Courier"/>
              </a:rPr>
              <a:t>&lt;%=</a:t>
            </a:r>
            <a:r>
              <a:rPr sz="2000">
                <a:solidFill>
                  <a:srgbClr val="4F7A28"/>
                </a:solidFill>
                <a:latin typeface="+mn-lt"/>
                <a:ea typeface="+mn-ea"/>
                <a:cs typeface="+mn-cs"/>
                <a:sym typeface="Courier"/>
              </a:rPr>
              <a:t> </a:t>
            </a:r>
            <a:r>
              <a:rPr sz="2000">
                <a:solidFill>
                  <a:srgbClr val="006D8F"/>
                </a:solidFill>
                <a:latin typeface="+mn-lt"/>
                <a:ea typeface="+mn-ea"/>
                <a:cs typeface="+mn-cs"/>
                <a:sym typeface="Courier"/>
              </a:rPr>
              <a:t>@document_root</a:t>
            </a:r>
            <a:r>
              <a:rPr sz="2000">
                <a:solidFill>
                  <a:srgbClr val="4F7A28"/>
                </a:solidFill>
                <a:latin typeface="+mn-lt"/>
                <a:ea typeface="+mn-ea"/>
                <a:cs typeface="+mn-cs"/>
                <a:sym typeface="Courier"/>
              </a:rPr>
              <a:t> </a:t>
            </a:r>
            <a:r>
              <a:rPr sz="2000">
                <a:solidFill>
                  <a:srgbClr val="61177C"/>
                </a:solidFill>
                <a:latin typeface="+mn-lt"/>
                <a:ea typeface="+mn-ea"/>
                <a:cs typeface="+mn-cs"/>
                <a:sym typeface="Courier"/>
              </a:rPr>
              <a:t>%&gt;</a:t>
            </a:r>
            <a:endParaRPr sz="2000">
              <a:solidFill>
                <a:srgbClr val="4F7A28"/>
              </a:solidFill>
              <a:latin typeface="+mn-lt"/>
              <a:ea typeface="+mn-ea"/>
              <a:cs typeface="+mn-cs"/>
              <a:sym typeface="Courier"/>
            </a:endParaRPr>
          </a:p>
          <a:p>
            <a:pPr lvl="8" indent="0" algn="l" defTabSz="457200">
              <a:defRPr sz="1800"/>
            </a:pPr>
            <a:r>
              <a:rPr sz="2000">
                <a:solidFill>
                  <a:srgbClr val="4F7A28"/>
                </a:solidFill>
                <a:latin typeface="+mn-lt"/>
                <a:ea typeface="+mn-ea"/>
                <a:cs typeface="+mn-cs"/>
                <a:sym typeface="Courier"/>
              </a:rPr>
              <a:t> </a:t>
            </a:r>
            <a:r>
              <a:rPr sz="2000">
                <a:latin typeface="+mn-lt"/>
                <a:ea typeface="+mn-ea"/>
                <a:cs typeface="+mn-cs"/>
                <a:sym typeface="Courier"/>
              </a:rPr>
              <a:t> &lt;Directory /&gt;</a:t>
            </a:r>
          </a:p>
          <a:p>
            <a:pPr lvl="8" indent="0" algn="l" defTabSz="457200">
              <a:defRPr sz="1800"/>
            </a:pPr>
            <a:r>
              <a:rPr sz="2000">
                <a:latin typeface="+mn-lt"/>
                <a:ea typeface="+mn-ea"/>
                <a:cs typeface="+mn-cs"/>
                <a:sym typeface="Courier"/>
              </a:rPr>
              <a:t>    Options FollowSymLinks</a:t>
            </a:r>
          </a:p>
          <a:p>
            <a:pPr lvl="8" indent="0" algn="l" defTabSz="457200">
              <a:defRPr sz="1800"/>
            </a:pPr>
            <a:r>
              <a:rPr sz="2000">
                <a:latin typeface="+mn-lt"/>
                <a:ea typeface="+mn-ea"/>
                <a:cs typeface="+mn-cs"/>
                <a:sym typeface="Courier"/>
              </a:rPr>
              <a:t>    AllowOverride None</a:t>
            </a:r>
          </a:p>
          <a:p>
            <a:pPr lvl="8" indent="0" algn="l" defTabSz="457200">
              <a:defRPr sz="1800"/>
            </a:pPr>
            <a:r>
              <a:rPr sz="2000">
                <a:latin typeface="+mn-lt"/>
                <a:ea typeface="+mn-ea"/>
                <a:cs typeface="+mn-cs"/>
                <a:sym typeface="Courier"/>
              </a:rPr>
              <a:t>  &lt;/Directory&gt;</a:t>
            </a:r>
          </a:p>
          <a:p>
            <a:pPr lvl="8" indent="0" algn="l" defTabSz="457200">
              <a:defRPr sz="1800"/>
            </a:pPr>
            <a:r>
              <a:rPr sz="2000">
                <a:latin typeface="+mn-lt"/>
                <a:ea typeface="+mn-ea"/>
                <a:cs typeface="+mn-cs"/>
                <a:sym typeface="Courier"/>
              </a:rPr>
              <a:t>  &lt;Directory</a:t>
            </a:r>
            <a:r>
              <a:rPr sz="2000">
                <a:solidFill>
                  <a:srgbClr val="4F7A28"/>
                </a:solidFill>
                <a:latin typeface="+mn-lt"/>
                <a:ea typeface="+mn-ea"/>
                <a:cs typeface="+mn-cs"/>
                <a:sym typeface="Courier"/>
              </a:rPr>
              <a:t> </a:t>
            </a:r>
            <a:r>
              <a:rPr sz="2000">
                <a:solidFill>
                  <a:srgbClr val="61177C"/>
                </a:solidFill>
                <a:latin typeface="+mn-lt"/>
                <a:ea typeface="+mn-ea"/>
                <a:cs typeface="+mn-cs"/>
                <a:sym typeface="Courier"/>
              </a:rPr>
              <a:t>&lt;%=</a:t>
            </a:r>
            <a:r>
              <a:rPr sz="2000">
                <a:solidFill>
                  <a:srgbClr val="4F7A28"/>
                </a:solidFill>
                <a:latin typeface="+mn-lt"/>
                <a:ea typeface="+mn-ea"/>
                <a:cs typeface="+mn-cs"/>
                <a:sym typeface="Courier"/>
              </a:rPr>
              <a:t> </a:t>
            </a:r>
            <a:r>
              <a:rPr sz="2000">
                <a:solidFill>
                  <a:srgbClr val="006D8F"/>
                </a:solidFill>
                <a:latin typeface="+mn-lt"/>
                <a:ea typeface="+mn-ea"/>
                <a:cs typeface="+mn-cs"/>
                <a:sym typeface="Courier"/>
              </a:rPr>
              <a:t>@document_root</a:t>
            </a:r>
            <a:r>
              <a:rPr sz="2000">
                <a:solidFill>
                  <a:srgbClr val="4F7A28"/>
                </a:solidFill>
                <a:latin typeface="+mn-lt"/>
                <a:ea typeface="+mn-ea"/>
                <a:cs typeface="+mn-cs"/>
                <a:sym typeface="Courier"/>
              </a:rPr>
              <a:t> </a:t>
            </a:r>
            <a:r>
              <a:rPr sz="2000">
                <a:solidFill>
                  <a:srgbClr val="61177C"/>
                </a:solidFill>
                <a:latin typeface="+mn-lt"/>
                <a:ea typeface="+mn-ea"/>
                <a:cs typeface="+mn-cs"/>
                <a:sym typeface="Courier"/>
              </a:rPr>
              <a:t>%&gt;</a:t>
            </a:r>
            <a:r>
              <a:rPr sz="2000">
                <a:latin typeface="+mn-lt"/>
                <a:ea typeface="+mn-ea"/>
                <a:cs typeface="+mn-cs"/>
                <a:sym typeface="Courier"/>
              </a:rPr>
              <a:t>&gt;</a:t>
            </a:r>
            <a:endParaRPr sz="2000">
              <a:solidFill>
                <a:srgbClr val="4F7A28"/>
              </a:solidFill>
              <a:latin typeface="+mn-lt"/>
              <a:ea typeface="+mn-ea"/>
              <a:cs typeface="+mn-cs"/>
              <a:sym typeface="Courier"/>
            </a:endParaRPr>
          </a:p>
          <a:p>
            <a:pPr lvl="8" indent="0" algn="l" defTabSz="457200">
              <a:defRPr sz="1800"/>
            </a:pPr>
            <a:r>
              <a:rPr sz="2000">
                <a:latin typeface="+mn-lt"/>
                <a:ea typeface="+mn-ea"/>
                <a:cs typeface="+mn-cs"/>
                <a:sym typeface="Courier"/>
              </a:rPr>
              <a:t>    Options Indexes FollowSymLinks MultiViews</a:t>
            </a:r>
          </a:p>
          <a:p>
            <a:pPr lvl="8" indent="0" algn="l" defTabSz="457200">
              <a:defRPr sz="1800"/>
            </a:pPr>
            <a:r>
              <a:rPr sz="2000">
                <a:latin typeface="+mn-lt"/>
                <a:ea typeface="+mn-ea"/>
                <a:cs typeface="+mn-cs"/>
                <a:sym typeface="Courier"/>
              </a:rPr>
              <a:t>    AllowOverride None</a:t>
            </a:r>
          </a:p>
          <a:p>
            <a:pPr lvl="8" indent="0" algn="l" defTabSz="457200">
              <a:defRPr sz="1800"/>
            </a:pPr>
            <a:r>
              <a:rPr sz="2000">
                <a:latin typeface="+mn-lt"/>
                <a:ea typeface="+mn-ea"/>
                <a:cs typeface="+mn-cs"/>
                <a:sym typeface="Courier"/>
              </a:rPr>
              <a:t>    Order allow,deny</a:t>
            </a:r>
          </a:p>
          <a:p>
            <a:pPr lvl="8" indent="0" algn="l" defTabSz="457200">
              <a:defRPr sz="1800"/>
            </a:pPr>
            <a:r>
              <a:rPr sz="2000">
                <a:latin typeface="+mn-lt"/>
                <a:ea typeface="+mn-ea"/>
                <a:cs typeface="+mn-cs"/>
                <a:sym typeface="Courier"/>
              </a:rPr>
              <a:t>    allow from all</a:t>
            </a:r>
          </a:p>
          <a:p>
            <a:pPr lvl="8" indent="0" algn="l" defTabSz="457200">
              <a:defRPr sz="1800"/>
            </a:pPr>
            <a:r>
              <a:rPr sz="2000">
                <a:latin typeface="+mn-lt"/>
                <a:ea typeface="+mn-ea"/>
                <a:cs typeface="+mn-cs"/>
                <a:sym typeface="Courier"/>
              </a:rPr>
              <a:t>  &lt;/Directory&gt;</a:t>
            </a:r>
          </a:p>
          <a:p>
            <a:pPr lvl="8" indent="0" algn="l" defTabSz="457200">
              <a:defRPr sz="1800"/>
            </a:pPr>
            <a:r>
              <a:rPr sz="2000">
                <a:latin typeface="+mn-lt"/>
                <a:ea typeface="+mn-ea"/>
                <a:cs typeface="+mn-cs"/>
                <a:sym typeface="Courier"/>
              </a:rPr>
              <a:t>&lt;/VirtualHost&gt;</a:t>
            </a:r>
          </a:p>
        </p:txBody>
      </p:sp>
      <p:sp>
        <p:nvSpPr>
          <p:cNvPr id="4914" name="Shape 4914"/>
          <p:cNvSpPr/>
          <p:nvPr/>
        </p:nvSpPr>
        <p:spPr>
          <a:xfrm>
            <a:off x="1358304" y="1701800"/>
            <a:ext cx="6121401"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b="1">
                <a:latin typeface="+mn-lt"/>
                <a:ea typeface="+mn-ea"/>
                <a:cs typeface="+mn-cs"/>
                <a:sym typeface="Courier"/>
              </a:defRPr>
            </a:lvl1pPr>
          </a:lstStyle>
          <a:p>
            <a:pPr lvl="0">
              <a:defRPr sz="1800" b="0"/>
            </a:pPr>
            <a:r>
              <a:rPr sz="3200" b="1"/>
              <a:t>OPEN IN EDITOR:</a:t>
            </a:r>
          </a:p>
        </p:txBody>
      </p:sp>
      <p:sp>
        <p:nvSpPr>
          <p:cNvPr id="4915" name="Shape 4915"/>
          <p:cNvSpPr/>
          <p:nvPr/>
        </p:nvSpPr>
        <p:spPr>
          <a:xfrm>
            <a:off x="5035748" y="1670049"/>
            <a:ext cx="14655801" cy="673101"/>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lgn="l">
              <a:defRPr sz="2900">
                <a:latin typeface="+mn-lt"/>
                <a:ea typeface="+mn-ea"/>
                <a:cs typeface="+mn-cs"/>
                <a:sym typeface="Courier"/>
              </a:defRPr>
            </a:lvl1pPr>
          </a:lstStyle>
          <a:p>
            <a:pPr lvl="0">
              <a:defRPr sz="1800"/>
            </a:pPr>
            <a:r>
              <a:rPr sz="2900"/>
              <a:t>cookbooks/apache/templates/default/custom.erb</a:t>
            </a:r>
          </a:p>
        </p:txBody>
      </p:sp>
      <p:sp>
        <p:nvSpPr>
          <p:cNvPr id="4916" name="Shape 4916"/>
          <p:cNvSpPr/>
          <p:nvPr/>
        </p:nvSpPr>
        <p:spPr>
          <a:xfrm>
            <a:off x="6642100" y="8509000"/>
            <a:ext cx="3048000"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defRPr b="1">
                <a:latin typeface="+mn-lt"/>
                <a:ea typeface="+mn-ea"/>
                <a:cs typeface="+mn-cs"/>
                <a:sym typeface="Courier"/>
              </a:defRPr>
            </a:lvl1pPr>
          </a:lstStyle>
          <a:p>
            <a:pPr lvl="0">
              <a:defRPr sz="1800" b="0"/>
            </a:pPr>
            <a:r>
              <a:rPr sz="3200" b="1"/>
              <a:t>SAVE FILE!</a:t>
            </a:r>
          </a:p>
        </p:txBody>
      </p:sp>
      <p:sp>
        <p:nvSpPr>
          <p:cNvPr id="4917" name="Shape 4917"/>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Exercise: Fix typo in custom.erb </a:t>
            </a:r>
          </a:p>
        </p:txBody>
      </p:sp>
      <p:sp>
        <p:nvSpPr>
          <p:cNvPr id="4918" name="Shape 4918"/>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434</a:t>
            </a:fld>
            <a:endParaRPr sz="1000"/>
          </a:p>
        </p:txBody>
      </p:sp>
      <p:sp>
        <p:nvSpPr>
          <p:cNvPr id="4919" name="Shape 4919"/>
          <p:cNvSpPr/>
          <p:nvPr/>
        </p:nvSpPr>
        <p:spPr>
          <a:xfrm>
            <a:off x="9194800" y="6159500"/>
            <a:ext cx="698500" cy="4699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76200">
            <a:solidFill>
              <a:srgbClr val="FF93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xmlns:p14="http://schemas.microsoft.com/office/powerpoint/2010/main" spd="med"/>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2" name="Shape 4892"/>
          <p:cNvSpPr/>
          <p:nvPr/>
        </p:nvSpPr>
        <p:spPr>
          <a:xfrm>
            <a:off x="8134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 knife cookbook upload apache</a:t>
            </a:r>
          </a:p>
        </p:txBody>
      </p:sp>
      <p:sp>
        <p:nvSpPr>
          <p:cNvPr id="4893" name="Shape 4893"/>
          <p:cNvSpPr>
            <a:spLocks noGrp="1"/>
          </p:cNvSpPr>
          <p:nvPr>
            <p:ph type="title"/>
          </p:nvPr>
        </p:nvSpPr>
        <p:spPr>
          <a:prstGeom prst="rect">
            <a:avLst/>
          </a:prstGeom>
        </p:spPr>
        <p:txBody>
          <a:bodyPr>
            <a:normAutofit fontScale="90000"/>
          </a:bodyPr>
          <a:lstStyle>
            <a:lvl1pPr defTabSz="474980">
              <a:defRPr sz="6120">
                <a:effectLst>
                  <a:outerShdw blurRad="43180" dist="21590" dir="2700000" rotWithShape="0">
                    <a:srgbClr val="000000">
                      <a:alpha val="75000"/>
                    </a:srgbClr>
                  </a:outerShdw>
                </a:effectLst>
              </a:defRPr>
            </a:lvl1pPr>
          </a:lstStyle>
          <a:p>
            <a:pPr lvl="0">
              <a:defRPr sz="1800" b="0">
                <a:solidFill>
                  <a:srgbClr val="000000"/>
                </a:solidFill>
                <a:effectLst/>
              </a:defRPr>
            </a:pPr>
            <a:r>
              <a:rPr sz="6120" b="1">
                <a:solidFill>
                  <a:srgbClr val="FFFFFF"/>
                </a:solidFill>
                <a:effectLst>
                  <a:outerShdw blurRad="43180" dist="21590" dir="2700000" rotWithShape="0">
                    <a:srgbClr val="000000">
                      <a:alpha val="75000"/>
                    </a:srgbClr>
                  </a:outerShdw>
                </a:effectLst>
              </a:rPr>
              <a:t>Exercise: Upload the Apache cookbook</a:t>
            </a:r>
          </a:p>
        </p:txBody>
      </p:sp>
      <p:sp>
        <p:nvSpPr>
          <p:cNvPr id="4894" name="Shape 4894"/>
          <p:cNvSpPr/>
          <p:nvPr/>
        </p:nvSpPr>
        <p:spPr>
          <a:xfrm>
            <a:off x="825500" y="3657600"/>
            <a:ext cx="14605000" cy="4686300"/>
          </a:xfrm>
          <a:prstGeom prst="rect">
            <a:avLst/>
          </a:prstGeom>
          <a:solidFill/>
          <a:ln w="25400">
            <a:solidFill>
              <a:srgbClr val="4D5D6D"/>
            </a:solidFill>
            <a:custDash>
              <a:ds d="200000" sp="200000"/>
            </a:custDash>
            <a:miter lim="400000"/>
          </a:ln>
          <a:extLst>
            <a:ext uri="{C572A759-6A51-4108-AA02-DFA0A04FC94B}">
              <ma14:wrappingTextBoxFlag xmlns:ma14="http://schemas.microsoft.com/office/mac/drawingml/2011/main" val="1"/>
            </a:ext>
          </a:extLst>
        </p:spPr>
        <p:txBody>
          <a:bodyPr lIns="38100" tIns="38100" rIns="38100" bIns="38100" anchor="ctr">
            <a:normAutofit/>
          </a:bodyPr>
          <a:lstStyle/>
          <a:p>
            <a:pPr lvl="0" algn="l">
              <a:buClr>
                <a:srgbClr val="DE5F31"/>
              </a:buClr>
              <a:defRPr sz="1800"/>
            </a:pPr>
            <a:r>
              <a:rPr sz="4800">
                <a:solidFill>
                  <a:srgbClr val="FFFFFF"/>
                </a:solidFill>
                <a:latin typeface="+mn-lt"/>
                <a:ea typeface="+mn-ea"/>
                <a:cs typeface="+mn-cs"/>
                <a:sym typeface="Courier"/>
              </a:rPr>
              <a:t>Uploading apache             [0.2.0]</a:t>
            </a:r>
          </a:p>
          <a:p>
            <a:pPr lvl="0" algn="l">
              <a:buClr>
                <a:srgbClr val="DE5F31"/>
              </a:buClr>
              <a:defRPr sz="1800"/>
            </a:pPr>
            <a:r>
              <a:rPr sz="4800">
                <a:solidFill>
                  <a:srgbClr val="FFFFFF"/>
                </a:solidFill>
                <a:latin typeface="+mn-lt"/>
                <a:ea typeface="+mn-ea"/>
                <a:cs typeface="+mn-cs"/>
                <a:sym typeface="Courier"/>
              </a:rPr>
              <a:t>Uploaded 1 cookbook.</a:t>
            </a:r>
          </a:p>
        </p:txBody>
      </p:sp>
      <p:sp>
        <p:nvSpPr>
          <p:cNvPr id="4895" name="Shape 4895"/>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435</a:t>
            </a:fld>
            <a:endParaRPr sz="1000"/>
          </a:p>
        </p:txBody>
      </p:sp>
    </p:spTree>
    <p:extLst>
      <p:ext uri="{BB962C8B-B14F-4D97-AF65-F5344CB8AC3E}">
        <p14:creationId xmlns:p14="http://schemas.microsoft.com/office/powerpoint/2010/main" val="1128054625"/>
      </p:ext>
    </p:extLst>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48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2" grpId="0" animBg="1" advAuto="0"/>
    </p:bld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3" name="Shape 4923"/>
          <p:cNvSpPr/>
          <p:nvPr/>
        </p:nvSpPr>
        <p:spPr>
          <a:xfrm>
            <a:off x="800100" y="3200400"/>
            <a:ext cx="14605000" cy="5740400"/>
          </a:xfrm>
          <a:prstGeom prst="rect">
            <a:avLst/>
          </a:prstGeom>
          <a:solidFill/>
          <a:ln w="25400">
            <a:solidFill>
              <a:srgbClr val="4D5D6D"/>
            </a:solidFill>
            <a:custDash>
              <a:ds d="200000" sp="200000"/>
            </a:custDash>
            <a:miter lim="400000"/>
          </a:ln>
          <a:extLst>
            <a:ext uri="{C572A759-6A51-4108-AA02-DFA0A04FC94B}">
              <ma14:wrappingTextBoxFlag xmlns:ma14="http://schemas.microsoft.com/office/mac/drawingml/2011/main" val="1"/>
            </a:ext>
          </a:extLst>
        </p:spPr>
        <p:txBody>
          <a:bodyPr lIns="38100" tIns="38100" rIns="38100" bIns="38100" anchor="ctr">
            <a:normAutofit/>
          </a:bodyPr>
          <a:lstStyle/>
          <a:p>
            <a:pPr lvl="0" algn="l" defTabSz="301752">
              <a:buClr>
                <a:srgbClr val="DE5F31"/>
              </a:buClr>
              <a:defRPr sz="1800"/>
            </a:pPr>
            <a:r>
              <a:rPr sz="1404">
                <a:solidFill>
                  <a:srgbClr val="FFFFFF"/>
                </a:solidFill>
                <a:latin typeface="+mn-lt"/>
                <a:ea typeface="+mn-ea"/>
                <a:cs typeface="+mn-cs"/>
                <a:sym typeface="Courier"/>
              </a:rPr>
              <a:t>...</a:t>
            </a:r>
          </a:p>
          <a:p>
            <a:pPr lvl="0" algn="l" defTabSz="301752">
              <a:buClr>
                <a:srgbClr val="DE5F31"/>
              </a:buClr>
              <a:defRPr sz="1800"/>
            </a:pPr>
            <a:r>
              <a:rPr sz="1404">
                <a:solidFill>
                  <a:srgbClr val="FFFFFF"/>
                </a:solidFill>
                <a:latin typeface="+mn-lt"/>
                <a:ea typeface="+mn-ea"/>
                <a:cs typeface="+mn-cs"/>
                <a:sym typeface="Courier"/>
              </a:rPr>
              <a:t>================================================================================</a:t>
            </a:r>
          </a:p>
          <a:p>
            <a:pPr lvl="0" algn="l" defTabSz="301752">
              <a:buClr>
                <a:srgbClr val="DE5F31"/>
              </a:buClr>
              <a:defRPr sz="1800"/>
            </a:pPr>
            <a:r>
              <a:rPr sz="1404">
                <a:solidFill>
                  <a:srgbClr val="FFFFFF"/>
                </a:solidFill>
                <a:latin typeface="+mn-lt"/>
                <a:ea typeface="+mn-ea"/>
                <a:cs typeface="+mn-cs"/>
                <a:sym typeface="Courier"/>
              </a:rPr>
              <a:t>Error executing action `restart` on resource 'service[httpd]'</a:t>
            </a:r>
          </a:p>
          <a:p>
            <a:pPr lvl="0" algn="l" defTabSz="301752">
              <a:buClr>
                <a:srgbClr val="DE5F31"/>
              </a:buClr>
              <a:defRPr sz="1800"/>
            </a:pPr>
            <a:r>
              <a:rPr sz="1404">
                <a:solidFill>
                  <a:srgbClr val="FFFFFF"/>
                </a:solidFill>
                <a:latin typeface="+mn-lt"/>
                <a:ea typeface="+mn-ea"/>
                <a:cs typeface="+mn-cs"/>
                <a:sym typeface="Courier"/>
              </a:rPr>
              <a:t>================================================================================</a:t>
            </a:r>
          </a:p>
          <a:p>
            <a:pPr lvl="0" algn="l" defTabSz="301752">
              <a:buClr>
                <a:srgbClr val="DE5F31"/>
              </a:buClr>
              <a:defRPr sz="1800"/>
            </a:pPr>
            <a:endParaRPr sz="1404">
              <a:solidFill>
                <a:srgbClr val="FFFFFF"/>
              </a:solidFill>
              <a:latin typeface="+mn-lt"/>
              <a:ea typeface="+mn-ea"/>
              <a:cs typeface="+mn-cs"/>
              <a:sym typeface="Courier"/>
            </a:endParaRPr>
          </a:p>
          <a:p>
            <a:pPr lvl="0" algn="l" defTabSz="301752">
              <a:buClr>
                <a:srgbClr val="DE5F31"/>
              </a:buClr>
              <a:defRPr sz="1800"/>
            </a:pPr>
            <a:endParaRPr sz="1404">
              <a:solidFill>
                <a:srgbClr val="FFFFFF"/>
              </a:solidFill>
              <a:latin typeface="+mn-lt"/>
              <a:ea typeface="+mn-ea"/>
              <a:cs typeface="+mn-cs"/>
              <a:sym typeface="Courier"/>
            </a:endParaRPr>
          </a:p>
          <a:p>
            <a:pPr lvl="0" algn="l" defTabSz="301752">
              <a:buClr>
                <a:srgbClr val="DE5F31"/>
              </a:buClr>
              <a:defRPr sz="1800"/>
            </a:pPr>
            <a:r>
              <a:rPr sz="1404">
                <a:solidFill>
                  <a:srgbClr val="FFFFFF"/>
                </a:solidFill>
                <a:latin typeface="+mn-lt"/>
                <a:ea typeface="+mn-ea"/>
                <a:cs typeface="+mn-cs"/>
                <a:sym typeface="Courier"/>
              </a:rPr>
              <a:t>Mixlib::ShellOut::ShellCommandFailed</a:t>
            </a:r>
          </a:p>
          <a:p>
            <a:pPr lvl="0" algn="l" defTabSz="301752">
              <a:buClr>
                <a:srgbClr val="DE5F31"/>
              </a:buClr>
              <a:defRPr sz="1800"/>
            </a:pPr>
            <a:r>
              <a:rPr sz="1404">
                <a:solidFill>
                  <a:srgbClr val="FFFFFF"/>
                </a:solidFill>
                <a:latin typeface="+mn-lt"/>
                <a:ea typeface="+mn-ea"/>
                <a:cs typeface="+mn-cs"/>
                <a:sym typeface="Courier"/>
              </a:rPr>
              <a:t>------------------------------------</a:t>
            </a:r>
          </a:p>
          <a:p>
            <a:pPr lvl="0" algn="l" defTabSz="301752">
              <a:buClr>
                <a:srgbClr val="DE5F31"/>
              </a:buClr>
              <a:defRPr sz="1800"/>
            </a:pPr>
            <a:r>
              <a:rPr sz="1404">
                <a:solidFill>
                  <a:srgbClr val="FFFFFF"/>
                </a:solidFill>
                <a:latin typeface="+mn-lt"/>
                <a:ea typeface="+mn-ea"/>
                <a:cs typeface="+mn-cs"/>
                <a:sym typeface="Courier"/>
              </a:rPr>
              <a:t>Expected process to exit with [0], but received '1'</a:t>
            </a:r>
          </a:p>
          <a:p>
            <a:pPr lvl="0" algn="l" defTabSz="301752">
              <a:buClr>
                <a:srgbClr val="DE5F31"/>
              </a:buClr>
              <a:defRPr sz="1800"/>
            </a:pPr>
            <a:r>
              <a:rPr sz="1404">
                <a:solidFill>
                  <a:srgbClr val="FFFFFF"/>
                </a:solidFill>
                <a:latin typeface="+mn-lt"/>
                <a:ea typeface="+mn-ea"/>
                <a:cs typeface="+mn-cs"/>
                <a:sym typeface="Courier"/>
              </a:rPr>
              <a:t>---- Begin output of /sbin/service httpd start ----</a:t>
            </a:r>
          </a:p>
          <a:p>
            <a:pPr lvl="0" algn="l" defTabSz="301752">
              <a:buClr>
                <a:srgbClr val="DE5F31"/>
              </a:buClr>
              <a:defRPr sz="1800"/>
            </a:pPr>
            <a:r>
              <a:rPr sz="1404">
                <a:solidFill>
                  <a:srgbClr val="FFFFFF"/>
                </a:solidFill>
                <a:latin typeface="+mn-lt"/>
                <a:ea typeface="+mn-ea"/>
                <a:cs typeface="+mn-cs"/>
                <a:sym typeface="Courier"/>
              </a:rPr>
              <a:t>STDOUT: Starting httpd: [FAILED]</a:t>
            </a:r>
          </a:p>
          <a:p>
            <a:pPr lvl="0" algn="l" defTabSz="301752">
              <a:buClr>
                <a:srgbClr val="DE5F31"/>
              </a:buClr>
              <a:defRPr sz="1800"/>
            </a:pPr>
            <a:r>
              <a:rPr sz="1404">
                <a:solidFill>
                  <a:srgbClr val="FFFFFF"/>
                </a:solidFill>
                <a:latin typeface="+mn-lt"/>
                <a:ea typeface="+mn-ea"/>
                <a:cs typeface="+mn-cs"/>
                <a:sym typeface="Courier"/>
              </a:rPr>
              <a:t>STDERR: Syntax error on line 11 of /etc/httpd/conf.d/admin.conf:</a:t>
            </a:r>
          </a:p>
          <a:p>
            <a:pPr lvl="0" algn="l" defTabSz="301752">
              <a:buClr>
                <a:srgbClr val="DE5F31"/>
              </a:buClr>
              <a:defRPr sz="1800"/>
            </a:pPr>
            <a:r>
              <a:rPr sz="1404">
                <a:solidFill>
                  <a:srgbClr val="FFFFFF"/>
                </a:solidFill>
                <a:latin typeface="+mn-lt"/>
                <a:ea typeface="+mn-ea"/>
                <a:cs typeface="+mn-cs"/>
                <a:sym typeface="Courier"/>
              </a:rPr>
              <a:t>&lt;Directory&gt; directive missing closing '&gt;'</a:t>
            </a:r>
          </a:p>
          <a:p>
            <a:pPr lvl="0" algn="l" defTabSz="301752">
              <a:buClr>
                <a:srgbClr val="DE5F31"/>
              </a:buClr>
              <a:defRPr sz="1800"/>
            </a:pPr>
            <a:r>
              <a:rPr sz="1404">
                <a:solidFill>
                  <a:srgbClr val="FFFFFF"/>
                </a:solidFill>
                <a:latin typeface="+mn-lt"/>
                <a:ea typeface="+mn-ea"/>
                <a:cs typeface="+mn-cs"/>
                <a:sym typeface="Courier"/>
              </a:rPr>
              <a:t>---- End output of /sbin/service httpd start ----</a:t>
            </a:r>
          </a:p>
          <a:p>
            <a:pPr lvl="0" algn="l" defTabSz="301752">
              <a:buClr>
                <a:srgbClr val="DE5F31"/>
              </a:buClr>
              <a:defRPr sz="1800"/>
            </a:pPr>
            <a:r>
              <a:rPr sz="1404">
                <a:solidFill>
                  <a:srgbClr val="FFFFFF"/>
                </a:solidFill>
                <a:latin typeface="+mn-lt"/>
                <a:ea typeface="+mn-ea"/>
                <a:cs typeface="+mn-cs"/>
                <a:sym typeface="Courier"/>
              </a:rPr>
              <a:t>Ran /sbin/service httpd start returned 1</a:t>
            </a:r>
          </a:p>
          <a:p>
            <a:pPr lvl="0" algn="l" defTabSz="301752">
              <a:buClr>
                <a:srgbClr val="DE5F31"/>
              </a:buClr>
              <a:defRPr sz="1800"/>
            </a:pPr>
            <a:endParaRPr sz="1404">
              <a:solidFill>
                <a:srgbClr val="FFFFFF"/>
              </a:solidFill>
              <a:latin typeface="+mn-lt"/>
              <a:ea typeface="+mn-ea"/>
              <a:cs typeface="+mn-cs"/>
              <a:sym typeface="Courier"/>
            </a:endParaRPr>
          </a:p>
          <a:p>
            <a:pPr lvl="0" algn="l" defTabSz="301752">
              <a:buClr>
                <a:srgbClr val="DE5F31"/>
              </a:buClr>
              <a:defRPr sz="1800"/>
            </a:pPr>
            <a:endParaRPr sz="1404">
              <a:solidFill>
                <a:srgbClr val="FFFFFF"/>
              </a:solidFill>
              <a:latin typeface="+mn-lt"/>
              <a:ea typeface="+mn-ea"/>
              <a:cs typeface="+mn-cs"/>
              <a:sym typeface="Courier"/>
            </a:endParaRPr>
          </a:p>
          <a:p>
            <a:pPr lvl="0" algn="l" defTabSz="301752">
              <a:buClr>
                <a:srgbClr val="DE5F31"/>
              </a:buClr>
              <a:defRPr sz="1800"/>
            </a:pPr>
            <a:r>
              <a:rPr sz="1404">
                <a:solidFill>
                  <a:srgbClr val="FFFFFF"/>
                </a:solidFill>
                <a:latin typeface="+mn-lt"/>
                <a:ea typeface="+mn-ea"/>
                <a:cs typeface="+mn-cs"/>
                <a:sym typeface="Courier"/>
              </a:rPr>
              <a:t>Resource Declaration:</a:t>
            </a:r>
          </a:p>
          <a:p>
            <a:pPr lvl="0" algn="l" defTabSz="301752">
              <a:buClr>
                <a:srgbClr val="DE5F31"/>
              </a:buClr>
              <a:defRPr sz="1800"/>
            </a:pPr>
            <a:r>
              <a:rPr sz="1404">
                <a:solidFill>
                  <a:srgbClr val="FFFFFF"/>
                </a:solidFill>
                <a:latin typeface="+mn-lt"/>
                <a:ea typeface="+mn-ea"/>
                <a:cs typeface="+mn-cs"/>
                <a:sym typeface="Courier"/>
              </a:rPr>
              <a:t>---------------------</a:t>
            </a:r>
          </a:p>
          <a:p>
            <a:pPr lvl="0" algn="l" defTabSz="301752">
              <a:buClr>
                <a:srgbClr val="DE5F31"/>
              </a:buClr>
              <a:defRPr sz="1800"/>
            </a:pPr>
            <a:r>
              <a:rPr sz="1404">
                <a:solidFill>
                  <a:srgbClr val="FFFFFF"/>
                </a:solidFill>
                <a:latin typeface="+mn-lt"/>
                <a:ea typeface="+mn-ea"/>
                <a:cs typeface="+mn-cs"/>
                <a:sym typeface="Courier"/>
              </a:rPr>
              <a:t># In /var/chef/cache/cookbooks/apache/recipes/default.rb</a:t>
            </a:r>
          </a:p>
          <a:p>
            <a:pPr lvl="0" algn="l" defTabSz="301752">
              <a:buClr>
                <a:srgbClr val="DE5F31"/>
              </a:buClr>
              <a:defRPr sz="1800"/>
            </a:pPr>
            <a:endParaRPr sz="1404">
              <a:solidFill>
                <a:srgbClr val="FFFFFF"/>
              </a:solidFill>
              <a:latin typeface="+mn-lt"/>
              <a:ea typeface="+mn-ea"/>
              <a:cs typeface="+mn-cs"/>
              <a:sym typeface="Courier"/>
            </a:endParaRPr>
          </a:p>
          <a:p>
            <a:pPr lvl="0" algn="l" defTabSz="301752">
              <a:buClr>
                <a:srgbClr val="DE5F31"/>
              </a:buClr>
              <a:defRPr sz="1800"/>
            </a:pPr>
            <a:r>
              <a:rPr sz="1404">
                <a:solidFill>
                  <a:srgbClr val="FFFFFF"/>
                </a:solidFill>
                <a:latin typeface="+mn-lt"/>
                <a:ea typeface="+mn-ea"/>
                <a:cs typeface="+mn-cs"/>
                <a:sym typeface="Courier"/>
              </a:rPr>
              <a:t> 43: service "httpd" do</a:t>
            </a:r>
          </a:p>
          <a:p>
            <a:pPr lvl="0" algn="l" defTabSz="301752">
              <a:buClr>
                <a:srgbClr val="DE5F31"/>
              </a:buClr>
              <a:defRPr sz="1800"/>
            </a:pPr>
            <a:r>
              <a:rPr sz="1404">
                <a:solidFill>
                  <a:srgbClr val="FFFFFF"/>
                </a:solidFill>
                <a:latin typeface="+mn-lt"/>
                <a:ea typeface="+mn-ea"/>
                <a:cs typeface="+mn-cs"/>
                <a:sym typeface="Courier"/>
              </a:rPr>
              <a:t> 44:   action [ :enable, :start ]</a:t>
            </a:r>
          </a:p>
          <a:p>
            <a:pPr lvl="0" algn="l" defTabSz="301752">
              <a:buClr>
                <a:srgbClr val="DE5F31"/>
              </a:buClr>
              <a:defRPr sz="1800"/>
            </a:pPr>
            <a:r>
              <a:rPr sz="1404">
                <a:solidFill>
                  <a:srgbClr val="FFFFFF"/>
                </a:solidFill>
                <a:latin typeface="+mn-lt"/>
                <a:ea typeface="+mn-ea"/>
                <a:cs typeface="+mn-cs"/>
                <a:sym typeface="Courier"/>
              </a:rPr>
              <a:t> 45: end</a:t>
            </a:r>
          </a:p>
          <a:p>
            <a:pPr lvl="0" algn="l" defTabSz="301752">
              <a:buClr>
                <a:srgbClr val="DE5F31"/>
              </a:buClr>
              <a:defRPr sz="1800"/>
            </a:pPr>
            <a:r>
              <a:rPr sz="1404">
                <a:solidFill>
                  <a:srgbClr val="FFFFFF"/>
                </a:solidFill>
                <a:latin typeface="+mn-lt"/>
                <a:ea typeface="+mn-ea"/>
                <a:cs typeface="+mn-cs"/>
                <a:sym typeface="Courier"/>
              </a:rPr>
              <a:t>...</a:t>
            </a:r>
          </a:p>
        </p:txBody>
      </p:sp>
      <p:sp>
        <p:nvSpPr>
          <p:cNvPr id="4924" name="Shape 4924"/>
          <p:cNvSpPr/>
          <p:nvPr/>
        </p:nvSpPr>
        <p:spPr>
          <a:xfrm>
            <a:off x="8007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chef@node1:~$ sudo chef-client</a:t>
            </a:r>
          </a:p>
        </p:txBody>
      </p:sp>
      <p:sp>
        <p:nvSpPr>
          <p:cNvPr id="4925" name="Shape 4925"/>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Exercise: Re-run the Chef Client</a:t>
            </a:r>
          </a:p>
        </p:txBody>
      </p:sp>
      <p:sp>
        <p:nvSpPr>
          <p:cNvPr id="4926" name="Shape 4926"/>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436</a:t>
            </a:fld>
            <a:endParaRPr sz="1000"/>
          </a:p>
        </p:txBody>
      </p:sp>
      <p:sp>
        <p:nvSpPr>
          <p:cNvPr id="4927" name="Shape 4927"/>
          <p:cNvSpPr/>
          <p:nvPr/>
        </p:nvSpPr>
        <p:spPr>
          <a:xfrm>
            <a:off x="3133935" y="3816349"/>
            <a:ext cx="9995497" cy="44450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sz="28800">
                <a:solidFill>
                  <a:srgbClr val="E32400"/>
                </a:solidFill>
                <a:latin typeface="Gill Sans SemiBold"/>
                <a:ea typeface="Gill Sans SemiBold"/>
                <a:cs typeface="Gill Sans SemiBold"/>
                <a:sym typeface="Gill Sans SemiBold"/>
              </a:defRPr>
            </a:lvl1pPr>
          </a:lstStyle>
          <a:p>
            <a:pPr lvl="0">
              <a:defRPr sz="1800">
                <a:solidFill>
                  <a:srgbClr val="000000"/>
                </a:solidFill>
              </a:defRPr>
            </a:pPr>
            <a:r>
              <a:rPr sz="28800">
                <a:solidFill>
                  <a:srgbClr val="E32400"/>
                </a:solidFill>
              </a:rPr>
              <a:t>FAIL!</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iterate type="lt">
                                    <p:tmAbs val="0"/>
                                  </p:iterate>
                                  <p:childTnLst>
                                    <p:set>
                                      <p:cBhvr>
                                        <p:cTn id="6" fill="hold"/>
                                        <p:tgtEl>
                                          <p:spTgt spid="4927"/>
                                        </p:tgtEl>
                                        <p:attrNameLst>
                                          <p:attrName>style.visibility</p:attrName>
                                        </p:attrNameLst>
                                      </p:cBhvr>
                                      <p:to>
                                        <p:strVal val="visible"/>
                                      </p:to>
                                    </p:set>
                                    <p:animEffect transition="in" filter="dissolve">
                                      <p:cBhvr>
                                        <p:cTn id="7" dur="500"/>
                                        <p:tgtEl>
                                          <p:spTgt spid="49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27" grpId="1" animBg="1" advAuto="0"/>
    </p:bld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1" name="Shape 4931"/>
          <p:cNvSpPr>
            <a:spLocks noGrp="1"/>
          </p:cNvSpPr>
          <p:nvPr>
            <p:ph type="title"/>
          </p:nvPr>
        </p:nvSpPr>
        <p:spPr>
          <a:prstGeom prst="rect">
            <a:avLst/>
          </a:prstGeom>
        </p:spPr>
        <p:txBody>
          <a:bodyPr/>
          <a:lstStyle>
            <a:lvl1pPr defTabSz="352043">
              <a:defRPr sz="4536">
                <a:effectLst>
                  <a:outerShdw blurRad="32004" dist="16002" dir="2700000" rotWithShape="0">
                    <a:srgbClr val="000000">
                      <a:alpha val="75000"/>
                    </a:srgbClr>
                  </a:outerShdw>
                </a:effectLst>
              </a:defRPr>
            </a:lvl1pPr>
          </a:lstStyle>
          <a:p>
            <a:pPr lvl="0">
              <a:defRPr sz="1800" b="0">
                <a:solidFill>
                  <a:srgbClr val="000000"/>
                </a:solidFill>
                <a:effectLst/>
              </a:defRPr>
            </a:pPr>
            <a:r>
              <a:rPr sz="4536" b="1">
                <a:solidFill>
                  <a:srgbClr val="FFFFFF"/>
                </a:solidFill>
                <a:effectLst>
                  <a:outerShdw blurRad="32004" dist="16002" dir="2700000" rotWithShape="0">
                    <a:srgbClr val="000000">
                      <a:alpha val="75000"/>
                    </a:srgbClr>
                  </a:outerShdw>
                </a:effectLst>
              </a:rPr>
              <a:t>Exercise: Move the service resource to end of recipe</a:t>
            </a:r>
          </a:p>
        </p:txBody>
      </p:sp>
      <p:sp>
        <p:nvSpPr>
          <p:cNvPr id="4932" name="Shape 4932"/>
          <p:cNvSpPr/>
          <p:nvPr/>
        </p:nvSpPr>
        <p:spPr>
          <a:xfrm>
            <a:off x="825500" y="1854200"/>
            <a:ext cx="15290800" cy="58293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ormAutofit lnSpcReduction="10000"/>
          </a:bodyPr>
          <a:lstStyle/>
          <a:p>
            <a:pPr lvl="8" indent="0" algn="l" defTabSz="324611">
              <a:defRPr sz="1800"/>
            </a:pPr>
            <a:r>
              <a:rPr sz="2556" dirty="0">
                <a:latin typeface="+mn-lt"/>
                <a:ea typeface="+mn-ea"/>
                <a:cs typeface="+mn-cs"/>
                <a:sym typeface="Courier"/>
              </a:rPr>
              <a:t># Add a template resource for the virtual host's index.html</a:t>
            </a:r>
          </a:p>
          <a:p>
            <a:pPr lvl="8" indent="0" algn="l" defTabSz="324611">
              <a:defRPr sz="1800"/>
            </a:pPr>
            <a:r>
              <a:rPr sz="2556" dirty="0">
                <a:solidFill>
                  <a:srgbClr val="4F7A28"/>
                </a:solidFill>
                <a:latin typeface="+mn-lt"/>
                <a:ea typeface="+mn-ea"/>
                <a:cs typeface="+mn-cs"/>
                <a:sym typeface="Courier"/>
              </a:rPr>
              <a:t>  </a:t>
            </a:r>
            <a:r>
              <a:rPr sz="2556" dirty="0">
                <a:latin typeface="+mn-lt"/>
                <a:ea typeface="+mn-ea"/>
                <a:cs typeface="+mn-cs"/>
                <a:sym typeface="Courier"/>
              </a:rPr>
              <a:t>template</a:t>
            </a:r>
            <a:r>
              <a:rPr sz="2556" dirty="0">
                <a:solidFill>
                  <a:srgbClr val="4F7A28"/>
                </a:solidFill>
                <a:latin typeface="+mn-lt"/>
                <a:ea typeface="+mn-ea"/>
                <a:cs typeface="+mn-cs"/>
                <a:sym typeface="Courier"/>
              </a:rPr>
              <a:t> </a:t>
            </a:r>
            <a:r>
              <a:rPr sz="2556" dirty="0">
                <a:solidFill>
                  <a:srgbClr val="B51A00"/>
                </a:solidFill>
                <a:latin typeface="+mn-lt"/>
                <a:ea typeface="+mn-ea"/>
                <a:cs typeface="+mn-cs"/>
                <a:sym typeface="Courier"/>
              </a:rPr>
              <a:t>"</a:t>
            </a:r>
            <a:r>
              <a:rPr sz="2556" dirty="0">
                <a:solidFill>
                  <a:srgbClr val="A96800"/>
                </a:solidFill>
                <a:latin typeface="+mn-lt"/>
                <a:ea typeface="+mn-ea"/>
                <a:cs typeface="+mn-cs"/>
                <a:sym typeface="Courier"/>
              </a:rPr>
              <a:t>#{</a:t>
            </a:r>
            <a:r>
              <a:rPr sz="2556" dirty="0">
                <a:latin typeface="+mn-lt"/>
                <a:ea typeface="+mn-ea"/>
                <a:cs typeface="+mn-cs"/>
                <a:sym typeface="Courier"/>
              </a:rPr>
              <a:t>document_root</a:t>
            </a:r>
            <a:r>
              <a:rPr sz="2556" dirty="0">
                <a:solidFill>
                  <a:srgbClr val="A96800"/>
                </a:solidFill>
                <a:latin typeface="+mn-lt"/>
                <a:ea typeface="+mn-ea"/>
                <a:cs typeface="+mn-cs"/>
                <a:sym typeface="Courier"/>
              </a:rPr>
              <a:t>}</a:t>
            </a:r>
            <a:r>
              <a:rPr sz="2556" dirty="0">
                <a:solidFill>
                  <a:srgbClr val="B51A00"/>
                </a:solidFill>
                <a:latin typeface="+mn-lt"/>
                <a:ea typeface="+mn-ea"/>
                <a:cs typeface="+mn-cs"/>
                <a:sym typeface="Courier"/>
              </a:rPr>
              <a:t>/index.html"</a:t>
            </a:r>
            <a:r>
              <a:rPr sz="2556" dirty="0">
                <a:solidFill>
                  <a:srgbClr val="4F7A28"/>
                </a:solidFill>
                <a:latin typeface="+mn-lt"/>
                <a:ea typeface="+mn-ea"/>
                <a:cs typeface="+mn-cs"/>
                <a:sym typeface="Courier"/>
              </a:rPr>
              <a:t> do</a:t>
            </a:r>
          </a:p>
          <a:p>
            <a:pPr lvl="8" indent="0" algn="l" defTabSz="324611">
              <a:defRPr sz="1800"/>
            </a:pPr>
            <a:r>
              <a:rPr sz="2556" dirty="0">
                <a:solidFill>
                  <a:srgbClr val="4F7A28"/>
                </a:solidFill>
                <a:latin typeface="+mn-lt"/>
                <a:ea typeface="+mn-ea"/>
                <a:cs typeface="+mn-cs"/>
                <a:sym typeface="Courier"/>
              </a:rPr>
              <a:t>    </a:t>
            </a:r>
            <a:r>
              <a:rPr sz="2556" dirty="0">
                <a:latin typeface="+mn-lt"/>
                <a:ea typeface="+mn-ea"/>
                <a:cs typeface="+mn-cs"/>
                <a:sym typeface="Courier"/>
              </a:rPr>
              <a:t>source</a:t>
            </a:r>
            <a:r>
              <a:rPr sz="2556" dirty="0">
                <a:solidFill>
                  <a:srgbClr val="4F7A28"/>
                </a:solidFill>
                <a:latin typeface="+mn-lt"/>
                <a:ea typeface="+mn-ea"/>
                <a:cs typeface="+mn-cs"/>
                <a:sym typeface="Courier"/>
              </a:rPr>
              <a:t> </a:t>
            </a:r>
            <a:r>
              <a:rPr sz="2556" dirty="0">
                <a:solidFill>
                  <a:srgbClr val="B51A00"/>
                </a:solidFill>
                <a:latin typeface="+mn-lt"/>
                <a:ea typeface="+mn-ea"/>
                <a:cs typeface="+mn-cs"/>
                <a:sym typeface="Courier"/>
              </a:rPr>
              <a:t>"index.html.erb"</a:t>
            </a:r>
            <a:endParaRPr sz="2556" dirty="0">
              <a:solidFill>
                <a:srgbClr val="4F7A28"/>
              </a:solidFill>
              <a:latin typeface="+mn-lt"/>
              <a:ea typeface="+mn-ea"/>
              <a:cs typeface="+mn-cs"/>
              <a:sym typeface="Courier"/>
            </a:endParaRPr>
          </a:p>
          <a:p>
            <a:pPr lvl="8" indent="0" algn="l" defTabSz="324611">
              <a:defRPr sz="1800"/>
            </a:pPr>
            <a:r>
              <a:rPr sz="2556" dirty="0">
                <a:solidFill>
                  <a:srgbClr val="4F7A28"/>
                </a:solidFill>
                <a:latin typeface="+mn-lt"/>
                <a:ea typeface="+mn-ea"/>
                <a:cs typeface="+mn-cs"/>
                <a:sym typeface="Courier"/>
              </a:rPr>
              <a:t>    </a:t>
            </a:r>
            <a:r>
              <a:rPr sz="2556" dirty="0">
                <a:latin typeface="+mn-lt"/>
                <a:ea typeface="+mn-ea"/>
                <a:cs typeface="+mn-cs"/>
                <a:sym typeface="Courier"/>
              </a:rPr>
              <a:t>mode</a:t>
            </a:r>
            <a:r>
              <a:rPr sz="2556" dirty="0">
                <a:solidFill>
                  <a:srgbClr val="4F7A28"/>
                </a:solidFill>
                <a:latin typeface="+mn-lt"/>
                <a:ea typeface="+mn-ea"/>
                <a:cs typeface="+mn-cs"/>
                <a:sym typeface="Courier"/>
              </a:rPr>
              <a:t> </a:t>
            </a:r>
            <a:r>
              <a:rPr sz="2556" dirty="0">
                <a:solidFill>
                  <a:srgbClr val="B51A00"/>
                </a:solidFill>
                <a:latin typeface="+mn-lt"/>
                <a:ea typeface="+mn-ea"/>
                <a:cs typeface="+mn-cs"/>
                <a:sym typeface="Courier"/>
              </a:rPr>
              <a:t>"0644"</a:t>
            </a:r>
            <a:endParaRPr sz="2556" dirty="0">
              <a:solidFill>
                <a:srgbClr val="4F7A28"/>
              </a:solidFill>
              <a:latin typeface="+mn-lt"/>
              <a:ea typeface="+mn-ea"/>
              <a:cs typeface="+mn-cs"/>
              <a:sym typeface="Courier"/>
            </a:endParaRPr>
          </a:p>
          <a:p>
            <a:pPr lvl="8" indent="0" algn="l" defTabSz="324611">
              <a:defRPr sz="1800"/>
            </a:pPr>
            <a:r>
              <a:rPr sz="2556" dirty="0">
                <a:solidFill>
                  <a:srgbClr val="4F7A28"/>
                </a:solidFill>
                <a:latin typeface="+mn-lt"/>
                <a:ea typeface="+mn-ea"/>
                <a:cs typeface="+mn-cs"/>
                <a:sym typeface="Courier"/>
              </a:rPr>
              <a:t>    </a:t>
            </a:r>
            <a:r>
              <a:rPr sz="2556" dirty="0">
                <a:latin typeface="+mn-lt"/>
                <a:ea typeface="+mn-ea"/>
                <a:cs typeface="+mn-cs"/>
                <a:sym typeface="Courier"/>
              </a:rPr>
              <a:t>variables(</a:t>
            </a:r>
            <a:endParaRPr sz="2556" dirty="0">
              <a:solidFill>
                <a:srgbClr val="4F7A28"/>
              </a:solidFill>
              <a:latin typeface="+mn-lt"/>
              <a:ea typeface="+mn-ea"/>
              <a:cs typeface="+mn-cs"/>
              <a:sym typeface="Courier"/>
            </a:endParaRPr>
          </a:p>
          <a:p>
            <a:pPr lvl="8" indent="0" algn="l" defTabSz="324611">
              <a:defRPr sz="1800"/>
            </a:pPr>
            <a:r>
              <a:rPr sz="2556" dirty="0">
                <a:solidFill>
                  <a:srgbClr val="4F7A28"/>
                </a:solidFill>
                <a:latin typeface="+mn-lt"/>
                <a:ea typeface="+mn-ea"/>
                <a:cs typeface="+mn-cs"/>
                <a:sym typeface="Courier"/>
              </a:rPr>
              <a:t>      </a:t>
            </a:r>
            <a:r>
              <a:rPr sz="2556" dirty="0">
                <a:solidFill>
                  <a:srgbClr val="B51A00"/>
                </a:solidFill>
                <a:latin typeface="+mn-lt"/>
                <a:ea typeface="+mn-ea"/>
                <a:cs typeface="+mn-cs"/>
                <a:sym typeface="Courier"/>
              </a:rPr>
              <a:t>:site_name</a:t>
            </a:r>
            <a:r>
              <a:rPr sz="2556" dirty="0">
                <a:solidFill>
                  <a:srgbClr val="4F7A28"/>
                </a:solidFill>
                <a:latin typeface="+mn-lt"/>
                <a:ea typeface="+mn-ea"/>
                <a:cs typeface="+mn-cs"/>
                <a:sym typeface="Courier"/>
              </a:rPr>
              <a:t> </a:t>
            </a:r>
            <a:r>
              <a:rPr sz="2556" dirty="0">
                <a:latin typeface="+mn-lt"/>
                <a:ea typeface="+mn-ea"/>
                <a:cs typeface="+mn-cs"/>
                <a:sym typeface="Courier"/>
              </a:rPr>
              <a:t>=&gt; site_name,</a:t>
            </a:r>
            <a:endParaRPr sz="2556" dirty="0">
              <a:solidFill>
                <a:srgbClr val="4F7A28"/>
              </a:solidFill>
              <a:latin typeface="+mn-lt"/>
              <a:ea typeface="+mn-ea"/>
              <a:cs typeface="+mn-cs"/>
              <a:sym typeface="Courier"/>
            </a:endParaRPr>
          </a:p>
          <a:p>
            <a:pPr lvl="8" indent="0" algn="l" defTabSz="324611">
              <a:defRPr sz="1800"/>
            </a:pPr>
            <a:r>
              <a:rPr sz="2556" dirty="0">
                <a:solidFill>
                  <a:srgbClr val="4F7A28"/>
                </a:solidFill>
                <a:latin typeface="+mn-lt"/>
                <a:ea typeface="+mn-ea"/>
                <a:cs typeface="+mn-cs"/>
                <a:sym typeface="Courier"/>
              </a:rPr>
              <a:t>      </a:t>
            </a:r>
            <a:r>
              <a:rPr sz="2556" dirty="0">
                <a:solidFill>
                  <a:srgbClr val="B51A00"/>
                </a:solidFill>
                <a:latin typeface="+mn-lt"/>
                <a:ea typeface="+mn-ea"/>
                <a:cs typeface="+mn-cs"/>
                <a:sym typeface="Courier"/>
              </a:rPr>
              <a:t>:port</a:t>
            </a:r>
            <a:r>
              <a:rPr sz="2556" dirty="0">
                <a:solidFill>
                  <a:srgbClr val="4F7A28"/>
                </a:solidFill>
                <a:latin typeface="+mn-lt"/>
                <a:ea typeface="+mn-ea"/>
                <a:cs typeface="+mn-cs"/>
                <a:sym typeface="Courier"/>
              </a:rPr>
              <a:t> </a:t>
            </a:r>
            <a:r>
              <a:rPr sz="2556" dirty="0">
                <a:latin typeface="+mn-lt"/>
                <a:ea typeface="+mn-ea"/>
                <a:cs typeface="+mn-cs"/>
                <a:sym typeface="Courier"/>
              </a:rPr>
              <a:t>=&gt;</a:t>
            </a:r>
            <a:r>
              <a:rPr sz="2556" dirty="0">
                <a:solidFill>
                  <a:srgbClr val="4F7A28"/>
                </a:solidFill>
                <a:latin typeface="+mn-lt"/>
                <a:ea typeface="+mn-ea"/>
                <a:cs typeface="+mn-cs"/>
                <a:sym typeface="Courier"/>
              </a:rPr>
              <a:t> </a:t>
            </a:r>
            <a:r>
              <a:rPr sz="2556" dirty="0">
                <a:latin typeface="+mn-lt"/>
                <a:ea typeface="+mn-ea"/>
                <a:cs typeface="+mn-cs"/>
                <a:sym typeface="Courier"/>
              </a:rPr>
              <a:t>site_data[</a:t>
            </a:r>
            <a:r>
              <a:rPr sz="2556" dirty="0">
                <a:solidFill>
                  <a:srgbClr val="B51A00"/>
                </a:solidFill>
                <a:latin typeface="+mn-lt"/>
                <a:ea typeface="+mn-ea"/>
                <a:cs typeface="+mn-cs"/>
                <a:sym typeface="Courier"/>
              </a:rPr>
              <a:t>"port"</a:t>
            </a:r>
            <a:r>
              <a:rPr sz="2556" dirty="0">
                <a:latin typeface="+mn-lt"/>
                <a:ea typeface="+mn-ea"/>
                <a:cs typeface="+mn-cs"/>
                <a:sym typeface="Courier"/>
              </a:rPr>
              <a:t>]</a:t>
            </a:r>
            <a:endParaRPr sz="2556" dirty="0">
              <a:solidFill>
                <a:srgbClr val="4F7A28"/>
              </a:solidFill>
              <a:latin typeface="+mn-lt"/>
              <a:ea typeface="+mn-ea"/>
              <a:cs typeface="+mn-cs"/>
              <a:sym typeface="Courier"/>
            </a:endParaRPr>
          </a:p>
          <a:p>
            <a:pPr lvl="8" indent="0" algn="l" defTabSz="324611">
              <a:defRPr sz="1800"/>
            </a:pPr>
            <a:r>
              <a:rPr sz="2556" dirty="0">
                <a:solidFill>
                  <a:srgbClr val="4F7A28"/>
                </a:solidFill>
                <a:latin typeface="+mn-lt"/>
                <a:ea typeface="+mn-ea"/>
                <a:cs typeface="+mn-cs"/>
                <a:sym typeface="Courier"/>
              </a:rPr>
              <a:t>    </a:t>
            </a:r>
            <a:r>
              <a:rPr sz="2556" dirty="0">
                <a:latin typeface="+mn-lt"/>
                <a:ea typeface="+mn-ea"/>
                <a:cs typeface="+mn-cs"/>
                <a:sym typeface="Courier"/>
              </a:rPr>
              <a:t>)</a:t>
            </a:r>
            <a:endParaRPr sz="2556" dirty="0">
              <a:solidFill>
                <a:srgbClr val="4F7A28"/>
              </a:solidFill>
              <a:latin typeface="+mn-lt"/>
              <a:ea typeface="+mn-ea"/>
              <a:cs typeface="+mn-cs"/>
              <a:sym typeface="Courier"/>
            </a:endParaRPr>
          </a:p>
          <a:p>
            <a:pPr lvl="8" indent="0" algn="l" defTabSz="324611">
              <a:defRPr sz="1800"/>
            </a:pPr>
            <a:r>
              <a:rPr sz="2556" dirty="0">
                <a:solidFill>
                  <a:srgbClr val="4F7A28"/>
                </a:solidFill>
                <a:latin typeface="+mn-lt"/>
                <a:ea typeface="+mn-ea"/>
                <a:cs typeface="+mn-cs"/>
                <a:sym typeface="Courier"/>
              </a:rPr>
              <a:t>  end  </a:t>
            </a:r>
          </a:p>
          <a:p>
            <a:pPr lvl="8" indent="0" algn="l" defTabSz="324611">
              <a:defRPr sz="1800"/>
            </a:pPr>
            <a:r>
              <a:rPr sz="2556" dirty="0">
                <a:solidFill>
                  <a:srgbClr val="4F7A28"/>
                </a:solidFill>
                <a:latin typeface="+mn-lt"/>
                <a:ea typeface="+mn-ea"/>
                <a:cs typeface="+mn-cs"/>
                <a:sym typeface="Courier"/>
              </a:rPr>
              <a:t>end</a:t>
            </a:r>
          </a:p>
          <a:p>
            <a:pPr lvl="8" indent="0" algn="l" defTabSz="324611">
              <a:defRPr sz="1800"/>
            </a:pPr>
            <a:endParaRPr sz="2556" dirty="0">
              <a:solidFill>
                <a:srgbClr val="4F7A28"/>
              </a:solidFill>
              <a:latin typeface="+mn-lt"/>
              <a:ea typeface="+mn-ea"/>
              <a:cs typeface="+mn-cs"/>
              <a:sym typeface="Courier"/>
            </a:endParaRPr>
          </a:p>
          <a:p>
            <a:pPr lvl="8" indent="0" algn="l" defTabSz="324611">
              <a:defRPr sz="1800"/>
            </a:pPr>
            <a:r>
              <a:rPr sz="2556" dirty="0">
                <a:latin typeface="+mn-lt"/>
                <a:ea typeface="+mn-ea"/>
                <a:cs typeface="+mn-cs"/>
                <a:sym typeface="Courier"/>
              </a:rPr>
              <a:t>service</a:t>
            </a:r>
            <a:r>
              <a:rPr sz="2556" dirty="0">
                <a:solidFill>
                  <a:srgbClr val="4F7A28"/>
                </a:solidFill>
                <a:latin typeface="+mn-lt"/>
                <a:ea typeface="+mn-ea"/>
                <a:cs typeface="+mn-cs"/>
                <a:sym typeface="Courier"/>
              </a:rPr>
              <a:t> </a:t>
            </a:r>
            <a:r>
              <a:rPr sz="2556" dirty="0">
                <a:solidFill>
                  <a:srgbClr val="B51A00"/>
                </a:solidFill>
                <a:latin typeface="+mn-lt"/>
                <a:ea typeface="+mn-ea"/>
                <a:cs typeface="+mn-cs"/>
                <a:sym typeface="Courier"/>
              </a:rPr>
              <a:t>"httpd"</a:t>
            </a:r>
            <a:r>
              <a:rPr sz="2556" dirty="0">
                <a:solidFill>
                  <a:srgbClr val="4F7A28"/>
                </a:solidFill>
                <a:latin typeface="+mn-lt"/>
                <a:ea typeface="+mn-ea"/>
                <a:cs typeface="+mn-cs"/>
                <a:sym typeface="Courier"/>
              </a:rPr>
              <a:t> do</a:t>
            </a:r>
          </a:p>
          <a:p>
            <a:pPr lvl="8" indent="0" algn="l" defTabSz="324611">
              <a:defRPr sz="1800"/>
            </a:pPr>
            <a:r>
              <a:rPr sz="2556" dirty="0">
                <a:solidFill>
                  <a:srgbClr val="4F7A28"/>
                </a:solidFill>
                <a:latin typeface="+mn-lt"/>
                <a:ea typeface="+mn-ea"/>
                <a:cs typeface="+mn-cs"/>
                <a:sym typeface="Courier"/>
              </a:rPr>
              <a:t>  </a:t>
            </a:r>
            <a:r>
              <a:rPr sz="2556" dirty="0">
                <a:latin typeface="+mn-lt"/>
                <a:ea typeface="+mn-ea"/>
                <a:cs typeface="+mn-cs"/>
                <a:sym typeface="Courier"/>
              </a:rPr>
              <a:t>action </a:t>
            </a:r>
            <a:r>
              <a:rPr sz="2556" dirty="0">
                <a:solidFill>
                  <a:srgbClr val="797979"/>
                </a:solidFill>
                <a:latin typeface="+mn-lt"/>
                <a:ea typeface="+mn-ea"/>
                <a:cs typeface="+mn-cs"/>
                <a:sym typeface="Courier"/>
              </a:rPr>
              <a:t>[</a:t>
            </a:r>
            <a:r>
              <a:rPr sz="2556" dirty="0">
                <a:latin typeface="+mn-lt"/>
                <a:ea typeface="+mn-ea"/>
                <a:cs typeface="+mn-cs"/>
                <a:sym typeface="Courier"/>
              </a:rPr>
              <a:t> </a:t>
            </a:r>
            <a:r>
              <a:rPr sz="2556" dirty="0">
                <a:solidFill>
                  <a:srgbClr val="006D8F"/>
                </a:solidFill>
                <a:latin typeface="+mn-lt"/>
                <a:ea typeface="+mn-ea"/>
                <a:cs typeface="+mn-cs"/>
                <a:sym typeface="Courier"/>
              </a:rPr>
              <a:t>:enable</a:t>
            </a:r>
            <a:r>
              <a:rPr sz="2556" dirty="0">
                <a:latin typeface="+mn-lt"/>
                <a:ea typeface="+mn-ea"/>
                <a:cs typeface="+mn-cs"/>
                <a:sym typeface="Courier"/>
              </a:rPr>
              <a:t>, </a:t>
            </a:r>
            <a:r>
              <a:rPr sz="2556" dirty="0">
                <a:solidFill>
                  <a:srgbClr val="006D8F"/>
                </a:solidFill>
                <a:latin typeface="+mn-lt"/>
                <a:ea typeface="+mn-ea"/>
                <a:cs typeface="+mn-cs"/>
                <a:sym typeface="Courier"/>
              </a:rPr>
              <a:t>:start</a:t>
            </a:r>
            <a:r>
              <a:rPr sz="2556" dirty="0">
                <a:latin typeface="+mn-lt"/>
                <a:ea typeface="+mn-ea"/>
                <a:cs typeface="+mn-cs"/>
                <a:sym typeface="Courier"/>
              </a:rPr>
              <a:t> </a:t>
            </a:r>
            <a:r>
              <a:rPr sz="2556" dirty="0">
                <a:solidFill>
                  <a:srgbClr val="797979"/>
                </a:solidFill>
                <a:latin typeface="+mn-lt"/>
                <a:ea typeface="+mn-ea"/>
                <a:cs typeface="+mn-cs"/>
                <a:sym typeface="Courier"/>
              </a:rPr>
              <a:t>]</a:t>
            </a:r>
            <a:endParaRPr sz="2556" dirty="0">
              <a:solidFill>
                <a:srgbClr val="4F7A28"/>
              </a:solidFill>
              <a:latin typeface="+mn-lt"/>
              <a:ea typeface="+mn-ea"/>
              <a:cs typeface="+mn-cs"/>
              <a:sym typeface="Courier"/>
            </a:endParaRPr>
          </a:p>
          <a:p>
            <a:pPr lvl="8" indent="0" algn="l" defTabSz="324611">
              <a:defRPr sz="1800"/>
            </a:pPr>
            <a:r>
              <a:rPr sz="2556" dirty="0">
                <a:solidFill>
                  <a:srgbClr val="4F7A28"/>
                </a:solidFill>
                <a:latin typeface="+mn-lt"/>
                <a:ea typeface="+mn-ea"/>
                <a:cs typeface="+mn-cs"/>
                <a:sym typeface="Courier"/>
              </a:rPr>
              <a:t>end</a:t>
            </a:r>
          </a:p>
        </p:txBody>
      </p:sp>
      <p:sp>
        <p:nvSpPr>
          <p:cNvPr id="4933" name="Shape 4933"/>
          <p:cNvSpPr/>
          <p:nvPr/>
        </p:nvSpPr>
        <p:spPr>
          <a:xfrm>
            <a:off x="1016000" y="2006600"/>
            <a:ext cx="14795500" cy="3822032"/>
          </a:xfrm>
          <a:prstGeom prst="rect">
            <a:avLst/>
          </a:prstGeom>
          <a:solidFill>
            <a:srgbClr val="FFFFFF">
              <a:alpha val="60000"/>
            </a:srgbClr>
          </a:solidFill>
          <a:ln w="508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4934" name="Shape 4934"/>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437</a:t>
            </a:fld>
            <a:endParaRPr sz="1000"/>
          </a:p>
        </p:txBody>
      </p:sp>
    </p:spTree>
  </p:cSld>
  <p:clrMapOvr>
    <a:masterClrMapping/>
  </p:clrMapOvr>
  <p:transition xmlns:p14="http://schemas.microsoft.com/office/powerpoint/2010/main" spd="med"/>
</p:sld>
</file>

<file path=ppt/slides/slide4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71" name="Shape 4671"/>
          <p:cNvSpPr/>
          <p:nvPr/>
        </p:nvSpPr>
        <p:spPr>
          <a:xfrm>
            <a:off x="1358304" y="1701800"/>
            <a:ext cx="6121401"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b="1">
                <a:latin typeface="+mn-lt"/>
                <a:ea typeface="+mn-ea"/>
                <a:cs typeface="+mn-cs"/>
                <a:sym typeface="Courier"/>
              </a:defRPr>
            </a:lvl1pPr>
          </a:lstStyle>
          <a:p>
            <a:pPr lvl="0">
              <a:defRPr sz="1800" b="0"/>
            </a:pPr>
            <a:r>
              <a:rPr sz="3200" b="1"/>
              <a:t>OPEN IN EDITOR:</a:t>
            </a:r>
          </a:p>
        </p:txBody>
      </p:sp>
      <p:sp>
        <p:nvSpPr>
          <p:cNvPr id="4672" name="Shape 4672"/>
          <p:cNvSpPr/>
          <p:nvPr/>
        </p:nvSpPr>
        <p:spPr>
          <a:xfrm>
            <a:off x="5048448" y="1612900"/>
            <a:ext cx="14655801" cy="7366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lgn="l">
              <a:defRPr sz="3300">
                <a:latin typeface="+mn-lt"/>
                <a:ea typeface="+mn-ea"/>
                <a:cs typeface="+mn-cs"/>
                <a:sym typeface="Courier"/>
              </a:defRPr>
            </a:lvl1pPr>
          </a:lstStyle>
          <a:p>
            <a:pPr lvl="0">
              <a:defRPr sz="1800"/>
            </a:pPr>
            <a:r>
              <a:rPr sz="3300"/>
              <a:t>cookbooks/apache/recipes/default.rb</a:t>
            </a:r>
          </a:p>
        </p:txBody>
      </p:sp>
      <p:sp>
        <p:nvSpPr>
          <p:cNvPr id="4673" name="Shape 4673"/>
          <p:cNvSpPr/>
          <p:nvPr/>
        </p:nvSpPr>
        <p:spPr>
          <a:xfrm>
            <a:off x="838200" y="2381250"/>
            <a:ext cx="14630400" cy="65405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p>
            <a:pPr lvl="0" algn="l" defTabSz="457200">
              <a:defRPr sz="1800"/>
            </a:pPr>
            <a:r>
              <a:rPr sz="1900" dirty="0">
                <a:latin typeface="+mn-lt"/>
                <a:ea typeface="+mn-ea"/>
                <a:cs typeface="+mn-cs"/>
                <a:sym typeface="Courier"/>
              </a:rPr>
              <a:t>package </a:t>
            </a:r>
            <a:r>
              <a:rPr sz="1900" dirty="0">
                <a:solidFill>
                  <a:srgbClr val="C8352B"/>
                </a:solidFill>
                <a:latin typeface="+mn-lt"/>
                <a:ea typeface="+mn-ea"/>
                <a:cs typeface="+mn-cs"/>
                <a:sym typeface="Courier"/>
              </a:rPr>
              <a:t>"httpd"</a:t>
            </a:r>
            <a:r>
              <a:rPr sz="1900" dirty="0">
                <a:latin typeface="+mn-lt"/>
                <a:ea typeface="+mn-ea"/>
                <a:cs typeface="+mn-cs"/>
                <a:sym typeface="Courier"/>
              </a:rPr>
              <a:t> </a:t>
            </a:r>
            <a:r>
              <a:rPr sz="1900" b="1" dirty="0">
                <a:solidFill>
                  <a:srgbClr val="008F00"/>
                </a:solidFill>
                <a:latin typeface="+mn-lt"/>
                <a:ea typeface="+mn-ea"/>
                <a:cs typeface="+mn-cs"/>
                <a:sym typeface="Courier"/>
              </a:rPr>
              <a:t>do</a:t>
            </a:r>
            <a:endParaRPr sz="1900" dirty="0">
              <a:latin typeface="+mn-lt"/>
              <a:ea typeface="+mn-ea"/>
              <a:cs typeface="+mn-cs"/>
              <a:sym typeface="Courier"/>
            </a:endParaRPr>
          </a:p>
          <a:p>
            <a:pPr lvl="0" algn="l" defTabSz="457200">
              <a:defRPr sz="1800"/>
            </a:pPr>
            <a:r>
              <a:rPr sz="1900" dirty="0">
                <a:latin typeface="+mn-lt"/>
                <a:ea typeface="+mn-ea"/>
                <a:cs typeface="+mn-cs"/>
                <a:sym typeface="Courier"/>
              </a:rPr>
              <a:t>  action </a:t>
            </a:r>
            <a:r>
              <a:rPr sz="1900" dirty="0">
                <a:solidFill>
                  <a:srgbClr val="22288F"/>
                </a:solidFill>
                <a:latin typeface="+mn-lt"/>
                <a:ea typeface="+mn-ea"/>
                <a:cs typeface="+mn-cs"/>
                <a:sym typeface="Courier"/>
              </a:rPr>
              <a:t>:install</a:t>
            </a:r>
            <a:endParaRPr sz="1900" dirty="0">
              <a:latin typeface="+mn-lt"/>
              <a:ea typeface="+mn-ea"/>
              <a:cs typeface="+mn-cs"/>
              <a:sym typeface="Courier"/>
            </a:endParaRPr>
          </a:p>
          <a:p>
            <a:pPr lvl="0" algn="l" defTabSz="457200">
              <a:defRPr sz="1800"/>
            </a:pPr>
            <a:r>
              <a:rPr sz="1900" b="1" dirty="0">
                <a:solidFill>
                  <a:srgbClr val="008F00"/>
                </a:solidFill>
                <a:latin typeface="+mn-lt"/>
                <a:ea typeface="+mn-ea"/>
                <a:cs typeface="+mn-cs"/>
                <a:sym typeface="Courier"/>
              </a:rPr>
              <a:t>end</a:t>
            </a:r>
            <a:endParaRPr sz="1900" dirty="0">
              <a:latin typeface="+mn-lt"/>
              <a:ea typeface="+mn-ea"/>
              <a:cs typeface="+mn-cs"/>
              <a:sym typeface="Courier"/>
            </a:endParaRPr>
          </a:p>
          <a:p>
            <a:pPr lvl="0" algn="l" defTabSz="457200">
              <a:defRPr sz="1800"/>
            </a:pPr>
            <a:endParaRPr sz="1900" dirty="0">
              <a:latin typeface="+mn-lt"/>
              <a:ea typeface="+mn-ea"/>
              <a:cs typeface="+mn-cs"/>
              <a:sym typeface="Courier"/>
            </a:endParaRPr>
          </a:p>
          <a:p>
            <a:pPr lvl="0" algn="l" defTabSz="457200">
              <a:defRPr sz="1800"/>
            </a:pPr>
            <a:r>
              <a:rPr sz="1900" dirty="0">
                <a:latin typeface="+mn-lt"/>
                <a:ea typeface="+mn-ea"/>
                <a:cs typeface="+mn-cs"/>
                <a:sym typeface="Courier"/>
              </a:rPr>
              <a:t>service </a:t>
            </a:r>
            <a:r>
              <a:rPr sz="1900" dirty="0">
                <a:solidFill>
                  <a:srgbClr val="C8352B"/>
                </a:solidFill>
                <a:latin typeface="+mn-lt"/>
                <a:ea typeface="+mn-ea"/>
                <a:cs typeface="+mn-cs"/>
                <a:sym typeface="Courier"/>
              </a:rPr>
              <a:t>"httpd"</a:t>
            </a:r>
            <a:r>
              <a:rPr sz="1900" dirty="0">
                <a:latin typeface="+mn-lt"/>
                <a:ea typeface="+mn-ea"/>
                <a:cs typeface="+mn-cs"/>
                <a:sym typeface="Courier"/>
              </a:rPr>
              <a:t> </a:t>
            </a:r>
            <a:r>
              <a:rPr sz="1900" b="1" dirty="0">
                <a:solidFill>
                  <a:srgbClr val="008F00"/>
                </a:solidFill>
                <a:latin typeface="+mn-lt"/>
                <a:ea typeface="+mn-ea"/>
                <a:cs typeface="+mn-cs"/>
                <a:sym typeface="Courier"/>
              </a:rPr>
              <a:t>do</a:t>
            </a:r>
            <a:endParaRPr sz="1900" dirty="0">
              <a:latin typeface="+mn-lt"/>
              <a:ea typeface="+mn-ea"/>
              <a:cs typeface="+mn-cs"/>
              <a:sym typeface="Courier"/>
            </a:endParaRPr>
          </a:p>
          <a:p>
            <a:pPr lvl="0" algn="l" defTabSz="457200">
              <a:defRPr sz="1800"/>
            </a:pPr>
            <a:r>
              <a:rPr sz="1900" dirty="0">
                <a:latin typeface="+mn-lt"/>
                <a:ea typeface="+mn-ea"/>
                <a:cs typeface="+mn-cs"/>
                <a:sym typeface="Courier"/>
              </a:rPr>
              <a:t>  action </a:t>
            </a:r>
            <a:r>
              <a:rPr sz="1900" dirty="0">
                <a:solidFill>
                  <a:srgbClr val="797979"/>
                </a:solidFill>
                <a:latin typeface="+mn-lt"/>
                <a:ea typeface="+mn-ea"/>
                <a:cs typeface="+mn-cs"/>
                <a:sym typeface="Courier"/>
              </a:rPr>
              <a:t>[</a:t>
            </a:r>
            <a:r>
              <a:rPr sz="1900" dirty="0">
                <a:solidFill>
                  <a:srgbClr val="22288F"/>
                </a:solidFill>
                <a:latin typeface="+mn-lt"/>
                <a:ea typeface="+mn-ea"/>
                <a:cs typeface="+mn-cs"/>
                <a:sym typeface="Courier"/>
              </a:rPr>
              <a:t>:enable</a:t>
            </a:r>
            <a:r>
              <a:rPr sz="1900" dirty="0">
                <a:latin typeface="+mn-lt"/>
                <a:ea typeface="+mn-ea"/>
                <a:cs typeface="+mn-cs"/>
                <a:sym typeface="Courier"/>
              </a:rPr>
              <a:t>, </a:t>
            </a:r>
            <a:r>
              <a:rPr sz="1900" dirty="0">
                <a:solidFill>
                  <a:srgbClr val="22288F"/>
                </a:solidFill>
                <a:latin typeface="+mn-lt"/>
                <a:ea typeface="+mn-ea"/>
                <a:cs typeface="+mn-cs"/>
                <a:sym typeface="Courier"/>
              </a:rPr>
              <a:t>:start</a:t>
            </a:r>
            <a:r>
              <a:rPr sz="1900" dirty="0">
                <a:latin typeface="+mn-lt"/>
                <a:ea typeface="+mn-ea"/>
                <a:cs typeface="+mn-cs"/>
                <a:sym typeface="Courier"/>
              </a:rPr>
              <a:t>]</a:t>
            </a:r>
          </a:p>
          <a:p>
            <a:pPr lvl="0" algn="l" defTabSz="457200">
              <a:defRPr sz="1800"/>
            </a:pPr>
            <a:r>
              <a:rPr sz="1900" b="1" dirty="0">
                <a:solidFill>
                  <a:srgbClr val="008F00"/>
                </a:solidFill>
                <a:latin typeface="+mn-lt"/>
                <a:ea typeface="+mn-ea"/>
                <a:cs typeface="+mn-cs"/>
                <a:sym typeface="Courier"/>
              </a:rPr>
              <a:t>end</a:t>
            </a:r>
            <a:endParaRPr sz="1900" dirty="0">
              <a:latin typeface="+mn-lt"/>
              <a:ea typeface="+mn-ea"/>
              <a:cs typeface="+mn-cs"/>
              <a:sym typeface="Courier"/>
            </a:endParaRPr>
          </a:p>
          <a:p>
            <a:pPr lvl="0" algn="l" defTabSz="457200">
              <a:defRPr sz="1800"/>
            </a:pPr>
            <a:endParaRPr sz="1900" dirty="0">
              <a:latin typeface="+mn-lt"/>
              <a:ea typeface="+mn-ea"/>
              <a:cs typeface="+mn-cs"/>
              <a:sym typeface="Courier"/>
            </a:endParaRPr>
          </a:p>
          <a:p>
            <a:pPr lvl="0" algn="l" defTabSz="457200">
              <a:defRPr sz="1800"/>
            </a:pPr>
            <a:r>
              <a:rPr sz="1900" dirty="0">
                <a:latin typeface="+mn-lt"/>
                <a:ea typeface="+mn-ea"/>
                <a:cs typeface="+mn-cs"/>
                <a:sym typeface="Courier"/>
              </a:rPr>
              <a:t>node.default[</a:t>
            </a:r>
            <a:r>
              <a:rPr sz="1900" dirty="0">
                <a:solidFill>
                  <a:srgbClr val="C8352B"/>
                </a:solidFill>
                <a:latin typeface="+mn-lt"/>
                <a:ea typeface="+mn-ea"/>
                <a:cs typeface="+mn-cs"/>
                <a:sym typeface="Courier"/>
              </a:rPr>
              <a:t>"apache"</a:t>
            </a:r>
            <a:r>
              <a:rPr sz="1900" dirty="0">
                <a:latin typeface="+mn-lt"/>
                <a:ea typeface="+mn-ea"/>
                <a:cs typeface="+mn-cs"/>
                <a:sym typeface="Courier"/>
              </a:rPr>
              <a:t>][</a:t>
            </a:r>
            <a:r>
              <a:rPr sz="1900" dirty="0">
                <a:solidFill>
                  <a:srgbClr val="C8352B"/>
                </a:solidFill>
                <a:latin typeface="+mn-lt"/>
                <a:ea typeface="+mn-ea"/>
                <a:cs typeface="+mn-cs"/>
                <a:sym typeface="Courier"/>
              </a:rPr>
              <a:t>"indexfile"</a:t>
            </a:r>
            <a:r>
              <a:rPr sz="1900" dirty="0">
                <a:latin typeface="+mn-lt"/>
                <a:ea typeface="+mn-ea"/>
                <a:cs typeface="+mn-cs"/>
                <a:sym typeface="Courier"/>
              </a:rPr>
              <a:t>] = </a:t>
            </a:r>
            <a:r>
              <a:rPr sz="1900" dirty="0">
                <a:solidFill>
                  <a:srgbClr val="C8352B"/>
                </a:solidFill>
                <a:latin typeface="+mn-lt"/>
                <a:ea typeface="+mn-ea"/>
                <a:cs typeface="+mn-cs"/>
                <a:sym typeface="Courier"/>
              </a:rPr>
              <a:t>"index2.html"</a:t>
            </a:r>
          </a:p>
          <a:p>
            <a:pPr lvl="0" algn="l" defTabSz="457200">
              <a:defRPr sz="1800"/>
            </a:pPr>
            <a:r>
              <a:rPr sz="1900" dirty="0">
                <a:latin typeface="+mn-lt"/>
                <a:ea typeface="+mn-ea"/>
                <a:cs typeface="+mn-cs"/>
                <a:sym typeface="Courier"/>
              </a:rPr>
              <a:t>cookbook_file </a:t>
            </a:r>
            <a:r>
              <a:rPr sz="1900" dirty="0">
                <a:solidFill>
                  <a:srgbClr val="C8352B"/>
                </a:solidFill>
                <a:latin typeface="+mn-lt"/>
                <a:ea typeface="+mn-ea"/>
                <a:cs typeface="+mn-cs"/>
                <a:sym typeface="Courier"/>
              </a:rPr>
              <a:t>"/var/www/html/index.html"</a:t>
            </a:r>
            <a:r>
              <a:rPr sz="1900" dirty="0">
                <a:latin typeface="+mn-lt"/>
                <a:ea typeface="+mn-ea"/>
                <a:cs typeface="+mn-cs"/>
                <a:sym typeface="Courier"/>
              </a:rPr>
              <a:t> </a:t>
            </a:r>
            <a:r>
              <a:rPr sz="1900" b="1" dirty="0">
                <a:solidFill>
                  <a:srgbClr val="008F00"/>
                </a:solidFill>
                <a:latin typeface="+mn-lt"/>
                <a:ea typeface="+mn-ea"/>
                <a:cs typeface="+mn-cs"/>
                <a:sym typeface="Courier"/>
              </a:rPr>
              <a:t>do</a:t>
            </a:r>
            <a:endParaRPr sz="1900" dirty="0">
              <a:latin typeface="+mn-lt"/>
              <a:ea typeface="+mn-ea"/>
              <a:cs typeface="+mn-cs"/>
              <a:sym typeface="Courier"/>
            </a:endParaRPr>
          </a:p>
          <a:p>
            <a:pPr lvl="0" algn="l" defTabSz="457200">
              <a:defRPr sz="1800"/>
            </a:pPr>
            <a:r>
              <a:rPr sz="1900" dirty="0">
                <a:latin typeface="+mn-lt"/>
                <a:ea typeface="+mn-ea"/>
                <a:cs typeface="+mn-cs"/>
                <a:sym typeface="Courier"/>
              </a:rPr>
              <a:t>  source </a:t>
            </a:r>
            <a:r>
              <a:rPr sz="1900" dirty="0">
                <a:solidFill>
                  <a:srgbClr val="C8352B"/>
                </a:solidFill>
                <a:latin typeface="+mn-lt"/>
                <a:ea typeface="+mn-ea"/>
                <a:cs typeface="+mn-cs"/>
                <a:sym typeface="Courier"/>
              </a:rPr>
              <a:t>node["apache"]["indexfile"]</a:t>
            </a:r>
            <a:endParaRPr sz="1900" dirty="0">
              <a:latin typeface="+mn-lt"/>
              <a:ea typeface="+mn-ea"/>
              <a:cs typeface="+mn-cs"/>
              <a:sym typeface="Courier"/>
            </a:endParaRPr>
          </a:p>
          <a:p>
            <a:pPr lvl="0" algn="l" defTabSz="457200">
              <a:defRPr sz="1800"/>
            </a:pPr>
            <a:r>
              <a:rPr sz="1900" dirty="0">
                <a:latin typeface="+mn-lt"/>
                <a:ea typeface="+mn-ea"/>
                <a:cs typeface="+mn-cs"/>
                <a:sym typeface="Courier"/>
              </a:rPr>
              <a:t>  mode </a:t>
            </a:r>
            <a:r>
              <a:rPr sz="1900" dirty="0">
                <a:solidFill>
                  <a:srgbClr val="C8352B"/>
                </a:solidFill>
                <a:latin typeface="+mn-lt"/>
                <a:ea typeface="+mn-ea"/>
                <a:cs typeface="+mn-cs"/>
                <a:sym typeface="Courier"/>
              </a:rPr>
              <a:t>"0644"</a:t>
            </a:r>
            <a:endParaRPr sz="1900" dirty="0">
              <a:latin typeface="+mn-lt"/>
              <a:ea typeface="+mn-ea"/>
              <a:cs typeface="+mn-cs"/>
              <a:sym typeface="Courier"/>
            </a:endParaRPr>
          </a:p>
          <a:p>
            <a:pPr lvl="0" algn="l" defTabSz="457200">
              <a:defRPr sz="1800"/>
            </a:pPr>
            <a:r>
              <a:rPr sz="1900" b="1" dirty="0">
                <a:solidFill>
                  <a:srgbClr val="008F00"/>
                </a:solidFill>
                <a:latin typeface="+mn-lt"/>
                <a:ea typeface="+mn-ea"/>
                <a:cs typeface="+mn-cs"/>
                <a:sym typeface="Courier"/>
              </a:rPr>
              <a:t>end</a:t>
            </a:r>
          </a:p>
          <a:p>
            <a:pPr lvl="0" algn="l" defTabSz="457200">
              <a:defRPr sz="1800"/>
            </a:pPr>
            <a:endParaRPr sz="1900" b="1" dirty="0">
              <a:latin typeface="+mn-lt"/>
              <a:ea typeface="+mn-ea"/>
              <a:cs typeface="+mn-cs"/>
              <a:sym typeface="Courier"/>
            </a:endParaRPr>
          </a:p>
          <a:p>
            <a:pPr lvl="0" algn="l" defTabSz="457200">
              <a:defRPr sz="1800"/>
            </a:pPr>
            <a:r>
              <a:rPr sz="1900" b="1" dirty="0">
                <a:latin typeface="+mn-lt"/>
                <a:ea typeface="+mn-ea"/>
                <a:cs typeface="+mn-cs"/>
                <a:sym typeface="Courier"/>
              </a:rPr>
              <a:t># Tasks:-</a:t>
            </a:r>
          </a:p>
          <a:p>
            <a:pPr lvl="0" algn="l" defTabSz="457200">
              <a:defRPr sz="1800"/>
            </a:pPr>
            <a:r>
              <a:rPr sz="1900" b="1" dirty="0">
                <a:latin typeface="+mn-lt"/>
                <a:ea typeface="+mn-ea"/>
                <a:cs typeface="+mn-cs"/>
                <a:sym typeface="Courier"/>
              </a:rPr>
              <a:t># Disable the default virtual host</a:t>
            </a:r>
          </a:p>
          <a:p>
            <a:pPr lvl="0" algn="l" defTabSz="457200">
              <a:defRPr sz="1800"/>
            </a:pPr>
            <a:r>
              <a:rPr sz="1900" b="1" dirty="0">
                <a:latin typeface="+mn-lt"/>
                <a:ea typeface="+mn-ea"/>
                <a:cs typeface="+mn-cs"/>
                <a:sym typeface="Courier"/>
              </a:rPr>
              <a:t># Iterate over the apache sites</a:t>
            </a:r>
          </a:p>
          <a:p>
            <a:pPr lvl="0" algn="l" defTabSz="457200">
              <a:defRPr sz="1800"/>
            </a:pPr>
            <a:r>
              <a:rPr sz="1900" b="1" dirty="0">
                <a:latin typeface="+mn-lt"/>
                <a:ea typeface="+mn-ea"/>
                <a:cs typeface="+mn-cs"/>
                <a:sym typeface="Courier"/>
              </a:rPr>
              <a:t> # Set the document root</a:t>
            </a:r>
          </a:p>
          <a:p>
            <a:pPr lvl="0" algn="l" defTabSz="457200">
              <a:defRPr sz="1800"/>
            </a:pPr>
            <a:r>
              <a:rPr sz="1900" b="1" dirty="0">
                <a:latin typeface="+mn-lt"/>
                <a:ea typeface="+mn-ea"/>
                <a:cs typeface="+mn-cs"/>
                <a:sym typeface="Courier"/>
              </a:rPr>
              <a:t> # Add a template for Apache virtual host configuration</a:t>
            </a:r>
          </a:p>
          <a:p>
            <a:pPr lvl="0" algn="l" defTabSz="457200">
              <a:defRPr sz="1800"/>
            </a:pPr>
            <a:r>
              <a:rPr sz="1900" b="1" dirty="0">
                <a:latin typeface="+mn-lt"/>
                <a:ea typeface="+mn-ea"/>
                <a:cs typeface="+mn-cs"/>
                <a:sym typeface="Courier"/>
              </a:rPr>
              <a:t> # Add a directory resource to create the document_root</a:t>
            </a:r>
          </a:p>
          <a:p>
            <a:pPr lvl="0" algn="l" defTabSz="457200">
              <a:defRPr sz="1800"/>
            </a:pPr>
            <a:r>
              <a:rPr sz="1900" b="1" dirty="0">
                <a:latin typeface="+mn-lt"/>
                <a:ea typeface="+mn-ea"/>
                <a:cs typeface="+mn-cs"/>
                <a:sym typeface="Courier"/>
              </a:rPr>
              <a:t> # Add a template resource for the virtual host's index.html</a:t>
            </a:r>
          </a:p>
        </p:txBody>
      </p:sp>
      <p:sp>
        <p:nvSpPr>
          <p:cNvPr id="4674" name="Shape 4674"/>
          <p:cNvSpPr>
            <a:spLocks noGrp="1"/>
          </p:cNvSpPr>
          <p:nvPr>
            <p:ph type="title"/>
          </p:nvPr>
        </p:nvSpPr>
        <p:spPr>
          <a:prstGeom prst="rect">
            <a:avLst/>
          </a:prstGeom>
        </p:spPr>
        <p:txBody>
          <a:bodyPr/>
          <a:lstStyle>
            <a:lvl1pPr defTabSz="335280">
              <a:defRPr sz="4320">
                <a:effectLst>
                  <a:outerShdw blurRad="30480" dist="15240" dir="2700000" rotWithShape="0">
                    <a:srgbClr val="000000">
                      <a:alpha val="75000"/>
                    </a:srgbClr>
                  </a:outerShdw>
                </a:effectLst>
              </a:defRPr>
            </a:lvl1pPr>
          </a:lstStyle>
          <a:p>
            <a:pPr lvl="0">
              <a:defRPr sz="1800" b="0">
                <a:solidFill>
                  <a:srgbClr val="000000"/>
                </a:solidFill>
                <a:effectLst/>
              </a:defRPr>
            </a:pPr>
            <a:r>
              <a:rPr sz="4320" b="1">
                <a:solidFill>
                  <a:srgbClr val="FFFFFF"/>
                </a:solidFill>
                <a:effectLst>
                  <a:outerShdw blurRad="30480" dist="15240" dir="2700000" rotWithShape="0">
                    <a:srgbClr val="000000">
                      <a:alpha val="75000"/>
                    </a:srgbClr>
                  </a:outerShdw>
                </a:effectLst>
              </a:rPr>
              <a:t>Exercise: Open the default apache recipe in your editor</a:t>
            </a:r>
          </a:p>
        </p:txBody>
      </p:sp>
      <p:sp>
        <p:nvSpPr>
          <p:cNvPr id="4675" name="Shape 4675"/>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438</a:t>
            </a:fld>
            <a:endParaRPr sz="1000"/>
          </a:p>
        </p:txBody>
      </p:sp>
      <p:sp>
        <p:nvSpPr>
          <p:cNvPr id="4676" name="Shape 4676"/>
          <p:cNvSpPr/>
          <p:nvPr/>
        </p:nvSpPr>
        <p:spPr>
          <a:xfrm>
            <a:off x="1054100" y="6400800"/>
            <a:ext cx="10617200" cy="2311400"/>
          </a:xfrm>
          <a:prstGeom prst="rect">
            <a:avLst/>
          </a:prstGeom>
          <a:solidFill>
            <a:srgbClr val="FFFFFF">
              <a:alpha val="60000"/>
            </a:srgbClr>
          </a:solidFill>
          <a:ln w="508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Tree>
    <p:extLst>
      <p:ext uri="{BB962C8B-B14F-4D97-AF65-F5344CB8AC3E}">
        <p14:creationId xmlns:p14="http://schemas.microsoft.com/office/powerpoint/2010/main" val="2964938475"/>
      </p:ext>
    </p:extLst>
  </p:cSld>
  <p:clrMapOvr>
    <a:masterClrMapping/>
  </p:clrMapOvr>
  <p:transition xmlns:p14="http://schemas.microsoft.com/office/powerpoint/2010/main" spd="med"/>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8" name="Shape 4938"/>
          <p:cNvSpPr/>
          <p:nvPr/>
        </p:nvSpPr>
        <p:spPr>
          <a:xfrm>
            <a:off x="8134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chef@node1:~$ sudo chef-client</a:t>
            </a:r>
          </a:p>
        </p:txBody>
      </p:sp>
      <p:sp>
        <p:nvSpPr>
          <p:cNvPr id="4939" name="Shape 4939"/>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Exercise: Re-run the Chef Client</a:t>
            </a:r>
          </a:p>
        </p:txBody>
      </p:sp>
      <p:sp>
        <p:nvSpPr>
          <p:cNvPr id="4940" name="Shape 4940"/>
          <p:cNvSpPr/>
          <p:nvPr/>
        </p:nvSpPr>
        <p:spPr>
          <a:xfrm>
            <a:off x="800100" y="3200400"/>
            <a:ext cx="14605000" cy="5740400"/>
          </a:xfrm>
          <a:prstGeom prst="rect">
            <a:avLst/>
          </a:prstGeom>
          <a:solidFill/>
          <a:ln w="25400">
            <a:solidFill>
              <a:srgbClr val="4D5D6D"/>
            </a:solidFill>
            <a:custDash>
              <a:ds d="200000" sp="200000"/>
            </a:custDash>
            <a:miter lim="400000"/>
          </a:ln>
          <a:extLst>
            <a:ext uri="{C572A759-6A51-4108-AA02-DFA0A04FC94B}">
              <ma14:wrappingTextBoxFlag xmlns:ma14="http://schemas.microsoft.com/office/mac/drawingml/2011/main" val="1"/>
            </a:ext>
          </a:extLst>
        </p:spPr>
        <p:txBody>
          <a:bodyPr lIns="38100" tIns="38100" rIns="38100" bIns="38100" anchor="ctr">
            <a:normAutofit/>
          </a:bodyPr>
          <a:lstStyle/>
          <a:p>
            <a:pPr lvl="0" algn="l" defTabSz="379984">
              <a:buClr>
                <a:srgbClr val="DE5F31"/>
              </a:buClr>
              <a:defRPr sz="1800"/>
            </a:pPr>
            <a:r>
              <a:rPr sz="1768">
                <a:solidFill>
                  <a:srgbClr val="FFFFFF"/>
                </a:solidFill>
                <a:latin typeface="+mn-lt"/>
                <a:ea typeface="+mn-ea"/>
                <a:cs typeface="+mn-cs"/>
                <a:sym typeface="Courier"/>
              </a:rPr>
              <a:t>    - start service service[httpd]</a:t>
            </a:r>
          </a:p>
          <a:p>
            <a:pPr lvl="0" algn="l" defTabSz="379984">
              <a:buClr>
                <a:srgbClr val="DE5F31"/>
              </a:buClr>
              <a:defRPr sz="1800"/>
            </a:pPr>
            <a:endParaRPr sz="1768">
              <a:solidFill>
                <a:srgbClr val="FFFFFF"/>
              </a:solidFill>
              <a:latin typeface="+mn-lt"/>
              <a:ea typeface="+mn-ea"/>
              <a:cs typeface="+mn-cs"/>
              <a:sym typeface="Courier"/>
            </a:endParaRPr>
          </a:p>
          <a:p>
            <a:pPr lvl="0" algn="l" defTabSz="379984">
              <a:buClr>
                <a:srgbClr val="DE5F31"/>
              </a:buClr>
              <a:defRPr sz="1800"/>
            </a:pPr>
            <a:r>
              <a:rPr sz="1768">
                <a:solidFill>
                  <a:srgbClr val="FFFFFF"/>
                </a:solidFill>
                <a:latin typeface="+mn-lt"/>
                <a:ea typeface="+mn-ea"/>
                <a:cs typeface="+mn-cs"/>
                <a:sym typeface="Courier"/>
              </a:rPr>
              <a:t>Recipe: motd::default</a:t>
            </a:r>
          </a:p>
          <a:p>
            <a:pPr lvl="0" algn="l" defTabSz="379984">
              <a:buClr>
                <a:srgbClr val="DE5F31"/>
              </a:buClr>
              <a:defRPr sz="1800"/>
            </a:pPr>
            <a:r>
              <a:rPr sz="1768">
                <a:solidFill>
                  <a:srgbClr val="FFFFFF"/>
                </a:solidFill>
                <a:latin typeface="+mn-lt"/>
                <a:ea typeface="+mn-ea"/>
                <a:cs typeface="+mn-cs"/>
                <a:sym typeface="Courier"/>
              </a:rPr>
              <a:t>  * template[/etc/motd] action create[2014-02-11T04:34:23-05:00] INFO: Processing template[/etc/motd] action create (motd::default line 9)</a:t>
            </a:r>
          </a:p>
          <a:p>
            <a:pPr lvl="0" algn="l" defTabSz="379984">
              <a:buClr>
                <a:srgbClr val="DE5F31"/>
              </a:buClr>
              <a:defRPr sz="1800"/>
            </a:pPr>
            <a:r>
              <a:rPr sz="1768">
                <a:solidFill>
                  <a:srgbClr val="FFFFFF"/>
                </a:solidFill>
                <a:latin typeface="+mn-lt"/>
                <a:ea typeface="+mn-ea"/>
                <a:cs typeface="+mn-cs"/>
                <a:sym typeface="Courier"/>
              </a:rPr>
              <a:t> (up to date)</a:t>
            </a:r>
          </a:p>
          <a:p>
            <a:pPr lvl="0" algn="l" defTabSz="379984">
              <a:buClr>
                <a:srgbClr val="DE5F31"/>
              </a:buClr>
              <a:defRPr sz="1800"/>
            </a:pPr>
            <a:r>
              <a:rPr sz="1768">
                <a:solidFill>
                  <a:srgbClr val="FFFFFF"/>
                </a:solidFill>
                <a:latin typeface="+mn-lt"/>
                <a:ea typeface="+mn-ea"/>
                <a:cs typeface="+mn-cs"/>
                <a:sym typeface="Courier"/>
              </a:rPr>
              <a:t>[2014-02-11T04:34:23-05:00] INFO: template[/etc/httpd/conf.d/clowns.conf] sending restart action to service[httpd] (delayed)</a:t>
            </a:r>
          </a:p>
          <a:p>
            <a:pPr lvl="0" algn="l" defTabSz="379984">
              <a:buClr>
                <a:srgbClr val="DE5F31"/>
              </a:buClr>
              <a:defRPr sz="1800"/>
            </a:pPr>
            <a:r>
              <a:rPr sz="1768">
                <a:solidFill>
                  <a:srgbClr val="FFFFFF"/>
                </a:solidFill>
                <a:latin typeface="+mn-lt"/>
                <a:ea typeface="+mn-ea"/>
                <a:cs typeface="+mn-cs"/>
                <a:sym typeface="Courier"/>
              </a:rPr>
              <a:t>Recipe: apache::default</a:t>
            </a:r>
          </a:p>
          <a:p>
            <a:pPr lvl="0" algn="l" defTabSz="379984">
              <a:buClr>
                <a:srgbClr val="DE5F31"/>
              </a:buClr>
              <a:defRPr sz="1800"/>
            </a:pPr>
            <a:r>
              <a:rPr sz="1768">
                <a:solidFill>
                  <a:srgbClr val="FFFFFF"/>
                </a:solidFill>
                <a:latin typeface="+mn-lt"/>
                <a:ea typeface="+mn-ea"/>
                <a:cs typeface="+mn-cs"/>
                <a:sym typeface="Courier"/>
              </a:rPr>
              <a:t>  * service[httpd] action restart[2014-02-11T04:34:23-05:00] INFO: Processing service[httpd] action restart (apache::default line 42)</a:t>
            </a:r>
          </a:p>
          <a:p>
            <a:pPr lvl="0" algn="l" defTabSz="379984">
              <a:buClr>
                <a:srgbClr val="DE5F31"/>
              </a:buClr>
              <a:defRPr sz="1800"/>
            </a:pPr>
            <a:r>
              <a:rPr sz="1768">
                <a:solidFill>
                  <a:srgbClr val="FFFFFF"/>
                </a:solidFill>
                <a:latin typeface="+mn-lt"/>
                <a:ea typeface="+mn-ea"/>
                <a:cs typeface="+mn-cs"/>
                <a:sym typeface="Courier"/>
              </a:rPr>
              <a:t>[2014-02-11T04:34:25-05:00] INFO: service[httpd] restarted</a:t>
            </a:r>
          </a:p>
          <a:p>
            <a:pPr lvl="0" algn="l" defTabSz="379984">
              <a:buClr>
                <a:srgbClr val="DE5F31"/>
              </a:buClr>
              <a:defRPr sz="1800"/>
            </a:pPr>
            <a:endParaRPr sz="1768">
              <a:solidFill>
                <a:srgbClr val="FFFFFF"/>
              </a:solidFill>
              <a:latin typeface="+mn-lt"/>
              <a:ea typeface="+mn-ea"/>
              <a:cs typeface="+mn-cs"/>
              <a:sym typeface="Courier"/>
            </a:endParaRPr>
          </a:p>
          <a:p>
            <a:pPr lvl="0" algn="l" defTabSz="379984">
              <a:buClr>
                <a:srgbClr val="DE5F31"/>
              </a:buClr>
              <a:defRPr sz="1800"/>
            </a:pPr>
            <a:r>
              <a:rPr sz="1768">
                <a:solidFill>
                  <a:srgbClr val="FFFFFF"/>
                </a:solidFill>
                <a:latin typeface="+mn-lt"/>
                <a:ea typeface="+mn-ea"/>
                <a:cs typeface="+mn-cs"/>
                <a:sym typeface="Courier"/>
              </a:rPr>
              <a:t>    - restart service service[httpd]</a:t>
            </a:r>
          </a:p>
          <a:p>
            <a:pPr lvl="0" algn="l" defTabSz="379984">
              <a:buClr>
                <a:srgbClr val="DE5F31"/>
              </a:buClr>
              <a:defRPr sz="1800"/>
            </a:pPr>
            <a:endParaRPr sz="1768">
              <a:solidFill>
                <a:srgbClr val="FFFFFF"/>
              </a:solidFill>
              <a:latin typeface="+mn-lt"/>
              <a:ea typeface="+mn-ea"/>
              <a:cs typeface="+mn-cs"/>
              <a:sym typeface="Courier"/>
            </a:endParaRPr>
          </a:p>
          <a:p>
            <a:pPr lvl="0" algn="l" defTabSz="379984">
              <a:buClr>
                <a:srgbClr val="DE5F31"/>
              </a:buClr>
              <a:defRPr sz="1800"/>
            </a:pPr>
            <a:r>
              <a:rPr sz="1768">
                <a:solidFill>
                  <a:srgbClr val="FFFFFF"/>
                </a:solidFill>
                <a:latin typeface="+mn-lt"/>
                <a:ea typeface="+mn-ea"/>
                <a:cs typeface="+mn-cs"/>
                <a:sym typeface="Courier"/>
              </a:rPr>
              <a:t>[2014-02-11T04:34:26-05:00] INFO: Chef Run complete in 9.567724215 seconds</a:t>
            </a:r>
          </a:p>
          <a:p>
            <a:pPr lvl="0" algn="l" defTabSz="379984">
              <a:buClr>
                <a:srgbClr val="DE5F31"/>
              </a:buClr>
              <a:defRPr sz="1800"/>
            </a:pPr>
            <a:r>
              <a:rPr sz="1768">
                <a:solidFill>
                  <a:srgbClr val="FFFFFF"/>
                </a:solidFill>
                <a:latin typeface="+mn-lt"/>
                <a:ea typeface="+mn-ea"/>
                <a:cs typeface="+mn-cs"/>
                <a:sym typeface="Courier"/>
              </a:rPr>
              <a:t>[2014-02-11T04:34:26-05:00] INFO: Running report handlers</a:t>
            </a:r>
          </a:p>
          <a:p>
            <a:pPr lvl="0" algn="l" defTabSz="379984">
              <a:buClr>
                <a:srgbClr val="DE5F31"/>
              </a:buClr>
              <a:defRPr sz="1800"/>
            </a:pPr>
            <a:r>
              <a:rPr sz="1768">
                <a:solidFill>
                  <a:srgbClr val="FFFFFF"/>
                </a:solidFill>
                <a:latin typeface="+mn-lt"/>
                <a:ea typeface="+mn-ea"/>
                <a:cs typeface="+mn-cs"/>
                <a:sym typeface="Courier"/>
              </a:rPr>
              <a:t>[2014-02-11T04:34:26-05:00] INFO: Report handlers complete</a:t>
            </a:r>
          </a:p>
          <a:p>
            <a:pPr lvl="0" algn="l" defTabSz="379984">
              <a:buClr>
                <a:srgbClr val="DE5F31"/>
              </a:buClr>
              <a:defRPr sz="1800"/>
            </a:pPr>
            <a:r>
              <a:rPr sz="1768">
                <a:solidFill>
                  <a:srgbClr val="FFFFFF"/>
                </a:solidFill>
                <a:latin typeface="+mn-lt"/>
                <a:ea typeface="+mn-ea"/>
                <a:cs typeface="+mn-cs"/>
                <a:sym typeface="Courier"/>
              </a:rPr>
              <a:t>Chef Client finished, 5 resources updated</a:t>
            </a:r>
          </a:p>
          <a:p>
            <a:pPr lvl="0" algn="l" defTabSz="379984">
              <a:buClr>
                <a:srgbClr val="DE5F31"/>
              </a:buClr>
              <a:defRPr sz="1800"/>
            </a:pPr>
            <a:r>
              <a:rPr sz="1768">
                <a:solidFill>
                  <a:srgbClr val="FFFFFF"/>
                </a:solidFill>
                <a:latin typeface="+mn-lt"/>
                <a:ea typeface="+mn-ea"/>
                <a:cs typeface="+mn-cs"/>
                <a:sym typeface="Courier"/>
              </a:rPr>
              <a:t>[2014-02-11T04:34:26-05:00] INFO: Sending resource update report (run-id: d1e6c73e-9406-46b8-b022-d7bdf0868432)</a:t>
            </a:r>
          </a:p>
        </p:txBody>
      </p:sp>
      <p:sp>
        <p:nvSpPr>
          <p:cNvPr id="4941" name="Shape 4941"/>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439</a:t>
            </a:fld>
            <a:endParaRPr sz="1000"/>
          </a:p>
        </p:txBody>
      </p:sp>
      <p:sp>
        <p:nvSpPr>
          <p:cNvPr id="4942" name="Shape 4942"/>
          <p:cNvSpPr/>
          <p:nvPr/>
        </p:nvSpPr>
        <p:spPr>
          <a:xfrm>
            <a:off x="1508633" y="3778249"/>
            <a:ext cx="13233401" cy="44450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defRPr sz="28800">
                <a:solidFill>
                  <a:srgbClr val="669C35"/>
                </a:solidFill>
                <a:latin typeface="Gill Sans SemiBold"/>
                <a:ea typeface="Gill Sans SemiBold"/>
                <a:cs typeface="Gill Sans SemiBold"/>
                <a:sym typeface="Gill Sans SemiBold"/>
              </a:defRPr>
            </a:lvl1pPr>
          </a:lstStyle>
          <a:p>
            <a:pPr lvl="0">
              <a:defRPr sz="1800">
                <a:solidFill>
                  <a:srgbClr val="000000"/>
                </a:solidFill>
              </a:defRPr>
            </a:pPr>
            <a:r>
              <a:rPr sz="28800">
                <a:solidFill>
                  <a:srgbClr val="669C35"/>
                </a:solidFill>
              </a:rPr>
              <a:t>WIN!</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49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2" nodeType="clickEffect">
                                  <p:stCondLst>
                                    <p:cond delay="0"/>
                                  </p:stCondLst>
                                  <p:iterate type="lt">
                                    <p:tmAbs val="0"/>
                                  </p:iterate>
                                  <p:childTnLst>
                                    <p:set>
                                      <p:cBhvr>
                                        <p:cTn id="10" fill="hold"/>
                                        <p:tgtEl>
                                          <p:spTgt spid="4942"/>
                                        </p:tgtEl>
                                        <p:attrNameLst>
                                          <p:attrName>style.visibility</p:attrName>
                                        </p:attrNameLst>
                                      </p:cBhvr>
                                      <p:to>
                                        <p:strVal val="visible"/>
                                      </p:to>
                                    </p:set>
                                    <p:animEffect transition="in" filter="dissolve">
                                      <p:cBhvr>
                                        <p:cTn id="11" dur="500"/>
                                        <p:tgtEl>
                                          <p:spTgt spid="49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8" grpId="1" animBg="1" advAuto="0"/>
      <p:bldP spid="4942" grpId="2"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 name="Shape 772"/>
          <p:cNvSpPr/>
          <p:nvPr/>
        </p:nvSpPr>
        <p:spPr>
          <a:xfrm>
            <a:off x="5982688" y="2755900"/>
            <a:ext cx="851225" cy="694625"/>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773" name="Shape 773"/>
          <p:cNvSpPr/>
          <p:nvPr/>
        </p:nvSpPr>
        <p:spPr>
          <a:xfrm>
            <a:off x="8209458" y="2929836"/>
            <a:ext cx="2019301" cy="6096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App LBs</a:t>
            </a:r>
          </a:p>
        </p:txBody>
      </p:sp>
      <p:sp>
        <p:nvSpPr>
          <p:cNvPr id="774" name="Shape 774"/>
          <p:cNvSpPr/>
          <p:nvPr/>
        </p:nvSpPr>
        <p:spPr>
          <a:xfrm>
            <a:off x="5982688" y="45714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775" name="Shape 775"/>
          <p:cNvSpPr/>
          <p:nvPr/>
        </p:nvSpPr>
        <p:spPr>
          <a:xfrm>
            <a:off x="10365077" y="4745387"/>
            <a:ext cx="3034321" cy="519914"/>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App Servers</a:t>
            </a:r>
          </a:p>
        </p:txBody>
      </p:sp>
      <p:sp>
        <p:nvSpPr>
          <p:cNvPr id="776" name="Shape 776"/>
          <p:cNvSpPr/>
          <p:nvPr/>
        </p:nvSpPr>
        <p:spPr>
          <a:xfrm>
            <a:off x="4935682" y="45714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777" name="Shape 777"/>
          <p:cNvSpPr/>
          <p:nvPr/>
        </p:nvSpPr>
        <p:spPr>
          <a:xfrm>
            <a:off x="7097791" y="45714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778" name="Shape 778"/>
          <p:cNvSpPr/>
          <p:nvPr/>
        </p:nvSpPr>
        <p:spPr>
          <a:xfrm>
            <a:off x="2870199" y="5535567"/>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779" name="Shape 779"/>
          <p:cNvSpPr/>
          <p:nvPr/>
        </p:nvSpPr>
        <p:spPr>
          <a:xfrm>
            <a:off x="3917203" y="5535567"/>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780" name="Shape 780"/>
          <p:cNvSpPr/>
          <p:nvPr/>
        </p:nvSpPr>
        <p:spPr>
          <a:xfrm>
            <a:off x="7097791" y="2755900"/>
            <a:ext cx="851225" cy="694625"/>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781" name="Shape 781"/>
          <p:cNvSpPr/>
          <p:nvPr/>
        </p:nvSpPr>
        <p:spPr>
          <a:xfrm>
            <a:off x="8212895" y="45714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782" name="Shape 782"/>
          <p:cNvSpPr/>
          <p:nvPr/>
        </p:nvSpPr>
        <p:spPr>
          <a:xfrm>
            <a:off x="9259898" y="45714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783" name="Shape 783"/>
          <p:cNvSpPr/>
          <p:nvPr/>
        </p:nvSpPr>
        <p:spPr>
          <a:xfrm>
            <a:off x="7108937" y="6391366"/>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784" name="Shape 784"/>
          <p:cNvSpPr/>
          <p:nvPr/>
        </p:nvSpPr>
        <p:spPr>
          <a:xfrm>
            <a:off x="8244841" y="6416766"/>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785" name="Shape 785"/>
          <p:cNvSpPr/>
          <p:nvPr/>
        </p:nvSpPr>
        <p:spPr>
          <a:xfrm>
            <a:off x="9361710" y="6428945"/>
            <a:ext cx="3289301" cy="7112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DB slaves</a:t>
            </a:r>
          </a:p>
        </p:txBody>
      </p:sp>
      <p:sp>
        <p:nvSpPr>
          <p:cNvPr id="786" name="Shape 786"/>
          <p:cNvSpPr/>
          <p:nvPr/>
        </p:nvSpPr>
        <p:spPr>
          <a:xfrm>
            <a:off x="5992585" y="3668520"/>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787" name="Shape 787"/>
          <p:cNvSpPr/>
          <p:nvPr/>
        </p:nvSpPr>
        <p:spPr>
          <a:xfrm>
            <a:off x="9467569" y="3758276"/>
            <a:ext cx="2235201" cy="5969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Cache</a:t>
            </a:r>
          </a:p>
        </p:txBody>
      </p:sp>
      <p:sp>
        <p:nvSpPr>
          <p:cNvPr id="788" name="Shape 788"/>
          <p:cNvSpPr/>
          <p:nvPr/>
        </p:nvSpPr>
        <p:spPr>
          <a:xfrm>
            <a:off x="7110035" y="3668520"/>
            <a:ext cx="851224"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789" name="Shape 789"/>
          <p:cNvSpPr/>
          <p:nvPr/>
        </p:nvSpPr>
        <p:spPr>
          <a:xfrm>
            <a:off x="8227483" y="3668520"/>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790" name="Shape 790"/>
          <p:cNvSpPr/>
          <p:nvPr/>
        </p:nvSpPr>
        <p:spPr>
          <a:xfrm>
            <a:off x="3890450" y="4610266"/>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791" name="Shape 791"/>
          <p:cNvSpPr/>
          <p:nvPr/>
        </p:nvSpPr>
        <p:spPr>
          <a:xfrm>
            <a:off x="4875134" y="3668520"/>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792" name="Shape 792"/>
          <p:cNvSpPr/>
          <p:nvPr/>
        </p:nvSpPr>
        <p:spPr>
          <a:xfrm>
            <a:off x="7110890" y="5494455"/>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793" name="Shape 793"/>
          <p:cNvSpPr/>
          <p:nvPr/>
        </p:nvSpPr>
        <p:spPr>
          <a:xfrm>
            <a:off x="8234226" y="5519855"/>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794" name="Shape 794"/>
          <p:cNvSpPr/>
          <p:nvPr/>
        </p:nvSpPr>
        <p:spPr>
          <a:xfrm>
            <a:off x="9269467" y="5541300"/>
            <a:ext cx="3289301" cy="6096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DB Cache</a:t>
            </a:r>
          </a:p>
        </p:txBody>
      </p:sp>
      <p:sp>
        <p:nvSpPr>
          <p:cNvPr id="795" name="Shape 795"/>
          <p:cNvSpPr/>
          <p:nvPr/>
        </p:nvSpPr>
        <p:spPr>
          <a:xfrm>
            <a:off x="5985218" y="7379517"/>
            <a:ext cx="851225" cy="694625"/>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796" name="Shape 796"/>
          <p:cNvSpPr/>
          <p:nvPr/>
        </p:nvSpPr>
        <p:spPr>
          <a:xfrm>
            <a:off x="7095856" y="7379517"/>
            <a:ext cx="851225" cy="694625"/>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797" name="Shape 797"/>
          <p:cNvSpPr/>
          <p:nvPr/>
        </p:nvSpPr>
        <p:spPr>
          <a:xfrm>
            <a:off x="8245394" y="7465760"/>
            <a:ext cx="2019301" cy="7112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DBs</a:t>
            </a:r>
          </a:p>
        </p:txBody>
      </p:sp>
      <p:sp>
        <p:nvSpPr>
          <p:cNvPr id="798" name="Shape 798"/>
          <p:cNvSpPr/>
          <p:nvPr/>
        </p:nvSpPr>
        <p:spPr>
          <a:xfrm>
            <a:off x="5981700" y="6426200"/>
            <a:ext cx="851224" cy="694625"/>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799" name="Shape 799"/>
          <p:cNvSpPr/>
          <p:nvPr/>
        </p:nvSpPr>
        <p:spPr>
          <a:xfrm>
            <a:off x="4940300" y="6426200"/>
            <a:ext cx="851224" cy="694625"/>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800" name="Shape 800"/>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...and change happens!</a:t>
            </a:r>
          </a:p>
        </p:txBody>
      </p:sp>
      <p:sp>
        <p:nvSpPr>
          <p:cNvPr id="801" name="Shape 80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44</a:t>
            </a:fld>
            <a:endParaRPr sz="1000"/>
          </a:p>
        </p:txBody>
      </p:sp>
    </p:spTree>
  </p:cSld>
  <p:clrMapOvr>
    <a:masterClrMapping/>
  </p:clrMapOvr>
  <p:transition xmlns:p14="http://schemas.microsoft.com/office/powerpoint/2010/main" spd="med"/>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6" name="Shape 4946"/>
          <p:cNvSpPr/>
          <p:nvPr/>
        </p:nvSpPr>
        <p:spPr>
          <a:xfrm>
            <a:off x="8007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chef@node1:~$ sudo chef-client</a:t>
            </a:r>
          </a:p>
        </p:txBody>
      </p:sp>
      <p:sp>
        <p:nvSpPr>
          <p:cNvPr id="4947" name="Shape 4947"/>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Exercise: Re-run the Chef Client</a:t>
            </a:r>
          </a:p>
        </p:txBody>
      </p:sp>
      <p:sp>
        <p:nvSpPr>
          <p:cNvPr id="4948" name="Shape 4948"/>
          <p:cNvSpPr/>
          <p:nvPr/>
        </p:nvSpPr>
        <p:spPr>
          <a:xfrm>
            <a:off x="825500" y="3657600"/>
            <a:ext cx="14605000" cy="5257800"/>
          </a:xfrm>
          <a:prstGeom prst="rect">
            <a:avLst/>
          </a:prstGeom>
          <a:solidFill/>
          <a:ln w="25400">
            <a:solidFill>
              <a:srgbClr val="4D5D6D"/>
            </a:solidFill>
            <a:custDash>
              <a:ds d="200000" sp="200000"/>
            </a:custDash>
            <a:miter lim="400000"/>
          </a:ln>
          <a:extLst>
            <a:ext uri="{C572A759-6A51-4108-AA02-DFA0A04FC94B}">
              <ma14:wrappingTextBoxFlag xmlns:ma14="http://schemas.microsoft.com/office/mac/drawingml/2011/main" val="1"/>
            </a:ext>
          </a:extLst>
        </p:spPr>
        <p:txBody>
          <a:bodyPr lIns="38100" tIns="38100" rIns="38100" bIns="38100" anchor="ctr">
            <a:normAutofit/>
          </a:bodyPr>
          <a:lstStyle/>
          <a:p>
            <a:pPr lvl="0" algn="l" defTabSz="318515">
              <a:buClr>
                <a:srgbClr val="DE5F31"/>
              </a:buClr>
              <a:defRPr sz="1800"/>
            </a:pPr>
            <a:r>
              <a:rPr sz="1824" dirty="0">
                <a:solidFill>
                  <a:srgbClr val="FFFFFF"/>
                </a:solidFill>
                <a:latin typeface="+mn-lt"/>
                <a:ea typeface="+mn-ea"/>
                <a:cs typeface="+mn-cs"/>
                <a:sym typeface="Courier"/>
              </a:rPr>
              <a:t>[2014-01-07T05:13:43-05:00] INFO: execute[mv /etc/httpd/conf.d/welcome.conf /etc/httpd/conf.d/welcome.conf.disabled] sending restart action to service[httpd] (delayed)</a:t>
            </a:r>
          </a:p>
          <a:p>
            <a:pPr lvl="0" algn="l" defTabSz="318515">
              <a:buClr>
                <a:srgbClr val="DE5F31"/>
              </a:buClr>
              <a:defRPr sz="1800"/>
            </a:pPr>
            <a:r>
              <a:rPr sz="1824" dirty="0">
                <a:solidFill>
                  <a:srgbClr val="FFFFFF"/>
                </a:solidFill>
                <a:latin typeface="+mn-lt"/>
                <a:ea typeface="+mn-ea"/>
                <a:cs typeface="+mn-cs"/>
                <a:sym typeface="Courier"/>
              </a:rPr>
              <a:t>Recipe: apache::default</a:t>
            </a:r>
          </a:p>
          <a:p>
            <a:pPr lvl="0" algn="l" defTabSz="318515">
              <a:buClr>
                <a:srgbClr val="DE5F31"/>
              </a:buClr>
              <a:defRPr sz="1800"/>
            </a:pPr>
            <a:r>
              <a:rPr sz="1824" dirty="0">
                <a:solidFill>
                  <a:srgbClr val="FFFFFF"/>
                </a:solidFill>
                <a:latin typeface="+mn-lt"/>
                <a:ea typeface="+mn-ea"/>
                <a:cs typeface="+mn-cs"/>
                <a:sym typeface="Courier"/>
              </a:rPr>
              <a:t>  * service[httpd] action restart[2014-01-07T05:13:43-05:00] INFO: Processing service[httpd] action restart (apache::default line 13)</a:t>
            </a:r>
          </a:p>
          <a:p>
            <a:pPr lvl="0" algn="l" defTabSz="318515">
              <a:buClr>
                <a:srgbClr val="DE5F31"/>
              </a:buClr>
              <a:defRPr sz="1800"/>
            </a:pPr>
            <a:r>
              <a:rPr sz="1824" dirty="0">
                <a:solidFill>
                  <a:srgbClr val="FFFFFF"/>
                </a:solidFill>
                <a:latin typeface="+mn-lt"/>
                <a:ea typeface="+mn-ea"/>
                <a:cs typeface="+mn-cs"/>
                <a:sym typeface="Courier"/>
              </a:rPr>
              <a:t>[2014-01-07T05:13:45-05:00] INFO: service[httpd] restarted</a:t>
            </a:r>
          </a:p>
          <a:p>
            <a:pPr lvl="0" algn="l" defTabSz="318515">
              <a:buClr>
                <a:srgbClr val="DE5F31"/>
              </a:buClr>
              <a:defRPr sz="1800"/>
            </a:pPr>
            <a:endParaRPr sz="1824" dirty="0">
              <a:solidFill>
                <a:srgbClr val="FFFFFF"/>
              </a:solidFill>
              <a:latin typeface="+mn-lt"/>
              <a:ea typeface="+mn-ea"/>
              <a:cs typeface="+mn-cs"/>
              <a:sym typeface="Courier"/>
            </a:endParaRPr>
          </a:p>
          <a:p>
            <a:pPr lvl="0" algn="l" defTabSz="318515">
              <a:buClr>
                <a:srgbClr val="DE5F31"/>
              </a:buClr>
              <a:defRPr sz="1800"/>
            </a:pPr>
            <a:r>
              <a:rPr sz="1824" dirty="0">
                <a:solidFill>
                  <a:srgbClr val="FFFFFF"/>
                </a:solidFill>
                <a:latin typeface="+mn-lt"/>
                <a:ea typeface="+mn-ea"/>
                <a:cs typeface="+mn-cs"/>
                <a:sym typeface="Courier"/>
              </a:rPr>
              <a:t>    - restart service service[httpd]</a:t>
            </a:r>
          </a:p>
          <a:p>
            <a:pPr lvl="0" algn="l" defTabSz="318515">
              <a:buClr>
                <a:srgbClr val="DE5F31"/>
              </a:buClr>
              <a:defRPr sz="1800"/>
            </a:pPr>
            <a:endParaRPr sz="1824" dirty="0">
              <a:solidFill>
                <a:srgbClr val="FFFFFF"/>
              </a:solidFill>
              <a:latin typeface="+mn-lt"/>
              <a:ea typeface="+mn-ea"/>
              <a:cs typeface="+mn-cs"/>
              <a:sym typeface="Courier"/>
            </a:endParaRPr>
          </a:p>
          <a:p>
            <a:pPr lvl="0" algn="l" defTabSz="318515">
              <a:buClr>
                <a:srgbClr val="DE5F31"/>
              </a:buClr>
              <a:defRPr sz="1800"/>
            </a:pPr>
            <a:r>
              <a:rPr sz="1824" dirty="0">
                <a:solidFill>
                  <a:srgbClr val="FFFFFF"/>
                </a:solidFill>
                <a:latin typeface="+mn-lt"/>
                <a:ea typeface="+mn-ea"/>
                <a:cs typeface="+mn-cs"/>
                <a:sym typeface="Courier"/>
              </a:rPr>
              <a:t>[2014-01-07T05:13:46-05:00] INFO: Chef Run complete in 10.389166164 seconds</a:t>
            </a:r>
          </a:p>
          <a:p>
            <a:pPr lvl="0" algn="l" defTabSz="318515">
              <a:buClr>
                <a:srgbClr val="DE5F31"/>
              </a:buClr>
              <a:defRPr sz="1800"/>
            </a:pPr>
            <a:r>
              <a:rPr sz="1824" dirty="0">
                <a:solidFill>
                  <a:srgbClr val="FFFFFF"/>
                </a:solidFill>
                <a:latin typeface="+mn-lt"/>
                <a:ea typeface="+mn-ea"/>
                <a:cs typeface="+mn-cs"/>
                <a:sym typeface="Courier"/>
              </a:rPr>
              <a:t>[2014-01-07T05:13:46-05:00] INFO: Removing cookbooks/apache/files/default/index2.html from the cache; it is no longer needed by chef-client.</a:t>
            </a:r>
          </a:p>
          <a:p>
            <a:pPr lvl="0" algn="l" defTabSz="318515">
              <a:buClr>
                <a:srgbClr val="DE5F31"/>
              </a:buClr>
              <a:defRPr sz="1800"/>
            </a:pPr>
            <a:r>
              <a:rPr sz="1824" dirty="0">
                <a:solidFill>
                  <a:srgbClr val="FFFFFF"/>
                </a:solidFill>
                <a:latin typeface="+mn-lt"/>
                <a:ea typeface="+mn-ea"/>
                <a:cs typeface="+mn-cs"/>
                <a:sym typeface="Courier"/>
              </a:rPr>
              <a:t>[2014-01-07T05:13:46-05:00] INFO: Running report handlers</a:t>
            </a:r>
          </a:p>
          <a:p>
            <a:pPr lvl="0" algn="l" defTabSz="318515">
              <a:buClr>
                <a:srgbClr val="DE5F31"/>
              </a:buClr>
              <a:defRPr sz="1800"/>
            </a:pPr>
            <a:r>
              <a:rPr sz="1824" dirty="0">
                <a:solidFill>
                  <a:srgbClr val="FFFFFF"/>
                </a:solidFill>
                <a:latin typeface="+mn-lt"/>
                <a:ea typeface="+mn-ea"/>
                <a:cs typeface="+mn-cs"/>
                <a:sym typeface="Courier"/>
              </a:rPr>
              <a:t>[2014-01-07T05:13:46-05:00] INFO: Report handlers complete</a:t>
            </a:r>
          </a:p>
          <a:p>
            <a:pPr lvl="0" algn="l" defTabSz="318515">
              <a:buClr>
                <a:srgbClr val="DE5F31"/>
              </a:buClr>
              <a:defRPr sz="1800"/>
            </a:pPr>
            <a:r>
              <a:rPr sz="1824" dirty="0">
                <a:solidFill>
                  <a:srgbClr val="FFFFFF"/>
                </a:solidFill>
                <a:latin typeface="+mn-lt"/>
                <a:ea typeface="+mn-ea"/>
                <a:cs typeface="+mn-cs"/>
                <a:sym typeface="Courier"/>
              </a:rPr>
              <a:t>Chef Client finished, 8 resources updated</a:t>
            </a:r>
          </a:p>
          <a:p>
            <a:pPr lvl="0" algn="l" defTabSz="318515">
              <a:buClr>
                <a:srgbClr val="DE5F31"/>
              </a:buClr>
              <a:defRPr sz="1800"/>
            </a:pPr>
            <a:r>
              <a:rPr sz="1824" dirty="0">
                <a:solidFill>
                  <a:srgbClr val="FFFFFF"/>
                </a:solidFill>
                <a:latin typeface="+mn-lt"/>
                <a:ea typeface="+mn-ea"/>
                <a:cs typeface="+mn-cs"/>
                <a:sym typeface="Courier"/>
              </a:rPr>
              <a:t>[2014-01-07T05:13:46-05:00] INFO: Sending resource update report (run-id: b929bc5f-4465-4669-8027-b7d7b44741d9)</a:t>
            </a:r>
          </a:p>
        </p:txBody>
      </p:sp>
      <p:sp>
        <p:nvSpPr>
          <p:cNvPr id="4949" name="Shape 4949"/>
          <p:cNvSpPr/>
          <p:nvPr/>
        </p:nvSpPr>
        <p:spPr>
          <a:xfrm>
            <a:off x="850900" y="4635500"/>
            <a:ext cx="14554200" cy="1587500"/>
          </a:xfrm>
          <a:prstGeom prst="rect">
            <a:avLst/>
          </a:prstGeom>
          <a:ln w="63500">
            <a:solidFill>
              <a:srgbClr val="FFAA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4950" name="Shape 4950"/>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440</a:t>
            </a:fld>
            <a:endParaRPr sz="1000"/>
          </a:p>
        </p:txBody>
      </p:sp>
    </p:spTree>
  </p:cSld>
  <p:clrMapOvr>
    <a:masterClrMapping/>
  </p:clrMapOvr>
  <p:transition xmlns:p14="http://schemas.microsoft.com/office/powerpoint/2010/main" spd="med"/>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4" name="Shape 4954"/>
          <p:cNvSpPr>
            <a:spLocks noGrp="1"/>
          </p:cNvSpPr>
          <p:nvPr>
            <p:ph type="title"/>
          </p:nvPr>
        </p:nvSpPr>
        <p:spPr>
          <a:prstGeom prst="rect">
            <a:avLst/>
          </a:prstGeom>
        </p:spPr>
        <p:txBody>
          <a:bodyPr/>
          <a:lstStyle>
            <a:lvl1pPr defTabSz="441452">
              <a:defRPr sz="5688">
                <a:effectLst>
                  <a:outerShdw blurRad="40132" dist="20066" dir="2700000" rotWithShape="0">
                    <a:srgbClr val="000000">
                      <a:alpha val="75000"/>
                    </a:srgbClr>
                  </a:outerShdw>
                </a:effectLst>
              </a:defRPr>
            </a:lvl1pPr>
          </a:lstStyle>
          <a:p>
            <a:pPr lvl="0">
              <a:defRPr sz="1800" b="0">
                <a:solidFill>
                  <a:srgbClr val="000000"/>
                </a:solidFill>
                <a:effectLst/>
              </a:defRPr>
            </a:pPr>
            <a:r>
              <a:rPr sz="5688" b="1">
                <a:solidFill>
                  <a:srgbClr val="FFFFFF"/>
                </a:solidFill>
                <a:effectLst>
                  <a:outerShdw blurRad="40132" dist="20066" dir="2700000" rotWithShape="0">
                    <a:srgbClr val="000000">
                      <a:alpha val="75000"/>
                    </a:srgbClr>
                  </a:outerShdw>
                </a:effectLst>
              </a:rPr>
              <a:t>Exercise: Verify the two sites are working!</a:t>
            </a:r>
          </a:p>
        </p:txBody>
      </p:sp>
      <p:sp>
        <p:nvSpPr>
          <p:cNvPr id="4955" name="Shape 4955"/>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441</a:t>
            </a:fld>
            <a:endParaRPr sz="1000"/>
          </a:p>
        </p:txBody>
      </p:sp>
      <p:pic>
        <p:nvPicPr>
          <p:cNvPr id="4956" name="droppedImage.png"/>
          <p:cNvPicPr/>
          <p:nvPr/>
        </p:nvPicPr>
        <p:blipFill>
          <a:blip r:embed="rId3">
            <a:extLst/>
          </a:blip>
          <a:stretch>
            <a:fillRect/>
          </a:stretch>
        </p:blipFill>
        <p:spPr>
          <a:xfrm>
            <a:off x="577515" y="2387135"/>
            <a:ext cx="7239001" cy="3670301"/>
          </a:xfrm>
          <a:prstGeom prst="rect">
            <a:avLst/>
          </a:prstGeom>
          <a:ln w="12700">
            <a:miter lim="400000"/>
          </a:ln>
        </p:spPr>
      </p:pic>
      <p:pic>
        <p:nvPicPr>
          <p:cNvPr id="4957" name="droppedImage.png"/>
          <p:cNvPicPr/>
          <p:nvPr/>
        </p:nvPicPr>
        <p:blipFill>
          <a:blip r:embed="rId4">
            <a:extLst/>
          </a:blip>
          <a:stretch>
            <a:fillRect/>
          </a:stretch>
        </p:blipFill>
        <p:spPr>
          <a:xfrm>
            <a:off x="8394700" y="2388967"/>
            <a:ext cx="7251700" cy="3670301"/>
          </a:xfrm>
          <a:prstGeom prst="rect">
            <a:avLst/>
          </a:prstGeom>
          <a:ln w="12700">
            <a:miter lim="400000"/>
          </a:ln>
        </p:spPr>
      </p:pic>
    </p:spTree>
  </p:cSld>
  <p:clrMapOvr>
    <a:masterClrMapping/>
  </p:clrMapOvr>
  <p:transition xmlns:p14="http://schemas.microsoft.com/office/powerpoint/2010/main" spd="med"/>
</p:sld>
</file>

<file path=ppt/slides/slide4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61" name="Shape 4961"/>
          <p:cNvSpPr>
            <a:spLocks noGrp="1"/>
          </p:cNvSpPr>
          <p:nvPr>
            <p:ph type="title"/>
          </p:nvPr>
        </p:nvSpPr>
        <p:spPr>
          <a:prstGeom prst="rect">
            <a:avLst/>
          </a:prstGeom>
        </p:spPr>
        <p:txBody>
          <a:bodyPr/>
          <a:lstStyle>
            <a:lvl1pPr defTabSz="441452">
              <a:defRPr sz="5688">
                <a:effectLst>
                  <a:outerShdw blurRad="40132" dist="20066" dir="2700000" rotWithShape="0">
                    <a:srgbClr val="000000">
                      <a:alpha val="75000"/>
                    </a:srgbClr>
                  </a:outerShdw>
                </a:effectLst>
              </a:defRPr>
            </a:lvl1pPr>
          </a:lstStyle>
          <a:p>
            <a:pPr lvl="0">
              <a:defRPr sz="1800" b="0">
                <a:solidFill>
                  <a:srgbClr val="000000"/>
                </a:solidFill>
                <a:effectLst/>
              </a:defRPr>
            </a:pPr>
            <a:r>
              <a:rPr sz="5688" b="1">
                <a:solidFill>
                  <a:srgbClr val="FFFFFF"/>
                </a:solidFill>
                <a:effectLst>
                  <a:outerShdw blurRad="40132" dist="20066" dir="2700000" rotWithShape="0">
                    <a:srgbClr val="000000">
                      <a:alpha val="75000"/>
                    </a:srgbClr>
                  </a:outerShdw>
                </a:effectLst>
              </a:rPr>
              <a:t>Exercise: Verify the two sites are working!</a:t>
            </a:r>
          </a:p>
        </p:txBody>
      </p:sp>
      <p:sp>
        <p:nvSpPr>
          <p:cNvPr id="4962" name="Shape 496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442</a:t>
            </a:fld>
            <a:endParaRPr sz="1000"/>
          </a:p>
        </p:txBody>
      </p:sp>
      <p:pic>
        <p:nvPicPr>
          <p:cNvPr id="4963" name="droppedImage.jpg"/>
          <p:cNvPicPr/>
          <p:nvPr/>
        </p:nvPicPr>
        <p:blipFill>
          <a:blip r:embed="rId3">
            <a:extLst/>
          </a:blip>
          <a:stretch>
            <a:fillRect/>
          </a:stretch>
        </p:blipFill>
        <p:spPr>
          <a:xfrm>
            <a:off x="8279384" y="3479800"/>
            <a:ext cx="7874001" cy="4279900"/>
          </a:xfrm>
          <a:prstGeom prst="rect">
            <a:avLst/>
          </a:prstGeom>
          <a:ln w="12700">
            <a:miter lim="400000"/>
          </a:ln>
        </p:spPr>
      </p:pic>
      <p:pic>
        <p:nvPicPr>
          <p:cNvPr id="4964" name="droppedImage.jpg"/>
          <p:cNvPicPr/>
          <p:nvPr/>
        </p:nvPicPr>
        <p:blipFill>
          <a:blip r:embed="rId4">
            <a:extLst/>
          </a:blip>
          <a:stretch>
            <a:fillRect/>
          </a:stretch>
        </p:blipFill>
        <p:spPr>
          <a:xfrm>
            <a:off x="140206" y="3479800"/>
            <a:ext cx="7877185" cy="4279900"/>
          </a:xfrm>
          <a:prstGeom prst="rect">
            <a:avLst/>
          </a:prstGeom>
          <a:ln w="12700">
            <a:miter lim="400000"/>
          </a:ln>
        </p:spPr>
      </p:pic>
    </p:spTree>
  </p:cSld>
  <p:clrMapOvr>
    <a:masterClrMapping/>
  </p:clrMapOvr>
  <p:transition xmlns:p14="http://schemas.microsoft.com/office/powerpoint/2010/main" spd="med"/>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8" name="Shape 4968"/>
          <p:cNvSpPr>
            <a:spLocks noGrp="1"/>
          </p:cNvSpPr>
          <p:nvPr>
            <p:ph type="title"/>
          </p:nvPr>
        </p:nvSpPr>
        <p:spPr>
          <a:prstGeom prst="rect">
            <a:avLst/>
          </a:prstGeom>
        </p:spPr>
        <p:txBody>
          <a:bodyPr>
            <a:normAutofit fontScale="90000"/>
          </a:bodyPr>
          <a:lstStyle>
            <a:lvl1pPr defTabSz="273812">
              <a:defRPr sz="3528">
                <a:effectLst>
                  <a:outerShdw blurRad="24892" dist="12446" dir="2700000" rotWithShape="0">
                    <a:srgbClr val="000000">
                      <a:alpha val="75000"/>
                    </a:srgbClr>
                  </a:outerShdw>
                </a:effectLst>
              </a:defRPr>
            </a:lvl1pPr>
          </a:lstStyle>
          <a:p>
            <a:pPr lvl="0">
              <a:defRPr sz="1800" b="0">
                <a:solidFill>
                  <a:srgbClr val="000000"/>
                </a:solidFill>
                <a:effectLst/>
              </a:defRPr>
            </a:pPr>
            <a:r>
              <a:rPr sz="3528" b="1">
                <a:solidFill>
                  <a:srgbClr val="FFFFFF"/>
                </a:solidFill>
                <a:effectLst>
                  <a:outerShdw blurRad="24892" dist="12446" dir="2700000" rotWithShape="0">
                    <a:srgbClr val="000000">
                      <a:alpha val="75000"/>
                    </a:srgbClr>
                  </a:outerShdw>
                </a:effectLst>
              </a:rPr>
              <a:t>Best Practice: Recipes contain the pattern, attributes supply the details</a:t>
            </a:r>
          </a:p>
        </p:txBody>
      </p:sp>
      <p:sp>
        <p:nvSpPr>
          <p:cNvPr id="4969" name="Shape 4969"/>
          <p:cNvSpPr>
            <a:spLocks noGrp="1"/>
          </p:cNvSpPr>
          <p:nvPr>
            <p:ph type="body" idx="1"/>
          </p:nvPr>
        </p:nvSpPr>
        <p:spPr>
          <a:prstGeom prst="rect">
            <a:avLst/>
          </a:prstGeom>
        </p:spPr>
        <p:txBody>
          <a:bodyPr/>
          <a:lstStyle/>
          <a:p>
            <a:pPr lvl="0">
              <a:defRPr sz="1800"/>
            </a:pPr>
            <a:r>
              <a:rPr sz="4800"/>
              <a:t>Recipes contain the pattern for how to do something. ("How we deploy apache virtual hosts")</a:t>
            </a:r>
          </a:p>
          <a:p>
            <a:pPr lvl="0">
              <a:defRPr sz="1800"/>
            </a:pPr>
            <a:endParaRPr sz="4800"/>
          </a:p>
          <a:p>
            <a:pPr lvl="0">
              <a:defRPr sz="1800"/>
            </a:pPr>
            <a:r>
              <a:rPr sz="4800"/>
              <a:t>Attributes contain the details. ("What virtual hosts should we deploy?")</a:t>
            </a:r>
          </a:p>
        </p:txBody>
      </p:sp>
      <p:sp>
        <p:nvSpPr>
          <p:cNvPr id="4970" name="Shape 4970"/>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443</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74" name="Shape 4974"/>
          <p:cNvSpPr/>
          <p:nvPr/>
        </p:nvSpPr>
        <p:spPr>
          <a:xfrm>
            <a:off x="5905500" y="4737100"/>
            <a:ext cx="3517900" cy="431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sz="2400" b="1">
                <a:solidFill>
                  <a:srgbClr val="FF9300"/>
                </a:solidFill>
                <a:latin typeface="Lucida Grande"/>
                <a:ea typeface="Lucida Grande"/>
                <a:cs typeface="Lucida Grande"/>
                <a:sym typeface="Lucida Grande"/>
              </a:defRPr>
            </a:lvl1pPr>
          </a:lstStyle>
          <a:p>
            <a:pPr lvl="0">
              <a:defRPr sz="1800" b="0">
                <a:solidFill>
                  <a:srgbClr val="000000"/>
                </a:solidFill>
              </a:defRPr>
            </a:pPr>
            <a:r>
              <a:rPr sz="2400" b="1">
                <a:solidFill>
                  <a:srgbClr val="FF9300"/>
                </a:solidFill>
              </a:rPr>
              <a:t>&lt;-- Bears</a:t>
            </a:r>
          </a:p>
        </p:txBody>
      </p:sp>
      <p:sp>
        <p:nvSpPr>
          <p:cNvPr id="4975" name="Shape 4975"/>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The resource collection</a:t>
            </a:r>
          </a:p>
        </p:txBody>
      </p:sp>
      <p:sp>
        <p:nvSpPr>
          <p:cNvPr id="4976" name="Shape 497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444</a:t>
            </a:fld>
            <a:endParaRPr sz="1000"/>
          </a:p>
        </p:txBody>
      </p:sp>
      <p:sp>
        <p:nvSpPr>
          <p:cNvPr id="4977" name="Shape 4977"/>
          <p:cNvSpPr/>
          <p:nvPr/>
        </p:nvSpPr>
        <p:spPr>
          <a:xfrm>
            <a:off x="520700" y="2006600"/>
            <a:ext cx="8039100" cy="6654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0" algn="l" defTabSz="457200">
              <a:defRPr sz="1800"/>
            </a:pPr>
            <a:r>
              <a:rPr sz="1250">
                <a:latin typeface="+mn-lt"/>
                <a:ea typeface="+mn-ea"/>
                <a:cs typeface="+mn-cs"/>
                <a:sym typeface="Courier"/>
              </a:rPr>
              <a:t>package </a:t>
            </a:r>
            <a:r>
              <a:rPr sz="1250">
                <a:solidFill>
                  <a:srgbClr val="C8352B"/>
                </a:solidFill>
                <a:latin typeface="+mn-lt"/>
                <a:ea typeface="+mn-ea"/>
                <a:cs typeface="+mn-cs"/>
                <a:sym typeface="Courier"/>
              </a:rPr>
              <a:t>"httpd"</a:t>
            </a:r>
            <a:r>
              <a:rPr sz="1250">
                <a:latin typeface="+mn-lt"/>
                <a:ea typeface="+mn-ea"/>
                <a:cs typeface="+mn-cs"/>
                <a:sym typeface="Courier"/>
              </a:rPr>
              <a:t> </a:t>
            </a:r>
            <a:r>
              <a:rPr sz="1250">
                <a:solidFill>
                  <a:srgbClr val="4F7A28"/>
                </a:solidFill>
                <a:latin typeface="+mn-lt"/>
                <a:ea typeface="+mn-ea"/>
                <a:cs typeface="+mn-cs"/>
                <a:sym typeface="Courier"/>
              </a:rPr>
              <a:t>do</a:t>
            </a:r>
            <a:endParaRPr sz="1250">
              <a:latin typeface="+mn-lt"/>
              <a:ea typeface="+mn-ea"/>
              <a:cs typeface="+mn-cs"/>
              <a:sym typeface="Courier"/>
            </a:endParaRPr>
          </a:p>
          <a:p>
            <a:pPr lvl="0" algn="l" defTabSz="457200">
              <a:defRPr sz="1800"/>
            </a:pPr>
            <a:r>
              <a:rPr sz="1250">
                <a:latin typeface="+mn-lt"/>
                <a:ea typeface="+mn-ea"/>
                <a:cs typeface="+mn-cs"/>
                <a:sym typeface="Courier"/>
              </a:rPr>
              <a:t>  action</a:t>
            </a:r>
            <a:r>
              <a:rPr sz="1250">
                <a:solidFill>
                  <a:srgbClr val="B51A00"/>
                </a:solidFill>
                <a:latin typeface="+mn-lt"/>
                <a:ea typeface="+mn-ea"/>
                <a:cs typeface="+mn-cs"/>
                <a:sym typeface="Courier"/>
              </a:rPr>
              <a:t> :install</a:t>
            </a:r>
            <a:endParaRPr sz="1250">
              <a:latin typeface="+mn-lt"/>
              <a:ea typeface="+mn-ea"/>
              <a:cs typeface="+mn-cs"/>
              <a:sym typeface="Courier"/>
            </a:endParaRPr>
          </a:p>
          <a:p>
            <a:pPr lvl="0" algn="l" defTabSz="457200">
              <a:defRPr sz="1800"/>
            </a:pPr>
            <a:r>
              <a:rPr sz="1250">
                <a:solidFill>
                  <a:srgbClr val="4F7A28"/>
                </a:solidFill>
                <a:latin typeface="+mn-lt"/>
                <a:ea typeface="+mn-ea"/>
                <a:cs typeface="+mn-cs"/>
                <a:sym typeface="Courier"/>
              </a:rPr>
              <a:t>end</a:t>
            </a:r>
            <a:endParaRPr sz="1250">
              <a:latin typeface="+mn-lt"/>
              <a:ea typeface="+mn-ea"/>
              <a:cs typeface="+mn-cs"/>
              <a:sym typeface="Courier"/>
            </a:endParaRPr>
          </a:p>
          <a:p>
            <a:pPr lvl="0" algn="l" defTabSz="457200">
              <a:defRPr sz="1800"/>
            </a:pPr>
            <a:r>
              <a:rPr sz="1250">
                <a:latin typeface="+mn-lt"/>
                <a:ea typeface="+mn-ea"/>
                <a:cs typeface="+mn-cs"/>
                <a:sym typeface="Courier"/>
              </a:rPr>
              <a:t> </a:t>
            </a:r>
          </a:p>
          <a:p>
            <a:pPr lvl="0" algn="l" defTabSz="457200">
              <a:defRPr sz="1800"/>
            </a:pPr>
            <a:r>
              <a:rPr sz="1250">
                <a:latin typeface="+mn-lt"/>
                <a:ea typeface="+mn-ea"/>
                <a:cs typeface="+mn-cs"/>
                <a:sym typeface="Courier"/>
              </a:rPr>
              <a:t>service </a:t>
            </a:r>
            <a:r>
              <a:rPr sz="1250">
                <a:solidFill>
                  <a:srgbClr val="C8352B"/>
                </a:solidFill>
                <a:latin typeface="+mn-lt"/>
                <a:ea typeface="+mn-ea"/>
                <a:cs typeface="+mn-cs"/>
                <a:sym typeface="Courier"/>
              </a:rPr>
              <a:t>"httpd"</a:t>
            </a:r>
            <a:r>
              <a:rPr sz="1250">
                <a:latin typeface="+mn-lt"/>
                <a:ea typeface="+mn-ea"/>
                <a:cs typeface="+mn-cs"/>
                <a:sym typeface="Courier"/>
              </a:rPr>
              <a:t> </a:t>
            </a:r>
            <a:r>
              <a:rPr sz="1250">
                <a:solidFill>
                  <a:srgbClr val="4F7A28"/>
                </a:solidFill>
                <a:latin typeface="+mn-lt"/>
                <a:ea typeface="+mn-ea"/>
                <a:cs typeface="+mn-cs"/>
                <a:sym typeface="Courier"/>
              </a:rPr>
              <a:t>do</a:t>
            </a:r>
            <a:endParaRPr sz="1250">
              <a:latin typeface="+mn-lt"/>
              <a:ea typeface="+mn-ea"/>
              <a:cs typeface="+mn-cs"/>
              <a:sym typeface="Courier"/>
            </a:endParaRPr>
          </a:p>
          <a:p>
            <a:pPr lvl="0" algn="l" defTabSz="457200">
              <a:defRPr sz="1800"/>
            </a:pPr>
            <a:r>
              <a:rPr sz="1250">
                <a:latin typeface="+mn-lt"/>
                <a:ea typeface="+mn-ea"/>
                <a:cs typeface="+mn-cs"/>
                <a:sym typeface="Courier"/>
              </a:rPr>
              <a:t>  action [ </a:t>
            </a:r>
            <a:r>
              <a:rPr sz="1250">
                <a:solidFill>
                  <a:srgbClr val="B51A00"/>
                </a:solidFill>
                <a:latin typeface="+mn-lt"/>
                <a:ea typeface="+mn-ea"/>
                <a:cs typeface="+mn-cs"/>
                <a:sym typeface="Courier"/>
              </a:rPr>
              <a:t>:enable</a:t>
            </a:r>
            <a:r>
              <a:rPr sz="1250">
                <a:latin typeface="+mn-lt"/>
                <a:ea typeface="+mn-ea"/>
                <a:cs typeface="+mn-cs"/>
                <a:sym typeface="Courier"/>
              </a:rPr>
              <a:t>, </a:t>
            </a:r>
            <a:r>
              <a:rPr sz="1250">
                <a:solidFill>
                  <a:srgbClr val="B51A00"/>
                </a:solidFill>
                <a:latin typeface="+mn-lt"/>
                <a:ea typeface="+mn-ea"/>
                <a:cs typeface="+mn-cs"/>
                <a:sym typeface="Courier"/>
              </a:rPr>
              <a:t>:start</a:t>
            </a:r>
            <a:r>
              <a:rPr sz="1250">
                <a:latin typeface="+mn-lt"/>
                <a:ea typeface="+mn-ea"/>
                <a:cs typeface="+mn-cs"/>
                <a:sym typeface="Courier"/>
              </a:rPr>
              <a:t> ]</a:t>
            </a:r>
          </a:p>
          <a:p>
            <a:pPr lvl="0" algn="l" defTabSz="457200">
              <a:defRPr sz="1800"/>
            </a:pPr>
            <a:r>
              <a:rPr sz="1250">
                <a:solidFill>
                  <a:srgbClr val="4F7A28"/>
                </a:solidFill>
                <a:latin typeface="+mn-lt"/>
                <a:ea typeface="+mn-ea"/>
                <a:cs typeface="+mn-cs"/>
                <a:sym typeface="Courier"/>
              </a:rPr>
              <a:t>end</a:t>
            </a:r>
            <a:endParaRPr sz="1250">
              <a:latin typeface="+mn-lt"/>
              <a:ea typeface="+mn-ea"/>
              <a:cs typeface="+mn-cs"/>
              <a:sym typeface="Courier"/>
            </a:endParaRPr>
          </a:p>
          <a:p>
            <a:pPr lvl="0" algn="l" defTabSz="457200">
              <a:defRPr sz="1800"/>
            </a:pPr>
            <a:r>
              <a:rPr sz="1250">
                <a:latin typeface="+mn-lt"/>
                <a:ea typeface="+mn-ea"/>
                <a:cs typeface="+mn-cs"/>
                <a:sym typeface="Courier"/>
              </a:rPr>
              <a:t> </a:t>
            </a:r>
          </a:p>
          <a:p>
            <a:pPr lvl="0" algn="l" defTabSz="457200">
              <a:defRPr sz="1800"/>
            </a:pPr>
            <a:r>
              <a:rPr sz="1250">
                <a:latin typeface="+mn-lt"/>
                <a:ea typeface="+mn-ea"/>
                <a:cs typeface="+mn-cs"/>
                <a:sym typeface="Courier"/>
              </a:rPr>
              <a:t>execute </a:t>
            </a:r>
            <a:r>
              <a:rPr sz="1250">
                <a:solidFill>
                  <a:srgbClr val="C8352B"/>
                </a:solidFill>
                <a:latin typeface="+mn-lt"/>
                <a:ea typeface="+mn-ea"/>
                <a:cs typeface="+mn-cs"/>
                <a:sym typeface="Courier"/>
              </a:rPr>
              <a:t>"mv /etc/httpd/conf.d/welcome.conf /etc/httpd/conf.d/welcome.conf.disabled"</a:t>
            </a:r>
            <a:r>
              <a:rPr sz="1250">
                <a:latin typeface="+mn-lt"/>
                <a:ea typeface="+mn-ea"/>
                <a:cs typeface="+mn-cs"/>
                <a:sym typeface="Courier"/>
              </a:rPr>
              <a:t> do</a:t>
            </a:r>
          </a:p>
          <a:p>
            <a:pPr lvl="0" algn="l" defTabSz="457200">
              <a:defRPr sz="1800"/>
            </a:pPr>
            <a:r>
              <a:rPr sz="1250">
                <a:latin typeface="+mn-lt"/>
                <a:ea typeface="+mn-ea"/>
                <a:cs typeface="+mn-cs"/>
                <a:sym typeface="Courier"/>
              </a:rPr>
              <a:t>  only_if </a:t>
            </a:r>
            <a:r>
              <a:rPr sz="1250">
                <a:solidFill>
                  <a:srgbClr val="4F7A28"/>
                </a:solidFill>
                <a:latin typeface="+mn-lt"/>
                <a:ea typeface="+mn-ea"/>
                <a:cs typeface="+mn-cs"/>
                <a:sym typeface="Courier"/>
              </a:rPr>
              <a:t>do</a:t>
            </a:r>
            <a:endParaRPr sz="1250">
              <a:latin typeface="+mn-lt"/>
              <a:ea typeface="+mn-ea"/>
              <a:cs typeface="+mn-cs"/>
              <a:sym typeface="Courier"/>
            </a:endParaRPr>
          </a:p>
          <a:p>
            <a:pPr lvl="0" algn="l" defTabSz="457200">
              <a:defRPr sz="1800"/>
            </a:pPr>
            <a:r>
              <a:rPr sz="1250">
                <a:latin typeface="+mn-lt"/>
                <a:ea typeface="+mn-ea"/>
                <a:cs typeface="+mn-cs"/>
                <a:sym typeface="Courier"/>
              </a:rPr>
              <a:t>    </a:t>
            </a:r>
            <a:r>
              <a:rPr sz="1250">
                <a:solidFill>
                  <a:srgbClr val="4F7A28"/>
                </a:solidFill>
                <a:latin typeface="+mn-lt"/>
                <a:ea typeface="+mn-ea"/>
                <a:cs typeface="+mn-cs"/>
                <a:sym typeface="Courier"/>
              </a:rPr>
              <a:t>File.</a:t>
            </a:r>
            <a:r>
              <a:rPr sz="1250">
                <a:latin typeface="+mn-lt"/>
                <a:ea typeface="+mn-ea"/>
                <a:cs typeface="+mn-cs"/>
                <a:sym typeface="Courier"/>
              </a:rPr>
              <a:t>exist?(</a:t>
            </a:r>
            <a:r>
              <a:rPr sz="1250">
                <a:solidFill>
                  <a:srgbClr val="B51A00"/>
                </a:solidFill>
                <a:latin typeface="+mn-lt"/>
                <a:ea typeface="+mn-ea"/>
                <a:cs typeface="+mn-cs"/>
                <a:sym typeface="Courier"/>
              </a:rPr>
              <a:t>"/etc/httpd/conf.d/welcome.conf"</a:t>
            </a:r>
            <a:r>
              <a:rPr sz="1250">
                <a:latin typeface="+mn-lt"/>
                <a:ea typeface="+mn-ea"/>
                <a:cs typeface="+mn-cs"/>
                <a:sym typeface="Courier"/>
              </a:rPr>
              <a:t>)</a:t>
            </a:r>
          </a:p>
          <a:p>
            <a:pPr lvl="0" algn="l" defTabSz="457200">
              <a:defRPr sz="1800"/>
            </a:pPr>
            <a:r>
              <a:rPr sz="1250">
                <a:latin typeface="+mn-lt"/>
                <a:ea typeface="+mn-ea"/>
                <a:cs typeface="+mn-cs"/>
                <a:sym typeface="Courier"/>
              </a:rPr>
              <a:t>  end</a:t>
            </a:r>
          </a:p>
          <a:p>
            <a:pPr lvl="0" algn="l" defTabSz="457200">
              <a:defRPr sz="1800"/>
            </a:pPr>
            <a:r>
              <a:rPr sz="1250">
                <a:latin typeface="+mn-lt"/>
                <a:ea typeface="+mn-ea"/>
                <a:cs typeface="+mn-cs"/>
                <a:sym typeface="Courier"/>
              </a:rPr>
              <a:t>  notifies </a:t>
            </a:r>
            <a:r>
              <a:rPr sz="1250">
                <a:solidFill>
                  <a:srgbClr val="B51A00"/>
                </a:solidFill>
                <a:latin typeface="+mn-lt"/>
                <a:ea typeface="+mn-ea"/>
                <a:cs typeface="+mn-cs"/>
                <a:sym typeface="Courier"/>
              </a:rPr>
              <a:t>:restart</a:t>
            </a:r>
            <a:r>
              <a:rPr sz="1250">
                <a:latin typeface="+mn-lt"/>
                <a:ea typeface="+mn-ea"/>
                <a:cs typeface="+mn-cs"/>
                <a:sym typeface="Courier"/>
              </a:rPr>
              <a:t>, </a:t>
            </a:r>
            <a:r>
              <a:rPr sz="1250">
                <a:solidFill>
                  <a:srgbClr val="B51A00"/>
                </a:solidFill>
                <a:latin typeface="+mn-lt"/>
                <a:ea typeface="+mn-ea"/>
                <a:cs typeface="+mn-cs"/>
                <a:sym typeface="Courier"/>
              </a:rPr>
              <a:t>"service[httpd]"</a:t>
            </a:r>
            <a:endParaRPr sz="1250">
              <a:latin typeface="+mn-lt"/>
              <a:ea typeface="+mn-ea"/>
              <a:cs typeface="+mn-cs"/>
              <a:sym typeface="Courier"/>
            </a:endParaRPr>
          </a:p>
          <a:p>
            <a:pPr lvl="0" algn="l" defTabSz="457200">
              <a:defRPr sz="1800"/>
            </a:pPr>
            <a:r>
              <a:rPr sz="1250">
                <a:solidFill>
                  <a:srgbClr val="4F7A28"/>
                </a:solidFill>
                <a:latin typeface="+mn-lt"/>
                <a:ea typeface="+mn-ea"/>
                <a:cs typeface="+mn-cs"/>
                <a:sym typeface="Courier"/>
              </a:rPr>
              <a:t>end</a:t>
            </a:r>
            <a:endParaRPr sz="1250">
              <a:latin typeface="+mn-lt"/>
              <a:ea typeface="+mn-ea"/>
              <a:cs typeface="+mn-cs"/>
              <a:sym typeface="Courier"/>
            </a:endParaRPr>
          </a:p>
          <a:p>
            <a:pPr lvl="0" algn="l" defTabSz="457200">
              <a:defRPr sz="1800"/>
            </a:pPr>
            <a:r>
              <a:rPr sz="1250">
                <a:latin typeface="+mn-lt"/>
                <a:ea typeface="+mn-ea"/>
                <a:cs typeface="+mn-cs"/>
                <a:sym typeface="Courier"/>
              </a:rPr>
              <a:t> </a:t>
            </a:r>
          </a:p>
          <a:p>
            <a:pPr lvl="0" algn="l" defTabSz="457200">
              <a:defRPr sz="1800"/>
            </a:pPr>
            <a:r>
              <a:rPr sz="1250">
                <a:latin typeface="+mn-lt"/>
                <a:ea typeface="+mn-ea"/>
                <a:cs typeface="+mn-cs"/>
                <a:sym typeface="Courier"/>
              </a:rPr>
              <a:t>node</a:t>
            </a:r>
            <a:r>
              <a:rPr sz="1250">
                <a:solidFill>
                  <a:srgbClr val="C8352B"/>
                </a:solidFill>
                <a:latin typeface="+mn-lt"/>
                <a:ea typeface="+mn-ea"/>
                <a:cs typeface="+mn-cs"/>
                <a:sym typeface="Courier"/>
              </a:rPr>
              <a:t>["</a:t>
            </a:r>
            <a:r>
              <a:rPr sz="1250">
                <a:solidFill>
                  <a:srgbClr val="B51A00"/>
                </a:solidFill>
                <a:latin typeface="+mn-lt"/>
                <a:ea typeface="+mn-ea"/>
                <a:cs typeface="+mn-cs"/>
                <a:sym typeface="Courier"/>
              </a:rPr>
              <a:t>apache</a:t>
            </a:r>
            <a:r>
              <a:rPr sz="1250">
                <a:solidFill>
                  <a:srgbClr val="C8352B"/>
                </a:solidFill>
                <a:latin typeface="+mn-lt"/>
                <a:ea typeface="+mn-ea"/>
                <a:cs typeface="+mn-cs"/>
                <a:sym typeface="Courier"/>
              </a:rPr>
              <a:t>"]["sites"]</a:t>
            </a:r>
            <a:r>
              <a:rPr sz="1250">
                <a:latin typeface="+mn-lt"/>
                <a:ea typeface="+mn-ea"/>
                <a:cs typeface="+mn-cs"/>
                <a:sym typeface="Courier"/>
              </a:rPr>
              <a:t>.each </a:t>
            </a:r>
            <a:r>
              <a:rPr sz="1250">
                <a:solidFill>
                  <a:srgbClr val="4F7A28"/>
                </a:solidFill>
                <a:latin typeface="+mn-lt"/>
                <a:ea typeface="+mn-ea"/>
                <a:cs typeface="+mn-cs"/>
                <a:sym typeface="Courier"/>
              </a:rPr>
              <a:t>do</a:t>
            </a:r>
            <a:r>
              <a:rPr sz="1250">
                <a:latin typeface="+mn-lt"/>
                <a:ea typeface="+mn-ea"/>
                <a:cs typeface="+mn-cs"/>
                <a:sym typeface="Courier"/>
              </a:rPr>
              <a:t> |</a:t>
            </a:r>
            <a:r>
              <a:rPr sz="1250">
                <a:solidFill>
                  <a:srgbClr val="006D8F"/>
                </a:solidFill>
                <a:latin typeface="+mn-lt"/>
                <a:ea typeface="+mn-ea"/>
                <a:cs typeface="+mn-cs"/>
                <a:sym typeface="Courier"/>
              </a:rPr>
              <a:t>site_name</a:t>
            </a:r>
            <a:r>
              <a:rPr sz="1250">
                <a:latin typeface="+mn-lt"/>
                <a:ea typeface="+mn-ea"/>
                <a:cs typeface="+mn-cs"/>
                <a:sym typeface="Courier"/>
              </a:rPr>
              <a:t>, </a:t>
            </a:r>
            <a:r>
              <a:rPr sz="1250">
                <a:solidFill>
                  <a:srgbClr val="006D8F"/>
                </a:solidFill>
                <a:latin typeface="+mn-lt"/>
                <a:ea typeface="+mn-ea"/>
                <a:cs typeface="+mn-cs"/>
                <a:sym typeface="Courier"/>
              </a:rPr>
              <a:t>site_data</a:t>
            </a:r>
            <a:r>
              <a:rPr sz="1250">
                <a:latin typeface="+mn-lt"/>
                <a:ea typeface="+mn-ea"/>
                <a:cs typeface="+mn-cs"/>
                <a:sym typeface="Courier"/>
              </a:rPr>
              <a:t>|</a:t>
            </a:r>
          </a:p>
          <a:p>
            <a:pPr lvl="0" algn="l" defTabSz="457200">
              <a:defRPr sz="1800"/>
            </a:pPr>
            <a:r>
              <a:rPr sz="1250">
                <a:latin typeface="+mn-lt"/>
                <a:ea typeface="+mn-ea"/>
                <a:cs typeface="+mn-cs"/>
                <a:sym typeface="Courier"/>
              </a:rPr>
              <a:t>  document_root = "/srv/apache/#{site_name}"</a:t>
            </a:r>
          </a:p>
          <a:p>
            <a:pPr lvl="0" algn="l" defTabSz="457200">
              <a:defRPr sz="1800"/>
            </a:pPr>
            <a:r>
              <a:rPr sz="1250">
                <a:latin typeface="+mn-lt"/>
                <a:ea typeface="+mn-ea"/>
                <a:cs typeface="+mn-cs"/>
                <a:sym typeface="Courier"/>
              </a:rPr>
              <a:t> </a:t>
            </a:r>
          </a:p>
          <a:p>
            <a:pPr lvl="0" algn="l" defTabSz="457200">
              <a:defRPr sz="1800"/>
            </a:pPr>
            <a:r>
              <a:rPr sz="1250">
                <a:latin typeface="+mn-lt"/>
                <a:ea typeface="+mn-ea"/>
                <a:cs typeface="+mn-cs"/>
                <a:sym typeface="Courier"/>
              </a:rPr>
              <a:t>  template </a:t>
            </a:r>
            <a:r>
              <a:rPr sz="1250">
                <a:solidFill>
                  <a:srgbClr val="B51A00"/>
                </a:solidFill>
                <a:latin typeface="+mn-lt"/>
                <a:ea typeface="+mn-ea"/>
                <a:cs typeface="+mn-cs"/>
                <a:sym typeface="Courier"/>
              </a:rPr>
              <a:t>"/etc/httpd/conf.d/</a:t>
            </a:r>
            <a:r>
              <a:rPr sz="1250">
                <a:solidFill>
                  <a:srgbClr val="A96800"/>
                </a:solidFill>
                <a:latin typeface="+mn-lt"/>
                <a:ea typeface="+mn-ea"/>
                <a:cs typeface="+mn-cs"/>
                <a:sym typeface="Courier"/>
              </a:rPr>
              <a:t>#{</a:t>
            </a:r>
            <a:r>
              <a:rPr sz="1250">
                <a:latin typeface="+mn-lt"/>
                <a:ea typeface="+mn-ea"/>
                <a:cs typeface="+mn-cs"/>
                <a:sym typeface="Courier"/>
              </a:rPr>
              <a:t>site_name</a:t>
            </a:r>
            <a:r>
              <a:rPr sz="1250">
                <a:solidFill>
                  <a:srgbClr val="A96800"/>
                </a:solidFill>
                <a:latin typeface="+mn-lt"/>
                <a:ea typeface="+mn-ea"/>
                <a:cs typeface="+mn-cs"/>
                <a:sym typeface="Courier"/>
              </a:rPr>
              <a:t>}.conf</a:t>
            </a:r>
            <a:r>
              <a:rPr sz="1250">
                <a:solidFill>
                  <a:srgbClr val="B51A00"/>
                </a:solidFill>
                <a:latin typeface="+mn-lt"/>
                <a:ea typeface="+mn-ea"/>
                <a:cs typeface="+mn-cs"/>
                <a:sym typeface="Courier"/>
              </a:rPr>
              <a:t>"</a:t>
            </a:r>
            <a:r>
              <a:rPr sz="1250">
                <a:latin typeface="+mn-lt"/>
                <a:ea typeface="+mn-ea"/>
                <a:cs typeface="+mn-cs"/>
                <a:sym typeface="Courier"/>
              </a:rPr>
              <a:t> </a:t>
            </a:r>
            <a:r>
              <a:rPr sz="1250">
                <a:solidFill>
                  <a:srgbClr val="4F7A28"/>
                </a:solidFill>
                <a:latin typeface="+mn-lt"/>
                <a:ea typeface="+mn-ea"/>
                <a:cs typeface="+mn-cs"/>
                <a:sym typeface="Courier"/>
              </a:rPr>
              <a:t>do</a:t>
            </a:r>
            <a:endParaRPr sz="1250">
              <a:latin typeface="+mn-lt"/>
              <a:ea typeface="+mn-ea"/>
              <a:cs typeface="+mn-cs"/>
              <a:sym typeface="Courier"/>
            </a:endParaRPr>
          </a:p>
          <a:p>
            <a:pPr lvl="0" algn="l" defTabSz="457200">
              <a:defRPr sz="1800"/>
            </a:pPr>
            <a:r>
              <a:rPr sz="1250">
                <a:latin typeface="+mn-lt"/>
                <a:ea typeface="+mn-ea"/>
                <a:cs typeface="+mn-cs"/>
                <a:sym typeface="Courier"/>
              </a:rPr>
              <a:t>    source </a:t>
            </a:r>
            <a:r>
              <a:rPr sz="1250">
                <a:solidFill>
                  <a:srgbClr val="B51A00"/>
                </a:solidFill>
                <a:latin typeface="+mn-lt"/>
                <a:ea typeface="+mn-ea"/>
                <a:cs typeface="+mn-cs"/>
                <a:sym typeface="Courier"/>
              </a:rPr>
              <a:t>"custom.erb"</a:t>
            </a:r>
            <a:endParaRPr sz="1250">
              <a:latin typeface="+mn-lt"/>
              <a:ea typeface="+mn-ea"/>
              <a:cs typeface="+mn-cs"/>
              <a:sym typeface="Courier"/>
            </a:endParaRPr>
          </a:p>
          <a:p>
            <a:pPr lvl="0" algn="l" defTabSz="457200">
              <a:defRPr sz="1800"/>
            </a:pPr>
            <a:r>
              <a:rPr sz="1250">
                <a:latin typeface="+mn-lt"/>
                <a:ea typeface="+mn-ea"/>
                <a:cs typeface="+mn-cs"/>
                <a:sym typeface="Courier"/>
              </a:rPr>
              <a:t>    mode </a:t>
            </a:r>
            <a:r>
              <a:rPr sz="1250">
                <a:solidFill>
                  <a:srgbClr val="B51A00"/>
                </a:solidFill>
                <a:latin typeface="+mn-lt"/>
                <a:ea typeface="+mn-ea"/>
                <a:cs typeface="+mn-cs"/>
                <a:sym typeface="Courier"/>
              </a:rPr>
              <a:t>"0644"</a:t>
            </a:r>
            <a:endParaRPr sz="1250">
              <a:latin typeface="+mn-lt"/>
              <a:ea typeface="+mn-ea"/>
              <a:cs typeface="+mn-cs"/>
              <a:sym typeface="Courier"/>
            </a:endParaRPr>
          </a:p>
          <a:p>
            <a:pPr lvl="0" algn="l" defTabSz="457200">
              <a:defRPr sz="1800"/>
            </a:pPr>
            <a:r>
              <a:rPr sz="1250">
                <a:latin typeface="+mn-lt"/>
                <a:ea typeface="+mn-ea"/>
                <a:cs typeface="+mn-cs"/>
                <a:sym typeface="Courier"/>
              </a:rPr>
              <a:t>    variables(</a:t>
            </a:r>
            <a:r>
              <a:rPr sz="1250">
                <a:solidFill>
                  <a:srgbClr val="B51A00"/>
                </a:solidFill>
                <a:latin typeface="+mn-lt"/>
                <a:ea typeface="+mn-ea"/>
                <a:cs typeface="+mn-cs"/>
                <a:sym typeface="Courier"/>
              </a:rPr>
              <a:t>:document_root</a:t>
            </a:r>
            <a:r>
              <a:rPr sz="1250">
                <a:latin typeface="+mn-lt"/>
                <a:ea typeface="+mn-ea"/>
                <a:cs typeface="+mn-cs"/>
                <a:sym typeface="Courier"/>
              </a:rPr>
              <a:t> =&gt; document_root, </a:t>
            </a:r>
            <a:r>
              <a:rPr sz="1250">
                <a:solidFill>
                  <a:srgbClr val="B51A00"/>
                </a:solidFill>
                <a:latin typeface="+mn-lt"/>
                <a:ea typeface="+mn-ea"/>
                <a:cs typeface="+mn-cs"/>
                <a:sym typeface="Courier"/>
              </a:rPr>
              <a:t>:port</a:t>
            </a:r>
            <a:r>
              <a:rPr sz="1250">
                <a:latin typeface="+mn-lt"/>
                <a:ea typeface="+mn-ea"/>
                <a:cs typeface="+mn-cs"/>
                <a:sym typeface="Courier"/>
              </a:rPr>
              <a:t> =&gt; site_data[</a:t>
            </a:r>
            <a:r>
              <a:rPr sz="1250">
                <a:solidFill>
                  <a:srgbClr val="B51A00"/>
                </a:solidFill>
                <a:latin typeface="+mn-lt"/>
                <a:ea typeface="+mn-ea"/>
                <a:cs typeface="+mn-cs"/>
                <a:sym typeface="Courier"/>
              </a:rPr>
              <a:t>"port"</a:t>
            </a:r>
            <a:r>
              <a:rPr sz="1250">
                <a:latin typeface="+mn-lt"/>
                <a:ea typeface="+mn-ea"/>
                <a:cs typeface="+mn-cs"/>
                <a:sym typeface="Courier"/>
              </a:rPr>
              <a:t>])</a:t>
            </a:r>
          </a:p>
          <a:p>
            <a:pPr lvl="0" algn="l" defTabSz="457200">
              <a:defRPr sz="1800"/>
            </a:pPr>
            <a:r>
              <a:rPr sz="1250">
                <a:latin typeface="+mn-lt"/>
                <a:ea typeface="+mn-ea"/>
                <a:cs typeface="+mn-cs"/>
                <a:sym typeface="Courier"/>
              </a:rPr>
              <a:t>    notifies </a:t>
            </a:r>
            <a:r>
              <a:rPr sz="1250">
                <a:solidFill>
                  <a:srgbClr val="B51A00"/>
                </a:solidFill>
                <a:latin typeface="+mn-lt"/>
                <a:ea typeface="+mn-ea"/>
                <a:cs typeface="+mn-cs"/>
                <a:sym typeface="Courier"/>
              </a:rPr>
              <a:t>:restart</a:t>
            </a:r>
            <a:r>
              <a:rPr sz="1250">
                <a:latin typeface="+mn-lt"/>
                <a:ea typeface="+mn-ea"/>
                <a:cs typeface="+mn-cs"/>
                <a:sym typeface="Courier"/>
              </a:rPr>
              <a:t>, </a:t>
            </a:r>
            <a:r>
              <a:rPr sz="1250">
                <a:solidFill>
                  <a:srgbClr val="B51A00"/>
                </a:solidFill>
                <a:latin typeface="+mn-lt"/>
                <a:ea typeface="+mn-ea"/>
                <a:cs typeface="+mn-cs"/>
                <a:sym typeface="Courier"/>
              </a:rPr>
              <a:t>"service[httpd]"</a:t>
            </a:r>
          </a:p>
          <a:p>
            <a:pPr lvl="0" algn="l" defTabSz="457200">
              <a:defRPr sz="1800"/>
            </a:pPr>
            <a:r>
              <a:rPr sz="1250">
                <a:latin typeface="+mn-lt"/>
                <a:ea typeface="+mn-ea"/>
                <a:cs typeface="+mn-cs"/>
                <a:sym typeface="Courier"/>
              </a:rPr>
              <a:t>  </a:t>
            </a:r>
            <a:r>
              <a:rPr sz="1250">
                <a:solidFill>
                  <a:srgbClr val="4F7A28"/>
                </a:solidFill>
                <a:latin typeface="+mn-lt"/>
                <a:ea typeface="+mn-ea"/>
                <a:cs typeface="+mn-cs"/>
                <a:sym typeface="Courier"/>
              </a:rPr>
              <a:t>end</a:t>
            </a:r>
            <a:endParaRPr sz="1250">
              <a:latin typeface="+mn-lt"/>
              <a:ea typeface="+mn-ea"/>
              <a:cs typeface="+mn-cs"/>
              <a:sym typeface="Courier"/>
            </a:endParaRPr>
          </a:p>
          <a:p>
            <a:pPr lvl="0" algn="l" defTabSz="457200">
              <a:defRPr sz="1800"/>
            </a:pPr>
            <a:r>
              <a:rPr sz="1250">
                <a:latin typeface="+mn-lt"/>
                <a:ea typeface="+mn-ea"/>
                <a:cs typeface="+mn-cs"/>
                <a:sym typeface="Courier"/>
              </a:rPr>
              <a:t> </a:t>
            </a:r>
          </a:p>
          <a:p>
            <a:pPr lvl="0" algn="l" defTabSz="457200">
              <a:defRPr sz="1800"/>
            </a:pPr>
            <a:r>
              <a:rPr sz="1250">
                <a:latin typeface="+mn-lt"/>
                <a:ea typeface="+mn-ea"/>
                <a:cs typeface="+mn-cs"/>
                <a:sym typeface="Courier"/>
              </a:rPr>
              <a:t>  directory document_root </a:t>
            </a:r>
            <a:r>
              <a:rPr sz="1250">
                <a:solidFill>
                  <a:srgbClr val="4F7A28"/>
                </a:solidFill>
                <a:latin typeface="+mn-lt"/>
                <a:ea typeface="+mn-ea"/>
                <a:cs typeface="+mn-cs"/>
                <a:sym typeface="Courier"/>
              </a:rPr>
              <a:t>do</a:t>
            </a:r>
            <a:endParaRPr sz="1250">
              <a:latin typeface="+mn-lt"/>
              <a:ea typeface="+mn-ea"/>
              <a:cs typeface="+mn-cs"/>
              <a:sym typeface="Courier"/>
            </a:endParaRPr>
          </a:p>
          <a:p>
            <a:pPr lvl="0" algn="l" defTabSz="457200">
              <a:defRPr sz="1800"/>
            </a:pPr>
            <a:r>
              <a:rPr sz="1250">
                <a:latin typeface="+mn-lt"/>
                <a:ea typeface="+mn-ea"/>
                <a:cs typeface="+mn-cs"/>
                <a:sym typeface="Courier"/>
              </a:rPr>
              <a:t>    mode </a:t>
            </a:r>
            <a:r>
              <a:rPr sz="1250">
                <a:solidFill>
                  <a:srgbClr val="B51A00"/>
                </a:solidFill>
                <a:latin typeface="+mn-lt"/>
                <a:ea typeface="+mn-ea"/>
                <a:cs typeface="+mn-cs"/>
                <a:sym typeface="Courier"/>
              </a:rPr>
              <a:t>"0755"</a:t>
            </a:r>
          </a:p>
          <a:p>
            <a:pPr lvl="0" algn="l" defTabSz="457200">
              <a:defRPr sz="1800"/>
            </a:pPr>
            <a:r>
              <a:rPr sz="1250">
                <a:latin typeface="+mn-lt"/>
                <a:ea typeface="+mn-ea"/>
                <a:cs typeface="+mn-cs"/>
                <a:sym typeface="Courier"/>
              </a:rPr>
              <a:t>    recursive </a:t>
            </a:r>
            <a:r>
              <a:rPr sz="1250">
                <a:solidFill>
                  <a:srgbClr val="B51A00"/>
                </a:solidFill>
                <a:latin typeface="+mn-lt"/>
                <a:ea typeface="+mn-ea"/>
                <a:cs typeface="+mn-cs"/>
                <a:sym typeface="Courier"/>
              </a:rPr>
              <a:t>true</a:t>
            </a:r>
            <a:endParaRPr sz="1250">
              <a:latin typeface="+mn-lt"/>
              <a:ea typeface="+mn-ea"/>
              <a:cs typeface="+mn-cs"/>
              <a:sym typeface="Courier"/>
            </a:endParaRPr>
          </a:p>
          <a:p>
            <a:pPr lvl="0" algn="l" defTabSz="457200">
              <a:defRPr sz="1800"/>
            </a:pPr>
            <a:r>
              <a:rPr sz="1250">
                <a:latin typeface="+mn-lt"/>
                <a:ea typeface="+mn-ea"/>
                <a:cs typeface="+mn-cs"/>
                <a:sym typeface="Courier"/>
              </a:rPr>
              <a:t>  </a:t>
            </a:r>
            <a:r>
              <a:rPr sz="1250">
                <a:solidFill>
                  <a:srgbClr val="4F7A28"/>
                </a:solidFill>
                <a:latin typeface="+mn-lt"/>
                <a:ea typeface="+mn-ea"/>
                <a:cs typeface="+mn-cs"/>
                <a:sym typeface="Courier"/>
              </a:rPr>
              <a:t>end</a:t>
            </a:r>
            <a:endParaRPr sz="1250">
              <a:latin typeface="+mn-lt"/>
              <a:ea typeface="+mn-ea"/>
              <a:cs typeface="+mn-cs"/>
              <a:sym typeface="Courier"/>
            </a:endParaRPr>
          </a:p>
          <a:p>
            <a:pPr lvl="0" algn="l" defTabSz="457200">
              <a:defRPr sz="1800"/>
            </a:pPr>
            <a:r>
              <a:rPr sz="1250">
                <a:latin typeface="+mn-lt"/>
                <a:ea typeface="+mn-ea"/>
                <a:cs typeface="+mn-cs"/>
                <a:sym typeface="Courier"/>
              </a:rPr>
              <a:t> </a:t>
            </a:r>
          </a:p>
          <a:p>
            <a:pPr lvl="0" algn="l" defTabSz="457200">
              <a:defRPr sz="1800"/>
            </a:pPr>
            <a:r>
              <a:rPr sz="1250">
                <a:latin typeface="+mn-lt"/>
                <a:ea typeface="+mn-ea"/>
                <a:cs typeface="+mn-cs"/>
                <a:sym typeface="Courier"/>
              </a:rPr>
              <a:t>  template </a:t>
            </a:r>
            <a:r>
              <a:rPr sz="1250">
                <a:solidFill>
                  <a:srgbClr val="B51A00"/>
                </a:solidFill>
                <a:latin typeface="+mn-lt"/>
                <a:ea typeface="+mn-ea"/>
                <a:cs typeface="+mn-cs"/>
                <a:sym typeface="Courier"/>
              </a:rPr>
              <a:t>"</a:t>
            </a:r>
            <a:r>
              <a:rPr sz="1250">
                <a:solidFill>
                  <a:srgbClr val="A96800"/>
                </a:solidFill>
                <a:latin typeface="+mn-lt"/>
                <a:ea typeface="+mn-ea"/>
                <a:cs typeface="+mn-cs"/>
                <a:sym typeface="Courier"/>
              </a:rPr>
              <a:t>#{</a:t>
            </a:r>
            <a:r>
              <a:rPr sz="1250">
                <a:latin typeface="+mn-lt"/>
                <a:ea typeface="+mn-ea"/>
                <a:cs typeface="+mn-cs"/>
                <a:sym typeface="Courier"/>
              </a:rPr>
              <a:t>document_root</a:t>
            </a:r>
            <a:r>
              <a:rPr sz="1250">
                <a:solidFill>
                  <a:srgbClr val="A96800"/>
                </a:solidFill>
                <a:latin typeface="+mn-lt"/>
                <a:ea typeface="+mn-ea"/>
                <a:cs typeface="+mn-cs"/>
                <a:sym typeface="Courier"/>
              </a:rPr>
              <a:t>}</a:t>
            </a:r>
            <a:r>
              <a:rPr sz="1250">
                <a:solidFill>
                  <a:srgbClr val="B51A00"/>
                </a:solidFill>
                <a:latin typeface="+mn-lt"/>
                <a:ea typeface="+mn-ea"/>
                <a:cs typeface="+mn-cs"/>
                <a:sym typeface="Courier"/>
              </a:rPr>
              <a:t>/index.html"</a:t>
            </a:r>
            <a:r>
              <a:rPr sz="1250">
                <a:latin typeface="+mn-lt"/>
                <a:ea typeface="+mn-ea"/>
                <a:cs typeface="+mn-cs"/>
                <a:sym typeface="Courier"/>
              </a:rPr>
              <a:t> do</a:t>
            </a:r>
          </a:p>
          <a:p>
            <a:pPr lvl="0" algn="l" defTabSz="457200">
              <a:defRPr sz="1800"/>
            </a:pPr>
            <a:r>
              <a:rPr sz="1250">
                <a:latin typeface="+mn-lt"/>
                <a:ea typeface="+mn-ea"/>
                <a:cs typeface="+mn-cs"/>
                <a:sym typeface="Courier"/>
              </a:rPr>
              <a:t>    source </a:t>
            </a:r>
            <a:r>
              <a:rPr sz="1250">
                <a:solidFill>
                  <a:srgbClr val="B51A00"/>
                </a:solidFill>
                <a:latin typeface="+mn-lt"/>
                <a:ea typeface="+mn-ea"/>
                <a:cs typeface="+mn-cs"/>
                <a:sym typeface="Courier"/>
              </a:rPr>
              <a:t>"index.html.erb"</a:t>
            </a:r>
            <a:endParaRPr sz="1250">
              <a:latin typeface="+mn-lt"/>
              <a:ea typeface="+mn-ea"/>
              <a:cs typeface="+mn-cs"/>
              <a:sym typeface="Courier"/>
            </a:endParaRPr>
          </a:p>
          <a:p>
            <a:pPr lvl="0" algn="l" defTabSz="457200">
              <a:defRPr sz="1800"/>
            </a:pPr>
            <a:r>
              <a:rPr sz="1250">
                <a:latin typeface="+mn-lt"/>
                <a:ea typeface="+mn-ea"/>
                <a:cs typeface="+mn-cs"/>
                <a:sym typeface="Courier"/>
              </a:rPr>
              <a:t>    mode </a:t>
            </a:r>
            <a:r>
              <a:rPr sz="1250">
                <a:solidFill>
                  <a:srgbClr val="B51A00"/>
                </a:solidFill>
                <a:latin typeface="+mn-lt"/>
                <a:ea typeface="+mn-ea"/>
                <a:cs typeface="+mn-cs"/>
                <a:sym typeface="Courier"/>
              </a:rPr>
              <a:t>"0644"</a:t>
            </a:r>
            <a:endParaRPr sz="1250">
              <a:latin typeface="+mn-lt"/>
              <a:ea typeface="+mn-ea"/>
              <a:cs typeface="+mn-cs"/>
              <a:sym typeface="Courier"/>
            </a:endParaRPr>
          </a:p>
          <a:p>
            <a:pPr lvl="0" algn="l" defTabSz="457200">
              <a:defRPr sz="1800"/>
            </a:pPr>
            <a:r>
              <a:rPr sz="1250">
                <a:latin typeface="+mn-lt"/>
                <a:ea typeface="+mn-ea"/>
                <a:cs typeface="+mn-cs"/>
                <a:sym typeface="Courier"/>
              </a:rPr>
              <a:t>    variables(</a:t>
            </a:r>
            <a:r>
              <a:rPr sz="1250">
                <a:solidFill>
                  <a:srgbClr val="B51A00"/>
                </a:solidFill>
                <a:latin typeface="+mn-lt"/>
                <a:ea typeface="+mn-ea"/>
                <a:cs typeface="+mn-cs"/>
                <a:sym typeface="Courier"/>
              </a:rPr>
              <a:t>:site_name</a:t>
            </a:r>
            <a:r>
              <a:rPr sz="1250">
                <a:latin typeface="+mn-lt"/>
                <a:ea typeface="+mn-ea"/>
                <a:cs typeface="+mn-cs"/>
                <a:sym typeface="Courier"/>
              </a:rPr>
              <a:t> =&gt; site_name, </a:t>
            </a:r>
            <a:r>
              <a:rPr sz="1250">
                <a:solidFill>
                  <a:srgbClr val="B51A00"/>
                </a:solidFill>
                <a:latin typeface="+mn-lt"/>
                <a:ea typeface="+mn-ea"/>
                <a:cs typeface="+mn-cs"/>
                <a:sym typeface="Courier"/>
              </a:rPr>
              <a:t>:port</a:t>
            </a:r>
            <a:r>
              <a:rPr sz="1250">
                <a:latin typeface="+mn-lt"/>
                <a:ea typeface="+mn-ea"/>
                <a:cs typeface="+mn-cs"/>
                <a:sym typeface="Courier"/>
              </a:rPr>
              <a:t> =&gt; site_data[</a:t>
            </a:r>
            <a:r>
              <a:rPr sz="1250">
                <a:solidFill>
                  <a:srgbClr val="B51A00"/>
                </a:solidFill>
                <a:latin typeface="+mn-lt"/>
                <a:ea typeface="+mn-ea"/>
                <a:cs typeface="+mn-cs"/>
                <a:sym typeface="Courier"/>
              </a:rPr>
              <a:t>'port'</a:t>
            </a:r>
            <a:r>
              <a:rPr sz="1250">
                <a:latin typeface="+mn-lt"/>
                <a:ea typeface="+mn-ea"/>
                <a:cs typeface="+mn-cs"/>
                <a:sym typeface="Courier"/>
              </a:rPr>
              <a:t>])</a:t>
            </a:r>
          </a:p>
          <a:p>
            <a:pPr lvl="0" algn="l" defTabSz="457200">
              <a:defRPr sz="1800"/>
            </a:pPr>
            <a:r>
              <a:rPr sz="1250">
                <a:latin typeface="+mn-lt"/>
                <a:ea typeface="+mn-ea"/>
                <a:cs typeface="+mn-cs"/>
                <a:sym typeface="Courier"/>
              </a:rPr>
              <a:t>  </a:t>
            </a:r>
            <a:r>
              <a:rPr sz="1250">
                <a:solidFill>
                  <a:srgbClr val="4F7A28"/>
                </a:solidFill>
                <a:latin typeface="+mn-lt"/>
                <a:ea typeface="+mn-ea"/>
                <a:cs typeface="+mn-cs"/>
                <a:sym typeface="Courier"/>
              </a:rPr>
              <a:t>end</a:t>
            </a:r>
            <a:endParaRPr sz="1250">
              <a:latin typeface="+mn-lt"/>
              <a:ea typeface="+mn-ea"/>
              <a:cs typeface="+mn-cs"/>
              <a:sym typeface="Courier"/>
            </a:endParaRPr>
          </a:p>
          <a:p>
            <a:pPr lvl="8" indent="0" algn="l" defTabSz="457200">
              <a:defRPr sz="1800"/>
            </a:pPr>
            <a:r>
              <a:rPr sz="1250">
                <a:solidFill>
                  <a:srgbClr val="4F7A28"/>
                </a:solidFill>
                <a:latin typeface="+mn-lt"/>
                <a:ea typeface="+mn-ea"/>
                <a:cs typeface="+mn-cs"/>
                <a:sym typeface="Courier"/>
              </a:rPr>
              <a:t>end</a:t>
            </a:r>
          </a:p>
        </p:txBody>
      </p:sp>
      <p:sp>
        <p:nvSpPr>
          <p:cNvPr id="4978" name="Shape 4978"/>
          <p:cNvSpPr/>
          <p:nvPr/>
        </p:nvSpPr>
        <p:spPr>
          <a:xfrm>
            <a:off x="8839200" y="1943100"/>
            <a:ext cx="7251700" cy="4394200"/>
          </a:xfrm>
          <a:prstGeom prst="rect">
            <a:avLst/>
          </a:prstGeom>
          <a:ln w="25400">
            <a:solidFill>
              <a:srgbClr val="435363"/>
            </a:solidFill>
            <a:custDash>
              <a:ds d="200000" sp="200000"/>
            </a:custDash>
            <a:miter lim="400000"/>
          </a:ln>
        </p:spPr>
        <p:txBody>
          <a:bodyPr lIns="190500" tIns="190500" rIns="190500" bIns="190500">
            <a:normAutofit/>
          </a:bodyPr>
          <a:lstStyle/>
          <a:p>
            <a:pPr lvl="0" algn="l" defTabSz="457200">
              <a:defRPr sz="2400" b="1">
                <a:solidFill>
                  <a:srgbClr val="008F00"/>
                </a:solidFill>
                <a:latin typeface="+mn-lt"/>
                <a:ea typeface="+mn-ea"/>
                <a:cs typeface="+mn-cs"/>
                <a:sym typeface="Courier"/>
              </a:defRPr>
            </a:pPr>
            <a:endParaRPr/>
          </a:p>
        </p:txBody>
      </p:sp>
      <p:sp>
        <p:nvSpPr>
          <p:cNvPr id="4979" name="Shape 4979"/>
          <p:cNvSpPr/>
          <p:nvPr/>
        </p:nvSpPr>
        <p:spPr>
          <a:xfrm>
            <a:off x="8851900" y="1447800"/>
            <a:ext cx="3042047" cy="4826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l" defTabSz="457200">
              <a:defRPr sz="2800"/>
            </a:lvl1pPr>
          </a:lstStyle>
          <a:p>
            <a:pPr lvl="0">
              <a:defRPr sz="1800"/>
            </a:pPr>
            <a:r>
              <a:rPr sz="2800"/>
              <a:t>Resource Collection</a:t>
            </a:r>
          </a:p>
        </p:txBody>
      </p:sp>
      <p:sp>
        <p:nvSpPr>
          <p:cNvPr id="4980" name="Shape 4980"/>
          <p:cNvSpPr/>
          <p:nvPr/>
        </p:nvSpPr>
        <p:spPr>
          <a:xfrm>
            <a:off x="520700" y="1428750"/>
            <a:ext cx="1055862" cy="4826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l" defTabSz="457200">
              <a:defRPr sz="2800"/>
            </a:lvl1pPr>
          </a:lstStyle>
          <a:p>
            <a:pPr lvl="0">
              <a:defRPr sz="1800"/>
            </a:pPr>
            <a:r>
              <a:rPr sz="2800"/>
              <a:t>Recipe</a:t>
            </a:r>
          </a:p>
        </p:txBody>
      </p:sp>
      <p:sp>
        <p:nvSpPr>
          <p:cNvPr id="4981" name="Shape 4981"/>
          <p:cNvSpPr/>
          <p:nvPr/>
        </p:nvSpPr>
        <p:spPr>
          <a:xfrm>
            <a:off x="508000" y="1943100"/>
            <a:ext cx="8089900" cy="6807200"/>
          </a:xfrm>
          <a:prstGeom prst="rect">
            <a:avLst/>
          </a:prstGeom>
          <a:ln w="25400">
            <a:solidFill>
              <a:srgbClr val="435363"/>
            </a:solidFill>
            <a:custDash>
              <a:ds d="200000" sp="200000"/>
            </a:custDash>
            <a:miter lim="400000"/>
          </a:ln>
        </p:spPr>
        <p:txBody>
          <a:bodyPr lIns="190500" tIns="190500" rIns="190500" bIns="190500">
            <a:normAutofit/>
          </a:bodyPr>
          <a:lstStyle/>
          <a:p>
            <a:pPr lvl="0" algn="l" defTabSz="457200">
              <a:defRPr sz="2400" b="1">
                <a:solidFill>
                  <a:srgbClr val="008F00"/>
                </a:solidFill>
                <a:latin typeface="+mn-lt"/>
                <a:ea typeface="+mn-ea"/>
                <a:cs typeface="+mn-cs"/>
                <a:sym typeface="Courier"/>
              </a:defRPr>
            </a:pPr>
            <a:endParaRPr/>
          </a:p>
        </p:txBody>
      </p:sp>
      <p:sp>
        <p:nvSpPr>
          <p:cNvPr id="4982" name="Shape 4982"/>
          <p:cNvSpPr/>
          <p:nvPr/>
        </p:nvSpPr>
        <p:spPr>
          <a:xfrm>
            <a:off x="8966200" y="2305050"/>
            <a:ext cx="7124700" cy="32512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1" indent="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2100">
                <a:latin typeface="+mn-lt"/>
                <a:ea typeface="+mn-ea"/>
                <a:cs typeface="+mn-cs"/>
                <a:sym typeface="Courier"/>
              </a:rPr>
              <a:t> package</a:t>
            </a:r>
            <a:r>
              <a:rPr sz="2100">
                <a:solidFill>
                  <a:srgbClr val="B51A00"/>
                </a:solidFill>
                <a:latin typeface="+mn-lt"/>
                <a:ea typeface="+mn-ea"/>
                <a:cs typeface="+mn-cs"/>
                <a:sym typeface="Courier"/>
              </a:rPr>
              <a:t>[httpd],</a:t>
            </a:r>
            <a:endParaRPr sz="2100">
              <a:solidFill>
                <a:srgbClr val="FF2600"/>
              </a:solidFill>
              <a:latin typeface="+mn-lt"/>
              <a:ea typeface="+mn-ea"/>
              <a:cs typeface="+mn-cs"/>
              <a:sym typeface="Courier"/>
            </a:endParaRPr>
          </a:p>
          <a:p>
            <a:pPr lvl="1" indent="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2100">
                <a:latin typeface="+mn-lt"/>
                <a:ea typeface="+mn-ea"/>
                <a:cs typeface="+mn-cs"/>
                <a:sym typeface="Courier"/>
              </a:rPr>
              <a:t> service</a:t>
            </a:r>
            <a:r>
              <a:rPr sz="2100">
                <a:solidFill>
                  <a:srgbClr val="B51A00"/>
                </a:solidFill>
                <a:latin typeface="+mn-lt"/>
                <a:ea typeface="+mn-ea"/>
                <a:cs typeface="+mn-cs"/>
                <a:sym typeface="Courier"/>
              </a:rPr>
              <a:t>[httpd],</a:t>
            </a:r>
            <a:endParaRPr sz="2100">
              <a:solidFill>
                <a:srgbClr val="FF2600"/>
              </a:solidFill>
              <a:latin typeface="+mn-lt"/>
              <a:ea typeface="+mn-ea"/>
              <a:cs typeface="+mn-cs"/>
              <a:sym typeface="Courier"/>
            </a:endParaRPr>
          </a:p>
          <a:p>
            <a:pPr lvl="1" indent="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2100">
                <a:latin typeface="+mn-lt"/>
                <a:ea typeface="+mn-ea"/>
                <a:cs typeface="+mn-cs"/>
                <a:sym typeface="Courier"/>
              </a:rPr>
              <a:t> execute</a:t>
            </a:r>
            <a:r>
              <a:rPr sz="2100">
                <a:solidFill>
                  <a:srgbClr val="B51A00"/>
                </a:solidFill>
                <a:latin typeface="+mn-lt"/>
                <a:ea typeface="+mn-ea"/>
                <a:cs typeface="+mn-cs"/>
                <a:sym typeface="Courier"/>
              </a:rPr>
              <a:t>[mv]</a:t>
            </a:r>
            <a:r>
              <a:rPr sz="2100">
                <a:latin typeface="+mn-lt"/>
                <a:ea typeface="+mn-ea"/>
                <a:cs typeface="+mn-cs"/>
                <a:sym typeface="Courier"/>
              </a:rPr>
              <a:t>(only_if</a:t>
            </a:r>
            <a:r>
              <a:rPr sz="2100">
                <a:solidFill>
                  <a:srgbClr val="B51A00"/>
                </a:solidFill>
                <a:latin typeface="+mn-lt"/>
                <a:ea typeface="+mn-ea"/>
                <a:cs typeface="+mn-cs"/>
                <a:sym typeface="Courier"/>
              </a:rPr>
              <a:t>[File.exist]</a:t>
            </a:r>
            <a:r>
              <a:rPr sz="2100">
                <a:latin typeface="+mn-lt"/>
                <a:ea typeface="+mn-ea"/>
                <a:cs typeface="+mn-cs"/>
                <a:sym typeface="Courier"/>
              </a:rPr>
              <a:t>),</a:t>
            </a:r>
          </a:p>
          <a:p>
            <a:pPr lvl="1" indent="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2100">
                <a:latin typeface="+mn-lt"/>
                <a:ea typeface="+mn-ea"/>
                <a:cs typeface="+mn-cs"/>
                <a:sym typeface="Courier"/>
              </a:rPr>
              <a:t> template</a:t>
            </a:r>
            <a:r>
              <a:rPr sz="2100">
                <a:solidFill>
                  <a:srgbClr val="B51A00"/>
                </a:solidFill>
                <a:latin typeface="+mn-lt"/>
                <a:ea typeface="+mn-ea"/>
                <a:cs typeface="+mn-cs"/>
                <a:sym typeface="Courier"/>
              </a:rPr>
              <a:t>["/etc/httpd/conf.d/clowns.conf"],</a:t>
            </a:r>
            <a:endParaRPr sz="2100">
              <a:latin typeface="+mn-lt"/>
              <a:ea typeface="+mn-ea"/>
              <a:cs typeface="+mn-cs"/>
              <a:sym typeface="Courier"/>
            </a:endParaRPr>
          </a:p>
          <a:p>
            <a:pPr lvl="1" indent="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2100">
                <a:latin typeface="+mn-lt"/>
                <a:ea typeface="+mn-ea"/>
                <a:cs typeface="+mn-cs"/>
                <a:sym typeface="Courier"/>
              </a:rPr>
              <a:t> directory</a:t>
            </a:r>
            <a:r>
              <a:rPr sz="2100">
                <a:solidFill>
                  <a:srgbClr val="B51A00"/>
                </a:solidFill>
                <a:latin typeface="+mn-lt"/>
                <a:ea typeface="+mn-ea"/>
                <a:cs typeface="+mn-cs"/>
                <a:sym typeface="Courier"/>
              </a:rPr>
              <a:t>["/srv/apache/clowns"]</a:t>
            </a:r>
            <a:r>
              <a:rPr sz="2100">
                <a:latin typeface="+mn-lt"/>
                <a:ea typeface="+mn-ea"/>
                <a:cs typeface="+mn-cs"/>
                <a:sym typeface="Courier"/>
              </a:rPr>
              <a:t>,</a:t>
            </a:r>
          </a:p>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2100">
                <a:latin typeface="+mn-lt"/>
                <a:ea typeface="+mn-ea"/>
                <a:cs typeface="+mn-cs"/>
                <a:sym typeface="Courier"/>
              </a:rPr>
              <a:t> template</a:t>
            </a:r>
            <a:r>
              <a:rPr sz="2100">
                <a:solidFill>
                  <a:srgbClr val="B51A00"/>
                </a:solidFill>
                <a:latin typeface="+mn-lt"/>
                <a:ea typeface="+mn-ea"/>
                <a:cs typeface="+mn-cs"/>
                <a:sym typeface="Courier"/>
              </a:rPr>
              <a:t>["/srv/apache/clowns/index.html"],</a:t>
            </a:r>
          </a:p>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2100">
                <a:latin typeface="+mn-lt"/>
                <a:ea typeface="+mn-ea"/>
                <a:cs typeface="+mn-cs"/>
                <a:sym typeface="Courier"/>
              </a:rPr>
              <a:t> template</a:t>
            </a:r>
            <a:r>
              <a:rPr sz="2100">
                <a:solidFill>
                  <a:srgbClr val="B51A00"/>
                </a:solidFill>
                <a:latin typeface="+mn-lt"/>
                <a:ea typeface="+mn-ea"/>
                <a:cs typeface="+mn-cs"/>
                <a:sym typeface="Courier"/>
              </a:rPr>
              <a:t>["/etc/httpd/conf.d/bears.conf"],</a:t>
            </a:r>
          </a:p>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2100">
                <a:latin typeface="+mn-lt"/>
                <a:ea typeface="+mn-ea"/>
                <a:cs typeface="+mn-cs"/>
                <a:sym typeface="Courier"/>
              </a:rPr>
              <a:t> directory</a:t>
            </a:r>
            <a:r>
              <a:rPr sz="2100">
                <a:solidFill>
                  <a:srgbClr val="B51A00"/>
                </a:solidFill>
                <a:latin typeface="+mn-lt"/>
                <a:ea typeface="+mn-ea"/>
                <a:cs typeface="+mn-cs"/>
                <a:sym typeface="Courier"/>
              </a:rPr>
              <a:t>["/srv/apache/bears"],</a:t>
            </a:r>
          </a:p>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2100">
                <a:latin typeface="+mn-lt"/>
                <a:ea typeface="+mn-ea"/>
                <a:cs typeface="+mn-cs"/>
                <a:sym typeface="Courier"/>
              </a:rPr>
              <a:t> template</a:t>
            </a:r>
            <a:r>
              <a:rPr sz="2100">
                <a:solidFill>
                  <a:srgbClr val="B51A00"/>
                </a:solidFill>
                <a:latin typeface="+mn-lt"/>
                <a:ea typeface="+mn-ea"/>
                <a:cs typeface="+mn-cs"/>
                <a:sym typeface="Courier"/>
              </a:rPr>
              <a:t>["/srv/apache/clowns/bears.html"]</a:t>
            </a:r>
          </a:p>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2100">
                <a:latin typeface="+mn-lt"/>
                <a:ea typeface="+mn-ea"/>
                <a:cs typeface="+mn-cs"/>
                <a:sym typeface="Courier"/>
              </a:rPr>
              <a:t>]</a:t>
            </a:r>
          </a:p>
        </p:txBody>
      </p:sp>
      <p:sp>
        <p:nvSpPr>
          <p:cNvPr id="4983" name="Shape 4983"/>
          <p:cNvSpPr/>
          <p:nvPr/>
        </p:nvSpPr>
        <p:spPr>
          <a:xfrm>
            <a:off x="520700" y="1993900"/>
            <a:ext cx="2336800" cy="635000"/>
          </a:xfrm>
          <a:prstGeom prst="rect">
            <a:avLst/>
          </a:prstGeom>
          <a:solidFill>
            <a:srgbClr val="9F9F9F">
              <a:alpha val="30000"/>
            </a:srgbClr>
          </a:solidFill>
          <a:ln w="25400">
            <a:miter lim="400000"/>
          </a:ln>
        </p:spPr>
        <p:txBody>
          <a:bodyPr lIns="0" tIns="0" rIns="0" bIns="0" anchor="ctr"/>
          <a:lstStyle/>
          <a:p>
            <a:pPr lvl="0">
              <a:defRPr>
                <a:solidFill>
                  <a:srgbClr val="FF9300"/>
                </a:solidFill>
                <a:effectLst>
                  <a:outerShdw blurRad="38100" dist="12700" dir="5400000" rotWithShape="0">
                    <a:srgbClr val="000000">
                      <a:alpha val="50000"/>
                    </a:srgbClr>
                  </a:outerShdw>
                </a:effectLst>
              </a:defRPr>
            </a:pPr>
            <a:endParaRPr/>
          </a:p>
        </p:txBody>
      </p:sp>
      <p:sp>
        <p:nvSpPr>
          <p:cNvPr id="4984" name="Shape 4984"/>
          <p:cNvSpPr/>
          <p:nvPr/>
        </p:nvSpPr>
        <p:spPr>
          <a:xfrm>
            <a:off x="520700" y="2692400"/>
            <a:ext cx="2794000" cy="635000"/>
          </a:xfrm>
          <a:prstGeom prst="rect">
            <a:avLst/>
          </a:prstGeom>
          <a:solidFill>
            <a:srgbClr val="9F9F9F">
              <a:alpha val="30000"/>
            </a:srgbClr>
          </a:solidFill>
          <a:ln w="25400">
            <a:miter lim="400000"/>
          </a:ln>
        </p:spPr>
        <p:txBody>
          <a:bodyPr lIns="0" tIns="0" rIns="0" bIns="0" anchor="ctr"/>
          <a:lstStyle/>
          <a:p>
            <a:pPr lvl="0">
              <a:defRPr>
                <a:solidFill>
                  <a:srgbClr val="FF9300"/>
                </a:solidFill>
                <a:effectLst>
                  <a:outerShdw blurRad="38100" dist="12700" dir="5400000" rotWithShape="0">
                    <a:srgbClr val="000000">
                      <a:alpha val="50000"/>
                    </a:srgbClr>
                  </a:outerShdw>
                </a:effectLst>
              </a:defRPr>
            </a:pPr>
            <a:endParaRPr/>
          </a:p>
        </p:txBody>
      </p:sp>
      <p:sp>
        <p:nvSpPr>
          <p:cNvPr id="4985" name="Shape 4985"/>
          <p:cNvSpPr/>
          <p:nvPr/>
        </p:nvSpPr>
        <p:spPr>
          <a:xfrm>
            <a:off x="520700" y="3390900"/>
            <a:ext cx="7950200" cy="1333500"/>
          </a:xfrm>
          <a:prstGeom prst="rect">
            <a:avLst/>
          </a:prstGeom>
          <a:solidFill>
            <a:srgbClr val="9F9F9F">
              <a:alpha val="30000"/>
            </a:srgbClr>
          </a:solidFill>
          <a:ln w="25400">
            <a:miter lim="400000"/>
          </a:ln>
        </p:spPr>
        <p:txBody>
          <a:bodyPr lIns="0" tIns="0" rIns="0" bIns="0" anchor="ctr"/>
          <a:lstStyle/>
          <a:p>
            <a:pPr lvl="0">
              <a:defRPr>
                <a:solidFill>
                  <a:srgbClr val="FF9300"/>
                </a:solidFill>
                <a:effectLst>
                  <a:outerShdw blurRad="38100" dist="12700" dir="5400000" rotWithShape="0">
                    <a:srgbClr val="000000">
                      <a:alpha val="50000"/>
                    </a:srgbClr>
                  </a:outerShdw>
                </a:effectLst>
              </a:defRPr>
            </a:pPr>
            <a:endParaRPr/>
          </a:p>
        </p:txBody>
      </p:sp>
      <p:sp>
        <p:nvSpPr>
          <p:cNvPr id="4986" name="Shape 4986"/>
          <p:cNvSpPr/>
          <p:nvPr/>
        </p:nvSpPr>
        <p:spPr>
          <a:xfrm>
            <a:off x="508000" y="5372100"/>
            <a:ext cx="7277100" cy="1117600"/>
          </a:xfrm>
          <a:prstGeom prst="rect">
            <a:avLst/>
          </a:prstGeom>
          <a:solidFill>
            <a:srgbClr val="9F9F9F">
              <a:alpha val="30000"/>
            </a:srgbClr>
          </a:solidFill>
          <a:ln w="25400">
            <a:miter lim="400000"/>
          </a:ln>
        </p:spPr>
        <p:txBody>
          <a:bodyPr lIns="0" tIns="0" rIns="0" bIns="0" anchor="ctr"/>
          <a:lstStyle/>
          <a:p>
            <a:pPr lvl="0">
              <a:defRPr>
                <a:solidFill>
                  <a:srgbClr val="FF9300"/>
                </a:solidFill>
                <a:effectLst>
                  <a:outerShdw blurRad="38100" dist="12700" dir="5400000" rotWithShape="0">
                    <a:srgbClr val="000000">
                      <a:alpha val="50000"/>
                    </a:srgbClr>
                  </a:outerShdw>
                </a:effectLst>
              </a:defRPr>
            </a:pPr>
            <a:endParaRPr/>
          </a:p>
        </p:txBody>
      </p:sp>
      <p:sp>
        <p:nvSpPr>
          <p:cNvPr id="4987" name="Shape 4987"/>
          <p:cNvSpPr/>
          <p:nvPr/>
        </p:nvSpPr>
        <p:spPr>
          <a:xfrm>
            <a:off x="546100" y="6540500"/>
            <a:ext cx="2933700" cy="889000"/>
          </a:xfrm>
          <a:prstGeom prst="rect">
            <a:avLst/>
          </a:prstGeom>
          <a:solidFill>
            <a:srgbClr val="9F9F9F">
              <a:alpha val="30000"/>
            </a:srgbClr>
          </a:solidFill>
          <a:ln w="25400">
            <a:miter lim="400000"/>
          </a:ln>
        </p:spPr>
        <p:txBody>
          <a:bodyPr lIns="0" tIns="0" rIns="0" bIns="0" anchor="ctr"/>
          <a:lstStyle/>
          <a:p>
            <a:pPr lvl="0">
              <a:defRPr>
                <a:solidFill>
                  <a:srgbClr val="FF9300"/>
                </a:solidFill>
                <a:effectLst>
                  <a:outerShdw blurRad="38100" dist="12700" dir="5400000" rotWithShape="0">
                    <a:srgbClr val="000000">
                      <a:alpha val="50000"/>
                    </a:srgbClr>
                  </a:outerShdw>
                </a:effectLst>
              </a:defRPr>
            </a:pPr>
            <a:endParaRPr/>
          </a:p>
        </p:txBody>
      </p:sp>
      <p:sp>
        <p:nvSpPr>
          <p:cNvPr id="4988" name="Shape 4988"/>
          <p:cNvSpPr/>
          <p:nvPr/>
        </p:nvSpPr>
        <p:spPr>
          <a:xfrm>
            <a:off x="546100" y="7480300"/>
            <a:ext cx="6400800" cy="1206500"/>
          </a:xfrm>
          <a:prstGeom prst="rect">
            <a:avLst/>
          </a:prstGeom>
          <a:solidFill>
            <a:srgbClr val="9F9F9F">
              <a:alpha val="30000"/>
            </a:srgbClr>
          </a:solidFill>
          <a:ln w="25400">
            <a:miter lim="400000"/>
          </a:ln>
        </p:spPr>
        <p:txBody>
          <a:bodyPr lIns="0" tIns="0" rIns="0" bIns="0" anchor="ctr"/>
          <a:lstStyle/>
          <a:p>
            <a:pPr lvl="0">
              <a:defRPr>
                <a:solidFill>
                  <a:srgbClr val="FF9300"/>
                </a:solidFill>
                <a:effectLst>
                  <a:outerShdw blurRad="38100" dist="12700" dir="5400000" rotWithShape="0">
                    <a:srgbClr val="000000">
                      <a:alpha val="50000"/>
                    </a:srgbClr>
                  </a:outerShdw>
                </a:effectLst>
              </a:defRPr>
            </a:pPr>
            <a:endParaRPr/>
          </a:p>
        </p:txBody>
      </p:sp>
      <p:sp>
        <p:nvSpPr>
          <p:cNvPr id="4989" name="Shape 4989"/>
          <p:cNvSpPr/>
          <p:nvPr/>
        </p:nvSpPr>
        <p:spPr>
          <a:xfrm>
            <a:off x="5905500" y="4737100"/>
            <a:ext cx="3822700" cy="431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sz="2400" b="1">
                <a:solidFill>
                  <a:srgbClr val="FF9300"/>
                </a:solidFill>
                <a:latin typeface="Lucida Grande"/>
                <a:ea typeface="Lucida Grande"/>
                <a:cs typeface="Lucida Grande"/>
                <a:sym typeface="Lucida Grande"/>
              </a:defRPr>
            </a:lvl1pPr>
          </a:lstStyle>
          <a:p>
            <a:pPr lvl="0">
              <a:defRPr sz="1800" b="0">
                <a:solidFill>
                  <a:srgbClr val="000000"/>
                </a:solidFill>
              </a:defRPr>
            </a:pPr>
            <a:r>
              <a:rPr sz="2400" b="1">
                <a:solidFill>
                  <a:srgbClr val="FF9300"/>
                </a:solidFill>
              </a:rPr>
              <a:t>&lt;-- Clowns</a:t>
            </a:r>
          </a:p>
        </p:txBody>
      </p:sp>
      <p:sp>
        <p:nvSpPr>
          <p:cNvPr id="4990" name="Shape 4990"/>
          <p:cNvSpPr/>
          <p:nvPr/>
        </p:nvSpPr>
        <p:spPr>
          <a:xfrm>
            <a:off x="508000" y="5372100"/>
            <a:ext cx="7277100" cy="1117600"/>
          </a:xfrm>
          <a:prstGeom prst="rect">
            <a:avLst/>
          </a:prstGeom>
          <a:solidFill>
            <a:srgbClr val="9F9F9F">
              <a:alpha val="30000"/>
            </a:srgbClr>
          </a:solidFill>
          <a:ln w="25400">
            <a:miter lim="400000"/>
          </a:ln>
        </p:spPr>
        <p:txBody>
          <a:bodyPr lIns="0" tIns="0" rIns="0" bIns="0" anchor="ctr"/>
          <a:lstStyle/>
          <a:p>
            <a:pPr lvl="0">
              <a:defRPr>
                <a:solidFill>
                  <a:srgbClr val="FF9300"/>
                </a:solidFill>
                <a:effectLst>
                  <a:outerShdw blurRad="38100" dist="12700" dir="5400000" rotWithShape="0">
                    <a:srgbClr val="000000">
                      <a:alpha val="50000"/>
                    </a:srgbClr>
                  </a:outerShdw>
                </a:effectLst>
              </a:defRPr>
            </a:pPr>
            <a:endParaRPr/>
          </a:p>
        </p:txBody>
      </p:sp>
      <p:sp>
        <p:nvSpPr>
          <p:cNvPr id="4991" name="Shape 4991"/>
          <p:cNvSpPr/>
          <p:nvPr/>
        </p:nvSpPr>
        <p:spPr>
          <a:xfrm>
            <a:off x="546100" y="6540500"/>
            <a:ext cx="2933700" cy="889000"/>
          </a:xfrm>
          <a:prstGeom prst="rect">
            <a:avLst/>
          </a:prstGeom>
          <a:solidFill>
            <a:srgbClr val="9F9F9F">
              <a:alpha val="30000"/>
            </a:srgbClr>
          </a:solidFill>
          <a:ln w="25400">
            <a:miter lim="400000"/>
          </a:ln>
        </p:spPr>
        <p:txBody>
          <a:bodyPr lIns="0" tIns="0" rIns="0" bIns="0" anchor="ctr"/>
          <a:lstStyle/>
          <a:p>
            <a:pPr lvl="0">
              <a:defRPr>
                <a:solidFill>
                  <a:srgbClr val="FF9300"/>
                </a:solidFill>
                <a:effectLst>
                  <a:outerShdw blurRad="38100" dist="12700" dir="5400000" rotWithShape="0">
                    <a:srgbClr val="000000">
                      <a:alpha val="50000"/>
                    </a:srgbClr>
                  </a:outerShdw>
                </a:effectLst>
              </a:defRPr>
            </a:pPr>
            <a:endParaRPr/>
          </a:p>
        </p:txBody>
      </p:sp>
      <p:sp>
        <p:nvSpPr>
          <p:cNvPr id="4992" name="Shape 4992"/>
          <p:cNvSpPr/>
          <p:nvPr/>
        </p:nvSpPr>
        <p:spPr>
          <a:xfrm>
            <a:off x="546100" y="7480300"/>
            <a:ext cx="6400800" cy="1206500"/>
          </a:xfrm>
          <a:prstGeom prst="rect">
            <a:avLst/>
          </a:prstGeom>
          <a:solidFill>
            <a:srgbClr val="9F9F9F">
              <a:alpha val="30000"/>
            </a:srgbClr>
          </a:solidFill>
          <a:ln w="25400">
            <a:miter lim="400000"/>
          </a:ln>
        </p:spPr>
        <p:txBody>
          <a:bodyPr lIns="0" tIns="0" rIns="0" bIns="0" anchor="ctr"/>
          <a:lstStyle/>
          <a:p>
            <a:pPr lvl="0">
              <a:defRPr>
                <a:solidFill>
                  <a:srgbClr val="FF9300"/>
                </a:solidFill>
                <a:effectLst>
                  <a:outerShdw blurRad="38100" dist="12700" dir="5400000" rotWithShape="0">
                    <a:srgbClr val="000000">
                      <a:alpha val="50000"/>
                    </a:srgbClr>
                  </a:outerShdw>
                </a:effectLst>
              </a:defRPr>
            </a:pPr>
            <a:endParaRPr/>
          </a:p>
        </p:txBody>
      </p:sp>
      <p:sp>
        <p:nvSpPr>
          <p:cNvPr id="4993" name="Shape 4993"/>
          <p:cNvSpPr/>
          <p:nvPr/>
        </p:nvSpPr>
        <p:spPr>
          <a:xfrm>
            <a:off x="8877300" y="2012950"/>
            <a:ext cx="3822700" cy="3937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100">
                <a:latin typeface="+mn-lt"/>
                <a:ea typeface="+mn-ea"/>
                <a:cs typeface="+mn-cs"/>
                <a:sym typeface="Courier"/>
              </a:defRPr>
            </a:lvl1pPr>
          </a:lstStyle>
          <a:p>
            <a:pPr lvl="0">
              <a:defRPr sz="1800"/>
            </a:pPr>
            <a:r>
              <a:rPr sz="2100"/>
              <a:t>resource_collection = [</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98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4982">
                                            <p:bg/>
                                          </p:spTgt>
                                        </p:tgtEl>
                                        <p:attrNameLst>
                                          <p:attrName>style.visibility</p:attrName>
                                        </p:attrNameLst>
                                      </p:cBhvr>
                                      <p:to>
                                        <p:strVal val="visible"/>
                                      </p:to>
                                    </p:set>
                                  </p:childTnLst>
                                </p:cTn>
                              </p:par>
                              <p:par>
                                <p:cTn id="10" presetID="1" presetClass="entr" presetSubtype="0" fill="hold" grpId="2">
                                  <p:stCondLst>
                                    <p:cond delay="0"/>
                                  </p:stCondLst>
                                  <p:iterate>
                                    <p:tmAbs val="0"/>
                                  </p:iterate>
                                  <p:childTnLst>
                                    <p:set>
                                      <p:cBhvr>
                                        <p:cTn id="11" fill="hold"/>
                                        <p:tgtEl>
                                          <p:spTgt spid="4982">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3" nodeType="clickEffect">
                                  <p:stCondLst>
                                    <p:cond delay="0"/>
                                  </p:stCondLst>
                                  <p:iterate>
                                    <p:tmAbs val="0"/>
                                  </p:iterate>
                                  <p:childTnLst>
                                    <p:set>
                                      <p:cBhvr>
                                        <p:cTn id="15" fill="hold"/>
                                        <p:tgtEl>
                                          <p:spTgt spid="4984"/>
                                        </p:tgtEl>
                                        <p:attrNameLst>
                                          <p:attrName>style.visibility</p:attrName>
                                        </p:attrNameLst>
                                      </p:cBhvr>
                                      <p:to>
                                        <p:strVal val="visible"/>
                                      </p:to>
                                    </p:set>
                                  </p:childTnLst>
                                </p:cTn>
                              </p:par>
                            </p:childTnLst>
                          </p:cTn>
                        </p:par>
                        <p:par>
                          <p:cTn id="16" fill="hold">
                            <p:stCondLst>
                              <p:cond delay="0"/>
                            </p:stCondLst>
                            <p:childTnLst>
                              <p:par>
                                <p:cTn id="17" presetID="1" presetClass="exit" presetSubtype="0" fill="hold" grpId="4" nodeType="afterEffect">
                                  <p:stCondLst>
                                    <p:cond delay="0"/>
                                  </p:stCondLst>
                                  <p:iterate>
                                    <p:tmAbs val="0"/>
                                  </p:iterate>
                                  <p:childTnLst>
                                    <p:set>
                                      <p:cBhvr>
                                        <p:cTn id="18" fill="hold">
                                          <p:stCondLst>
                                            <p:cond delay="0"/>
                                          </p:stCondLst>
                                        </p:cTn>
                                        <p:tgtEl>
                                          <p:spTgt spid="4983"/>
                                        </p:tgtEl>
                                        <p:attrNameLst>
                                          <p:attrName>style.visibility</p:attrName>
                                        </p:attrNameLst>
                                      </p:cBhvr>
                                      <p:to>
                                        <p:strVal val="hidden"/>
                                      </p:to>
                                    </p:set>
                                  </p:childTnLst>
                                </p:cTn>
                              </p:par>
                            </p:childTnLst>
                          </p:cTn>
                        </p:par>
                        <p:par>
                          <p:cTn id="19" fill="hold">
                            <p:stCondLst>
                              <p:cond delay="0"/>
                            </p:stCondLst>
                            <p:childTnLst>
                              <p:par>
                                <p:cTn id="20" presetID="1" presetClass="entr" presetSubtype="0" fill="hold" grpId="2" nodeType="afterEffect">
                                  <p:stCondLst>
                                    <p:cond delay="0"/>
                                  </p:stCondLst>
                                  <p:iterate>
                                    <p:tmAbs val="0"/>
                                  </p:iterate>
                                  <p:childTnLst>
                                    <p:set>
                                      <p:cBhvr>
                                        <p:cTn id="21" fill="hold"/>
                                        <p:tgtEl>
                                          <p:spTgt spid="4982">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5" nodeType="clickEffect">
                                  <p:stCondLst>
                                    <p:cond delay="0"/>
                                  </p:stCondLst>
                                  <p:iterate>
                                    <p:tmAbs val="0"/>
                                  </p:iterate>
                                  <p:childTnLst>
                                    <p:set>
                                      <p:cBhvr>
                                        <p:cTn id="25" fill="hold"/>
                                        <p:tgtEl>
                                          <p:spTgt spid="4985"/>
                                        </p:tgtEl>
                                        <p:attrNameLst>
                                          <p:attrName>style.visibility</p:attrName>
                                        </p:attrNameLst>
                                      </p:cBhvr>
                                      <p:to>
                                        <p:strVal val="visible"/>
                                      </p:to>
                                    </p:set>
                                  </p:childTnLst>
                                </p:cTn>
                              </p:par>
                            </p:childTnLst>
                          </p:cTn>
                        </p:par>
                        <p:par>
                          <p:cTn id="26" fill="hold">
                            <p:stCondLst>
                              <p:cond delay="0"/>
                            </p:stCondLst>
                            <p:childTnLst>
                              <p:par>
                                <p:cTn id="27" presetID="1" presetClass="exit" presetSubtype="0" fill="hold" grpId="6" nodeType="afterEffect">
                                  <p:stCondLst>
                                    <p:cond delay="0"/>
                                  </p:stCondLst>
                                  <p:iterate>
                                    <p:tmAbs val="0"/>
                                  </p:iterate>
                                  <p:childTnLst>
                                    <p:set>
                                      <p:cBhvr>
                                        <p:cTn id="28" fill="hold">
                                          <p:stCondLst>
                                            <p:cond delay="0"/>
                                          </p:stCondLst>
                                        </p:cTn>
                                        <p:tgtEl>
                                          <p:spTgt spid="4984"/>
                                        </p:tgtEl>
                                        <p:attrNameLst>
                                          <p:attrName>style.visibility</p:attrName>
                                        </p:attrNameLst>
                                      </p:cBhvr>
                                      <p:to>
                                        <p:strVal val="hidden"/>
                                      </p:to>
                                    </p:set>
                                  </p:childTnLst>
                                </p:cTn>
                              </p:par>
                            </p:childTnLst>
                          </p:cTn>
                        </p:par>
                        <p:par>
                          <p:cTn id="29" fill="hold">
                            <p:stCondLst>
                              <p:cond delay="0"/>
                            </p:stCondLst>
                            <p:childTnLst>
                              <p:par>
                                <p:cTn id="30" presetID="1" presetClass="entr" presetSubtype="0" fill="hold" grpId="2" nodeType="afterEffect">
                                  <p:stCondLst>
                                    <p:cond delay="0"/>
                                  </p:stCondLst>
                                  <p:iterate>
                                    <p:tmAbs val="0"/>
                                  </p:iterate>
                                  <p:childTnLst>
                                    <p:set>
                                      <p:cBhvr>
                                        <p:cTn id="31" fill="hold"/>
                                        <p:tgtEl>
                                          <p:spTgt spid="4982">
                                            <p:txEl>
                                              <p:pRg st="2" end="2"/>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7" nodeType="clickEffect">
                                  <p:stCondLst>
                                    <p:cond delay="0"/>
                                  </p:stCondLst>
                                  <p:iterate>
                                    <p:tmAbs val="0"/>
                                  </p:iterate>
                                  <p:childTnLst>
                                    <p:set>
                                      <p:cBhvr>
                                        <p:cTn id="35" fill="hold"/>
                                        <p:tgtEl>
                                          <p:spTgt spid="4989"/>
                                        </p:tgtEl>
                                        <p:attrNameLst>
                                          <p:attrName>style.visibility</p:attrName>
                                        </p:attrNameLst>
                                      </p:cBhvr>
                                      <p:to>
                                        <p:strVal val="visible"/>
                                      </p:to>
                                    </p:set>
                                  </p:childTnLst>
                                </p:cTn>
                              </p:par>
                            </p:childTnLst>
                          </p:cTn>
                        </p:par>
                        <p:par>
                          <p:cTn id="36" fill="hold">
                            <p:stCondLst>
                              <p:cond delay="0"/>
                            </p:stCondLst>
                            <p:childTnLst>
                              <p:par>
                                <p:cTn id="37" presetID="1" presetClass="exit" presetSubtype="0" fill="hold" grpId="8" nodeType="afterEffect">
                                  <p:stCondLst>
                                    <p:cond delay="0"/>
                                  </p:stCondLst>
                                  <p:iterate>
                                    <p:tmAbs val="0"/>
                                  </p:iterate>
                                  <p:childTnLst>
                                    <p:set>
                                      <p:cBhvr>
                                        <p:cTn id="38" fill="hold">
                                          <p:stCondLst>
                                            <p:cond delay="0"/>
                                          </p:stCondLst>
                                        </p:cTn>
                                        <p:tgtEl>
                                          <p:spTgt spid="498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9" nodeType="clickEffect">
                                  <p:stCondLst>
                                    <p:cond delay="0"/>
                                  </p:stCondLst>
                                  <p:iterate>
                                    <p:tmAbs val="0"/>
                                  </p:iterate>
                                  <p:childTnLst>
                                    <p:set>
                                      <p:cBhvr>
                                        <p:cTn id="42" fill="hold"/>
                                        <p:tgtEl>
                                          <p:spTgt spid="4986"/>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2" nodeType="afterEffect">
                                  <p:stCondLst>
                                    <p:cond delay="0"/>
                                  </p:stCondLst>
                                  <p:iterate>
                                    <p:tmAbs val="0"/>
                                  </p:iterate>
                                  <p:childTnLst>
                                    <p:set>
                                      <p:cBhvr>
                                        <p:cTn id="45" fill="hold"/>
                                        <p:tgtEl>
                                          <p:spTgt spid="4982">
                                            <p:txEl>
                                              <p:pRg st="3" end="3"/>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10" nodeType="clickEffect">
                                  <p:stCondLst>
                                    <p:cond delay="0"/>
                                  </p:stCondLst>
                                  <p:iterate>
                                    <p:tmAbs val="0"/>
                                  </p:iterate>
                                  <p:childTnLst>
                                    <p:set>
                                      <p:cBhvr>
                                        <p:cTn id="49" fill="hold"/>
                                        <p:tgtEl>
                                          <p:spTgt spid="4987"/>
                                        </p:tgtEl>
                                        <p:attrNameLst>
                                          <p:attrName>style.visibility</p:attrName>
                                        </p:attrNameLst>
                                      </p:cBhvr>
                                      <p:to>
                                        <p:strVal val="visible"/>
                                      </p:to>
                                    </p:set>
                                  </p:childTnLst>
                                </p:cTn>
                              </p:par>
                            </p:childTnLst>
                          </p:cTn>
                        </p:par>
                        <p:par>
                          <p:cTn id="50" fill="hold">
                            <p:stCondLst>
                              <p:cond delay="0"/>
                            </p:stCondLst>
                            <p:childTnLst>
                              <p:par>
                                <p:cTn id="51" presetID="1" presetClass="exit" presetSubtype="0" fill="hold" grpId="11" nodeType="afterEffect">
                                  <p:stCondLst>
                                    <p:cond delay="0"/>
                                  </p:stCondLst>
                                  <p:iterate>
                                    <p:tmAbs val="0"/>
                                  </p:iterate>
                                  <p:childTnLst>
                                    <p:set>
                                      <p:cBhvr>
                                        <p:cTn id="52" fill="hold">
                                          <p:stCondLst>
                                            <p:cond delay="0"/>
                                          </p:stCondLst>
                                        </p:cTn>
                                        <p:tgtEl>
                                          <p:spTgt spid="4986"/>
                                        </p:tgtEl>
                                        <p:attrNameLst>
                                          <p:attrName>style.visibility</p:attrName>
                                        </p:attrNameLst>
                                      </p:cBhvr>
                                      <p:to>
                                        <p:strVal val="hidden"/>
                                      </p:to>
                                    </p:set>
                                  </p:childTnLst>
                                </p:cTn>
                              </p:par>
                            </p:childTnLst>
                          </p:cTn>
                        </p:par>
                        <p:par>
                          <p:cTn id="53" fill="hold">
                            <p:stCondLst>
                              <p:cond delay="0"/>
                            </p:stCondLst>
                            <p:childTnLst>
                              <p:par>
                                <p:cTn id="54" presetID="1" presetClass="entr" presetSubtype="0" fill="hold" grpId="2" nodeType="afterEffect">
                                  <p:stCondLst>
                                    <p:cond delay="0"/>
                                  </p:stCondLst>
                                  <p:iterate>
                                    <p:tmAbs val="0"/>
                                  </p:iterate>
                                  <p:childTnLst>
                                    <p:set>
                                      <p:cBhvr>
                                        <p:cTn id="55" fill="hold"/>
                                        <p:tgtEl>
                                          <p:spTgt spid="4982">
                                            <p:txEl>
                                              <p:pRg st="4" end="4"/>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12" nodeType="clickEffect">
                                  <p:stCondLst>
                                    <p:cond delay="0"/>
                                  </p:stCondLst>
                                  <p:iterate>
                                    <p:tmAbs val="0"/>
                                  </p:iterate>
                                  <p:childTnLst>
                                    <p:set>
                                      <p:cBhvr>
                                        <p:cTn id="59" fill="hold"/>
                                        <p:tgtEl>
                                          <p:spTgt spid="4988"/>
                                        </p:tgtEl>
                                        <p:attrNameLst>
                                          <p:attrName>style.visibility</p:attrName>
                                        </p:attrNameLst>
                                      </p:cBhvr>
                                      <p:to>
                                        <p:strVal val="visible"/>
                                      </p:to>
                                    </p:set>
                                  </p:childTnLst>
                                </p:cTn>
                              </p:par>
                            </p:childTnLst>
                          </p:cTn>
                        </p:par>
                        <p:par>
                          <p:cTn id="60" fill="hold">
                            <p:stCondLst>
                              <p:cond delay="0"/>
                            </p:stCondLst>
                            <p:childTnLst>
                              <p:par>
                                <p:cTn id="61" presetID="1" presetClass="exit" presetSubtype="0" fill="hold" grpId="13" nodeType="afterEffect">
                                  <p:stCondLst>
                                    <p:cond delay="0"/>
                                  </p:stCondLst>
                                  <p:iterate>
                                    <p:tmAbs val="0"/>
                                  </p:iterate>
                                  <p:childTnLst>
                                    <p:set>
                                      <p:cBhvr>
                                        <p:cTn id="62" fill="hold">
                                          <p:stCondLst>
                                            <p:cond delay="0"/>
                                          </p:stCondLst>
                                        </p:cTn>
                                        <p:tgtEl>
                                          <p:spTgt spid="4987"/>
                                        </p:tgtEl>
                                        <p:attrNameLst>
                                          <p:attrName>style.visibility</p:attrName>
                                        </p:attrNameLst>
                                      </p:cBhvr>
                                      <p:to>
                                        <p:strVal val="hidden"/>
                                      </p:to>
                                    </p:set>
                                  </p:childTnLst>
                                </p:cTn>
                              </p:par>
                            </p:childTnLst>
                          </p:cTn>
                        </p:par>
                        <p:par>
                          <p:cTn id="63" fill="hold">
                            <p:stCondLst>
                              <p:cond delay="0"/>
                            </p:stCondLst>
                            <p:childTnLst>
                              <p:par>
                                <p:cTn id="64" presetID="1" presetClass="entr" presetSubtype="0" fill="hold" grpId="2" nodeType="afterEffect">
                                  <p:stCondLst>
                                    <p:cond delay="0"/>
                                  </p:stCondLst>
                                  <p:iterate>
                                    <p:tmAbs val="0"/>
                                  </p:iterate>
                                  <p:childTnLst>
                                    <p:set>
                                      <p:cBhvr>
                                        <p:cTn id="65" fill="hold"/>
                                        <p:tgtEl>
                                          <p:spTgt spid="4982">
                                            <p:txEl>
                                              <p:pRg st="5" end="5"/>
                                            </p:txEl>
                                          </p:spTgt>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grpId="14" nodeType="clickEffect">
                                  <p:stCondLst>
                                    <p:cond delay="0"/>
                                  </p:stCondLst>
                                  <p:iterate>
                                    <p:tmAbs val="0"/>
                                  </p:iterate>
                                  <p:childTnLst>
                                    <p:set>
                                      <p:cBhvr>
                                        <p:cTn id="69" fill="hold">
                                          <p:stCondLst>
                                            <p:cond delay="0"/>
                                          </p:stCondLst>
                                        </p:cTn>
                                        <p:tgtEl>
                                          <p:spTgt spid="4989"/>
                                        </p:tgtEl>
                                        <p:attrNameLst>
                                          <p:attrName>style.visibility</p:attrName>
                                        </p:attrNameLst>
                                      </p:cBhvr>
                                      <p:to>
                                        <p:strVal val="hidden"/>
                                      </p:to>
                                    </p:set>
                                  </p:childTnLst>
                                </p:cTn>
                              </p:par>
                            </p:childTnLst>
                          </p:cTn>
                        </p:par>
                        <p:par>
                          <p:cTn id="70" fill="hold">
                            <p:stCondLst>
                              <p:cond delay="0"/>
                            </p:stCondLst>
                            <p:childTnLst>
                              <p:par>
                                <p:cTn id="71" presetID="1" presetClass="entr" presetSubtype="0" fill="hold" grpId="15" nodeType="afterEffect">
                                  <p:stCondLst>
                                    <p:cond delay="0"/>
                                  </p:stCondLst>
                                  <p:iterate>
                                    <p:tmAbs val="0"/>
                                  </p:iterate>
                                  <p:childTnLst>
                                    <p:set>
                                      <p:cBhvr>
                                        <p:cTn id="72" fill="hold"/>
                                        <p:tgtEl>
                                          <p:spTgt spid="4974"/>
                                        </p:tgtEl>
                                        <p:attrNameLst>
                                          <p:attrName>style.visibility</p:attrName>
                                        </p:attrNameLst>
                                      </p:cBhvr>
                                      <p:to>
                                        <p:strVal val="visible"/>
                                      </p:to>
                                    </p:set>
                                  </p:childTnLst>
                                </p:cTn>
                              </p:par>
                            </p:childTnLst>
                          </p:cTn>
                        </p:par>
                        <p:par>
                          <p:cTn id="73" fill="hold">
                            <p:stCondLst>
                              <p:cond delay="0"/>
                            </p:stCondLst>
                            <p:childTnLst>
                              <p:par>
                                <p:cTn id="74" presetID="1" presetClass="exit" presetSubtype="0" fill="hold" grpId="16" nodeType="afterEffect">
                                  <p:stCondLst>
                                    <p:cond delay="0"/>
                                  </p:stCondLst>
                                  <p:iterate>
                                    <p:tmAbs val="0"/>
                                  </p:iterate>
                                  <p:childTnLst>
                                    <p:set>
                                      <p:cBhvr>
                                        <p:cTn id="75" fill="hold">
                                          <p:stCondLst>
                                            <p:cond delay="0"/>
                                          </p:stCondLst>
                                        </p:cTn>
                                        <p:tgtEl>
                                          <p:spTgt spid="4988"/>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17" nodeType="clickEffect">
                                  <p:stCondLst>
                                    <p:cond delay="0"/>
                                  </p:stCondLst>
                                  <p:iterate>
                                    <p:tmAbs val="0"/>
                                  </p:iterate>
                                  <p:childTnLst>
                                    <p:set>
                                      <p:cBhvr>
                                        <p:cTn id="79" fill="hold"/>
                                        <p:tgtEl>
                                          <p:spTgt spid="4990"/>
                                        </p:tgtEl>
                                        <p:attrNameLst>
                                          <p:attrName>style.visibility</p:attrName>
                                        </p:attrNameLst>
                                      </p:cBhvr>
                                      <p:to>
                                        <p:strVal val="visible"/>
                                      </p:to>
                                    </p:set>
                                  </p:childTnLst>
                                </p:cTn>
                              </p:par>
                            </p:childTnLst>
                          </p:cTn>
                        </p:par>
                        <p:par>
                          <p:cTn id="80" fill="hold">
                            <p:stCondLst>
                              <p:cond delay="0"/>
                            </p:stCondLst>
                            <p:childTnLst>
                              <p:par>
                                <p:cTn id="81" presetID="1" presetClass="entr" presetSubtype="0" fill="hold" grpId="2" nodeType="afterEffect">
                                  <p:stCondLst>
                                    <p:cond delay="0"/>
                                  </p:stCondLst>
                                  <p:iterate>
                                    <p:tmAbs val="0"/>
                                  </p:iterate>
                                  <p:childTnLst>
                                    <p:set>
                                      <p:cBhvr>
                                        <p:cTn id="82" fill="hold"/>
                                        <p:tgtEl>
                                          <p:spTgt spid="4982">
                                            <p:txEl>
                                              <p:pRg st="6" end="6"/>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18" nodeType="clickEffect">
                                  <p:stCondLst>
                                    <p:cond delay="0"/>
                                  </p:stCondLst>
                                  <p:iterate>
                                    <p:tmAbs val="0"/>
                                  </p:iterate>
                                  <p:childTnLst>
                                    <p:set>
                                      <p:cBhvr>
                                        <p:cTn id="86" fill="hold"/>
                                        <p:tgtEl>
                                          <p:spTgt spid="4991"/>
                                        </p:tgtEl>
                                        <p:attrNameLst>
                                          <p:attrName>style.visibility</p:attrName>
                                        </p:attrNameLst>
                                      </p:cBhvr>
                                      <p:to>
                                        <p:strVal val="visible"/>
                                      </p:to>
                                    </p:set>
                                  </p:childTnLst>
                                </p:cTn>
                              </p:par>
                            </p:childTnLst>
                          </p:cTn>
                        </p:par>
                        <p:par>
                          <p:cTn id="87" fill="hold">
                            <p:stCondLst>
                              <p:cond delay="0"/>
                            </p:stCondLst>
                            <p:childTnLst>
                              <p:par>
                                <p:cTn id="88" presetID="1" presetClass="exit" presetSubtype="0" fill="hold" grpId="19" nodeType="afterEffect">
                                  <p:stCondLst>
                                    <p:cond delay="0"/>
                                  </p:stCondLst>
                                  <p:iterate>
                                    <p:tmAbs val="0"/>
                                  </p:iterate>
                                  <p:childTnLst>
                                    <p:set>
                                      <p:cBhvr>
                                        <p:cTn id="89" fill="hold">
                                          <p:stCondLst>
                                            <p:cond delay="0"/>
                                          </p:stCondLst>
                                        </p:cTn>
                                        <p:tgtEl>
                                          <p:spTgt spid="4990"/>
                                        </p:tgtEl>
                                        <p:attrNameLst>
                                          <p:attrName>style.visibility</p:attrName>
                                        </p:attrNameLst>
                                      </p:cBhvr>
                                      <p:to>
                                        <p:strVal val="hidden"/>
                                      </p:to>
                                    </p:set>
                                  </p:childTnLst>
                                </p:cTn>
                              </p:par>
                            </p:childTnLst>
                          </p:cTn>
                        </p:par>
                        <p:par>
                          <p:cTn id="90" fill="hold">
                            <p:stCondLst>
                              <p:cond delay="0"/>
                            </p:stCondLst>
                            <p:childTnLst>
                              <p:par>
                                <p:cTn id="91" presetID="1" presetClass="entr" presetSubtype="0" fill="hold" grpId="2" nodeType="afterEffect">
                                  <p:stCondLst>
                                    <p:cond delay="0"/>
                                  </p:stCondLst>
                                  <p:iterate>
                                    <p:tmAbs val="0"/>
                                  </p:iterate>
                                  <p:childTnLst>
                                    <p:set>
                                      <p:cBhvr>
                                        <p:cTn id="92" fill="hold"/>
                                        <p:tgtEl>
                                          <p:spTgt spid="4982">
                                            <p:txEl>
                                              <p:pRg st="7" end="7"/>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20" nodeType="clickEffect">
                                  <p:stCondLst>
                                    <p:cond delay="0"/>
                                  </p:stCondLst>
                                  <p:iterate>
                                    <p:tmAbs val="0"/>
                                  </p:iterate>
                                  <p:childTnLst>
                                    <p:set>
                                      <p:cBhvr>
                                        <p:cTn id="96" fill="hold"/>
                                        <p:tgtEl>
                                          <p:spTgt spid="4992"/>
                                        </p:tgtEl>
                                        <p:attrNameLst>
                                          <p:attrName>style.visibility</p:attrName>
                                        </p:attrNameLst>
                                      </p:cBhvr>
                                      <p:to>
                                        <p:strVal val="visible"/>
                                      </p:to>
                                    </p:set>
                                  </p:childTnLst>
                                </p:cTn>
                              </p:par>
                            </p:childTnLst>
                          </p:cTn>
                        </p:par>
                        <p:par>
                          <p:cTn id="97" fill="hold">
                            <p:stCondLst>
                              <p:cond delay="0"/>
                            </p:stCondLst>
                            <p:childTnLst>
                              <p:par>
                                <p:cTn id="98" presetID="1" presetClass="exit" presetSubtype="0" fill="hold" grpId="21" nodeType="afterEffect">
                                  <p:stCondLst>
                                    <p:cond delay="0"/>
                                  </p:stCondLst>
                                  <p:iterate>
                                    <p:tmAbs val="0"/>
                                  </p:iterate>
                                  <p:childTnLst>
                                    <p:set>
                                      <p:cBhvr>
                                        <p:cTn id="99" fill="hold">
                                          <p:stCondLst>
                                            <p:cond delay="0"/>
                                          </p:stCondLst>
                                        </p:cTn>
                                        <p:tgtEl>
                                          <p:spTgt spid="4991"/>
                                        </p:tgtEl>
                                        <p:attrNameLst>
                                          <p:attrName>style.visibility</p:attrName>
                                        </p:attrNameLst>
                                      </p:cBhvr>
                                      <p:to>
                                        <p:strVal val="hidden"/>
                                      </p:to>
                                    </p:set>
                                  </p:childTnLst>
                                </p:cTn>
                              </p:par>
                            </p:childTnLst>
                          </p:cTn>
                        </p:par>
                        <p:par>
                          <p:cTn id="100" fill="hold">
                            <p:stCondLst>
                              <p:cond delay="0"/>
                            </p:stCondLst>
                            <p:childTnLst>
                              <p:par>
                                <p:cTn id="101" presetID="1" presetClass="entr" presetSubtype="0" fill="hold" grpId="2" nodeType="afterEffect">
                                  <p:stCondLst>
                                    <p:cond delay="0"/>
                                  </p:stCondLst>
                                  <p:iterate>
                                    <p:tmAbs val="0"/>
                                  </p:iterate>
                                  <p:childTnLst>
                                    <p:set>
                                      <p:cBhvr>
                                        <p:cTn id="102" fill="hold"/>
                                        <p:tgtEl>
                                          <p:spTgt spid="4982">
                                            <p:txEl>
                                              <p:pRg st="8" end="8"/>
                                            </p:txEl>
                                          </p:spTgt>
                                        </p:tgtEl>
                                        <p:attrNameLst>
                                          <p:attrName>style.visibility</p:attrName>
                                        </p:attrNameLst>
                                      </p:cBhvr>
                                      <p:to>
                                        <p:strVal val="visible"/>
                                      </p:to>
                                    </p:set>
                                  </p:childTnLst>
                                </p:cTn>
                              </p:par>
                            </p:childTnLst>
                          </p:cTn>
                        </p:par>
                        <p:par>
                          <p:cTn id="103" fill="hold">
                            <p:stCondLst>
                              <p:cond delay="0"/>
                            </p:stCondLst>
                            <p:childTnLst>
                              <p:par>
                                <p:cTn id="104" presetID="1" presetClass="entr" presetSubtype="0" fill="hold" grpId="2" nodeType="afterEffect">
                                  <p:stCondLst>
                                    <p:cond delay="500"/>
                                  </p:stCondLst>
                                  <p:iterate>
                                    <p:tmAbs val="0"/>
                                  </p:iterate>
                                  <p:childTnLst>
                                    <p:set>
                                      <p:cBhvr>
                                        <p:cTn id="105" fill="hold"/>
                                        <p:tgtEl>
                                          <p:spTgt spid="4982">
                                            <p:txEl>
                                              <p:pRg st="9" end="9"/>
                                            </p:txEl>
                                          </p:spTgt>
                                        </p:tgtEl>
                                        <p:attrNameLst>
                                          <p:attrName>style.visibility</p:attrName>
                                        </p:attrNameLst>
                                      </p:cBhvr>
                                      <p:to>
                                        <p:strVal val="visible"/>
                                      </p:to>
                                    </p:set>
                                  </p:childTnLst>
                                </p:cTn>
                              </p:par>
                            </p:childTnLst>
                          </p:cTn>
                        </p:par>
                        <p:par>
                          <p:cTn id="106" fill="hold">
                            <p:stCondLst>
                              <p:cond delay="500"/>
                            </p:stCondLst>
                            <p:childTnLst>
                              <p:par>
                                <p:cTn id="107" presetID="1" presetClass="exit" presetSubtype="0" fill="hold" grpId="22" nodeType="afterEffect">
                                  <p:stCondLst>
                                    <p:cond delay="0"/>
                                  </p:stCondLst>
                                  <p:iterate>
                                    <p:tmAbs val="0"/>
                                  </p:iterate>
                                  <p:childTnLst>
                                    <p:set>
                                      <p:cBhvr>
                                        <p:cTn id="108" fill="hold">
                                          <p:stCondLst>
                                            <p:cond delay="0"/>
                                          </p:stCondLst>
                                        </p:cTn>
                                        <p:tgtEl>
                                          <p:spTgt spid="4992"/>
                                        </p:tgtEl>
                                        <p:attrNameLst>
                                          <p:attrName>style.visibility</p:attrName>
                                        </p:attrNameLst>
                                      </p:cBhvr>
                                      <p:to>
                                        <p:strVal val="hidden"/>
                                      </p:to>
                                    </p:set>
                                  </p:childTnLst>
                                </p:cTn>
                              </p:par>
                            </p:childTnLst>
                          </p:cTn>
                        </p:par>
                        <p:par>
                          <p:cTn id="109" fill="hold">
                            <p:stCondLst>
                              <p:cond delay="500"/>
                            </p:stCondLst>
                            <p:childTnLst>
                              <p:par>
                                <p:cTn id="110" presetID="1" presetClass="exit" presetSubtype="0" fill="hold" grpId="23" nodeType="afterEffect">
                                  <p:stCondLst>
                                    <p:cond delay="0"/>
                                  </p:stCondLst>
                                  <p:iterate>
                                    <p:tmAbs val="0"/>
                                  </p:iterate>
                                  <p:childTnLst>
                                    <p:set>
                                      <p:cBhvr>
                                        <p:cTn id="111" fill="hold">
                                          <p:stCondLst>
                                            <p:cond delay="0"/>
                                          </p:stCondLst>
                                        </p:cTn>
                                        <p:tgtEl>
                                          <p:spTgt spid="49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74" grpId="15" animBg="1" advAuto="0"/>
      <p:bldP spid="4974" grpId="23" animBg="1" advAuto="0"/>
      <p:bldP spid="4982" grpId="2" build="p" bldLvl="5" animBg="1" advAuto="0"/>
      <p:bldP spid="4983" grpId="1" animBg="1" advAuto="0"/>
      <p:bldP spid="4983" grpId="4" animBg="1" advAuto="0"/>
      <p:bldP spid="4984" grpId="3" animBg="1" advAuto="0"/>
      <p:bldP spid="4984" grpId="6" animBg="1" advAuto="0"/>
      <p:bldP spid="4985" grpId="5" animBg="1" advAuto="0"/>
      <p:bldP spid="4985" grpId="8" animBg="1" advAuto="0"/>
      <p:bldP spid="4986" grpId="9" animBg="1" advAuto="0"/>
      <p:bldP spid="4986" grpId="11" animBg="1" advAuto="0"/>
      <p:bldP spid="4987" grpId="10" animBg="1" advAuto="0"/>
      <p:bldP spid="4987" grpId="13" animBg="1" advAuto="0"/>
      <p:bldP spid="4988" grpId="12" animBg="1" advAuto="0"/>
      <p:bldP spid="4988" grpId="16" animBg="1" advAuto="0"/>
      <p:bldP spid="4989" grpId="7" animBg="1" advAuto="0"/>
      <p:bldP spid="4989" grpId="14" animBg="1" advAuto="0"/>
      <p:bldP spid="4990" grpId="17" animBg="1" advAuto="0"/>
      <p:bldP spid="4990" grpId="19" animBg="1" advAuto="0"/>
      <p:bldP spid="4991" grpId="18" animBg="1" advAuto="0"/>
      <p:bldP spid="4991" grpId="21" animBg="1" advAuto="0"/>
      <p:bldP spid="4992" grpId="20" animBg="1" advAuto="0"/>
      <p:bldP spid="4992" grpId="22" animBg="1" advAuto="0"/>
    </p:bldLst>
  </p:timing>
</p:sld>
</file>

<file path=ppt/slides/slide4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97" name="Shape 4997"/>
          <p:cNvSpPr>
            <a:spLocks noGrp="1"/>
          </p:cNvSpPr>
          <p:nvPr>
            <p:ph type="title"/>
          </p:nvPr>
        </p:nvSpPr>
        <p:spPr>
          <a:prstGeom prst="rect">
            <a:avLst/>
          </a:prstGeom>
        </p:spPr>
        <p:txBody>
          <a:bodyPr/>
          <a:lstStyle>
            <a:lvl1pPr defTabSz="335280">
              <a:defRPr sz="4320">
                <a:effectLst>
                  <a:outerShdw blurRad="30480" dist="15240" dir="2700000" rotWithShape="0">
                    <a:srgbClr val="000000">
                      <a:alpha val="75000"/>
                    </a:srgbClr>
                  </a:outerShdw>
                </a:effectLst>
              </a:defRPr>
            </a:lvl1pPr>
          </a:lstStyle>
          <a:p>
            <a:pPr lvl="0">
              <a:defRPr sz="1800" b="0">
                <a:solidFill>
                  <a:srgbClr val="000000"/>
                </a:solidFill>
                <a:effectLst/>
              </a:defRPr>
            </a:pPr>
            <a:r>
              <a:rPr sz="4320" b="1">
                <a:solidFill>
                  <a:srgbClr val="FFFFFF"/>
                </a:solidFill>
                <a:effectLst>
                  <a:outerShdw blurRad="30480" dist="15240" dir="2700000" rotWithShape="0">
                    <a:srgbClr val="000000">
                      <a:alpha val="75000"/>
                    </a:srgbClr>
                  </a:outerShdw>
                </a:effectLst>
              </a:rPr>
              <a:t>What about the notifications in the resource collection?</a:t>
            </a:r>
          </a:p>
        </p:txBody>
      </p:sp>
      <p:sp>
        <p:nvSpPr>
          <p:cNvPr id="4998" name="Shape 4998"/>
          <p:cNvSpPr>
            <a:spLocks noGrp="1"/>
          </p:cNvSpPr>
          <p:nvPr>
            <p:ph type="body" idx="1"/>
          </p:nvPr>
        </p:nvSpPr>
        <p:spPr>
          <a:prstGeom prst="rect">
            <a:avLst/>
          </a:prstGeom>
        </p:spPr>
        <p:txBody>
          <a:bodyPr/>
          <a:lstStyle/>
          <a:p>
            <a:pPr lvl="0">
              <a:defRPr sz="1800"/>
            </a:pPr>
            <a:r>
              <a:rPr sz="4800"/>
              <a:t>Notifications are queued and executed at the end of the chef run</a:t>
            </a:r>
          </a:p>
          <a:p>
            <a:pPr lvl="0">
              <a:defRPr sz="1800"/>
            </a:pPr>
            <a:endParaRPr sz="4800"/>
          </a:p>
          <a:p>
            <a:pPr lvl="0">
              <a:defRPr sz="1800"/>
            </a:pPr>
            <a:r>
              <a:rPr sz="4800"/>
              <a:t>Unless they configured as </a:t>
            </a:r>
            <a:r>
              <a:rPr sz="4800">
                <a:solidFill>
                  <a:srgbClr val="006D8F"/>
                </a:solidFill>
                <a:latin typeface="+mn-lt"/>
                <a:ea typeface="+mn-ea"/>
                <a:cs typeface="+mn-cs"/>
                <a:sym typeface="Courier"/>
              </a:rPr>
              <a:t>:immediately</a:t>
            </a:r>
          </a:p>
        </p:txBody>
      </p:sp>
      <p:sp>
        <p:nvSpPr>
          <p:cNvPr id="4999" name="Shape 499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445</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03" name="Shape 5003"/>
          <p:cNvSpPr>
            <a:spLocks noGrp="1"/>
          </p:cNvSpPr>
          <p:nvPr>
            <p:ph type="title"/>
          </p:nvPr>
        </p:nvSpPr>
        <p:spPr>
          <a:prstGeom prst="rect">
            <a:avLst/>
          </a:prstGeom>
        </p:spPr>
        <p:txBody>
          <a:bodyPr>
            <a:normAutofit fontScale="90000"/>
          </a:bodyPr>
          <a:lstStyle>
            <a:lvl1pPr defTabSz="547624">
              <a:defRPr sz="7056">
                <a:effectLst>
                  <a:outerShdw blurRad="49784" dist="24892" dir="2700000" rotWithShape="0">
                    <a:srgbClr val="000000">
                      <a:alpha val="75000"/>
                    </a:srgbClr>
                  </a:outerShdw>
                </a:effectLst>
              </a:defRPr>
            </a:lvl1pPr>
          </a:lstStyle>
          <a:p>
            <a:pPr lvl="0">
              <a:defRPr sz="1800" b="0">
                <a:solidFill>
                  <a:srgbClr val="000000"/>
                </a:solidFill>
                <a:effectLst/>
              </a:defRPr>
            </a:pPr>
            <a:r>
              <a:rPr sz="7056" b="1">
                <a:solidFill>
                  <a:srgbClr val="FFFFFF"/>
                </a:solidFill>
                <a:effectLst>
                  <a:outerShdw blurRad="49784" dist="24892" dir="2700000" rotWithShape="0">
                    <a:srgbClr val="000000">
                      <a:alpha val="75000"/>
                    </a:srgbClr>
                  </a:outerShdw>
                </a:effectLst>
              </a:rPr>
              <a:t>Execution phase and notifications</a:t>
            </a:r>
          </a:p>
        </p:txBody>
      </p:sp>
      <p:sp>
        <p:nvSpPr>
          <p:cNvPr id="5004" name="Shape 500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446</a:t>
            </a:fld>
            <a:endParaRPr sz="1000"/>
          </a:p>
        </p:txBody>
      </p:sp>
      <p:sp>
        <p:nvSpPr>
          <p:cNvPr id="5005" name="Shape 5005"/>
          <p:cNvSpPr/>
          <p:nvPr/>
        </p:nvSpPr>
        <p:spPr>
          <a:xfrm>
            <a:off x="8394700" y="1943100"/>
            <a:ext cx="7696200" cy="2171700"/>
          </a:xfrm>
          <a:prstGeom prst="rect">
            <a:avLst/>
          </a:prstGeom>
          <a:ln w="25400">
            <a:solidFill>
              <a:srgbClr val="435363"/>
            </a:solidFill>
            <a:custDash>
              <a:ds d="200000" sp="200000"/>
            </a:custDash>
            <a:miter lim="400000"/>
          </a:ln>
        </p:spPr>
        <p:txBody>
          <a:bodyPr lIns="190500" tIns="190500" rIns="190500" bIns="190500">
            <a:normAutofit/>
          </a:bodyPr>
          <a:lstStyle/>
          <a:p>
            <a:pPr lvl="0" algn="l" defTabSz="457200">
              <a:defRPr sz="2400" b="1">
                <a:solidFill>
                  <a:srgbClr val="008F00"/>
                </a:solidFill>
                <a:latin typeface="+mn-lt"/>
                <a:ea typeface="+mn-ea"/>
                <a:cs typeface="+mn-cs"/>
                <a:sym typeface="Courier"/>
              </a:defRPr>
            </a:pPr>
            <a:endParaRPr/>
          </a:p>
        </p:txBody>
      </p:sp>
      <p:sp>
        <p:nvSpPr>
          <p:cNvPr id="5006" name="Shape 5006"/>
          <p:cNvSpPr/>
          <p:nvPr/>
        </p:nvSpPr>
        <p:spPr>
          <a:xfrm>
            <a:off x="8382000" y="1447800"/>
            <a:ext cx="3550792" cy="4826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l" defTabSz="457200">
              <a:defRPr sz="2800"/>
            </a:lvl1pPr>
          </a:lstStyle>
          <a:p>
            <a:pPr lvl="0">
              <a:defRPr sz="1800"/>
            </a:pPr>
            <a:r>
              <a:rPr sz="2800"/>
              <a:t>Notifications Collection</a:t>
            </a:r>
          </a:p>
        </p:txBody>
      </p:sp>
      <p:sp>
        <p:nvSpPr>
          <p:cNvPr id="5007" name="Shape 5007"/>
          <p:cNvSpPr/>
          <p:nvPr/>
        </p:nvSpPr>
        <p:spPr>
          <a:xfrm>
            <a:off x="8382000" y="2336800"/>
            <a:ext cx="7708900" cy="15367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0" algn="l" defTabSz="457200">
              <a:defRPr sz="1800"/>
            </a:pPr>
            <a:r>
              <a:rPr sz="2400">
                <a:latin typeface="+mn-lt"/>
                <a:ea typeface="+mn-ea"/>
                <a:cs typeface="+mn-cs"/>
                <a:sym typeface="Courier"/>
              </a:rPr>
              <a:t>  notifies </a:t>
            </a:r>
            <a:r>
              <a:rPr sz="2400">
                <a:solidFill>
                  <a:srgbClr val="B51A00"/>
                </a:solidFill>
                <a:latin typeface="+mn-lt"/>
                <a:ea typeface="+mn-ea"/>
                <a:cs typeface="+mn-cs"/>
                <a:sym typeface="Courier"/>
              </a:rPr>
              <a:t>:restart</a:t>
            </a:r>
            <a:r>
              <a:rPr sz="2400">
                <a:latin typeface="+mn-lt"/>
                <a:ea typeface="+mn-ea"/>
                <a:cs typeface="+mn-cs"/>
                <a:sym typeface="Courier"/>
              </a:rPr>
              <a:t>, </a:t>
            </a:r>
            <a:r>
              <a:rPr sz="2400">
                <a:solidFill>
                  <a:srgbClr val="B51A00"/>
                </a:solidFill>
                <a:latin typeface="+mn-lt"/>
                <a:ea typeface="+mn-ea"/>
                <a:cs typeface="+mn-cs"/>
                <a:sym typeface="Courier"/>
              </a:rPr>
              <a:t>"service[httpd]"</a:t>
            </a:r>
          </a:p>
          <a:p>
            <a:pPr lvl="0" algn="l" defTabSz="457200">
              <a:defRPr sz="1800"/>
            </a:pPr>
            <a:r>
              <a:rPr sz="2400">
                <a:latin typeface="+mn-lt"/>
                <a:ea typeface="+mn-ea"/>
                <a:cs typeface="+mn-cs"/>
                <a:sym typeface="Courier"/>
              </a:rPr>
              <a:t>  notifies </a:t>
            </a:r>
            <a:r>
              <a:rPr sz="2400">
                <a:solidFill>
                  <a:srgbClr val="B51A00"/>
                </a:solidFill>
                <a:latin typeface="+mn-lt"/>
                <a:ea typeface="+mn-ea"/>
                <a:cs typeface="+mn-cs"/>
                <a:sym typeface="Courier"/>
              </a:rPr>
              <a:t>:restart</a:t>
            </a:r>
            <a:r>
              <a:rPr sz="2400">
                <a:latin typeface="+mn-lt"/>
                <a:ea typeface="+mn-ea"/>
                <a:cs typeface="+mn-cs"/>
                <a:sym typeface="Courier"/>
              </a:rPr>
              <a:t>, </a:t>
            </a:r>
            <a:r>
              <a:rPr sz="2400">
                <a:solidFill>
                  <a:srgbClr val="B51A00"/>
                </a:solidFill>
                <a:latin typeface="+mn-lt"/>
                <a:ea typeface="+mn-ea"/>
                <a:cs typeface="+mn-cs"/>
                <a:sym typeface="Courier"/>
              </a:rPr>
              <a:t>"service[httpd]",</a:t>
            </a:r>
            <a:endParaRPr sz="2400">
              <a:solidFill>
                <a:srgbClr val="FF2600"/>
              </a:solidFill>
              <a:latin typeface="+mn-lt"/>
              <a:ea typeface="+mn-ea"/>
              <a:cs typeface="+mn-cs"/>
              <a:sym typeface="Courier"/>
            </a:endParaRPr>
          </a:p>
          <a:p>
            <a:pPr lvl="0" algn="l" defTabSz="457200">
              <a:defRPr sz="1800"/>
            </a:pPr>
            <a:r>
              <a:rPr sz="2400">
                <a:solidFill>
                  <a:srgbClr val="FF2600"/>
                </a:solidFill>
                <a:latin typeface="+mn-lt"/>
                <a:ea typeface="+mn-ea"/>
                <a:cs typeface="+mn-cs"/>
                <a:sym typeface="Courier"/>
              </a:rPr>
              <a:t>  </a:t>
            </a:r>
            <a:r>
              <a:rPr sz="2400">
                <a:latin typeface="+mn-lt"/>
                <a:ea typeface="+mn-ea"/>
                <a:cs typeface="+mn-cs"/>
                <a:sym typeface="Courier"/>
              </a:rPr>
              <a:t>notifies </a:t>
            </a:r>
            <a:r>
              <a:rPr sz="2400">
                <a:solidFill>
                  <a:srgbClr val="B51A00"/>
                </a:solidFill>
                <a:latin typeface="+mn-lt"/>
                <a:ea typeface="+mn-ea"/>
                <a:cs typeface="+mn-cs"/>
                <a:sym typeface="Courier"/>
              </a:rPr>
              <a:t>:restart</a:t>
            </a:r>
            <a:r>
              <a:rPr sz="2400">
                <a:latin typeface="+mn-lt"/>
                <a:ea typeface="+mn-ea"/>
                <a:cs typeface="+mn-cs"/>
                <a:sym typeface="Courier"/>
              </a:rPr>
              <a:t>, </a:t>
            </a:r>
            <a:r>
              <a:rPr sz="2400">
                <a:solidFill>
                  <a:srgbClr val="B51A00"/>
                </a:solidFill>
                <a:latin typeface="+mn-lt"/>
                <a:ea typeface="+mn-ea"/>
                <a:cs typeface="+mn-cs"/>
                <a:sym typeface="Courier"/>
              </a:rPr>
              <a:t>"service[httpd]"</a:t>
            </a:r>
            <a:endParaRPr sz="2400">
              <a:latin typeface="+mn-lt"/>
              <a:ea typeface="+mn-ea"/>
              <a:cs typeface="+mn-cs"/>
              <a:sym typeface="Courier"/>
            </a:endParaRPr>
          </a:p>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2300">
                <a:latin typeface="+mn-lt"/>
                <a:ea typeface="+mn-ea"/>
                <a:cs typeface="+mn-cs"/>
                <a:sym typeface="Courier"/>
              </a:rPr>
              <a:t>]</a:t>
            </a:r>
          </a:p>
        </p:txBody>
      </p:sp>
      <p:sp>
        <p:nvSpPr>
          <p:cNvPr id="5008" name="Shape 5008"/>
          <p:cNvSpPr/>
          <p:nvPr/>
        </p:nvSpPr>
        <p:spPr>
          <a:xfrm>
            <a:off x="8394700" y="1993900"/>
            <a:ext cx="5283200" cy="431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00">
                <a:latin typeface="+mn-lt"/>
                <a:ea typeface="+mn-ea"/>
                <a:cs typeface="+mn-cs"/>
                <a:sym typeface="Courier"/>
              </a:defRPr>
            </a:lvl1pPr>
          </a:lstStyle>
          <a:p>
            <a:pPr lvl="0">
              <a:defRPr sz="1800"/>
            </a:pPr>
            <a:r>
              <a:rPr sz="2300"/>
              <a:t>notification_collection = [</a:t>
            </a:r>
          </a:p>
        </p:txBody>
      </p:sp>
      <p:sp>
        <p:nvSpPr>
          <p:cNvPr id="5009" name="Shape 5009"/>
          <p:cNvSpPr/>
          <p:nvPr/>
        </p:nvSpPr>
        <p:spPr>
          <a:xfrm>
            <a:off x="368300" y="1943100"/>
            <a:ext cx="7696200" cy="4279900"/>
          </a:xfrm>
          <a:prstGeom prst="rect">
            <a:avLst/>
          </a:prstGeom>
          <a:ln w="25400">
            <a:solidFill>
              <a:srgbClr val="435363"/>
            </a:solidFill>
            <a:custDash>
              <a:ds d="200000" sp="200000"/>
            </a:custDash>
            <a:miter lim="400000"/>
          </a:ln>
        </p:spPr>
        <p:txBody>
          <a:bodyPr lIns="190500" tIns="190500" rIns="190500" bIns="190500">
            <a:normAutofit/>
          </a:bodyPr>
          <a:lstStyle/>
          <a:p>
            <a:pPr lvl="0" algn="l" defTabSz="457200">
              <a:defRPr sz="2400" b="1">
                <a:solidFill>
                  <a:srgbClr val="008F00"/>
                </a:solidFill>
                <a:latin typeface="+mn-lt"/>
                <a:ea typeface="+mn-ea"/>
                <a:cs typeface="+mn-cs"/>
                <a:sym typeface="Courier"/>
              </a:defRPr>
            </a:pPr>
            <a:endParaRPr/>
          </a:p>
        </p:txBody>
      </p:sp>
      <p:sp>
        <p:nvSpPr>
          <p:cNvPr id="5010" name="Shape 5010"/>
          <p:cNvSpPr/>
          <p:nvPr/>
        </p:nvSpPr>
        <p:spPr>
          <a:xfrm>
            <a:off x="355600" y="1447800"/>
            <a:ext cx="3042047" cy="4826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l" defTabSz="457200">
              <a:defRPr sz="2800"/>
            </a:lvl1pPr>
          </a:lstStyle>
          <a:p>
            <a:pPr lvl="0">
              <a:defRPr sz="1800"/>
            </a:pPr>
            <a:r>
              <a:rPr sz="2800"/>
              <a:t>Resource Collection</a:t>
            </a:r>
          </a:p>
        </p:txBody>
      </p:sp>
      <p:sp>
        <p:nvSpPr>
          <p:cNvPr id="5011" name="Shape 5011"/>
          <p:cNvSpPr/>
          <p:nvPr/>
        </p:nvSpPr>
        <p:spPr>
          <a:xfrm>
            <a:off x="355600" y="2425700"/>
            <a:ext cx="7708900" cy="36322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1" indent="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2300">
                <a:latin typeface="+mn-lt"/>
                <a:ea typeface="+mn-ea"/>
                <a:cs typeface="+mn-cs"/>
                <a:sym typeface="Courier"/>
              </a:rPr>
              <a:t> package</a:t>
            </a:r>
            <a:r>
              <a:rPr sz="2300">
                <a:solidFill>
                  <a:srgbClr val="B51A00"/>
                </a:solidFill>
                <a:latin typeface="+mn-lt"/>
                <a:ea typeface="+mn-ea"/>
                <a:cs typeface="+mn-cs"/>
                <a:sym typeface="Courier"/>
              </a:rPr>
              <a:t>[httpd],</a:t>
            </a:r>
            <a:endParaRPr sz="2300">
              <a:solidFill>
                <a:srgbClr val="FF2600"/>
              </a:solidFill>
              <a:latin typeface="+mn-lt"/>
              <a:ea typeface="+mn-ea"/>
              <a:cs typeface="+mn-cs"/>
              <a:sym typeface="Courier"/>
            </a:endParaRPr>
          </a:p>
          <a:p>
            <a:pPr lvl="1" indent="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2300">
                <a:latin typeface="+mn-lt"/>
                <a:ea typeface="+mn-ea"/>
                <a:cs typeface="+mn-cs"/>
                <a:sym typeface="Courier"/>
              </a:rPr>
              <a:t> service</a:t>
            </a:r>
            <a:r>
              <a:rPr sz="2300">
                <a:solidFill>
                  <a:srgbClr val="B51A00"/>
                </a:solidFill>
                <a:latin typeface="+mn-lt"/>
                <a:ea typeface="+mn-ea"/>
                <a:cs typeface="+mn-cs"/>
                <a:sym typeface="Courier"/>
              </a:rPr>
              <a:t>[httpd],</a:t>
            </a:r>
            <a:endParaRPr sz="2300">
              <a:solidFill>
                <a:srgbClr val="FF2600"/>
              </a:solidFill>
              <a:latin typeface="+mn-lt"/>
              <a:ea typeface="+mn-ea"/>
              <a:cs typeface="+mn-cs"/>
              <a:sym typeface="Courier"/>
            </a:endParaRPr>
          </a:p>
          <a:p>
            <a:pPr lvl="1" indent="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2300">
                <a:latin typeface="+mn-lt"/>
                <a:ea typeface="+mn-ea"/>
                <a:cs typeface="+mn-cs"/>
                <a:sym typeface="Courier"/>
              </a:rPr>
              <a:t> execute</a:t>
            </a:r>
            <a:r>
              <a:rPr sz="2300">
                <a:solidFill>
                  <a:srgbClr val="B51A00"/>
                </a:solidFill>
                <a:latin typeface="+mn-lt"/>
                <a:ea typeface="+mn-ea"/>
                <a:cs typeface="+mn-cs"/>
                <a:sym typeface="Courier"/>
              </a:rPr>
              <a:t>[mv]</a:t>
            </a:r>
            <a:r>
              <a:rPr sz="2300">
                <a:latin typeface="+mn-lt"/>
                <a:ea typeface="+mn-ea"/>
                <a:cs typeface="+mn-cs"/>
                <a:sym typeface="Courier"/>
              </a:rPr>
              <a:t>(only_if</a:t>
            </a:r>
            <a:r>
              <a:rPr sz="2300">
                <a:solidFill>
                  <a:srgbClr val="B51A00"/>
                </a:solidFill>
                <a:latin typeface="+mn-lt"/>
                <a:ea typeface="+mn-ea"/>
                <a:cs typeface="+mn-cs"/>
                <a:sym typeface="Courier"/>
              </a:rPr>
              <a:t>[File.exist]</a:t>
            </a:r>
            <a:r>
              <a:rPr sz="2300">
                <a:latin typeface="+mn-lt"/>
                <a:ea typeface="+mn-ea"/>
                <a:cs typeface="+mn-cs"/>
                <a:sym typeface="Courier"/>
              </a:rPr>
              <a:t>),</a:t>
            </a:r>
          </a:p>
          <a:p>
            <a:pPr lvl="1" indent="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2300">
                <a:latin typeface="+mn-lt"/>
                <a:ea typeface="+mn-ea"/>
                <a:cs typeface="+mn-cs"/>
                <a:sym typeface="Courier"/>
              </a:rPr>
              <a:t> template</a:t>
            </a:r>
            <a:r>
              <a:rPr sz="2300">
                <a:solidFill>
                  <a:srgbClr val="B51A00"/>
                </a:solidFill>
                <a:latin typeface="+mn-lt"/>
                <a:ea typeface="+mn-ea"/>
                <a:cs typeface="+mn-cs"/>
                <a:sym typeface="Courier"/>
              </a:rPr>
              <a:t>["/etc/httpd/conf.d/clowns.conf"],</a:t>
            </a:r>
            <a:endParaRPr sz="2300">
              <a:latin typeface="+mn-lt"/>
              <a:ea typeface="+mn-ea"/>
              <a:cs typeface="+mn-cs"/>
              <a:sym typeface="Courier"/>
            </a:endParaRPr>
          </a:p>
          <a:p>
            <a:pPr lvl="1" indent="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2300">
                <a:latin typeface="+mn-lt"/>
                <a:ea typeface="+mn-ea"/>
                <a:cs typeface="+mn-cs"/>
                <a:sym typeface="Courier"/>
              </a:rPr>
              <a:t> directory</a:t>
            </a:r>
            <a:r>
              <a:rPr sz="2300">
                <a:solidFill>
                  <a:srgbClr val="B51A00"/>
                </a:solidFill>
                <a:latin typeface="+mn-lt"/>
                <a:ea typeface="+mn-ea"/>
                <a:cs typeface="+mn-cs"/>
                <a:sym typeface="Courier"/>
              </a:rPr>
              <a:t>["/srv/apache/clowns"]</a:t>
            </a:r>
            <a:r>
              <a:rPr sz="2300">
                <a:latin typeface="+mn-lt"/>
                <a:ea typeface="+mn-ea"/>
                <a:cs typeface="+mn-cs"/>
                <a:sym typeface="Courier"/>
              </a:rPr>
              <a:t>,</a:t>
            </a:r>
          </a:p>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2300">
                <a:latin typeface="+mn-lt"/>
                <a:ea typeface="+mn-ea"/>
                <a:cs typeface="+mn-cs"/>
                <a:sym typeface="Courier"/>
              </a:rPr>
              <a:t> template</a:t>
            </a:r>
            <a:r>
              <a:rPr sz="2300">
                <a:solidFill>
                  <a:srgbClr val="B51A00"/>
                </a:solidFill>
                <a:latin typeface="+mn-lt"/>
                <a:ea typeface="+mn-ea"/>
                <a:cs typeface="+mn-cs"/>
                <a:sym typeface="Courier"/>
              </a:rPr>
              <a:t>["/srv/apache/clowns/index.html"],</a:t>
            </a:r>
          </a:p>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2300">
                <a:latin typeface="+mn-lt"/>
                <a:ea typeface="+mn-ea"/>
                <a:cs typeface="+mn-cs"/>
                <a:sym typeface="Courier"/>
              </a:rPr>
              <a:t> template</a:t>
            </a:r>
            <a:r>
              <a:rPr sz="2300">
                <a:solidFill>
                  <a:srgbClr val="B51A00"/>
                </a:solidFill>
                <a:latin typeface="+mn-lt"/>
                <a:ea typeface="+mn-ea"/>
                <a:cs typeface="+mn-cs"/>
                <a:sym typeface="Courier"/>
              </a:rPr>
              <a:t>["/etc/httpd/conf.d/bears.conf"],</a:t>
            </a:r>
          </a:p>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2300">
                <a:latin typeface="+mn-lt"/>
                <a:ea typeface="+mn-ea"/>
                <a:cs typeface="+mn-cs"/>
                <a:sym typeface="Courier"/>
              </a:rPr>
              <a:t> directory</a:t>
            </a:r>
            <a:r>
              <a:rPr sz="2300">
                <a:solidFill>
                  <a:srgbClr val="B51A00"/>
                </a:solidFill>
                <a:latin typeface="+mn-lt"/>
                <a:ea typeface="+mn-ea"/>
                <a:cs typeface="+mn-cs"/>
                <a:sym typeface="Courier"/>
              </a:rPr>
              <a:t>["/srv/apache/bears"],</a:t>
            </a:r>
          </a:p>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2300">
                <a:latin typeface="+mn-lt"/>
                <a:ea typeface="+mn-ea"/>
                <a:cs typeface="+mn-cs"/>
                <a:sym typeface="Courier"/>
              </a:rPr>
              <a:t> template</a:t>
            </a:r>
            <a:r>
              <a:rPr sz="2300">
                <a:solidFill>
                  <a:srgbClr val="B51A00"/>
                </a:solidFill>
                <a:latin typeface="+mn-lt"/>
                <a:ea typeface="+mn-ea"/>
                <a:cs typeface="+mn-cs"/>
                <a:sym typeface="Courier"/>
              </a:rPr>
              <a:t>["/srv/apache/clowns/bears.html"]</a:t>
            </a:r>
          </a:p>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2300">
                <a:latin typeface="+mn-lt"/>
                <a:ea typeface="+mn-ea"/>
                <a:cs typeface="+mn-cs"/>
                <a:sym typeface="Courier"/>
              </a:rPr>
              <a:t>]</a:t>
            </a:r>
          </a:p>
        </p:txBody>
      </p:sp>
      <p:sp>
        <p:nvSpPr>
          <p:cNvPr id="5012" name="Shape 5012"/>
          <p:cNvSpPr/>
          <p:nvPr/>
        </p:nvSpPr>
        <p:spPr>
          <a:xfrm>
            <a:off x="368300" y="1993900"/>
            <a:ext cx="4521200" cy="431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300">
                <a:latin typeface="+mn-lt"/>
                <a:ea typeface="+mn-ea"/>
                <a:cs typeface="+mn-cs"/>
                <a:sym typeface="Courier"/>
              </a:defRPr>
            </a:lvl1pPr>
          </a:lstStyle>
          <a:p>
            <a:pPr lvl="0">
              <a:defRPr sz="1800"/>
            </a:pPr>
            <a:r>
              <a:rPr sz="2300"/>
              <a:t>resource_collection = [</a:t>
            </a:r>
          </a:p>
        </p:txBody>
      </p:sp>
      <p:sp>
        <p:nvSpPr>
          <p:cNvPr id="5013" name="Shape 5013"/>
          <p:cNvSpPr/>
          <p:nvPr/>
        </p:nvSpPr>
        <p:spPr>
          <a:xfrm>
            <a:off x="8394700" y="4902200"/>
            <a:ext cx="7696200" cy="1295400"/>
          </a:xfrm>
          <a:prstGeom prst="rect">
            <a:avLst/>
          </a:prstGeom>
          <a:ln w="25400">
            <a:solidFill>
              <a:srgbClr val="435363"/>
            </a:solidFill>
            <a:custDash>
              <a:ds d="200000" sp="200000"/>
            </a:custDash>
            <a:miter lim="400000"/>
          </a:ln>
        </p:spPr>
        <p:txBody>
          <a:bodyPr lIns="190500" tIns="190500" rIns="190500" bIns="190500">
            <a:normAutofit/>
          </a:bodyPr>
          <a:lstStyle/>
          <a:p>
            <a:pPr lvl="0" algn="l" defTabSz="457200">
              <a:defRPr sz="2400" b="1">
                <a:solidFill>
                  <a:srgbClr val="008F00"/>
                </a:solidFill>
                <a:latin typeface="+mn-lt"/>
                <a:ea typeface="+mn-ea"/>
                <a:cs typeface="+mn-cs"/>
                <a:sym typeface="Courier"/>
              </a:defRPr>
            </a:pPr>
            <a:endParaRPr/>
          </a:p>
        </p:txBody>
      </p:sp>
      <p:sp>
        <p:nvSpPr>
          <p:cNvPr id="5014" name="Shape 5014"/>
          <p:cNvSpPr/>
          <p:nvPr/>
        </p:nvSpPr>
        <p:spPr>
          <a:xfrm>
            <a:off x="8382000" y="4406900"/>
            <a:ext cx="2702769" cy="4826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l" defTabSz="457200">
              <a:defRPr sz="2800"/>
            </a:lvl1pPr>
          </a:lstStyle>
          <a:p>
            <a:pPr lvl="0">
              <a:defRPr sz="1800"/>
            </a:pPr>
            <a:r>
              <a:rPr sz="2800"/>
              <a:t>Final Notifications</a:t>
            </a:r>
          </a:p>
        </p:txBody>
      </p:sp>
      <p:sp>
        <p:nvSpPr>
          <p:cNvPr id="5015" name="Shape 5015"/>
          <p:cNvSpPr/>
          <p:nvPr/>
        </p:nvSpPr>
        <p:spPr>
          <a:xfrm>
            <a:off x="8382000" y="5321300"/>
            <a:ext cx="7708900" cy="8001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0" algn="l" defTabSz="457200">
              <a:defRPr sz="1800"/>
            </a:pPr>
            <a:r>
              <a:rPr sz="2400">
                <a:latin typeface="+mn-lt"/>
                <a:ea typeface="+mn-ea"/>
                <a:cs typeface="+mn-cs"/>
                <a:sym typeface="Courier"/>
              </a:rPr>
              <a:t>  notifies </a:t>
            </a:r>
            <a:r>
              <a:rPr sz="2400">
                <a:solidFill>
                  <a:srgbClr val="B51A00"/>
                </a:solidFill>
                <a:latin typeface="+mn-lt"/>
                <a:ea typeface="+mn-ea"/>
                <a:cs typeface="+mn-cs"/>
                <a:sym typeface="Courier"/>
              </a:rPr>
              <a:t>:restart</a:t>
            </a:r>
            <a:r>
              <a:rPr sz="2400">
                <a:latin typeface="+mn-lt"/>
                <a:ea typeface="+mn-ea"/>
                <a:cs typeface="+mn-cs"/>
                <a:sym typeface="Courier"/>
              </a:rPr>
              <a:t>, </a:t>
            </a:r>
            <a:r>
              <a:rPr sz="2400">
                <a:solidFill>
                  <a:srgbClr val="B51A00"/>
                </a:solidFill>
                <a:latin typeface="+mn-lt"/>
                <a:ea typeface="+mn-ea"/>
                <a:cs typeface="+mn-cs"/>
                <a:sym typeface="Courier"/>
              </a:rPr>
              <a:t>"service[httpd]"</a:t>
            </a:r>
          </a:p>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2300">
                <a:latin typeface="+mn-lt"/>
                <a:ea typeface="+mn-ea"/>
                <a:cs typeface="+mn-cs"/>
                <a:sym typeface="Courier"/>
              </a:rPr>
              <a:t>]</a:t>
            </a:r>
          </a:p>
        </p:txBody>
      </p:sp>
      <p:sp>
        <p:nvSpPr>
          <p:cNvPr id="5016" name="Shape 5016"/>
          <p:cNvSpPr/>
          <p:nvPr/>
        </p:nvSpPr>
        <p:spPr>
          <a:xfrm>
            <a:off x="8394700" y="4953000"/>
            <a:ext cx="6108700" cy="431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2300">
                <a:latin typeface="+mn-lt"/>
                <a:ea typeface="+mn-ea"/>
                <a:cs typeface="+mn-cs"/>
                <a:sym typeface="Courier"/>
              </a:rPr>
              <a:t>notification_collection</a:t>
            </a:r>
            <a:r>
              <a:rPr sz="2300" b="1">
                <a:latin typeface="+mn-lt"/>
                <a:ea typeface="+mn-ea"/>
                <a:cs typeface="+mn-cs"/>
                <a:sym typeface="Courier"/>
              </a:rPr>
              <a:t>.uniq</a:t>
            </a:r>
            <a:r>
              <a:rPr sz="2300">
                <a:latin typeface="+mn-lt"/>
                <a:ea typeface="+mn-ea"/>
                <a:cs typeface="+mn-cs"/>
                <a:sym typeface="Courier"/>
              </a:rPr>
              <a:t> = [</a:t>
            </a:r>
          </a:p>
        </p:txBody>
      </p:sp>
      <p:sp>
        <p:nvSpPr>
          <p:cNvPr id="5017" name="Shape 5017"/>
          <p:cNvSpPr/>
          <p:nvPr/>
        </p:nvSpPr>
        <p:spPr>
          <a:xfrm>
            <a:off x="482600" y="2514600"/>
            <a:ext cx="2705100" cy="317500"/>
          </a:xfrm>
          <a:prstGeom prst="rect">
            <a:avLst/>
          </a:prstGeom>
          <a:solidFill>
            <a:srgbClr val="9F9F9F">
              <a:alpha val="30000"/>
            </a:srgbClr>
          </a:solidFill>
          <a:ln w="25400">
            <a:miter lim="400000"/>
          </a:ln>
        </p:spPr>
        <p:txBody>
          <a:bodyPr lIns="0" tIns="0" rIns="0" bIns="0" anchor="ctr"/>
          <a:lstStyle/>
          <a:p>
            <a:pPr lvl="0">
              <a:defRPr>
                <a:solidFill>
                  <a:srgbClr val="FF9300"/>
                </a:solidFill>
                <a:effectLst>
                  <a:outerShdw blurRad="38100" dist="12700" dir="5400000" rotWithShape="0">
                    <a:srgbClr val="000000">
                      <a:alpha val="50000"/>
                    </a:srgbClr>
                  </a:outerShdw>
                </a:effectLst>
              </a:defRPr>
            </a:pPr>
            <a:endParaRPr/>
          </a:p>
        </p:txBody>
      </p:sp>
      <p:sp>
        <p:nvSpPr>
          <p:cNvPr id="5018" name="Shape 5018"/>
          <p:cNvSpPr/>
          <p:nvPr/>
        </p:nvSpPr>
        <p:spPr>
          <a:xfrm>
            <a:off x="482600" y="2870200"/>
            <a:ext cx="2705100" cy="304800"/>
          </a:xfrm>
          <a:prstGeom prst="rect">
            <a:avLst/>
          </a:prstGeom>
          <a:solidFill>
            <a:srgbClr val="9F9F9F">
              <a:alpha val="30000"/>
            </a:srgbClr>
          </a:solidFill>
          <a:ln w="25400">
            <a:miter lim="400000"/>
          </a:ln>
        </p:spPr>
        <p:txBody>
          <a:bodyPr lIns="0" tIns="0" rIns="0" bIns="0" anchor="ctr"/>
          <a:lstStyle/>
          <a:p>
            <a:pPr lvl="0">
              <a:defRPr>
                <a:solidFill>
                  <a:srgbClr val="FF9300"/>
                </a:solidFill>
                <a:effectLst>
                  <a:outerShdw blurRad="38100" dist="12700" dir="5400000" rotWithShape="0">
                    <a:srgbClr val="000000">
                      <a:alpha val="50000"/>
                    </a:srgbClr>
                  </a:outerShdw>
                </a:effectLst>
              </a:defRPr>
            </a:pPr>
            <a:endParaRPr/>
          </a:p>
        </p:txBody>
      </p:sp>
      <p:sp>
        <p:nvSpPr>
          <p:cNvPr id="5019" name="Shape 5019"/>
          <p:cNvSpPr/>
          <p:nvPr/>
        </p:nvSpPr>
        <p:spPr>
          <a:xfrm>
            <a:off x="482600" y="3238500"/>
            <a:ext cx="5715000" cy="317500"/>
          </a:xfrm>
          <a:prstGeom prst="rect">
            <a:avLst/>
          </a:prstGeom>
          <a:solidFill>
            <a:srgbClr val="9F9F9F">
              <a:alpha val="30000"/>
            </a:srgbClr>
          </a:solidFill>
          <a:ln w="25400">
            <a:miter lim="400000"/>
          </a:ln>
        </p:spPr>
        <p:txBody>
          <a:bodyPr lIns="0" tIns="0" rIns="0" bIns="0" anchor="ctr"/>
          <a:lstStyle/>
          <a:p>
            <a:pPr lvl="0">
              <a:defRPr>
                <a:solidFill>
                  <a:srgbClr val="FF9300"/>
                </a:solidFill>
                <a:effectLst>
                  <a:outerShdw blurRad="38100" dist="12700" dir="5400000" rotWithShape="0">
                    <a:srgbClr val="000000">
                      <a:alpha val="50000"/>
                    </a:srgbClr>
                  </a:outerShdw>
                </a:effectLst>
              </a:defRPr>
            </a:pPr>
            <a:endParaRPr/>
          </a:p>
        </p:txBody>
      </p:sp>
      <p:sp>
        <p:nvSpPr>
          <p:cNvPr id="5020" name="Shape 5020"/>
          <p:cNvSpPr/>
          <p:nvPr/>
        </p:nvSpPr>
        <p:spPr>
          <a:xfrm>
            <a:off x="482600" y="3581400"/>
            <a:ext cx="7302500" cy="330200"/>
          </a:xfrm>
          <a:prstGeom prst="rect">
            <a:avLst/>
          </a:prstGeom>
          <a:solidFill>
            <a:srgbClr val="9F9F9F">
              <a:alpha val="30000"/>
            </a:srgbClr>
          </a:solidFill>
          <a:ln w="25400">
            <a:miter lim="400000"/>
          </a:ln>
        </p:spPr>
        <p:txBody>
          <a:bodyPr lIns="0" tIns="0" rIns="0" bIns="0" anchor="ctr"/>
          <a:lstStyle/>
          <a:p>
            <a:pPr lvl="0">
              <a:defRPr>
                <a:solidFill>
                  <a:srgbClr val="FF9300"/>
                </a:solidFill>
                <a:effectLst>
                  <a:outerShdw blurRad="38100" dist="12700" dir="5400000" rotWithShape="0">
                    <a:srgbClr val="000000">
                      <a:alpha val="50000"/>
                    </a:srgbClr>
                  </a:outerShdw>
                </a:effectLst>
              </a:defRPr>
            </a:pPr>
            <a:endParaRPr/>
          </a:p>
        </p:txBody>
      </p:sp>
      <p:sp>
        <p:nvSpPr>
          <p:cNvPr id="5021" name="Shape 5021"/>
          <p:cNvSpPr/>
          <p:nvPr/>
        </p:nvSpPr>
        <p:spPr>
          <a:xfrm>
            <a:off x="482600" y="4254500"/>
            <a:ext cx="7302500" cy="330200"/>
          </a:xfrm>
          <a:prstGeom prst="rect">
            <a:avLst/>
          </a:prstGeom>
          <a:solidFill>
            <a:srgbClr val="9F9F9F">
              <a:alpha val="30000"/>
            </a:srgbClr>
          </a:solidFill>
          <a:ln w="25400">
            <a:miter lim="400000"/>
          </a:ln>
        </p:spPr>
        <p:txBody>
          <a:bodyPr lIns="0" tIns="0" rIns="0" bIns="0" anchor="ctr"/>
          <a:lstStyle/>
          <a:p>
            <a:pPr lvl="0">
              <a:defRPr>
                <a:solidFill>
                  <a:srgbClr val="FF9300"/>
                </a:solidFill>
                <a:effectLst>
                  <a:outerShdw blurRad="38100" dist="12700" dir="5400000" rotWithShape="0">
                    <a:srgbClr val="000000">
                      <a:alpha val="50000"/>
                    </a:srgbClr>
                  </a:outerShdw>
                </a:effectLst>
              </a:defRPr>
            </a:pPr>
            <a:endParaRPr/>
          </a:p>
        </p:txBody>
      </p:sp>
      <p:sp>
        <p:nvSpPr>
          <p:cNvPr id="5022" name="Shape 5022"/>
          <p:cNvSpPr/>
          <p:nvPr/>
        </p:nvSpPr>
        <p:spPr>
          <a:xfrm>
            <a:off x="482600" y="4660900"/>
            <a:ext cx="7112000" cy="317500"/>
          </a:xfrm>
          <a:prstGeom prst="rect">
            <a:avLst/>
          </a:prstGeom>
          <a:solidFill>
            <a:srgbClr val="9F9F9F">
              <a:alpha val="30000"/>
            </a:srgbClr>
          </a:solidFill>
          <a:ln w="25400">
            <a:miter lim="400000"/>
          </a:ln>
        </p:spPr>
        <p:txBody>
          <a:bodyPr lIns="0" tIns="0" rIns="0" bIns="0" anchor="ctr"/>
          <a:lstStyle/>
          <a:p>
            <a:pPr lvl="0">
              <a:defRPr>
                <a:solidFill>
                  <a:srgbClr val="FF9300"/>
                </a:solidFill>
                <a:effectLst>
                  <a:outerShdw blurRad="38100" dist="12700" dir="5400000" rotWithShape="0">
                    <a:srgbClr val="000000">
                      <a:alpha val="50000"/>
                    </a:srgbClr>
                  </a:outerShdw>
                </a:effectLst>
              </a:defRPr>
            </a:pPr>
            <a:endParaRPr/>
          </a:p>
        </p:txBody>
      </p:sp>
      <p:sp>
        <p:nvSpPr>
          <p:cNvPr id="5023" name="Shape 5023"/>
          <p:cNvSpPr/>
          <p:nvPr/>
        </p:nvSpPr>
        <p:spPr>
          <a:xfrm>
            <a:off x="482600" y="5016500"/>
            <a:ext cx="5372100" cy="317500"/>
          </a:xfrm>
          <a:prstGeom prst="rect">
            <a:avLst/>
          </a:prstGeom>
          <a:solidFill>
            <a:srgbClr val="9F9F9F">
              <a:alpha val="30000"/>
            </a:srgbClr>
          </a:solidFill>
          <a:ln w="25400">
            <a:miter lim="400000"/>
          </a:ln>
        </p:spPr>
        <p:txBody>
          <a:bodyPr lIns="0" tIns="0" rIns="0" bIns="0" anchor="ctr"/>
          <a:lstStyle/>
          <a:p>
            <a:pPr lvl="0">
              <a:defRPr>
                <a:solidFill>
                  <a:srgbClr val="FF9300"/>
                </a:solidFill>
                <a:effectLst>
                  <a:outerShdw blurRad="38100" dist="12700" dir="5400000" rotWithShape="0">
                    <a:srgbClr val="000000">
                      <a:alpha val="50000"/>
                    </a:srgbClr>
                  </a:outerShdw>
                </a:effectLst>
              </a:defRPr>
            </a:pPr>
            <a:endParaRPr/>
          </a:p>
        </p:txBody>
      </p:sp>
      <p:sp>
        <p:nvSpPr>
          <p:cNvPr id="5024" name="Shape 5024"/>
          <p:cNvSpPr/>
          <p:nvPr/>
        </p:nvSpPr>
        <p:spPr>
          <a:xfrm>
            <a:off x="482600" y="5372100"/>
            <a:ext cx="7302500" cy="304800"/>
          </a:xfrm>
          <a:prstGeom prst="rect">
            <a:avLst/>
          </a:prstGeom>
          <a:solidFill>
            <a:srgbClr val="9F9F9F">
              <a:alpha val="30000"/>
            </a:srgbClr>
          </a:solidFill>
          <a:ln w="25400">
            <a:miter lim="400000"/>
          </a:ln>
        </p:spPr>
        <p:txBody>
          <a:bodyPr lIns="0" tIns="0" rIns="0" bIns="0" anchor="ctr"/>
          <a:lstStyle/>
          <a:p>
            <a:pPr lvl="0">
              <a:defRPr>
                <a:solidFill>
                  <a:srgbClr val="FF9300"/>
                </a:solidFill>
                <a:effectLst>
                  <a:outerShdw blurRad="38100" dist="12700" dir="5400000" rotWithShape="0">
                    <a:srgbClr val="000000">
                      <a:alpha val="50000"/>
                    </a:srgbClr>
                  </a:outerShdw>
                </a:effectLst>
              </a:defRPr>
            </a:pPr>
            <a:endParaRPr/>
          </a:p>
        </p:txBody>
      </p:sp>
      <p:sp>
        <p:nvSpPr>
          <p:cNvPr id="5025" name="Shape 5025"/>
          <p:cNvSpPr/>
          <p:nvPr/>
        </p:nvSpPr>
        <p:spPr>
          <a:xfrm>
            <a:off x="482600" y="3937000"/>
            <a:ext cx="5511800" cy="279400"/>
          </a:xfrm>
          <a:prstGeom prst="rect">
            <a:avLst/>
          </a:prstGeom>
          <a:solidFill>
            <a:srgbClr val="9F9F9F">
              <a:alpha val="30000"/>
            </a:srgbClr>
          </a:solidFill>
          <a:ln w="25400">
            <a:miter lim="400000"/>
          </a:ln>
        </p:spPr>
        <p:txBody>
          <a:bodyPr lIns="0" tIns="0" rIns="0" bIns="0" anchor="ctr"/>
          <a:lstStyle/>
          <a:p>
            <a:pPr lvl="0">
              <a:defRPr>
                <a:solidFill>
                  <a:srgbClr val="FF9300"/>
                </a:solidFill>
                <a:effectLst>
                  <a:outerShdw blurRad="38100" dist="12700" dir="5400000" rotWithShape="0">
                    <a:srgbClr val="000000">
                      <a:alpha val="50000"/>
                    </a:srgbClr>
                  </a:outerShdw>
                </a:effectLst>
              </a:defRPr>
            </a:pPr>
            <a:endParaRP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017"/>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grpId="2" nodeType="afterEffect">
                                  <p:stCondLst>
                                    <p:cond delay="1000"/>
                                  </p:stCondLst>
                                  <p:iterate>
                                    <p:tmAbs val="0"/>
                                  </p:iterate>
                                  <p:childTnLst>
                                    <p:set>
                                      <p:cBhvr>
                                        <p:cTn id="9" fill="hold">
                                          <p:stCondLst>
                                            <p:cond delay="0"/>
                                          </p:stCondLst>
                                        </p:cTn>
                                        <p:tgtEl>
                                          <p:spTgt spid="5017"/>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3" nodeType="clickEffect">
                                  <p:stCondLst>
                                    <p:cond delay="0"/>
                                  </p:stCondLst>
                                  <p:iterate>
                                    <p:tmAbs val="0"/>
                                  </p:iterate>
                                  <p:childTnLst>
                                    <p:set>
                                      <p:cBhvr>
                                        <p:cTn id="13" fill="hold"/>
                                        <p:tgtEl>
                                          <p:spTgt spid="5018"/>
                                        </p:tgtEl>
                                        <p:attrNameLst>
                                          <p:attrName>style.visibility</p:attrName>
                                        </p:attrNameLst>
                                      </p:cBhvr>
                                      <p:to>
                                        <p:strVal val="visible"/>
                                      </p:to>
                                    </p:set>
                                  </p:childTnLst>
                                </p:cTn>
                              </p:par>
                            </p:childTnLst>
                          </p:cTn>
                        </p:par>
                        <p:par>
                          <p:cTn id="14" fill="hold">
                            <p:stCondLst>
                              <p:cond delay="0"/>
                            </p:stCondLst>
                            <p:childTnLst>
                              <p:par>
                                <p:cTn id="15" presetID="1" presetClass="exit" presetSubtype="0" fill="hold" grpId="4" nodeType="afterEffect">
                                  <p:stCondLst>
                                    <p:cond delay="1000"/>
                                  </p:stCondLst>
                                  <p:iterate>
                                    <p:tmAbs val="0"/>
                                  </p:iterate>
                                  <p:childTnLst>
                                    <p:set>
                                      <p:cBhvr>
                                        <p:cTn id="16" fill="hold">
                                          <p:stCondLst>
                                            <p:cond delay="0"/>
                                          </p:stCondLst>
                                        </p:cTn>
                                        <p:tgtEl>
                                          <p:spTgt spid="501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5" nodeType="clickEffect">
                                  <p:stCondLst>
                                    <p:cond delay="0"/>
                                  </p:stCondLst>
                                  <p:iterate>
                                    <p:tmAbs val="0"/>
                                  </p:iterate>
                                  <p:childTnLst>
                                    <p:set>
                                      <p:cBhvr>
                                        <p:cTn id="20" fill="hold"/>
                                        <p:tgtEl>
                                          <p:spTgt spid="5019"/>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6" nodeType="afterEffect">
                                  <p:stCondLst>
                                    <p:cond delay="500"/>
                                  </p:stCondLst>
                                  <p:iterate>
                                    <p:tmAbs val="0"/>
                                  </p:iterate>
                                  <p:childTnLst>
                                    <p:set>
                                      <p:cBhvr>
                                        <p:cTn id="23" fill="hold"/>
                                        <p:tgtEl>
                                          <p:spTgt spid="5007">
                                            <p:bg/>
                                          </p:spTgt>
                                        </p:tgtEl>
                                        <p:attrNameLst>
                                          <p:attrName>style.visibility</p:attrName>
                                        </p:attrNameLst>
                                      </p:cBhvr>
                                      <p:to>
                                        <p:strVal val="visible"/>
                                      </p:to>
                                    </p:set>
                                  </p:childTnLst>
                                </p:cTn>
                              </p:par>
                              <p:par>
                                <p:cTn id="24" presetID="1" presetClass="entr" presetSubtype="0" fill="hold" grpId="6">
                                  <p:stCondLst>
                                    <p:cond delay="0"/>
                                  </p:stCondLst>
                                  <p:iterate>
                                    <p:tmAbs val="0"/>
                                  </p:iterate>
                                  <p:childTnLst>
                                    <p:set>
                                      <p:cBhvr>
                                        <p:cTn id="25" fill="hold"/>
                                        <p:tgtEl>
                                          <p:spTgt spid="5007">
                                            <p:txEl>
                                              <p:pRg st="0" end="0"/>
                                            </p:txEl>
                                          </p:spTgt>
                                        </p:tgtEl>
                                        <p:attrNameLst>
                                          <p:attrName>style.visibility</p:attrName>
                                        </p:attrNameLst>
                                      </p:cBhvr>
                                      <p:to>
                                        <p:strVal val="visible"/>
                                      </p:to>
                                    </p:set>
                                  </p:childTnLst>
                                </p:cTn>
                              </p:par>
                            </p:childTnLst>
                          </p:cTn>
                        </p:par>
                        <p:par>
                          <p:cTn id="26" fill="hold">
                            <p:stCondLst>
                              <p:cond delay="0"/>
                            </p:stCondLst>
                            <p:childTnLst>
                              <p:par>
                                <p:cTn id="27" presetID="1" presetClass="exit" presetSubtype="0" fill="hold" grpId="7" nodeType="afterEffect">
                                  <p:stCondLst>
                                    <p:cond delay="1000"/>
                                  </p:stCondLst>
                                  <p:iterate>
                                    <p:tmAbs val="0"/>
                                  </p:iterate>
                                  <p:childTnLst>
                                    <p:set>
                                      <p:cBhvr>
                                        <p:cTn id="28" fill="hold">
                                          <p:stCondLst>
                                            <p:cond delay="0"/>
                                          </p:stCondLst>
                                        </p:cTn>
                                        <p:tgtEl>
                                          <p:spTgt spid="501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8" nodeType="clickEffect">
                                  <p:stCondLst>
                                    <p:cond delay="0"/>
                                  </p:stCondLst>
                                  <p:iterate>
                                    <p:tmAbs val="0"/>
                                  </p:iterate>
                                  <p:childTnLst>
                                    <p:set>
                                      <p:cBhvr>
                                        <p:cTn id="32" fill="hold"/>
                                        <p:tgtEl>
                                          <p:spTgt spid="5020"/>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6" nodeType="afterEffect">
                                  <p:stCondLst>
                                    <p:cond delay="500"/>
                                  </p:stCondLst>
                                  <p:iterate>
                                    <p:tmAbs val="0"/>
                                  </p:iterate>
                                  <p:childTnLst>
                                    <p:set>
                                      <p:cBhvr>
                                        <p:cTn id="35" fill="hold"/>
                                        <p:tgtEl>
                                          <p:spTgt spid="5007">
                                            <p:txEl>
                                              <p:pRg st="1" end="1"/>
                                            </p:txEl>
                                          </p:spTgt>
                                        </p:tgtEl>
                                        <p:attrNameLst>
                                          <p:attrName>style.visibility</p:attrName>
                                        </p:attrNameLst>
                                      </p:cBhvr>
                                      <p:to>
                                        <p:strVal val="visible"/>
                                      </p:to>
                                    </p:set>
                                  </p:childTnLst>
                                </p:cTn>
                              </p:par>
                            </p:childTnLst>
                          </p:cTn>
                        </p:par>
                        <p:par>
                          <p:cTn id="36" fill="hold">
                            <p:stCondLst>
                              <p:cond delay="500"/>
                            </p:stCondLst>
                            <p:childTnLst>
                              <p:par>
                                <p:cTn id="37" presetID="1" presetClass="exit" presetSubtype="0" fill="hold" grpId="9" nodeType="afterEffect">
                                  <p:stCondLst>
                                    <p:cond delay="1000"/>
                                  </p:stCondLst>
                                  <p:iterate>
                                    <p:tmAbs val="0"/>
                                  </p:iterate>
                                  <p:childTnLst>
                                    <p:set>
                                      <p:cBhvr>
                                        <p:cTn id="38" fill="hold">
                                          <p:stCondLst>
                                            <p:cond delay="0"/>
                                          </p:stCondLst>
                                        </p:cTn>
                                        <p:tgtEl>
                                          <p:spTgt spid="50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0" nodeType="clickEffect">
                                  <p:stCondLst>
                                    <p:cond delay="0"/>
                                  </p:stCondLst>
                                  <p:iterate>
                                    <p:tmAbs val="0"/>
                                  </p:iterate>
                                  <p:childTnLst>
                                    <p:set>
                                      <p:cBhvr>
                                        <p:cTn id="42" fill="hold"/>
                                        <p:tgtEl>
                                          <p:spTgt spid="5025"/>
                                        </p:tgtEl>
                                        <p:attrNameLst>
                                          <p:attrName>style.visibility</p:attrName>
                                        </p:attrNameLst>
                                      </p:cBhvr>
                                      <p:to>
                                        <p:strVal val="visible"/>
                                      </p:to>
                                    </p:set>
                                  </p:childTnLst>
                                </p:cTn>
                              </p:par>
                            </p:childTnLst>
                          </p:cTn>
                        </p:par>
                        <p:par>
                          <p:cTn id="43" fill="hold">
                            <p:stCondLst>
                              <p:cond delay="0"/>
                            </p:stCondLst>
                            <p:childTnLst>
                              <p:par>
                                <p:cTn id="44" presetID="1" presetClass="exit" presetSubtype="0" fill="hold" grpId="11" nodeType="afterEffect">
                                  <p:stCondLst>
                                    <p:cond delay="1000"/>
                                  </p:stCondLst>
                                  <p:iterate>
                                    <p:tmAbs val="0"/>
                                  </p:iterate>
                                  <p:childTnLst>
                                    <p:set>
                                      <p:cBhvr>
                                        <p:cTn id="45" fill="hold">
                                          <p:stCondLst>
                                            <p:cond delay="0"/>
                                          </p:stCondLst>
                                        </p:cTn>
                                        <p:tgtEl>
                                          <p:spTgt spid="5025"/>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12" nodeType="clickEffect">
                                  <p:stCondLst>
                                    <p:cond delay="0"/>
                                  </p:stCondLst>
                                  <p:iterate>
                                    <p:tmAbs val="0"/>
                                  </p:iterate>
                                  <p:childTnLst>
                                    <p:set>
                                      <p:cBhvr>
                                        <p:cTn id="49" fill="hold"/>
                                        <p:tgtEl>
                                          <p:spTgt spid="5021"/>
                                        </p:tgtEl>
                                        <p:attrNameLst>
                                          <p:attrName>style.visibility</p:attrName>
                                        </p:attrNameLst>
                                      </p:cBhvr>
                                      <p:to>
                                        <p:strVal val="visible"/>
                                      </p:to>
                                    </p:set>
                                  </p:childTnLst>
                                </p:cTn>
                              </p:par>
                            </p:childTnLst>
                          </p:cTn>
                        </p:par>
                        <p:par>
                          <p:cTn id="50" fill="hold">
                            <p:stCondLst>
                              <p:cond delay="0"/>
                            </p:stCondLst>
                            <p:childTnLst>
                              <p:par>
                                <p:cTn id="51" presetID="1" presetClass="exit" presetSubtype="0" fill="hold" grpId="13" nodeType="afterEffect">
                                  <p:stCondLst>
                                    <p:cond delay="1000"/>
                                  </p:stCondLst>
                                  <p:iterate>
                                    <p:tmAbs val="0"/>
                                  </p:iterate>
                                  <p:childTnLst>
                                    <p:set>
                                      <p:cBhvr>
                                        <p:cTn id="52" fill="hold">
                                          <p:stCondLst>
                                            <p:cond delay="0"/>
                                          </p:stCondLst>
                                        </p:cTn>
                                        <p:tgtEl>
                                          <p:spTgt spid="502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14" nodeType="clickEffect">
                                  <p:stCondLst>
                                    <p:cond delay="0"/>
                                  </p:stCondLst>
                                  <p:iterate>
                                    <p:tmAbs val="0"/>
                                  </p:iterate>
                                  <p:childTnLst>
                                    <p:set>
                                      <p:cBhvr>
                                        <p:cTn id="56" fill="hold"/>
                                        <p:tgtEl>
                                          <p:spTgt spid="5022"/>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grpId="6" nodeType="afterEffect">
                                  <p:stCondLst>
                                    <p:cond delay="500"/>
                                  </p:stCondLst>
                                  <p:iterate>
                                    <p:tmAbs val="0"/>
                                  </p:iterate>
                                  <p:childTnLst>
                                    <p:set>
                                      <p:cBhvr>
                                        <p:cTn id="59" fill="hold"/>
                                        <p:tgtEl>
                                          <p:spTgt spid="5007">
                                            <p:txEl>
                                              <p:pRg st="2" end="2"/>
                                            </p:txEl>
                                          </p:spTgt>
                                        </p:tgtEl>
                                        <p:attrNameLst>
                                          <p:attrName>style.visibility</p:attrName>
                                        </p:attrNameLst>
                                      </p:cBhvr>
                                      <p:to>
                                        <p:strVal val="visible"/>
                                      </p:to>
                                    </p:set>
                                  </p:childTnLst>
                                </p:cTn>
                              </p:par>
                            </p:childTnLst>
                          </p:cTn>
                        </p:par>
                        <p:par>
                          <p:cTn id="60" fill="hold">
                            <p:stCondLst>
                              <p:cond delay="500"/>
                            </p:stCondLst>
                            <p:childTnLst>
                              <p:par>
                                <p:cTn id="61" presetID="1" presetClass="exit" presetSubtype="0" fill="hold" grpId="15" nodeType="afterEffect">
                                  <p:stCondLst>
                                    <p:cond delay="1000"/>
                                  </p:stCondLst>
                                  <p:iterate>
                                    <p:tmAbs val="0"/>
                                  </p:iterate>
                                  <p:childTnLst>
                                    <p:set>
                                      <p:cBhvr>
                                        <p:cTn id="62" fill="hold">
                                          <p:stCondLst>
                                            <p:cond delay="0"/>
                                          </p:stCondLst>
                                        </p:cTn>
                                        <p:tgtEl>
                                          <p:spTgt spid="502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16" nodeType="clickEffect">
                                  <p:stCondLst>
                                    <p:cond delay="0"/>
                                  </p:stCondLst>
                                  <p:iterate>
                                    <p:tmAbs val="0"/>
                                  </p:iterate>
                                  <p:childTnLst>
                                    <p:set>
                                      <p:cBhvr>
                                        <p:cTn id="66" fill="hold"/>
                                        <p:tgtEl>
                                          <p:spTgt spid="5023"/>
                                        </p:tgtEl>
                                        <p:attrNameLst>
                                          <p:attrName>style.visibility</p:attrName>
                                        </p:attrNameLst>
                                      </p:cBhvr>
                                      <p:to>
                                        <p:strVal val="visible"/>
                                      </p:to>
                                    </p:set>
                                  </p:childTnLst>
                                </p:cTn>
                              </p:par>
                            </p:childTnLst>
                          </p:cTn>
                        </p:par>
                        <p:par>
                          <p:cTn id="67" fill="hold">
                            <p:stCondLst>
                              <p:cond delay="0"/>
                            </p:stCondLst>
                            <p:childTnLst>
                              <p:par>
                                <p:cTn id="68" presetID="1" presetClass="exit" presetSubtype="0" fill="hold" grpId="17" nodeType="afterEffect">
                                  <p:stCondLst>
                                    <p:cond delay="1000"/>
                                  </p:stCondLst>
                                  <p:iterate>
                                    <p:tmAbs val="0"/>
                                  </p:iterate>
                                  <p:childTnLst>
                                    <p:set>
                                      <p:cBhvr>
                                        <p:cTn id="69" fill="hold">
                                          <p:stCondLst>
                                            <p:cond delay="0"/>
                                          </p:stCondLst>
                                        </p:cTn>
                                        <p:tgtEl>
                                          <p:spTgt spid="5023"/>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18" nodeType="clickEffect">
                                  <p:stCondLst>
                                    <p:cond delay="0"/>
                                  </p:stCondLst>
                                  <p:iterate>
                                    <p:tmAbs val="0"/>
                                  </p:iterate>
                                  <p:childTnLst>
                                    <p:set>
                                      <p:cBhvr>
                                        <p:cTn id="73" fill="hold"/>
                                        <p:tgtEl>
                                          <p:spTgt spid="5024"/>
                                        </p:tgtEl>
                                        <p:attrNameLst>
                                          <p:attrName>style.visibility</p:attrName>
                                        </p:attrNameLst>
                                      </p:cBhvr>
                                      <p:to>
                                        <p:strVal val="visible"/>
                                      </p:to>
                                    </p:set>
                                  </p:childTnLst>
                                </p:cTn>
                              </p:par>
                            </p:childTnLst>
                          </p:cTn>
                        </p:par>
                        <p:par>
                          <p:cTn id="74" fill="hold">
                            <p:stCondLst>
                              <p:cond delay="0"/>
                            </p:stCondLst>
                            <p:childTnLst>
                              <p:par>
                                <p:cTn id="75" presetID="1" presetClass="exit" presetSubtype="0" fill="hold" grpId="19" nodeType="afterEffect">
                                  <p:stCondLst>
                                    <p:cond delay="1000"/>
                                  </p:stCondLst>
                                  <p:iterate>
                                    <p:tmAbs val="0"/>
                                  </p:iterate>
                                  <p:childTnLst>
                                    <p:set>
                                      <p:cBhvr>
                                        <p:cTn id="76" fill="hold">
                                          <p:stCondLst>
                                            <p:cond delay="0"/>
                                          </p:stCondLst>
                                        </p:cTn>
                                        <p:tgtEl>
                                          <p:spTgt spid="5024"/>
                                        </p:tgtEl>
                                        <p:attrNameLst>
                                          <p:attrName>style.visibility</p:attrName>
                                        </p:attrNameLst>
                                      </p:cBhvr>
                                      <p:to>
                                        <p:strVal val="hidden"/>
                                      </p:to>
                                    </p:set>
                                  </p:childTnLst>
                                </p:cTn>
                              </p:par>
                            </p:childTnLst>
                          </p:cTn>
                        </p:par>
                        <p:par>
                          <p:cTn id="77" fill="hold">
                            <p:stCondLst>
                              <p:cond delay="1000"/>
                            </p:stCondLst>
                            <p:childTnLst>
                              <p:par>
                                <p:cTn id="78" presetID="1" presetClass="entr" presetSubtype="0" fill="hold" grpId="6" nodeType="afterEffect">
                                  <p:stCondLst>
                                    <p:cond delay="0"/>
                                  </p:stCondLst>
                                  <p:iterate>
                                    <p:tmAbs val="0"/>
                                  </p:iterate>
                                  <p:childTnLst>
                                    <p:set>
                                      <p:cBhvr>
                                        <p:cTn id="79" fill="hold"/>
                                        <p:tgtEl>
                                          <p:spTgt spid="5007">
                                            <p:txEl>
                                              <p:pRg st="3" end="3"/>
                                            </p:txEl>
                                          </p:spTgt>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20" nodeType="clickEffect">
                                  <p:stCondLst>
                                    <p:cond delay="0"/>
                                  </p:stCondLst>
                                  <p:iterate>
                                    <p:tmAbs val="0"/>
                                  </p:iterate>
                                  <p:childTnLst>
                                    <p:set>
                                      <p:cBhvr>
                                        <p:cTn id="83" fill="hold"/>
                                        <p:tgtEl>
                                          <p:spTgt spid="5016"/>
                                        </p:tgtEl>
                                        <p:attrNameLst>
                                          <p:attrName>style.visibility</p:attrName>
                                        </p:attrNameLst>
                                      </p:cBhvr>
                                      <p:to>
                                        <p:strVal val="visible"/>
                                      </p:to>
                                    </p:set>
                                  </p:childTnLst>
                                </p:cTn>
                              </p:par>
                            </p:childTnLst>
                          </p:cTn>
                        </p:par>
                        <p:par>
                          <p:cTn id="84" fill="hold">
                            <p:stCondLst>
                              <p:cond delay="0"/>
                            </p:stCondLst>
                            <p:childTnLst>
                              <p:par>
                                <p:cTn id="85" presetID="1" presetClass="entr" presetSubtype="0" fill="hold" grpId="21" nodeType="afterEffect">
                                  <p:stCondLst>
                                    <p:cond delay="0"/>
                                  </p:stCondLst>
                                  <p:iterate>
                                    <p:tmAbs val="0"/>
                                  </p:iterate>
                                  <p:childTnLst>
                                    <p:set>
                                      <p:cBhvr>
                                        <p:cTn id="86" fill="hold"/>
                                        <p:tgtEl>
                                          <p:spTgt spid="50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07" grpId="6" build="p" bldLvl="5" animBg="1" advAuto="0"/>
      <p:bldP spid="5015" grpId="21" animBg="1" advAuto="0"/>
      <p:bldP spid="5016" grpId="20" animBg="1" advAuto="0"/>
      <p:bldP spid="5017" grpId="1" animBg="1" advAuto="0"/>
      <p:bldP spid="5017" grpId="2" animBg="1" advAuto="0"/>
      <p:bldP spid="5018" grpId="3" animBg="1" advAuto="0"/>
      <p:bldP spid="5018" grpId="4" animBg="1" advAuto="0"/>
      <p:bldP spid="5019" grpId="5" animBg="1" advAuto="0"/>
      <p:bldP spid="5019" grpId="7" animBg="1" advAuto="0"/>
      <p:bldP spid="5020" grpId="8" animBg="1" advAuto="0"/>
      <p:bldP spid="5020" grpId="9" animBg="1" advAuto="0"/>
      <p:bldP spid="5021" grpId="12" animBg="1" advAuto="0"/>
      <p:bldP spid="5021" grpId="13" animBg="1" advAuto="0"/>
      <p:bldP spid="5022" grpId="14" animBg="1" advAuto="0"/>
      <p:bldP spid="5022" grpId="15" animBg="1" advAuto="0"/>
      <p:bldP spid="5023" grpId="16" animBg="1" advAuto="0"/>
      <p:bldP spid="5023" grpId="17" animBg="1" advAuto="0"/>
      <p:bldP spid="5024" grpId="18" animBg="1" advAuto="0"/>
      <p:bldP spid="5024" grpId="19" animBg="1" advAuto="0"/>
      <p:bldP spid="5025" grpId="10" animBg="1" advAuto="0"/>
      <p:bldP spid="5025" grpId="11" animBg="1" advAuto="0"/>
    </p:bld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9" name="Shape 5029"/>
          <p:cNvSpPr>
            <a:spLocks noGrp="1"/>
          </p:cNvSpPr>
          <p:nvPr>
            <p:ph type="title"/>
          </p:nvPr>
        </p:nvSpPr>
        <p:spPr>
          <a:prstGeom prst="rect">
            <a:avLst/>
          </a:prstGeom>
        </p:spPr>
        <p:txBody>
          <a:bodyPr>
            <a:normAutofit fontScale="90000"/>
          </a:bodyPr>
          <a:lstStyle>
            <a:lvl1pPr defTabSz="491744">
              <a:defRPr sz="7304">
                <a:effectLst>
                  <a:outerShdw blurRad="44704" dist="22352" dir="2700000" rotWithShape="0">
                    <a:srgbClr val="000000">
                      <a:alpha val="75000"/>
                    </a:srgbClr>
                  </a:outerShdw>
                </a:effectLst>
              </a:defRPr>
            </a:lvl1pPr>
          </a:lstStyle>
          <a:p>
            <a:pPr lvl="0">
              <a:defRPr sz="1800" b="0">
                <a:solidFill>
                  <a:srgbClr val="000000"/>
                </a:solidFill>
                <a:effectLst/>
              </a:defRPr>
            </a:pPr>
            <a:r>
              <a:rPr sz="7304" b="1">
                <a:solidFill>
                  <a:srgbClr val="FFFFFF"/>
                </a:solidFill>
                <a:effectLst>
                  <a:outerShdw blurRad="44704" dist="22352" dir="2700000" rotWithShape="0">
                    <a:srgbClr val="000000">
                      <a:alpha val="75000"/>
                    </a:srgbClr>
                  </a:outerShdw>
                </a:effectLst>
              </a:rPr>
              <a:t>Review Questions</a:t>
            </a:r>
          </a:p>
        </p:txBody>
      </p:sp>
      <p:sp>
        <p:nvSpPr>
          <p:cNvPr id="5030" name="Shape 5030"/>
          <p:cNvSpPr>
            <a:spLocks noGrp="1"/>
          </p:cNvSpPr>
          <p:nvPr>
            <p:ph type="body" idx="1"/>
          </p:nvPr>
        </p:nvSpPr>
        <p:spPr>
          <a:xfrm>
            <a:off x="368300" y="1651000"/>
            <a:ext cx="15024100" cy="7239000"/>
          </a:xfrm>
          <a:prstGeom prst="rect">
            <a:avLst/>
          </a:prstGeom>
        </p:spPr>
        <p:txBody>
          <a:bodyPr/>
          <a:lstStyle/>
          <a:p>
            <a:pPr lvl="0">
              <a:defRPr sz="1800"/>
            </a:pPr>
            <a:r>
              <a:rPr sz="4800"/>
              <a:t>How do you control the idempotence of an Execute resource?</a:t>
            </a:r>
          </a:p>
          <a:p>
            <a:pPr lvl="0">
              <a:defRPr sz="1800"/>
            </a:pPr>
            <a:r>
              <a:rPr sz="4800"/>
              <a:t>Where can you learn the details about all the core resources in Chef?</a:t>
            </a:r>
          </a:p>
          <a:p>
            <a:pPr lvl="0">
              <a:defRPr sz="1800"/>
            </a:pPr>
            <a:r>
              <a:rPr sz="4800"/>
              <a:t>What is a notification?</a:t>
            </a:r>
          </a:p>
          <a:p>
            <a:pPr lvl="0">
              <a:defRPr sz="1800"/>
            </a:pPr>
            <a:r>
              <a:rPr sz="4800"/>
              <a:t>What is a template variable?</a:t>
            </a:r>
          </a:p>
          <a:p>
            <a:pPr lvl="0">
              <a:defRPr sz="1800"/>
            </a:pPr>
            <a:r>
              <a:rPr sz="4800"/>
              <a:t>What does </a:t>
            </a:r>
            <a:r>
              <a:rPr sz="4800">
                <a:latin typeface="+mn-lt"/>
                <a:ea typeface="+mn-ea"/>
                <a:cs typeface="+mn-cs"/>
                <a:sym typeface="Courier"/>
              </a:rPr>
              <a:t>#{foo}</a:t>
            </a:r>
            <a:r>
              <a:rPr sz="4800"/>
              <a:t> do in a Ruby string?</a:t>
            </a:r>
          </a:p>
        </p:txBody>
      </p:sp>
      <p:sp>
        <p:nvSpPr>
          <p:cNvPr id="5031" name="Shape 5031"/>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447</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3" name="Shape 5033"/>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Search</a:t>
            </a:r>
          </a:p>
        </p:txBody>
      </p:sp>
      <p:sp>
        <p:nvSpPr>
          <p:cNvPr id="5034" name="Shape 5034"/>
          <p:cNvSpPr>
            <a:spLocks noGrp="1"/>
          </p:cNvSpPr>
          <p:nvPr>
            <p:ph type="body" idx="1"/>
          </p:nvPr>
        </p:nvSpPr>
        <p:spPr>
          <a:prstGeom prst="rect">
            <a:avLst/>
          </a:prstGeom>
        </p:spPr>
        <p:txBody>
          <a:bodyPr/>
          <a:lstStyle/>
          <a:p>
            <a:pPr lvl="0">
              <a:defRPr sz="1800">
                <a:solidFill>
                  <a:srgbClr val="000000"/>
                </a:solidFill>
              </a:defRPr>
            </a:pPr>
            <a:r>
              <a:rPr sz="3600">
                <a:solidFill>
                  <a:srgbClr val="A1C3E5"/>
                </a:solidFill>
              </a:rPr>
              <a:t>A deeper dive....</a:t>
            </a:r>
          </a:p>
        </p:txBody>
      </p:sp>
      <p:sp>
        <p:nvSpPr>
          <p:cNvPr id="5035" name="Shape 5035"/>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448</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7" name="Shape 5037"/>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Lesson Objectives</a:t>
            </a:r>
          </a:p>
        </p:txBody>
      </p:sp>
      <p:sp>
        <p:nvSpPr>
          <p:cNvPr id="5038" name="Shape 5038"/>
          <p:cNvSpPr>
            <a:spLocks noGrp="1"/>
          </p:cNvSpPr>
          <p:nvPr>
            <p:ph type="body" idx="1"/>
          </p:nvPr>
        </p:nvSpPr>
        <p:spPr>
          <a:prstGeom prst="rect">
            <a:avLst/>
          </a:prstGeom>
        </p:spPr>
        <p:txBody>
          <a:bodyPr/>
          <a:lstStyle/>
          <a:p>
            <a:pPr lvl="0">
              <a:defRPr sz="1800"/>
            </a:pPr>
            <a:r>
              <a:rPr sz="4800"/>
              <a:t>After completing the lesson, you will be able to</a:t>
            </a:r>
          </a:p>
          <a:p>
            <a:pPr lvl="1">
              <a:defRPr sz="1800"/>
            </a:pPr>
            <a:r>
              <a:rPr sz="4800"/>
              <a:t>Describe the query syntax used in search</a:t>
            </a:r>
          </a:p>
          <a:p>
            <a:pPr lvl="1">
              <a:defRPr sz="1800"/>
            </a:pPr>
            <a:r>
              <a:rPr sz="4800"/>
              <a:t>Invoke a search from command line </a:t>
            </a:r>
          </a:p>
          <a:p>
            <a:pPr lvl="1">
              <a:defRPr sz="1800"/>
            </a:pPr>
            <a:r>
              <a:rPr sz="4800"/>
              <a:t>Build a search into your recipe code</a:t>
            </a:r>
          </a:p>
        </p:txBody>
      </p:sp>
      <p:sp>
        <p:nvSpPr>
          <p:cNvPr id="5039" name="Shape 5039"/>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449</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Shape 805"/>
          <p:cNvSpPr/>
          <p:nvPr/>
        </p:nvSpPr>
        <p:spPr>
          <a:xfrm>
            <a:off x="5982688" y="2755900"/>
            <a:ext cx="851225" cy="694625"/>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806" name="Shape 806"/>
          <p:cNvSpPr/>
          <p:nvPr/>
        </p:nvSpPr>
        <p:spPr>
          <a:xfrm>
            <a:off x="8209458" y="2929836"/>
            <a:ext cx="2019301" cy="6096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App LBs</a:t>
            </a:r>
          </a:p>
        </p:txBody>
      </p:sp>
      <p:sp>
        <p:nvSpPr>
          <p:cNvPr id="807" name="Shape 807"/>
          <p:cNvSpPr/>
          <p:nvPr/>
        </p:nvSpPr>
        <p:spPr>
          <a:xfrm>
            <a:off x="5982688" y="45714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808" name="Shape 808"/>
          <p:cNvSpPr/>
          <p:nvPr/>
        </p:nvSpPr>
        <p:spPr>
          <a:xfrm>
            <a:off x="10365077" y="4745387"/>
            <a:ext cx="3034321" cy="519914"/>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App Servers</a:t>
            </a:r>
          </a:p>
        </p:txBody>
      </p:sp>
      <p:sp>
        <p:nvSpPr>
          <p:cNvPr id="809" name="Shape 809"/>
          <p:cNvSpPr/>
          <p:nvPr/>
        </p:nvSpPr>
        <p:spPr>
          <a:xfrm>
            <a:off x="4935682" y="45714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810" name="Shape 810"/>
          <p:cNvSpPr/>
          <p:nvPr/>
        </p:nvSpPr>
        <p:spPr>
          <a:xfrm>
            <a:off x="7097791" y="45714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811" name="Shape 811"/>
          <p:cNvSpPr/>
          <p:nvPr/>
        </p:nvSpPr>
        <p:spPr>
          <a:xfrm>
            <a:off x="2870199" y="5535567"/>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812" name="Shape 812"/>
          <p:cNvSpPr/>
          <p:nvPr/>
        </p:nvSpPr>
        <p:spPr>
          <a:xfrm>
            <a:off x="3917203" y="5535567"/>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813" name="Shape 813"/>
          <p:cNvSpPr/>
          <p:nvPr/>
        </p:nvSpPr>
        <p:spPr>
          <a:xfrm>
            <a:off x="7097791" y="2755900"/>
            <a:ext cx="851225" cy="694625"/>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814" name="Shape 814"/>
          <p:cNvSpPr/>
          <p:nvPr/>
        </p:nvSpPr>
        <p:spPr>
          <a:xfrm>
            <a:off x="8212895" y="45714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815" name="Shape 815"/>
          <p:cNvSpPr/>
          <p:nvPr/>
        </p:nvSpPr>
        <p:spPr>
          <a:xfrm>
            <a:off x="9259898" y="45714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816" name="Shape 816"/>
          <p:cNvSpPr/>
          <p:nvPr/>
        </p:nvSpPr>
        <p:spPr>
          <a:xfrm>
            <a:off x="7108937" y="6391366"/>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817" name="Shape 817"/>
          <p:cNvSpPr/>
          <p:nvPr/>
        </p:nvSpPr>
        <p:spPr>
          <a:xfrm>
            <a:off x="8244841" y="6416766"/>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818" name="Shape 818"/>
          <p:cNvSpPr/>
          <p:nvPr/>
        </p:nvSpPr>
        <p:spPr>
          <a:xfrm>
            <a:off x="9361710" y="6428945"/>
            <a:ext cx="3289301" cy="7112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DB slaves</a:t>
            </a:r>
          </a:p>
        </p:txBody>
      </p:sp>
      <p:sp>
        <p:nvSpPr>
          <p:cNvPr id="819" name="Shape 819"/>
          <p:cNvSpPr/>
          <p:nvPr/>
        </p:nvSpPr>
        <p:spPr>
          <a:xfrm>
            <a:off x="5992585" y="3668520"/>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820" name="Shape 820"/>
          <p:cNvSpPr/>
          <p:nvPr/>
        </p:nvSpPr>
        <p:spPr>
          <a:xfrm>
            <a:off x="9467569" y="3758276"/>
            <a:ext cx="2235201" cy="5969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Cache</a:t>
            </a:r>
          </a:p>
        </p:txBody>
      </p:sp>
      <p:sp>
        <p:nvSpPr>
          <p:cNvPr id="821" name="Shape 821"/>
          <p:cNvSpPr/>
          <p:nvPr/>
        </p:nvSpPr>
        <p:spPr>
          <a:xfrm>
            <a:off x="7110035" y="3668520"/>
            <a:ext cx="851224"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822" name="Shape 822"/>
          <p:cNvSpPr/>
          <p:nvPr/>
        </p:nvSpPr>
        <p:spPr>
          <a:xfrm>
            <a:off x="8227483" y="3668520"/>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823" name="Shape 823"/>
          <p:cNvSpPr/>
          <p:nvPr/>
        </p:nvSpPr>
        <p:spPr>
          <a:xfrm>
            <a:off x="3890450" y="4610266"/>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824" name="Shape 824"/>
          <p:cNvSpPr/>
          <p:nvPr/>
        </p:nvSpPr>
        <p:spPr>
          <a:xfrm>
            <a:off x="4875134" y="3668520"/>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825" name="Shape 825"/>
          <p:cNvSpPr/>
          <p:nvPr/>
        </p:nvSpPr>
        <p:spPr>
          <a:xfrm>
            <a:off x="7110890" y="5494455"/>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826" name="Shape 826"/>
          <p:cNvSpPr/>
          <p:nvPr/>
        </p:nvSpPr>
        <p:spPr>
          <a:xfrm>
            <a:off x="8234226" y="5519855"/>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827" name="Shape 827"/>
          <p:cNvSpPr/>
          <p:nvPr/>
        </p:nvSpPr>
        <p:spPr>
          <a:xfrm>
            <a:off x="9269467" y="5541300"/>
            <a:ext cx="3289301" cy="6096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DB Cache</a:t>
            </a:r>
          </a:p>
        </p:txBody>
      </p:sp>
      <p:sp>
        <p:nvSpPr>
          <p:cNvPr id="828" name="Shape 828"/>
          <p:cNvSpPr/>
          <p:nvPr/>
        </p:nvSpPr>
        <p:spPr>
          <a:xfrm>
            <a:off x="5985218" y="7379517"/>
            <a:ext cx="851225" cy="694625"/>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829" name="Shape 829"/>
          <p:cNvSpPr/>
          <p:nvPr/>
        </p:nvSpPr>
        <p:spPr>
          <a:xfrm>
            <a:off x="7095856" y="7379517"/>
            <a:ext cx="851225" cy="694625"/>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830" name="Shape 830"/>
          <p:cNvSpPr/>
          <p:nvPr/>
        </p:nvSpPr>
        <p:spPr>
          <a:xfrm>
            <a:off x="8245394" y="7465760"/>
            <a:ext cx="2019301" cy="7112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DBs</a:t>
            </a:r>
          </a:p>
        </p:txBody>
      </p:sp>
      <p:sp>
        <p:nvSpPr>
          <p:cNvPr id="831" name="Shape 831"/>
          <p:cNvSpPr/>
          <p:nvPr/>
        </p:nvSpPr>
        <p:spPr>
          <a:xfrm>
            <a:off x="5981700" y="6426200"/>
            <a:ext cx="851224" cy="694625"/>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832" name="Shape 832"/>
          <p:cNvSpPr/>
          <p:nvPr/>
        </p:nvSpPr>
        <p:spPr>
          <a:xfrm>
            <a:off x="4940300" y="6426200"/>
            <a:ext cx="851224" cy="694625"/>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833" name="Shape 833"/>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...and change happens!</a:t>
            </a:r>
          </a:p>
        </p:txBody>
      </p:sp>
      <p:grpSp>
        <p:nvGrpSpPr>
          <p:cNvPr id="836" name="Group 836"/>
          <p:cNvGrpSpPr/>
          <p:nvPr/>
        </p:nvGrpSpPr>
        <p:grpSpPr>
          <a:xfrm rot="20396873">
            <a:off x="-12139" y="2882046"/>
            <a:ext cx="5270501" cy="1143001"/>
            <a:chOff x="-215899" y="-139699"/>
            <a:chExt cx="5270500" cy="1143000"/>
          </a:xfrm>
        </p:grpSpPr>
        <p:sp>
          <p:nvSpPr>
            <p:cNvPr id="835" name="Shape 835"/>
            <p:cNvSpPr/>
            <p:nvPr/>
          </p:nvSpPr>
          <p:spPr>
            <a:xfrm>
              <a:off x="0" y="0"/>
              <a:ext cx="4838701" cy="584200"/>
            </a:xfrm>
            <a:prstGeom prst="rect">
              <a:avLst/>
            </a:prstGeom>
            <a:solidFill>
              <a:srgbClr val="5D3228"/>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p>
              <a:pPr lvl="1">
                <a:defRPr sz="1800"/>
              </a:pPr>
              <a:r>
                <a:rPr sz="3200">
                  <a:solidFill>
                    <a:srgbClr val="FFFFFF"/>
                  </a:solidFill>
                  <a:latin typeface="Helvetica"/>
                  <a:ea typeface="Helvetica"/>
                  <a:cs typeface="Helvetica"/>
                  <a:sym typeface="Helvetica"/>
                </a:rPr>
                <a:t>Add a Central Log Host</a:t>
              </a:r>
            </a:p>
          </p:txBody>
        </p:sp>
        <p:pic>
          <p:nvPicPr>
            <p:cNvPr id="834" name="Picture 833"/>
            <p:cNvPicPr/>
            <p:nvPr/>
          </p:nvPicPr>
          <p:blipFill>
            <a:blip r:embed="rId3">
              <a:extLst/>
            </a:blip>
            <a:stretch>
              <a:fillRect/>
            </a:stretch>
          </p:blipFill>
          <p:spPr>
            <a:xfrm>
              <a:off x="-215900" y="-139700"/>
              <a:ext cx="5270501" cy="1143001"/>
            </a:xfrm>
            <a:prstGeom prst="rect">
              <a:avLst/>
            </a:prstGeom>
            <a:effectLst/>
          </p:spPr>
        </p:pic>
      </p:grpSp>
      <p:sp>
        <p:nvSpPr>
          <p:cNvPr id="837" name="Shape 837"/>
          <p:cNvSpPr/>
          <p:nvPr/>
        </p:nvSpPr>
        <p:spPr>
          <a:xfrm>
            <a:off x="-203200" y="7594600"/>
            <a:ext cx="4038600" cy="7112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defRPr sz="2700"/>
            </a:lvl1pPr>
          </a:lstStyle>
          <a:p>
            <a:pPr lvl="0">
              <a:defRPr sz="1800"/>
            </a:pPr>
            <a:r>
              <a:rPr sz="2700"/>
              <a:t>Central Log Host</a:t>
            </a:r>
          </a:p>
        </p:txBody>
      </p:sp>
      <p:sp>
        <p:nvSpPr>
          <p:cNvPr id="838" name="Shape 838"/>
          <p:cNvSpPr/>
          <p:nvPr/>
        </p:nvSpPr>
        <p:spPr>
          <a:xfrm>
            <a:off x="1397000" y="6944019"/>
            <a:ext cx="825500" cy="774701"/>
          </a:xfrm>
          <a:prstGeom prst="roundRect">
            <a:avLst>
              <a:gd name="adj" fmla="val 24590"/>
            </a:avLst>
          </a:prstGeom>
          <a:solidFill>
            <a:srgbClr val="FF2600"/>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839" name="Shape 83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45</a:t>
            </a:fld>
            <a:endParaRPr sz="1000"/>
          </a:p>
        </p:txBody>
      </p:sp>
    </p:spTree>
  </p:cSld>
  <p:clrMapOvr>
    <a:masterClrMapping/>
  </p:clrMapOvr>
  <p:transition xmlns:p14="http://schemas.microsoft.com/office/powerpoint/2010/main" spd="med"/>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3" name="Shape 5043"/>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What is search?</a:t>
            </a:r>
          </a:p>
        </p:txBody>
      </p:sp>
      <p:sp>
        <p:nvSpPr>
          <p:cNvPr id="5044" name="Shape 5044"/>
          <p:cNvSpPr>
            <a:spLocks noGrp="1"/>
          </p:cNvSpPr>
          <p:nvPr>
            <p:ph type="body" idx="1"/>
          </p:nvPr>
        </p:nvSpPr>
        <p:spPr>
          <a:prstGeom prst="rect">
            <a:avLst/>
          </a:prstGeom>
        </p:spPr>
        <p:txBody>
          <a:bodyPr>
            <a:normAutofit lnSpcReduction="10000"/>
          </a:bodyPr>
          <a:lstStyle/>
          <a:p>
            <a:pPr marL="354329" lvl="0" indent="-354329" defTabSz="519684">
              <a:spcBef>
                <a:spcPts val="1100"/>
              </a:spcBef>
              <a:defRPr sz="1800"/>
            </a:pPr>
            <a:r>
              <a:rPr sz="4464" dirty="0"/>
              <a:t>Use search to query data indexed on the chef server</a:t>
            </a:r>
          </a:p>
          <a:p>
            <a:pPr marL="354329" lvl="0" indent="-354329" defTabSz="519684">
              <a:spcBef>
                <a:spcPts val="1100"/>
              </a:spcBef>
              <a:defRPr sz="1800"/>
            </a:pPr>
            <a:r>
              <a:rPr sz="4464" dirty="0"/>
              <a:t>Syntax is</a:t>
            </a:r>
          </a:p>
          <a:p>
            <a:pPr marL="354329" lvl="0" indent="-354329" defTabSz="519684">
              <a:spcBef>
                <a:spcPts val="1100"/>
              </a:spcBef>
              <a:defRPr sz="1800"/>
            </a:pPr>
            <a:endParaRPr sz="4464" dirty="0"/>
          </a:p>
          <a:p>
            <a:pPr marL="354329" lvl="0" indent="-354329" defTabSz="519684">
              <a:spcBef>
                <a:spcPts val="1100"/>
              </a:spcBef>
              <a:defRPr sz="1800"/>
            </a:pPr>
            <a:endParaRPr sz="4464" dirty="0"/>
          </a:p>
          <a:p>
            <a:pPr marL="354329" lvl="0" indent="-354329" defTabSz="519684">
              <a:spcBef>
                <a:spcPts val="1100"/>
              </a:spcBef>
              <a:defRPr sz="1800"/>
            </a:pPr>
            <a:r>
              <a:rPr sz="4464" dirty="0"/>
              <a:t>Where index can be client, environment, node, role, (or the name of a data bag)</a:t>
            </a:r>
          </a:p>
          <a:p>
            <a:pPr marL="354329" lvl="0" indent="-354329" defTabSz="519684">
              <a:spcBef>
                <a:spcPts val="1100"/>
              </a:spcBef>
              <a:defRPr sz="1800"/>
            </a:pPr>
            <a:endParaRPr sz="4464" dirty="0"/>
          </a:p>
          <a:p>
            <a:pPr marL="354329" lvl="0" indent="-354329" defTabSz="519684">
              <a:spcBef>
                <a:spcPts val="1100"/>
              </a:spcBef>
              <a:defRPr sz="1800"/>
            </a:pPr>
            <a:r>
              <a:rPr sz="4464" dirty="0"/>
              <a:t>Search query </a:t>
            </a:r>
            <a:r>
              <a:rPr sz="4464" b="1" dirty="0"/>
              <a:t>runs on</a:t>
            </a:r>
            <a:r>
              <a:rPr sz="4464" dirty="0"/>
              <a:t> the server and is </a:t>
            </a:r>
            <a:r>
              <a:rPr sz="4464" b="1" dirty="0"/>
              <a:t>invoked from</a:t>
            </a:r>
            <a:r>
              <a:rPr sz="4464" dirty="0"/>
              <a:t> within a recipe, using knife or via WebUI</a:t>
            </a:r>
          </a:p>
        </p:txBody>
      </p:sp>
      <p:sp>
        <p:nvSpPr>
          <p:cNvPr id="5045" name="Shape 5045"/>
          <p:cNvSpPr/>
          <p:nvPr/>
        </p:nvSpPr>
        <p:spPr>
          <a:xfrm>
            <a:off x="1025624" y="3689350"/>
            <a:ext cx="13919201" cy="6223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0" algn="l">
              <a:defRPr sz="1800"/>
            </a:pPr>
            <a:r>
              <a:rPr sz="3600" dirty="0">
                <a:latin typeface="+mn-lt"/>
                <a:ea typeface="+mn-ea"/>
                <a:cs typeface="+mn-cs"/>
                <a:sym typeface="Courier"/>
              </a:rPr>
              <a:t>$ knife search </a:t>
            </a:r>
            <a:r>
              <a:rPr sz="3600" b="1" dirty="0">
                <a:latin typeface="+mn-lt"/>
                <a:ea typeface="+mn-ea"/>
                <a:cs typeface="+mn-cs"/>
                <a:sym typeface="Courier"/>
              </a:rPr>
              <a:t>INDEX</a:t>
            </a:r>
            <a:r>
              <a:rPr sz="3600" dirty="0">
                <a:latin typeface="+mn-lt"/>
                <a:ea typeface="+mn-ea"/>
                <a:cs typeface="+mn-cs"/>
                <a:sym typeface="Courier"/>
              </a:rPr>
              <a:t> </a:t>
            </a:r>
            <a:r>
              <a:rPr sz="3600" b="1" dirty="0">
                <a:latin typeface="+mn-lt"/>
                <a:ea typeface="+mn-ea"/>
                <a:cs typeface="+mn-cs"/>
                <a:sym typeface="Courier"/>
              </a:rPr>
              <a:t>SEARCH_QUERY</a:t>
            </a:r>
          </a:p>
        </p:txBody>
      </p:sp>
      <p:sp>
        <p:nvSpPr>
          <p:cNvPr id="5046" name="Shape 5046"/>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450</a:t>
            </a:fld>
            <a:endParaRPr sz="1000"/>
          </a:p>
        </p:txBody>
      </p:sp>
    </p:spTree>
  </p:cSld>
  <p:clrMapOvr>
    <a:masterClrMapping/>
  </p:clrMapOvr>
  <p:transition xmlns:p14="http://schemas.microsoft.com/office/powerpoint/2010/main" spd="med"/>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0" name="Shape 5050"/>
          <p:cNvSpPr/>
          <p:nvPr/>
        </p:nvSpPr>
        <p:spPr>
          <a:xfrm>
            <a:off x="8134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dirty="0">
                <a:solidFill>
                  <a:srgbClr val="FFFFFF"/>
                </a:solidFill>
              </a:rPr>
              <a:t>$ knife search node "*:*"</a:t>
            </a:r>
          </a:p>
        </p:txBody>
      </p:sp>
      <p:sp>
        <p:nvSpPr>
          <p:cNvPr id="5051" name="Shape 5051"/>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Exercise: Use knife search</a:t>
            </a:r>
          </a:p>
        </p:txBody>
      </p:sp>
      <p:sp>
        <p:nvSpPr>
          <p:cNvPr id="5052" name="Shape 5052"/>
          <p:cNvSpPr>
            <a:spLocks noGrp="1"/>
          </p:cNvSpPr>
          <p:nvPr>
            <p:ph type="body" idx="1"/>
          </p:nvPr>
        </p:nvSpPr>
        <p:spPr>
          <a:prstGeom prst="rect">
            <a:avLst/>
          </a:prstGeom>
        </p:spPr>
        <p:txBody>
          <a:bodyPr/>
          <a:lstStyle/>
          <a:p>
            <a:pPr lvl="0" defTabSz="391159">
              <a:defRPr sz="1800">
                <a:solidFill>
                  <a:srgbClr val="000000"/>
                </a:solidFill>
              </a:defRPr>
            </a:pPr>
            <a:r>
              <a:rPr sz="3359" b="1">
                <a:solidFill>
                  <a:srgbClr val="FFFFFF"/>
                </a:solidFill>
              </a:rPr>
              <a:t>Node Name:   node1</a:t>
            </a:r>
          </a:p>
          <a:p>
            <a:pPr lvl="0" defTabSz="391159">
              <a:defRPr sz="1800">
                <a:solidFill>
                  <a:srgbClr val="000000"/>
                </a:solidFill>
              </a:defRPr>
            </a:pPr>
            <a:r>
              <a:rPr sz="3359">
                <a:solidFill>
                  <a:srgbClr val="FFFFFF"/>
                </a:solidFill>
              </a:rPr>
              <a:t>Environment: _default</a:t>
            </a:r>
          </a:p>
          <a:p>
            <a:pPr lvl="0" defTabSz="391159">
              <a:defRPr sz="1800">
                <a:solidFill>
                  <a:srgbClr val="000000"/>
                </a:solidFill>
              </a:defRPr>
            </a:pPr>
            <a:r>
              <a:rPr sz="3359">
                <a:solidFill>
                  <a:srgbClr val="FFFFFF"/>
                </a:solidFill>
              </a:rPr>
              <a:t>FQDN:        centos63.example.com</a:t>
            </a:r>
          </a:p>
          <a:p>
            <a:pPr lvl="0" defTabSz="391159">
              <a:defRPr sz="1800">
                <a:solidFill>
                  <a:srgbClr val="000000"/>
                </a:solidFill>
              </a:defRPr>
            </a:pPr>
            <a:r>
              <a:rPr sz="3359">
                <a:solidFill>
                  <a:srgbClr val="FFFFFF"/>
                </a:solidFill>
              </a:rPr>
              <a:t>IP:          10.160.201.90</a:t>
            </a:r>
          </a:p>
          <a:p>
            <a:pPr lvl="0" defTabSz="391159">
              <a:defRPr sz="1800">
                <a:solidFill>
                  <a:srgbClr val="000000"/>
                </a:solidFill>
              </a:defRPr>
            </a:pPr>
            <a:r>
              <a:rPr sz="3359">
                <a:solidFill>
                  <a:srgbClr val="FFFFFF"/>
                </a:solidFill>
              </a:rPr>
              <a:t>Run List:    recipe[apache], recipe[motd]</a:t>
            </a:r>
          </a:p>
          <a:p>
            <a:pPr lvl="0" defTabSz="391159">
              <a:defRPr sz="1800">
                <a:solidFill>
                  <a:srgbClr val="000000"/>
                </a:solidFill>
              </a:defRPr>
            </a:pPr>
            <a:r>
              <a:rPr sz="3359">
                <a:solidFill>
                  <a:srgbClr val="FFFFFF"/>
                </a:solidFill>
              </a:rPr>
              <a:t>Roles:       </a:t>
            </a:r>
          </a:p>
          <a:p>
            <a:pPr lvl="0" defTabSz="391159">
              <a:defRPr sz="1800">
                <a:solidFill>
                  <a:srgbClr val="000000"/>
                </a:solidFill>
              </a:defRPr>
            </a:pPr>
            <a:r>
              <a:rPr sz="3359">
                <a:solidFill>
                  <a:srgbClr val="FFFFFF"/>
                </a:solidFill>
              </a:rPr>
              <a:t>Recipes:     apache, motd</a:t>
            </a:r>
          </a:p>
          <a:p>
            <a:pPr lvl="0" defTabSz="391159">
              <a:defRPr sz="1800">
                <a:solidFill>
                  <a:srgbClr val="000000"/>
                </a:solidFill>
              </a:defRPr>
            </a:pPr>
            <a:r>
              <a:rPr sz="3359">
                <a:solidFill>
                  <a:srgbClr val="FFFFFF"/>
                </a:solidFill>
              </a:rPr>
              <a:t>Platform:    centos 6.4</a:t>
            </a:r>
          </a:p>
          <a:p>
            <a:pPr lvl="0" defTabSz="391159">
              <a:defRPr sz="1800">
                <a:solidFill>
                  <a:srgbClr val="000000"/>
                </a:solidFill>
              </a:defRPr>
            </a:pPr>
            <a:r>
              <a:rPr sz="3359">
                <a:solidFill>
                  <a:srgbClr val="FFFFFF"/>
                </a:solidFill>
              </a:rPr>
              <a:t>Tags:        </a:t>
            </a:r>
          </a:p>
        </p:txBody>
      </p:sp>
      <p:sp>
        <p:nvSpPr>
          <p:cNvPr id="5053" name="Shape 5053"/>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451</a:t>
            </a:fld>
            <a:endParaRPr sz="1000"/>
          </a:p>
        </p:txBody>
      </p:sp>
    </p:spTree>
  </p:cSld>
  <p:clrMapOvr>
    <a:masterClrMapping/>
  </p:clrMapOvr>
  <p:transition xmlns:p14="http://schemas.microsoft.com/office/powerpoint/2010/main" spd="med"/>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7" name="Shape 5057"/>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Query Syntax</a:t>
            </a:r>
          </a:p>
        </p:txBody>
      </p:sp>
      <p:sp>
        <p:nvSpPr>
          <p:cNvPr id="5058" name="Shape 5058"/>
          <p:cNvSpPr>
            <a:spLocks noGrp="1"/>
          </p:cNvSpPr>
          <p:nvPr>
            <p:ph type="body" idx="1"/>
          </p:nvPr>
        </p:nvSpPr>
        <p:spPr>
          <a:xfrm>
            <a:off x="800100" y="1905000"/>
            <a:ext cx="15265400" cy="7264400"/>
          </a:xfrm>
          <a:prstGeom prst="rect">
            <a:avLst/>
          </a:prstGeom>
        </p:spPr>
        <p:txBody>
          <a:bodyPr/>
          <a:lstStyle/>
          <a:p>
            <a:pPr lvl="0">
              <a:defRPr sz="1800"/>
            </a:pPr>
            <a:r>
              <a:rPr sz="4800" dirty="0"/>
              <a:t>Chef search uses the Solr 'key:search_pattern' syntax</a:t>
            </a:r>
          </a:p>
          <a:p>
            <a:pPr lvl="0">
              <a:defRPr sz="1800"/>
            </a:pPr>
            <a:endParaRPr sz="4800" dirty="0"/>
          </a:p>
          <a:p>
            <a:pPr lvl="0">
              <a:defRPr sz="1800"/>
            </a:pPr>
            <a:r>
              <a:rPr sz="4800" dirty="0"/>
              <a:t>Use an asterisk ("*") for &gt;=0 chars in a wildcard search</a:t>
            </a:r>
          </a:p>
          <a:p>
            <a:pPr lvl="0">
              <a:defRPr sz="1800"/>
            </a:pPr>
            <a:endParaRPr sz="4800" dirty="0"/>
          </a:p>
          <a:p>
            <a:pPr lvl="0">
              <a:defRPr sz="1800"/>
            </a:pPr>
            <a:endParaRPr sz="4800" dirty="0"/>
          </a:p>
          <a:p>
            <a:pPr lvl="0">
              <a:defRPr sz="1800"/>
            </a:pPr>
            <a:r>
              <a:rPr sz="4800" dirty="0"/>
              <a:t>Use a question mark ("?") to replace a single character</a:t>
            </a:r>
          </a:p>
        </p:txBody>
      </p:sp>
      <p:sp>
        <p:nvSpPr>
          <p:cNvPr id="5059" name="Shape 5059"/>
          <p:cNvSpPr/>
          <p:nvPr/>
        </p:nvSpPr>
        <p:spPr>
          <a:xfrm>
            <a:off x="1025624" y="7283450"/>
            <a:ext cx="16370301" cy="6223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sz="3600">
                <a:latin typeface="+mn-lt"/>
                <a:ea typeface="+mn-ea"/>
                <a:cs typeface="+mn-cs"/>
                <a:sym typeface="Courier"/>
              </a:defRPr>
            </a:lvl1pPr>
          </a:lstStyle>
          <a:p>
            <a:pPr lvl="0">
              <a:defRPr sz="1800"/>
            </a:pPr>
            <a:r>
              <a:rPr sz="3600" dirty="0"/>
              <a:t>$ knife search node "platform_version:12.0?"</a:t>
            </a:r>
          </a:p>
        </p:txBody>
      </p:sp>
      <p:sp>
        <p:nvSpPr>
          <p:cNvPr id="5060" name="Shape 5060"/>
          <p:cNvSpPr/>
          <p:nvPr/>
        </p:nvSpPr>
        <p:spPr>
          <a:xfrm>
            <a:off x="1028700" y="2743200"/>
            <a:ext cx="16370300" cy="6223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sz="3600">
                <a:latin typeface="+mn-lt"/>
                <a:ea typeface="+mn-ea"/>
                <a:cs typeface="+mn-cs"/>
                <a:sym typeface="Courier"/>
              </a:defRPr>
            </a:lvl1pPr>
          </a:lstStyle>
          <a:p>
            <a:pPr lvl="0">
              <a:defRPr sz="1800"/>
            </a:pPr>
            <a:r>
              <a:rPr sz="3600"/>
              <a:t>$ knife search node "ipaddress:10.20.30.40"</a:t>
            </a:r>
          </a:p>
        </p:txBody>
      </p:sp>
      <p:sp>
        <p:nvSpPr>
          <p:cNvPr id="5061" name="Shape 5061"/>
          <p:cNvSpPr/>
          <p:nvPr/>
        </p:nvSpPr>
        <p:spPr>
          <a:xfrm>
            <a:off x="1028700" y="4531980"/>
            <a:ext cx="16370300" cy="118494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0" algn="l">
              <a:defRPr sz="1800"/>
            </a:pPr>
            <a:r>
              <a:rPr sz="3600" dirty="0">
                <a:latin typeface="+mn-lt"/>
                <a:ea typeface="+mn-ea"/>
                <a:cs typeface="+mn-cs"/>
                <a:sym typeface="Courier"/>
              </a:rPr>
              <a:t>$ knife search node </a:t>
            </a:r>
            <a:r>
              <a:rPr sz="3600" dirty="0" smtClean="0">
                <a:latin typeface="+mn-lt"/>
                <a:ea typeface="+mn-ea"/>
                <a:cs typeface="+mn-cs"/>
                <a:sym typeface="Courier"/>
              </a:rPr>
              <a:t>"ipaddress</a:t>
            </a:r>
            <a:r>
              <a:rPr sz="3600" dirty="0">
                <a:latin typeface="+mn-lt"/>
                <a:ea typeface="+mn-ea"/>
                <a:cs typeface="+mn-cs"/>
                <a:sym typeface="Courier"/>
              </a:rPr>
              <a:t>:10.*"</a:t>
            </a:r>
          </a:p>
          <a:p>
            <a:pPr lvl="0" algn="l">
              <a:defRPr sz="1800"/>
            </a:pPr>
            <a:r>
              <a:rPr sz="3600" dirty="0">
                <a:latin typeface="+mn-lt"/>
                <a:ea typeface="+mn-ea"/>
                <a:cs typeface="+mn-cs"/>
                <a:sym typeface="Courier"/>
              </a:rPr>
              <a:t>$ knife search node "platfo*:ubuntu"</a:t>
            </a:r>
          </a:p>
        </p:txBody>
      </p:sp>
      <p:sp>
        <p:nvSpPr>
          <p:cNvPr id="5062" name="Shape 5062"/>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452</a:t>
            </a:fld>
            <a:endParaRPr sz="1000"/>
          </a:p>
        </p:txBody>
      </p:sp>
    </p:spTree>
  </p:cSld>
  <p:clrMapOvr>
    <a:masterClrMapping/>
  </p:clrMapOvr>
  <p:transition xmlns:p14="http://schemas.microsoft.com/office/powerpoint/2010/main" spd="med"/>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6" name="Shape 5066"/>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	Indexing and search delay</a:t>
            </a:r>
          </a:p>
        </p:txBody>
      </p:sp>
      <p:sp>
        <p:nvSpPr>
          <p:cNvPr id="5067" name="Shape 5067"/>
          <p:cNvSpPr>
            <a:spLocks noGrp="1"/>
          </p:cNvSpPr>
          <p:nvPr>
            <p:ph type="body" idx="1"/>
          </p:nvPr>
        </p:nvSpPr>
        <p:spPr>
          <a:xfrm>
            <a:off x="800100" y="1879600"/>
            <a:ext cx="15240000" cy="6731000"/>
          </a:xfrm>
          <a:prstGeom prst="rect">
            <a:avLst/>
          </a:prstGeom>
        </p:spPr>
        <p:txBody>
          <a:bodyPr>
            <a:normAutofit lnSpcReduction="10000"/>
          </a:bodyPr>
          <a:lstStyle/>
          <a:p>
            <a:pPr marL="293369" lvl="0" indent="-293369" defTabSz="430275">
              <a:spcBef>
                <a:spcPts val="900"/>
              </a:spcBef>
              <a:defRPr sz="1800"/>
            </a:pPr>
            <a:r>
              <a:rPr sz="3696" dirty="0"/>
              <a:t>Search is based on an index, so if you write to a node it may not be immediately available</a:t>
            </a:r>
          </a:p>
          <a:p>
            <a:pPr marL="293369" lvl="0" indent="-293369" defTabSz="430275">
              <a:spcBef>
                <a:spcPts val="900"/>
              </a:spcBef>
              <a:defRPr sz="1800"/>
            </a:pPr>
            <a:endParaRPr sz="3696" dirty="0"/>
          </a:p>
          <a:p>
            <a:pPr marL="293369" lvl="0" indent="-293369" defTabSz="430275">
              <a:spcBef>
                <a:spcPts val="900"/>
              </a:spcBef>
              <a:defRPr sz="1800"/>
            </a:pPr>
            <a:endParaRPr sz="3696" dirty="0"/>
          </a:p>
          <a:p>
            <a:pPr marL="293369" lvl="0" indent="-293369" defTabSz="430275">
              <a:spcBef>
                <a:spcPts val="900"/>
              </a:spcBef>
              <a:defRPr sz="1800"/>
            </a:pPr>
            <a:endParaRPr sz="3696" dirty="0"/>
          </a:p>
          <a:p>
            <a:pPr marL="293369" lvl="0" indent="-293369" defTabSz="430275">
              <a:spcBef>
                <a:spcPts val="900"/>
              </a:spcBef>
              <a:defRPr sz="1800"/>
            </a:pPr>
            <a:endParaRPr sz="3696" dirty="0"/>
          </a:p>
          <a:p>
            <a:pPr marL="293369" lvl="0" indent="-293369" defTabSz="430275">
              <a:spcBef>
                <a:spcPts val="900"/>
              </a:spcBef>
              <a:defRPr sz="1800"/>
            </a:pPr>
            <a:r>
              <a:rPr sz="3696" dirty="0"/>
              <a:t>Here, since the attribute value has just been written the search will not pick it up until the index is rebuilt</a:t>
            </a:r>
          </a:p>
          <a:p>
            <a:pPr marL="293369" lvl="0" indent="-293369" defTabSz="430275">
              <a:spcBef>
                <a:spcPts val="900"/>
              </a:spcBef>
              <a:defRPr sz="1800"/>
            </a:pPr>
            <a:r>
              <a:rPr sz="3696" dirty="0"/>
              <a:t>Also, node attributes changed during a Chef run aren’t posted to the server until the entire Chef run is successful </a:t>
            </a:r>
          </a:p>
          <a:p>
            <a:pPr marL="293369" lvl="0" indent="-293369" defTabSz="430275">
              <a:spcBef>
                <a:spcPts val="900"/>
              </a:spcBef>
              <a:defRPr sz="1800"/>
            </a:pPr>
            <a:r>
              <a:rPr sz="3696" dirty="0"/>
              <a:t>But the value is stored in memory - so no need to search!</a:t>
            </a:r>
          </a:p>
        </p:txBody>
      </p:sp>
      <p:sp>
        <p:nvSpPr>
          <p:cNvPr id="5068" name="Shape 5068"/>
          <p:cNvSpPr/>
          <p:nvPr/>
        </p:nvSpPr>
        <p:spPr>
          <a:xfrm>
            <a:off x="2486124" y="2995305"/>
            <a:ext cx="11264901" cy="249299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0" algn="l">
              <a:defRPr sz="1800"/>
            </a:pPr>
            <a:r>
              <a:rPr sz="3600" dirty="0">
                <a:latin typeface="+mn-lt"/>
                <a:ea typeface="+mn-ea"/>
                <a:cs typeface="+mn-cs"/>
                <a:sym typeface="Courier"/>
              </a:rPr>
              <a:t>node.default[</a:t>
            </a:r>
            <a:r>
              <a:rPr sz="3600" dirty="0">
                <a:solidFill>
                  <a:srgbClr val="B51A00"/>
                </a:solidFill>
                <a:latin typeface="+mn-lt"/>
                <a:ea typeface="+mn-ea"/>
                <a:cs typeface="+mn-cs"/>
                <a:sym typeface="Courier"/>
              </a:rPr>
              <a:t>"serveradmin"</a:t>
            </a:r>
            <a:r>
              <a:rPr sz="3600" dirty="0">
                <a:latin typeface="+mn-lt"/>
                <a:ea typeface="+mn-ea"/>
                <a:cs typeface="+mn-cs"/>
                <a:sym typeface="Courier"/>
              </a:rPr>
              <a:t>] = </a:t>
            </a:r>
            <a:r>
              <a:rPr sz="3600" dirty="0">
                <a:solidFill>
                  <a:srgbClr val="B51A00"/>
                </a:solidFill>
                <a:latin typeface="+mn-lt"/>
                <a:ea typeface="+mn-ea"/>
                <a:cs typeface="+mn-cs"/>
                <a:sym typeface="Courier"/>
              </a:rPr>
              <a:t>"Jane</a:t>
            </a:r>
            <a:r>
              <a:rPr sz="3600" dirty="0" smtClean="0">
                <a:solidFill>
                  <a:srgbClr val="B51A00"/>
                </a:solidFill>
                <a:latin typeface="+mn-lt"/>
                <a:ea typeface="+mn-ea"/>
                <a:cs typeface="+mn-cs"/>
                <a:sym typeface="Courier"/>
              </a:rPr>
              <a:t>"</a:t>
            </a:r>
            <a:endParaRPr lang="en-US" sz="3600" dirty="0" smtClean="0">
              <a:solidFill>
                <a:srgbClr val="B51A00"/>
              </a:solidFill>
              <a:latin typeface="+mn-lt"/>
              <a:ea typeface="+mn-ea"/>
              <a:cs typeface="+mn-cs"/>
              <a:sym typeface="Courier"/>
            </a:endParaRPr>
          </a:p>
          <a:p>
            <a:pPr lvl="0" algn="l">
              <a:defRPr sz="1800"/>
            </a:pPr>
            <a:endParaRPr sz="1300" dirty="0">
              <a:latin typeface="+mn-lt"/>
              <a:ea typeface="+mn-ea"/>
              <a:cs typeface="+mn-cs"/>
              <a:sym typeface="Courier"/>
            </a:endParaRPr>
          </a:p>
          <a:p>
            <a:pPr lvl="0" algn="l">
              <a:defRPr sz="1800"/>
            </a:pPr>
            <a:r>
              <a:rPr sz="3600" dirty="0" smtClean="0">
                <a:latin typeface="+mn-lt"/>
                <a:ea typeface="+mn-ea"/>
                <a:cs typeface="+mn-cs"/>
                <a:sym typeface="Courier"/>
              </a:rPr>
              <a:t>search</a:t>
            </a:r>
            <a:r>
              <a:rPr sz="3600" dirty="0">
                <a:latin typeface="+mn-lt"/>
                <a:ea typeface="+mn-ea"/>
                <a:cs typeface="+mn-cs"/>
                <a:sym typeface="Courier"/>
              </a:rPr>
              <a:t>("node","*:*").each </a:t>
            </a:r>
            <a:r>
              <a:rPr sz="3600" dirty="0">
                <a:solidFill>
                  <a:srgbClr val="006D8F"/>
                </a:solidFill>
                <a:latin typeface="+mn-lt"/>
                <a:ea typeface="+mn-ea"/>
                <a:cs typeface="+mn-cs"/>
                <a:sym typeface="Courier"/>
              </a:rPr>
              <a:t>do</a:t>
            </a:r>
            <a:r>
              <a:rPr sz="3600" dirty="0">
                <a:latin typeface="+mn-lt"/>
                <a:ea typeface="+mn-ea"/>
                <a:cs typeface="+mn-cs"/>
                <a:sym typeface="Courier"/>
              </a:rPr>
              <a:t> |servers|</a:t>
            </a:r>
          </a:p>
          <a:p>
            <a:pPr lvl="0" algn="l">
              <a:defRPr sz="1800"/>
            </a:pPr>
            <a:r>
              <a:rPr sz="3600" dirty="0">
                <a:latin typeface="+mn-lt"/>
                <a:ea typeface="+mn-ea"/>
                <a:cs typeface="+mn-cs"/>
                <a:sym typeface="Courier"/>
              </a:rPr>
              <a:t> user servers[</a:t>
            </a:r>
            <a:r>
              <a:rPr sz="3600" dirty="0">
                <a:solidFill>
                  <a:srgbClr val="A96800"/>
                </a:solidFill>
                <a:latin typeface="+mn-lt"/>
                <a:ea typeface="+mn-ea"/>
                <a:cs typeface="+mn-cs"/>
                <a:sym typeface="Courier"/>
              </a:rPr>
              <a:t>"serveradmin"</a:t>
            </a:r>
            <a:r>
              <a:rPr sz="3600" dirty="0">
                <a:latin typeface="+mn-lt"/>
                <a:ea typeface="+mn-ea"/>
                <a:cs typeface="+mn-cs"/>
                <a:sym typeface="Courier"/>
              </a:rPr>
              <a:t>]</a:t>
            </a:r>
          </a:p>
          <a:p>
            <a:pPr lvl="0" algn="l">
              <a:defRPr sz="1800"/>
            </a:pPr>
            <a:r>
              <a:rPr sz="3600" dirty="0">
                <a:solidFill>
                  <a:srgbClr val="4F7A28"/>
                </a:solidFill>
                <a:latin typeface="+mn-lt"/>
                <a:ea typeface="+mn-ea"/>
                <a:cs typeface="+mn-cs"/>
                <a:sym typeface="Courier"/>
              </a:rPr>
              <a:t>end</a:t>
            </a:r>
          </a:p>
        </p:txBody>
      </p:sp>
      <p:grpSp>
        <p:nvGrpSpPr>
          <p:cNvPr id="5071" name="Group 5071"/>
          <p:cNvGrpSpPr/>
          <p:nvPr/>
        </p:nvGrpSpPr>
        <p:grpSpPr>
          <a:xfrm>
            <a:off x="2044700" y="3213100"/>
            <a:ext cx="12162500" cy="2039675"/>
            <a:chOff x="0" y="0"/>
            <a:chExt cx="12162499" cy="2039674"/>
          </a:xfrm>
        </p:grpSpPr>
        <p:sp>
          <p:nvSpPr>
            <p:cNvPr id="5069" name="Shape 5069"/>
            <p:cNvSpPr/>
            <p:nvPr/>
          </p:nvSpPr>
          <p:spPr>
            <a:xfrm>
              <a:off x="0" y="0"/>
              <a:ext cx="12131146" cy="2026446"/>
            </a:xfrm>
            <a:prstGeom prst="line">
              <a:avLst/>
            </a:prstGeom>
            <a:noFill/>
            <a:ln w="38100" cap="flat">
              <a:solidFill>
                <a:srgbClr val="B51A00"/>
              </a:solidFill>
              <a:prstDash val="solid"/>
              <a:miter lim="400000"/>
            </a:ln>
            <a:effectLst/>
          </p:spPr>
          <p:txBody>
            <a:bodyPr wrap="square" lIns="0" tIns="0" rIns="0" bIns="0" numCol="1" anchor="t">
              <a:noAutofit/>
            </a:bodyPr>
            <a:lstStyle/>
            <a:p>
              <a:pPr lvl="0" algn="l" defTabSz="457200">
                <a:defRPr sz="1200">
                  <a:latin typeface="Helvetica"/>
                  <a:ea typeface="Helvetica"/>
                  <a:cs typeface="Helvetica"/>
                  <a:sym typeface="Helvetica"/>
                </a:defRPr>
              </a:pPr>
              <a:endParaRPr/>
            </a:p>
          </p:txBody>
        </p:sp>
        <p:sp>
          <p:nvSpPr>
            <p:cNvPr id="5070" name="Shape 5070"/>
            <p:cNvSpPr/>
            <p:nvPr/>
          </p:nvSpPr>
          <p:spPr>
            <a:xfrm flipH="1">
              <a:off x="43788" y="16735"/>
              <a:ext cx="12118712" cy="2022940"/>
            </a:xfrm>
            <a:prstGeom prst="line">
              <a:avLst/>
            </a:prstGeom>
            <a:noFill/>
            <a:ln w="38100" cap="flat">
              <a:solidFill>
                <a:srgbClr val="B51A00"/>
              </a:solidFill>
              <a:prstDash val="solid"/>
              <a:miter lim="400000"/>
            </a:ln>
            <a:effectLst/>
          </p:spPr>
          <p:txBody>
            <a:bodyPr wrap="square" lIns="0" tIns="0" rIns="0" bIns="0" numCol="1" anchor="t">
              <a:noAutofit/>
            </a:bodyPr>
            <a:lstStyle/>
            <a:p>
              <a:pPr lvl="0" algn="l" defTabSz="457200">
                <a:defRPr sz="1200">
                  <a:latin typeface="Helvetica"/>
                  <a:ea typeface="Helvetica"/>
                  <a:cs typeface="Helvetica"/>
                  <a:sym typeface="Helvetica"/>
                </a:defRPr>
              </a:pPr>
              <a:endParaRPr/>
            </a:p>
          </p:txBody>
        </p:sp>
      </p:grpSp>
      <p:sp>
        <p:nvSpPr>
          <p:cNvPr id="5072" name="Shape 5072"/>
          <p:cNvSpPr/>
          <p:nvPr/>
        </p:nvSpPr>
        <p:spPr>
          <a:xfrm>
            <a:off x="13268424" y="3594100"/>
            <a:ext cx="2692401" cy="9906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defRPr>
                <a:solidFill>
                  <a:srgbClr val="FF2600"/>
                </a:solidFill>
              </a:defRPr>
            </a:lvl1pPr>
          </a:lstStyle>
          <a:p>
            <a:pPr lvl="0">
              <a:defRPr sz="1800">
                <a:solidFill>
                  <a:srgbClr val="000000"/>
                </a:solidFill>
              </a:defRPr>
            </a:pPr>
            <a:r>
              <a:rPr sz="3200">
                <a:solidFill>
                  <a:srgbClr val="FF2600"/>
                </a:solidFill>
              </a:rPr>
              <a:t>BAD PRACTICE!</a:t>
            </a:r>
          </a:p>
        </p:txBody>
      </p:sp>
      <p:sp>
        <p:nvSpPr>
          <p:cNvPr id="5073" name="Shape 5073"/>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453</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07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50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71" grpId="1" animBg="1" advAuto="0"/>
      <p:bldP spid="5072" grpId="2" animBg="1" advAuto="0"/>
    </p:bld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7" name="Shape 5077"/>
          <p:cNvSpPr>
            <a:spLocks noGrp="1"/>
          </p:cNvSpPr>
          <p:nvPr>
            <p:ph type="title"/>
          </p:nvPr>
        </p:nvSpPr>
        <p:spPr>
          <a:prstGeom prst="rect">
            <a:avLst/>
          </a:prstGeom>
        </p:spPr>
        <p:txBody>
          <a:bodyPr/>
          <a:lstStyle>
            <a:lvl1pPr defTabSz="497331">
              <a:defRPr sz="6408">
                <a:effectLst>
                  <a:outerShdw blurRad="45212" dist="22606" dir="2700000" rotWithShape="0">
                    <a:srgbClr val="000000">
                      <a:alpha val="75000"/>
                    </a:srgbClr>
                  </a:outerShdw>
                </a:effectLst>
              </a:defRPr>
            </a:lvl1pPr>
          </a:lstStyle>
          <a:p>
            <a:pPr lvl="0">
              <a:defRPr sz="1800" b="0">
                <a:solidFill>
                  <a:srgbClr val="000000"/>
                </a:solidFill>
                <a:effectLst/>
              </a:defRPr>
            </a:pPr>
            <a:r>
              <a:rPr sz="6408" b="1">
                <a:solidFill>
                  <a:srgbClr val="FFFFFF"/>
                </a:solidFill>
                <a:effectLst>
                  <a:outerShdw blurRad="45212" dist="22606" dir="2700000" rotWithShape="0">
                    <a:srgbClr val="000000">
                      <a:alpha val="75000"/>
                    </a:srgbClr>
                  </a:outerShdw>
                </a:effectLst>
              </a:rPr>
              <a:t>Remember what you're searching for!</a:t>
            </a:r>
          </a:p>
        </p:txBody>
      </p:sp>
      <p:sp>
        <p:nvSpPr>
          <p:cNvPr id="5078" name="Shape 5078"/>
          <p:cNvSpPr>
            <a:spLocks noGrp="1"/>
          </p:cNvSpPr>
          <p:nvPr>
            <p:ph type="body" idx="1"/>
          </p:nvPr>
        </p:nvSpPr>
        <p:spPr>
          <a:xfrm>
            <a:off x="800100" y="1905000"/>
            <a:ext cx="15265400" cy="6731000"/>
          </a:xfrm>
          <a:prstGeom prst="rect">
            <a:avLst/>
          </a:prstGeom>
        </p:spPr>
        <p:txBody>
          <a:bodyPr/>
          <a:lstStyle/>
          <a:p>
            <a:pPr lvl="0">
              <a:defRPr sz="1800"/>
            </a:pPr>
            <a:endParaRPr sz="4800"/>
          </a:p>
          <a:p>
            <a:pPr lvl="0">
              <a:defRPr sz="1800"/>
            </a:pPr>
            <a:endParaRPr sz="4800"/>
          </a:p>
          <a:p>
            <a:pPr lvl="0">
              <a:defRPr sz="1800"/>
            </a:pPr>
            <a:endParaRPr sz="4800"/>
          </a:p>
          <a:p>
            <a:pPr lvl="0">
              <a:defRPr sz="1800"/>
            </a:pPr>
            <a:endParaRPr sz="4800"/>
          </a:p>
          <a:p>
            <a:pPr lvl="0">
              <a:defRPr sz="1800"/>
            </a:pPr>
            <a:r>
              <a:rPr sz="4800"/>
              <a:t>A successful search returns </a:t>
            </a:r>
            <a:r>
              <a:rPr sz="4800" b="1"/>
              <a:t>all objects</a:t>
            </a:r>
            <a:r>
              <a:rPr sz="4800"/>
              <a:t>, not just the attributes, that satisfy the search criteria</a:t>
            </a:r>
          </a:p>
          <a:p>
            <a:pPr lvl="0">
              <a:defRPr sz="1800"/>
            </a:pPr>
            <a:r>
              <a:rPr sz="4800"/>
              <a:t>In other words 'search for nodes containing this attribute', </a:t>
            </a:r>
            <a:r>
              <a:rPr sz="4800" b="1"/>
              <a:t>NOT</a:t>
            </a:r>
            <a:r>
              <a:rPr sz="4800"/>
              <a:t> 'search for this attribute across nodes'!</a:t>
            </a:r>
          </a:p>
        </p:txBody>
      </p:sp>
      <p:sp>
        <p:nvSpPr>
          <p:cNvPr id="5079" name="Shape 5079"/>
          <p:cNvSpPr/>
          <p:nvPr/>
        </p:nvSpPr>
        <p:spPr>
          <a:xfrm>
            <a:off x="1800324" y="3079750"/>
            <a:ext cx="13919201" cy="6223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sz="3600">
                <a:latin typeface="+mn-lt"/>
                <a:ea typeface="+mn-ea"/>
                <a:cs typeface="+mn-cs"/>
                <a:sym typeface="Courier"/>
              </a:defRPr>
            </a:lvl1pPr>
          </a:lstStyle>
          <a:p>
            <a:pPr lvl="0">
              <a:defRPr sz="1800"/>
            </a:pPr>
            <a:r>
              <a:rPr sz="3600"/>
              <a:t>$ knife search node 'ipaddress:10.1.1.*'</a:t>
            </a:r>
          </a:p>
        </p:txBody>
      </p:sp>
      <p:sp>
        <p:nvSpPr>
          <p:cNvPr id="5080" name="Shape 5080"/>
          <p:cNvSpPr/>
          <p:nvPr/>
        </p:nvSpPr>
        <p:spPr>
          <a:xfrm>
            <a:off x="2328068" y="2286000"/>
            <a:ext cx="1535312" cy="533400"/>
          </a:xfrm>
          <a:prstGeom prst="rect">
            <a:avLst/>
          </a:prstGeom>
          <a:solidFill>
            <a:srgbClr val="FF9300"/>
          </a:solidFill>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defRPr sz="1800"/>
            </a:pPr>
            <a:r>
              <a:rPr sz="3200"/>
              <a:t>use knife</a:t>
            </a:r>
          </a:p>
        </p:txBody>
      </p:sp>
      <p:sp>
        <p:nvSpPr>
          <p:cNvPr id="5081" name="Shape 5081"/>
          <p:cNvSpPr/>
          <p:nvPr/>
        </p:nvSpPr>
        <p:spPr>
          <a:xfrm flipV="1">
            <a:off x="3097741" y="2805531"/>
            <a:ext cx="1" cy="473252"/>
          </a:xfrm>
          <a:prstGeom prst="line">
            <a:avLst/>
          </a:prstGeom>
          <a:ln w="38100">
            <a:solidFill/>
            <a:miter lim="400000"/>
            <a:headEnd type="stealth"/>
          </a:ln>
        </p:spPr>
        <p:txBody>
          <a:bodyPr lIns="0" tIns="0" rIns="0" bIns="0"/>
          <a:lstStyle/>
          <a:p>
            <a:pPr lvl="0" algn="l" defTabSz="457200">
              <a:defRPr sz="1200">
                <a:latin typeface="Helvetica"/>
                <a:ea typeface="Helvetica"/>
                <a:cs typeface="Helvetica"/>
                <a:sym typeface="Helvetica"/>
              </a:defRPr>
            </a:pPr>
            <a:endParaRPr/>
          </a:p>
        </p:txBody>
      </p:sp>
      <p:sp>
        <p:nvSpPr>
          <p:cNvPr id="5082" name="Shape 5082"/>
          <p:cNvSpPr/>
          <p:nvPr/>
        </p:nvSpPr>
        <p:spPr>
          <a:xfrm>
            <a:off x="5626298" y="2235200"/>
            <a:ext cx="1670249" cy="533400"/>
          </a:xfrm>
          <a:prstGeom prst="rect">
            <a:avLst/>
          </a:prstGeom>
          <a:solidFill>
            <a:srgbClr val="FF9300"/>
          </a:solidFill>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defRPr sz="1800"/>
            </a:pPr>
            <a:r>
              <a:rPr sz="3200"/>
              <a:t>for nodes</a:t>
            </a:r>
          </a:p>
        </p:txBody>
      </p:sp>
      <p:sp>
        <p:nvSpPr>
          <p:cNvPr id="5083" name="Shape 5083"/>
          <p:cNvSpPr/>
          <p:nvPr/>
        </p:nvSpPr>
        <p:spPr>
          <a:xfrm flipV="1">
            <a:off x="6464299" y="2755900"/>
            <a:ext cx="1" cy="473252"/>
          </a:xfrm>
          <a:prstGeom prst="line">
            <a:avLst/>
          </a:prstGeom>
          <a:ln w="38100">
            <a:solidFill/>
            <a:miter lim="400000"/>
            <a:headEnd type="stealth"/>
          </a:ln>
        </p:spPr>
        <p:txBody>
          <a:bodyPr lIns="0" tIns="0" rIns="0" bIns="0"/>
          <a:lstStyle/>
          <a:p>
            <a:pPr lvl="0" algn="l" defTabSz="457200">
              <a:defRPr sz="1200">
                <a:latin typeface="Helvetica"/>
                <a:ea typeface="Helvetica"/>
                <a:cs typeface="Helvetica"/>
                <a:sym typeface="Helvetica"/>
              </a:defRPr>
            </a:pPr>
            <a:endParaRPr/>
          </a:p>
        </p:txBody>
      </p:sp>
      <p:sp>
        <p:nvSpPr>
          <p:cNvPr id="5084" name="Shape 5084"/>
          <p:cNvSpPr/>
          <p:nvPr/>
        </p:nvSpPr>
        <p:spPr>
          <a:xfrm>
            <a:off x="4813299" y="3584751"/>
            <a:ext cx="1" cy="474222"/>
          </a:xfrm>
          <a:prstGeom prst="line">
            <a:avLst/>
          </a:prstGeom>
          <a:ln w="38100">
            <a:solidFill/>
            <a:miter lim="400000"/>
            <a:headEnd type="stealth"/>
          </a:ln>
        </p:spPr>
        <p:txBody>
          <a:bodyPr lIns="0" tIns="0" rIns="0" bIns="0"/>
          <a:lstStyle/>
          <a:p>
            <a:pPr lvl="0" algn="l" defTabSz="457200">
              <a:defRPr sz="1200">
                <a:latin typeface="Helvetica"/>
                <a:ea typeface="Helvetica"/>
                <a:cs typeface="Helvetica"/>
                <a:sym typeface="Helvetica"/>
              </a:defRPr>
            </a:pPr>
            <a:endParaRPr/>
          </a:p>
        </p:txBody>
      </p:sp>
      <p:sp>
        <p:nvSpPr>
          <p:cNvPr id="5085" name="Shape 5085"/>
          <p:cNvSpPr/>
          <p:nvPr/>
        </p:nvSpPr>
        <p:spPr>
          <a:xfrm>
            <a:off x="3997324" y="4025900"/>
            <a:ext cx="1617862" cy="533400"/>
          </a:xfrm>
          <a:prstGeom prst="rect">
            <a:avLst/>
          </a:prstGeom>
          <a:solidFill>
            <a:srgbClr val="FF9300"/>
          </a:solidFill>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defRPr sz="1800"/>
            </a:pPr>
            <a:r>
              <a:rPr sz="3200"/>
              <a:t>to search</a:t>
            </a:r>
          </a:p>
        </p:txBody>
      </p:sp>
      <p:sp>
        <p:nvSpPr>
          <p:cNvPr id="5086" name="Shape 5086"/>
          <p:cNvSpPr/>
          <p:nvPr/>
        </p:nvSpPr>
        <p:spPr>
          <a:xfrm>
            <a:off x="10045699" y="3530600"/>
            <a:ext cx="1" cy="474223"/>
          </a:xfrm>
          <a:prstGeom prst="line">
            <a:avLst/>
          </a:prstGeom>
          <a:ln w="38100">
            <a:solidFill/>
            <a:miter lim="400000"/>
            <a:headEnd type="stealth"/>
          </a:ln>
        </p:spPr>
        <p:txBody>
          <a:bodyPr lIns="0" tIns="0" rIns="0" bIns="0"/>
          <a:lstStyle/>
          <a:p>
            <a:pPr lvl="0" algn="l" defTabSz="457200">
              <a:defRPr sz="1200">
                <a:latin typeface="Helvetica"/>
                <a:ea typeface="Helvetica"/>
                <a:cs typeface="Helvetica"/>
                <a:sym typeface="Helvetica"/>
              </a:defRPr>
            </a:pPr>
            <a:endParaRPr/>
          </a:p>
        </p:txBody>
      </p:sp>
      <p:sp>
        <p:nvSpPr>
          <p:cNvPr id="5087" name="Shape 5087"/>
          <p:cNvSpPr/>
          <p:nvPr/>
        </p:nvSpPr>
        <p:spPr>
          <a:xfrm>
            <a:off x="8057058" y="4025900"/>
            <a:ext cx="3969545" cy="533400"/>
          </a:xfrm>
          <a:prstGeom prst="rect">
            <a:avLst/>
          </a:prstGeom>
          <a:solidFill>
            <a:srgbClr val="FF9300"/>
          </a:solidFill>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defRPr sz="1800"/>
            </a:pPr>
            <a:r>
              <a:rPr sz="3200"/>
              <a:t>with this search criteria</a:t>
            </a:r>
          </a:p>
        </p:txBody>
      </p:sp>
      <p:sp>
        <p:nvSpPr>
          <p:cNvPr id="5088" name="Shape 5088"/>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454</a:t>
            </a:fld>
            <a:endParaRPr sz="1000"/>
          </a:p>
        </p:txBody>
      </p:sp>
    </p:spTree>
  </p:cSld>
  <p:clrMapOvr>
    <a:masterClrMapping/>
  </p:clrMapOvr>
  <p:transition xmlns:p14="http://schemas.microsoft.com/office/powerpoint/2010/main" spd="med"/>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2" name="Shape 5092"/>
          <p:cNvSpPr/>
          <p:nvPr/>
        </p:nvSpPr>
        <p:spPr>
          <a:xfrm>
            <a:off x="8134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 knife search node "ipaddress:10.*"</a:t>
            </a:r>
          </a:p>
        </p:txBody>
      </p:sp>
      <p:sp>
        <p:nvSpPr>
          <p:cNvPr id="5093" name="Shape 5093"/>
          <p:cNvSpPr>
            <a:spLocks noGrp="1"/>
          </p:cNvSpPr>
          <p:nvPr>
            <p:ph type="title"/>
          </p:nvPr>
        </p:nvSpPr>
        <p:spPr>
          <a:prstGeom prst="rect">
            <a:avLst/>
          </a:prstGeom>
        </p:spPr>
        <p:txBody>
          <a:bodyPr/>
          <a:lstStyle>
            <a:lvl1pPr defTabSz="346456">
              <a:defRPr sz="4464">
                <a:effectLst>
                  <a:outerShdw blurRad="31496" dist="15748" dir="2700000" rotWithShape="0">
                    <a:srgbClr val="000000">
                      <a:alpha val="75000"/>
                    </a:srgbClr>
                  </a:outerShdw>
                </a:effectLst>
              </a:defRPr>
            </a:lvl1pPr>
          </a:lstStyle>
          <a:p>
            <a:pPr lvl="0">
              <a:defRPr sz="1800" b="0">
                <a:solidFill>
                  <a:srgbClr val="000000"/>
                </a:solidFill>
                <a:effectLst/>
              </a:defRPr>
            </a:pPr>
            <a:r>
              <a:rPr sz="4464" b="1">
                <a:solidFill>
                  <a:srgbClr val="FFFFFF"/>
                </a:solidFill>
                <a:effectLst>
                  <a:outerShdw blurRad="31496" dist="15748" dir="2700000" rotWithShape="0">
                    <a:srgbClr val="000000">
                      <a:alpha val="75000"/>
                    </a:srgbClr>
                  </a:outerShdw>
                </a:effectLst>
              </a:rPr>
              <a:t>Exercise: Find a node with the specific attribute value</a:t>
            </a:r>
          </a:p>
        </p:txBody>
      </p:sp>
      <p:sp>
        <p:nvSpPr>
          <p:cNvPr id="5094" name="Shape 5094"/>
          <p:cNvSpPr>
            <a:spLocks noGrp="1"/>
          </p:cNvSpPr>
          <p:nvPr>
            <p:ph type="body" idx="1"/>
          </p:nvPr>
        </p:nvSpPr>
        <p:spPr>
          <a:xfrm>
            <a:off x="800100" y="3657600"/>
            <a:ext cx="14655800" cy="4965700"/>
          </a:xfrm>
          <a:prstGeom prst="rect">
            <a:avLst/>
          </a:prstGeom>
        </p:spPr>
        <p:txBody>
          <a:bodyPr/>
          <a:lstStyle/>
          <a:p>
            <a:pPr lvl="0" defTabSz="312927">
              <a:defRPr sz="1800">
                <a:solidFill>
                  <a:srgbClr val="000000"/>
                </a:solidFill>
              </a:defRPr>
            </a:pPr>
            <a:r>
              <a:rPr sz="2688">
                <a:solidFill>
                  <a:srgbClr val="FFFFFF"/>
                </a:solidFill>
              </a:rPr>
              <a:t>1 items found</a:t>
            </a:r>
          </a:p>
          <a:p>
            <a:pPr lvl="0" defTabSz="312927">
              <a:defRPr sz="1800">
                <a:solidFill>
                  <a:srgbClr val="000000"/>
                </a:solidFill>
              </a:defRPr>
            </a:pPr>
            <a:endParaRPr sz="2688">
              <a:solidFill>
                <a:srgbClr val="FFFFFF"/>
              </a:solidFill>
            </a:endParaRPr>
          </a:p>
          <a:p>
            <a:pPr lvl="0" defTabSz="312927">
              <a:defRPr sz="1800">
                <a:solidFill>
                  <a:srgbClr val="000000"/>
                </a:solidFill>
              </a:defRPr>
            </a:pPr>
            <a:r>
              <a:rPr sz="2688" b="1">
                <a:solidFill>
                  <a:srgbClr val="FFFFFF"/>
                </a:solidFill>
              </a:rPr>
              <a:t>Node Name:   node1</a:t>
            </a:r>
          </a:p>
          <a:p>
            <a:pPr lvl="0" defTabSz="312927">
              <a:defRPr sz="1800">
                <a:solidFill>
                  <a:srgbClr val="000000"/>
                </a:solidFill>
              </a:defRPr>
            </a:pPr>
            <a:r>
              <a:rPr sz="2688">
                <a:solidFill>
                  <a:srgbClr val="FFFFFF"/>
                </a:solidFill>
              </a:rPr>
              <a:t>Environment: _default</a:t>
            </a:r>
          </a:p>
          <a:p>
            <a:pPr lvl="0" defTabSz="312927">
              <a:defRPr sz="1800">
                <a:solidFill>
                  <a:srgbClr val="000000"/>
                </a:solidFill>
              </a:defRPr>
            </a:pPr>
            <a:r>
              <a:rPr sz="2688">
                <a:solidFill>
                  <a:srgbClr val="FFFFFF"/>
                </a:solidFill>
              </a:rPr>
              <a:t>FQDN:        centos63.example.com</a:t>
            </a:r>
          </a:p>
          <a:p>
            <a:pPr lvl="0" defTabSz="312927">
              <a:defRPr sz="1800">
                <a:solidFill>
                  <a:srgbClr val="000000"/>
                </a:solidFill>
              </a:defRPr>
            </a:pPr>
            <a:r>
              <a:rPr sz="2688">
                <a:solidFill>
                  <a:srgbClr val="FFFFFF"/>
                </a:solidFill>
              </a:rPr>
              <a:t>IP:          10.160.201.90</a:t>
            </a:r>
          </a:p>
          <a:p>
            <a:pPr lvl="0" defTabSz="312927">
              <a:defRPr sz="1800">
                <a:solidFill>
                  <a:srgbClr val="000000"/>
                </a:solidFill>
              </a:defRPr>
            </a:pPr>
            <a:r>
              <a:rPr sz="2688">
                <a:solidFill>
                  <a:srgbClr val="FFFFFF"/>
                </a:solidFill>
              </a:rPr>
              <a:t>Run List:    recipe[apache], recipe[motd]</a:t>
            </a:r>
          </a:p>
          <a:p>
            <a:pPr lvl="0" defTabSz="312927">
              <a:defRPr sz="1800">
                <a:solidFill>
                  <a:srgbClr val="000000"/>
                </a:solidFill>
              </a:defRPr>
            </a:pPr>
            <a:r>
              <a:rPr sz="2688">
                <a:solidFill>
                  <a:srgbClr val="FFFFFF"/>
                </a:solidFill>
              </a:rPr>
              <a:t>Roles:       </a:t>
            </a:r>
          </a:p>
          <a:p>
            <a:pPr lvl="0" defTabSz="312927">
              <a:defRPr sz="1800">
                <a:solidFill>
                  <a:srgbClr val="000000"/>
                </a:solidFill>
              </a:defRPr>
            </a:pPr>
            <a:r>
              <a:rPr sz="2688">
                <a:solidFill>
                  <a:srgbClr val="FFFFFF"/>
                </a:solidFill>
              </a:rPr>
              <a:t>Recipes:     apache, motd</a:t>
            </a:r>
          </a:p>
          <a:p>
            <a:pPr lvl="0" defTabSz="312927">
              <a:defRPr sz="1800">
                <a:solidFill>
                  <a:srgbClr val="000000"/>
                </a:solidFill>
              </a:defRPr>
            </a:pPr>
            <a:r>
              <a:rPr sz="2688">
                <a:solidFill>
                  <a:srgbClr val="FFFFFF"/>
                </a:solidFill>
              </a:rPr>
              <a:t>Platform:    centos 6.4</a:t>
            </a:r>
          </a:p>
          <a:p>
            <a:pPr lvl="0" defTabSz="312927">
              <a:defRPr sz="1800">
                <a:solidFill>
                  <a:srgbClr val="000000"/>
                </a:solidFill>
              </a:defRPr>
            </a:pPr>
            <a:r>
              <a:rPr sz="2688">
                <a:solidFill>
                  <a:srgbClr val="FFFFFF"/>
                </a:solidFill>
              </a:rPr>
              <a:t>Tags:</a:t>
            </a:r>
          </a:p>
        </p:txBody>
      </p:sp>
      <p:sp>
        <p:nvSpPr>
          <p:cNvPr id="5095" name="Shape 5095"/>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455</a:t>
            </a:fld>
            <a:endParaRPr sz="1000"/>
          </a:p>
        </p:txBody>
      </p:sp>
    </p:spTree>
  </p:cSld>
  <p:clrMapOvr>
    <a:masterClrMapping/>
  </p:clrMapOvr>
  <p:transition xmlns:p14="http://schemas.microsoft.com/office/powerpoint/2010/main" spd="med"/>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 name="Shape 5099"/>
          <p:cNvSpPr/>
          <p:nvPr/>
        </p:nvSpPr>
        <p:spPr>
          <a:xfrm>
            <a:off x="8134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 knife search node "*:*" -a ipaddress</a:t>
            </a:r>
          </a:p>
        </p:txBody>
      </p:sp>
      <p:sp>
        <p:nvSpPr>
          <p:cNvPr id="5100" name="Shape 5100"/>
          <p:cNvSpPr>
            <a:spLocks noGrp="1"/>
          </p:cNvSpPr>
          <p:nvPr>
            <p:ph type="title"/>
          </p:nvPr>
        </p:nvSpPr>
        <p:spPr>
          <a:prstGeom prst="rect">
            <a:avLst/>
          </a:prstGeom>
        </p:spPr>
        <p:txBody>
          <a:bodyPr/>
          <a:lstStyle>
            <a:lvl1pPr defTabSz="396747">
              <a:defRPr sz="5112">
                <a:effectLst>
                  <a:outerShdw blurRad="36068" dist="18034" dir="2700000" rotWithShape="0">
                    <a:srgbClr val="000000">
                      <a:alpha val="75000"/>
                    </a:srgbClr>
                  </a:outerShdw>
                </a:effectLst>
              </a:defRPr>
            </a:lvl1pPr>
          </a:lstStyle>
          <a:p>
            <a:pPr lvl="0">
              <a:defRPr sz="1800" b="0">
                <a:solidFill>
                  <a:srgbClr val="000000"/>
                </a:solidFill>
                <a:effectLst/>
              </a:defRPr>
            </a:pPr>
            <a:r>
              <a:rPr sz="5112" b="1">
                <a:solidFill>
                  <a:srgbClr val="FFFFFF"/>
                </a:solidFill>
                <a:effectLst>
                  <a:outerShdw blurRad="36068" dist="18034" dir="2700000" rotWithShape="0">
                    <a:srgbClr val="000000">
                      <a:alpha val="75000"/>
                    </a:srgbClr>
                  </a:outerShdw>
                </a:effectLst>
              </a:rPr>
              <a:t>Exercise: Using Knife to find an attribute value</a:t>
            </a:r>
          </a:p>
        </p:txBody>
      </p:sp>
      <p:sp>
        <p:nvSpPr>
          <p:cNvPr id="5101" name="Shape 5101"/>
          <p:cNvSpPr>
            <a:spLocks noGrp="1"/>
          </p:cNvSpPr>
          <p:nvPr>
            <p:ph type="body" idx="1"/>
          </p:nvPr>
        </p:nvSpPr>
        <p:spPr>
          <a:xfrm>
            <a:off x="800100" y="3657600"/>
            <a:ext cx="14655800" cy="4965700"/>
          </a:xfrm>
          <a:prstGeom prst="rect">
            <a:avLst/>
          </a:prstGeom>
        </p:spPr>
        <p:txBody>
          <a:bodyPr/>
          <a:lstStyle/>
          <a:p>
            <a:pPr lvl="0">
              <a:defRPr sz="1800">
                <a:solidFill>
                  <a:srgbClr val="000000"/>
                </a:solidFill>
              </a:defRPr>
            </a:pPr>
            <a:r>
              <a:rPr sz="4800">
                <a:solidFill>
                  <a:srgbClr val="FFFFFF"/>
                </a:solidFill>
              </a:rPr>
              <a:t>1 items found</a:t>
            </a:r>
          </a:p>
          <a:p>
            <a:pPr lvl="0">
              <a:defRPr sz="1800">
                <a:solidFill>
                  <a:srgbClr val="000000"/>
                </a:solidFill>
              </a:defRPr>
            </a:pPr>
            <a:endParaRPr sz="4800">
              <a:solidFill>
                <a:srgbClr val="FFFFFF"/>
              </a:solidFill>
            </a:endParaRPr>
          </a:p>
          <a:p>
            <a:pPr lvl="0">
              <a:defRPr sz="1800">
                <a:solidFill>
                  <a:srgbClr val="000000"/>
                </a:solidFill>
              </a:defRPr>
            </a:pPr>
            <a:r>
              <a:rPr sz="4800">
                <a:solidFill>
                  <a:srgbClr val="FFFFFF"/>
                </a:solidFill>
              </a:rPr>
              <a:t>node1:</a:t>
            </a:r>
          </a:p>
          <a:p>
            <a:pPr lvl="0">
              <a:defRPr sz="1800">
                <a:solidFill>
                  <a:srgbClr val="000000"/>
                </a:solidFill>
              </a:defRPr>
            </a:pPr>
            <a:r>
              <a:rPr sz="4800">
                <a:solidFill>
                  <a:srgbClr val="FFFFFF"/>
                </a:solidFill>
              </a:rPr>
              <a:t>  ipaddress: 10.160.201.90</a:t>
            </a:r>
          </a:p>
        </p:txBody>
      </p:sp>
      <p:sp>
        <p:nvSpPr>
          <p:cNvPr id="5102" name="Shape 5102"/>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456</a:t>
            </a:fld>
            <a:endParaRPr sz="1000"/>
          </a:p>
        </p:txBody>
      </p:sp>
    </p:spTree>
  </p:cSld>
  <p:clrMapOvr>
    <a:masterClrMapping/>
  </p:clrMapOvr>
  <p:transition xmlns:p14="http://schemas.microsoft.com/office/powerpoint/2010/main" spd="med"/>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6" name="Shape 5106"/>
          <p:cNvSpPr/>
          <p:nvPr/>
        </p:nvSpPr>
        <p:spPr>
          <a:xfrm>
            <a:off x="813494" y="1949450"/>
            <a:ext cx="14655801" cy="10287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3600">
                <a:solidFill>
                  <a:srgbClr val="FFFFFF"/>
                </a:solidFill>
                <a:latin typeface="+mn-lt"/>
                <a:ea typeface="+mn-ea"/>
                <a:cs typeface="+mn-cs"/>
                <a:sym typeface="Courier"/>
              </a:defRPr>
            </a:lvl1pPr>
          </a:lstStyle>
          <a:p>
            <a:pPr lvl="0">
              <a:defRPr sz="1800">
                <a:solidFill>
                  <a:srgbClr val="000000"/>
                </a:solidFill>
              </a:defRPr>
            </a:pPr>
            <a:r>
              <a:rPr sz="3600">
                <a:solidFill>
                  <a:srgbClr val="FFFFFF"/>
                </a:solidFill>
              </a:rPr>
              <a:t>$ knife search node "ipaddress:10.*" -a ipaddress</a:t>
            </a:r>
          </a:p>
        </p:txBody>
      </p:sp>
      <p:sp>
        <p:nvSpPr>
          <p:cNvPr id="5107" name="Shape 5107"/>
          <p:cNvSpPr>
            <a:spLocks noGrp="1"/>
          </p:cNvSpPr>
          <p:nvPr>
            <p:ph type="title"/>
          </p:nvPr>
        </p:nvSpPr>
        <p:spPr>
          <a:prstGeom prst="rect">
            <a:avLst/>
          </a:prstGeom>
        </p:spPr>
        <p:txBody>
          <a:bodyPr/>
          <a:lstStyle>
            <a:lvl1pPr defTabSz="469391">
              <a:defRPr sz="6048">
                <a:effectLst>
                  <a:outerShdw blurRad="42672" dist="21336" dir="2700000" rotWithShape="0">
                    <a:srgbClr val="000000">
                      <a:alpha val="75000"/>
                    </a:srgbClr>
                  </a:outerShdw>
                </a:effectLst>
              </a:defRPr>
            </a:lvl1pPr>
          </a:lstStyle>
          <a:p>
            <a:pPr lvl="0">
              <a:defRPr sz="1800" b="0">
                <a:solidFill>
                  <a:srgbClr val="000000"/>
                </a:solidFill>
                <a:effectLst/>
              </a:defRPr>
            </a:pPr>
            <a:r>
              <a:rPr sz="6048" b="1">
                <a:solidFill>
                  <a:srgbClr val="FFFFFF"/>
                </a:solidFill>
                <a:effectLst>
                  <a:outerShdw blurRad="42672" dist="21336" dir="2700000" rotWithShape="0">
                    <a:srgbClr val="000000">
                      <a:alpha val="75000"/>
                    </a:srgbClr>
                  </a:outerShdw>
                </a:effectLst>
              </a:rPr>
              <a:t>Exercise: Return just the attribute value</a:t>
            </a:r>
          </a:p>
        </p:txBody>
      </p:sp>
      <p:sp>
        <p:nvSpPr>
          <p:cNvPr id="5108" name="Shape 5108"/>
          <p:cNvSpPr>
            <a:spLocks noGrp="1"/>
          </p:cNvSpPr>
          <p:nvPr>
            <p:ph type="body" idx="1"/>
          </p:nvPr>
        </p:nvSpPr>
        <p:spPr>
          <a:xfrm>
            <a:off x="800100" y="3657600"/>
            <a:ext cx="14655800" cy="4965700"/>
          </a:xfrm>
          <a:prstGeom prst="rect">
            <a:avLst/>
          </a:prstGeom>
        </p:spPr>
        <p:txBody>
          <a:bodyPr/>
          <a:lstStyle/>
          <a:p>
            <a:pPr lvl="0">
              <a:defRPr sz="1800">
                <a:solidFill>
                  <a:srgbClr val="000000"/>
                </a:solidFill>
              </a:defRPr>
            </a:pPr>
            <a:r>
              <a:rPr sz="4800">
                <a:solidFill>
                  <a:srgbClr val="FFFFFF"/>
                </a:solidFill>
              </a:rPr>
              <a:t>1 items found</a:t>
            </a:r>
          </a:p>
          <a:p>
            <a:pPr lvl="0">
              <a:defRPr sz="1800">
                <a:solidFill>
                  <a:srgbClr val="000000"/>
                </a:solidFill>
              </a:defRPr>
            </a:pPr>
            <a:endParaRPr sz="4800">
              <a:solidFill>
                <a:srgbClr val="FFFFFF"/>
              </a:solidFill>
            </a:endParaRPr>
          </a:p>
          <a:p>
            <a:pPr lvl="0">
              <a:defRPr sz="1800">
                <a:solidFill>
                  <a:srgbClr val="000000"/>
                </a:solidFill>
              </a:defRPr>
            </a:pPr>
            <a:r>
              <a:rPr sz="4800">
                <a:solidFill>
                  <a:srgbClr val="FFFFFF"/>
                </a:solidFill>
              </a:rPr>
              <a:t>node1:</a:t>
            </a:r>
          </a:p>
          <a:p>
            <a:pPr lvl="0">
              <a:defRPr sz="1800">
                <a:solidFill>
                  <a:srgbClr val="000000"/>
                </a:solidFill>
              </a:defRPr>
            </a:pPr>
            <a:r>
              <a:rPr sz="4800">
                <a:solidFill>
                  <a:srgbClr val="FFFFFF"/>
                </a:solidFill>
              </a:rPr>
              <a:t>  ipaddress: 10.160.201.90</a:t>
            </a:r>
          </a:p>
        </p:txBody>
      </p:sp>
      <p:sp>
        <p:nvSpPr>
          <p:cNvPr id="5109" name="Shape 5109"/>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457</a:t>
            </a:fld>
            <a:endParaRPr sz="1000"/>
          </a:p>
        </p:txBody>
      </p:sp>
    </p:spTree>
  </p:cSld>
  <p:clrMapOvr>
    <a:masterClrMapping/>
  </p:clrMapOvr>
  <p:transition xmlns:p14="http://schemas.microsoft.com/office/powerpoint/2010/main" spd="med"/>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3" name="Shape 5113"/>
          <p:cNvSpPr/>
          <p:nvPr/>
        </p:nvSpPr>
        <p:spPr>
          <a:xfrm>
            <a:off x="813494" y="1676400"/>
            <a:ext cx="14655801" cy="15748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3600">
                <a:solidFill>
                  <a:srgbClr val="FFFFFF"/>
                </a:solidFill>
                <a:latin typeface="+mn-lt"/>
                <a:ea typeface="+mn-ea"/>
                <a:cs typeface="+mn-cs"/>
                <a:sym typeface="Courier"/>
              </a:defRPr>
            </a:lvl1pPr>
          </a:lstStyle>
          <a:p>
            <a:pPr lvl="0">
              <a:defRPr sz="1800">
                <a:solidFill>
                  <a:srgbClr val="000000"/>
                </a:solidFill>
              </a:defRPr>
            </a:pPr>
            <a:r>
              <a:rPr sz="3600" dirty="0">
                <a:solidFill>
                  <a:srgbClr val="FFFFFF"/>
                </a:solidFill>
              </a:rPr>
              <a:t>$ knife search node "ipaddress:10* AND platform_family:rhel"</a:t>
            </a:r>
          </a:p>
        </p:txBody>
      </p:sp>
      <p:sp>
        <p:nvSpPr>
          <p:cNvPr id="5114" name="Shape 5114"/>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Exercise: Boolean matching</a:t>
            </a:r>
          </a:p>
        </p:txBody>
      </p:sp>
      <p:sp>
        <p:nvSpPr>
          <p:cNvPr id="5115" name="Shape 5115"/>
          <p:cNvSpPr>
            <a:spLocks noGrp="1"/>
          </p:cNvSpPr>
          <p:nvPr>
            <p:ph type="body" idx="1"/>
          </p:nvPr>
        </p:nvSpPr>
        <p:spPr>
          <a:xfrm>
            <a:off x="800100" y="3657600"/>
            <a:ext cx="14655800" cy="4965700"/>
          </a:xfrm>
          <a:prstGeom prst="rect">
            <a:avLst/>
          </a:prstGeom>
        </p:spPr>
        <p:txBody>
          <a:bodyPr/>
          <a:lstStyle/>
          <a:p>
            <a:pPr lvl="0" defTabSz="284987">
              <a:defRPr sz="1800">
                <a:solidFill>
                  <a:srgbClr val="000000"/>
                </a:solidFill>
              </a:defRPr>
            </a:pPr>
            <a:r>
              <a:rPr sz="2448">
                <a:solidFill>
                  <a:srgbClr val="FFFFFF"/>
                </a:solidFill>
              </a:rPr>
              <a:t>1 items found</a:t>
            </a:r>
          </a:p>
          <a:p>
            <a:pPr lvl="0" defTabSz="284987">
              <a:defRPr sz="1800">
                <a:solidFill>
                  <a:srgbClr val="000000"/>
                </a:solidFill>
              </a:defRPr>
            </a:pPr>
            <a:endParaRPr sz="2448">
              <a:solidFill>
                <a:srgbClr val="FFFFFF"/>
              </a:solidFill>
            </a:endParaRPr>
          </a:p>
          <a:p>
            <a:pPr lvl="0" defTabSz="284987">
              <a:defRPr sz="1800">
                <a:solidFill>
                  <a:srgbClr val="000000"/>
                </a:solidFill>
              </a:defRPr>
            </a:pPr>
            <a:r>
              <a:rPr sz="2448" b="1">
                <a:solidFill>
                  <a:srgbClr val="FFFFFF"/>
                </a:solidFill>
              </a:rPr>
              <a:t>Node Name:   node1</a:t>
            </a:r>
          </a:p>
          <a:p>
            <a:pPr lvl="0" defTabSz="284987">
              <a:defRPr sz="1800">
                <a:solidFill>
                  <a:srgbClr val="000000"/>
                </a:solidFill>
              </a:defRPr>
            </a:pPr>
            <a:r>
              <a:rPr sz="2448">
                <a:solidFill>
                  <a:srgbClr val="FFFFFF"/>
                </a:solidFill>
              </a:rPr>
              <a:t>Environment: _default</a:t>
            </a:r>
          </a:p>
          <a:p>
            <a:pPr lvl="0" defTabSz="284987">
              <a:defRPr sz="1800">
                <a:solidFill>
                  <a:srgbClr val="000000"/>
                </a:solidFill>
              </a:defRPr>
            </a:pPr>
            <a:r>
              <a:rPr sz="2448">
                <a:solidFill>
                  <a:srgbClr val="FFFFFF"/>
                </a:solidFill>
              </a:rPr>
              <a:t>FQDN:        centos63.example.com</a:t>
            </a:r>
          </a:p>
          <a:p>
            <a:pPr lvl="0" defTabSz="284987">
              <a:defRPr sz="1800">
                <a:solidFill>
                  <a:srgbClr val="000000"/>
                </a:solidFill>
              </a:defRPr>
            </a:pPr>
            <a:r>
              <a:rPr sz="2448">
                <a:solidFill>
                  <a:srgbClr val="FFFFFF"/>
                </a:solidFill>
              </a:rPr>
              <a:t>IP:          10.160.201.90</a:t>
            </a:r>
          </a:p>
          <a:p>
            <a:pPr lvl="0" defTabSz="284987">
              <a:defRPr sz="1800">
                <a:solidFill>
                  <a:srgbClr val="000000"/>
                </a:solidFill>
              </a:defRPr>
            </a:pPr>
            <a:r>
              <a:rPr sz="2448">
                <a:solidFill>
                  <a:srgbClr val="FFFFFF"/>
                </a:solidFill>
              </a:rPr>
              <a:t>Run List:    recipe[apache], recipe[motd]</a:t>
            </a:r>
          </a:p>
          <a:p>
            <a:pPr lvl="0" defTabSz="284987">
              <a:defRPr sz="1800">
                <a:solidFill>
                  <a:srgbClr val="000000"/>
                </a:solidFill>
              </a:defRPr>
            </a:pPr>
            <a:r>
              <a:rPr sz="2448">
                <a:solidFill>
                  <a:srgbClr val="FFFFFF"/>
                </a:solidFill>
              </a:rPr>
              <a:t>Roles:       </a:t>
            </a:r>
          </a:p>
          <a:p>
            <a:pPr lvl="0" defTabSz="284987">
              <a:defRPr sz="1800">
                <a:solidFill>
                  <a:srgbClr val="000000"/>
                </a:solidFill>
              </a:defRPr>
            </a:pPr>
            <a:r>
              <a:rPr sz="2448">
                <a:solidFill>
                  <a:srgbClr val="FFFFFF"/>
                </a:solidFill>
              </a:rPr>
              <a:t>Recipes:     apache, motd</a:t>
            </a:r>
          </a:p>
          <a:p>
            <a:pPr lvl="0" defTabSz="284987">
              <a:defRPr sz="1800">
                <a:solidFill>
                  <a:srgbClr val="000000"/>
                </a:solidFill>
              </a:defRPr>
            </a:pPr>
            <a:r>
              <a:rPr sz="2448">
                <a:solidFill>
                  <a:srgbClr val="FFFFFF"/>
                </a:solidFill>
              </a:rPr>
              <a:t>Platform:    centos 6.4</a:t>
            </a:r>
          </a:p>
          <a:p>
            <a:pPr lvl="0" defTabSz="284987">
              <a:defRPr sz="1800">
                <a:solidFill>
                  <a:srgbClr val="000000"/>
                </a:solidFill>
              </a:defRPr>
            </a:pPr>
            <a:r>
              <a:rPr sz="2448">
                <a:solidFill>
                  <a:srgbClr val="FFFFFF"/>
                </a:solidFill>
              </a:rPr>
              <a:t>Tags:        </a:t>
            </a:r>
          </a:p>
        </p:txBody>
      </p:sp>
      <p:sp>
        <p:nvSpPr>
          <p:cNvPr id="5116" name="Shape 5116"/>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458</a:t>
            </a:fld>
            <a:endParaRPr sz="1000"/>
          </a:p>
        </p:txBody>
      </p:sp>
    </p:spTree>
  </p:cSld>
  <p:clrMapOvr>
    <a:masterClrMapping/>
  </p:clrMapOvr>
  <p:transition xmlns:p14="http://schemas.microsoft.com/office/powerpoint/2010/main" spd="med"/>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8" name="Shape 5118"/>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Search from within a recipe</a:t>
            </a:r>
          </a:p>
        </p:txBody>
      </p:sp>
      <p:sp>
        <p:nvSpPr>
          <p:cNvPr id="5119" name="Shape 5119"/>
          <p:cNvSpPr>
            <a:spLocks noGrp="1"/>
          </p:cNvSpPr>
          <p:nvPr>
            <p:ph type="body" idx="1"/>
          </p:nvPr>
        </p:nvSpPr>
        <p:spPr>
          <a:prstGeom prst="rect">
            <a:avLst/>
          </a:prstGeom>
        </p:spPr>
        <p:txBody>
          <a:bodyPr/>
          <a:lstStyle/>
          <a:p>
            <a:pPr lvl="0">
              <a:defRPr sz="1800"/>
            </a:pPr>
            <a:r>
              <a:rPr sz="4800"/>
              <a:t>You can invoke a search within a recipe, and use the results to apply further Chef primitives</a:t>
            </a:r>
          </a:p>
          <a:p>
            <a:pPr lvl="0">
              <a:defRPr sz="1800"/>
            </a:pPr>
            <a:endParaRPr sz="4800"/>
          </a:p>
          <a:p>
            <a:pPr lvl="0">
              <a:defRPr sz="1800"/>
            </a:pPr>
            <a:endParaRPr sz="4800"/>
          </a:p>
          <a:p>
            <a:pPr lvl="0">
              <a:defRPr sz="1800"/>
            </a:pPr>
            <a:r>
              <a:rPr sz="4800"/>
              <a:t>For example</a:t>
            </a:r>
          </a:p>
        </p:txBody>
      </p:sp>
      <p:sp>
        <p:nvSpPr>
          <p:cNvPr id="5120" name="Shape 5120"/>
          <p:cNvSpPr/>
          <p:nvPr/>
        </p:nvSpPr>
        <p:spPr>
          <a:xfrm>
            <a:off x="1143000" y="3397250"/>
            <a:ext cx="12435310" cy="17145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lgn="l" defTabSz="457200">
              <a:defRPr sz="1800"/>
            </a:pPr>
            <a:r>
              <a:rPr sz="3600" dirty="0">
                <a:latin typeface="+mn-lt"/>
                <a:ea typeface="+mn-ea"/>
                <a:cs typeface="+mn-cs"/>
                <a:sym typeface="Courier"/>
              </a:rPr>
              <a:t>search(</a:t>
            </a:r>
            <a:r>
              <a:rPr sz="3600" dirty="0">
                <a:solidFill>
                  <a:srgbClr val="22288F"/>
                </a:solidFill>
                <a:latin typeface="+mn-lt"/>
                <a:ea typeface="+mn-ea"/>
                <a:cs typeface="+mn-cs"/>
                <a:sym typeface="Courier"/>
              </a:rPr>
              <a:t>INDEX</a:t>
            </a:r>
            <a:r>
              <a:rPr sz="3600" dirty="0">
                <a:latin typeface="+mn-lt"/>
                <a:ea typeface="+mn-ea"/>
                <a:cs typeface="+mn-cs"/>
                <a:sym typeface="Courier"/>
              </a:rPr>
              <a:t>, </a:t>
            </a:r>
            <a:r>
              <a:rPr sz="3600" dirty="0">
                <a:solidFill>
                  <a:srgbClr val="C8352B"/>
                </a:solidFill>
                <a:latin typeface="+mn-lt"/>
                <a:ea typeface="+mn-ea"/>
                <a:cs typeface="+mn-cs"/>
                <a:sym typeface="Courier"/>
              </a:rPr>
              <a:t>SEARCH_QUERY</a:t>
            </a:r>
            <a:r>
              <a:rPr sz="3600" dirty="0">
                <a:latin typeface="+mn-lt"/>
                <a:ea typeface="+mn-ea"/>
                <a:cs typeface="+mn-cs"/>
                <a:sym typeface="Courier"/>
              </a:rPr>
              <a:t>).each </a:t>
            </a:r>
            <a:r>
              <a:rPr sz="3600" b="1" dirty="0">
                <a:solidFill>
                  <a:srgbClr val="008F00"/>
                </a:solidFill>
                <a:latin typeface="+mn-lt"/>
                <a:ea typeface="+mn-ea"/>
                <a:cs typeface="+mn-cs"/>
                <a:sym typeface="Courier"/>
              </a:rPr>
              <a:t>do</a:t>
            </a:r>
            <a:r>
              <a:rPr sz="3600" dirty="0">
                <a:latin typeface="+mn-lt"/>
                <a:ea typeface="+mn-ea"/>
                <a:cs typeface="+mn-cs"/>
                <a:sym typeface="Courier"/>
              </a:rPr>
              <a:t> |result|</a:t>
            </a:r>
          </a:p>
          <a:p>
            <a:pPr lvl="0" algn="l" defTabSz="457200">
              <a:defRPr sz="1800"/>
            </a:pPr>
            <a:r>
              <a:rPr sz="3600" dirty="0">
                <a:latin typeface="+mn-lt"/>
                <a:ea typeface="+mn-ea"/>
                <a:cs typeface="+mn-cs"/>
                <a:sym typeface="Courier"/>
              </a:rPr>
              <a:t> foo</a:t>
            </a:r>
          </a:p>
          <a:p>
            <a:pPr lvl="0" algn="l" defTabSz="457200">
              <a:defRPr sz="1800"/>
            </a:pPr>
            <a:r>
              <a:rPr sz="3600" b="1" dirty="0">
                <a:solidFill>
                  <a:srgbClr val="008F00"/>
                </a:solidFill>
                <a:latin typeface="+mn-lt"/>
                <a:ea typeface="+mn-ea"/>
                <a:cs typeface="+mn-cs"/>
                <a:sym typeface="Courier"/>
              </a:rPr>
              <a:t>end</a:t>
            </a:r>
          </a:p>
        </p:txBody>
      </p:sp>
      <p:sp>
        <p:nvSpPr>
          <p:cNvPr id="5121" name="Shape 5121"/>
          <p:cNvSpPr/>
          <p:nvPr/>
        </p:nvSpPr>
        <p:spPr>
          <a:xfrm>
            <a:off x="1143000" y="5905500"/>
            <a:ext cx="14960600" cy="28067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0" algn="l" defTabSz="457200">
              <a:defRPr sz="1800"/>
            </a:pPr>
            <a:r>
              <a:rPr sz="3600" dirty="0">
                <a:latin typeface="+mn-lt"/>
                <a:ea typeface="+mn-ea"/>
                <a:cs typeface="+mn-cs"/>
                <a:sym typeface="Courier"/>
              </a:rPr>
              <a:t>search(</a:t>
            </a:r>
            <a:r>
              <a:rPr sz="3600" dirty="0">
                <a:solidFill>
                  <a:srgbClr val="22288F"/>
                </a:solidFill>
                <a:latin typeface="+mn-lt"/>
                <a:ea typeface="+mn-ea"/>
                <a:cs typeface="+mn-cs"/>
                <a:sym typeface="Courier"/>
              </a:rPr>
              <a:t>"node"</a:t>
            </a:r>
            <a:r>
              <a:rPr sz="3600" dirty="0">
                <a:latin typeface="+mn-lt"/>
                <a:ea typeface="+mn-ea"/>
                <a:cs typeface="+mn-cs"/>
                <a:sym typeface="Courier"/>
              </a:rPr>
              <a:t>, </a:t>
            </a:r>
            <a:r>
              <a:rPr sz="3600" dirty="0">
                <a:solidFill>
                  <a:srgbClr val="C8352B"/>
                </a:solidFill>
                <a:latin typeface="+mn-lt"/>
                <a:ea typeface="+mn-ea"/>
                <a:cs typeface="+mn-cs"/>
                <a:sym typeface="Courier"/>
              </a:rPr>
              <a:t>"role:webserver"</a:t>
            </a:r>
            <a:r>
              <a:rPr sz="3600" dirty="0">
                <a:latin typeface="+mn-lt"/>
                <a:ea typeface="+mn-ea"/>
                <a:cs typeface="+mn-cs"/>
                <a:sym typeface="Courier"/>
              </a:rPr>
              <a:t>).each </a:t>
            </a:r>
            <a:r>
              <a:rPr sz="3600" b="1" dirty="0">
                <a:solidFill>
                  <a:srgbClr val="008F00"/>
                </a:solidFill>
                <a:latin typeface="+mn-lt"/>
                <a:ea typeface="+mn-ea"/>
                <a:cs typeface="+mn-cs"/>
                <a:sym typeface="Courier"/>
              </a:rPr>
              <a:t>do</a:t>
            </a:r>
            <a:r>
              <a:rPr sz="3600" dirty="0">
                <a:latin typeface="+mn-lt"/>
                <a:ea typeface="+mn-ea"/>
                <a:cs typeface="+mn-cs"/>
                <a:sym typeface="Courier"/>
              </a:rPr>
              <a:t> |webserver|</a:t>
            </a:r>
          </a:p>
          <a:p>
            <a:pPr lvl="0" algn="l" defTabSz="457200">
              <a:defRPr sz="1800"/>
            </a:pPr>
            <a:r>
              <a:rPr sz="3600" i="1" dirty="0">
                <a:latin typeface="+mn-lt"/>
                <a:ea typeface="+mn-ea"/>
                <a:cs typeface="+mn-cs"/>
                <a:sym typeface="Courier"/>
              </a:rPr>
              <a:t> [register webserver with load balancer]</a:t>
            </a:r>
          </a:p>
          <a:p>
            <a:pPr lvl="0" algn="l" defTabSz="457200">
              <a:defRPr sz="1800"/>
            </a:pPr>
            <a:r>
              <a:rPr sz="3600" dirty="0">
                <a:latin typeface="+mn-lt"/>
                <a:ea typeface="+mn-ea"/>
                <a:cs typeface="+mn-cs"/>
                <a:sym typeface="Courier"/>
              </a:rPr>
              <a:t> or</a:t>
            </a:r>
          </a:p>
          <a:p>
            <a:pPr lvl="1" indent="0" algn="l" defTabSz="457200">
              <a:defRPr sz="1800"/>
            </a:pPr>
            <a:r>
              <a:rPr sz="3600" i="1" dirty="0">
                <a:latin typeface="+mn-lt"/>
                <a:ea typeface="+mn-ea"/>
                <a:cs typeface="+mn-cs"/>
                <a:sym typeface="Courier"/>
              </a:rPr>
              <a:t> [configure firewall so webserver can access database]</a:t>
            </a:r>
          </a:p>
          <a:p>
            <a:pPr lvl="0" algn="l" defTabSz="457200">
              <a:defRPr sz="1800"/>
            </a:pPr>
            <a:r>
              <a:rPr sz="3600" b="1" dirty="0">
                <a:solidFill>
                  <a:srgbClr val="008F00"/>
                </a:solidFill>
                <a:latin typeface="+mn-lt"/>
                <a:ea typeface="+mn-ea"/>
                <a:cs typeface="+mn-cs"/>
                <a:sym typeface="Courier"/>
              </a:rPr>
              <a:t>end</a:t>
            </a:r>
          </a:p>
        </p:txBody>
      </p:sp>
      <p:sp>
        <p:nvSpPr>
          <p:cNvPr id="5122" name="Shape 5122"/>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459</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119">
                                            <p:txEl>
                                              <p:pRg st="3" end="3"/>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5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19" grpId="1" build="p" bldLvl="5" animBg="1" advAuto="0"/>
      <p:bldP spid="5121" grpId="2"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 name="Shape 843"/>
          <p:cNvSpPr/>
          <p:nvPr/>
        </p:nvSpPr>
        <p:spPr>
          <a:xfrm>
            <a:off x="5982688" y="2755900"/>
            <a:ext cx="851225" cy="694625"/>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844" name="Shape 844"/>
          <p:cNvSpPr/>
          <p:nvPr/>
        </p:nvSpPr>
        <p:spPr>
          <a:xfrm>
            <a:off x="8209458" y="2929836"/>
            <a:ext cx="2019301" cy="6096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App LBs</a:t>
            </a:r>
          </a:p>
        </p:txBody>
      </p:sp>
      <p:sp>
        <p:nvSpPr>
          <p:cNvPr id="845" name="Shape 845"/>
          <p:cNvSpPr/>
          <p:nvPr/>
        </p:nvSpPr>
        <p:spPr>
          <a:xfrm>
            <a:off x="5982688" y="45714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846" name="Shape 846"/>
          <p:cNvSpPr/>
          <p:nvPr/>
        </p:nvSpPr>
        <p:spPr>
          <a:xfrm>
            <a:off x="10365077" y="4745387"/>
            <a:ext cx="3034321" cy="519914"/>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App Servers</a:t>
            </a:r>
          </a:p>
        </p:txBody>
      </p:sp>
      <p:sp>
        <p:nvSpPr>
          <p:cNvPr id="847" name="Shape 847"/>
          <p:cNvSpPr/>
          <p:nvPr/>
        </p:nvSpPr>
        <p:spPr>
          <a:xfrm>
            <a:off x="4935682" y="45714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848" name="Shape 848"/>
          <p:cNvSpPr/>
          <p:nvPr/>
        </p:nvSpPr>
        <p:spPr>
          <a:xfrm>
            <a:off x="7097791" y="45714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849" name="Shape 849"/>
          <p:cNvSpPr/>
          <p:nvPr/>
        </p:nvSpPr>
        <p:spPr>
          <a:xfrm>
            <a:off x="2870199" y="5535567"/>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850" name="Shape 850"/>
          <p:cNvSpPr/>
          <p:nvPr/>
        </p:nvSpPr>
        <p:spPr>
          <a:xfrm>
            <a:off x="3917203" y="5535567"/>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851" name="Shape 851"/>
          <p:cNvSpPr/>
          <p:nvPr/>
        </p:nvSpPr>
        <p:spPr>
          <a:xfrm>
            <a:off x="7097791" y="2755900"/>
            <a:ext cx="851225" cy="694625"/>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852" name="Shape 852"/>
          <p:cNvSpPr/>
          <p:nvPr/>
        </p:nvSpPr>
        <p:spPr>
          <a:xfrm>
            <a:off x="8212895" y="45714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853" name="Shape 853"/>
          <p:cNvSpPr/>
          <p:nvPr/>
        </p:nvSpPr>
        <p:spPr>
          <a:xfrm>
            <a:off x="9259898" y="45714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854" name="Shape 854"/>
          <p:cNvSpPr/>
          <p:nvPr/>
        </p:nvSpPr>
        <p:spPr>
          <a:xfrm>
            <a:off x="7108937" y="6391366"/>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855" name="Shape 855"/>
          <p:cNvSpPr/>
          <p:nvPr/>
        </p:nvSpPr>
        <p:spPr>
          <a:xfrm>
            <a:off x="8244841" y="6416766"/>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856" name="Shape 856"/>
          <p:cNvSpPr/>
          <p:nvPr/>
        </p:nvSpPr>
        <p:spPr>
          <a:xfrm>
            <a:off x="9361710" y="6428945"/>
            <a:ext cx="3289301" cy="7112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DB slaves</a:t>
            </a:r>
          </a:p>
        </p:txBody>
      </p:sp>
      <p:sp>
        <p:nvSpPr>
          <p:cNvPr id="857" name="Shape 857"/>
          <p:cNvSpPr/>
          <p:nvPr/>
        </p:nvSpPr>
        <p:spPr>
          <a:xfrm>
            <a:off x="5992585" y="3668520"/>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858" name="Shape 858"/>
          <p:cNvSpPr/>
          <p:nvPr/>
        </p:nvSpPr>
        <p:spPr>
          <a:xfrm>
            <a:off x="9467569" y="3758276"/>
            <a:ext cx="2235201" cy="5969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Cache</a:t>
            </a:r>
          </a:p>
        </p:txBody>
      </p:sp>
      <p:sp>
        <p:nvSpPr>
          <p:cNvPr id="859" name="Shape 859"/>
          <p:cNvSpPr/>
          <p:nvPr/>
        </p:nvSpPr>
        <p:spPr>
          <a:xfrm>
            <a:off x="7110035" y="3668520"/>
            <a:ext cx="851224"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860" name="Shape 860"/>
          <p:cNvSpPr/>
          <p:nvPr/>
        </p:nvSpPr>
        <p:spPr>
          <a:xfrm>
            <a:off x="8227483" y="3668520"/>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861" name="Shape 861"/>
          <p:cNvSpPr/>
          <p:nvPr/>
        </p:nvSpPr>
        <p:spPr>
          <a:xfrm>
            <a:off x="3890450" y="4610266"/>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862" name="Shape 862"/>
          <p:cNvSpPr/>
          <p:nvPr/>
        </p:nvSpPr>
        <p:spPr>
          <a:xfrm>
            <a:off x="4875134" y="3668520"/>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863" name="Shape 863"/>
          <p:cNvSpPr/>
          <p:nvPr/>
        </p:nvSpPr>
        <p:spPr>
          <a:xfrm>
            <a:off x="7110890" y="5494455"/>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864" name="Shape 864"/>
          <p:cNvSpPr/>
          <p:nvPr/>
        </p:nvSpPr>
        <p:spPr>
          <a:xfrm>
            <a:off x="8234226" y="5519855"/>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865" name="Shape 865"/>
          <p:cNvSpPr/>
          <p:nvPr/>
        </p:nvSpPr>
        <p:spPr>
          <a:xfrm>
            <a:off x="9269467" y="5541300"/>
            <a:ext cx="3289301" cy="6096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DB Cache</a:t>
            </a:r>
          </a:p>
        </p:txBody>
      </p:sp>
      <p:sp>
        <p:nvSpPr>
          <p:cNvPr id="866" name="Shape 866"/>
          <p:cNvSpPr/>
          <p:nvPr/>
        </p:nvSpPr>
        <p:spPr>
          <a:xfrm>
            <a:off x="5985218" y="7379517"/>
            <a:ext cx="851225" cy="694625"/>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867" name="Shape 867"/>
          <p:cNvSpPr/>
          <p:nvPr/>
        </p:nvSpPr>
        <p:spPr>
          <a:xfrm>
            <a:off x="7095856" y="7379517"/>
            <a:ext cx="851225" cy="694625"/>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868" name="Shape 868"/>
          <p:cNvSpPr/>
          <p:nvPr/>
        </p:nvSpPr>
        <p:spPr>
          <a:xfrm>
            <a:off x="8245394" y="7465760"/>
            <a:ext cx="2019301" cy="7112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DBs</a:t>
            </a:r>
          </a:p>
        </p:txBody>
      </p:sp>
      <p:sp>
        <p:nvSpPr>
          <p:cNvPr id="869" name="Shape 869"/>
          <p:cNvSpPr/>
          <p:nvPr/>
        </p:nvSpPr>
        <p:spPr>
          <a:xfrm>
            <a:off x="5981700" y="6426200"/>
            <a:ext cx="851224" cy="694625"/>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870" name="Shape 870"/>
          <p:cNvSpPr/>
          <p:nvPr/>
        </p:nvSpPr>
        <p:spPr>
          <a:xfrm>
            <a:off x="4940300" y="6426200"/>
            <a:ext cx="851224" cy="694625"/>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871" name="Shape 871"/>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...and change happens!</a:t>
            </a:r>
          </a:p>
        </p:txBody>
      </p:sp>
      <p:grpSp>
        <p:nvGrpSpPr>
          <p:cNvPr id="874" name="Group 874"/>
          <p:cNvGrpSpPr/>
          <p:nvPr/>
        </p:nvGrpSpPr>
        <p:grpSpPr>
          <a:xfrm rot="20396873">
            <a:off x="-12139" y="2158147"/>
            <a:ext cx="5270501" cy="2590801"/>
            <a:chOff x="-215899" y="-139699"/>
            <a:chExt cx="5270500" cy="2590800"/>
          </a:xfrm>
        </p:grpSpPr>
        <p:sp>
          <p:nvSpPr>
            <p:cNvPr id="873" name="Shape 873"/>
            <p:cNvSpPr/>
            <p:nvPr/>
          </p:nvSpPr>
          <p:spPr>
            <a:xfrm>
              <a:off x="0" y="0"/>
              <a:ext cx="4838701" cy="2032001"/>
            </a:xfrm>
            <a:prstGeom prst="rect">
              <a:avLst/>
            </a:prstGeom>
            <a:solidFill>
              <a:srgbClr val="5D3228"/>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p>
              <a:pPr lvl="1">
                <a:defRPr sz="1800"/>
              </a:pPr>
              <a:r>
                <a:rPr sz="3200">
                  <a:solidFill>
                    <a:srgbClr val="FFFFFF"/>
                  </a:solidFill>
                  <a:latin typeface="Helvetica"/>
                  <a:ea typeface="Helvetica"/>
                  <a:cs typeface="Helvetica"/>
                  <a:sym typeface="Helvetica"/>
                </a:rPr>
                <a:t>Add a Central Log Host</a:t>
              </a:r>
            </a:p>
            <a:p>
              <a:pPr lvl="1">
                <a:defRPr sz="1800"/>
              </a:pPr>
              <a:endParaRPr sz="3200">
                <a:solidFill>
                  <a:srgbClr val="FFFFFF"/>
                </a:solidFill>
                <a:latin typeface="Helvetica"/>
                <a:ea typeface="Helvetica"/>
                <a:cs typeface="Helvetica"/>
                <a:sym typeface="Helvetica"/>
              </a:endParaRPr>
            </a:p>
            <a:p>
              <a:pPr lvl="1">
                <a:defRPr sz="1800"/>
              </a:pPr>
              <a:r>
                <a:rPr sz="3200">
                  <a:solidFill>
                    <a:srgbClr val="FFFFFF"/>
                  </a:solidFill>
                  <a:latin typeface="Helvetica"/>
                  <a:ea typeface="Helvetica"/>
                  <a:cs typeface="Helvetica"/>
                  <a:sym typeface="Helvetica"/>
                </a:rPr>
                <a:t>Update syslog.conf on all Nodes</a:t>
              </a:r>
            </a:p>
          </p:txBody>
        </p:sp>
        <p:pic>
          <p:nvPicPr>
            <p:cNvPr id="872" name="Picture 871"/>
            <p:cNvPicPr/>
            <p:nvPr/>
          </p:nvPicPr>
          <p:blipFill>
            <a:blip r:embed="rId3">
              <a:extLst/>
            </a:blip>
            <a:stretch>
              <a:fillRect/>
            </a:stretch>
          </p:blipFill>
          <p:spPr>
            <a:xfrm>
              <a:off x="-215900" y="-139700"/>
              <a:ext cx="5270501" cy="2590801"/>
            </a:xfrm>
            <a:prstGeom prst="rect">
              <a:avLst/>
            </a:prstGeom>
            <a:effectLst/>
          </p:spPr>
        </p:pic>
      </p:grpSp>
      <p:sp>
        <p:nvSpPr>
          <p:cNvPr id="875" name="Shape 875"/>
          <p:cNvSpPr/>
          <p:nvPr/>
        </p:nvSpPr>
        <p:spPr>
          <a:xfrm>
            <a:off x="-203200" y="7594600"/>
            <a:ext cx="4038600" cy="7112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defRPr sz="2700"/>
            </a:lvl1pPr>
          </a:lstStyle>
          <a:p>
            <a:pPr lvl="0">
              <a:defRPr sz="1800"/>
            </a:pPr>
            <a:r>
              <a:rPr sz="2700"/>
              <a:t>Central Log Host</a:t>
            </a:r>
          </a:p>
        </p:txBody>
      </p:sp>
      <p:sp>
        <p:nvSpPr>
          <p:cNvPr id="876" name="Shape 876"/>
          <p:cNvSpPr/>
          <p:nvPr/>
        </p:nvSpPr>
        <p:spPr>
          <a:xfrm>
            <a:off x="1397000" y="6944019"/>
            <a:ext cx="825500" cy="774701"/>
          </a:xfrm>
          <a:prstGeom prst="roundRect">
            <a:avLst>
              <a:gd name="adj" fmla="val 24590"/>
            </a:avLst>
          </a:prstGeom>
          <a:solidFill>
            <a:srgbClr val="FF2600"/>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877" name="Shape 87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46</a:t>
            </a:fld>
            <a:endParaRPr sz="1000"/>
          </a:p>
        </p:txBody>
      </p:sp>
    </p:spTree>
  </p:cSld>
  <p:clrMapOvr>
    <a:masterClrMapping/>
  </p:clrMapOvr>
  <p:transition xmlns:p14="http://schemas.microsoft.com/office/powerpoint/2010/main" spd="med"/>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Shape 5124"/>
          <p:cNvSpPr/>
          <p:nvPr/>
        </p:nvSpPr>
        <p:spPr>
          <a:xfrm>
            <a:off x="6642100" y="8407400"/>
            <a:ext cx="3048000"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defRPr b="1">
                <a:latin typeface="+mn-lt"/>
                <a:ea typeface="+mn-ea"/>
                <a:cs typeface="+mn-cs"/>
                <a:sym typeface="Courier"/>
              </a:defRPr>
            </a:lvl1pPr>
          </a:lstStyle>
          <a:p>
            <a:pPr lvl="0">
              <a:defRPr sz="1800" b="0"/>
            </a:pPr>
            <a:r>
              <a:rPr sz="3200" b="1"/>
              <a:t>SAVE FILE!</a:t>
            </a:r>
          </a:p>
        </p:txBody>
      </p:sp>
      <p:sp>
        <p:nvSpPr>
          <p:cNvPr id="5125" name="Shape 5125"/>
          <p:cNvSpPr/>
          <p:nvPr/>
        </p:nvSpPr>
        <p:spPr>
          <a:xfrm>
            <a:off x="838200" y="3384550"/>
            <a:ext cx="15138400" cy="21336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p>
            <a:pPr lvl="0" algn="l" defTabSz="457200">
              <a:defRPr sz="1800"/>
            </a:pPr>
            <a:r>
              <a:rPr sz="2800">
                <a:solidFill>
                  <a:srgbClr val="C8352B"/>
                </a:solidFill>
                <a:latin typeface="+mn-lt"/>
                <a:ea typeface="+mn-ea"/>
                <a:cs typeface="+mn-cs"/>
                <a:sym typeface="Courier"/>
              </a:rPr>
              <a:t>search</a:t>
            </a:r>
            <a:r>
              <a:rPr sz="2800">
                <a:latin typeface="+mn-lt"/>
                <a:ea typeface="+mn-ea"/>
                <a:cs typeface="+mn-cs"/>
                <a:sym typeface="Courier"/>
              </a:rPr>
              <a:t>("</a:t>
            </a:r>
            <a:r>
              <a:rPr sz="2800">
                <a:solidFill>
                  <a:srgbClr val="22288F"/>
                </a:solidFill>
                <a:latin typeface="+mn-lt"/>
                <a:ea typeface="+mn-ea"/>
                <a:cs typeface="+mn-cs"/>
                <a:sym typeface="Courier"/>
              </a:rPr>
              <a:t>node"</a:t>
            </a:r>
            <a:r>
              <a:rPr sz="2800">
                <a:latin typeface="+mn-lt"/>
                <a:ea typeface="+mn-ea"/>
                <a:cs typeface="+mn-cs"/>
                <a:sym typeface="Courier"/>
              </a:rPr>
              <a:t>,</a:t>
            </a:r>
            <a:r>
              <a:rPr sz="2800">
                <a:solidFill>
                  <a:srgbClr val="C8352B"/>
                </a:solidFill>
                <a:latin typeface="+mn-lt"/>
                <a:ea typeface="+mn-ea"/>
                <a:cs typeface="+mn-cs"/>
                <a:sym typeface="Courier"/>
              </a:rPr>
              <a:t>"platform:centos"</a:t>
            </a:r>
            <a:r>
              <a:rPr sz="2800">
                <a:latin typeface="+mn-lt"/>
                <a:ea typeface="+mn-ea"/>
                <a:cs typeface="+mn-cs"/>
                <a:sym typeface="Courier"/>
              </a:rPr>
              <a:t>).each </a:t>
            </a:r>
            <a:r>
              <a:rPr sz="2800" b="1">
                <a:solidFill>
                  <a:srgbClr val="008F00"/>
                </a:solidFill>
                <a:latin typeface="+mn-lt"/>
                <a:ea typeface="+mn-ea"/>
                <a:cs typeface="+mn-cs"/>
                <a:sym typeface="Courier"/>
              </a:rPr>
              <a:t>do</a:t>
            </a:r>
            <a:r>
              <a:rPr sz="2800">
                <a:latin typeface="+mn-lt"/>
                <a:ea typeface="+mn-ea"/>
                <a:cs typeface="+mn-cs"/>
                <a:sym typeface="Courier"/>
              </a:rPr>
              <a:t> |server|</a:t>
            </a:r>
          </a:p>
          <a:p>
            <a:pPr lvl="0" algn="l">
              <a:defRPr sz="1800"/>
            </a:pPr>
            <a:r>
              <a:rPr sz="2800"/>
              <a:t>   </a:t>
            </a:r>
            <a:r>
              <a:rPr sz="2800">
                <a:solidFill>
                  <a:srgbClr val="C8352B"/>
                </a:solidFill>
                <a:latin typeface="+mn-lt"/>
                <a:ea typeface="+mn-ea"/>
                <a:cs typeface="+mn-cs"/>
                <a:sym typeface="Courier"/>
              </a:rPr>
              <a:t>log</a:t>
            </a:r>
            <a:r>
              <a:rPr sz="2800"/>
              <a:t> "</a:t>
            </a:r>
            <a:r>
              <a:rPr sz="2800">
                <a:solidFill>
                  <a:srgbClr val="22288F"/>
                </a:solidFill>
                <a:latin typeface="+mn-lt"/>
                <a:ea typeface="+mn-ea"/>
                <a:cs typeface="+mn-cs"/>
                <a:sym typeface="Courier"/>
              </a:rPr>
              <a:t>The CentOS servers in your organization have the following FQDN/IP Addresses:- #{server["fqdn"]}/#{server["ipaddress"]}</a:t>
            </a:r>
            <a:r>
              <a:rPr sz="2800"/>
              <a:t>"</a:t>
            </a:r>
            <a:endParaRPr sz="2800" b="1">
              <a:solidFill>
                <a:srgbClr val="008F00"/>
              </a:solidFill>
              <a:latin typeface="+mn-lt"/>
              <a:ea typeface="+mn-ea"/>
              <a:cs typeface="+mn-cs"/>
              <a:sym typeface="Courier"/>
            </a:endParaRPr>
          </a:p>
          <a:p>
            <a:pPr lvl="0" algn="l" defTabSz="457200">
              <a:defRPr sz="1800"/>
            </a:pPr>
            <a:r>
              <a:rPr sz="2800" b="1">
                <a:solidFill>
                  <a:srgbClr val="008F00"/>
                </a:solidFill>
                <a:latin typeface="+mn-lt"/>
                <a:ea typeface="+mn-ea"/>
                <a:cs typeface="+mn-cs"/>
                <a:sym typeface="Courier"/>
              </a:rPr>
              <a:t>end</a:t>
            </a:r>
          </a:p>
        </p:txBody>
      </p:sp>
      <p:sp>
        <p:nvSpPr>
          <p:cNvPr id="5126" name="Shape 5126"/>
          <p:cNvSpPr>
            <a:spLocks noGrp="1"/>
          </p:cNvSpPr>
          <p:nvPr>
            <p:ph type="title"/>
          </p:nvPr>
        </p:nvSpPr>
        <p:spPr>
          <a:xfrm>
            <a:off x="1104900" y="368300"/>
            <a:ext cx="15011400" cy="1117600"/>
          </a:xfrm>
          <a:prstGeom prst="rect">
            <a:avLst/>
          </a:prstGeom>
        </p:spPr>
        <p:txBody>
          <a:bodyPr/>
          <a:lstStyle>
            <a:lvl1pPr defTabSz="435863">
              <a:defRPr sz="5615">
                <a:effectLst>
                  <a:outerShdw blurRad="39624" dist="19812" dir="2700000" rotWithShape="0">
                    <a:srgbClr val="000000">
                      <a:alpha val="75000"/>
                    </a:srgbClr>
                  </a:outerShdw>
                </a:effectLst>
              </a:defRPr>
            </a:lvl1pPr>
          </a:lstStyle>
          <a:p>
            <a:pPr lvl="0">
              <a:defRPr sz="1800" b="0">
                <a:solidFill>
                  <a:srgbClr val="000000"/>
                </a:solidFill>
                <a:effectLst/>
              </a:defRPr>
            </a:pPr>
            <a:r>
              <a:rPr sz="5615" b="1">
                <a:solidFill>
                  <a:srgbClr val="FFFFFF"/>
                </a:solidFill>
                <a:effectLst>
                  <a:outerShdw blurRad="39624" dist="19812" dir="2700000" rotWithShape="0">
                    <a:srgbClr val="000000">
                      <a:alpha val="75000"/>
                    </a:srgbClr>
                  </a:outerShdw>
                </a:effectLst>
              </a:rPr>
              <a:t>Exercise:  Search for an attribute in a recipe</a:t>
            </a:r>
          </a:p>
        </p:txBody>
      </p:sp>
      <p:sp>
        <p:nvSpPr>
          <p:cNvPr id="5127" name="Shape 5127"/>
          <p:cNvSpPr/>
          <p:nvPr/>
        </p:nvSpPr>
        <p:spPr>
          <a:xfrm>
            <a:off x="1358304" y="1701800"/>
            <a:ext cx="6121401"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b="1">
                <a:latin typeface="+mn-lt"/>
                <a:ea typeface="+mn-ea"/>
                <a:cs typeface="+mn-cs"/>
                <a:sym typeface="Courier"/>
              </a:defRPr>
            </a:lvl1pPr>
          </a:lstStyle>
          <a:p>
            <a:pPr lvl="0">
              <a:defRPr sz="1800" b="0"/>
            </a:pPr>
            <a:r>
              <a:rPr sz="3200" b="1"/>
              <a:t>OPEN IN EDITOR:</a:t>
            </a:r>
          </a:p>
        </p:txBody>
      </p:sp>
      <p:sp>
        <p:nvSpPr>
          <p:cNvPr id="5128" name="Shape 5128"/>
          <p:cNvSpPr/>
          <p:nvPr/>
        </p:nvSpPr>
        <p:spPr>
          <a:xfrm>
            <a:off x="5048448" y="1644650"/>
            <a:ext cx="10452101" cy="6985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lgn="l">
              <a:defRPr sz="3100">
                <a:latin typeface="+mn-lt"/>
                <a:ea typeface="+mn-ea"/>
                <a:cs typeface="+mn-cs"/>
                <a:sym typeface="Courier"/>
              </a:defRPr>
            </a:lvl1pPr>
          </a:lstStyle>
          <a:p>
            <a:pPr lvl="0">
              <a:defRPr sz="1800"/>
            </a:pPr>
            <a:r>
              <a:rPr sz="3100"/>
              <a:t>cookbooks/apache/recipes/ip-logger.rb</a:t>
            </a:r>
          </a:p>
        </p:txBody>
      </p:sp>
      <p:sp>
        <p:nvSpPr>
          <p:cNvPr id="5129" name="Shape 5129"/>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460</a:t>
            </a:fld>
            <a:endParaRPr sz="1000"/>
          </a:p>
        </p:txBody>
      </p:sp>
    </p:spTree>
  </p:cSld>
  <p:clrMapOvr>
    <a:masterClrMapping/>
  </p:clrMapOvr>
  <p:transition xmlns:p14="http://schemas.microsoft.com/office/powerpoint/2010/main" spd="med"/>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1" name="Shape 5131"/>
          <p:cNvSpPr/>
          <p:nvPr/>
        </p:nvSpPr>
        <p:spPr>
          <a:xfrm>
            <a:off x="8134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 knife cookbook upload apache</a:t>
            </a:r>
          </a:p>
        </p:txBody>
      </p:sp>
      <p:sp>
        <p:nvSpPr>
          <p:cNvPr id="5132" name="Shape 5132"/>
          <p:cNvSpPr>
            <a:spLocks noGrp="1"/>
          </p:cNvSpPr>
          <p:nvPr>
            <p:ph type="title"/>
          </p:nvPr>
        </p:nvSpPr>
        <p:spPr>
          <a:prstGeom prst="rect">
            <a:avLst/>
          </a:prstGeom>
        </p:spPr>
        <p:txBody>
          <a:bodyPr>
            <a:normAutofit fontScale="90000"/>
          </a:bodyPr>
          <a:lstStyle>
            <a:lvl1pPr defTabSz="474980">
              <a:defRPr sz="6120">
                <a:effectLst>
                  <a:outerShdw blurRad="43180" dist="21590" dir="2700000" rotWithShape="0">
                    <a:srgbClr val="000000">
                      <a:alpha val="75000"/>
                    </a:srgbClr>
                  </a:outerShdw>
                </a:effectLst>
              </a:defRPr>
            </a:lvl1pPr>
          </a:lstStyle>
          <a:p>
            <a:pPr lvl="0">
              <a:defRPr sz="1800" b="0">
                <a:solidFill>
                  <a:srgbClr val="000000"/>
                </a:solidFill>
                <a:effectLst/>
              </a:defRPr>
            </a:pPr>
            <a:r>
              <a:rPr sz="6120" b="1">
                <a:solidFill>
                  <a:srgbClr val="FFFFFF"/>
                </a:solidFill>
                <a:effectLst>
                  <a:outerShdw blurRad="43180" dist="21590" dir="2700000" rotWithShape="0">
                    <a:srgbClr val="000000">
                      <a:alpha val="75000"/>
                    </a:srgbClr>
                  </a:outerShdw>
                </a:effectLst>
              </a:rPr>
              <a:t>Exercise: Upload the Apache cookbook</a:t>
            </a:r>
          </a:p>
        </p:txBody>
      </p:sp>
      <p:sp>
        <p:nvSpPr>
          <p:cNvPr id="5133" name="Shape 5133"/>
          <p:cNvSpPr/>
          <p:nvPr/>
        </p:nvSpPr>
        <p:spPr>
          <a:xfrm>
            <a:off x="825500" y="3657600"/>
            <a:ext cx="14605000" cy="4686300"/>
          </a:xfrm>
          <a:prstGeom prst="rect">
            <a:avLst/>
          </a:prstGeom>
          <a:solidFill/>
          <a:ln w="25400">
            <a:solidFill>
              <a:srgbClr val="4D5D6D"/>
            </a:solidFill>
            <a:custDash>
              <a:ds d="200000" sp="200000"/>
            </a:custDash>
            <a:miter lim="400000"/>
          </a:ln>
          <a:extLst>
            <a:ext uri="{C572A759-6A51-4108-AA02-DFA0A04FC94B}">
              <ma14:wrappingTextBoxFlag xmlns:ma14="http://schemas.microsoft.com/office/mac/drawingml/2011/main" val="1"/>
            </a:ext>
          </a:extLst>
        </p:spPr>
        <p:txBody>
          <a:bodyPr lIns="38100" tIns="38100" rIns="38100" bIns="38100" anchor="ctr">
            <a:normAutofit/>
          </a:bodyPr>
          <a:lstStyle/>
          <a:p>
            <a:pPr lvl="0" algn="l">
              <a:buClr>
                <a:srgbClr val="DE5F31"/>
              </a:buClr>
              <a:defRPr sz="1800"/>
            </a:pPr>
            <a:r>
              <a:rPr sz="4800">
                <a:solidFill>
                  <a:srgbClr val="FFFFFF"/>
                </a:solidFill>
                <a:latin typeface="+mn-lt"/>
                <a:ea typeface="+mn-ea"/>
                <a:cs typeface="+mn-cs"/>
                <a:sym typeface="Courier"/>
              </a:rPr>
              <a:t>Uploading apache             [0.2.0]</a:t>
            </a:r>
          </a:p>
          <a:p>
            <a:pPr lvl="0" algn="l">
              <a:buClr>
                <a:srgbClr val="DE5F31"/>
              </a:buClr>
              <a:defRPr sz="1800"/>
            </a:pPr>
            <a:r>
              <a:rPr sz="4800">
                <a:solidFill>
                  <a:srgbClr val="FFFFFF"/>
                </a:solidFill>
                <a:latin typeface="+mn-lt"/>
                <a:ea typeface="+mn-ea"/>
                <a:cs typeface="+mn-cs"/>
                <a:sym typeface="Courier"/>
              </a:rPr>
              <a:t>Uploaded 1 cookbook.</a:t>
            </a:r>
          </a:p>
        </p:txBody>
      </p:sp>
      <p:sp>
        <p:nvSpPr>
          <p:cNvPr id="5134" name="Shape 5134"/>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461</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5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1" grpId="1" animBg="1" advAuto="0"/>
    </p:bld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6" name="Shape 5136"/>
          <p:cNvSpPr/>
          <p:nvPr/>
        </p:nvSpPr>
        <p:spPr>
          <a:xfrm>
            <a:off x="825500" y="2006600"/>
            <a:ext cx="15087600" cy="9144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2800">
                <a:solidFill>
                  <a:srgbClr val="FFFFFF"/>
                </a:solidFill>
                <a:latin typeface="+mn-lt"/>
                <a:ea typeface="+mn-ea"/>
                <a:cs typeface="+mn-cs"/>
                <a:sym typeface="Courier"/>
              </a:defRPr>
            </a:lvl1pPr>
          </a:lstStyle>
          <a:p>
            <a:pPr lvl="0">
              <a:defRPr sz="1800">
                <a:solidFill>
                  <a:srgbClr val="000000"/>
                </a:solidFill>
              </a:defRPr>
            </a:pPr>
            <a:r>
              <a:rPr sz="2800">
                <a:solidFill>
                  <a:srgbClr val="FFFFFF"/>
                </a:solidFill>
              </a:rPr>
              <a:t>$ knife node run_list add node1 'recipe[apache::ip-logger]'</a:t>
            </a:r>
          </a:p>
        </p:txBody>
      </p:sp>
      <p:sp>
        <p:nvSpPr>
          <p:cNvPr id="5137" name="Shape 5137"/>
          <p:cNvSpPr>
            <a:spLocks noGrp="1"/>
          </p:cNvSpPr>
          <p:nvPr>
            <p:ph type="title"/>
          </p:nvPr>
        </p:nvSpPr>
        <p:spPr>
          <a:prstGeom prst="rect">
            <a:avLst/>
          </a:prstGeom>
        </p:spPr>
        <p:txBody>
          <a:bodyPr/>
          <a:lstStyle>
            <a:lvl1pPr defTabSz="363219">
              <a:defRPr sz="4680">
                <a:effectLst>
                  <a:outerShdw blurRad="33020" dist="16510" dir="2700000" rotWithShape="0">
                    <a:srgbClr val="000000">
                      <a:alpha val="75000"/>
                    </a:srgbClr>
                  </a:outerShdw>
                </a:effectLst>
              </a:defRPr>
            </a:lvl1pPr>
          </a:lstStyle>
          <a:p>
            <a:pPr lvl="0">
              <a:defRPr sz="1800" b="0">
                <a:solidFill>
                  <a:srgbClr val="000000"/>
                </a:solidFill>
                <a:effectLst/>
              </a:defRPr>
            </a:pPr>
            <a:r>
              <a:rPr sz="4680" b="1">
                <a:solidFill>
                  <a:srgbClr val="FFFFFF"/>
                </a:solidFill>
                <a:effectLst>
                  <a:outerShdw blurRad="33020" dist="16510" dir="2700000" rotWithShape="0">
                    <a:srgbClr val="000000">
                      <a:alpha val="75000"/>
                    </a:srgbClr>
                  </a:outerShdw>
                </a:effectLst>
              </a:rPr>
              <a:t>Exercise: Add the recipe to your test node’s run list</a:t>
            </a:r>
          </a:p>
        </p:txBody>
      </p:sp>
      <p:sp>
        <p:nvSpPr>
          <p:cNvPr id="5138" name="Shape 5138"/>
          <p:cNvSpPr/>
          <p:nvPr/>
        </p:nvSpPr>
        <p:spPr>
          <a:xfrm>
            <a:off x="819348" y="3670300"/>
            <a:ext cx="15151101" cy="21844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0" tIns="0" rIns="0" bIns="0">
            <a:spAutoFit/>
          </a:bodyPr>
          <a:lstStyle/>
          <a:p>
            <a:pPr lvl="0" algn="l">
              <a:buClr>
                <a:srgbClr val="DE5F31"/>
              </a:buClr>
              <a:defRPr sz="1800"/>
            </a:pPr>
            <a:r>
              <a:rPr sz="2800" dirty="0">
                <a:solidFill>
                  <a:srgbClr val="FFFFFF"/>
                </a:solidFill>
                <a:latin typeface="+mn-lt"/>
                <a:ea typeface="+mn-ea"/>
                <a:cs typeface="+mn-cs"/>
                <a:sym typeface="Courier"/>
              </a:rPr>
              <a:t>node1:</a:t>
            </a:r>
          </a:p>
          <a:p>
            <a:pPr lvl="0" algn="l">
              <a:buClr>
                <a:srgbClr val="DE5F31"/>
              </a:buClr>
              <a:defRPr sz="1800"/>
            </a:pPr>
            <a:r>
              <a:rPr sz="2800" dirty="0">
                <a:solidFill>
                  <a:srgbClr val="FFFFFF"/>
                </a:solidFill>
                <a:latin typeface="+mn-lt"/>
                <a:ea typeface="+mn-ea"/>
                <a:cs typeface="+mn-cs"/>
                <a:sym typeface="Courier"/>
              </a:rPr>
              <a:t>  run_list:</a:t>
            </a:r>
          </a:p>
          <a:p>
            <a:pPr lvl="0" algn="l">
              <a:buClr>
                <a:srgbClr val="DE5F31"/>
              </a:buClr>
              <a:defRPr sz="1800"/>
            </a:pPr>
            <a:r>
              <a:rPr sz="2800" dirty="0">
                <a:solidFill>
                  <a:srgbClr val="FFFFFF"/>
                </a:solidFill>
                <a:latin typeface="+mn-lt"/>
                <a:ea typeface="+mn-ea"/>
                <a:cs typeface="+mn-cs"/>
                <a:sym typeface="Courier"/>
              </a:rPr>
              <a:t>    recipe[</a:t>
            </a:r>
            <a:r>
              <a:rPr sz="2800" dirty="0" smtClean="0">
                <a:solidFill>
                  <a:srgbClr val="FFFFFF"/>
                </a:solidFill>
                <a:latin typeface="+mn-lt"/>
                <a:ea typeface="+mn-ea"/>
                <a:cs typeface="+mn-cs"/>
                <a:sym typeface="Courier"/>
              </a:rPr>
              <a:t>apache]</a:t>
            </a:r>
            <a:endParaRPr sz="2800" dirty="0">
              <a:solidFill>
                <a:srgbClr val="FFFFFF"/>
              </a:solidFill>
              <a:latin typeface="+mn-lt"/>
              <a:ea typeface="+mn-ea"/>
              <a:cs typeface="+mn-cs"/>
              <a:sym typeface="Courier"/>
            </a:endParaRPr>
          </a:p>
          <a:p>
            <a:pPr lvl="0" algn="l">
              <a:buClr>
                <a:srgbClr val="DE5F31"/>
              </a:buClr>
              <a:defRPr sz="1800"/>
            </a:pPr>
            <a:r>
              <a:rPr sz="2800" dirty="0">
                <a:solidFill>
                  <a:srgbClr val="FFFFFF"/>
                </a:solidFill>
                <a:latin typeface="+mn-lt"/>
                <a:ea typeface="+mn-ea"/>
                <a:cs typeface="+mn-cs"/>
                <a:sym typeface="Courier"/>
              </a:rPr>
              <a:t>    recipe[motd]</a:t>
            </a:r>
          </a:p>
          <a:p>
            <a:pPr lvl="0" algn="l">
              <a:buClr>
                <a:srgbClr val="DE5F31"/>
              </a:buClr>
              <a:defRPr sz="1800"/>
            </a:pPr>
            <a:r>
              <a:rPr sz="2800" dirty="0">
                <a:solidFill>
                  <a:srgbClr val="FFFFFF"/>
                </a:solidFill>
                <a:latin typeface="+mn-lt"/>
                <a:ea typeface="+mn-ea"/>
                <a:cs typeface="+mn-cs"/>
                <a:sym typeface="Courier"/>
              </a:rPr>
              <a:t>    recipe[apache::ip-logger]</a:t>
            </a:r>
          </a:p>
        </p:txBody>
      </p:sp>
      <p:sp>
        <p:nvSpPr>
          <p:cNvPr id="5139" name="Shape 5139"/>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462</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5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6" grpId="1" animBg="1" advAuto="0"/>
    </p:bld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3" name="Shape 5143"/>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Recipe Naming</a:t>
            </a:r>
          </a:p>
        </p:txBody>
      </p:sp>
      <p:sp>
        <p:nvSpPr>
          <p:cNvPr id="5144" name="Shape 5144"/>
          <p:cNvSpPr>
            <a:spLocks noGrp="1"/>
          </p:cNvSpPr>
          <p:nvPr>
            <p:ph type="body" idx="1"/>
          </p:nvPr>
        </p:nvSpPr>
        <p:spPr>
          <a:xfrm>
            <a:off x="800100" y="1879600"/>
            <a:ext cx="15201900" cy="6731000"/>
          </a:xfrm>
          <a:prstGeom prst="rect">
            <a:avLst/>
          </a:prstGeom>
        </p:spPr>
        <p:txBody>
          <a:bodyPr/>
          <a:lstStyle/>
          <a:p>
            <a:pPr lvl="0">
              <a:defRPr sz="1800"/>
            </a:pPr>
            <a:r>
              <a:rPr sz="4800"/>
              <a:t>Recipes are referenced using the notation ‘</a:t>
            </a:r>
            <a:r>
              <a:rPr sz="4800" b="1"/>
              <a:t>cookbook::recipe</a:t>
            </a:r>
            <a:r>
              <a:rPr sz="4800"/>
              <a:t>’, where ‘recipe’ is the name of the ‘</a:t>
            </a:r>
            <a:r>
              <a:rPr sz="4800" b="1"/>
              <a:t>.rb</a:t>
            </a:r>
            <a:r>
              <a:rPr sz="4800"/>
              <a:t>’ file in the  “cookbook/recipe” directory</a:t>
            </a:r>
          </a:p>
          <a:p>
            <a:pPr lvl="0">
              <a:defRPr sz="1800"/>
            </a:pPr>
            <a:endParaRPr sz="4800"/>
          </a:p>
          <a:p>
            <a:pPr lvl="0">
              <a:defRPr sz="1800"/>
            </a:pPr>
            <a:r>
              <a:rPr sz="4800"/>
              <a:t>The “default.rb” recipe for a given cookbook may be referred to just the cookbook name (e.g. ‘</a:t>
            </a:r>
            <a:r>
              <a:rPr sz="4800" i="1"/>
              <a:t>mysql</a:t>
            </a:r>
            <a:r>
              <a:rPr sz="4800"/>
              <a:t>’)</a:t>
            </a:r>
          </a:p>
          <a:p>
            <a:pPr lvl="0">
              <a:defRPr sz="1800"/>
            </a:pPr>
            <a:r>
              <a:rPr sz="4800"/>
              <a:t>If we added another recipe to this cookbook named 'backup', we would refer to it as '</a:t>
            </a:r>
            <a:r>
              <a:rPr sz="4800" i="1"/>
              <a:t>mysql::backup</a:t>
            </a:r>
            <a:r>
              <a:rPr sz="4800"/>
              <a:t>'</a:t>
            </a:r>
          </a:p>
        </p:txBody>
      </p:sp>
      <p:sp>
        <p:nvSpPr>
          <p:cNvPr id="5145" name="Shape 5145"/>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463</a:t>
            </a:fld>
            <a:endParaRPr sz="1000"/>
          </a:p>
        </p:txBody>
      </p:sp>
    </p:spTree>
  </p:cSld>
  <p:clrMapOvr>
    <a:masterClrMapping/>
  </p:clrMapOvr>
  <p:transition xmlns:p14="http://schemas.microsoft.com/office/powerpoint/2010/main" spd="med"/>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9" name="Shape 5149"/>
          <p:cNvSpPr/>
          <p:nvPr/>
        </p:nvSpPr>
        <p:spPr>
          <a:xfrm>
            <a:off x="8134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chef@node1:~$ sudo chef-client</a:t>
            </a:r>
          </a:p>
        </p:txBody>
      </p:sp>
      <p:sp>
        <p:nvSpPr>
          <p:cNvPr id="5150" name="Shape 5150"/>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Exercise: Re-run the Chef Client</a:t>
            </a:r>
          </a:p>
        </p:txBody>
      </p:sp>
      <p:sp>
        <p:nvSpPr>
          <p:cNvPr id="5151" name="Shape 5151"/>
          <p:cNvSpPr/>
          <p:nvPr/>
        </p:nvSpPr>
        <p:spPr>
          <a:xfrm>
            <a:off x="800100" y="3200400"/>
            <a:ext cx="14605000" cy="5740400"/>
          </a:xfrm>
          <a:prstGeom prst="rect">
            <a:avLst/>
          </a:prstGeom>
          <a:solidFill/>
          <a:ln w="25400">
            <a:solidFill>
              <a:srgbClr val="4D5D6D"/>
            </a:solidFill>
            <a:custDash>
              <a:ds d="200000" sp="200000"/>
            </a:custDash>
            <a:miter lim="400000"/>
          </a:ln>
          <a:extLst>
            <a:ext uri="{C572A759-6A51-4108-AA02-DFA0A04FC94B}">
              <ma14:wrappingTextBoxFlag xmlns:ma14="http://schemas.microsoft.com/office/mac/drawingml/2011/main" val="1"/>
            </a:ext>
          </a:extLst>
        </p:spPr>
        <p:txBody>
          <a:bodyPr lIns="38100" tIns="38100" rIns="38100" bIns="38100" anchor="ctr">
            <a:normAutofit/>
          </a:bodyPr>
          <a:lstStyle/>
          <a:p>
            <a:pPr lvl="0" algn="l" defTabSz="474980">
              <a:buClr>
                <a:srgbClr val="DE5F31"/>
              </a:buClr>
              <a:defRPr sz="1800"/>
            </a:pPr>
            <a:r>
              <a:rPr sz="2210">
                <a:solidFill>
                  <a:srgbClr val="FFFFFF"/>
                </a:solidFill>
                <a:latin typeface="+mn-lt"/>
                <a:ea typeface="+mn-ea"/>
                <a:cs typeface="+mn-cs"/>
                <a:sym typeface="Courier"/>
              </a:rPr>
              <a:t>Recipe: apache::ip-logger</a:t>
            </a:r>
          </a:p>
          <a:p>
            <a:pPr lvl="0" algn="l" defTabSz="474980">
              <a:buClr>
                <a:srgbClr val="DE5F31"/>
              </a:buClr>
              <a:defRPr sz="1800"/>
            </a:pPr>
            <a:r>
              <a:rPr sz="2210">
                <a:solidFill>
                  <a:srgbClr val="FFFFFF"/>
                </a:solidFill>
                <a:latin typeface="+mn-lt"/>
                <a:ea typeface="+mn-ea"/>
                <a:cs typeface="+mn-cs"/>
                <a:sym typeface="Courier"/>
              </a:rPr>
              <a:t>  * log[The CentOS servers in your organization have the following FQDN/IP Addresses:- centos63.example.com/10.160.201.90] action write[2014-01-07T05:42:21-05:00] INFO: Processing log[The CentOS servers in your organization have the following FQDN/IP Addresses: Server centos63.example.com/10.160.201.90] action write (apache::ip-logger line 4)</a:t>
            </a:r>
          </a:p>
          <a:p>
            <a:pPr lvl="0" algn="l" defTabSz="474980">
              <a:buClr>
                <a:srgbClr val="DE5F31"/>
              </a:buClr>
              <a:defRPr sz="1800"/>
            </a:pPr>
            <a:r>
              <a:rPr sz="2210">
                <a:solidFill>
                  <a:srgbClr val="FFFFFF"/>
                </a:solidFill>
                <a:latin typeface="+mn-lt"/>
                <a:ea typeface="+mn-ea"/>
                <a:cs typeface="+mn-cs"/>
                <a:sym typeface="Courier"/>
              </a:rPr>
              <a:t>[2014-01-07T05:42:21-05:00] INFO: The CentOS servers in your organization have the following FQDN/IP Addresses: Server centos63.example.com/10.160.201.90</a:t>
            </a:r>
          </a:p>
          <a:p>
            <a:pPr lvl="0" algn="l" defTabSz="474980">
              <a:buClr>
                <a:srgbClr val="DE5F31"/>
              </a:buClr>
              <a:defRPr sz="1800"/>
            </a:pPr>
            <a:endParaRPr sz="2210">
              <a:solidFill>
                <a:srgbClr val="FFFFFF"/>
              </a:solidFill>
              <a:latin typeface="+mn-lt"/>
              <a:ea typeface="+mn-ea"/>
              <a:cs typeface="+mn-cs"/>
              <a:sym typeface="Courier"/>
            </a:endParaRPr>
          </a:p>
          <a:p>
            <a:pPr lvl="0" algn="l" defTabSz="474980">
              <a:buClr>
                <a:srgbClr val="DE5F31"/>
              </a:buClr>
              <a:defRPr sz="1800"/>
            </a:pPr>
            <a:endParaRPr sz="2210">
              <a:solidFill>
                <a:srgbClr val="FFFFFF"/>
              </a:solidFill>
              <a:latin typeface="+mn-lt"/>
              <a:ea typeface="+mn-ea"/>
              <a:cs typeface="+mn-cs"/>
              <a:sym typeface="Courier"/>
            </a:endParaRPr>
          </a:p>
          <a:p>
            <a:pPr lvl="0" algn="l" defTabSz="474980">
              <a:buClr>
                <a:srgbClr val="DE5F31"/>
              </a:buClr>
              <a:defRPr sz="1800"/>
            </a:pPr>
            <a:r>
              <a:rPr sz="2210">
                <a:solidFill>
                  <a:srgbClr val="FFFFFF"/>
                </a:solidFill>
                <a:latin typeface="+mn-lt"/>
                <a:ea typeface="+mn-ea"/>
                <a:cs typeface="+mn-cs"/>
                <a:sym typeface="Courier"/>
              </a:rPr>
              <a:t>[2014-01-07T05:42:22-05:00] INFO: Chef Run complete in 6.376181602 seconds</a:t>
            </a:r>
          </a:p>
          <a:p>
            <a:pPr lvl="0" algn="l" defTabSz="474980">
              <a:buClr>
                <a:srgbClr val="DE5F31"/>
              </a:buClr>
              <a:defRPr sz="1800"/>
            </a:pPr>
            <a:r>
              <a:rPr sz="2210">
                <a:solidFill>
                  <a:srgbClr val="FFFFFF"/>
                </a:solidFill>
                <a:latin typeface="+mn-lt"/>
                <a:ea typeface="+mn-ea"/>
                <a:cs typeface="+mn-cs"/>
                <a:sym typeface="Courier"/>
              </a:rPr>
              <a:t>[2014-01-07T05:42:22-05:00] INFO: Running report handlers</a:t>
            </a:r>
          </a:p>
          <a:p>
            <a:pPr lvl="0" algn="l" defTabSz="474980">
              <a:buClr>
                <a:srgbClr val="DE5F31"/>
              </a:buClr>
              <a:defRPr sz="1800"/>
            </a:pPr>
            <a:r>
              <a:rPr sz="2210">
                <a:solidFill>
                  <a:srgbClr val="FFFFFF"/>
                </a:solidFill>
                <a:latin typeface="+mn-lt"/>
                <a:ea typeface="+mn-ea"/>
                <a:cs typeface="+mn-cs"/>
                <a:sym typeface="Courier"/>
              </a:rPr>
              <a:t>[2014-01-07T05:42:22-05:00] INFO: Report handlers complete</a:t>
            </a:r>
          </a:p>
          <a:p>
            <a:pPr lvl="0" algn="l" defTabSz="474980">
              <a:buClr>
                <a:srgbClr val="DE5F31"/>
              </a:buClr>
              <a:defRPr sz="1800"/>
            </a:pPr>
            <a:r>
              <a:rPr sz="2210">
                <a:solidFill>
                  <a:srgbClr val="FFFFFF"/>
                </a:solidFill>
                <a:latin typeface="+mn-lt"/>
                <a:ea typeface="+mn-ea"/>
                <a:cs typeface="+mn-cs"/>
                <a:sym typeface="Courier"/>
              </a:rPr>
              <a:t>Chef Client finished, 1 resources updated</a:t>
            </a:r>
          </a:p>
          <a:p>
            <a:pPr lvl="0" algn="l" defTabSz="474980">
              <a:buClr>
                <a:srgbClr val="DE5F31"/>
              </a:buClr>
              <a:defRPr sz="1800"/>
            </a:pPr>
            <a:r>
              <a:rPr sz="2210">
                <a:solidFill>
                  <a:srgbClr val="FFFFFF"/>
                </a:solidFill>
                <a:latin typeface="+mn-lt"/>
                <a:ea typeface="+mn-ea"/>
                <a:cs typeface="+mn-cs"/>
                <a:sym typeface="Courier"/>
              </a:rPr>
              <a:t>[2014-01-07T05:42:22-05:00] INFO: Sending resource update report (run-id: cecf34e9-eab6-4379-a5a6-d6d135ae8cc7)</a:t>
            </a:r>
          </a:p>
        </p:txBody>
      </p:sp>
      <p:sp>
        <p:nvSpPr>
          <p:cNvPr id="5152" name="Shape 5152"/>
          <p:cNvSpPr/>
          <p:nvPr/>
        </p:nvSpPr>
        <p:spPr>
          <a:xfrm>
            <a:off x="850900" y="3441700"/>
            <a:ext cx="14554200" cy="1054100"/>
          </a:xfrm>
          <a:prstGeom prst="rect">
            <a:avLst/>
          </a:prstGeom>
          <a:ln w="63500">
            <a:solidFill>
              <a:srgbClr val="FFAA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5153" name="Shape 5153"/>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464</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5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9" grpId="1" animBg="1" advAuto="0"/>
    </p:bld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7" name="Shape 5157"/>
          <p:cNvSpPr/>
          <p:nvPr/>
        </p:nvSpPr>
        <p:spPr>
          <a:xfrm>
            <a:off x="825500" y="2006600"/>
            <a:ext cx="15087600" cy="9144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2800">
                <a:solidFill>
                  <a:srgbClr val="FFFFFF"/>
                </a:solidFill>
                <a:latin typeface="+mn-lt"/>
                <a:ea typeface="+mn-ea"/>
                <a:cs typeface="+mn-cs"/>
                <a:sym typeface="Courier"/>
              </a:defRPr>
            </a:lvl1pPr>
          </a:lstStyle>
          <a:p>
            <a:pPr lvl="0">
              <a:defRPr sz="1800">
                <a:solidFill>
                  <a:srgbClr val="000000"/>
                </a:solidFill>
              </a:defRPr>
            </a:pPr>
            <a:r>
              <a:rPr sz="2800">
                <a:solidFill>
                  <a:srgbClr val="FFFFFF"/>
                </a:solidFill>
              </a:rPr>
              <a:t>$ knife node run_list remove node1 'recipe[apache::ip-logger]'</a:t>
            </a:r>
          </a:p>
        </p:txBody>
      </p:sp>
      <p:sp>
        <p:nvSpPr>
          <p:cNvPr id="5158" name="Shape 5158"/>
          <p:cNvSpPr>
            <a:spLocks noGrp="1"/>
          </p:cNvSpPr>
          <p:nvPr>
            <p:ph type="title"/>
          </p:nvPr>
        </p:nvSpPr>
        <p:spPr>
          <a:prstGeom prst="rect">
            <a:avLst/>
          </a:prstGeom>
        </p:spPr>
        <p:txBody>
          <a:bodyPr/>
          <a:lstStyle>
            <a:lvl1pPr defTabSz="335280">
              <a:defRPr sz="4320">
                <a:effectLst>
                  <a:outerShdw blurRad="30480" dist="15240" dir="2700000" rotWithShape="0">
                    <a:srgbClr val="000000">
                      <a:alpha val="75000"/>
                    </a:srgbClr>
                  </a:outerShdw>
                </a:effectLst>
              </a:defRPr>
            </a:lvl1pPr>
          </a:lstStyle>
          <a:p>
            <a:pPr lvl="0">
              <a:defRPr sz="1800" b="0">
                <a:solidFill>
                  <a:srgbClr val="000000"/>
                </a:solidFill>
                <a:effectLst/>
              </a:defRPr>
            </a:pPr>
            <a:r>
              <a:rPr sz="4320" b="1">
                <a:solidFill>
                  <a:srgbClr val="FFFFFF"/>
                </a:solidFill>
                <a:effectLst>
                  <a:outerShdw blurRad="30480" dist="15240" dir="2700000" rotWithShape="0">
                    <a:srgbClr val="000000">
                      <a:alpha val="75000"/>
                    </a:srgbClr>
                  </a:outerShdw>
                </a:effectLst>
              </a:rPr>
              <a:t>Exercise: Remove the recipe to your test node’s run list</a:t>
            </a:r>
          </a:p>
        </p:txBody>
      </p:sp>
      <p:sp>
        <p:nvSpPr>
          <p:cNvPr id="5159" name="Shape 5159"/>
          <p:cNvSpPr/>
          <p:nvPr/>
        </p:nvSpPr>
        <p:spPr>
          <a:xfrm>
            <a:off x="819348" y="3670300"/>
            <a:ext cx="15151101" cy="17526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0" tIns="0" rIns="0" bIns="0">
            <a:spAutoFit/>
          </a:bodyPr>
          <a:lstStyle/>
          <a:p>
            <a:pPr lvl="0" algn="l">
              <a:buClr>
                <a:srgbClr val="DE5F31"/>
              </a:buClr>
              <a:defRPr sz="1800"/>
            </a:pPr>
            <a:r>
              <a:rPr sz="2800">
                <a:solidFill>
                  <a:srgbClr val="FFFFFF"/>
                </a:solidFill>
                <a:latin typeface="+mn-lt"/>
                <a:ea typeface="+mn-ea"/>
                <a:cs typeface="+mn-cs"/>
                <a:sym typeface="Courier"/>
              </a:rPr>
              <a:t>node1:</a:t>
            </a:r>
          </a:p>
          <a:p>
            <a:pPr lvl="0" algn="l">
              <a:buClr>
                <a:srgbClr val="DE5F31"/>
              </a:buClr>
              <a:defRPr sz="1800"/>
            </a:pPr>
            <a:r>
              <a:rPr sz="2800">
                <a:solidFill>
                  <a:srgbClr val="FFFFFF"/>
                </a:solidFill>
                <a:latin typeface="+mn-lt"/>
                <a:ea typeface="+mn-ea"/>
                <a:cs typeface="+mn-cs"/>
                <a:sym typeface="Courier"/>
              </a:rPr>
              <a:t>  run_list:</a:t>
            </a:r>
          </a:p>
          <a:p>
            <a:pPr lvl="0" algn="l">
              <a:buClr>
                <a:srgbClr val="DE5F31"/>
              </a:buClr>
              <a:defRPr sz="1800"/>
            </a:pPr>
            <a:r>
              <a:rPr sz="2800">
                <a:solidFill>
                  <a:srgbClr val="FFFFFF"/>
                </a:solidFill>
                <a:latin typeface="+mn-lt"/>
                <a:ea typeface="+mn-ea"/>
                <a:cs typeface="+mn-cs"/>
                <a:sym typeface="Courier"/>
              </a:rPr>
              <a:t>    recipe[apache]</a:t>
            </a:r>
          </a:p>
          <a:p>
            <a:pPr lvl="0" algn="l">
              <a:buClr>
                <a:srgbClr val="DE5F31"/>
              </a:buClr>
              <a:defRPr sz="1800"/>
            </a:pPr>
            <a:r>
              <a:rPr sz="2800">
                <a:solidFill>
                  <a:srgbClr val="FFFFFF"/>
                </a:solidFill>
                <a:latin typeface="+mn-lt"/>
                <a:ea typeface="+mn-ea"/>
                <a:cs typeface="+mn-cs"/>
                <a:sym typeface="Courier"/>
              </a:rPr>
              <a:t>    recipe[motd]</a:t>
            </a:r>
          </a:p>
        </p:txBody>
      </p:sp>
      <p:sp>
        <p:nvSpPr>
          <p:cNvPr id="5160" name="Shape 5160"/>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465</a:t>
            </a:fld>
            <a:endParaRPr sz="1000"/>
          </a:p>
        </p:txBody>
      </p:sp>
    </p:spTree>
  </p:cSld>
  <p:clrMapOvr>
    <a:masterClrMapping/>
  </p:clrMapOvr>
  <p:transition xmlns:p14="http://schemas.microsoft.com/office/powerpoint/2010/main" spd="med"/>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4" name="Shape 5164"/>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Questions</a:t>
            </a:r>
          </a:p>
        </p:txBody>
      </p:sp>
      <p:sp>
        <p:nvSpPr>
          <p:cNvPr id="5165" name="Shape 5165"/>
          <p:cNvSpPr>
            <a:spLocks noGrp="1"/>
          </p:cNvSpPr>
          <p:nvPr>
            <p:ph type="body" idx="1"/>
          </p:nvPr>
        </p:nvSpPr>
        <p:spPr>
          <a:xfrm>
            <a:off x="368300" y="1651000"/>
            <a:ext cx="15024100" cy="7239000"/>
          </a:xfrm>
          <a:prstGeom prst="rect">
            <a:avLst/>
          </a:prstGeom>
        </p:spPr>
        <p:txBody>
          <a:bodyPr/>
          <a:lstStyle/>
          <a:p>
            <a:pPr lvl="0">
              <a:defRPr sz="1800"/>
            </a:pPr>
            <a:r>
              <a:rPr sz="4800"/>
              <a:t>What search engine is Chef search built upon?</a:t>
            </a:r>
          </a:p>
          <a:p>
            <a:pPr lvl="0">
              <a:defRPr sz="1800"/>
            </a:pPr>
            <a:r>
              <a:rPr sz="4800"/>
              <a:t>What is searchable in Chef?</a:t>
            </a:r>
          </a:p>
          <a:p>
            <a:pPr lvl="0">
              <a:defRPr sz="1800"/>
            </a:pPr>
            <a:r>
              <a:rPr sz="4800"/>
              <a:t>What character can you use for a wildcard search in Solr?</a:t>
            </a:r>
          </a:p>
          <a:p>
            <a:pPr lvl="0">
              <a:defRPr sz="1800"/>
            </a:pPr>
            <a:r>
              <a:rPr sz="4800"/>
              <a:t>Why should you not set an attribute and then immediately search for it?</a:t>
            </a:r>
          </a:p>
        </p:txBody>
      </p:sp>
      <p:sp>
        <p:nvSpPr>
          <p:cNvPr id="5166" name="Shape 5166"/>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466</a:t>
            </a:fld>
            <a:endParaRPr sz="1000"/>
          </a:p>
        </p:txBody>
      </p:sp>
    </p:spTree>
  </p:cSld>
  <p:clrMapOvr>
    <a:masterClrMapping/>
  </p:clrMapOvr>
  <p:transition xmlns:p14="http://schemas.microsoft.com/office/powerpoint/2010/main" spd="med"/>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8" name="Shape 5168"/>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Recipe Inclusion, Data Bags, and Search</a:t>
            </a:r>
          </a:p>
        </p:txBody>
      </p:sp>
      <p:sp>
        <p:nvSpPr>
          <p:cNvPr id="5169" name="Shape 5169"/>
          <p:cNvSpPr>
            <a:spLocks noGrp="1"/>
          </p:cNvSpPr>
          <p:nvPr>
            <p:ph type="body" idx="1"/>
          </p:nvPr>
        </p:nvSpPr>
        <p:spPr>
          <a:xfrm>
            <a:off x="901700" y="4902200"/>
            <a:ext cx="13906500" cy="2324100"/>
          </a:xfrm>
          <a:prstGeom prst="rect">
            <a:avLst/>
          </a:prstGeom>
        </p:spPr>
        <p:txBody>
          <a:bodyPr/>
          <a:lstStyle/>
          <a:p>
            <a:pPr lvl="0">
              <a:defRPr sz="1800">
                <a:solidFill>
                  <a:srgbClr val="000000"/>
                </a:solidFill>
              </a:defRPr>
            </a:pPr>
            <a:r>
              <a:rPr sz="3600">
                <a:solidFill>
                  <a:srgbClr val="A1C3E5"/>
                </a:solidFill>
              </a:rPr>
              <a:t>Writing a Users cookbook</a:t>
            </a:r>
          </a:p>
        </p:txBody>
      </p:sp>
      <p:sp>
        <p:nvSpPr>
          <p:cNvPr id="5170" name="Shape 5170"/>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467</a:t>
            </a:fld>
            <a:endParaRPr sz="1000"/>
          </a:p>
        </p:txBody>
      </p:sp>
    </p:spTree>
  </p:cSld>
  <p:clrMapOvr>
    <a:masterClrMapping/>
  </p:clrMapOvr>
  <p:transition xmlns:p14="http://schemas.microsoft.com/office/powerpoint/2010/main" spd="med"/>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2" name="Shape 5172"/>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Lesson Objectives</a:t>
            </a:r>
          </a:p>
        </p:txBody>
      </p:sp>
      <p:sp>
        <p:nvSpPr>
          <p:cNvPr id="5173" name="Shape 5173"/>
          <p:cNvSpPr>
            <a:spLocks noGrp="1"/>
          </p:cNvSpPr>
          <p:nvPr>
            <p:ph type="body" idx="1"/>
          </p:nvPr>
        </p:nvSpPr>
        <p:spPr>
          <a:xfrm>
            <a:off x="800100" y="1739900"/>
            <a:ext cx="14211300" cy="6718300"/>
          </a:xfrm>
          <a:prstGeom prst="rect">
            <a:avLst/>
          </a:prstGeom>
        </p:spPr>
        <p:txBody>
          <a:bodyPr/>
          <a:lstStyle/>
          <a:p>
            <a:pPr lvl="0">
              <a:defRPr sz="1800"/>
            </a:pPr>
            <a:r>
              <a:rPr sz="4800" dirty="0"/>
              <a:t>After completing the lesson, you will be able to</a:t>
            </a:r>
          </a:p>
          <a:p>
            <a:pPr lvl="1">
              <a:defRPr sz="1800"/>
            </a:pPr>
            <a:r>
              <a:rPr sz="4800" dirty="0"/>
              <a:t>Explain what Data Bags are, and how they are used</a:t>
            </a:r>
          </a:p>
          <a:p>
            <a:pPr lvl="1">
              <a:defRPr sz="1800"/>
            </a:pPr>
            <a:r>
              <a:rPr sz="4800" dirty="0"/>
              <a:t>Describe the User and Group resources</a:t>
            </a:r>
          </a:p>
          <a:p>
            <a:pPr lvl="1">
              <a:defRPr sz="1800"/>
            </a:pPr>
            <a:r>
              <a:rPr sz="4800" dirty="0"/>
              <a:t>Use the </a:t>
            </a:r>
            <a:r>
              <a:rPr sz="4800" dirty="0">
                <a:latin typeface="+mn-lt"/>
                <a:ea typeface="+mn-ea"/>
                <a:cs typeface="+mn-cs"/>
                <a:sym typeface="Courier"/>
              </a:rPr>
              <a:t>include_recipe</a:t>
            </a:r>
            <a:r>
              <a:rPr sz="4800" dirty="0"/>
              <a:t> directive</a:t>
            </a:r>
          </a:p>
          <a:p>
            <a:pPr lvl="1">
              <a:defRPr sz="1800"/>
            </a:pPr>
            <a:r>
              <a:rPr sz="4800" dirty="0"/>
              <a:t>Describe the role Search plays in recipes</a:t>
            </a:r>
          </a:p>
        </p:txBody>
      </p:sp>
      <p:sp>
        <p:nvSpPr>
          <p:cNvPr id="5174" name="Shape 5174"/>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468</a:t>
            </a:fld>
            <a:endParaRPr sz="1000"/>
          </a:p>
        </p:txBody>
      </p:sp>
    </p:spTree>
  </p:cSld>
  <p:clrMapOvr>
    <a:masterClrMapping/>
  </p:clrMapOvr>
  <p:transition xmlns:p14="http://schemas.microsoft.com/office/powerpoint/2010/main" spd="med"/>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6" name="Shape 5176"/>
          <p:cNvSpPr>
            <a:spLocks noGrp="1"/>
          </p:cNvSpPr>
          <p:nvPr>
            <p:ph type="title"/>
          </p:nvPr>
        </p:nvSpPr>
        <p:spPr>
          <a:prstGeom prst="rect">
            <a:avLst/>
          </a:prstGeom>
        </p:spPr>
        <p:txBody>
          <a:bodyPr/>
          <a:lstStyle>
            <a:lvl1pPr defTabSz="491744">
              <a:defRPr sz="6336">
                <a:effectLst>
                  <a:outerShdw blurRad="44704" dist="22352" dir="2700000" rotWithShape="0">
                    <a:srgbClr val="000000">
                      <a:alpha val="75000"/>
                    </a:srgbClr>
                  </a:outerShdw>
                </a:effectLst>
              </a:defRPr>
            </a:lvl1pPr>
          </a:lstStyle>
          <a:p>
            <a:pPr lvl="0">
              <a:defRPr sz="1800" b="0">
                <a:solidFill>
                  <a:srgbClr val="000000"/>
                </a:solidFill>
                <a:effectLst/>
              </a:defRPr>
            </a:pPr>
            <a:r>
              <a:rPr sz="6336" b="1">
                <a:solidFill>
                  <a:srgbClr val="FFFFFF"/>
                </a:solidFill>
                <a:effectLst>
                  <a:outerShdw blurRad="44704" dist="22352" dir="2700000" rotWithShape="0">
                    <a:srgbClr val="000000">
                      <a:alpha val="75000"/>
                    </a:srgbClr>
                  </a:outerShdw>
                </a:effectLst>
              </a:rPr>
              <a:t>The Problem and the Success Criteria</a:t>
            </a:r>
          </a:p>
        </p:txBody>
      </p:sp>
      <p:sp>
        <p:nvSpPr>
          <p:cNvPr id="5177" name="Shape 5177"/>
          <p:cNvSpPr>
            <a:spLocks noGrp="1"/>
          </p:cNvSpPr>
          <p:nvPr>
            <p:ph type="body" idx="1"/>
          </p:nvPr>
        </p:nvSpPr>
        <p:spPr>
          <a:prstGeom prst="rect">
            <a:avLst/>
          </a:prstGeom>
        </p:spPr>
        <p:txBody>
          <a:bodyPr/>
          <a:lstStyle/>
          <a:p>
            <a:pPr lvl="0">
              <a:defRPr sz="1800"/>
            </a:pPr>
            <a:r>
              <a:rPr sz="4800" b="1"/>
              <a:t>The Problem</a:t>
            </a:r>
            <a:r>
              <a:rPr sz="4800"/>
              <a:t>: Employees should have local user accounts created on servers, along with custom groups</a:t>
            </a:r>
          </a:p>
          <a:p>
            <a:pPr lvl="0">
              <a:defRPr sz="1800"/>
            </a:pPr>
            <a:r>
              <a:rPr sz="4800" b="1"/>
              <a:t>Success Criteria:</a:t>
            </a:r>
            <a:r>
              <a:rPr sz="4800"/>
              <a:t> We can add new employees and groups to servers dynamically</a:t>
            </a:r>
          </a:p>
        </p:txBody>
      </p:sp>
      <p:sp>
        <p:nvSpPr>
          <p:cNvPr id="5178" name="Shape 5178"/>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469</a:t>
            </a:fld>
            <a:endParaRPr sz="1000"/>
          </a:p>
        </p:txBody>
      </p:sp>
    </p:spTree>
  </p:cSld>
  <p:clrMapOvr>
    <a:masterClrMapping/>
  </p:clrMapOvr>
  <p:transition xmlns:p14="http://schemas.microsoft.com/office/powerpoint/2010/mai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 name="Shape 881"/>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Chef Solves This Problem</a:t>
            </a:r>
          </a:p>
        </p:txBody>
      </p:sp>
      <p:sp>
        <p:nvSpPr>
          <p:cNvPr id="882" name="Shape 882"/>
          <p:cNvSpPr>
            <a:spLocks noGrp="1"/>
          </p:cNvSpPr>
          <p:nvPr>
            <p:ph type="body" idx="1"/>
          </p:nvPr>
        </p:nvSpPr>
        <p:spPr>
          <a:xfrm>
            <a:off x="8610600" y="1866900"/>
            <a:ext cx="6515100" cy="6731000"/>
          </a:xfrm>
          <a:prstGeom prst="rect">
            <a:avLst/>
          </a:prstGeom>
        </p:spPr>
        <p:txBody>
          <a:bodyPr/>
          <a:lstStyle/>
          <a:p>
            <a:pPr lvl="0">
              <a:defRPr sz="1800"/>
            </a:pPr>
            <a:r>
              <a:rPr sz="4800"/>
              <a:t>But you already guessed that, didn’t you?</a:t>
            </a:r>
          </a:p>
        </p:txBody>
      </p:sp>
      <p:sp>
        <p:nvSpPr>
          <p:cNvPr id="883" name="Shape 88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47</a:t>
            </a:fld>
            <a:endParaRPr sz="1000"/>
          </a:p>
        </p:txBody>
      </p:sp>
      <p:pic>
        <p:nvPicPr>
          <p:cNvPr id="884" name="Chef_Vertical_Website_Reg.png"/>
          <p:cNvPicPr/>
          <p:nvPr/>
        </p:nvPicPr>
        <p:blipFill>
          <a:blip r:embed="rId2">
            <a:extLst/>
          </a:blip>
          <a:stretch>
            <a:fillRect/>
          </a:stretch>
        </p:blipFill>
        <p:spPr>
          <a:xfrm>
            <a:off x="1041400" y="1638300"/>
            <a:ext cx="6565900" cy="7175511"/>
          </a:xfrm>
          <a:prstGeom prst="rect">
            <a:avLst/>
          </a:prstGeom>
          <a:ln w="12700">
            <a:miter lim="400000"/>
          </a:ln>
        </p:spPr>
      </p:pic>
    </p:spTree>
  </p:cSld>
  <p:clrMapOvr>
    <a:masterClrMapping/>
  </p:clrMapOvr>
  <p:transition xmlns:p14="http://schemas.microsoft.com/office/powerpoint/2010/main" spd="med"/>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0" name="Shape 5180"/>
          <p:cNvSpPr>
            <a:spLocks noGrp="1"/>
          </p:cNvSpPr>
          <p:nvPr>
            <p:ph type="title"/>
          </p:nvPr>
        </p:nvSpPr>
        <p:spPr>
          <a:prstGeom prst="rect">
            <a:avLst/>
          </a:prstGeom>
        </p:spPr>
        <p:txBody>
          <a:bodyPr/>
          <a:lstStyle>
            <a:lvl1pPr defTabSz="491744">
              <a:defRPr sz="6336">
                <a:effectLst>
                  <a:outerShdw blurRad="44704" dist="22352" dir="2700000" rotWithShape="0">
                    <a:srgbClr val="000000">
                      <a:alpha val="75000"/>
                    </a:srgbClr>
                  </a:outerShdw>
                </a:effectLst>
              </a:defRPr>
            </a:lvl1pPr>
          </a:lstStyle>
          <a:p>
            <a:pPr lvl="0">
              <a:defRPr sz="1800" b="0">
                <a:solidFill>
                  <a:srgbClr val="000000"/>
                </a:solidFill>
                <a:effectLst/>
              </a:defRPr>
            </a:pPr>
            <a:r>
              <a:rPr sz="6336" b="1">
                <a:solidFill>
                  <a:srgbClr val="FFFFFF"/>
                </a:solidFill>
                <a:effectLst>
                  <a:outerShdw blurRad="44704" dist="22352" dir="2700000" rotWithShape="0">
                    <a:srgbClr val="000000">
                      <a:alpha val="75000"/>
                    </a:srgbClr>
                  </a:outerShdw>
                </a:effectLst>
              </a:rPr>
              <a:t>Where should we store the user data?</a:t>
            </a:r>
          </a:p>
        </p:txBody>
      </p:sp>
      <p:sp>
        <p:nvSpPr>
          <p:cNvPr id="5181" name="Shape 5181"/>
          <p:cNvSpPr>
            <a:spLocks noGrp="1"/>
          </p:cNvSpPr>
          <p:nvPr>
            <p:ph type="body" idx="1"/>
          </p:nvPr>
        </p:nvSpPr>
        <p:spPr>
          <a:prstGeom prst="rect">
            <a:avLst/>
          </a:prstGeom>
        </p:spPr>
        <p:txBody>
          <a:bodyPr/>
          <a:lstStyle/>
          <a:p>
            <a:pPr lvl="0">
              <a:defRPr sz="1800"/>
            </a:pPr>
            <a:r>
              <a:rPr sz="4800"/>
              <a:t>As we’ve seen, we could start by storing information about users as Node Attributes</a:t>
            </a:r>
          </a:p>
          <a:p>
            <a:pPr lvl="0">
              <a:defRPr sz="1800"/>
            </a:pPr>
            <a:r>
              <a:rPr sz="4800"/>
              <a:t>This is sort of a bummer, because we would be duplicating a lot of information - every user in the company would be stored in every Node object!</a:t>
            </a:r>
          </a:p>
          <a:p>
            <a:pPr lvl="0">
              <a:defRPr sz="1800"/>
            </a:pPr>
            <a:r>
              <a:rPr sz="4800"/>
              <a:t>Additionally, it would be very hard to integrate such a solution with another source of truth about users</a:t>
            </a:r>
          </a:p>
        </p:txBody>
      </p:sp>
      <p:sp>
        <p:nvSpPr>
          <p:cNvPr id="5182" name="Shape 5182"/>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470</a:t>
            </a:fld>
            <a:endParaRPr sz="1000"/>
          </a:p>
        </p:txBody>
      </p:sp>
    </p:spTree>
  </p:cSld>
  <p:clrMapOvr>
    <a:masterClrMapping/>
  </p:clrMapOvr>
  <p:transition xmlns:p14="http://schemas.microsoft.com/office/powerpoint/2010/main" spd="med"/>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4" name="Shape 5184"/>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Introducing Data Bags</a:t>
            </a:r>
          </a:p>
        </p:txBody>
      </p:sp>
      <p:sp>
        <p:nvSpPr>
          <p:cNvPr id="5185" name="Shape 5185"/>
          <p:cNvSpPr>
            <a:spLocks noGrp="1"/>
          </p:cNvSpPr>
          <p:nvPr>
            <p:ph type="body" idx="1"/>
          </p:nvPr>
        </p:nvSpPr>
        <p:spPr>
          <a:prstGeom prst="rect">
            <a:avLst/>
          </a:prstGeom>
        </p:spPr>
        <p:txBody>
          <a:bodyPr/>
          <a:lstStyle/>
          <a:p>
            <a:pPr lvl="0">
              <a:defRPr sz="1800"/>
            </a:pPr>
            <a:r>
              <a:rPr sz="4800"/>
              <a:t>A data bag is a </a:t>
            </a:r>
            <a:r>
              <a:rPr sz="4800" b="1"/>
              <a:t>container </a:t>
            </a:r>
            <a:r>
              <a:rPr sz="4800"/>
              <a:t>for </a:t>
            </a:r>
            <a:r>
              <a:rPr sz="4800" b="1"/>
              <a:t>items</a:t>
            </a:r>
            <a:r>
              <a:rPr sz="4800"/>
              <a:t> that represent information about your infrastructure that is not tied to a single node</a:t>
            </a:r>
          </a:p>
          <a:p>
            <a:pPr lvl="0">
              <a:defRPr sz="1800"/>
            </a:pPr>
            <a:r>
              <a:rPr sz="4800"/>
              <a:t>Examples</a:t>
            </a:r>
          </a:p>
          <a:p>
            <a:pPr lvl="1">
              <a:defRPr sz="1800"/>
            </a:pPr>
            <a:r>
              <a:rPr sz="4800"/>
              <a:t>Users</a:t>
            </a:r>
          </a:p>
          <a:p>
            <a:pPr lvl="1">
              <a:defRPr sz="1800"/>
            </a:pPr>
            <a:r>
              <a:rPr sz="4800"/>
              <a:t>Groups</a:t>
            </a:r>
          </a:p>
          <a:p>
            <a:pPr lvl="1">
              <a:defRPr sz="1800"/>
            </a:pPr>
            <a:r>
              <a:rPr sz="4800"/>
              <a:t>Application Release Information</a:t>
            </a:r>
          </a:p>
        </p:txBody>
      </p:sp>
      <p:sp>
        <p:nvSpPr>
          <p:cNvPr id="5186" name="Shape 5186"/>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471</a:t>
            </a:fld>
            <a:endParaRPr sz="1000"/>
          </a:p>
        </p:txBody>
      </p:sp>
    </p:spTree>
  </p:cSld>
  <p:clrMapOvr>
    <a:masterClrMapping/>
  </p:clrMapOvr>
  <p:transition xmlns:p14="http://schemas.microsoft.com/office/powerpoint/2010/main" spd="med"/>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0" name="Shape 5190"/>
          <p:cNvSpPr/>
          <p:nvPr/>
        </p:nvSpPr>
        <p:spPr>
          <a:xfrm>
            <a:off x="8007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p>
            <a:pPr lvl="1" indent="0" algn="l">
              <a:buClr>
                <a:srgbClr val="F38C24"/>
              </a:buClr>
              <a:defRPr sz="1800"/>
            </a:pPr>
            <a:r>
              <a:rPr sz="4800">
                <a:solidFill>
                  <a:srgbClr val="FFFFFF"/>
                </a:solidFill>
                <a:latin typeface="+mn-lt"/>
                <a:ea typeface="+mn-ea"/>
                <a:cs typeface="+mn-cs"/>
                <a:sym typeface="Courier"/>
              </a:rPr>
              <a:t>$ mkdir -p data_bags/users</a:t>
            </a:r>
          </a:p>
        </p:txBody>
      </p:sp>
      <p:sp>
        <p:nvSpPr>
          <p:cNvPr id="5191" name="Shape 5191"/>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Make a data_bags directory</a:t>
            </a:r>
          </a:p>
        </p:txBody>
      </p:sp>
      <p:sp>
        <p:nvSpPr>
          <p:cNvPr id="5192" name="Shape 5192"/>
          <p:cNvSpPr>
            <a:spLocks noGrp="1"/>
          </p:cNvSpPr>
          <p:nvPr>
            <p:ph type="body" idx="1"/>
          </p:nvPr>
        </p:nvSpPr>
        <p:spPr>
          <a:prstGeom prst="rect">
            <a:avLst/>
          </a:prstGeom>
        </p:spPr>
        <p:txBody>
          <a:bodyPr/>
          <a:lstStyle/>
          <a:p>
            <a:pPr lvl="0">
              <a:defRPr sz="1800">
                <a:solidFill>
                  <a:srgbClr val="000000"/>
                </a:solidFill>
              </a:defRPr>
            </a:pPr>
            <a:r>
              <a:rPr sz="4800">
                <a:solidFill>
                  <a:srgbClr val="FFFFFF"/>
                </a:solidFill>
              </a:rPr>
              <a:t>(No output)</a:t>
            </a:r>
          </a:p>
        </p:txBody>
      </p:sp>
      <p:sp>
        <p:nvSpPr>
          <p:cNvPr id="5193" name="Shape 5193"/>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472</a:t>
            </a:fld>
            <a:endParaRPr sz="1000"/>
          </a:p>
        </p:txBody>
      </p:sp>
    </p:spTree>
  </p:cSld>
  <p:clrMapOvr>
    <a:masterClrMapping/>
  </p:clrMapOvr>
  <p:transition xmlns:p14="http://schemas.microsoft.com/office/powerpoint/2010/main" spd="med"/>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5" name="Shape 5195"/>
          <p:cNvSpPr/>
          <p:nvPr/>
        </p:nvSpPr>
        <p:spPr>
          <a:xfrm>
            <a:off x="800794" y="19939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p>
            <a:pPr lvl="1" indent="0" algn="l">
              <a:buClr>
                <a:srgbClr val="F38C24"/>
              </a:buClr>
              <a:defRPr sz="1800"/>
            </a:pPr>
            <a:r>
              <a:rPr sz="4800" dirty="0">
                <a:solidFill>
                  <a:srgbClr val="FFFFFF"/>
                </a:solidFill>
                <a:latin typeface="+mn-lt"/>
                <a:ea typeface="+mn-ea"/>
                <a:cs typeface="+mn-cs"/>
                <a:sym typeface="Courier"/>
              </a:rPr>
              <a:t>$ knife data_bag create users</a:t>
            </a:r>
          </a:p>
        </p:txBody>
      </p:sp>
      <p:sp>
        <p:nvSpPr>
          <p:cNvPr id="5196" name="Shape 5196"/>
          <p:cNvSpPr>
            <a:spLocks noGrp="1"/>
          </p:cNvSpPr>
          <p:nvPr>
            <p:ph type="title"/>
          </p:nvPr>
        </p:nvSpPr>
        <p:spPr>
          <a:prstGeom prst="rect">
            <a:avLst/>
          </a:prstGeom>
        </p:spPr>
        <p:txBody>
          <a:bodyPr/>
          <a:lstStyle>
            <a:lvl1pPr defTabSz="452627">
              <a:defRPr sz="5832">
                <a:effectLst>
                  <a:outerShdw blurRad="41148" dist="20574" dir="2700000" rotWithShape="0">
                    <a:srgbClr val="000000">
                      <a:alpha val="75000"/>
                    </a:srgbClr>
                  </a:outerShdw>
                </a:effectLst>
              </a:defRPr>
            </a:lvl1pPr>
          </a:lstStyle>
          <a:p>
            <a:pPr lvl="0">
              <a:defRPr sz="1800" b="0">
                <a:solidFill>
                  <a:srgbClr val="000000"/>
                </a:solidFill>
                <a:effectLst/>
              </a:defRPr>
            </a:pPr>
            <a:r>
              <a:rPr sz="5832" b="1">
                <a:solidFill>
                  <a:srgbClr val="FFFFFF"/>
                </a:solidFill>
                <a:effectLst>
                  <a:outerShdw blurRad="41148" dist="20574" dir="2700000" rotWithShape="0">
                    <a:srgbClr val="000000">
                      <a:alpha val="75000"/>
                    </a:srgbClr>
                  </a:outerShdw>
                </a:effectLst>
              </a:rPr>
              <a:t>Exercise: Create a data bag named users</a:t>
            </a:r>
          </a:p>
        </p:txBody>
      </p:sp>
      <p:sp>
        <p:nvSpPr>
          <p:cNvPr id="5197" name="Shape 5197"/>
          <p:cNvSpPr/>
          <p:nvPr/>
        </p:nvSpPr>
        <p:spPr>
          <a:xfrm>
            <a:off x="800100" y="3835400"/>
            <a:ext cx="14668500" cy="4953000"/>
          </a:xfrm>
          <a:prstGeom prst="rect">
            <a:avLst/>
          </a:prstGeom>
          <a:solidFill/>
          <a:ln w="12700">
            <a:solidFill/>
            <a:custDash>
              <a:ds d="200000" sp="200000"/>
            </a:custDash>
            <a:miter lim="400000"/>
          </a:ln>
          <a:extLst>
            <a:ext uri="{C572A759-6A51-4108-AA02-DFA0A04FC94B}">
              <ma14:wrappingTextBoxFlag xmlns:ma14="http://schemas.microsoft.com/office/mac/drawingml/2011/main" val="1"/>
            </a:ext>
          </a:extLst>
        </p:spPr>
        <p:txBody>
          <a:bodyPr lIns="38100" tIns="38100" rIns="38100" bIns="38100" anchor="ctr">
            <a:normAutofit/>
          </a:bodyPr>
          <a:lstStyle>
            <a:lvl1pPr algn="l">
              <a:buClr>
                <a:srgbClr val="DE5F31"/>
              </a:buClr>
              <a:defRPr>
                <a:solidFill>
                  <a:srgbClr val="FFFFFF"/>
                </a:solidFill>
                <a:latin typeface="+mn-lt"/>
                <a:ea typeface="+mn-ea"/>
                <a:cs typeface="+mn-cs"/>
                <a:sym typeface="Courier"/>
              </a:defRPr>
            </a:lvl1pPr>
          </a:lstStyle>
          <a:p>
            <a:pPr lvl="0">
              <a:defRPr sz="1800">
                <a:solidFill>
                  <a:srgbClr val="000000"/>
                </a:solidFill>
              </a:defRPr>
            </a:pPr>
            <a:r>
              <a:rPr sz="3200">
                <a:solidFill>
                  <a:srgbClr val="FFFFFF"/>
                </a:solidFill>
              </a:rPr>
              <a:t>Created data_bag[users]</a:t>
            </a:r>
          </a:p>
        </p:txBody>
      </p:sp>
      <p:sp>
        <p:nvSpPr>
          <p:cNvPr id="5198" name="Shape 5198"/>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473</a:t>
            </a:fld>
            <a:endParaRPr sz="1000"/>
          </a:p>
        </p:txBody>
      </p:sp>
    </p:spTree>
  </p:cSld>
  <p:clrMapOvr>
    <a:masterClrMapping/>
  </p:clrMapOvr>
  <p:transition xmlns:p14="http://schemas.microsoft.com/office/powerpoint/2010/main" spd="med"/>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0" name="Shape 5200"/>
          <p:cNvSpPr/>
          <p:nvPr/>
        </p:nvSpPr>
        <p:spPr>
          <a:xfrm>
            <a:off x="1358304" y="1701800"/>
            <a:ext cx="6121401"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b="1">
                <a:latin typeface="+mn-lt"/>
                <a:ea typeface="+mn-ea"/>
                <a:cs typeface="+mn-cs"/>
                <a:sym typeface="Courier"/>
              </a:defRPr>
            </a:lvl1pPr>
          </a:lstStyle>
          <a:p>
            <a:pPr lvl="0">
              <a:defRPr sz="1800" b="0"/>
            </a:pPr>
            <a:r>
              <a:rPr sz="3200" b="1"/>
              <a:t>OPEN IN EDITOR:</a:t>
            </a:r>
          </a:p>
        </p:txBody>
      </p:sp>
      <p:sp>
        <p:nvSpPr>
          <p:cNvPr id="5201" name="Shape 5201"/>
          <p:cNvSpPr/>
          <p:nvPr/>
        </p:nvSpPr>
        <p:spPr>
          <a:xfrm>
            <a:off x="6642100" y="8394700"/>
            <a:ext cx="3048000"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defRPr b="1">
                <a:latin typeface="+mn-lt"/>
                <a:ea typeface="+mn-ea"/>
                <a:cs typeface="+mn-cs"/>
                <a:sym typeface="Courier"/>
              </a:defRPr>
            </a:lvl1pPr>
          </a:lstStyle>
          <a:p>
            <a:pPr lvl="0">
              <a:defRPr sz="1800" b="0"/>
            </a:pPr>
            <a:r>
              <a:rPr sz="3200" b="1"/>
              <a:t>SAVE FILE!</a:t>
            </a:r>
          </a:p>
        </p:txBody>
      </p:sp>
      <p:sp>
        <p:nvSpPr>
          <p:cNvPr id="5202" name="Shape 5202"/>
          <p:cNvSpPr/>
          <p:nvPr/>
        </p:nvSpPr>
        <p:spPr>
          <a:xfrm>
            <a:off x="5048448" y="1625600"/>
            <a:ext cx="14655801" cy="7112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lgn="l">
              <a:defRPr>
                <a:latin typeface="+mn-lt"/>
                <a:ea typeface="+mn-ea"/>
                <a:cs typeface="+mn-cs"/>
                <a:sym typeface="Courier"/>
              </a:defRPr>
            </a:lvl1pPr>
          </a:lstStyle>
          <a:p>
            <a:pPr lvl="0">
              <a:defRPr sz="1800"/>
            </a:pPr>
            <a:r>
              <a:rPr sz="3200"/>
              <a:t>data_bags/users/bobo.json</a:t>
            </a:r>
          </a:p>
        </p:txBody>
      </p:sp>
      <p:sp>
        <p:nvSpPr>
          <p:cNvPr id="5203" name="Shape 5203"/>
          <p:cNvSpPr/>
          <p:nvPr/>
        </p:nvSpPr>
        <p:spPr>
          <a:xfrm>
            <a:off x="838200" y="2381250"/>
            <a:ext cx="14630400" cy="47752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p>
            <a:pPr lvl="1" indent="0" algn="l" defTabSz="457200">
              <a:defRPr sz="1800"/>
            </a:pPr>
            <a:r>
              <a:rPr sz="3600" dirty="0">
                <a:latin typeface="+mn-lt"/>
                <a:ea typeface="+mn-ea"/>
                <a:cs typeface="+mn-cs"/>
                <a:sym typeface="Courier"/>
              </a:rPr>
              <a:t>{</a:t>
            </a:r>
          </a:p>
          <a:p>
            <a:pPr lvl="0" algn="l" defTabSz="457200">
              <a:defRPr sz="1800"/>
            </a:pPr>
            <a:r>
              <a:rPr sz="3600" dirty="0">
                <a:latin typeface="+mn-lt"/>
                <a:ea typeface="+mn-ea"/>
                <a:cs typeface="+mn-cs"/>
                <a:sym typeface="Courier"/>
              </a:rPr>
              <a:t>  </a:t>
            </a:r>
            <a:r>
              <a:rPr sz="3600" b="1" dirty="0">
                <a:solidFill>
                  <a:srgbClr val="008F00"/>
                </a:solidFill>
                <a:latin typeface="+mn-lt"/>
                <a:ea typeface="+mn-ea"/>
                <a:cs typeface="+mn-cs"/>
                <a:sym typeface="Courier"/>
              </a:rPr>
              <a:t>"id"</a:t>
            </a:r>
            <a:r>
              <a:rPr sz="3600" dirty="0">
                <a:latin typeface="+mn-lt"/>
                <a:ea typeface="+mn-ea"/>
                <a:cs typeface="+mn-cs"/>
                <a:sym typeface="Courier"/>
              </a:rPr>
              <a:t>: </a:t>
            </a:r>
            <a:r>
              <a:rPr sz="3600" dirty="0">
                <a:solidFill>
                  <a:srgbClr val="C8352B"/>
                </a:solidFill>
                <a:latin typeface="+mn-lt"/>
                <a:ea typeface="+mn-ea"/>
                <a:cs typeface="+mn-cs"/>
                <a:sym typeface="Courier"/>
              </a:rPr>
              <a:t>"bobo"</a:t>
            </a:r>
            <a:r>
              <a:rPr sz="3600" dirty="0">
                <a:latin typeface="+mn-lt"/>
                <a:ea typeface="+mn-ea"/>
                <a:cs typeface="+mn-cs"/>
                <a:sym typeface="Courier"/>
              </a:rPr>
              <a:t>,</a:t>
            </a:r>
          </a:p>
          <a:p>
            <a:pPr lvl="0" algn="l" defTabSz="457200">
              <a:defRPr sz="1800"/>
            </a:pPr>
            <a:r>
              <a:rPr sz="3600" dirty="0">
                <a:latin typeface="+mn-lt"/>
                <a:ea typeface="+mn-ea"/>
                <a:cs typeface="+mn-cs"/>
                <a:sym typeface="Courier"/>
              </a:rPr>
              <a:t>  </a:t>
            </a:r>
            <a:r>
              <a:rPr sz="3600" b="1" dirty="0">
                <a:solidFill>
                  <a:srgbClr val="008F00"/>
                </a:solidFill>
                <a:latin typeface="+mn-lt"/>
                <a:ea typeface="+mn-ea"/>
                <a:cs typeface="+mn-cs"/>
                <a:sym typeface="Courier"/>
              </a:rPr>
              <a:t>"comment"</a:t>
            </a:r>
            <a:r>
              <a:rPr sz="3600" dirty="0">
                <a:latin typeface="+mn-lt"/>
                <a:ea typeface="+mn-ea"/>
                <a:cs typeface="+mn-cs"/>
                <a:sym typeface="Courier"/>
              </a:rPr>
              <a:t>: </a:t>
            </a:r>
            <a:r>
              <a:rPr sz="3600" dirty="0">
                <a:solidFill>
                  <a:srgbClr val="C8352B"/>
                </a:solidFill>
                <a:latin typeface="+mn-lt"/>
                <a:ea typeface="+mn-ea"/>
                <a:cs typeface="+mn-cs"/>
                <a:sym typeface="Courier"/>
              </a:rPr>
              <a:t>"Bobo T. Clown"</a:t>
            </a:r>
            <a:r>
              <a:rPr sz="3600" dirty="0">
                <a:latin typeface="+mn-lt"/>
                <a:ea typeface="+mn-ea"/>
                <a:cs typeface="+mn-cs"/>
                <a:sym typeface="Courier"/>
              </a:rPr>
              <a:t>,</a:t>
            </a:r>
          </a:p>
          <a:p>
            <a:pPr lvl="0" algn="l" defTabSz="457200">
              <a:defRPr sz="1800"/>
            </a:pPr>
            <a:r>
              <a:rPr sz="3600" dirty="0">
                <a:latin typeface="+mn-lt"/>
                <a:ea typeface="+mn-ea"/>
                <a:cs typeface="+mn-cs"/>
                <a:sym typeface="Courier"/>
              </a:rPr>
              <a:t>  </a:t>
            </a:r>
            <a:r>
              <a:rPr sz="3600" b="1" dirty="0">
                <a:solidFill>
                  <a:srgbClr val="008F00"/>
                </a:solidFill>
                <a:latin typeface="+mn-lt"/>
                <a:ea typeface="+mn-ea"/>
                <a:cs typeface="+mn-cs"/>
                <a:sym typeface="Courier"/>
              </a:rPr>
              <a:t>"uid"</a:t>
            </a:r>
            <a:r>
              <a:rPr sz="3600" dirty="0">
                <a:latin typeface="+mn-lt"/>
                <a:ea typeface="+mn-ea"/>
                <a:cs typeface="+mn-cs"/>
                <a:sym typeface="Courier"/>
              </a:rPr>
              <a:t>: </a:t>
            </a:r>
            <a:r>
              <a:rPr sz="3600" dirty="0">
                <a:solidFill>
                  <a:srgbClr val="797979"/>
                </a:solidFill>
                <a:latin typeface="+mn-lt"/>
                <a:ea typeface="+mn-ea"/>
                <a:cs typeface="+mn-cs"/>
                <a:sym typeface="Courier"/>
              </a:rPr>
              <a:t>2000</a:t>
            </a:r>
            <a:r>
              <a:rPr sz="3600" dirty="0">
                <a:latin typeface="+mn-lt"/>
                <a:ea typeface="+mn-ea"/>
                <a:cs typeface="+mn-cs"/>
                <a:sym typeface="Courier"/>
              </a:rPr>
              <a:t>,</a:t>
            </a:r>
          </a:p>
          <a:p>
            <a:pPr lvl="0" algn="l" defTabSz="457200">
              <a:defRPr sz="1800"/>
            </a:pPr>
            <a:r>
              <a:rPr sz="3600" dirty="0">
                <a:latin typeface="+mn-lt"/>
                <a:ea typeface="+mn-ea"/>
                <a:cs typeface="+mn-cs"/>
                <a:sym typeface="Courier"/>
              </a:rPr>
              <a:t>  </a:t>
            </a:r>
            <a:r>
              <a:rPr sz="3600" b="1" dirty="0">
                <a:solidFill>
                  <a:srgbClr val="008F00"/>
                </a:solidFill>
                <a:latin typeface="+mn-lt"/>
                <a:ea typeface="+mn-ea"/>
                <a:cs typeface="+mn-cs"/>
                <a:sym typeface="Courier"/>
              </a:rPr>
              <a:t>"gid"</a:t>
            </a:r>
            <a:r>
              <a:rPr sz="3600" dirty="0">
                <a:latin typeface="+mn-lt"/>
                <a:ea typeface="+mn-ea"/>
                <a:cs typeface="+mn-cs"/>
                <a:sym typeface="Courier"/>
              </a:rPr>
              <a:t>: </a:t>
            </a:r>
            <a:r>
              <a:rPr sz="3600" dirty="0">
                <a:solidFill>
                  <a:srgbClr val="797979"/>
                </a:solidFill>
                <a:latin typeface="+mn-lt"/>
                <a:ea typeface="+mn-ea"/>
                <a:cs typeface="+mn-cs"/>
                <a:sym typeface="Courier"/>
              </a:rPr>
              <a:t>0</a:t>
            </a:r>
            <a:r>
              <a:rPr sz="3600" dirty="0">
                <a:latin typeface="+mn-lt"/>
                <a:ea typeface="+mn-ea"/>
                <a:cs typeface="+mn-cs"/>
                <a:sym typeface="Courier"/>
              </a:rPr>
              <a:t>,</a:t>
            </a:r>
          </a:p>
          <a:p>
            <a:pPr lvl="0" algn="l" defTabSz="457200">
              <a:defRPr sz="1800"/>
            </a:pPr>
            <a:r>
              <a:rPr sz="3600" dirty="0">
                <a:latin typeface="+mn-lt"/>
                <a:ea typeface="+mn-ea"/>
                <a:cs typeface="+mn-cs"/>
                <a:sym typeface="Courier"/>
              </a:rPr>
              <a:t>  </a:t>
            </a:r>
            <a:r>
              <a:rPr sz="3600" b="1" dirty="0">
                <a:solidFill>
                  <a:srgbClr val="008F00"/>
                </a:solidFill>
                <a:latin typeface="+mn-lt"/>
                <a:ea typeface="+mn-ea"/>
                <a:cs typeface="+mn-cs"/>
                <a:sym typeface="Courier"/>
              </a:rPr>
              <a:t>"home"</a:t>
            </a:r>
            <a:r>
              <a:rPr sz="3600" dirty="0">
                <a:latin typeface="+mn-lt"/>
                <a:ea typeface="+mn-ea"/>
                <a:cs typeface="+mn-cs"/>
                <a:sym typeface="Courier"/>
              </a:rPr>
              <a:t>: </a:t>
            </a:r>
            <a:r>
              <a:rPr sz="3600" dirty="0">
                <a:solidFill>
                  <a:srgbClr val="C8352B"/>
                </a:solidFill>
                <a:latin typeface="+mn-lt"/>
                <a:ea typeface="+mn-ea"/>
                <a:cs typeface="+mn-cs"/>
                <a:sym typeface="Courier"/>
              </a:rPr>
              <a:t>"/home/bobo"</a:t>
            </a:r>
            <a:r>
              <a:rPr sz="3600" dirty="0">
                <a:latin typeface="+mn-lt"/>
                <a:ea typeface="+mn-ea"/>
                <a:cs typeface="+mn-cs"/>
                <a:sym typeface="Courier"/>
              </a:rPr>
              <a:t>,</a:t>
            </a:r>
          </a:p>
          <a:p>
            <a:pPr lvl="0" algn="l" defTabSz="457200">
              <a:defRPr sz="1800"/>
            </a:pPr>
            <a:r>
              <a:rPr sz="3600" dirty="0">
                <a:latin typeface="+mn-lt"/>
                <a:ea typeface="+mn-ea"/>
                <a:cs typeface="+mn-cs"/>
                <a:sym typeface="Courier"/>
              </a:rPr>
              <a:t>  </a:t>
            </a:r>
            <a:r>
              <a:rPr sz="3600" b="1" dirty="0">
                <a:solidFill>
                  <a:srgbClr val="008F00"/>
                </a:solidFill>
                <a:latin typeface="+mn-lt"/>
                <a:ea typeface="+mn-ea"/>
                <a:cs typeface="+mn-cs"/>
                <a:sym typeface="Courier"/>
              </a:rPr>
              <a:t>"shell"</a:t>
            </a:r>
            <a:r>
              <a:rPr sz="3600" dirty="0">
                <a:latin typeface="+mn-lt"/>
                <a:ea typeface="+mn-ea"/>
                <a:cs typeface="+mn-cs"/>
                <a:sym typeface="Courier"/>
              </a:rPr>
              <a:t>: </a:t>
            </a:r>
            <a:r>
              <a:rPr sz="3600" dirty="0">
                <a:solidFill>
                  <a:srgbClr val="C8352B"/>
                </a:solidFill>
                <a:latin typeface="+mn-lt"/>
                <a:ea typeface="+mn-ea"/>
                <a:cs typeface="+mn-cs"/>
                <a:sym typeface="Courier"/>
              </a:rPr>
              <a:t>"/bin/bash"</a:t>
            </a:r>
            <a:endParaRPr sz="3600" dirty="0">
              <a:latin typeface="+mn-lt"/>
              <a:ea typeface="+mn-ea"/>
              <a:cs typeface="+mn-cs"/>
              <a:sym typeface="Courier"/>
            </a:endParaRPr>
          </a:p>
          <a:p>
            <a:pPr lvl="0" algn="l" defTabSz="457200">
              <a:defRPr sz="1800"/>
            </a:pPr>
            <a:r>
              <a:rPr sz="3600" dirty="0">
                <a:latin typeface="+mn-lt"/>
                <a:ea typeface="+mn-ea"/>
                <a:cs typeface="+mn-cs"/>
                <a:sym typeface="Courier"/>
              </a:rPr>
              <a:t>}</a:t>
            </a:r>
          </a:p>
        </p:txBody>
      </p:sp>
      <p:sp>
        <p:nvSpPr>
          <p:cNvPr id="5204" name="Shape 5204"/>
          <p:cNvSpPr>
            <a:spLocks noGrp="1"/>
          </p:cNvSpPr>
          <p:nvPr>
            <p:ph type="title"/>
          </p:nvPr>
        </p:nvSpPr>
        <p:spPr>
          <a:prstGeom prst="rect">
            <a:avLst/>
          </a:prstGeom>
        </p:spPr>
        <p:txBody>
          <a:bodyPr/>
          <a:lstStyle>
            <a:lvl1pPr defTabSz="374396">
              <a:defRPr sz="4824">
                <a:effectLst>
                  <a:outerShdw blurRad="34036" dist="17018" dir="2700000" rotWithShape="0">
                    <a:srgbClr val="000000">
                      <a:alpha val="75000"/>
                    </a:srgbClr>
                  </a:outerShdw>
                </a:effectLst>
              </a:defRPr>
            </a:lvl1pPr>
          </a:lstStyle>
          <a:p>
            <a:pPr lvl="0">
              <a:defRPr sz="1800" b="0">
                <a:solidFill>
                  <a:srgbClr val="000000"/>
                </a:solidFill>
                <a:effectLst/>
              </a:defRPr>
            </a:pPr>
            <a:r>
              <a:rPr sz="4824" b="1">
                <a:solidFill>
                  <a:srgbClr val="FFFFFF"/>
                </a:solidFill>
                <a:effectLst>
                  <a:outerShdw blurRad="34036" dist="17018" dir="2700000" rotWithShape="0">
                    <a:srgbClr val="000000">
                      <a:alpha val="75000"/>
                    </a:srgbClr>
                  </a:outerShdw>
                </a:effectLst>
              </a:rPr>
              <a:t>Exercise: Create a user item in the users data bag</a:t>
            </a:r>
          </a:p>
        </p:txBody>
      </p:sp>
      <p:sp>
        <p:nvSpPr>
          <p:cNvPr id="5205" name="Shape 5205"/>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474</a:t>
            </a:fld>
            <a:endParaRPr sz="1000"/>
          </a:p>
        </p:txBody>
      </p:sp>
    </p:spTree>
  </p:cSld>
  <p:clrMapOvr>
    <a:masterClrMapping/>
  </p:clrMapOvr>
  <p:transition xmlns:p14="http://schemas.microsoft.com/office/powerpoint/2010/main" spd="med"/>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9" name="Shape 5209"/>
          <p:cNvSpPr/>
          <p:nvPr/>
        </p:nvSpPr>
        <p:spPr>
          <a:xfrm>
            <a:off x="800794" y="1892300"/>
            <a:ext cx="14655801" cy="11430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300">
                <a:solidFill>
                  <a:srgbClr val="FFFFFF"/>
                </a:solidFill>
                <a:latin typeface="+mn-lt"/>
                <a:ea typeface="+mn-ea"/>
                <a:cs typeface="+mn-cs"/>
                <a:sym typeface="Courier"/>
              </a:defRPr>
            </a:lvl1pPr>
          </a:lstStyle>
          <a:p>
            <a:pPr lvl="0">
              <a:defRPr sz="1800">
                <a:solidFill>
                  <a:srgbClr val="000000"/>
                </a:solidFill>
              </a:defRPr>
            </a:pPr>
            <a:r>
              <a:rPr sz="4300">
                <a:solidFill>
                  <a:srgbClr val="FFFFFF"/>
                </a:solidFill>
              </a:rPr>
              <a:t>$ knife data_bag from file users bobo.json</a:t>
            </a:r>
          </a:p>
        </p:txBody>
      </p:sp>
      <p:sp>
        <p:nvSpPr>
          <p:cNvPr id="5210" name="Shape 5210"/>
          <p:cNvSpPr>
            <a:spLocks noGrp="1"/>
          </p:cNvSpPr>
          <p:nvPr>
            <p:ph type="title"/>
          </p:nvPr>
        </p:nvSpPr>
        <p:spPr>
          <a:prstGeom prst="rect">
            <a:avLst/>
          </a:prstGeom>
        </p:spPr>
        <p:txBody>
          <a:bodyPr>
            <a:normAutofit fontScale="90000"/>
          </a:bodyPr>
          <a:lstStyle>
            <a:lvl1pPr defTabSz="542036">
              <a:defRPr sz="6984">
                <a:effectLst>
                  <a:outerShdw blurRad="49276" dist="24638" dir="2700000" rotWithShape="0">
                    <a:srgbClr val="000000">
                      <a:alpha val="75000"/>
                    </a:srgbClr>
                  </a:outerShdw>
                </a:effectLst>
              </a:defRPr>
            </a:lvl1pPr>
          </a:lstStyle>
          <a:p>
            <a:pPr lvl="0">
              <a:defRPr sz="1800" b="0">
                <a:solidFill>
                  <a:srgbClr val="000000"/>
                </a:solidFill>
                <a:effectLst/>
              </a:defRPr>
            </a:pPr>
            <a:r>
              <a:rPr sz="6984" b="1">
                <a:solidFill>
                  <a:srgbClr val="FFFFFF"/>
                </a:solidFill>
                <a:effectLst>
                  <a:outerShdw blurRad="49276" dist="24638" dir="2700000" rotWithShape="0">
                    <a:srgbClr val="000000">
                      <a:alpha val="75000"/>
                    </a:srgbClr>
                  </a:outerShdw>
                </a:effectLst>
              </a:rPr>
              <a:t>Exercise: Create the data bag item</a:t>
            </a:r>
          </a:p>
        </p:txBody>
      </p:sp>
      <p:sp>
        <p:nvSpPr>
          <p:cNvPr id="5211" name="Shape 5211"/>
          <p:cNvSpPr>
            <a:spLocks noGrp="1"/>
          </p:cNvSpPr>
          <p:nvPr>
            <p:ph type="body" idx="1"/>
          </p:nvPr>
        </p:nvSpPr>
        <p:spPr>
          <a:prstGeom prst="rect">
            <a:avLst/>
          </a:prstGeom>
        </p:spPr>
        <p:txBody>
          <a:bodyPr/>
          <a:lstStyle>
            <a:lvl1pPr>
              <a:buClr>
                <a:srgbClr val="DE5F31"/>
              </a:buClr>
              <a:defRPr sz="3200"/>
            </a:lvl1pPr>
          </a:lstStyle>
          <a:p>
            <a:pPr lvl="0">
              <a:defRPr sz="1800">
                <a:solidFill>
                  <a:srgbClr val="000000"/>
                </a:solidFill>
              </a:defRPr>
            </a:pPr>
            <a:r>
              <a:rPr sz="3200">
                <a:solidFill>
                  <a:srgbClr val="FFFFFF"/>
                </a:solidFill>
              </a:rPr>
              <a:t>Updated data_bag_item[users::bobo]</a:t>
            </a:r>
          </a:p>
        </p:txBody>
      </p:sp>
      <p:sp>
        <p:nvSpPr>
          <p:cNvPr id="5212" name="Shape 5212"/>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475</a:t>
            </a:fld>
            <a:endParaRPr sz="1000"/>
          </a:p>
        </p:txBody>
      </p:sp>
    </p:spTree>
  </p:cSld>
  <p:clrMapOvr>
    <a:masterClrMapping/>
  </p:clrMapOvr>
  <p:transition xmlns:p14="http://schemas.microsoft.com/office/powerpoint/2010/main" spd="med"/>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4" name="Shape 5214"/>
          <p:cNvSpPr/>
          <p:nvPr/>
        </p:nvSpPr>
        <p:spPr>
          <a:xfrm>
            <a:off x="1358304" y="1701800"/>
            <a:ext cx="6121401"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b="1">
                <a:latin typeface="+mn-lt"/>
                <a:ea typeface="+mn-ea"/>
                <a:cs typeface="+mn-cs"/>
                <a:sym typeface="Courier"/>
              </a:defRPr>
            </a:lvl1pPr>
          </a:lstStyle>
          <a:p>
            <a:pPr lvl="0">
              <a:defRPr sz="1800" b="0"/>
            </a:pPr>
            <a:r>
              <a:rPr sz="3200" b="1"/>
              <a:t>OPEN IN EDITOR:</a:t>
            </a:r>
          </a:p>
        </p:txBody>
      </p:sp>
      <p:sp>
        <p:nvSpPr>
          <p:cNvPr id="5215" name="Shape 5215"/>
          <p:cNvSpPr/>
          <p:nvPr/>
        </p:nvSpPr>
        <p:spPr>
          <a:xfrm>
            <a:off x="6642100" y="8394700"/>
            <a:ext cx="3048000"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defRPr b="1">
                <a:latin typeface="+mn-lt"/>
                <a:ea typeface="+mn-ea"/>
                <a:cs typeface="+mn-cs"/>
                <a:sym typeface="Courier"/>
              </a:defRPr>
            </a:lvl1pPr>
          </a:lstStyle>
          <a:p>
            <a:pPr lvl="0">
              <a:defRPr sz="1800" b="0"/>
            </a:pPr>
            <a:r>
              <a:rPr sz="3200" b="1"/>
              <a:t>SAVE FILE!</a:t>
            </a:r>
          </a:p>
        </p:txBody>
      </p:sp>
      <p:sp>
        <p:nvSpPr>
          <p:cNvPr id="5216" name="Shape 5216"/>
          <p:cNvSpPr/>
          <p:nvPr/>
        </p:nvSpPr>
        <p:spPr>
          <a:xfrm>
            <a:off x="5048448" y="1625600"/>
            <a:ext cx="14655801" cy="7112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lgn="l">
              <a:defRPr>
                <a:latin typeface="+mn-lt"/>
                <a:ea typeface="+mn-ea"/>
                <a:cs typeface="+mn-cs"/>
                <a:sym typeface="Courier"/>
              </a:defRPr>
            </a:lvl1pPr>
          </a:lstStyle>
          <a:p>
            <a:pPr lvl="0">
              <a:defRPr sz="1800"/>
            </a:pPr>
            <a:r>
              <a:rPr sz="3200"/>
              <a:t>data_bags/users/frank.json</a:t>
            </a:r>
          </a:p>
        </p:txBody>
      </p:sp>
      <p:sp>
        <p:nvSpPr>
          <p:cNvPr id="5217" name="Shape 5217"/>
          <p:cNvSpPr/>
          <p:nvPr/>
        </p:nvSpPr>
        <p:spPr>
          <a:xfrm>
            <a:off x="838200" y="2381250"/>
            <a:ext cx="14630400" cy="47752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p>
            <a:pPr lvl="0" algn="l" defTabSz="457200">
              <a:defRPr sz="1800"/>
            </a:pPr>
            <a:r>
              <a:rPr sz="3600" dirty="0">
                <a:latin typeface="+mn-lt"/>
                <a:ea typeface="+mn-ea"/>
                <a:cs typeface="+mn-cs"/>
                <a:sym typeface="Courier"/>
              </a:rPr>
              <a:t>{</a:t>
            </a:r>
          </a:p>
          <a:p>
            <a:pPr lvl="0" algn="l" defTabSz="457200">
              <a:defRPr sz="1800"/>
            </a:pPr>
            <a:r>
              <a:rPr sz="3600" dirty="0">
                <a:latin typeface="+mn-lt"/>
                <a:ea typeface="+mn-ea"/>
                <a:cs typeface="+mn-cs"/>
                <a:sym typeface="Courier"/>
              </a:rPr>
              <a:t>  </a:t>
            </a:r>
            <a:r>
              <a:rPr sz="3600" b="1" dirty="0">
                <a:solidFill>
                  <a:srgbClr val="008F00"/>
                </a:solidFill>
                <a:latin typeface="+mn-lt"/>
                <a:ea typeface="+mn-ea"/>
                <a:cs typeface="+mn-cs"/>
                <a:sym typeface="Courier"/>
              </a:rPr>
              <a:t>"id"</a:t>
            </a:r>
            <a:r>
              <a:rPr sz="3600" dirty="0">
                <a:latin typeface="+mn-lt"/>
                <a:ea typeface="+mn-ea"/>
                <a:cs typeface="+mn-cs"/>
                <a:sym typeface="Courier"/>
              </a:rPr>
              <a:t>: </a:t>
            </a:r>
            <a:r>
              <a:rPr sz="3600" dirty="0">
                <a:solidFill>
                  <a:srgbClr val="C8352B"/>
                </a:solidFill>
                <a:latin typeface="+mn-lt"/>
                <a:ea typeface="+mn-ea"/>
                <a:cs typeface="+mn-cs"/>
                <a:sym typeface="Courier"/>
              </a:rPr>
              <a:t>"frank"</a:t>
            </a:r>
            <a:r>
              <a:rPr sz="3600" dirty="0">
                <a:latin typeface="+mn-lt"/>
                <a:ea typeface="+mn-ea"/>
                <a:cs typeface="+mn-cs"/>
                <a:sym typeface="Courier"/>
              </a:rPr>
              <a:t>,</a:t>
            </a:r>
          </a:p>
          <a:p>
            <a:pPr lvl="0" algn="l" defTabSz="457200">
              <a:defRPr sz="1800"/>
            </a:pPr>
            <a:r>
              <a:rPr sz="3600" dirty="0">
                <a:latin typeface="+mn-lt"/>
                <a:ea typeface="+mn-ea"/>
                <a:cs typeface="+mn-cs"/>
                <a:sym typeface="Courier"/>
              </a:rPr>
              <a:t>  </a:t>
            </a:r>
            <a:r>
              <a:rPr sz="3600" b="1" dirty="0">
                <a:solidFill>
                  <a:srgbClr val="008F00"/>
                </a:solidFill>
                <a:latin typeface="+mn-lt"/>
                <a:ea typeface="+mn-ea"/>
                <a:cs typeface="+mn-cs"/>
                <a:sym typeface="Courier"/>
              </a:rPr>
              <a:t>"comment"</a:t>
            </a:r>
            <a:r>
              <a:rPr sz="3600" dirty="0">
                <a:latin typeface="+mn-lt"/>
                <a:ea typeface="+mn-ea"/>
                <a:cs typeface="+mn-cs"/>
                <a:sym typeface="Courier"/>
              </a:rPr>
              <a:t>: </a:t>
            </a:r>
            <a:r>
              <a:rPr sz="3600" dirty="0">
                <a:solidFill>
                  <a:srgbClr val="C8352B"/>
                </a:solidFill>
                <a:latin typeface="+mn-lt"/>
                <a:ea typeface="+mn-ea"/>
                <a:cs typeface="+mn-cs"/>
                <a:sym typeface="Courier"/>
              </a:rPr>
              <a:t>"Frank Belson"</a:t>
            </a:r>
            <a:r>
              <a:rPr sz="3600" dirty="0">
                <a:latin typeface="+mn-lt"/>
                <a:ea typeface="+mn-ea"/>
                <a:cs typeface="+mn-cs"/>
                <a:sym typeface="Courier"/>
              </a:rPr>
              <a:t>,</a:t>
            </a:r>
          </a:p>
          <a:p>
            <a:pPr lvl="0" algn="l" defTabSz="457200">
              <a:defRPr sz="1800"/>
            </a:pPr>
            <a:r>
              <a:rPr sz="3600" dirty="0">
                <a:latin typeface="+mn-lt"/>
                <a:ea typeface="+mn-ea"/>
                <a:cs typeface="+mn-cs"/>
                <a:sym typeface="Courier"/>
              </a:rPr>
              <a:t>  </a:t>
            </a:r>
            <a:r>
              <a:rPr sz="3600" b="1" dirty="0">
                <a:solidFill>
                  <a:srgbClr val="008F00"/>
                </a:solidFill>
                <a:latin typeface="+mn-lt"/>
                <a:ea typeface="+mn-ea"/>
                <a:cs typeface="+mn-cs"/>
                <a:sym typeface="Courier"/>
              </a:rPr>
              <a:t>"uid"</a:t>
            </a:r>
            <a:r>
              <a:rPr sz="3600" dirty="0">
                <a:latin typeface="+mn-lt"/>
                <a:ea typeface="+mn-ea"/>
                <a:cs typeface="+mn-cs"/>
                <a:sym typeface="Courier"/>
              </a:rPr>
              <a:t>: </a:t>
            </a:r>
            <a:r>
              <a:rPr sz="3600" dirty="0">
                <a:solidFill>
                  <a:srgbClr val="797979"/>
                </a:solidFill>
                <a:latin typeface="+mn-lt"/>
                <a:ea typeface="+mn-ea"/>
                <a:cs typeface="+mn-cs"/>
                <a:sym typeface="Courier"/>
              </a:rPr>
              <a:t>2001</a:t>
            </a:r>
            <a:r>
              <a:rPr sz="3600" dirty="0">
                <a:latin typeface="+mn-lt"/>
                <a:ea typeface="+mn-ea"/>
                <a:cs typeface="+mn-cs"/>
                <a:sym typeface="Courier"/>
              </a:rPr>
              <a:t>,</a:t>
            </a:r>
          </a:p>
          <a:p>
            <a:pPr lvl="0" algn="l" defTabSz="457200">
              <a:defRPr sz="1800"/>
            </a:pPr>
            <a:r>
              <a:rPr sz="3600" dirty="0">
                <a:latin typeface="+mn-lt"/>
                <a:ea typeface="+mn-ea"/>
                <a:cs typeface="+mn-cs"/>
                <a:sym typeface="Courier"/>
              </a:rPr>
              <a:t>  </a:t>
            </a:r>
            <a:r>
              <a:rPr sz="3600" b="1" dirty="0">
                <a:solidFill>
                  <a:srgbClr val="008F00"/>
                </a:solidFill>
                <a:latin typeface="+mn-lt"/>
                <a:ea typeface="+mn-ea"/>
                <a:cs typeface="+mn-cs"/>
                <a:sym typeface="Courier"/>
              </a:rPr>
              <a:t>"gid"</a:t>
            </a:r>
            <a:r>
              <a:rPr sz="3600" dirty="0">
                <a:latin typeface="+mn-lt"/>
                <a:ea typeface="+mn-ea"/>
                <a:cs typeface="+mn-cs"/>
                <a:sym typeface="Courier"/>
              </a:rPr>
              <a:t>: </a:t>
            </a:r>
            <a:r>
              <a:rPr sz="3600" dirty="0">
                <a:solidFill>
                  <a:srgbClr val="797979"/>
                </a:solidFill>
                <a:latin typeface="+mn-lt"/>
                <a:ea typeface="+mn-ea"/>
                <a:cs typeface="+mn-cs"/>
                <a:sym typeface="Courier"/>
              </a:rPr>
              <a:t>0</a:t>
            </a:r>
            <a:r>
              <a:rPr sz="3600" dirty="0">
                <a:latin typeface="+mn-lt"/>
                <a:ea typeface="+mn-ea"/>
                <a:cs typeface="+mn-cs"/>
                <a:sym typeface="Courier"/>
              </a:rPr>
              <a:t>,</a:t>
            </a:r>
          </a:p>
          <a:p>
            <a:pPr lvl="0" algn="l" defTabSz="457200">
              <a:defRPr sz="1800"/>
            </a:pPr>
            <a:r>
              <a:rPr sz="3600" dirty="0">
                <a:latin typeface="+mn-lt"/>
                <a:ea typeface="+mn-ea"/>
                <a:cs typeface="+mn-cs"/>
                <a:sym typeface="Courier"/>
              </a:rPr>
              <a:t>  </a:t>
            </a:r>
            <a:r>
              <a:rPr sz="3600" b="1" dirty="0">
                <a:solidFill>
                  <a:srgbClr val="008F00"/>
                </a:solidFill>
                <a:latin typeface="+mn-lt"/>
                <a:ea typeface="+mn-ea"/>
                <a:cs typeface="+mn-cs"/>
                <a:sym typeface="Courier"/>
              </a:rPr>
              <a:t>"home"</a:t>
            </a:r>
            <a:r>
              <a:rPr sz="3600" dirty="0">
                <a:latin typeface="+mn-lt"/>
                <a:ea typeface="+mn-ea"/>
                <a:cs typeface="+mn-cs"/>
                <a:sym typeface="Courier"/>
              </a:rPr>
              <a:t>: </a:t>
            </a:r>
            <a:r>
              <a:rPr sz="3600" dirty="0">
                <a:solidFill>
                  <a:srgbClr val="C8352B"/>
                </a:solidFill>
                <a:latin typeface="+mn-lt"/>
                <a:ea typeface="+mn-ea"/>
                <a:cs typeface="+mn-cs"/>
                <a:sym typeface="Courier"/>
              </a:rPr>
              <a:t>"/home/frank"</a:t>
            </a:r>
            <a:r>
              <a:rPr sz="3600" dirty="0">
                <a:latin typeface="+mn-lt"/>
                <a:ea typeface="+mn-ea"/>
                <a:cs typeface="+mn-cs"/>
                <a:sym typeface="Courier"/>
              </a:rPr>
              <a:t>,</a:t>
            </a:r>
          </a:p>
          <a:p>
            <a:pPr lvl="0" algn="l" defTabSz="457200">
              <a:defRPr sz="1800"/>
            </a:pPr>
            <a:r>
              <a:rPr sz="3600" dirty="0">
                <a:latin typeface="+mn-lt"/>
                <a:ea typeface="+mn-ea"/>
                <a:cs typeface="+mn-cs"/>
                <a:sym typeface="Courier"/>
              </a:rPr>
              <a:t>  </a:t>
            </a:r>
            <a:r>
              <a:rPr sz="3600" b="1" dirty="0">
                <a:solidFill>
                  <a:srgbClr val="008F00"/>
                </a:solidFill>
                <a:latin typeface="+mn-lt"/>
                <a:ea typeface="+mn-ea"/>
                <a:cs typeface="+mn-cs"/>
                <a:sym typeface="Courier"/>
              </a:rPr>
              <a:t>"shell"</a:t>
            </a:r>
            <a:r>
              <a:rPr sz="3600" dirty="0">
                <a:latin typeface="+mn-lt"/>
                <a:ea typeface="+mn-ea"/>
                <a:cs typeface="+mn-cs"/>
                <a:sym typeface="Courier"/>
              </a:rPr>
              <a:t>: </a:t>
            </a:r>
            <a:r>
              <a:rPr sz="3600" dirty="0">
                <a:solidFill>
                  <a:srgbClr val="C8352B"/>
                </a:solidFill>
                <a:latin typeface="+mn-lt"/>
                <a:ea typeface="+mn-ea"/>
                <a:cs typeface="+mn-cs"/>
                <a:sym typeface="Courier"/>
              </a:rPr>
              <a:t>"/bin/bash"</a:t>
            </a:r>
            <a:endParaRPr sz="3600" dirty="0">
              <a:latin typeface="+mn-lt"/>
              <a:ea typeface="+mn-ea"/>
              <a:cs typeface="+mn-cs"/>
              <a:sym typeface="Courier"/>
            </a:endParaRPr>
          </a:p>
          <a:p>
            <a:pPr lvl="0" algn="l" defTabSz="457200">
              <a:defRPr sz="1800"/>
            </a:pPr>
            <a:r>
              <a:rPr sz="3600" dirty="0">
                <a:latin typeface="+mn-lt"/>
                <a:ea typeface="+mn-ea"/>
                <a:cs typeface="+mn-cs"/>
                <a:sym typeface="Courier"/>
              </a:rPr>
              <a:t>}</a:t>
            </a:r>
          </a:p>
        </p:txBody>
      </p:sp>
      <p:sp>
        <p:nvSpPr>
          <p:cNvPr id="5218" name="Shape 5218"/>
          <p:cNvSpPr>
            <a:spLocks noGrp="1"/>
          </p:cNvSpPr>
          <p:nvPr>
            <p:ph type="title"/>
          </p:nvPr>
        </p:nvSpPr>
        <p:spPr>
          <a:prstGeom prst="rect">
            <a:avLst/>
          </a:prstGeom>
        </p:spPr>
        <p:txBody>
          <a:bodyPr/>
          <a:lstStyle>
            <a:lvl1pPr defTabSz="363219">
              <a:defRPr sz="4680">
                <a:effectLst>
                  <a:outerShdw blurRad="33020" dist="16510" dir="2700000" rotWithShape="0">
                    <a:srgbClr val="000000">
                      <a:alpha val="75000"/>
                    </a:srgbClr>
                  </a:outerShdw>
                </a:effectLst>
              </a:defRPr>
            </a:lvl1pPr>
          </a:lstStyle>
          <a:p>
            <a:pPr lvl="0">
              <a:defRPr sz="1800" b="0">
                <a:solidFill>
                  <a:srgbClr val="000000"/>
                </a:solidFill>
                <a:effectLst/>
              </a:defRPr>
            </a:pPr>
            <a:r>
              <a:rPr sz="4680" b="1">
                <a:solidFill>
                  <a:srgbClr val="FFFFFF"/>
                </a:solidFill>
                <a:effectLst>
                  <a:outerShdw blurRad="33020" dist="16510" dir="2700000" rotWithShape="0">
                    <a:srgbClr val="000000">
                      <a:alpha val="75000"/>
                    </a:srgbClr>
                  </a:outerShdw>
                </a:effectLst>
              </a:rPr>
              <a:t>Exercise: Create another user in the users data bag</a:t>
            </a:r>
          </a:p>
        </p:txBody>
      </p:sp>
      <p:sp>
        <p:nvSpPr>
          <p:cNvPr id="5219" name="Shape 5219"/>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476</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52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6" grpId="1" animBg="1" advAuto="0"/>
    </p:bld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3" name="Shape 5223"/>
          <p:cNvSpPr/>
          <p:nvPr/>
        </p:nvSpPr>
        <p:spPr>
          <a:xfrm>
            <a:off x="813494" y="1892300"/>
            <a:ext cx="14655801" cy="11430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300">
                <a:solidFill>
                  <a:srgbClr val="FFFFFF"/>
                </a:solidFill>
                <a:latin typeface="+mn-lt"/>
                <a:ea typeface="+mn-ea"/>
                <a:cs typeface="+mn-cs"/>
                <a:sym typeface="Courier"/>
              </a:defRPr>
            </a:lvl1pPr>
          </a:lstStyle>
          <a:p>
            <a:pPr lvl="0">
              <a:defRPr sz="1800">
                <a:solidFill>
                  <a:srgbClr val="000000"/>
                </a:solidFill>
              </a:defRPr>
            </a:pPr>
            <a:r>
              <a:rPr sz="4300">
                <a:solidFill>
                  <a:srgbClr val="FFFFFF"/>
                </a:solidFill>
              </a:rPr>
              <a:t>$ knife data_bag from file users frank.json</a:t>
            </a:r>
          </a:p>
        </p:txBody>
      </p:sp>
      <p:sp>
        <p:nvSpPr>
          <p:cNvPr id="5224" name="Shape 5224"/>
          <p:cNvSpPr>
            <a:spLocks noGrp="1"/>
          </p:cNvSpPr>
          <p:nvPr>
            <p:ph type="title"/>
          </p:nvPr>
        </p:nvSpPr>
        <p:spPr>
          <a:prstGeom prst="rect">
            <a:avLst/>
          </a:prstGeom>
        </p:spPr>
        <p:txBody>
          <a:bodyPr>
            <a:normAutofit fontScale="90000"/>
          </a:bodyPr>
          <a:lstStyle>
            <a:lvl1pPr defTabSz="542036">
              <a:defRPr sz="6984">
                <a:effectLst>
                  <a:outerShdw blurRad="49276" dist="24638" dir="2700000" rotWithShape="0">
                    <a:srgbClr val="000000">
                      <a:alpha val="75000"/>
                    </a:srgbClr>
                  </a:outerShdw>
                </a:effectLst>
              </a:defRPr>
            </a:lvl1pPr>
          </a:lstStyle>
          <a:p>
            <a:pPr lvl="0">
              <a:defRPr sz="1800" b="0">
                <a:solidFill>
                  <a:srgbClr val="000000"/>
                </a:solidFill>
                <a:effectLst/>
              </a:defRPr>
            </a:pPr>
            <a:r>
              <a:rPr sz="6984" b="1">
                <a:solidFill>
                  <a:srgbClr val="FFFFFF"/>
                </a:solidFill>
                <a:effectLst>
                  <a:outerShdw blurRad="49276" dist="24638" dir="2700000" rotWithShape="0">
                    <a:srgbClr val="000000">
                      <a:alpha val="75000"/>
                    </a:srgbClr>
                  </a:outerShdw>
                </a:effectLst>
              </a:rPr>
              <a:t>Exercise: Create the data bag item</a:t>
            </a:r>
          </a:p>
        </p:txBody>
      </p:sp>
      <p:sp>
        <p:nvSpPr>
          <p:cNvPr id="5225" name="Shape 5225"/>
          <p:cNvSpPr>
            <a:spLocks noGrp="1"/>
          </p:cNvSpPr>
          <p:nvPr>
            <p:ph type="body" idx="1"/>
          </p:nvPr>
        </p:nvSpPr>
        <p:spPr>
          <a:prstGeom prst="rect">
            <a:avLst/>
          </a:prstGeom>
        </p:spPr>
        <p:txBody>
          <a:bodyPr/>
          <a:lstStyle>
            <a:lvl1pPr>
              <a:defRPr sz="3900"/>
            </a:lvl1pPr>
          </a:lstStyle>
          <a:p>
            <a:pPr lvl="0">
              <a:defRPr sz="1800">
                <a:solidFill>
                  <a:srgbClr val="000000"/>
                </a:solidFill>
              </a:defRPr>
            </a:pPr>
            <a:r>
              <a:rPr sz="3900">
                <a:solidFill>
                  <a:srgbClr val="FFFFFF"/>
                </a:solidFill>
              </a:rPr>
              <a:t>Updated data_bag_item[users::frank]</a:t>
            </a:r>
          </a:p>
        </p:txBody>
      </p:sp>
      <p:sp>
        <p:nvSpPr>
          <p:cNvPr id="5226" name="Shape 5226"/>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477</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52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 grpId="1" animBg="1" advAuto="0"/>
    </p:bld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8" name="Shape 5228"/>
          <p:cNvSpPr/>
          <p:nvPr/>
        </p:nvSpPr>
        <p:spPr>
          <a:xfrm>
            <a:off x="8134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 knife search users "*:*"</a:t>
            </a:r>
          </a:p>
        </p:txBody>
      </p:sp>
      <p:sp>
        <p:nvSpPr>
          <p:cNvPr id="5229" name="Shape 5229"/>
          <p:cNvSpPr>
            <a:spLocks noGrp="1"/>
          </p:cNvSpPr>
          <p:nvPr>
            <p:ph type="title"/>
          </p:nvPr>
        </p:nvSpPr>
        <p:spPr>
          <a:prstGeom prst="rect">
            <a:avLst/>
          </a:prstGeom>
        </p:spPr>
        <p:txBody>
          <a:bodyPr/>
          <a:lstStyle>
            <a:lvl1pPr defTabSz="402336">
              <a:defRPr sz="5184">
                <a:effectLst>
                  <a:outerShdw blurRad="36576" dist="18288" dir="2700000" rotWithShape="0">
                    <a:srgbClr val="000000">
                      <a:alpha val="75000"/>
                    </a:srgbClr>
                  </a:outerShdw>
                </a:effectLst>
              </a:defRPr>
            </a:lvl1pPr>
          </a:lstStyle>
          <a:p>
            <a:pPr lvl="0">
              <a:defRPr sz="1800" b="0">
                <a:solidFill>
                  <a:srgbClr val="000000"/>
                </a:solidFill>
                <a:effectLst/>
              </a:defRPr>
            </a:pPr>
            <a:r>
              <a:rPr sz="5184" b="1">
                <a:solidFill>
                  <a:srgbClr val="FFFFFF"/>
                </a:solidFill>
                <a:effectLst>
                  <a:outerShdw blurRad="36576" dist="18288" dir="2700000" rotWithShape="0">
                    <a:srgbClr val="000000">
                      <a:alpha val="75000"/>
                    </a:srgbClr>
                  </a:outerShdw>
                </a:effectLst>
              </a:rPr>
              <a:t>Exercise: Show all the items in users data bag</a:t>
            </a:r>
          </a:p>
        </p:txBody>
      </p:sp>
      <p:sp>
        <p:nvSpPr>
          <p:cNvPr id="5230" name="Shape 5230"/>
          <p:cNvSpPr>
            <a:spLocks noGrp="1"/>
          </p:cNvSpPr>
          <p:nvPr>
            <p:ph type="body" idx="1"/>
          </p:nvPr>
        </p:nvSpPr>
        <p:spPr>
          <a:prstGeom prst="rect">
            <a:avLst/>
          </a:prstGeom>
        </p:spPr>
        <p:txBody>
          <a:bodyPr>
            <a:normAutofit lnSpcReduction="10000"/>
          </a:bodyPr>
          <a:lstStyle/>
          <a:p>
            <a:pPr lvl="0" defTabSz="284987">
              <a:buClr>
                <a:srgbClr val="DE5F31"/>
              </a:buClr>
              <a:defRPr sz="1800">
                <a:solidFill>
                  <a:srgbClr val="000000"/>
                </a:solidFill>
              </a:defRPr>
            </a:pPr>
            <a:r>
              <a:rPr sz="1632">
                <a:solidFill>
                  <a:srgbClr val="FFFFFF"/>
                </a:solidFill>
              </a:rPr>
              <a:t>2 items found</a:t>
            </a:r>
          </a:p>
          <a:p>
            <a:pPr lvl="0" defTabSz="284987">
              <a:buClr>
                <a:srgbClr val="DE5F31"/>
              </a:buClr>
              <a:defRPr sz="1800">
                <a:solidFill>
                  <a:srgbClr val="000000"/>
                </a:solidFill>
              </a:defRPr>
            </a:pPr>
            <a:endParaRPr sz="1632">
              <a:solidFill>
                <a:srgbClr val="FFFFFF"/>
              </a:solidFill>
            </a:endParaRPr>
          </a:p>
          <a:p>
            <a:pPr lvl="0" defTabSz="284987">
              <a:buClr>
                <a:srgbClr val="DE5F31"/>
              </a:buClr>
              <a:defRPr sz="1800">
                <a:solidFill>
                  <a:srgbClr val="000000"/>
                </a:solidFill>
              </a:defRPr>
            </a:pPr>
            <a:r>
              <a:rPr sz="1632">
                <a:solidFill>
                  <a:srgbClr val="FFFFFF"/>
                </a:solidFill>
              </a:rPr>
              <a:t>chef_type:  data_bag_item</a:t>
            </a:r>
          </a:p>
          <a:p>
            <a:pPr lvl="0" defTabSz="284987">
              <a:buClr>
                <a:srgbClr val="DE5F31"/>
              </a:buClr>
              <a:defRPr sz="1800">
                <a:solidFill>
                  <a:srgbClr val="000000"/>
                </a:solidFill>
              </a:defRPr>
            </a:pPr>
            <a:r>
              <a:rPr sz="1632">
                <a:solidFill>
                  <a:srgbClr val="FFFFFF"/>
                </a:solidFill>
              </a:rPr>
              <a:t>comment:    Frank Belson</a:t>
            </a:r>
          </a:p>
          <a:p>
            <a:pPr lvl="0" defTabSz="284987">
              <a:buClr>
                <a:srgbClr val="DE5F31"/>
              </a:buClr>
              <a:defRPr sz="1800">
                <a:solidFill>
                  <a:srgbClr val="000000"/>
                </a:solidFill>
              </a:defRPr>
            </a:pPr>
            <a:r>
              <a:rPr sz="1632">
                <a:solidFill>
                  <a:srgbClr val="FFFFFF"/>
                </a:solidFill>
              </a:rPr>
              <a:t>data_bag:   users</a:t>
            </a:r>
          </a:p>
          <a:p>
            <a:pPr lvl="0" defTabSz="284987">
              <a:buClr>
                <a:srgbClr val="DE5F31"/>
              </a:buClr>
              <a:defRPr sz="1800">
                <a:solidFill>
                  <a:srgbClr val="000000"/>
                </a:solidFill>
              </a:defRPr>
            </a:pPr>
            <a:r>
              <a:rPr sz="1632">
                <a:solidFill>
                  <a:srgbClr val="FFFFFF"/>
                </a:solidFill>
              </a:rPr>
              <a:t>gid:        0</a:t>
            </a:r>
          </a:p>
          <a:p>
            <a:pPr lvl="0" defTabSz="284987">
              <a:buClr>
                <a:srgbClr val="DE5F31"/>
              </a:buClr>
              <a:defRPr sz="1800">
                <a:solidFill>
                  <a:srgbClr val="000000"/>
                </a:solidFill>
              </a:defRPr>
            </a:pPr>
            <a:r>
              <a:rPr sz="1632">
                <a:solidFill>
                  <a:srgbClr val="FFFFFF"/>
                </a:solidFill>
              </a:rPr>
              <a:t>home:       /home/frank</a:t>
            </a:r>
          </a:p>
          <a:p>
            <a:pPr lvl="0" defTabSz="284987">
              <a:buClr>
                <a:srgbClr val="DE5F31"/>
              </a:buClr>
              <a:defRPr sz="1800">
                <a:solidFill>
                  <a:srgbClr val="000000"/>
                </a:solidFill>
              </a:defRPr>
            </a:pPr>
            <a:r>
              <a:rPr sz="1632">
                <a:solidFill>
                  <a:srgbClr val="FFFFFF"/>
                </a:solidFill>
              </a:rPr>
              <a:t>id:         frank</a:t>
            </a:r>
          </a:p>
          <a:p>
            <a:pPr lvl="0" defTabSz="284987">
              <a:buClr>
                <a:srgbClr val="DE5F31"/>
              </a:buClr>
              <a:defRPr sz="1800">
                <a:solidFill>
                  <a:srgbClr val="000000"/>
                </a:solidFill>
              </a:defRPr>
            </a:pPr>
            <a:r>
              <a:rPr sz="1632">
                <a:solidFill>
                  <a:srgbClr val="FFFFFF"/>
                </a:solidFill>
              </a:rPr>
              <a:t>shell:      /bin/bash</a:t>
            </a:r>
          </a:p>
          <a:p>
            <a:pPr lvl="0" defTabSz="284987">
              <a:buClr>
                <a:srgbClr val="DE5F31"/>
              </a:buClr>
              <a:defRPr sz="1800">
                <a:solidFill>
                  <a:srgbClr val="000000"/>
                </a:solidFill>
              </a:defRPr>
            </a:pPr>
            <a:r>
              <a:rPr sz="1632">
                <a:solidFill>
                  <a:srgbClr val="FFFFFF"/>
                </a:solidFill>
              </a:rPr>
              <a:t>uid:        2001</a:t>
            </a:r>
          </a:p>
          <a:p>
            <a:pPr lvl="0" defTabSz="284987">
              <a:buClr>
                <a:srgbClr val="DE5F31"/>
              </a:buClr>
              <a:defRPr sz="1800">
                <a:solidFill>
                  <a:srgbClr val="000000"/>
                </a:solidFill>
              </a:defRPr>
            </a:pPr>
            <a:endParaRPr sz="1632">
              <a:solidFill>
                <a:srgbClr val="FFFFFF"/>
              </a:solidFill>
            </a:endParaRPr>
          </a:p>
          <a:p>
            <a:pPr lvl="0" defTabSz="284987">
              <a:buClr>
                <a:srgbClr val="DE5F31"/>
              </a:buClr>
              <a:defRPr sz="1800">
                <a:solidFill>
                  <a:srgbClr val="000000"/>
                </a:solidFill>
              </a:defRPr>
            </a:pPr>
            <a:r>
              <a:rPr sz="1632">
                <a:solidFill>
                  <a:srgbClr val="FFFFFF"/>
                </a:solidFill>
              </a:rPr>
              <a:t>chef_type:  data_bag_item</a:t>
            </a:r>
          </a:p>
          <a:p>
            <a:pPr lvl="0" defTabSz="284987">
              <a:buClr>
                <a:srgbClr val="DE5F31"/>
              </a:buClr>
              <a:defRPr sz="1800">
                <a:solidFill>
                  <a:srgbClr val="000000"/>
                </a:solidFill>
              </a:defRPr>
            </a:pPr>
            <a:r>
              <a:rPr sz="1632">
                <a:solidFill>
                  <a:srgbClr val="FFFFFF"/>
                </a:solidFill>
              </a:rPr>
              <a:t>comment:    Bobo T. Clown</a:t>
            </a:r>
          </a:p>
          <a:p>
            <a:pPr lvl="0" defTabSz="284987">
              <a:buClr>
                <a:srgbClr val="DE5F31"/>
              </a:buClr>
              <a:defRPr sz="1800">
                <a:solidFill>
                  <a:srgbClr val="000000"/>
                </a:solidFill>
              </a:defRPr>
            </a:pPr>
            <a:r>
              <a:rPr sz="1632">
                <a:solidFill>
                  <a:srgbClr val="FFFFFF"/>
                </a:solidFill>
              </a:rPr>
              <a:t>data_bag:   users</a:t>
            </a:r>
          </a:p>
          <a:p>
            <a:pPr lvl="0" defTabSz="284987">
              <a:buClr>
                <a:srgbClr val="DE5F31"/>
              </a:buClr>
              <a:defRPr sz="1800">
                <a:solidFill>
                  <a:srgbClr val="000000"/>
                </a:solidFill>
              </a:defRPr>
            </a:pPr>
            <a:r>
              <a:rPr sz="1632">
                <a:solidFill>
                  <a:srgbClr val="FFFFFF"/>
                </a:solidFill>
              </a:rPr>
              <a:t>gid:        0</a:t>
            </a:r>
          </a:p>
          <a:p>
            <a:pPr lvl="0" defTabSz="284987">
              <a:buClr>
                <a:srgbClr val="DE5F31"/>
              </a:buClr>
              <a:defRPr sz="1800">
                <a:solidFill>
                  <a:srgbClr val="000000"/>
                </a:solidFill>
              </a:defRPr>
            </a:pPr>
            <a:r>
              <a:rPr sz="1632">
                <a:solidFill>
                  <a:srgbClr val="FFFFFF"/>
                </a:solidFill>
              </a:rPr>
              <a:t>home:       /home/bobo</a:t>
            </a:r>
          </a:p>
          <a:p>
            <a:pPr lvl="0" defTabSz="284987">
              <a:buClr>
                <a:srgbClr val="DE5F31"/>
              </a:buClr>
              <a:defRPr sz="1800">
                <a:solidFill>
                  <a:srgbClr val="000000"/>
                </a:solidFill>
              </a:defRPr>
            </a:pPr>
            <a:r>
              <a:rPr sz="1632">
                <a:solidFill>
                  <a:srgbClr val="FFFFFF"/>
                </a:solidFill>
              </a:rPr>
              <a:t>id:         bobo</a:t>
            </a:r>
          </a:p>
          <a:p>
            <a:pPr lvl="0" defTabSz="284987">
              <a:buClr>
                <a:srgbClr val="DE5F31"/>
              </a:buClr>
              <a:defRPr sz="1800">
                <a:solidFill>
                  <a:srgbClr val="000000"/>
                </a:solidFill>
              </a:defRPr>
            </a:pPr>
            <a:r>
              <a:rPr sz="1632">
                <a:solidFill>
                  <a:srgbClr val="FFFFFF"/>
                </a:solidFill>
              </a:rPr>
              <a:t>shell:      /bin/bash</a:t>
            </a:r>
          </a:p>
          <a:p>
            <a:pPr lvl="0" defTabSz="284987">
              <a:buClr>
                <a:srgbClr val="DE5F31"/>
              </a:buClr>
              <a:defRPr sz="1800">
                <a:solidFill>
                  <a:srgbClr val="000000"/>
                </a:solidFill>
              </a:defRPr>
            </a:pPr>
            <a:r>
              <a:rPr sz="1632">
                <a:solidFill>
                  <a:srgbClr val="FFFFFF"/>
                </a:solidFill>
              </a:rPr>
              <a:t>uid:        2000</a:t>
            </a:r>
          </a:p>
        </p:txBody>
      </p:sp>
      <p:sp>
        <p:nvSpPr>
          <p:cNvPr id="5231" name="Shape 5231"/>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478</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52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8" grpId="1" animBg="1" advAuto="0"/>
    </p:bld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5" name="Shape 5235"/>
          <p:cNvSpPr/>
          <p:nvPr/>
        </p:nvSpPr>
        <p:spPr>
          <a:xfrm>
            <a:off x="813494" y="1968500"/>
            <a:ext cx="14884401" cy="9906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3300">
                <a:solidFill>
                  <a:srgbClr val="FFFFFF"/>
                </a:solidFill>
                <a:latin typeface="+mn-lt"/>
                <a:ea typeface="+mn-ea"/>
                <a:cs typeface="+mn-cs"/>
                <a:sym typeface="Courier"/>
              </a:defRPr>
            </a:lvl1pPr>
          </a:lstStyle>
          <a:p>
            <a:pPr lvl="0">
              <a:defRPr sz="1800">
                <a:solidFill>
                  <a:srgbClr val="000000"/>
                </a:solidFill>
              </a:defRPr>
            </a:pPr>
            <a:r>
              <a:rPr sz="3300">
                <a:solidFill>
                  <a:srgbClr val="FFFFFF"/>
                </a:solidFill>
              </a:rPr>
              <a:t>$ knife search users "id:bobo" -a shell</a:t>
            </a:r>
          </a:p>
        </p:txBody>
      </p:sp>
      <p:sp>
        <p:nvSpPr>
          <p:cNvPr id="5236" name="Shape 5236"/>
          <p:cNvSpPr>
            <a:spLocks noGrp="1"/>
          </p:cNvSpPr>
          <p:nvPr>
            <p:ph type="title"/>
          </p:nvPr>
        </p:nvSpPr>
        <p:spPr>
          <a:prstGeom prst="rect">
            <a:avLst/>
          </a:prstGeom>
        </p:spPr>
        <p:txBody>
          <a:bodyPr>
            <a:normAutofit fontScale="90000"/>
          </a:bodyPr>
          <a:lstStyle>
            <a:lvl1pPr defTabSz="530859">
              <a:defRPr sz="6840">
                <a:effectLst>
                  <a:outerShdw blurRad="48260" dist="24130" dir="2700000" rotWithShape="0">
                    <a:srgbClr val="000000">
                      <a:alpha val="75000"/>
                    </a:srgbClr>
                  </a:outerShdw>
                </a:effectLst>
              </a:defRPr>
            </a:lvl1pPr>
          </a:lstStyle>
          <a:p>
            <a:pPr lvl="0">
              <a:defRPr sz="1800" b="0">
                <a:solidFill>
                  <a:srgbClr val="000000"/>
                </a:solidFill>
                <a:effectLst/>
              </a:defRPr>
            </a:pPr>
            <a:r>
              <a:rPr sz="6840" b="1">
                <a:solidFill>
                  <a:srgbClr val="FFFFFF"/>
                </a:solidFill>
                <a:effectLst>
                  <a:outerShdw blurRad="48260" dist="24130" dir="2700000" rotWithShape="0">
                    <a:srgbClr val="000000">
                      <a:alpha val="75000"/>
                    </a:srgbClr>
                  </a:outerShdw>
                </a:effectLst>
              </a:rPr>
              <a:t>Exercise: Find Bobo’s shell in Chef</a:t>
            </a:r>
          </a:p>
        </p:txBody>
      </p:sp>
      <p:sp>
        <p:nvSpPr>
          <p:cNvPr id="5237" name="Shape 5237"/>
          <p:cNvSpPr>
            <a:spLocks noGrp="1"/>
          </p:cNvSpPr>
          <p:nvPr>
            <p:ph type="body" idx="1"/>
          </p:nvPr>
        </p:nvSpPr>
        <p:spPr>
          <a:xfrm>
            <a:off x="800100" y="3467100"/>
            <a:ext cx="14884400" cy="5143500"/>
          </a:xfrm>
          <a:prstGeom prst="rect">
            <a:avLst/>
          </a:prstGeom>
        </p:spPr>
        <p:txBody>
          <a:bodyPr/>
          <a:lstStyle/>
          <a:p>
            <a:pPr lvl="0">
              <a:buClr>
                <a:srgbClr val="DE5F31"/>
              </a:buClr>
              <a:defRPr sz="1800">
                <a:solidFill>
                  <a:srgbClr val="000000"/>
                </a:solidFill>
              </a:defRPr>
            </a:pPr>
            <a:r>
              <a:rPr sz="3200">
                <a:solidFill>
                  <a:srgbClr val="FFFFFF"/>
                </a:solidFill>
              </a:rPr>
              <a:t>1 items found</a:t>
            </a:r>
          </a:p>
          <a:p>
            <a:pPr lvl="0">
              <a:buClr>
                <a:srgbClr val="DE5F31"/>
              </a:buClr>
              <a:defRPr sz="1800">
                <a:solidFill>
                  <a:srgbClr val="000000"/>
                </a:solidFill>
              </a:defRPr>
            </a:pPr>
            <a:endParaRPr sz="3200">
              <a:solidFill>
                <a:srgbClr val="FFFFFF"/>
              </a:solidFill>
            </a:endParaRPr>
          </a:p>
          <a:p>
            <a:pPr lvl="0">
              <a:buClr>
                <a:srgbClr val="DE5F31"/>
              </a:buClr>
              <a:defRPr sz="1800">
                <a:solidFill>
                  <a:srgbClr val="000000"/>
                </a:solidFill>
              </a:defRPr>
            </a:pPr>
            <a:r>
              <a:rPr sz="3200">
                <a:solidFill>
                  <a:srgbClr val="FFFFFF"/>
                </a:solidFill>
              </a:rPr>
              <a:t>data_bag_item_users_bobo:</a:t>
            </a:r>
          </a:p>
          <a:p>
            <a:pPr lvl="0">
              <a:buClr>
                <a:srgbClr val="DE5F31"/>
              </a:buClr>
              <a:defRPr sz="1800">
                <a:solidFill>
                  <a:srgbClr val="000000"/>
                </a:solidFill>
              </a:defRPr>
            </a:pPr>
            <a:r>
              <a:rPr sz="3200">
                <a:solidFill>
                  <a:srgbClr val="FFFFFF"/>
                </a:solidFill>
              </a:rPr>
              <a:t>  shell: /bin/bash</a:t>
            </a:r>
          </a:p>
        </p:txBody>
      </p:sp>
      <p:sp>
        <p:nvSpPr>
          <p:cNvPr id="5238" name="Shape 5238"/>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479</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52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35" grpId="1"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 name="Shape 886"/>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Chef is Infrastructure as Code</a:t>
            </a:r>
          </a:p>
        </p:txBody>
      </p:sp>
      <p:sp>
        <p:nvSpPr>
          <p:cNvPr id="887" name="Shape 887"/>
          <p:cNvSpPr>
            <a:spLocks noGrp="1"/>
          </p:cNvSpPr>
          <p:nvPr>
            <p:ph type="body" idx="1"/>
          </p:nvPr>
        </p:nvSpPr>
        <p:spPr>
          <a:prstGeom prst="rect">
            <a:avLst/>
          </a:prstGeom>
        </p:spPr>
        <p:txBody>
          <a:bodyPr/>
          <a:lstStyle/>
          <a:p>
            <a:pPr lvl="0">
              <a:defRPr sz="1800"/>
            </a:pPr>
            <a:r>
              <a:rPr sz="4800"/>
              <a:t>Programmatically provision and configure components</a:t>
            </a:r>
          </a:p>
        </p:txBody>
      </p:sp>
      <p:pic>
        <p:nvPicPr>
          <p:cNvPr id="888" name="enigma.jpg"/>
          <p:cNvPicPr/>
          <p:nvPr/>
        </p:nvPicPr>
        <p:blipFill>
          <a:blip r:embed="rId3">
            <a:extLst/>
          </a:blip>
          <a:stretch>
            <a:fillRect/>
          </a:stretch>
        </p:blipFill>
        <p:spPr>
          <a:xfrm>
            <a:off x="800100" y="2350944"/>
            <a:ext cx="7061200" cy="5765801"/>
          </a:xfrm>
          <a:prstGeom prst="rect">
            <a:avLst/>
          </a:prstGeom>
          <a:ln w="12700">
            <a:miter lim="400000"/>
          </a:ln>
        </p:spPr>
      </p:pic>
      <p:sp>
        <p:nvSpPr>
          <p:cNvPr id="889" name="Shape 889"/>
          <p:cNvSpPr/>
          <p:nvPr/>
        </p:nvSpPr>
        <p:spPr>
          <a:xfrm>
            <a:off x="2631399" y="8242300"/>
            <a:ext cx="3390094" cy="2667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sz="1300" u="sng">
                <a:hlinkClick r:id="rId4"/>
              </a:defRPr>
            </a:lvl1pPr>
          </a:lstStyle>
          <a:p>
            <a:pPr lvl="0">
              <a:defRPr sz="1800" u="none"/>
            </a:pPr>
            <a:r>
              <a:rPr sz="1300" u="sng">
                <a:hlinkClick r:id="rId4"/>
              </a:rPr>
              <a:t>http://www.flickr.com/photos/louisb/4555295187/</a:t>
            </a:r>
          </a:p>
        </p:txBody>
      </p:sp>
      <p:sp>
        <p:nvSpPr>
          <p:cNvPr id="890" name="Shape 89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48</a:t>
            </a:fld>
            <a:endParaRPr sz="1000"/>
          </a:p>
        </p:txBody>
      </p:sp>
    </p:spTree>
  </p:cSld>
  <p:clrMapOvr>
    <a:masterClrMapping/>
  </p:clrMapOvr>
  <p:transition xmlns:p14="http://schemas.microsoft.com/office/powerpoint/2010/main" spd="med"/>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 name="Shape 5242"/>
          <p:cNvSpPr/>
          <p:nvPr/>
        </p:nvSpPr>
        <p:spPr>
          <a:xfrm>
            <a:off x="800794" y="1600200"/>
            <a:ext cx="14655801" cy="18034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p>
            <a:pPr lvl="0" algn="l">
              <a:defRPr sz="1800"/>
            </a:pPr>
            <a:r>
              <a:rPr sz="4300" dirty="0">
                <a:solidFill>
                  <a:srgbClr val="FFFFFF"/>
                </a:solidFill>
                <a:latin typeface="+mn-lt"/>
                <a:ea typeface="+mn-ea"/>
                <a:cs typeface="+mn-cs"/>
                <a:sym typeface="Courier"/>
              </a:rPr>
              <a:t>$ mkdir data_bags/groups</a:t>
            </a:r>
          </a:p>
          <a:p>
            <a:pPr lvl="0" algn="l">
              <a:defRPr sz="1800"/>
            </a:pPr>
            <a:r>
              <a:rPr sz="4300" dirty="0">
                <a:solidFill>
                  <a:srgbClr val="FFFFFF"/>
                </a:solidFill>
                <a:latin typeface="+mn-lt"/>
                <a:ea typeface="+mn-ea"/>
                <a:cs typeface="+mn-cs"/>
                <a:sym typeface="Courier"/>
              </a:rPr>
              <a:t>$ knife data_bag create groups</a:t>
            </a:r>
          </a:p>
        </p:txBody>
      </p:sp>
      <p:sp>
        <p:nvSpPr>
          <p:cNvPr id="5243" name="Shape 5243"/>
          <p:cNvSpPr>
            <a:spLocks noGrp="1"/>
          </p:cNvSpPr>
          <p:nvPr>
            <p:ph type="title"/>
          </p:nvPr>
        </p:nvSpPr>
        <p:spPr>
          <a:prstGeom prst="rect">
            <a:avLst/>
          </a:prstGeom>
        </p:spPr>
        <p:txBody>
          <a:bodyPr/>
          <a:lstStyle>
            <a:lvl1pPr defTabSz="435863">
              <a:defRPr sz="5615">
                <a:effectLst>
                  <a:outerShdw blurRad="39624" dist="19812" dir="2700000" rotWithShape="0">
                    <a:srgbClr val="000000">
                      <a:alpha val="75000"/>
                    </a:srgbClr>
                  </a:outerShdw>
                </a:effectLst>
              </a:defRPr>
            </a:lvl1pPr>
          </a:lstStyle>
          <a:p>
            <a:pPr lvl="0">
              <a:defRPr sz="1800" b="0">
                <a:solidFill>
                  <a:srgbClr val="000000"/>
                </a:solidFill>
                <a:effectLst/>
              </a:defRPr>
            </a:pPr>
            <a:r>
              <a:rPr sz="5615" b="1">
                <a:solidFill>
                  <a:srgbClr val="FFFFFF"/>
                </a:solidFill>
                <a:effectLst>
                  <a:outerShdw blurRad="39624" dist="19812" dir="2700000" rotWithShape="0">
                    <a:srgbClr val="000000">
                      <a:alpha val="75000"/>
                    </a:srgbClr>
                  </a:outerShdw>
                </a:effectLst>
              </a:rPr>
              <a:t>Exercise: Create a data bag named groups</a:t>
            </a:r>
          </a:p>
        </p:txBody>
      </p:sp>
      <p:sp>
        <p:nvSpPr>
          <p:cNvPr id="5244" name="Shape 5244"/>
          <p:cNvSpPr>
            <a:spLocks noGrp="1"/>
          </p:cNvSpPr>
          <p:nvPr>
            <p:ph type="body" idx="1"/>
          </p:nvPr>
        </p:nvSpPr>
        <p:spPr>
          <a:xfrm>
            <a:off x="800100" y="3594100"/>
            <a:ext cx="14655800" cy="5143500"/>
          </a:xfrm>
          <a:prstGeom prst="rect">
            <a:avLst/>
          </a:prstGeom>
        </p:spPr>
        <p:txBody>
          <a:bodyPr/>
          <a:lstStyle>
            <a:lvl1pPr>
              <a:buClr>
                <a:srgbClr val="DE5F31"/>
              </a:buClr>
              <a:defRPr sz="3200"/>
            </a:lvl1pPr>
          </a:lstStyle>
          <a:p>
            <a:pPr lvl="0">
              <a:defRPr sz="1800">
                <a:solidFill>
                  <a:srgbClr val="000000"/>
                </a:solidFill>
              </a:defRPr>
            </a:pPr>
            <a:r>
              <a:rPr sz="3200">
                <a:solidFill>
                  <a:srgbClr val="FFFFFF"/>
                </a:solidFill>
              </a:rPr>
              <a:t>Created data_bag[groups]</a:t>
            </a:r>
          </a:p>
        </p:txBody>
      </p:sp>
      <p:sp>
        <p:nvSpPr>
          <p:cNvPr id="5245" name="Shape 5245"/>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480</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5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42" grpId="1" animBg="1" advAuto="0"/>
    </p:bld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7" name="Shape 5247"/>
          <p:cNvSpPr/>
          <p:nvPr/>
        </p:nvSpPr>
        <p:spPr>
          <a:xfrm>
            <a:off x="1358304" y="1701800"/>
            <a:ext cx="6121401"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b="1">
                <a:latin typeface="+mn-lt"/>
                <a:ea typeface="+mn-ea"/>
                <a:cs typeface="+mn-cs"/>
                <a:sym typeface="Courier"/>
              </a:defRPr>
            </a:lvl1pPr>
          </a:lstStyle>
          <a:p>
            <a:pPr lvl="0">
              <a:defRPr sz="1800" b="0"/>
            </a:pPr>
            <a:r>
              <a:rPr sz="3200" b="1"/>
              <a:t>OPEN IN EDITOR:</a:t>
            </a:r>
          </a:p>
        </p:txBody>
      </p:sp>
      <p:sp>
        <p:nvSpPr>
          <p:cNvPr id="5248" name="Shape 5248"/>
          <p:cNvSpPr/>
          <p:nvPr/>
        </p:nvSpPr>
        <p:spPr>
          <a:xfrm>
            <a:off x="6642100" y="8394700"/>
            <a:ext cx="3048000"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defRPr b="1">
                <a:latin typeface="+mn-lt"/>
                <a:ea typeface="+mn-ea"/>
                <a:cs typeface="+mn-cs"/>
                <a:sym typeface="Courier"/>
              </a:defRPr>
            </a:lvl1pPr>
          </a:lstStyle>
          <a:p>
            <a:pPr lvl="0">
              <a:defRPr sz="1800" b="0"/>
            </a:pPr>
            <a:r>
              <a:rPr sz="3200" b="1"/>
              <a:t>SAVE FILE!</a:t>
            </a:r>
          </a:p>
        </p:txBody>
      </p:sp>
      <p:sp>
        <p:nvSpPr>
          <p:cNvPr id="5249" name="Shape 5249"/>
          <p:cNvSpPr/>
          <p:nvPr/>
        </p:nvSpPr>
        <p:spPr>
          <a:xfrm>
            <a:off x="5048448" y="1625600"/>
            <a:ext cx="14655801" cy="7112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lgn="l">
              <a:defRPr>
                <a:latin typeface="+mn-lt"/>
                <a:ea typeface="+mn-ea"/>
                <a:cs typeface="+mn-cs"/>
                <a:sym typeface="Courier"/>
              </a:defRPr>
            </a:lvl1pPr>
          </a:lstStyle>
          <a:p>
            <a:pPr lvl="0">
              <a:defRPr sz="1800"/>
            </a:pPr>
            <a:r>
              <a:rPr sz="3200" dirty="0"/>
              <a:t>data_bags/groups/clowns.json</a:t>
            </a:r>
          </a:p>
        </p:txBody>
      </p:sp>
      <p:sp>
        <p:nvSpPr>
          <p:cNvPr id="5250" name="Shape 5250"/>
          <p:cNvSpPr/>
          <p:nvPr/>
        </p:nvSpPr>
        <p:spPr>
          <a:xfrm>
            <a:off x="838200" y="2381250"/>
            <a:ext cx="14630400" cy="31369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p>
            <a:pPr lvl="0" algn="l" defTabSz="457200">
              <a:defRPr sz="1800"/>
            </a:pPr>
            <a:r>
              <a:rPr sz="3600" dirty="0">
                <a:latin typeface="+mn-lt"/>
                <a:ea typeface="+mn-ea"/>
                <a:cs typeface="+mn-cs"/>
                <a:sym typeface="Courier"/>
              </a:rPr>
              <a:t>{</a:t>
            </a:r>
          </a:p>
          <a:p>
            <a:pPr lvl="0" algn="l" defTabSz="457200">
              <a:defRPr sz="1800"/>
            </a:pPr>
            <a:r>
              <a:rPr sz="3600" dirty="0">
                <a:latin typeface="+mn-lt"/>
                <a:ea typeface="+mn-ea"/>
                <a:cs typeface="+mn-cs"/>
                <a:sym typeface="Courier"/>
              </a:rPr>
              <a:t>	</a:t>
            </a:r>
            <a:r>
              <a:rPr sz="3600" b="1" dirty="0">
                <a:solidFill>
                  <a:srgbClr val="008F00"/>
                </a:solidFill>
                <a:latin typeface="+mn-lt"/>
                <a:ea typeface="+mn-ea"/>
                <a:cs typeface="+mn-cs"/>
                <a:sym typeface="Courier"/>
              </a:rPr>
              <a:t>"id"</a:t>
            </a:r>
            <a:r>
              <a:rPr sz="3600" dirty="0">
                <a:latin typeface="+mn-lt"/>
                <a:ea typeface="+mn-ea"/>
                <a:cs typeface="+mn-cs"/>
                <a:sym typeface="Courier"/>
              </a:rPr>
              <a:t>: </a:t>
            </a:r>
            <a:r>
              <a:rPr sz="3600" dirty="0">
                <a:solidFill>
                  <a:srgbClr val="C8352B"/>
                </a:solidFill>
                <a:latin typeface="+mn-lt"/>
                <a:ea typeface="+mn-ea"/>
                <a:cs typeface="+mn-cs"/>
                <a:sym typeface="Courier"/>
              </a:rPr>
              <a:t>"clowns"</a:t>
            </a:r>
            <a:r>
              <a:rPr sz="3600" dirty="0">
                <a:latin typeface="+mn-lt"/>
                <a:ea typeface="+mn-ea"/>
                <a:cs typeface="+mn-cs"/>
                <a:sym typeface="Courier"/>
              </a:rPr>
              <a:t>,</a:t>
            </a:r>
          </a:p>
          <a:p>
            <a:pPr lvl="0" algn="l" defTabSz="457200">
              <a:defRPr sz="1800"/>
            </a:pPr>
            <a:r>
              <a:rPr sz="3600" dirty="0">
                <a:latin typeface="+mn-lt"/>
                <a:ea typeface="+mn-ea"/>
                <a:cs typeface="+mn-cs"/>
                <a:sym typeface="Courier"/>
              </a:rPr>
              <a:t>	</a:t>
            </a:r>
            <a:r>
              <a:rPr sz="3600" b="1" dirty="0">
                <a:solidFill>
                  <a:srgbClr val="008F00"/>
                </a:solidFill>
                <a:latin typeface="+mn-lt"/>
                <a:ea typeface="+mn-ea"/>
                <a:cs typeface="+mn-cs"/>
                <a:sym typeface="Courier"/>
              </a:rPr>
              <a:t>"gid"</a:t>
            </a:r>
            <a:r>
              <a:rPr sz="3600" dirty="0">
                <a:latin typeface="+mn-lt"/>
                <a:ea typeface="+mn-ea"/>
                <a:cs typeface="+mn-cs"/>
                <a:sym typeface="Courier"/>
              </a:rPr>
              <a:t>: </a:t>
            </a:r>
            <a:r>
              <a:rPr sz="3600" dirty="0">
                <a:solidFill>
                  <a:srgbClr val="797979"/>
                </a:solidFill>
                <a:latin typeface="+mn-lt"/>
                <a:ea typeface="+mn-ea"/>
                <a:cs typeface="+mn-cs"/>
                <a:sym typeface="Courier"/>
              </a:rPr>
              <a:t>3000</a:t>
            </a:r>
            <a:r>
              <a:rPr sz="3600" dirty="0">
                <a:latin typeface="+mn-lt"/>
                <a:ea typeface="+mn-ea"/>
                <a:cs typeface="+mn-cs"/>
                <a:sym typeface="Courier"/>
              </a:rPr>
              <a:t>,</a:t>
            </a:r>
          </a:p>
          <a:p>
            <a:pPr lvl="0" algn="l" defTabSz="457200">
              <a:defRPr sz="1800"/>
            </a:pPr>
            <a:r>
              <a:rPr sz="3600" dirty="0">
                <a:latin typeface="+mn-lt"/>
                <a:ea typeface="+mn-ea"/>
                <a:cs typeface="+mn-cs"/>
                <a:sym typeface="Courier"/>
              </a:rPr>
              <a:t>	</a:t>
            </a:r>
            <a:r>
              <a:rPr sz="3600" b="1" dirty="0">
                <a:solidFill>
                  <a:srgbClr val="008F00"/>
                </a:solidFill>
                <a:latin typeface="+mn-lt"/>
                <a:ea typeface="+mn-ea"/>
                <a:cs typeface="+mn-cs"/>
                <a:sym typeface="Courier"/>
              </a:rPr>
              <a:t>"members"</a:t>
            </a:r>
            <a:r>
              <a:rPr sz="3600" dirty="0">
                <a:latin typeface="+mn-lt"/>
                <a:ea typeface="+mn-ea"/>
                <a:cs typeface="+mn-cs"/>
                <a:sym typeface="Courier"/>
              </a:rPr>
              <a:t>: [</a:t>
            </a:r>
            <a:r>
              <a:rPr sz="3600" dirty="0">
                <a:solidFill>
                  <a:srgbClr val="C8352B"/>
                </a:solidFill>
                <a:latin typeface="+mn-lt"/>
                <a:ea typeface="+mn-ea"/>
                <a:cs typeface="+mn-cs"/>
                <a:sym typeface="Courier"/>
              </a:rPr>
              <a:t>"bobo"</a:t>
            </a:r>
            <a:r>
              <a:rPr sz="3600" dirty="0">
                <a:latin typeface="+mn-lt"/>
                <a:ea typeface="+mn-ea"/>
                <a:cs typeface="+mn-cs"/>
                <a:sym typeface="Courier"/>
              </a:rPr>
              <a:t>, </a:t>
            </a:r>
            <a:r>
              <a:rPr sz="3600" dirty="0">
                <a:solidFill>
                  <a:srgbClr val="C8352B"/>
                </a:solidFill>
                <a:latin typeface="+mn-lt"/>
                <a:ea typeface="+mn-ea"/>
                <a:cs typeface="+mn-cs"/>
                <a:sym typeface="Courier"/>
              </a:rPr>
              <a:t>"frank"</a:t>
            </a:r>
            <a:r>
              <a:rPr sz="3600" dirty="0">
                <a:latin typeface="+mn-lt"/>
                <a:ea typeface="+mn-ea"/>
                <a:cs typeface="+mn-cs"/>
                <a:sym typeface="Courier"/>
              </a:rPr>
              <a:t>]</a:t>
            </a:r>
          </a:p>
          <a:p>
            <a:pPr lvl="0" algn="l" defTabSz="457200">
              <a:defRPr sz="1800"/>
            </a:pPr>
            <a:r>
              <a:rPr sz="3600" dirty="0">
                <a:latin typeface="+mn-lt"/>
                <a:ea typeface="+mn-ea"/>
                <a:cs typeface="+mn-cs"/>
                <a:sym typeface="Courier"/>
              </a:rPr>
              <a:t>}</a:t>
            </a:r>
          </a:p>
        </p:txBody>
      </p:sp>
      <p:sp>
        <p:nvSpPr>
          <p:cNvPr id="5251" name="Shape 5251"/>
          <p:cNvSpPr>
            <a:spLocks noGrp="1"/>
          </p:cNvSpPr>
          <p:nvPr>
            <p:ph type="title"/>
          </p:nvPr>
        </p:nvSpPr>
        <p:spPr>
          <a:prstGeom prst="rect">
            <a:avLst/>
          </a:prstGeom>
        </p:spPr>
        <p:txBody>
          <a:bodyPr/>
          <a:lstStyle>
            <a:lvl1pPr defTabSz="357631">
              <a:defRPr sz="4608">
                <a:effectLst>
                  <a:outerShdw blurRad="32512" dist="16256" dir="2700000" rotWithShape="0">
                    <a:srgbClr val="000000">
                      <a:alpha val="75000"/>
                    </a:srgbClr>
                  </a:outerShdw>
                </a:effectLst>
              </a:defRPr>
            </a:lvl1pPr>
          </a:lstStyle>
          <a:p>
            <a:pPr lvl="0">
              <a:defRPr sz="1800" b="0">
                <a:solidFill>
                  <a:srgbClr val="000000"/>
                </a:solidFill>
                <a:effectLst/>
              </a:defRPr>
            </a:pPr>
            <a:r>
              <a:rPr sz="4608" b="1">
                <a:solidFill>
                  <a:srgbClr val="FFFFFF"/>
                </a:solidFill>
                <a:effectLst>
                  <a:outerShdw blurRad="32512" dist="16256" dir="2700000" rotWithShape="0">
                    <a:srgbClr val="000000">
                      <a:alpha val="75000"/>
                    </a:srgbClr>
                  </a:outerShdw>
                </a:effectLst>
              </a:rPr>
              <a:t>Exercise: Create a group item in the group data bag</a:t>
            </a:r>
          </a:p>
        </p:txBody>
      </p:sp>
      <p:sp>
        <p:nvSpPr>
          <p:cNvPr id="5252" name="Shape 5252"/>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481</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6" name="Shape 5256"/>
          <p:cNvSpPr/>
          <p:nvPr/>
        </p:nvSpPr>
        <p:spPr>
          <a:xfrm>
            <a:off x="813494" y="1911350"/>
            <a:ext cx="14655801" cy="11049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100">
                <a:solidFill>
                  <a:srgbClr val="FFFFFF"/>
                </a:solidFill>
                <a:latin typeface="+mn-lt"/>
                <a:ea typeface="+mn-ea"/>
                <a:cs typeface="+mn-cs"/>
                <a:sym typeface="Courier"/>
              </a:defRPr>
            </a:lvl1pPr>
          </a:lstStyle>
          <a:p>
            <a:pPr lvl="0">
              <a:defRPr sz="1800">
                <a:solidFill>
                  <a:srgbClr val="000000"/>
                </a:solidFill>
              </a:defRPr>
            </a:pPr>
            <a:r>
              <a:rPr sz="4100">
                <a:solidFill>
                  <a:srgbClr val="FFFFFF"/>
                </a:solidFill>
              </a:rPr>
              <a:t>$ knife data_bag from file groups clowns.json</a:t>
            </a:r>
          </a:p>
        </p:txBody>
      </p:sp>
      <p:sp>
        <p:nvSpPr>
          <p:cNvPr id="5257" name="Shape 5257"/>
          <p:cNvSpPr>
            <a:spLocks noGrp="1"/>
          </p:cNvSpPr>
          <p:nvPr>
            <p:ph type="title"/>
          </p:nvPr>
        </p:nvSpPr>
        <p:spPr>
          <a:prstGeom prst="rect">
            <a:avLst/>
          </a:prstGeom>
        </p:spPr>
        <p:txBody>
          <a:bodyPr>
            <a:normAutofit fontScale="90000"/>
          </a:bodyPr>
          <a:lstStyle>
            <a:lvl1pPr defTabSz="542036">
              <a:defRPr sz="6984">
                <a:effectLst>
                  <a:outerShdw blurRad="49276" dist="24638" dir="2700000" rotWithShape="0">
                    <a:srgbClr val="000000">
                      <a:alpha val="75000"/>
                    </a:srgbClr>
                  </a:outerShdw>
                </a:effectLst>
              </a:defRPr>
            </a:lvl1pPr>
          </a:lstStyle>
          <a:p>
            <a:pPr lvl="0">
              <a:defRPr sz="1800" b="0">
                <a:solidFill>
                  <a:srgbClr val="000000"/>
                </a:solidFill>
                <a:effectLst/>
              </a:defRPr>
            </a:pPr>
            <a:r>
              <a:rPr sz="6984" b="1">
                <a:solidFill>
                  <a:srgbClr val="FFFFFF"/>
                </a:solidFill>
                <a:effectLst>
                  <a:outerShdw blurRad="49276" dist="24638" dir="2700000" rotWithShape="0">
                    <a:srgbClr val="000000">
                      <a:alpha val="75000"/>
                    </a:srgbClr>
                  </a:outerShdw>
                </a:effectLst>
              </a:rPr>
              <a:t>Exercise: Create the data bag item</a:t>
            </a:r>
          </a:p>
        </p:txBody>
      </p:sp>
      <p:sp>
        <p:nvSpPr>
          <p:cNvPr id="5258" name="Shape 5258"/>
          <p:cNvSpPr>
            <a:spLocks noGrp="1"/>
          </p:cNvSpPr>
          <p:nvPr>
            <p:ph type="body" idx="1"/>
          </p:nvPr>
        </p:nvSpPr>
        <p:spPr>
          <a:prstGeom prst="rect">
            <a:avLst/>
          </a:prstGeom>
        </p:spPr>
        <p:txBody>
          <a:bodyPr/>
          <a:lstStyle>
            <a:lvl1pPr>
              <a:buClr>
                <a:srgbClr val="DE5F31"/>
              </a:buClr>
              <a:defRPr sz="3200"/>
            </a:lvl1pPr>
          </a:lstStyle>
          <a:p>
            <a:pPr lvl="0">
              <a:defRPr sz="1800">
                <a:solidFill>
                  <a:srgbClr val="000000"/>
                </a:solidFill>
              </a:defRPr>
            </a:pPr>
            <a:r>
              <a:rPr sz="3200">
                <a:solidFill>
                  <a:srgbClr val="FFFFFF"/>
                </a:solidFill>
              </a:rPr>
              <a:t>Updated data_bag_item[groups::clowns]</a:t>
            </a:r>
          </a:p>
        </p:txBody>
      </p:sp>
      <p:sp>
        <p:nvSpPr>
          <p:cNvPr id="5259" name="Shape 5259"/>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482</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52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6" grpId="1" animBg="1" advAuto="0"/>
    </p:bld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1" name="Shape 5261"/>
          <p:cNvSpPr/>
          <p:nvPr/>
        </p:nvSpPr>
        <p:spPr>
          <a:xfrm>
            <a:off x="8134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 knife search groups "*:*"</a:t>
            </a:r>
          </a:p>
        </p:txBody>
      </p:sp>
      <p:sp>
        <p:nvSpPr>
          <p:cNvPr id="5262" name="Shape 5262"/>
          <p:cNvSpPr>
            <a:spLocks noGrp="1"/>
          </p:cNvSpPr>
          <p:nvPr>
            <p:ph type="title"/>
          </p:nvPr>
        </p:nvSpPr>
        <p:spPr>
          <a:prstGeom prst="rect">
            <a:avLst/>
          </a:prstGeom>
        </p:spPr>
        <p:txBody>
          <a:bodyPr/>
          <a:lstStyle>
            <a:lvl1pPr defTabSz="497331">
              <a:defRPr sz="6408">
                <a:effectLst>
                  <a:outerShdw blurRad="45212" dist="22606" dir="2700000" rotWithShape="0">
                    <a:srgbClr val="000000">
                      <a:alpha val="75000"/>
                    </a:srgbClr>
                  </a:outerShdw>
                </a:effectLst>
              </a:defRPr>
            </a:lvl1pPr>
          </a:lstStyle>
          <a:p>
            <a:pPr lvl="0">
              <a:defRPr sz="1800" b="0">
                <a:solidFill>
                  <a:srgbClr val="000000"/>
                </a:solidFill>
                <a:effectLst/>
              </a:defRPr>
            </a:pPr>
            <a:r>
              <a:rPr sz="6408" b="1">
                <a:solidFill>
                  <a:srgbClr val="FFFFFF"/>
                </a:solidFill>
                <a:effectLst>
                  <a:outerShdw blurRad="45212" dist="22606" dir="2700000" rotWithShape="0">
                    <a:srgbClr val="000000">
                      <a:alpha val="75000"/>
                    </a:srgbClr>
                  </a:outerShdw>
                </a:effectLst>
              </a:rPr>
              <a:t>Exercise: Show all the groups in Chef</a:t>
            </a:r>
          </a:p>
        </p:txBody>
      </p:sp>
      <p:sp>
        <p:nvSpPr>
          <p:cNvPr id="5263" name="Shape 5263"/>
          <p:cNvSpPr>
            <a:spLocks noGrp="1"/>
          </p:cNvSpPr>
          <p:nvPr>
            <p:ph type="body" idx="1"/>
          </p:nvPr>
        </p:nvSpPr>
        <p:spPr>
          <a:prstGeom prst="rect">
            <a:avLst/>
          </a:prstGeom>
        </p:spPr>
        <p:txBody>
          <a:bodyPr/>
          <a:lstStyle/>
          <a:p>
            <a:pPr lvl="0">
              <a:buClr>
                <a:srgbClr val="DE5F31"/>
              </a:buClr>
              <a:defRPr sz="1800">
                <a:solidFill>
                  <a:srgbClr val="000000"/>
                </a:solidFill>
              </a:defRPr>
            </a:pPr>
            <a:r>
              <a:rPr sz="3200">
                <a:solidFill>
                  <a:srgbClr val="FFFFFF"/>
                </a:solidFill>
              </a:rPr>
              <a:t>1 items found</a:t>
            </a:r>
          </a:p>
          <a:p>
            <a:pPr lvl="0">
              <a:buClr>
                <a:srgbClr val="DE5F31"/>
              </a:buClr>
              <a:defRPr sz="1800">
                <a:solidFill>
                  <a:srgbClr val="000000"/>
                </a:solidFill>
              </a:defRPr>
            </a:pPr>
            <a:endParaRPr sz="3200">
              <a:solidFill>
                <a:srgbClr val="FFFFFF"/>
              </a:solidFill>
            </a:endParaRPr>
          </a:p>
          <a:p>
            <a:pPr lvl="0">
              <a:buClr>
                <a:srgbClr val="DE5F31"/>
              </a:buClr>
              <a:defRPr sz="1800">
                <a:solidFill>
                  <a:srgbClr val="000000"/>
                </a:solidFill>
              </a:defRPr>
            </a:pPr>
            <a:r>
              <a:rPr sz="3200">
                <a:solidFill>
                  <a:srgbClr val="FFFFFF"/>
                </a:solidFill>
              </a:rPr>
              <a:t>chef_type:  data_bag_item</a:t>
            </a:r>
          </a:p>
          <a:p>
            <a:pPr lvl="0">
              <a:buClr>
                <a:srgbClr val="DE5F31"/>
              </a:buClr>
              <a:defRPr sz="1800">
                <a:solidFill>
                  <a:srgbClr val="000000"/>
                </a:solidFill>
              </a:defRPr>
            </a:pPr>
            <a:r>
              <a:rPr sz="3200">
                <a:solidFill>
                  <a:srgbClr val="FFFFFF"/>
                </a:solidFill>
              </a:rPr>
              <a:t>data_bag:   groups</a:t>
            </a:r>
          </a:p>
          <a:p>
            <a:pPr lvl="0">
              <a:buClr>
                <a:srgbClr val="DE5F31"/>
              </a:buClr>
              <a:defRPr sz="1800">
                <a:solidFill>
                  <a:srgbClr val="000000"/>
                </a:solidFill>
              </a:defRPr>
            </a:pPr>
            <a:r>
              <a:rPr sz="3200">
                <a:solidFill>
                  <a:srgbClr val="FFFFFF"/>
                </a:solidFill>
              </a:rPr>
              <a:t>gid:        3000</a:t>
            </a:r>
          </a:p>
          <a:p>
            <a:pPr lvl="0">
              <a:buClr>
                <a:srgbClr val="DE5F31"/>
              </a:buClr>
              <a:defRPr sz="1800">
                <a:solidFill>
                  <a:srgbClr val="000000"/>
                </a:solidFill>
              </a:defRPr>
            </a:pPr>
            <a:r>
              <a:rPr sz="3200">
                <a:solidFill>
                  <a:srgbClr val="FFFFFF"/>
                </a:solidFill>
              </a:rPr>
              <a:t>id:         clowns</a:t>
            </a:r>
          </a:p>
          <a:p>
            <a:pPr lvl="0">
              <a:buClr>
                <a:srgbClr val="DE5F31"/>
              </a:buClr>
              <a:defRPr sz="1800">
                <a:solidFill>
                  <a:srgbClr val="000000"/>
                </a:solidFill>
              </a:defRPr>
            </a:pPr>
            <a:r>
              <a:rPr sz="3200">
                <a:solidFill>
                  <a:srgbClr val="FFFFFF"/>
                </a:solidFill>
              </a:rPr>
              <a:t>members:   </a:t>
            </a:r>
          </a:p>
          <a:p>
            <a:pPr lvl="0">
              <a:buClr>
                <a:srgbClr val="DE5F31"/>
              </a:buClr>
              <a:defRPr sz="1800">
                <a:solidFill>
                  <a:srgbClr val="000000"/>
                </a:solidFill>
              </a:defRPr>
            </a:pPr>
            <a:r>
              <a:rPr sz="3200">
                <a:solidFill>
                  <a:srgbClr val="FFFFFF"/>
                </a:solidFill>
              </a:rPr>
              <a:t>    bobo</a:t>
            </a:r>
          </a:p>
          <a:p>
            <a:pPr lvl="0">
              <a:buClr>
                <a:srgbClr val="DE5F31"/>
              </a:buClr>
              <a:defRPr sz="1800">
                <a:solidFill>
                  <a:srgbClr val="000000"/>
                </a:solidFill>
              </a:defRPr>
            </a:pPr>
            <a:r>
              <a:rPr sz="3200">
                <a:solidFill>
                  <a:srgbClr val="FFFFFF"/>
                </a:solidFill>
              </a:rPr>
              <a:t>    frank</a:t>
            </a:r>
          </a:p>
        </p:txBody>
      </p:sp>
      <p:sp>
        <p:nvSpPr>
          <p:cNvPr id="5264" name="Shape 5264"/>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483</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5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1" grpId="1" animBg="1" advAuto="0"/>
    </p:bld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6" name="Shape 5266"/>
          <p:cNvSpPr/>
          <p:nvPr/>
        </p:nvSpPr>
        <p:spPr>
          <a:xfrm>
            <a:off x="8134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 knife cookbook create users</a:t>
            </a:r>
          </a:p>
        </p:txBody>
      </p:sp>
      <p:sp>
        <p:nvSpPr>
          <p:cNvPr id="5267" name="Shape 5267"/>
          <p:cNvSpPr>
            <a:spLocks noGrp="1"/>
          </p:cNvSpPr>
          <p:nvPr>
            <p:ph type="title"/>
          </p:nvPr>
        </p:nvSpPr>
        <p:spPr>
          <a:prstGeom prst="rect">
            <a:avLst/>
          </a:prstGeom>
        </p:spPr>
        <p:txBody>
          <a:bodyPr/>
          <a:lstStyle>
            <a:lvl1pPr defTabSz="430275">
              <a:defRPr sz="5544">
                <a:effectLst>
                  <a:outerShdw blurRad="39116" dist="19558" dir="2700000" rotWithShape="0">
                    <a:srgbClr val="000000">
                      <a:alpha val="75000"/>
                    </a:srgbClr>
                  </a:outerShdw>
                </a:effectLst>
              </a:defRPr>
            </a:lvl1pPr>
          </a:lstStyle>
          <a:p>
            <a:pPr lvl="0">
              <a:defRPr sz="1800" b="0">
                <a:solidFill>
                  <a:srgbClr val="000000"/>
                </a:solidFill>
                <a:effectLst/>
              </a:defRPr>
            </a:pPr>
            <a:r>
              <a:rPr sz="5544" b="1">
                <a:solidFill>
                  <a:srgbClr val="FFFFFF"/>
                </a:solidFill>
                <a:effectLst>
                  <a:outerShdw blurRad="39116" dist="19558" dir="2700000" rotWithShape="0">
                    <a:srgbClr val="000000">
                      <a:alpha val="75000"/>
                    </a:srgbClr>
                  </a:outerShdw>
                </a:effectLst>
              </a:rPr>
              <a:t>Exercise: Create a cookbook named ‘users’</a:t>
            </a:r>
          </a:p>
        </p:txBody>
      </p:sp>
      <p:sp>
        <p:nvSpPr>
          <p:cNvPr id="5268" name="Shape 5268"/>
          <p:cNvSpPr>
            <a:spLocks noGrp="1"/>
          </p:cNvSpPr>
          <p:nvPr>
            <p:ph type="body" idx="1"/>
          </p:nvPr>
        </p:nvSpPr>
        <p:spPr>
          <a:prstGeom prst="rect">
            <a:avLst/>
          </a:prstGeom>
        </p:spPr>
        <p:txBody>
          <a:bodyPr/>
          <a:lstStyle/>
          <a:p>
            <a:pPr lvl="0">
              <a:buClr>
                <a:srgbClr val="DE5F31"/>
              </a:buClr>
              <a:defRPr sz="1800">
                <a:solidFill>
                  <a:srgbClr val="000000"/>
                </a:solidFill>
              </a:defRPr>
            </a:pPr>
            <a:r>
              <a:rPr sz="3200">
                <a:solidFill>
                  <a:srgbClr val="FFFFFF"/>
                </a:solidFill>
              </a:rPr>
              <a:t>** Creating cookbook users</a:t>
            </a:r>
          </a:p>
          <a:p>
            <a:pPr lvl="0">
              <a:buClr>
                <a:srgbClr val="DE5F31"/>
              </a:buClr>
              <a:defRPr sz="1800">
                <a:solidFill>
                  <a:srgbClr val="000000"/>
                </a:solidFill>
              </a:defRPr>
            </a:pPr>
            <a:r>
              <a:rPr sz="3200">
                <a:solidFill>
                  <a:srgbClr val="FFFFFF"/>
                </a:solidFill>
              </a:rPr>
              <a:t>** Creating README for cookbook: users</a:t>
            </a:r>
          </a:p>
          <a:p>
            <a:pPr lvl="0">
              <a:buClr>
                <a:srgbClr val="DE5F31"/>
              </a:buClr>
              <a:defRPr sz="1800">
                <a:solidFill>
                  <a:srgbClr val="000000"/>
                </a:solidFill>
              </a:defRPr>
            </a:pPr>
            <a:r>
              <a:rPr sz="3200">
                <a:solidFill>
                  <a:srgbClr val="FFFFFF"/>
                </a:solidFill>
              </a:rPr>
              <a:t>** Creating CHANGELOG for cookbook: users</a:t>
            </a:r>
          </a:p>
          <a:p>
            <a:pPr lvl="0">
              <a:buClr>
                <a:srgbClr val="DE5F31"/>
              </a:buClr>
              <a:defRPr sz="1800">
                <a:solidFill>
                  <a:srgbClr val="000000"/>
                </a:solidFill>
              </a:defRPr>
            </a:pPr>
            <a:r>
              <a:rPr sz="3200">
                <a:solidFill>
                  <a:srgbClr val="FFFFFF"/>
                </a:solidFill>
              </a:rPr>
              <a:t>** Creating metadata for cookbook: users</a:t>
            </a:r>
          </a:p>
        </p:txBody>
      </p:sp>
      <p:sp>
        <p:nvSpPr>
          <p:cNvPr id="5269" name="Shape 5269"/>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484</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5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6" grpId="1" animBg="1" advAuto="0"/>
    </p:bld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1" name="Shape 5271"/>
          <p:cNvSpPr/>
          <p:nvPr/>
        </p:nvSpPr>
        <p:spPr>
          <a:xfrm>
            <a:off x="1358304" y="1701800"/>
            <a:ext cx="6121401"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b="1">
                <a:latin typeface="+mn-lt"/>
                <a:ea typeface="+mn-ea"/>
                <a:cs typeface="+mn-cs"/>
                <a:sym typeface="Courier"/>
              </a:defRPr>
            </a:lvl1pPr>
          </a:lstStyle>
          <a:p>
            <a:pPr lvl="0">
              <a:defRPr sz="1800" b="0"/>
            </a:pPr>
            <a:r>
              <a:rPr sz="3200" b="1"/>
              <a:t>OPEN IN EDITOR:</a:t>
            </a:r>
          </a:p>
        </p:txBody>
      </p:sp>
      <p:sp>
        <p:nvSpPr>
          <p:cNvPr id="5272" name="Shape 5272"/>
          <p:cNvSpPr/>
          <p:nvPr/>
        </p:nvSpPr>
        <p:spPr>
          <a:xfrm>
            <a:off x="6642100" y="8394700"/>
            <a:ext cx="3048000"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defRPr b="1">
                <a:latin typeface="+mn-lt"/>
                <a:ea typeface="+mn-ea"/>
                <a:cs typeface="+mn-cs"/>
                <a:sym typeface="Courier"/>
              </a:defRPr>
            </a:lvl1pPr>
          </a:lstStyle>
          <a:p>
            <a:pPr lvl="0">
              <a:defRPr sz="1800" b="0"/>
            </a:pPr>
            <a:r>
              <a:rPr sz="3200" b="1"/>
              <a:t>SAVE FILE!</a:t>
            </a:r>
          </a:p>
        </p:txBody>
      </p:sp>
      <p:sp>
        <p:nvSpPr>
          <p:cNvPr id="5273" name="Shape 5273"/>
          <p:cNvSpPr/>
          <p:nvPr/>
        </p:nvSpPr>
        <p:spPr>
          <a:xfrm>
            <a:off x="5048448" y="1625600"/>
            <a:ext cx="14655801" cy="7112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lgn="l">
              <a:defRPr>
                <a:latin typeface="+mn-lt"/>
                <a:ea typeface="+mn-ea"/>
                <a:cs typeface="+mn-cs"/>
                <a:sym typeface="Courier"/>
              </a:defRPr>
            </a:lvl1pPr>
          </a:lstStyle>
          <a:p>
            <a:pPr lvl="0">
              <a:defRPr sz="1800"/>
            </a:pPr>
            <a:r>
              <a:rPr sz="3200"/>
              <a:t>cookbooks/users/recipes/default.rb</a:t>
            </a:r>
          </a:p>
        </p:txBody>
      </p:sp>
      <p:sp>
        <p:nvSpPr>
          <p:cNvPr id="5274" name="Shape 5274"/>
          <p:cNvSpPr/>
          <p:nvPr/>
        </p:nvSpPr>
        <p:spPr>
          <a:xfrm>
            <a:off x="838200" y="2381250"/>
            <a:ext cx="14630400" cy="47752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p>
            <a:pPr lvl="1" indent="0" algn="l" defTabSz="457200">
              <a:defRPr sz="1800"/>
            </a:pPr>
            <a:r>
              <a:rPr sz="3600" i="1">
                <a:solidFill>
                  <a:srgbClr val="4F9192"/>
                </a:solidFill>
                <a:latin typeface="+mn-lt"/>
                <a:ea typeface="+mn-ea"/>
                <a:cs typeface="+mn-cs"/>
                <a:sym typeface="Courier"/>
              </a:rPr>
              <a:t>#</a:t>
            </a:r>
            <a:endParaRPr sz="3600">
              <a:latin typeface="+mn-lt"/>
              <a:ea typeface="+mn-ea"/>
              <a:cs typeface="+mn-cs"/>
              <a:sym typeface="Courier"/>
            </a:endParaRPr>
          </a:p>
          <a:p>
            <a:pPr lvl="0" algn="l" defTabSz="457200">
              <a:defRPr sz="1800"/>
            </a:pPr>
            <a:r>
              <a:rPr sz="3600" i="1">
                <a:solidFill>
                  <a:srgbClr val="4F9192"/>
                </a:solidFill>
                <a:latin typeface="+mn-lt"/>
                <a:ea typeface="+mn-ea"/>
                <a:cs typeface="+mn-cs"/>
                <a:sym typeface="Courier"/>
              </a:rPr>
              <a:t># Cookbook Name:: users</a:t>
            </a:r>
            <a:endParaRPr sz="3600">
              <a:latin typeface="+mn-lt"/>
              <a:ea typeface="+mn-ea"/>
              <a:cs typeface="+mn-cs"/>
              <a:sym typeface="Courier"/>
            </a:endParaRPr>
          </a:p>
          <a:p>
            <a:pPr lvl="0" algn="l" defTabSz="457200">
              <a:defRPr sz="1800"/>
            </a:pPr>
            <a:r>
              <a:rPr sz="3600" i="1">
                <a:solidFill>
                  <a:srgbClr val="4F9192"/>
                </a:solidFill>
                <a:latin typeface="+mn-lt"/>
                <a:ea typeface="+mn-ea"/>
                <a:cs typeface="+mn-cs"/>
                <a:sym typeface="Courier"/>
              </a:rPr>
              <a:t># Recipe:: default</a:t>
            </a:r>
            <a:endParaRPr sz="3600">
              <a:latin typeface="+mn-lt"/>
              <a:ea typeface="+mn-ea"/>
              <a:cs typeface="+mn-cs"/>
              <a:sym typeface="Courier"/>
            </a:endParaRPr>
          </a:p>
          <a:p>
            <a:pPr lvl="0" algn="l" defTabSz="457200">
              <a:defRPr sz="1800"/>
            </a:pPr>
            <a:r>
              <a:rPr sz="3600" i="1">
                <a:solidFill>
                  <a:srgbClr val="4F9192"/>
                </a:solidFill>
                <a:latin typeface="+mn-lt"/>
                <a:ea typeface="+mn-ea"/>
                <a:cs typeface="+mn-cs"/>
                <a:sym typeface="Courier"/>
              </a:rPr>
              <a:t>#</a:t>
            </a:r>
            <a:endParaRPr sz="3600">
              <a:latin typeface="+mn-lt"/>
              <a:ea typeface="+mn-ea"/>
              <a:cs typeface="+mn-cs"/>
              <a:sym typeface="Courier"/>
            </a:endParaRPr>
          </a:p>
          <a:p>
            <a:pPr lvl="0" algn="l" defTabSz="457200">
              <a:defRPr sz="1800"/>
            </a:pPr>
            <a:r>
              <a:rPr sz="3600" i="1">
                <a:solidFill>
                  <a:srgbClr val="4F9192"/>
                </a:solidFill>
                <a:latin typeface="+mn-lt"/>
                <a:ea typeface="+mn-ea"/>
                <a:cs typeface="+mn-cs"/>
                <a:sym typeface="Courier"/>
              </a:rPr>
              <a:t># Copyright 2013, YOUR_COMPANY_NAME</a:t>
            </a:r>
            <a:endParaRPr sz="3600">
              <a:latin typeface="+mn-lt"/>
              <a:ea typeface="+mn-ea"/>
              <a:cs typeface="+mn-cs"/>
              <a:sym typeface="Courier"/>
            </a:endParaRPr>
          </a:p>
          <a:p>
            <a:pPr lvl="0" algn="l" defTabSz="457200">
              <a:defRPr sz="1800"/>
            </a:pPr>
            <a:r>
              <a:rPr sz="3600" i="1">
                <a:solidFill>
                  <a:srgbClr val="4F9192"/>
                </a:solidFill>
                <a:latin typeface="+mn-lt"/>
                <a:ea typeface="+mn-ea"/>
                <a:cs typeface="+mn-cs"/>
                <a:sym typeface="Courier"/>
              </a:rPr>
              <a:t>#</a:t>
            </a:r>
            <a:endParaRPr sz="3600">
              <a:latin typeface="+mn-lt"/>
              <a:ea typeface="+mn-ea"/>
              <a:cs typeface="+mn-cs"/>
              <a:sym typeface="Courier"/>
            </a:endParaRPr>
          </a:p>
          <a:p>
            <a:pPr lvl="0" algn="l" defTabSz="457200">
              <a:defRPr sz="1800"/>
            </a:pPr>
            <a:r>
              <a:rPr sz="3600" i="1">
                <a:solidFill>
                  <a:srgbClr val="4F9192"/>
                </a:solidFill>
                <a:latin typeface="+mn-lt"/>
                <a:ea typeface="+mn-ea"/>
                <a:cs typeface="+mn-cs"/>
                <a:sym typeface="Courier"/>
              </a:rPr>
              <a:t># All rights reserved - Do Not Redistribute</a:t>
            </a:r>
            <a:endParaRPr sz="3600">
              <a:latin typeface="+mn-lt"/>
              <a:ea typeface="+mn-ea"/>
              <a:cs typeface="+mn-cs"/>
              <a:sym typeface="Courier"/>
            </a:endParaRPr>
          </a:p>
          <a:p>
            <a:pPr lvl="0" algn="l" defTabSz="457200">
              <a:defRPr sz="1800"/>
            </a:pPr>
            <a:r>
              <a:rPr sz="3600" i="1">
                <a:solidFill>
                  <a:srgbClr val="4F9192"/>
                </a:solidFill>
                <a:latin typeface="+mn-lt"/>
                <a:ea typeface="+mn-ea"/>
                <a:cs typeface="+mn-cs"/>
                <a:sym typeface="Courier"/>
              </a:rPr>
              <a:t>#</a:t>
            </a:r>
          </a:p>
        </p:txBody>
      </p:sp>
      <p:sp>
        <p:nvSpPr>
          <p:cNvPr id="5275" name="Shape 5275"/>
          <p:cNvSpPr>
            <a:spLocks noGrp="1"/>
          </p:cNvSpPr>
          <p:nvPr>
            <p:ph type="title"/>
          </p:nvPr>
        </p:nvSpPr>
        <p:spPr>
          <a:prstGeom prst="rect">
            <a:avLst/>
          </a:prstGeom>
        </p:spPr>
        <p:txBody>
          <a:bodyPr/>
          <a:lstStyle>
            <a:lvl1pPr defTabSz="391159">
              <a:defRPr sz="5040">
                <a:effectLst>
                  <a:outerShdw blurRad="35560" dist="17780" dir="2700000" rotWithShape="0">
                    <a:srgbClr val="000000">
                      <a:alpha val="75000"/>
                    </a:srgbClr>
                  </a:outerShdw>
                </a:effectLst>
              </a:defRPr>
            </a:lvl1pPr>
          </a:lstStyle>
          <a:p>
            <a:pPr lvl="0">
              <a:defRPr sz="1800" b="0">
                <a:solidFill>
                  <a:srgbClr val="000000"/>
                </a:solidFill>
                <a:effectLst/>
              </a:defRPr>
            </a:pPr>
            <a:r>
              <a:rPr sz="5040" b="1">
                <a:solidFill>
                  <a:srgbClr val="FFFFFF"/>
                </a:solidFill>
                <a:effectLst>
                  <a:outerShdw blurRad="35560" dist="17780" dir="2700000" rotWithShape="0">
                    <a:srgbClr val="000000">
                      <a:alpha val="75000"/>
                    </a:srgbClr>
                  </a:outerShdw>
                </a:effectLst>
              </a:rPr>
              <a:t>Exercise: Open the default recipe in your editor</a:t>
            </a:r>
          </a:p>
        </p:txBody>
      </p:sp>
      <p:sp>
        <p:nvSpPr>
          <p:cNvPr id="5276" name="Shape 5276"/>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485</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52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73" grpId="1" animBg="1" advAuto="0"/>
    </p:bld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8" name="Shape 5278"/>
          <p:cNvSpPr>
            <a:spLocks noGrp="1"/>
          </p:cNvSpPr>
          <p:nvPr>
            <p:ph type="title"/>
          </p:nvPr>
        </p:nvSpPr>
        <p:spPr>
          <a:prstGeom prst="rect">
            <a:avLst/>
          </a:prstGeom>
        </p:spPr>
        <p:txBody>
          <a:bodyPr/>
          <a:lstStyle>
            <a:lvl1pPr defTabSz="391159">
              <a:defRPr sz="5040">
                <a:effectLst>
                  <a:outerShdw blurRad="35560" dist="17780" dir="2700000" rotWithShape="0">
                    <a:srgbClr val="000000">
                      <a:alpha val="75000"/>
                    </a:srgbClr>
                  </a:outerShdw>
                </a:effectLst>
              </a:defRPr>
            </a:lvl1pPr>
          </a:lstStyle>
          <a:p>
            <a:pPr lvl="0">
              <a:defRPr sz="1800" b="0">
                <a:solidFill>
                  <a:srgbClr val="000000"/>
                </a:solidFill>
                <a:effectLst/>
              </a:defRPr>
            </a:pPr>
            <a:r>
              <a:rPr sz="5040" b="1">
                <a:solidFill>
                  <a:srgbClr val="FFFFFF"/>
                </a:solidFill>
                <a:effectLst>
                  <a:outerShdw blurRad="35560" dist="17780" dir="2700000" rotWithShape="0">
                    <a:srgbClr val="000000">
                      <a:alpha val="75000"/>
                    </a:srgbClr>
                  </a:outerShdw>
                </a:effectLst>
              </a:rPr>
              <a:t>Exercise: Open the default recipe in your editor</a:t>
            </a:r>
          </a:p>
        </p:txBody>
      </p:sp>
      <p:sp>
        <p:nvSpPr>
          <p:cNvPr id="5279" name="Shape 5279"/>
          <p:cNvSpPr/>
          <p:nvPr/>
        </p:nvSpPr>
        <p:spPr>
          <a:xfrm>
            <a:off x="12534900" y="1778000"/>
            <a:ext cx="3365500" cy="68707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marL="533400" lvl="0" indent="-533400" algn="l">
              <a:spcBef>
                <a:spcPts val="1500"/>
              </a:spcBef>
              <a:buClr>
                <a:srgbClr val="DE5F31"/>
              </a:buClr>
              <a:buSzPct val="171000"/>
              <a:buChar char="•"/>
              <a:defRPr sz="1800"/>
            </a:pPr>
            <a:r>
              <a:rPr sz="3200">
                <a:solidFill>
                  <a:srgbClr val="2E2F2C"/>
                </a:solidFill>
                <a:latin typeface="+mj-lt"/>
                <a:ea typeface="+mj-ea"/>
                <a:cs typeface="+mj-cs"/>
                <a:sym typeface="Arial"/>
              </a:rPr>
              <a:t>We use the same search we just tried with Knife in the recipe</a:t>
            </a:r>
          </a:p>
          <a:p>
            <a:pPr marL="533400" lvl="0" indent="-533400" algn="l">
              <a:spcBef>
                <a:spcPts val="1500"/>
              </a:spcBef>
              <a:buClr>
                <a:srgbClr val="DE5F31"/>
              </a:buClr>
              <a:buSzPct val="171000"/>
              <a:buChar char="•"/>
              <a:defRPr sz="1800"/>
            </a:pPr>
            <a:r>
              <a:rPr sz="3200">
                <a:solidFill>
                  <a:srgbClr val="2E2F2C"/>
                </a:solidFill>
                <a:latin typeface="+mj-lt"/>
                <a:ea typeface="+mj-ea"/>
                <a:cs typeface="+mj-cs"/>
                <a:sym typeface="Arial"/>
              </a:rPr>
              <a:t>Each item is bound to</a:t>
            </a:r>
            <a:r>
              <a:rPr sz="3200">
                <a:solidFill>
                  <a:srgbClr val="2E2F2C"/>
                </a:solidFill>
                <a:latin typeface="Rockwell"/>
                <a:ea typeface="Rockwell"/>
                <a:cs typeface="Rockwell"/>
                <a:sym typeface="Rockwell"/>
              </a:rPr>
              <a:t> </a:t>
            </a:r>
            <a:r>
              <a:rPr sz="3200">
                <a:solidFill>
                  <a:srgbClr val="2E2F2C"/>
                </a:solidFill>
                <a:latin typeface="+mn-lt"/>
                <a:ea typeface="+mn-ea"/>
                <a:cs typeface="+mn-cs"/>
                <a:sym typeface="Courier"/>
              </a:rPr>
              <a:t>user_data</a:t>
            </a:r>
            <a:endParaRPr sz="3200">
              <a:solidFill>
                <a:srgbClr val="2E2F2C"/>
              </a:solidFill>
              <a:latin typeface="Inconsolata"/>
              <a:ea typeface="Inconsolata"/>
              <a:cs typeface="Inconsolata"/>
              <a:sym typeface="Inconsolata"/>
            </a:endParaRPr>
          </a:p>
          <a:p>
            <a:pPr marL="533400" lvl="0" indent="-533400" algn="l">
              <a:spcBef>
                <a:spcPts val="1500"/>
              </a:spcBef>
              <a:buClr>
                <a:srgbClr val="DE5F31"/>
              </a:buClr>
              <a:buSzPct val="171000"/>
              <a:buChar char="•"/>
              <a:defRPr sz="1800"/>
            </a:pPr>
            <a:r>
              <a:rPr sz="3200">
                <a:solidFill>
                  <a:srgbClr val="2E2F2C"/>
                </a:solidFill>
                <a:latin typeface="+mj-lt"/>
                <a:ea typeface="+mj-ea"/>
                <a:cs typeface="+mj-cs"/>
                <a:sym typeface="Arial"/>
              </a:rPr>
              <a:t>Use the Chef Docs for information about the </a:t>
            </a:r>
            <a:r>
              <a:rPr sz="3200" b="1">
                <a:solidFill>
                  <a:srgbClr val="2E2F2C"/>
                </a:solidFill>
                <a:latin typeface="+mj-lt"/>
                <a:ea typeface="+mj-ea"/>
                <a:cs typeface="+mj-cs"/>
                <a:sym typeface="Arial"/>
              </a:rPr>
              <a:t>user</a:t>
            </a:r>
            <a:r>
              <a:rPr sz="3200">
                <a:solidFill>
                  <a:srgbClr val="2E2F2C"/>
                </a:solidFill>
                <a:latin typeface="+mj-lt"/>
                <a:ea typeface="+mj-ea"/>
                <a:cs typeface="+mj-cs"/>
                <a:sym typeface="Arial"/>
              </a:rPr>
              <a:t> resource</a:t>
            </a:r>
          </a:p>
        </p:txBody>
      </p:sp>
      <p:sp>
        <p:nvSpPr>
          <p:cNvPr id="5280" name="Shape 5280"/>
          <p:cNvSpPr/>
          <p:nvPr/>
        </p:nvSpPr>
        <p:spPr>
          <a:xfrm>
            <a:off x="812800" y="1727200"/>
            <a:ext cx="11557000" cy="69850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ormAutofit/>
          </a:bodyPr>
          <a:lstStyle/>
          <a:p>
            <a:pPr lvl="0" algn="l" defTabSz="457200">
              <a:defRPr sz="1800"/>
            </a:pPr>
            <a:r>
              <a:rPr sz="3400" dirty="0">
                <a:latin typeface="+mn-lt"/>
                <a:ea typeface="+mn-ea"/>
                <a:cs typeface="+mn-cs"/>
                <a:sym typeface="Courier"/>
              </a:rPr>
              <a:t>search(</a:t>
            </a:r>
            <a:r>
              <a:rPr sz="3400" dirty="0">
                <a:solidFill>
                  <a:srgbClr val="C8352B"/>
                </a:solidFill>
                <a:latin typeface="+mn-lt"/>
                <a:ea typeface="+mn-ea"/>
                <a:cs typeface="+mn-cs"/>
                <a:sym typeface="Courier"/>
              </a:rPr>
              <a:t>"users"</a:t>
            </a:r>
            <a:r>
              <a:rPr sz="3400" dirty="0">
                <a:latin typeface="+mn-lt"/>
                <a:ea typeface="+mn-ea"/>
                <a:cs typeface="+mn-cs"/>
                <a:sym typeface="Courier"/>
              </a:rPr>
              <a:t>, </a:t>
            </a:r>
            <a:r>
              <a:rPr sz="3400" dirty="0">
                <a:solidFill>
                  <a:srgbClr val="C8352B"/>
                </a:solidFill>
                <a:latin typeface="+mn-lt"/>
                <a:ea typeface="+mn-ea"/>
                <a:cs typeface="+mn-cs"/>
                <a:sym typeface="Courier"/>
              </a:rPr>
              <a:t>"*:*"</a:t>
            </a:r>
            <a:r>
              <a:rPr sz="3400" dirty="0">
                <a:latin typeface="+mn-lt"/>
                <a:ea typeface="+mn-ea"/>
                <a:cs typeface="+mn-cs"/>
                <a:sym typeface="Courier"/>
              </a:rPr>
              <a:t>)</a:t>
            </a:r>
            <a:r>
              <a:rPr sz="3400" dirty="0">
                <a:solidFill>
                  <a:srgbClr val="797979"/>
                </a:solidFill>
                <a:latin typeface="+mn-lt"/>
                <a:ea typeface="+mn-ea"/>
                <a:cs typeface="+mn-cs"/>
                <a:sym typeface="Courier"/>
              </a:rPr>
              <a:t>.</a:t>
            </a:r>
            <a:r>
              <a:rPr sz="3400" dirty="0">
                <a:latin typeface="+mn-lt"/>
                <a:ea typeface="+mn-ea"/>
                <a:cs typeface="+mn-cs"/>
                <a:sym typeface="Courier"/>
              </a:rPr>
              <a:t>each </a:t>
            </a:r>
            <a:r>
              <a:rPr sz="3400" b="1" dirty="0">
                <a:solidFill>
                  <a:srgbClr val="008F00"/>
                </a:solidFill>
                <a:latin typeface="+mn-lt"/>
                <a:ea typeface="+mn-ea"/>
                <a:cs typeface="+mn-cs"/>
                <a:sym typeface="Courier"/>
              </a:rPr>
              <a:t>do</a:t>
            </a:r>
            <a:r>
              <a:rPr sz="3400" dirty="0">
                <a:latin typeface="+mn-lt"/>
                <a:ea typeface="+mn-ea"/>
                <a:cs typeface="+mn-cs"/>
                <a:sym typeface="Courier"/>
              </a:rPr>
              <a:t> </a:t>
            </a:r>
            <a:r>
              <a:rPr sz="3400" dirty="0">
                <a:solidFill>
                  <a:srgbClr val="797979"/>
                </a:solidFill>
                <a:latin typeface="+mn-lt"/>
                <a:ea typeface="+mn-ea"/>
                <a:cs typeface="+mn-cs"/>
                <a:sym typeface="Courier"/>
              </a:rPr>
              <a:t>|</a:t>
            </a:r>
            <a:r>
              <a:rPr sz="3400" dirty="0">
                <a:latin typeface="+mn-lt"/>
                <a:ea typeface="+mn-ea"/>
                <a:cs typeface="+mn-cs"/>
                <a:sym typeface="Courier"/>
              </a:rPr>
              <a:t>user_data</a:t>
            </a:r>
            <a:r>
              <a:rPr sz="3400" dirty="0">
                <a:solidFill>
                  <a:srgbClr val="797979"/>
                </a:solidFill>
                <a:latin typeface="+mn-lt"/>
                <a:ea typeface="+mn-ea"/>
                <a:cs typeface="+mn-cs"/>
                <a:sym typeface="Courier"/>
              </a:rPr>
              <a:t>|</a:t>
            </a:r>
            <a:endParaRPr sz="3400" dirty="0">
              <a:latin typeface="+mn-lt"/>
              <a:ea typeface="+mn-ea"/>
              <a:cs typeface="+mn-cs"/>
              <a:sym typeface="Courier"/>
            </a:endParaRPr>
          </a:p>
          <a:p>
            <a:pPr lvl="0" algn="l" defTabSz="457200">
              <a:defRPr sz="1800"/>
            </a:pPr>
            <a:r>
              <a:rPr sz="3400" dirty="0">
                <a:latin typeface="+mn-lt"/>
                <a:ea typeface="+mn-ea"/>
                <a:cs typeface="+mn-cs"/>
                <a:sym typeface="Courier"/>
              </a:rPr>
              <a:t>  </a:t>
            </a:r>
            <a:r>
              <a:rPr sz="3400" b="1" dirty="0">
                <a:latin typeface="+mn-lt"/>
                <a:ea typeface="+mn-ea"/>
                <a:cs typeface="+mn-cs"/>
                <a:sym typeface="Courier"/>
              </a:rPr>
              <a:t>user</a:t>
            </a:r>
            <a:r>
              <a:rPr sz="3400" dirty="0">
                <a:latin typeface="+mn-lt"/>
                <a:ea typeface="+mn-ea"/>
                <a:cs typeface="+mn-cs"/>
                <a:sym typeface="Courier"/>
              </a:rPr>
              <a:t> user_data</a:t>
            </a:r>
            <a:r>
              <a:rPr sz="3400" dirty="0">
                <a:solidFill>
                  <a:srgbClr val="797979"/>
                </a:solidFill>
                <a:latin typeface="+mn-lt"/>
                <a:ea typeface="+mn-ea"/>
                <a:cs typeface="+mn-cs"/>
                <a:sym typeface="Courier"/>
              </a:rPr>
              <a:t>[</a:t>
            </a:r>
            <a:r>
              <a:rPr sz="3400" dirty="0">
                <a:solidFill>
                  <a:srgbClr val="C8352B"/>
                </a:solidFill>
                <a:latin typeface="+mn-lt"/>
                <a:ea typeface="+mn-ea"/>
                <a:cs typeface="+mn-cs"/>
                <a:sym typeface="Courier"/>
              </a:rPr>
              <a:t>"id"</a:t>
            </a:r>
            <a:r>
              <a:rPr sz="3400" dirty="0">
                <a:solidFill>
                  <a:srgbClr val="797979"/>
                </a:solidFill>
                <a:latin typeface="+mn-lt"/>
                <a:ea typeface="+mn-ea"/>
                <a:cs typeface="+mn-cs"/>
                <a:sym typeface="Courier"/>
              </a:rPr>
              <a:t>]</a:t>
            </a:r>
            <a:r>
              <a:rPr sz="3400" dirty="0">
                <a:latin typeface="+mn-lt"/>
                <a:ea typeface="+mn-ea"/>
                <a:cs typeface="+mn-cs"/>
                <a:sym typeface="Courier"/>
              </a:rPr>
              <a:t> </a:t>
            </a:r>
            <a:r>
              <a:rPr sz="3400" b="1" dirty="0">
                <a:solidFill>
                  <a:srgbClr val="008F00"/>
                </a:solidFill>
                <a:latin typeface="+mn-lt"/>
                <a:ea typeface="+mn-ea"/>
                <a:cs typeface="+mn-cs"/>
                <a:sym typeface="Courier"/>
              </a:rPr>
              <a:t>do</a:t>
            </a:r>
            <a:endParaRPr sz="3400" dirty="0">
              <a:latin typeface="+mn-lt"/>
              <a:ea typeface="+mn-ea"/>
              <a:cs typeface="+mn-cs"/>
              <a:sym typeface="Courier"/>
            </a:endParaRPr>
          </a:p>
          <a:p>
            <a:pPr lvl="0" algn="l" defTabSz="457200">
              <a:defRPr sz="1800"/>
            </a:pPr>
            <a:r>
              <a:rPr sz="3400" dirty="0">
                <a:latin typeface="+mn-lt"/>
                <a:ea typeface="+mn-ea"/>
                <a:cs typeface="+mn-cs"/>
                <a:sym typeface="Courier"/>
              </a:rPr>
              <a:t>    comment user_data</a:t>
            </a:r>
            <a:r>
              <a:rPr sz="3400" dirty="0">
                <a:solidFill>
                  <a:srgbClr val="797979"/>
                </a:solidFill>
                <a:latin typeface="+mn-lt"/>
                <a:ea typeface="+mn-ea"/>
                <a:cs typeface="+mn-cs"/>
                <a:sym typeface="Courier"/>
              </a:rPr>
              <a:t>[</a:t>
            </a:r>
            <a:r>
              <a:rPr sz="3400" dirty="0">
                <a:solidFill>
                  <a:srgbClr val="C8352B"/>
                </a:solidFill>
                <a:latin typeface="+mn-lt"/>
                <a:ea typeface="+mn-ea"/>
                <a:cs typeface="+mn-cs"/>
                <a:sym typeface="Courier"/>
              </a:rPr>
              <a:t>"comment"</a:t>
            </a:r>
            <a:r>
              <a:rPr sz="3400" dirty="0">
                <a:solidFill>
                  <a:srgbClr val="797979"/>
                </a:solidFill>
                <a:latin typeface="+mn-lt"/>
                <a:ea typeface="+mn-ea"/>
                <a:cs typeface="+mn-cs"/>
                <a:sym typeface="Courier"/>
              </a:rPr>
              <a:t>]</a:t>
            </a:r>
            <a:endParaRPr sz="3400" dirty="0">
              <a:latin typeface="+mn-lt"/>
              <a:ea typeface="+mn-ea"/>
              <a:cs typeface="+mn-cs"/>
              <a:sym typeface="Courier"/>
            </a:endParaRPr>
          </a:p>
          <a:p>
            <a:pPr lvl="0" algn="l" defTabSz="457200">
              <a:defRPr sz="1800"/>
            </a:pPr>
            <a:r>
              <a:rPr sz="3400" dirty="0">
                <a:latin typeface="+mn-lt"/>
                <a:ea typeface="+mn-ea"/>
                <a:cs typeface="+mn-cs"/>
                <a:sym typeface="Courier"/>
              </a:rPr>
              <a:t>    uid user_data</a:t>
            </a:r>
            <a:r>
              <a:rPr sz="3400" dirty="0">
                <a:solidFill>
                  <a:srgbClr val="797979"/>
                </a:solidFill>
                <a:latin typeface="+mn-lt"/>
                <a:ea typeface="+mn-ea"/>
                <a:cs typeface="+mn-cs"/>
                <a:sym typeface="Courier"/>
              </a:rPr>
              <a:t>[</a:t>
            </a:r>
            <a:r>
              <a:rPr sz="3400" dirty="0">
                <a:solidFill>
                  <a:srgbClr val="C8352B"/>
                </a:solidFill>
                <a:latin typeface="+mn-lt"/>
                <a:ea typeface="+mn-ea"/>
                <a:cs typeface="+mn-cs"/>
                <a:sym typeface="Courier"/>
              </a:rPr>
              <a:t>"uid"</a:t>
            </a:r>
            <a:r>
              <a:rPr sz="3400" dirty="0">
                <a:solidFill>
                  <a:srgbClr val="797979"/>
                </a:solidFill>
                <a:latin typeface="+mn-lt"/>
                <a:ea typeface="+mn-ea"/>
                <a:cs typeface="+mn-cs"/>
                <a:sym typeface="Courier"/>
              </a:rPr>
              <a:t>]</a:t>
            </a:r>
            <a:endParaRPr sz="3400" dirty="0">
              <a:latin typeface="+mn-lt"/>
              <a:ea typeface="+mn-ea"/>
              <a:cs typeface="+mn-cs"/>
              <a:sym typeface="Courier"/>
            </a:endParaRPr>
          </a:p>
          <a:p>
            <a:pPr lvl="0" algn="l" defTabSz="457200">
              <a:defRPr sz="1800"/>
            </a:pPr>
            <a:r>
              <a:rPr sz="3400" dirty="0">
                <a:latin typeface="+mn-lt"/>
                <a:ea typeface="+mn-ea"/>
                <a:cs typeface="+mn-cs"/>
                <a:sym typeface="Courier"/>
              </a:rPr>
              <a:t>    gid user_data</a:t>
            </a:r>
            <a:r>
              <a:rPr sz="3400" dirty="0">
                <a:solidFill>
                  <a:srgbClr val="797979"/>
                </a:solidFill>
                <a:latin typeface="+mn-lt"/>
                <a:ea typeface="+mn-ea"/>
                <a:cs typeface="+mn-cs"/>
                <a:sym typeface="Courier"/>
              </a:rPr>
              <a:t>[</a:t>
            </a:r>
            <a:r>
              <a:rPr sz="3400" dirty="0">
                <a:solidFill>
                  <a:srgbClr val="C8352B"/>
                </a:solidFill>
                <a:latin typeface="+mn-lt"/>
                <a:ea typeface="+mn-ea"/>
                <a:cs typeface="+mn-cs"/>
                <a:sym typeface="Courier"/>
              </a:rPr>
              <a:t>"gid"</a:t>
            </a:r>
            <a:r>
              <a:rPr sz="3400" dirty="0">
                <a:solidFill>
                  <a:srgbClr val="797979"/>
                </a:solidFill>
                <a:latin typeface="+mn-lt"/>
                <a:ea typeface="+mn-ea"/>
                <a:cs typeface="+mn-cs"/>
                <a:sym typeface="Courier"/>
              </a:rPr>
              <a:t>]</a:t>
            </a:r>
            <a:endParaRPr sz="3400" dirty="0">
              <a:latin typeface="+mn-lt"/>
              <a:ea typeface="+mn-ea"/>
              <a:cs typeface="+mn-cs"/>
              <a:sym typeface="Courier"/>
            </a:endParaRPr>
          </a:p>
          <a:p>
            <a:pPr lvl="0" algn="l" defTabSz="457200">
              <a:defRPr sz="1800"/>
            </a:pPr>
            <a:r>
              <a:rPr sz="3400" dirty="0">
                <a:latin typeface="+mn-lt"/>
                <a:ea typeface="+mn-ea"/>
                <a:cs typeface="+mn-cs"/>
                <a:sym typeface="Courier"/>
              </a:rPr>
              <a:t>    home user_data</a:t>
            </a:r>
            <a:r>
              <a:rPr sz="3400" dirty="0">
                <a:solidFill>
                  <a:srgbClr val="797979"/>
                </a:solidFill>
                <a:latin typeface="+mn-lt"/>
                <a:ea typeface="+mn-ea"/>
                <a:cs typeface="+mn-cs"/>
                <a:sym typeface="Courier"/>
              </a:rPr>
              <a:t>[</a:t>
            </a:r>
            <a:r>
              <a:rPr sz="3400" dirty="0">
                <a:solidFill>
                  <a:srgbClr val="C8352B"/>
                </a:solidFill>
                <a:latin typeface="+mn-lt"/>
                <a:ea typeface="+mn-ea"/>
                <a:cs typeface="+mn-cs"/>
                <a:sym typeface="Courier"/>
              </a:rPr>
              <a:t>"home"</a:t>
            </a:r>
            <a:r>
              <a:rPr sz="3400" dirty="0">
                <a:solidFill>
                  <a:srgbClr val="797979"/>
                </a:solidFill>
                <a:latin typeface="+mn-lt"/>
                <a:ea typeface="+mn-ea"/>
                <a:cs typeface="+mn-cs"/>
                <a:sym typeface="Courier"/>
              </a:rPr>
              <a:t>]</a:t>
            </a:r>
            <a:endParaRPr sz="3400" dirty="0">
              <a:latin typeface="+mn-lt"/>
              <a:ea typeface="+mn-ea"/>
              <a:cs typeface="+mn-cs"/>
              <a:sym typeface="Courier"/>
            </a:endParaRPr>
          </a:p>
          <a:p>
            <a:pPr lvl="0" algn="l" defTabSz="457200">
              <a:defRPr sz="1800"/>
            </a:pPr>
            <a:r>
              <a:rPr sz="3400" dirty="0">
                <a:latin typeface="+mn-lt"/>
                <a:ea typeface="+mn-ea"/>
                <a:cs typeface="+mn-cs"/>
                <a:sym typeface="Courier"/>
              </a:rPr>
              <a:t>    shell user_data</a:t>
            </a:r>
            <a:r>
              <a:rPr sz="3400" dirty="0">
                <a:solidFill>
                  <a:srgbClr val="797979"/>
                </a:solidFill>
                <a:latin typeface="+mn-lt"/>
                <a:ea typeface="+mn-ea"/>
                <a:cs typeface="+mn-cs"/>
                <a:sym typeface="Courier"/>
              </a:rPr>
              <a:t>[</a:t>
            </a:r>
            <a:r>
              <a:rPr sz="3400" dirty="0">
                <a:solidFill>
                  <a:srgbClr val="C8352B"/>
                </a:solidFill>
                <a:latin typeface="+mn-lt"/>
                <a:ea typeface="+mn-ea"/>
                <a:cs typeface="+mn-cs"/>
                <a:sym typeface="Courier"/>
              </a:rPr>
              <a:t>"shell"</a:t>
            </a:r>
            <a:r>
              <a:rPr sz="3400" dirty="0">
                <a:solidFill>
                  <a:srgbClr val="797979"/>
                </a:solidFill>
                <a:latin typeface="+mn-lt"/>
                <a:ea typeface="+mn-ea"/>
                <a:cs typeface="+mn-cs"/>
                <a:sym typeface="Courier"/>
              </a:rPr>
              <a:t>]</a:t>
            </a:r>
            <a:endParaRPr sz="3400" dirty="0">
              <a:latin typeface="+mn-lt"/>
              <a:ea typeface="+mn-ea"/>
              <a:cs typeface="+mn-cs"/>
              <a:sym typeface="Courier"/>
            </a:endParaRPr>
          </a:p>
          <a:p>
            <a:pPr lvl="0" algn="l" defTabSz="457200">
              <a:defRPr sz="1800"/>
            </a:pPr>
            <a:r>
              <a:rPr sz="3400" dirty="0">
                <a:latin typeface="+mn-lt"/>
                <a:ea typeface="+mn-ea"/>
                <a:cs typeface="+mn-cs"/>
                <a:sym typeface="Courier"/>
              </a:rPr>
              <a:t>  </a:t>
            </a:r>
            <a:r>
              <a:rPr sz="3400" b="1" dirty="0">
                <a:solidFill>
                  <a:srgbClr val="008F00"/>
                </a:solidFill>
                <a:latin typeface="+mn-lt"/>
                <a:ea typeface="+mn-ea"/>
                <a:cs typeface="+mn-cs"/>
                <a:sym typeface="Courier"/>
              </a:rPr>
              <a:t>end</a:t>
            </a:r>
            <a:endParaRPr sz="3400" dirty="0">
              <a:latin typeface="+mn-lt"/>
              <a:ea typeface="+mn-ea"/>
              <a:cs typeface="+mn-cs"/>
              <a:sym typeface="Courier"/>
            </a:endParaRPr>
          </a:p>
          <a:p>
            <a:pPr lvl="0" algn="l" defTabSz="457200">
              <a:defRPr sz="1800"/>
            </a:pPr>
            <a:r>
              <a:rPr sz="3400" b="1" dirty="0">
                <a:solidFill>
                  <a:srgbClr val="008F00"/>
                </a:solidFill>
                <a:latin typeface="+mn-lt"/>
                <a:ea typeface="+mn-ea"/>
                <a:cs typeface="+mn-cs"/>
                <a:sym typeface="Courier"/>
              </a:rPr>
              <a:t>end</a:t>
            </a:r>
            <a:endParaRPr sz="3400" dirty="0">
              <a:latin typeface="+mn-lt"/>
              <a:ea typeface="+mn-ea"/>
              <a:cs typeface="+mn-cs"/>
              <a:sym typeface="Courier"/>
            </a:endParaRPr>
          </a:p>
          <a:p>
            <a:pPr lvl="0" algn="l" defTabSz="457200">
              <a:defRPr sz="1800"/>
            </a:pPr>
            <a:endParaRPr sz="3400" dirty="0">
              <a:latin typeface="+mn-lt"/>
              <a:ea typeface="+mn-ea"/>
              <a:cs typeface="+mn-cs"/>
              <a:sym typeface="Courier"/>
            </a:endParaRPr>
          </a:p>
          <a:p>
            <a:pPr lvl="0" algn="l" defTabSz="457200">
              <a:defRPr sz="1800"/>
            </a:pPr>
            <a:r>
              <a:rPr sz="3400" dirty="0">
                <a:latin typeface="+mn-lt"/>
                <a:ea typeface="+mn-ea"/>
                <a:cs typeface="+mn-cs"/>
                <a:sym typeface="Courier"/>
              </a:rPr>
              <a:t>include_recipe </a:t>
            </a:r>
            <a:r>
              <a:rPr sz="3400" dirty="0">
                <a:solidFill>
                  <a:srgbClr val="C8352B"/>
                </a:solidFill>
                <a:latin typeface="+mn-lt"/>
                <a:ea typeface="+mn-ea"/>
                <a:cs typeface="+mn-cs"/>
                <a:sym typeface="Courier"/>
              </a:rPr>
              <a:t>"users::groups"</a:t>
            </a:r>
          </a:p>
        </p:txBody>
      </p:sp>
      <p:sp>
        <p:nvSpPr>
          <p:cNvPr id="5281" name="Shape 5281"/>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486</a:t>
            </a:fld>
            <a:endParaRPr sz="1000"/>
          </a:p>
        </p:txBody>
      </p:sp>
    </p:spTree>
  </p:cSld>
  <p:clrMapOvr>
    <a:masterClrMapping/>
  </p:clrMapOvr>
  <p:transition xmlns:p14="http://schemas.microsoft.com/office/powerpoint/2010/main" spd="med"/>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5" name="Shape 5285"/>
          <p:cNvSpPr>
            <a:spLocks noGrp="1"/>
          </p:cNvSpPr>
          <p:nvPr>
            <p:ph type="title"/>
          </p:nvPr>
        </p:nvSpPr>
        <p:spPr>
          <a:prstGeom prst="rect">
            <a:avLst/>
          </a:prstGeom>
        </p:spPr>
        <p:txBody>
          <a:bodyPr/>
          <a:lstStyle>
            <a:lvl1pPr defTabSz="391159">
              <a:defRPr sz="5040">
                <a:effectLst>
                  <a:outerShdw blurRad="35560" dist="17780" dir="2700000" rotWithShape="0">
                    <a:srgbClr val="000000">
                      <a:alpha val="75000"/>
                    </a:srgbClr>
                  </a:outerShdw>
                </a:effectLst>
              </a:defRPr>
            </a:lvl1pPr>
          </a:lstStyle>
          <a:p>
            <a:pPr lvl="0">
              <a:defRPr sz="1800" b="0">
                <a:solidFill>
                  <a:srgbClr val="000000"/>
                </a:solidFill>
                <a:effectLst/>
              </a:defRPr>
            </a:pPr>
            <a:r>
              <a:rPr sz="5040" b="1">
                <a:solidFill>
                  <a:srgbClr val="FFFFFF"/>
                </a:solidFill>
                <a:effectLst>
                  <a:outerShdw blurRad="35560" dist="17780" dir="2700000" rotWithShape="0">
                    <a:srgbClr val="000000">
                      <a:alpha val="75000"/>
                    </a:srgbClr>
                  </a:outerShdw>
                </a:effectLst>
              </a:rPr>
              <a:t>Exercise: Open the default recipe in your editor</a:t>
            </a:r>
          </a:p>
        </p:txBody>
      </p:sp>
      <p:sp>
        <p:nvSpPr>
          <p:cNvPr id="5286" name="Shape 5286"/>
          <p:cNvSpPr/>
          <p:nvPr/>
        </p:nvSpPr>
        <p:spPr>
          <a:xfrm>
            <a:off x="812800" y="1714500"/>
            <a:ext cx="11557000" cy="69850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ormAutofit/>
          </a:bodyPr>
          <a:lstStyle/>
          <a:p>
            <a:pPr lvl="0" algn="l" defTabSz="457200">
              <a:defRPr sz="1800"/>
            </a:pPr>
            <a:r>
              <a:rPr sz="3400" dirty="0">
                <a:latin typeface="+mn-lt"/>
                <a:ea typeface="+mn-ea"/>
                <a:cs typeface="+mn-cs"/>
                <a:sym typeface="Courier"/>
              </a:rPr>
              <a:t>search(</a:t>
            </a:r>
            <a:r>
              <a:rPr sz="3400" dirty="0">
                <a:solidFill>
                  <a:srgbClr val="C8352B"/>
                </a:solidFill>
                <a:latin typeface="+mn-lt"/>
                <a:ea typeface="+mn-ea"/>
                <a:cs typeface="+mn-cs"/>
                <a:sym typeface="Courier"/>
              </a:rPr>
              <a:t>"users"</a:t>
            </a:r>
            <a:r>
              <a:rPr sz="3400" dirty="0">
                <a:latin typeface="+mn-lt"/>
                <a:ea typeface="+mn-ea"/>
                <a:cs typeface="+mn-cs"/>
                <a:sym typeface="Courier"/>
              </a:rPr>
              <a:t>, </a:t>
            </a:r>
            <a:r>
              <a:rPr sz="3400" dirty="0">
                <a:solidFill>
                  <a:srgbClr val="C8352B"/>
                </a:solidFill>
                <a:latin typeface="+mn-lt"/>
                <a:ea typeface="+mn-ea"/>
                <a:cs typeface="+mn-cs"/>
                <a:sym typeface="Courier"/>
              </a:rPr>
              <a:t>"*:*"</a:t>
            </a:r>
            <a:r>
              <a:rPr sz="3400" dirty="0">
                <a:latin typeface="+mn-lt"/>
                <a:ea typeface="+mn-ea"/>
                <a:cs typeface="+mn-cs"/>
                <a:sym typeface="Courier"/>
              </a:rPr>
              <a:t>)</a:t>
            </a:r>
            <a:r>
              <a:rPr sz="3400" dirty="0">
                <a:solidFill>
                  <a:srgbClr val="797979"/>
                </a:solidFill>
                <a:latin typeface="+mn-lt"/>
                <a:ea typeface="+mn-ea"/>
                <a:cs typeface="+mn-cs"/>
                <a:sym typeface="Courier"/>
              </a:rPr>
              <a:t>.</a:t>
            </a:r>
            <a:r>
              <a:rPr sz="3400" dirty="0">
                <a:latin typeface="+mn-lt"/>
                <a:ea typeface="+mn-ea"/>
                <a:cs typeface="+mn-cs"/>
                <a:sym typeface="Courier"/>
              </a:rPr>
              <a:t>each </a:t>
            </a:r>
            <a:r>
              <a:rPr sz="3400" b="1" dirty="0">
                <a:solidFill>
                  <a:srgbClr val="008F00"/>
                </a:solidFill>
                <a:latin typeface="+mn-lt"/>
                <a:ea typeface="+mn-ea"/>
                <a:cs typeface="+mn-cs"/>
                <a:sym typeface="Courier"/>
              </a:rPr>
              <a:t>do</a:t>
            </a:r>
            <a:r>
              <a:rPr sz="3400" dirty="0">
                <a:latin typeface="+mn-lt"/>
                <a:ea typeface="+mn-ea"/>
                <a:cs typeface="+mn-cs"/>
                <a:sym typeface="Courier"/>
              </a:rPr>
              <a:t> </a:t>
            </a:r>
            <a:r>
              <a:rPr sz="3400" dirty="0">
                <a:solidFill>
                  <a:srgbClr val="797979"/>
                </a:solidFill>
                <a:latin typeface="+mn-lt"/>
                <a:ea typeface="+mn-ea"/>
                <a:cs typeface="+mn-cs"/>
                <a:sym typeface="Courier"/>
              </a:rPr>
              <a:t>|</a:t>
            </a:r>
            <a:r>
              <a:rPr sz="3400" dirty="0">
                <a:latin typeface="+mn-lt"/>
                <a:ea typeface="+mn-ea"/>
                <a:cs typeface="+mn-cs"/>
                <a:sym typeface="Courier"/>
              </a:rPr>
              <a:t>user_data</a:t>
            </a:r>
            <a:r>
              <a:rPr sz="3400" dirty="0">
                <a:solidFill>
                  <a:srgbClr val="797979"/>
                </a:solidFill>
                <a:latin typeface="+mn-lt"/>
                <a:ea typeface="+mn-ea"/>
                <a:cs typeface="+mn-cs"/>
                <a:sym typeface="Courier"/>
              </a:rPr>
              <a:t>|</a:t>
            </a:r>
            <a:endParaRPr sz="3400" dirty="0">
              <a:latin typeface="+mn-lt"/>
              <a:ea typeface="+mn-ea"/>
              <a:cs typeface="+mn-cs"/>
              <a:sym typeface="Courier"/>
            </a:endParaRPr>
          </a:p>
          <a:p>
            <a:pPr lvl="0" algn="l" defTabSz="457200">
              <a:defRPr sz="1800"/>
            </a:pPr>
            <a:r>
              <a:rPr sz="3400" dirty="0">
                <a:latin typeface="+mn-lt"/>
                <a:ea typeface="+mn-ea"/>
                <a:cs typeface="+mn-cs"/>
                <a:sym typeface="Courier"/>
              </a:rPr>
              <a:t>  </a:t>
            </a:r>
            <a:r>
              <a:rPr sz="3400" b="1" dirty="0">
                <a:latin typeface="+mn-lt"/>
                <a:ea typeface="+mn-ea"/>
                <a:cs typeface="+mn-cs"/>
                <a:sym typeface="Courier"/>
              </a:rPr>
              <a:t>user</a:t>
            </a:r>
            <a:r>
              <a:rPr sz="3400" dirty="0">
                <a:latin typeface="+mn-lt"/>
                <a:ea typeface="+mn-ea"/>
                <a:cs typeface="+mn-cs"/>
                <a:sym typeface="Courier"/>
              </a:rPr>
              <a:t> user_data</a:t>
            </a:r>
            <a:r>
              <a:rPr sz="3400" dirty="0">
                <a:solidFill>
                  <a:srgbClr val="797979"/>
                </a:solidFill>
                <a:latin typeface="+mn-lt"/>
                <a:ea typeface="+mn-ea"/>
                <a:cs typeface="+mn-cs"/>
                <a:sym typeface="Courier"/>
              </a:rPr>
              <a:t>[</a:t>
            </a:r>
            <a:r>
              <a:rPr sz="3400" dirty="0">
                <a:solidFill>
                  <a:srgbClr val="C8352B"/>
                </a:solidFill>
                <a:latin typeface="+mn-lt"/>
                <a:ea typeface="+mn-ea"/>
                <a:cs typeface="+mn-cs"/>
                <a:sym typeface="Courier"/>
              </a:rPr>
              <a:t>"id"</a:t>
            </a:r>
            <a:r>
              <a:rPr sz="3400" dirty="0">
                <a:solidFill>
                  <a:srgbClr val="797979"/>
                </a:solidFill>
                <a:latin typeface="+mn-lt"/>
                <a:ea typeface="+mn-ea"/>
                <a:cs typeface="+mn-cs"/>
                <a:sym typeface="Courier"/>
              </a:rPr>
              <a:t>]</a:t>
            </a:r>
            <a:r>
              <a:rPr sz="3400" dirty="0">
                <a:latin typeface="+mn-lt"/>
                <a:ea typeface="+mn-ea"/>
                <a:cs typeface="+mn-cs"/>
                <a:sym typeface="Courier"/>
              </a:rPr>
              <a:t> </a:t>
            </a:r>
            <a:r>
              <a:rPr sz="3400" b="1" dirty="0">
                <a:solidFill>
                  <a:srgbClr val="008F00"/>
                </a:solidFill>
                <a:latin typeface="+mn-lt"/>
                <a:ea typeface="+mn-ea"/>
                <a:cs typeface="+mn-cs"/>
                <a:sym typeface="Courier"/>
              </a:rPr>
              <a:t>do</a:t>
            </a:r>
            <a:endParaRPr sz="3400" dirty="0">
              <a:latin typeface="+mn-lt"/>
              <a:ea typeface="+mn-ea"/>
              <a:cs typeface="+mn-cs"/>
              <a:sym typeface="Courier"/>
            </a:endParaRPr>
          </a:p>
          <a:p>
            <a:pPr lvl="0" algn="l" defTabSz="457200">
              <a:defRPr sz="1800"/>
            </a:pPr>
            <a:r>
              <a:rPr sz="3400" dirty="0">
                <a:latin typeface="+mn-lt"/>
                <a:ea typeface="+mn-ea"/>
                <a:cs typeface="+mn-cs"/>
                <a:sym typeface="Courier"/>
              </a:rPr>
              <a:t>    comment user_data</a:t>
            </a:r>
            <a:r>
              <a:rPr sz="3400" dirty="0">
                <a:solidFill>
                  <a:srgbClr val="797979"/>
                </a:solidFill>
                <a:latin typeface="+mn-lt"/>
                <a:ea typeface="+mn-ea"/>
                <a:cs typeface="+mn-cs"/>
                <a:sym typeface="Courier"/>
              </a:rPr>
              <a:t>[</a:t>
            </a:r>
            <a:r>
              <a:rPr sz="3400" dirty="0">
                <a:solidFill>
                  <a:srgbClr val="C8352B"/>
                </a:solidFill>
                <a:latin typeface="+mn-lt"/>
                <a:ea typeface="+mn-ea"/>
                <a:cs typeface="+mn-cs"/>
                <a:sym typeface="Courier"/>
              </a:rPr>
              <a:t>"comment"</a:t>
            </a:r>
            <a:r>
              <a:rPr sz="3400" dirty="0">
                <a:solidFill>
                  <a:srgbClr val="797979"/>
                </a:solidFill>
                <a:latin typeface="+mn-lt"/>
                <a:ea typeface="+mn-ea"/>
                <a:cs typeface="+mn-cs"/>
                <a:sym typeface="Courier"/>
              </a:rPr>
              <a:t>]</a:t>
            </a:r>
            <a:endParaRPr sz="3400" dirty="0">
              <a:latin typeface="+mn-lt"/>
              <a:ea typeface="+mn-ea"/>
              <a:cs typeface="+mn-cs"/>
              <a:sym typeface="Courier"/>
            </a:endParaRPr>
          </a:p>
          <a:p>
            <a:pPr lvl="0" algn="l" defTabSz="457200">
              <a:defRPr sz="1800"/>
            </a:pPr>
            <a:r>
              <a:rPr sz="3400" dirty="0">
                <a:latin typeface="+mn-lt"/>
                <a:ea typeface="+mn-ea"/>
                <a:cs typeface="+mn-cs"/>
                <a:sym typeface="Courier"/>
              </a:rPr>
              <a:t>    uid user_data</a:t>
            </a:r>
            <a:r>
              <a:rPr sz="3400" dirty="0">
                <a:solidFill>
                  <a:srgbClr val="797979"/>
                </a:solidFill>
                <a:latin typeface="+mn-lt"/>
                <a:ea typeface="+mn-ea"/>
                <a:cs typeface="+mn-cs"/>
                <a:sym typeface="Courier"/>
              </a:rPr>
              <a:t>[</a:t>
            </a:r>
            <a:r>
              <a:rPr sz="3400" dirty="0">
                <a:solidFill>
                  <a:srgbClr val="C8352B"/>
                </a:solidFill>
                <a:latin typeface="+mn-lt"/>
                <a:ea typeface="+mn-ea"/>
                <a:cs typeface="+mn-cs"/>
                <a:sym typeface="Courier"/>
              </a:rPr>
              <a:t>"uid"</a:t>
            </a:r>
            <a:r>
              <a:rPr sz="3400" dirty="0">
                <a:solidFill>
                  <a:srgbClr val="797979"/>
                </a:solidFill>
                <a:latin typeface="+mn-lt"/>
                <a:ea typeface="+mn-ea"/>
                <a:cs typeface="+mn-cs"/>
                <a:sym typeface="Courier"/>
              </a:rPr>
              <a:t>]</a:t>
            </a:r>
            <a:endParaRPr sz="3400" dirty="0">
              <a:latin typeface="+mn-lt"/>
              <a:ea typeface="+mn-ea"/>
              <a:cs typeface="+mn-cs"/>
              <a:sym typeface="Courier"/>
            </a:endParaRPr>
          </a:p>
          <a:p>
            <a:pPr lvl="0" algn="l" defTabSz="457200">
              <a:defRPr sz="1800"/>
            </a:pPr>
            <a:r>
              <a:rPr sz="3400" dirty="0">
                <a:latin typeface="+mn-lt"/>
                <a:ea typeface="+mn-ea"/>
                <a:cs typeface="+mn-cs"/>
                <a:sym typeface="Courier"/>
              </a:rPr>
              <a:t>    gid user_data</a:t>
            </a:r>
            <a:r>
              <a:rPr sz="3400" dirty="0">
                <a:solidFill>
                  <a:srgbClr val="797979"/>
                </a:solidFill>
                <a:latin typeface="+mn-lt"/>
                <a:ea typeface="+mn-ea"/>
                <a:cs typeface="+mn-cs"/>
                <a:sym typeface="Courier"/>
              </a:rPr>
              <a:t>[</a:t>
            </a:r>
            <a:r>
              <a:rPr sz="3400" dirty="0">
                <a:solidFill>
                  <a:srgbClr val="C8352B"/>
                </a:solidFill>
                <a:latin typeface="+mn-lt"/>
                <a:ea typeface="+mn-ea"/>
                <a:cs typeface="+mn-cs"/>
                <a:sym typeface="Courier"/>
              </a:rPr>
              <a:t>"gid"</a:t>
            </a:r>
            <a:r>
              <a:rPr sz="3400" dirty="0">
                <a:solidFill>
                  <a:srgbClr val="797979"/>
                </a:solidFill>
                <a:latin typeface="+mn-lt"/>
                <a:ea typeface="+mn-ea"/>
                <a:cs typeface="+mn-cs"/>
                <a:sym typeface="Courier"/>
              </a:rPr>
              <a:t>]</a:t>
            </a:r>
            <a:endParaRPr sz="3400" dirty="0">
              <a:latin typeface="+mn-lt"/>
              <a:ea typeface="+mn-ea"/>
              <a:cs typeface="+mn-cs"/>
              <a:sym typeface="Courier"/>
            </a:endParaRPr>
          </a:p>
          <a:p>
            <a:pPr lvl="0" algn="l" defTabSz="457200">
              <a:defRPr sz="1800"/>
            </a:pPr>
            <a:r>
              <a:rPr sz="3400" dirty="0">
                <a:latin typeface="+mn-lt"/>
                <a:ea typeface="+mn-ea"/>
                <a:cs typeface="+mn-cs"/>
                <a:sym typeface="Courier"/>
              </a:rPr>
              <a:t>    home user_data</a:t>
            </a:r>
            <a:r>
              <a:rPr sz="3400" dirty="0">
                <a:solidFill>
                  <a:srgbClr val="797979"/>
                </a:solidFill>
                <a:latin typeface="+mn-lt"/>
                <a:ea typeface="+mn-ea"/>
                <a:cs typeface="+mn-cs"/>
                <a:sym typeface="Courier"/>
              </a:rPr>
              <a:t>[</a:t>
            </a:r>
            <a:r>
              <a:rPr sz="3400" dirty="0">
                <a:solidFill>
                  <a:srgbClr val="C8352B"/>
                </a:solidFill>
                <a:latin typeface="+mn-lt"/>
                <a:ea typeface="+mn-ea"/>
                <a:cs typeface="+mn-cs"/>
                <a:sym typeface="Courier"/>
              </a:rPr>
              <a:t>"home"</a:t>
            </a:r>
            <a:r>
              <a:rPr sz="3400" dirty="0">
                <a:solidFill>
                  <a:srgbClr val="797979"/>
                </a:solidFill>
                <a:latin typeface="+mn-lt"/>
                <a:ea typeface="+mn-ea"/>
                <a:cs typeface="+mn-cs"/>
                <a:sym typeface="Courier"/>
              </a:rPr>
              <a:t>]</a:t>
            </a:r>
            <a:endParaRPr sz="3400" dirty="0">
              <a:latin typeface="+mn-lt"/>
              <a:ea typeface="+mn-ea"/>
              <a:cs typeface="+mn-cs"/>
              <a:sym typeface="Courier"/>
            </a:endParaRPr>
          </a:p>
          <a:p>
            <a:pPr lvl="0" algn="l" defTabSz="457200">
              <a:defRPr sz="1800"/>
            </a:pPr>
            <a:r>
              <a:rPr sz="3400" dirty="0">
                <a:latin typeface="+mn-lt"/>
                <a:ea typeface="+mn-ea"/>
                <a:cs typeface="+mn-cs"/>
                <a:sym typeface="Courier"/>
              </a:rPr>
              <a:t>    shell user_data</a:t>
            </a:r>
            <a:r>
              <a:rPr sz="3400" dirty="0">
                <a:solidFill>
                  <a:srgbClr val="797979"/>
                </a:solidFill>
                <a:latin typeface="+mn-lt"/>
                <a:ea typeface="+mn-ea"/>
                <a:cs typeface="+mn-cs"/>
                <a:sym typeface="Courier"/>
              </a:rPr>
              <a:t>[</a:t>
            </a:r>
            <a:r>
              <a:rPr sz="3400" dirty="0">
                <a:solidFill>
                  <a:srgbClr val="C8352B"/>
                </a:solidFill>
                <a:latin typeface="+mn-lt"/>
                <a:ea typeface="+mn-ea"/>
                <a:cs typeface="+mn-cs"/>
                <a:sym typeface="Courier"/>
              </a:rPr>
              <a:t>"shell"</a:t>
            </a:r>
            <a:r>
              <a:rPr sz="3400" dirty="0">
                <a:solidFill>
                  <a:srgbClr val="797979"/>
                </a:solidFill>
                <a:latin typeface="+mn-lt"/>
                <a:ea typeface="+mn-ea"/>
                <a:cs typeface="+mn-cs"/>
                <a:sym typeface="Courier"/>
              </a:rPr>
              <a:t>]</a:t>
            </a:r>
            <a:endParaRPr sz="3400" dirty="0">
              <a:latin typeface="+mn-lt"/>
              <a:ea typeface="+mn-ea"/>
              <a:cs typeface="+mn-cs"/>
              <a:sym typeface="Courier"/>
            </a:endParaRPr>
          </a:p>
          <a:p>
            <a:pPr lvl="0" algn="l" defTabSz="457200">
              <a:defRPr sz="1800"/>
            </a:pPr>
            <a:r>
              <a:rPr sz="3400" dirty="0">
                <a:latin typeface="+mn-lt"/>
                <a:ea typeface="+mn-ea"/>
                <a:cs typeface="+mn-cs"/>
                <a:sym typeface="Courier"/>
              </a:rPr>
              <a:t>  </a:t>
            </a:r>
            <a:r>
              <a:rPr sz="3400" b="1" dirty="0">
                <a:solidFill>
                  <a:srgbClr val="008F00"/>
                </a:solidFill>
                <a:latin typeface="+mn-lt"/>
                <a:ea typeface="+mn-ea"/>
                <a:cs typeface="+mn-cs"/>
                <a:sym typeface="Courier"/>
              </a:rPr>
              <a:t>end</a:t>
            </a:r>
            <a:endParaRPr sz="3400" dirty="0">
              <a:latin typeface="+mn-lt"/>
              <a:ea typeface="+mn-ea"/>
              <a:cs typeface="+mn-cs"/>
              <a:sym typeface="Courier"/>
            </a:endParaRPr>
          </a:p>
          <a:p>
            <a:pPr lvl="0" algn="l" defTabSz="457200">
              <a:defRPr sz="1800"/>
            </a:pPr>
            <a:r>
              <a:rPr sz="3400" b="1" dirty="0">
                <a:solidFill>
                  <a:srgbClr val="008F00"/>
                </a:solidFill>
                <a:latin typeface="+mn-lt"/>
                <a:ea typeface="+mn-ea"/>
                <a:cs typeface="+mn-cs"/>
                <a:sym typeface="Courier"/>
              </a:rPr>
              <a:t>end</a:t>
            </a:r>
            <a:endParaRPr sz="3400" dirty="0">
              <a:latin typeface="+mn-lt"/>
              <a:ea typeface="+mn-ea"/>
              <a:cs typeface="+mn-cs"/>
              <a:sym typeface="Courier"/>
            </a:endParaRPr>
          </a:p>
          <a:p>
            <a:pPr lvl="0" algn="l" defTabSz="457200">
              <a:defRPr sz="1800"/>
            </a:pPr>
            <a:endParaRPr sz="3400" dirty="0">
              <a:latin typeface="+mn-lt"/>
              <a:ea typeface="+mn-ea"/>
              <a:cs typeface="+mn-cs"/>
              <a:sym typeface="Courier"/>
            </a:endParaRPr>
          </a:p>
          <a:p>
            <a:pPr lvl="0" algn="l" defTabSz="457200">
              <a:defRPr sz="1800"/>
            </a:pPr>
            <a:r>
              <a:rPr sz="3400" dirty="0">
                <a:latin typeface="+mn-lt"/>
                <a:ea typeface="+mn-ea"/>
                <a:cs typeface="+mn-cs"/>
                <a:sym typeface="Courier"/>
              </a:rPr>
              <a:t>include_recipe </a:t>
            </a:r>
            <a:r>
              <a:rPr sz="3400" dirty="0">
                <a:solidFill>
                  <a:srgbClr val="C8352B"/>
                </a:solidFill>
                <a:latin typeface="+mn-lt"/>
                <a:ea typeface="+mn-ea"/>
                <a:cs typeface="+mn-cs"/>
                <a:sym typeface="Courier"/>
              </a:rPr>
              <a:t>"users::groups"</a:t>
            </a:r>
          </a:p>
        </p:txBody>
      </p:sp>
      <p:sp>
        <p:nvSpPr>
          <p:cNvPr id="5287" name="Shape 5287"/>
          <p:cNvSpPr/>
          <p:nvPr/>
        </p:nvSpPr>
        <p:spPr>
          <a:xfrm>
            <a:off x="1016000" y="7186864"/>
            <a:ext cx="8166100" cy="596900"/>
          </a:xfrm>
          <a:prstGeom prst="rect">
            <a:avLst/>
          </a:prstGeom>
          <a:ln w="63500">
            <a:solidFill>
              <a:srgbClr val="FFAA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5288" name="Shape 5288"/>
          <p:cNvSpPr/>
          <p:nvPr/>
        </p:nvSpPr>
        <p:spPr>
          <a:xfrm>
            <a:off x="9944100" y="2781300"/>
            <a:ext cx="6007100" cy="5676900"/>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38100" tIns="38100" rIns="38100" bIns="38100" anchor="ctr"/>
          <a:lstStyle/>
          <a:p>
            <a:pPr marL="533400" lvl="0" indent="-533400" algn="l">
              <a:spcBef>
                <a:spcPts val="1500"/>
              </a:spcBef>
              <a:buClr>
                <a:srgbClr val="DE5F31"/>
              </a:buClr>
              <a:buSzPct val="171000"/>
              <a:buChar char="•"/>
              <a:defRPr sz="1800"/>
            </a:pPr>
            <a:r>
              <a:rPr sz="3200" b="1" dirty="0">
                <a:solidFill>
                  <a:srgbClr val="2E2F2C"/>
                </a:solidFill>
                <a:latin typeface="+mj-lt"/>
                <a:ea typeface="+mj-ea"/>
                <a:cs typeface="+mj-cs"/>
                <a:sym typeface="Arial"/>
              </a:rPr>
              <a:t>include_recipe</a:t>
            </a:r>
            <a:r>
              <a:rPr sz="3200" dirty="0">
                <a:solidFill>
                  <a:srgbClr val="2E2F2C"/>
                </a:solidFill>
                <a:latin typeface="+mj-lt"/>
                <a:ea typeface="+mj-ea"/>
                <a:cs typeface="+mj-cs"/>
                <a:sym typeface="Arial"/>
              </a:rPr>
              <a:t> ensures another recipes resources are complete before we continue</a:t>
            </a:r>
          </a:p>
          <a:p>
            <a:pPr lvl="0" algn="l">
              <a:spcBef>
                <a:spcPts val="1500"/>
              </a:spcBef>
              <a:defRPr sz="1800"/>
            </a:pPr>
            <a:endParaRPr sz="3200" dirty="0">
              <a:solidFill>
                <a:srgbClr val="2E2F2C"/>
              </a:solidFill>
              <a:latin typeface="+mj-lt"/>
              <a:ea typeface="+mj-ea"/>
              <a:cs typeface="+mj-cs"/>
              <a:sym typeface="Arial"/>
            </a:endParaRPr>
          </a:p>
          <a:p>
            <a:pPr marL="749300" lvl="1" indent="-533400" algn="l">
              <a:spcBef>
                <a:spcPts val="1500"/>
              </a:spcBef>
              <a:buClr>
                <a:srgbClr val="DE5F31"/>
              </a:buClr>
              <a:buSzPct val="171000"/>
              <a:buChar char="•"/>
              <a:defRPr sz="1800"/>
            </a:pPr>
            <a:r>
              <a:rPr sz="3200" dirty="0">
                <a:solidFill>
                  <a:srgbClr val="2E2F2C"/>
                </a:solidFill>
                <a:latin typeface="+mj-lt"/>
                <a:ea typeface="+mj-ea"/>
                <a:cs typeface="+mj-cs"/>
                <a:sym typeface="Arial"/>
              </a:rPr>
              <a:t>Chef will only include each recipe once</a:t>
            </a:r>
          </a:p>
        </p:txBody>
      </p:sp>
      <p:sp>
        <p:nvSpPr>
          <p:cNvPr id="5289" name="Shape 5289"/>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487</a:t>
            </a:fld>
            <a:endParaRPr sz="1000"/>
          </a:p>
        </p:txBody>
      </p:sp>
    </p:spTree>
  </p:cSld>
  <p:clrMapOvr>
    <a:masterClrMapping/>
  </p:clrMapOvr>
  <p:transition xmlns:p14="http://schemas.microsoft.com/office/powerpoint/2010/main" spd="med"/>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3" name="Shape 5293"/>
          <p:cNvSpPr>
            <a:spLocks noGrp="1"/>
          </p:cNvSpPr>
          <p:nvPr>
            <p:ph type="title"/>
          </p:nvPr>
        </p:nvSpPr>
        <p:spPr>
          <a:prstGeom prst="rect">
            <a:avLst/>
          </a:prstGeom>
        </p:spPr>
        <p:txBody>
          <a:bodyPr/>
          <a:lstStyle>
            <a:lvl1pPr defTabSz="441452">
              <a:defRPr sz="5688">
                <a:effectLst>
                  <a:outerShdw blurRad="40132" dist="20066" dir="2700000" rotWithShape="0">
                    <a:srgbClr val="000000">
                      <a:alpha val="75000"/>
                    </a:srgbClr>
                  </a:outerShdw>
                </a:effectLst>
              </a:defRPr>
            </a:lvl1pPr>
          </a:lstStyle>
          <a:p>
            <a:pPr lvl="0">
              <a:defRPr sz="1800" b="0">
                <a:solidFill>
                  <a:srgbClr val="000000"/>
                </a:solidFill>
                <a:effectLst/>
              </a:defRPr>
            </a:pPr>
            <a:r>
              <a:rPr sz="5688" b="1">
                <a:solidFill>
                  <a:srgbClr val="FFFFFF"/>
                </a:solidFill>
                <a:effectLst>
                  <a:outerShdw blurRad="40132" dist="20066" dir="2700000" rotWithShape="0">
                    <a:srgbClr val="000000">
                      <a:alpha val="75000"/>
                    </a:srgbClr>
                  </a:outerShdw>
                </a:effectLst>
              </a:rPr>
              <a:t>Best Practice: Use include_recipe liberally</a:t>
            </a:r>
          </a:p>
        </p:txBody>
      </p:sp>
      <p:sp>
        <p:nvSpPr>
          <p:cNvPr id="5294" name="Shape 5294"/>
          <p:cNvSpPr>
            <a:spLocks noGrp="1"/>
          </p:cNvSpPr>
          <p:nvPr>
            <p:ph type="body" idx="1"/>
          </p:nvPr>
        </p:nvSpPr>
        <p:spPr>
          <a:prstGeom prst="rect">
            <a:avLst/>
          </a:prstGeom>
        </p:spPr>
        <p:txBody>
          <a:bodyPr/>
          <a:lstStyle/>
          <a:p>
            <a:pPr lvl="0">
              <a:defRPr sz="1800"/>
            </a:pPr>
            <a:r>
              <a:rPr sz="4800"/>
              <a:t>If there is a pre-requisite for your recipe that resides in another recipe (the JVM existing for your Java application, for example)</a:t>
            </a:r>
          </a:p>
          <a:p>
            <a:pPr lvl="1">
              <a:defRPr sz="1800"/>
            </a:pPr>
            <a:r>
              <a:rPr sz="4800"/>
              <a:t>Always use </a:t>
            </a:r>
            <a:r>
              <a:rPr sz="4800">
                <a:latin typeface="+mn-lt"/>
                <a:ea typeface="+mn-ea"/>
                <a:cs typeface="+mn-cs"/>
                <a:sym typeface="Courier"/>
              </a:rPr>
              <a:t>include_recipe</a:t>
            </a:r>
            <a:r>
              <a:rPr sz="4800"/>
              <a:t> to include it specifically, even if you put it in a run list</a:t>
            </a:r>
          </a:p>
        </p:txBody>
      </p:sp>
      <p:sp>
        <p:nvSpPr>
          <p:cNvPr id="5295" name="Shape 5295"/>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488</a:t>
            </a:fld>
            <a:endParaRPr sz="1000"/>
          </a:p>
        </p:txBody>
      </p:sp>
    </p:spTree>
  </p:cSld>
  <p:clrMapOvr>
    <a:masterClrMapping/>
  </p:clrMapOvr>
  <p:transition xmlns:p14="http://schemas.microsoft.com/office/powerpoint/2010/main" spd="med"/>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9" name="Shape 5299"/>
          <p:cNvSpPr/>
          <p:nvPr/>
        </p:nvSpPr>
        <p:spPr>
          <a:xfrm>
            <a:off x="838200" y="2381250"/>
            <a:ext cx="14630400" cy="36830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p>
            <a:pPr lvl="0" algn="l" defTabSz="457200">
              <a:defRPr sz="1800"/>
            </a:pPr>
            <a:r>
              <a:rPr sz="3600" dirty="0">
                <a:latin typeface="+mn-lt"/>
                <a:ea typeface="+mn-ea"/>
                <a:cs typeface="+mn-cs"/>
                <a:sym typeface="Courier"/>
              </a:rPr>
              <a:t>search(</a:t>
            </a:r>
            <a:r>
              <a:rPr sz="3600" dirty="0">
                <a:solidFill>
                  <a:srgbClr val="C8352B"/>
                </a:solidFill>
                <a:latin typeface="+mn-lt"/>
                <a:ea typeface="+mn-ea"/>
                <a:cs typeface="+mn-cs"/>
                <a:sym typeface="Courier"/>
              </a:rPr>
              <a:t>"groups"</a:t>
            </a:r>
            <a:r>
              <a:rPr sz="3600" dirty="0">
                <a:latin typeface="+mn-lt"/>
                <a:ea typeface="+mn-ea"/>
                <a:cs typeface="+mn-cs"/>
                <a:sym typeface="Courier"/>
              </a:rPr>
              <a:t>, </a:t>
            </a:r>
            <a:r>
              <a:rPr sz="3600" dirty="0">
                <a:solidFill>
                  <a:srgbClr val="C8352B"/>
                </a:solidFill>
                <a:latin typeface="+mn-lt"/>
                <a:ea typeface="+mn-ea"/>
                <a:cs typeface="+mn-cs"/>
                <a:sym typeface="Courier"/>
              </a:rPr>
              <a:t>"*:*"</a:t>
            </a:r>
            <a:r>
              <a:rPr sz="3600" dirty="0">
                <a:latin typeface="+mn-lt"/>
                <a:ea typeface="+mn-ea"/>
                <a:cs typeface="+mn-cs"/>
                <a:sym typeface="Courier"/>
              </a:rPr>
              <a:t>)</a:t>
            </a:r>
            <a:r>
              <a:rPr sz="3600" dirty="0">
                <a:solidFill>
                  <a:srgbClr val="797979"/>
                </a:solidFill>
                <a:latin typeface="+mn-lt"/>
                <a:ea typeface="+mn-ea"/>
                <a:cs typeface="+mn-cs"/>
                <a:sym typeface="Courier"/>
              </a:rPr>
              <a:t>.</a:t>
            </a:r>
            <a:r>
              <a:rPr sz="3600" dirty="0">
                <a:latin typeface="+mn-lt"/>
                <a:ea typeface="+mn-ea"/>
                <a:cs typeface="+mn-cs"/>
                <a:sym typeface="Courier"/>
              </a:rPr>
              <a:t>each </a:t>
            </a:r>
            <a:r>
              <a:rPr sz="3600" b="1" dirty="0">
                <a:solidFill>
                  <a:srgbClr val="008F00"/>
                </a:solidFill>
                <a:latin typeface="+mn-lt"/>
                <a:ea typeface="+mn-ea"/>
                <a:cs typeface="+mn-cs"/>
                <a:sym typeface="Courier"/>
              </a:rPr>
              <a:t>do</a:t>
            </a:r>
            <a:r>
              <a:rPr sz="3600" dirty="0">
                <a:latin typeface="+mn-lt"/>
                <a:ea typeface="+mn-ea"/>
                <a:cs typeface="+mn-cs"/>
                <a:sym typeface="Courier"/>
              </a:rPr>
              <a:t> </a:t>
            </a:r>
            <a:r>
              <a:rPr sz="3600" dirty="0">
                <a:solidFill>
                  <a:srgbClr val="797979"/>
                </a:solidFill>
                <a:latin typeface="+mn-lt"/>
                <a:ea typeface="+mn-ea"/>
                <a:cs typeface="+mn-cs"/>
                <a:sym typeface="Courier"/>
              </a:rPr>
              <a:t>|</a:t>
            </a:r>
            <a:r>
              <a:rPr sz="3600" dirty="0">
                <a:latin typeface="+mn-lt"/>
                <a:ea typeface="+mn-ea"/>
                <a:cs typeface="+mn-cs"/>
                <a:sym typeface="Courier"/>
              </a:rPr>
              <a:t>group_data</a:t>
            </a:r>
            <a:r>
              <a:rPr sz="3600" dirty="0">
                <a:solidFill>
                  <a:srgbClr val="797979"/>
                </a:solidFill>
                <a:latin typeface="+mn-lt"/>
                <a:ea typeface="+mn-ea"/>
                <a:cs typeface="+mn-cs"/>
                <a:sym typeface="Courier"/>
              </a:rPr>
              <a:t>|</a:t>
            </a:r>
            <a:endParaRPr sz="3600" dirty="0">
              <a:latin typeface="+mn-lt"/>
              <a:ea typeface="+mn-ea"/>
              <a:cs typeface="+mn-cs"/>
              <a:sym typeface="Courier"/>
            </a:endParaRPr>
          </a:p>
          <a:p>
            <a:pPr lvl="0" algn="l" defTabSz="457200">
              <a:defRPr sz="1800"/>
            </a:pPr>
            <a:r>
              <a:rPr sz="3600" dirty="0">
                <a:latin typeface="+mn-lt"/>
                <a:ea typeface="+mn-ea"/>
                <a:cs typeface="+mn-cs"/>
                <a:sym typeface="Courier"/>
              </a:rPr>
              <a:t>  </a:t>
            </a:r>
            <a:r>
              <a:rPr sz="3600" b="1" dirty="0">
                <a:latin typeface="+mn-lt"/>
                <a:ea typeface="+mn-ea"/>
                <a:cs typeface="+mn-cs"/>
                <a:sym typeface="Courier"/>
              </a:rPr>
              <a:t>group</a:t>
            </a:r>
            <a:r>
              <a:rPr sz="3600" dirty="0">
                <a:latin typeface="+mn-lt"/>
                <a:ea typeface="+mn-ea"/>
                <a:cs typeface="+mn-cs"/>
                <a:sym typeface="Courier"/>
              </a:rPr>
              <a:t> group_data</a:t>
            </a:r>
            <a:r>
              <a:rPr sz="3600" dirty="0">
                <a:solidFill>
                  <a:srgbClr val="797979"/>
                </a:solidFill>
                <a:latin typeface="+mn-lt"/>
                <a:ea typeface="+mn-ea"/>
                <a:cs typeface="+mn-cs"/>
                <a:sym typeface="Courier"/>
              </a:rPr>
              <a:t>[</a:t>
            </a:r>
            <a:r>
              <a:rPr sz="3600" dirty="0">
                <a:solidFill>
                  <a:srgbClr val="C8352B"/>
                </a:solidFill>
                <a:latin typeface="+mn-lt"/>
                <a:ea typeface="+mn-ea"/>
                <a:cs typeface="+mn-cs"/>
                <a:sym typeface="Courier"/>
              </a:rPr>
              <a:t>"id"</a:t>
            </a:r>
            <a:r>
              <a:rPr sz="3600" dirty="0">
                <a:solidFill>
                  <a:srgbClr val="797979"/>
                </a:solidFill>
                <a:latin typeface="+mn-lt"/>
                <a:ea typeface="+mn-ea"/>
                <a:cs typeface="+mn-cs"/>
                <a:sym typeface="Courier"/>
              </a:rPr>
              <a:t>]</a:t>
            </a:r>
            <a:r>
              <a:rPr sz="3600" dirty="0">
                <a:latin typeface="+mn-lt"/>
                <a:ea typeface="+mn-ea"/>
                <a:cs typeface="+mn-cs"/>
                <a:sym typeface="Courier"/>
              </a:rPr>
              <a:t> </a:t>
            </a:r>
            <a:r>
              <a:rPr sz="3600" b="1" dirty="0">
                <a:solidFill>
                  <a:srgbClr val="008F00"/>
                </a:solidFill>
                <a:latin typeface="+mn-lt"/>
                <a:ea typeface="+mn-ea"/>
                <a:cs typeface="+mn-cs"/>
                <a:sym typeface="Courier"/>
              </a:rPr>
              <a:t>do</a:t>
            </a:r>
            <a:endParaRPr sz="3600" dirty="0">
              <a:latin typeface="+mn-lt"/>
              <a:ea typeface="+mn-ea"/>
              <a:cs typeface="+mn-cs"/>
              <a:sym typeface="Courier"/>
            </a:endParaRPr>
          </a:p>
          <a:p>
            <a:pPr lvl="0" algn="l" defTabSz="457200">
              <a:defRPr sz="1800"/>
            </a:pPr>
            <a:r>
              <a:rPr sz="3600" dirty="0">
                <a:latin typeface="+mn-lt"/>
                <a:ea typeface="+mn-ea"/>
                <a:cs typeface="+mn-cs"/>
                <a:sym typeface="Courier"/>
              </a:rPr>
              <a:t>    gid group_data</a:t>
            </a:r>
            <a:r>
              <a:rPr sz="3600" dirty="0">
                <a:solidFill>
                  <a:srgbClr val="797979"/>
                </a:solidFill>
                <a:latin typeface="+mn-lt"/>
                <a:ea typeface="+mn-ea"/>
                <a:cs typeface="+mn-cs"/>
                <a:sym typeface="Courier"/>
              </a:rPr>
              <a:t>[</a:t>
            </a:r>
            <a:r>
              <a:rPr sz="3600" dirty="0">
                <a:solidFill>
                  <a:srgbClr val="C8352B"/>
                </a:solidFill>
                <a:latin typeface="+mn-lt"/>
                <a:ea typeface="+mn-ea"/>
                <a:cs typeface="+mn-cs"/>
                <a:sym typeface="Courier"/>
              </a:rPr>
              <a:t>"gid"</a:t>
            </a:r>
            <a:r>
              <a:rPr sz="3600" dirty="0">
                <a:solidFill>
                  <a:srgbClr val="797979"/>
                </a:solidFill>
                <a:latin typeface="+mn-lt"/>
                <a:ea typeface="+mn-ea"/>
                <a:cs typeface="+mn-cs"/>
                <a:sym typeface="Courier"/>
              </a:rPr>
              <a:t>]</a:t>
            </a:r>
            <a:endParaRPr sz="3600" dirty="0">
              <a:latin typeface="+mn-lt"/>
              <a:ea typeface="+mn-ea"/>
              <a:cs typeface="+mn-cs"/>
              <a:sym typeface="Courier"/>
            </a:endParaRPr>
          </a:p>
          <a:p>
            <a:pPr lvl="0" algn="l" defTabSz="457200">
              <a:defRPr sz="1800"/>
            </a:pPr>
            <a:r>
              <a:rPr sz="3600" dirty="0">
                <a:latin typeface="+mn-lt"/>
                <a:ea typeface="+mn-ea"/>
                <a:cs typeface="+mn-cs"/>
                <a:sym typeface="Courier"/>
              </a:rPr>
              <a:t>    members group_data</a:t>
            </a:r>
            <a:r>
              <a:rPr sz="3600" dirty="0">
                <a:solidFill>
                  <a:srgbClr val="797979"/>
                </a:solidFill>
                <a:latin typeface="+mn-lt"/>
                <a:ea typeface="+mn-ea"/>
                <a:cs typeface="+mn-cs"/>
                <a:sym typeface="Courier"/>
              </a:rPr>
              <a:t>[</a:t>
            </a:r>
            <a:r>
              <a:rPr sz="3600" dirty="0">
                <a:solidFill>
                  <a:srgbClr val="C8352B"/>
                </a:solidFill>
                <a:latin typeface="+mn-lt"/>
                <a:ea typeface="+mn-ea"/>
                <a:cs typeface="+mn-cs"/>
                <a:sym typeface="Courier"/>
              </a:rPr>
              <a:t>"members"</a:t>
            </a:r>
            <a:r>
              <a:rPr sz="3600" dirty="0">
                <a:solidFill>
                  <a:srgbClr val="797979"/>
                </a:solidFill>
                <a:latin typeface="+mn-lt"/>
                <a:ea typeface="+mn-ea"/>
                <a:cs typeface="+mn-cs"/>
                <a:sym typeface="Courier"/>
              </a:rPr>
              <a:t>]</a:t>
            </a:r>
            <a:endParaRPr sz="3600" dirty="0">
              <a:latin typeface="+mn-lt"/>
              <a:ea typeface="+mn-ea"/>
              <a:cs typeface="+mn-cs"/>
              <a:sym typeface="Courier"/>
            </a:endParaRPr>
          </a:p>
          <a:p>
            <a:pPr lvl="0" algn="l" defTabSz="457200">
              <a:defRPr sz="1800"/>
            </a:pPr>
            <a:r>
              <a:rPr sz="3600" dirty="0">
                <a:latin typeface="+mn-lt"/>
                <a:ea typeface="+mn-ea"/>
                <a:cs typeface="+mn-cs"/>
                <a:sym typeface="Courier"/>
              </a:rPr>
              <a:t>  </a:t>
            </a:r>
            <a:r>
              <a:rPr sz="3600" b="1" dirty="0">
                <a:solidFill>
                  <a:srgbClr val="008F00"/>
                </a:solidFill>
                <a:latin typeface="+mn-lt"/>
                <a:ea typeface="+mn-ea"/>
                <a:cs typeface="+mn-cs"/>
                <a:sym typeface="Courier"/>
              </a:rPr>
              <a:t>end</a:t>
            </a:r>
            <a:endParaRPr sz="3600" dirty="0">
              <a:latin typeface="+mn-lt"/>
              <a:ea typeface="+mn-ea"/>
              <a:cs typeface="+mn-cs"/>
              <a:sym typeface="Courier"/>
            </a:endParaRPr>
          </a:p>
          <a:p>
            <a:pPr lvl="0" algn="l" defTabSz="457200">
              <a:defRPr sz="1800"/>
            </a:pPr>
            <a:r>
              <a:rPr sz="3600" b="1" dirty="0">
                <a:solidFill>
                  <a:srgbClr val="008F00"/>
                </a:solidFill>
                <a:latin typeface="+mn-lt"/>
                <a:ea typeface="+mn-ea"/>
                <a:cs typeface="+mn-cs"/>
                <a:sym typeface="Courier"/>
              </a:rPr>
              <a:t>end</a:t>
            </a:r>
          </a:p>
        </p:txBody>
      </p:sp>
      <p:sp>
        <p:nvSpPr>
          <p:cNvPr id="5300" name="Shape 5300"/>
          <p:cNvSpPr/>
          <p:nvPr/>
        </p:nvSpPr>
        <p:spPr>
          <a:xfrm>
            <a:off x="1358304" y="1701800"/>
            <a:ext cx="6121401"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b="1">
                <a:latin typeface="+mn-lt"/>
                <a:ea typeface="+mn-ea"/>
                <a:cs typeface="+mn-cs"/>
                <a:sym typeface="Courier"/>
              </a:defRPr>
            </a:lvl1pPr>
          </a:lstStyle>
          <a:p>
            <a:pPr lvl="0">
              <a:defRPr sz="1800" b="0"/>
            </a:pPr>
            <a:r>
              <a:rPr sz="3200" b="1"/>
              <a:t>OPEN IN EDITOR:</a:t>
            </a:r>
          </a:p>
        </p:txBody>
      </p:sp>
      <p:sp>
        <p:nvSpPr>
          <p:cNvPr id="5301" name="Shape 5301"/>
          <p:cNvSpPr/>
          <p:nvPr/>
        </p:nvSpPr>
        <p:spPr>
          <a:xfrm>
            <a:off x="5048448" y="1625600"/>
            <a:ext cx="14655801" cy="7112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lgn="l">
              <a:defRPr>
                <a:latin typeface="+mn-lt"/>
                <a:ea typeface="+mn-ea"/>
                <a:cs typeface="+mn-cs"/>
                <a:sym typeface="Courier"/>
              </a:defRPr>
            </a:lvl1pPr>
          </a:lstStyle>
          <a:p>
            <a:pPr lvl="0">
              <a:defRPr sz="1800"/>
            </a:pPr>
            <a:r>
              <a:rPr sz="3200"/>
              <a:t>cookbooks/users/recipes/groups.rb</a:t>
            </a:r>
          </a:p>
        </p:txBody>
      </p:sp>
      <p:sp>
        <p:nvSpPr>
          <p:cNvPr id="5302" name="Shape 5302"/>
          <p:cNvSpPr/>
          <p:nvPr/>
        </p:nvSpPr>
        <p:spPr>
          <a:xfrm>
            <a:off x="6642100" y="6096000"/>
            <a:ext cx="3048000"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defRPr b="1">
                <a:latin typeface="+mn-lt"/>
                <a:ea typeface="+mn-ea"/>
                <a:cs typeface="+mn-cs"/>
                <a:sym typeface="Courier"/>
              </a:defRPr>
            </a:lvl1pPr>
          </a:lstStyle>
          <a:p>
            <a:pPr lvl="0">
              <a:defRPr sz="1800" b="0"/>
            </a:pPr>
            <a:r>
              <a:rPr sz="3200" b="1"/>
              <a:t>SAVE FILE!</a:t>
            </a:r>
          </a:p>
        </p:txBody>
      </p:sp>
      <p:sp>
        <p:nvSpPr>
          <p:cNvPr id="5303" name="Shape 5303"/>
          <p:cNvSpPr>
            <a:spLocks noGrp="1"/>
          </p:cNvSpPr>
          <p:nvPr>
            <p:ph type="title"/>
          </p:nvPr>
        </p:nvSpPr>
        <p:spPr>
          <a:prstGeom prst="rect">
            <a:avLst/>
          </a:prstGeom>
        </p:spPr>
        <p:txBody>
          <a:bodyPr/>
          <a:lstStyle>
            <a:lvl1pPr defTabSz="340868">
              <a:defRPr sz="4392">
                <a:effectLst>
                  <a:outerShdw blurRad="30988" dist="15494" dir="2700000" rotWithShape="0">
                    <a:srgbClr val="000000">
                      <a:alpha val="75000"/>
                    </a:srgbClr>
                  </a:outerShdw>
                </a:effectLst>
              </a:defRPr>
            </a:lvl1pPr>
          </a:lstStyle>
          <a:p>
            <a:pPr lvl="0">
              <a:defRPr sz="1800" b="0">
                <a:solidFill>
                  <a:srgbClr val="000000"/>
                </a:solidFill>
                <a:effectLst/>
              </a:defRPr>
            </a:pPr>
            <a:r>
              <a:rPr sz="4392" b="1">
                <a:solidFill>
                  <a:srgbClr val="FFFFFF"/>
                </a:solidFill>
                <a:effectLst>
                  <a:outerShdw blurRad="30988" dist="15494" dir="2700000" rotWithShape="0">
                    <a:srgbClr val="000000">
                      <a:alpha val="75000"/>
                    </a:srgbClr>
                  </a:outerShdw>
                </a:effectLst>
              </a:rPr>
              <a:t>Exercise: Open the users::groups recipe in your editor</a:t>
            </a:r>
          </a:p>
        </p:txBody>
      </p:sp>
      <p:sp>
        <p:nvSpPr>
          <p:cNvPr id="5304" name="Shape 5304"/>
          <p:cNvSpPr>
            <a:spLocks noGrp="1"/>
          </p:cNvSpPr>
          <p:nvPr>
            <p:ph type="body" idx="1"/>
          </p:nvPr>
        </p:nvSpPr>
        <p:spPr>
          <a:xfrm>
            <a:off x="800100" y="6781800"/>
            <a:ext cx="14668500" cy="2057400"/>
          </a:xfrm>
          <a:prstGeom prst="rect">
            <a:avLst/>
          </a:prstGeom>
        </p:spPr>
        <p:txBody>
          <a:bodyPr>
            <a:normAutofit lnSpcReduction="10000"/>
          </a:bodyPr>
          <a:lstStyle/>
          <a:p>
            <a:pPr marL="335279" lvl="0" indent="-335279" defTabSz="491744">
              <a:spcBef>
                <a:spcPts val="1000"/>
              </a:spcBef>
              <a:defRPr sz="1800"/>
            </a:pPr>
            <a:r>
              <a:rPr sz="4224"/>
              <a:t>This file follows the same pattern as the default users recipe</a:t>
            </a:r>
          </a:p>
          <a:p>
            <a:pPr marL="335279" lvl="0" indent="-335279" defTabSz="491744">
              <a:spcBef>
                <a:spcPts val="1000"/>
              </a:spcBef>
              <a:defRPr sz="1800"/>
            </a:pPr>
            <a:r>
              <a:rPr sz="4224"/>
              <a:t>Use the Chef Docs for information about the </a:t>
            </a:r>
            <a:r>
              <a:rPr sz="4224" b="1"/>
              <a:t>group</a:t>
            </a:r>
            <a:r>
              <a:rPr sz="4224"/>
              <a:t> resource</a:t>
            </a:r>
          </a:p>
        </p:txBody>
      </p:sp>
      <p:sp>
        <p:nvSpPr>
          <p:cNvPr id="5305" name="Shape 5305"/>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489</a:t>
            </a:fld>
            <a:endParaRPr sz="1000"/>
          </a:p>
        </p:txBody>
      </p:sp>
    </p:spTree>
  </p:cSld>
  <p:clrMapOvr>
    <a:masterClrMapping/>
  </p:clrMapOvr>
  <p:transition xmlns:p14="http://schemas.microsoft.com/office/powerpoint/2010/mai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hape 894"/>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Chef is Infrastructure as Code</a:t>
            </a:r>
          </a:p>
        </p:txBody>
      </p:sp>
      <p:sp>
        <p:nvSpPr>
          <p:cNvPr id="895" name="Shape 895"/>
          <p:cNvSpPr>
            <a:spLocks noGrp="1"/>
          </p:cNvSpPr>
          <p:nvPr>
            <p:ph type="body" idx="1"/>
          </p:nvPr>
        </p:nvSpPr>
        <p:spPr>
          <a:prstGeom prst="rect">
            <a:avLst/>
          </a:prstGeom>
        </p:spPr>
        <p:txBody>
          <a:bodyPr/>
          <a:lstStyle/>
          <a:p>
            <a:pPr lvl="0">
              <a:defRPr sz="1800"/>
            </a:pPr>
            <a:r>
              <a:rPr sz="4800"/>
              <a:t>Treat like any other code base</a:t>
            </a:r>
          </a:p>
        </p:txBody>
      </p:sp>
      <p:pic>
        <p:nvPicPr>
          <p:cNvPr id="896" name="enigma.jpg"/>
          <p:cNvPicPr/>
          <p:nvPr/>
        </p:nvPicPr>
        <p:blipFill>
          <a:blip r:embed="rId3">
            <a:extLst/>
          </a:blip>
          <a:stretch>
            <a:fillRect/>
          </a:stretch>
        </p:blipFill>
        <p:spPr>
          <a:xfrm>
            <a:off x="800100" y="2350944"/>
            <a:ext cx="7061200" cy="5765801"/>
          </a:xfrm>
          <a:prstGeom prst="rect">
            <a:avLst/>
          </a:prstGeom>
          <a:ln w="12700">
            <a:miter lim="400000"/>
          </a:ln>
        </p:spPr>
      </p:pic>
      <p:sp>
        <p:nvSpPr>
          <p:cNvPr id="897" name="Shape 897"/>
          <p:cNvSpPr/>
          <p:nvPr/>
        </p:nvSpPr>
        <p:spPr>
          <a:xfrm>
            <a:off x="2631399" y="8242300"/>
            <a:ext cx="3390094" cy="2667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sz="1300" u="sng">
                <a:hlinkClick r:id="rId4"/>
              </a:defRPr>
            </a:lvl1pPr>
          </a:lstStyle>
          <a:p>
            <a:pPr lvl="0">
              <a:defRPr sz="1800" u="none"/>
            </a:pPr>
            <a:r>
              <a:rPr sz="1300" u="sng">
                <a:hlinkClick r:id="rId4"/>
              </a:rPr>
              <a:t>http://www.flickr.com/photos/louisb/4555295187/</a:t>
            </a:r>
          </a:p>
        </p:txBody>
      </p:sp>
      <p:sp>
        <p:nvSpPr>
          <p:cNvPr id="898" name="Shape 89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49</a:t>
            </a:fld>
            <a:endParaRPr sz="1000"/>
          </a:p>
        </p:txBody>
      </p:sp>
    </p:spTree>
  </p:cSld>
  <p:clrMapOvr>
    <a:masterClrMapping/>
  </p:clrMapOvr>
  <p:transition xmlns:p14="http://schemas.microsoft.com/office/powerpoint/2010/main" spd="med"/>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7" name="Shape 5307"/>
          <p:cNvSpPr/>
          <p:nvPr/>
        </p:nvSpPr>
        <p:spPr>
          <a:xfrm>
            <a:off x="8134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 knife cookbook upload users</a:t>
            </a:r>
          </a:p>
        </p:txBody>
      </p:sp>
      <p:sp>
        <p:nvSpPr>
          <p:cNvPr id="5308" name="Shape 5308"/>
          <p:cNvSpPr>
            <a:spLocks noGrp="1"/>
          </p:cNvSpPr>
          <p:nvPr>
            <p:ph type="title"/>
          </p:nvPr>
        </p:nvSpPr>
        <p:spPr>
          <a:prstGeom prst="rect">
            <a:avLst/>
          </a:prstGeom>
        </p:spPr>
        <p:txBody>
          <a:bodyPr/>
          <a:lstStyle>
            <a:lvl1pPr defTabSz="497331">
              <a:defRPr sz="6408">
                <a:effectLst>
                  <a:outerShdw blurRad="45212" dist="22606" dir="2700000" rotWithShape="0">
                    <a:srgbClr val="000000">
                      <a:alpha val="75000"/>
                    </a:srgbClr>
                  </a:outerShdw>
                </a:effectLst>
              </a:defRPr>
            </a:lvl1pPr>
          </a:lstStyle>
          <a:p>
            <a:pPr lvl="0">
              <a:defRPr sz="1800" b="0">
                <a:solidFill>
                  <a:srgbClr val="000000"/>
                </a:solidFill>
                <a:effectLst/>
              </a:defRPr>
            </a:pPr>
            <a:r>
              <a:rPr sz="6408" b="1">
                <a:solidFill>
                  <a:srgbClr val="FFFFFF"/>
                </a:solidFill>
                <a:effectLst>
                  <a:outerShdw blurRad="45212" dist="22606" dir="2700000" rotWithShape="0">
                    <a:srgbClr val="000000">
                      <a:alpha val="75000"/>
                    </a:srgbClr>
                  </a:outerShdw>
                </a:effectLst>
              </a:rPr>
              <a:t>Exercise: Upload the users cookbook</a:t>
            </a:r>
          </a:p>
        </p:txBody>
      </p:sp>
      <p:sp>
        <p:nvSpPr>
          <p:cNvPr id="5309" name="Shape 5309"/>
          <p:cNvSpPr>
            <a:spLocks noGrp="1"/>
          </p:cNvSpPr>
          <p:nvPr>
            <p:ph type="body" idx="1"/>
          </p:nvPr>
        </p:nvSpPr>
        <p:spPr>
          <a:prstGeom prst="rect">
            <a:avLst/>
          </a:prstGeom>
        </p:spPr>
        <p:txBody>
          <a:bodyPr/>
          <a:lstStyle/>
          <a:p>
            <a:pPr lvl="0">
              <a:buClr>
                <a:srgbClr val="DE5F31"/>
              </a:buClr>
              <a:defRPr sz="1800">
                <a:solidFill>
                  <a:srgbClr val="000000"/>
                </a:solidFill>
              </a:defRPr>
            </a:pPr>
            <a:r>
              <a:rPr sz="3200">
                <a:solidFill>
                  <a:srgbClr val="FFFFFF"/>
                </a:solidFill>
              </a:rPr>
              <a:t>Uploading users             [0.1.0]</a:t>
            </a:r>
          </a:p>
          <a:p>
            <a:pPr lvl="0">
              <a:buClr>
                <a:srgbClr val="DE5F31"/>
              </a:buClr>
              <a:defRPr sz="1800">
                <a:solidFill>
                  <a:srgbClr val="000000"/>
                </a:solidFill>
              </a:defRPr>
            </a:pPr>
            <a:r>
              <a:rPr sz="3200">
                <a:solidFill>
                  <a:srgbClr val="FFFFFF"/>
                </a:solidFill>
              </a:rPr>
              <a:t>Uploaded 1 cookbook.</a:t>
            </a:r>
          </a:p>
        </p:txBody>
      </p:sp>
      <p:sp>
        <p:nvSpPr>
          <p:cNvPr id="5310" name="Shape 5310"/>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490</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53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07" grpId="1" animBg="1" advAuto="0"/>
    </p:bld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2" name="Shape 5312"/>
          <p:cNvSpPr/>
          <p:nvPr/>
        </p:nvSpPr>
        <p:spPr>
          <a:xfrm>
            <a:off x="825500" y="2006600"/>
            <a:ext cx="15087600" cy="9144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2800">
                <a:solidFill>
                  <a:srgbClr val="FFFFFF"/>
                </a:solidFill>
                <a:latin typeface="+mn-lt"/>
                <a:ea typeface="+mn-ea"/>
                <a:cs typeface="+mn-cs"/>
                <a:sym typeface="Courier"/>
              </a:defRPr>
            </a:lvl1pPr>
          </a:lstStyle>
          <a:p>
            <a:pPr lvl="0">
              <a:defRPr sz="1800">
                <a:solidFill>
                  <a:srgbClr val="000000"/>
                </a:solidFill>
              </a:defRPr>
            </a:pPr>
            <a:r>
              <a:rPr sz="2800">
                <a:solidFill>
                  <a:srgbClr val="FFFFFF"/>
                </a:solidFill>
              </a:rPr>
              <a:t>$ knife node run_list add node1 'recipe[users]'</a:t>
            </a:r>
          </a:p>
        </p:txBody>
      </p:sp>
      <p:sp>
        <p:nvSpPr>
          <p:cNvPr id="5313" name="Shape 5313"/>
          <p:cNvSpPr>
            <a:spLocks noGrp="1"/>
          </p:cNvSpPr>
          <p:nvPr>
            <p:ph type="title"/>
          </p:nvPr>
        </p:nvSpPr>
        <p:spPr>
          <a:prstGeom prst="rect">
            <a:avLst/>
          </a:prstGeom>
        </p:spPr>
        <p:txBody>
          <a:bodyPr/>
          <a:lstStyle>
            <a:lvl1pPr defTabSz="324103">
              <a:defRPr sz="4176">
                <a:effectLst>
                  <a:outerShdw blurRad="29464" dist="14732" dir="2700000" rotWithShape="0">
                    <a:srgbClr val="000000">
                      <a:alpha val="75000"/>
                    </a:srgbClr>
                  </a:outerShdw>
                </a:effectLst>
              </a:defRPr>
            </a:lvl1pPr>
          </a:lstStyle>
          <a:p>
            <a:pPr lvl="0">
              <a:defRPr sz="1800" b="0">
                <a:solidFill>
                  <a:srgbClr val="000000"/>
                </a:solidFill>
                <a:effectLst/>
              </a:defRPr>
            </a:pPr>
            <a:r>
              <a:rPr sz="4176" b="1">
                <a:solidFill>
                  <a:srgbClr val="FFFFFF"/>
                </a:solidFill>
                <a:effectLst>
                  <a:outerShdw blurRad="29464" dist="14732" dir="2700000" rotWithShape="0">
                    <a:srgbClr val="000000">
                      <a:alpha val="75000"/>
                    </a:srgbClr>
                  </a:outerShdw>
                </a:effectLst>
              </a:rPr>
              <a:t>Exercise: Add the users recipe to your test node’s run list</a:t>
            </a:r>
          </a:p>
        </p:txBody>
      </p:sp>
      <p:sp>
        <p:nvSpPr>
          <p:cNvPr id="5314" name="Shape 5314"/>
          <p:cNvSpPr/>
          <p:nvPr/>
        </p:nvSpPr>
        <p:spPr>
          <a:xfrm>
            <a:off x="819348" y="3670300"/>
            <a:ext cx="15151101" cy="21844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0" tIns="0" rIns="0" bIns="0">
            <a:spAutoFit/>
          </a:bodyPr>
          <a:lstStyle/>
          <a:p>
            <a:pPr lvl="0" algn="l">
              <a:buClr>
                <a:srgbClr val="DE5F31"/>
              </a:buClr>
              <a:defRPr sz="1800"/>
            </a:pPr>
            <a:r>
              <a:rPr sz="2800">
                <a:solidFill>
                  <a:srgbClr val="FFFFFF"/>
                </a:solidFill>
                <a:latin typeface="+mn-lt"/>
                <a:ea typeface="+mn-ea"/>
                <a:cs typeface="+mn-cs"/>
                <a:sym typeface="Courier"/>
              </a:rPr>
              <a:t>node1:</a:t>
            </a:r>
          </a:p>
          <a:p>
            <a:pPr lvl="0" algn="l">
              <a:buClr>
                <a:srgbClr val="DE5F31"/>
              </a:buClr>
              <a:defRPr sz="1800"/>
            </a:pPr>
            <a:r>
              <a:rPr sz="2800">
                <a:solidFill>
                  <a:srgbClr val="FFFFFF"/>
                </a:solidFill>
                <a:latin typeface="+mn-lt"/>
                <a:ea typeface="+mn-ea"/>
                <a:cs typeface="+mn-cs"/>
                <a:sym typeface="Courier"/>
              </a:rPr>
              <a:t>  run_list:</a:t>
            </a:r>
          </a:p>
          <a:p>
            <a:pPr lvl="0" algn="l">
              <a:buClr>
                <a:srgbClr val="DE5F31"/>
              </a:buClr>
              <a:defRPr sz="1800"/>
            </a:pPr>
            <a:r>
              <a:rPr sz="2800">
                <a:solidFill>
                  <a:srgbClr val="FFFFFF"/>
                </a:solidFill>
                <a:latin typeface="+mn-lt"/>
                <a:ea typeface="+mn-ea"/>
                <a:cs typeface="+mn-cs"/>
                <a:sym typeface="Courier"/>
              </a:rPr>
              <a:t>    recipe[apache]</a:t>
            </a:r>
          </a:p>
          <a:p>
            <a:pPr lvl="0" algn="l">
              <a:buClr>
                <a:srgbClr val="DE5F31"/>
              </a:buClr>
              <a:defRPr sz="1800"/>
            </a:pPr>
            <a:r>
              <a:rPr sz="2800">
                <a:solidFill>
                  <a:srgbClr val="FFFFFF"/>
                </a:solidFill>
                <a:latin typeface="+mn-lt"/>
                <a:ea typeface="+mn-ea"/>
                <a:cs typeface="+mn-cs"/>
                <a:sym typeface="Courier"/>
              </a:rPr>
              <a:t>    recipe[motd]</a:t>
            </a:r>
          </a:p>
          <a:p>
            <a:pPr lvl="0" algn="l">
              <a:buClr>
                <a:srgbClr val="DE5F31"/>
              </a:buClr>
              <a:defRPr sz="1800"/>
            </a:pPr>
            <a:r>
              <a:rPr sz="2800">
                <a:solidFill>
                  <a:srgbClr val="FFFFFF"/>
                </a:solidFill>
                <a:latin typeface="+mn-lt"/>
                <a:ea typeface="+mn-ea"/>
                <a:cs typeface="+mn-cs"/>
                <a:sym typeface="Courier"/>
              </a:rPr>
              <a:t>    recipe[users]</a:t>
            </a:r>
          </a:p>
        </p:txBody>
      </p:sp>
      <p:sp>
        <p:nvSpPr>
          <p:cNvPr id="5315" name="Shape 5315"/>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491</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53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12" grpId="1" animBg="1" advAuto="0"/>
    </p:bld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9" name="Shape 5319"/>
          <p:cNvSpPr/>
          <p:nvPr/>
        </p:nvSpPr>
        <p:spPr>
          <a:xfrm>
            <a:off x="800794" y="1676400"/>
            <a:ext cx="14655801" cy="10668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3800">
                <a:solidFill>
                  <a:srgbClr val="FFFFFF"/>
                </a:solidFill>
                <a:latin typeface="+mn-lt"/>
                <a:ea typeface="+mn-ea"/>
                <a:cs typeface="+mn-cs"/>
                <a:sym typeface="Courier"/>
              </a:defRPr>
            </a:lvl1pPr>
          </a:lstStyle>
          <a:p>
            <a:pPr lvl="0">
              <a:defRPr sz="1800">
                <a:solidFill>
                  <a:srgbClr val="000000"/>
                </a:solidFill>
              </a:defRPr>
            </a:pPr>
            <a:r>
              <a:rPr sz="3800">
                <a:solidFill>
                  <a:srgbClr val="FFFFFF"/>
                </a:solidFill>
              </a:rPr>
              <a:t>chef@node1$ sudo chef-client</a:t>
            </a:r>
          </a:p>
        </p:txBody>
      </p:sp>
      <p:sp>
        <p:nvSpPr>
          <p:cNvPr id="5320" name="Shape 5320"/>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Exercise: Re-run the Chef Client</a:t>
            </a:r>
          </a:p>
        </p:txBody>
      </p:sp>
      <p:sp>
        <p:nvSpPr>
          <p:cNvPr id="5321" name="Shape 5321"/>
          <p:cNvSpPr>
            <a:spLocks noGrp="1"/>
          </p:cNvSpPr>
          <p:nvPr>
            <p:ph type="body" idx="1"/>
          </p:nvPr>
        </p:nvSpPr>
        <p:spPr>
          <a:xfrm>
            <a:off x="800100" y="2857500"/>
            <a:ext cx="14655800" cy="5880100"/>
          </a:xfrm>
          <a:prstGeom prst="rect">
            <a:avLst/>
          </a:prstGeom>
        </p:spPr>
        <p:txBody>
          <a:bodyPr>
            <a:normAutofit lnSpcReduction="10000"/>
          </a:bodyPr>
          <a:lstStyle/>
          <a:p>
            <a:pPr lvl="0" defTabSz="340868">
              <a:buClr>
                <a:srgbClr val="DE5F31"/>
              </a:buClr>
              <a:defRPr sz="1800">
                <a:solidFill>
                  <a:srgbClr val="000000"/>
                </a:solidFill>
              </a:defRPr>
            </a:pPr>
            <a:r>
              <a:rPr sz="1769">
                <a:solidFill>
                  <a:srgbClr val="FFFFFF"/>
                </a:solidFill>
              </a:rPr>
              <a:t>...</a:t>
            </a:r>
          </a:p>
          <a:p>
            <a:pPr lvl="0" defTabSz="340868">
              <a:buClr>
                <a:srgbClr val="DE5F31"/>
              </a:buClr>
              <a:defRPr sz="1800">
                <a:solidFill>
                  <a:srgbClr val="000000"/>
                </a:solidFill>
              </a:defRPr>
            </a:pPr>
            <a:r>
              <a:rPr sz="1769">
                <a:solidFill>
                  <a:srgbClr val="FFFFFF"/>
                </a:solidFill>
              </a:rPr>
              <a:t>Recipe: users::default</a:t>
            </a:r>
          </a:p>
          <a:p>
            <a:pPr lvl="0" defTabSz="340868">
              <a:buClr>
                <a:srgbClr val="DE5F31"/>
              </a:buClr>
              <a:defRPr sz="1800">
                <a:solidFill>
                  <a:srgbClr val="000000"/>
                </a:solidFill>
              </a:defRPr>
            </a:pPr>
            <a:r>
              <a:rPr sz="1769">
                <a:solidFill>
                  <a:srgbClr val="FFFFFF"/>
                </a:solidFill>
              </a:rPr>
              <a:t>  * user[bobo] action create[2014-01-07T06:16:26-05:00] INFO: Processing user[bobo] action create (users::default line 10)</a:t>
            </a:r>
          </a:p>
          <a:p>
            <a:pPr lvl="0" defTabSz="340868">
              <a:buClr>
                <a:srgbClr val="DE5F31"/>
              </a:buClr>
              <a:defRPr sz="1800">
                <a:solidFill>
                  <a:srgbClr val="000000"/>
                </a:solidFill>
              </a:defRPr>
            </a:pPr>
            <a:r>
              <a:rPr sz="1769">
                <a:solidFill>
                  <a:srgbClr val="FFFFFF"/>
                </a:solidFill>
              </a:rPr>
              <a:t>[2014-01-07T06:16:26-05:00] INFO: user[bobo] created</a:t>
            </a:r>
          </a:p>
          <a:p>
            <a:pPr lvl="0" defTabSz="340868">
              <a:buClr>
                <a:srgbClr val="DE5F31"/>
              </a:buClr>
              <a:defRPr sz="1800">
                <a:solidFill>
                  <a:srgbClr val="000000"/>
                </a:solidFill>
              </a:defRPr>
            </a:pPr>
            <a:endParaRPr sz="1769">
              <a:solidFill>
                <a:srgbClr val="FFFFFF"/>
              </a:solidFill>
            </a:endParaRPr>
          </a:p>
          <a:p>
            <a:pPr lvl="0" defTabSz="340868">
              <a:buClr>
                <a:srgbClr val="DE5F31"/>
              </a:buClr>
              <a:defRPr sz="1800">
                <a:solidFill>
                  <a:srgbClr val="000000"/>
                </a:solidFill>
              </a:defRPr>
            </a:pPr>
            <a:r>
              <a:rPr sz="1769">
                <a:solidFill>
                  <a:srgbClr val="FFFFFF"/>
                </a:solidFill>
              </a:rPr>
              <a:t>    - create user user[bobo]</a:t>
            </a:r>
          </a:p>
          <a:p>
            <a:pPr lvl="0" defTabSz="340868">
              <a:buClr>
                <a:srgbClr val="DE5F31"/>
              </a:buClr>
              <a:defRPr sz="1800">
                <a:solidFill>
                  <a:srgbClr val="000000"/>
                </a:solidFill>
              </a:defRPr>
            </a:pPr>
            <a:endParaRPr sz="1769">
              <a:solidFill>
                <a:srgbClr val="FFFFFF"/>
              </a:solidFill>
            </a:endParaRPr>
          </a:p>
          <a:p>
            <a:pPr lvl="0" defTabSz="340868">
              <a:buClr>
                <a:srgbClr val="DE5F31"/>
              </a:buClr>
              <a:defRPr sz="1800">
                <a:solidFill>
                  <a:srgbClr val="000000"/>
                </a:solidFill>
              </a:defRPr>
            </a:pPr>
            <a:r>
              <a:rPr sz="1769">
                <a:solidFill>
                  <a:srgbClr val="FFFFFF"/>
                </a:solidFill>
              </a:rPr>
              <a:t>  * user[frank] action create[2014-01-07T06:16:26-05:00] INFO: Processing user[frank] action create (users::default line 10)</a:t>
            </a:r>
          </a:p>
          <a:p>
            <a:pPr lvl="0" defTabSz="340868">
              <a:buClr>
                <a:srgbClr val="DE5F31"/>
              </a:buClr>
              <a:defRPr sz="1800">
                <a:solidFill>
                  <a:srgbClr val="000000"/>
                </a:solidFill>
              </a:defRPr>
            </a:pPr>
            <a:r>
              <a:rPr sz="1769">
                <a:solidFill>
                  <a:srgbClr val="FFFFFF"/>
                </a:solidFill>
              </a:rPr>
              <a:t>[2014-01-07T06:16:27-05:00] INFO: user[frank] created</a:t>
            </a:r>
          </a:p>
          <a:p>
            <a:pPr lvl="0" defTabSz="340868">
              <a:buClr>
                <a:srgbClr val="DE5F31"/>
              </a:buClr>
              <a:defRPr sz="1800">
                <a:solidFill>
                  <a:srgbClr val="000000"/>
                </a:solidFill>
              </a:defRPr>
            </a:pPr>
            <a:endParaRPr sz="1769">
              <a:solidFill>
                <a:srgbClr val="FFFFFF"/>
              </a:solidFill>
            </a:endParaRPr>
          </a:p>
          <a:p>
            <a:pPr lvl="0" defTabSz="340868">
              <a:buClr>
                <a:srgbClr val="DE5F31"/>
              </a:buClr>
              <a:defRPr sz="1800">
                <a:solidFill>
                  <a:srgbClr val="000000"/>
                </a:solidFill>
              </a:defRPr>
            </a:pPr>
            <a:r>
              <a:rPr sz="1769">
                <a:solidFill>
                  <a:srgbClr val="FFFFFF"/>
                </a:solidFill>
              </a:rPr>
              <a:t>    - create user user[frank]</a:t>
            </a:r>
          </a:p>
          <a:p>
            <a:pPr lvl="0" defTabSz="340868">
              <a:buClr>
                <a:srgbClr val="DE5F31"/>
              </a:buClr>
              <a:defRPr sz="1800">
                <a:solidFill>
                  <a:srgbClr val="000000"/>
                </a:solidFill>
              </a:defRPr>
            </a:pPr>
            <a:endParaRPr sz="1769">
              <a:solidFill>
                <a:srgbClr val="FFFFFF"/>
              </a:solidFill>
            </a:endParaRPr>
          </a:p>
          <a:p>
            <a:pPr lvl="0" defTabSz="340868">
              <a:buClr>
                <a:srgbClr val="DE5F31"/>
              </a:buClr>
              <a:defRPr sz="1800">
                <a:solidFill>
                  <a:srgbClr val="000000"/>
                </a:solidFill>
              </a:defRPr>
            </a:pPr>
            <a:r>
              <a:rPr sz="1769">
                <a:solidFill>
                  <a:srgbClr val="FFFFFF"/>
                </a:solidFill>
              </a:rPr>
              <a:t>Recipe: users::groups</a:t>
            </a:r>
          </a:p>
          <a:p>
            <a:pPr lvl="0" defTabSz="340868">
              <a:buClr>
                <a:srgbClr val="DE5F31"/>
              </a:buClr>
              <a:defRPr sz="1800">
                <a:solidFill>
                  <a:srgbClr val="000000"/>
                </a:solidFill>
              </a:defRPr>
            </a:pPr>
            <a:r>
              <a:rPr sz="1769">
                <a:solidFill>
                  <a:srgbClr val="FFFFFF"/>
                </a:solidFill>
              </a:rPr>
              <a:t>  * group[clowns] action create[2014-01-07T06:16:27-05:00] INFO: Processing group[clowns] action create (users::groups line 2)</a:t>
            </a:r>
          </a:p>
          <a:p>
            <a:pPr lvl="0" defTabSz="340868">
              <a:buClr>
                <a:srgbClr val="DE5F31"/>
              </a:buClr>
              <a:defRPr sz="1800">
                <a:solidFill>
                  <a:srgbClr val="000000"/>
                </a:solidFill>
              </a:defRPr>
            </a:pPr>
            <a:r>
              <a:rPr sz="1769">
                <a:solidFill>
                  <a:srgbClr val="FFFFFF"/>
                </a:solidFill>
              </a:rPr>
              <a:t>[2014-01-07T06:16:27-05:00] INFO: group[clowns] created</a:t>
            </a:r>
          </a:p>
          <a:p>
            <a:pPr lvl="0" defTabSz="340868">
              <a:buClr>
                <a:srgbClr val="DE5F31"/>
              </a:buClr>
              <a:defRPr sz="1800">
                <a:solidFill>
                  <a:srgbClr val="000000"/>
                </a:solidFill>
              </a:defRPr>
            </a:pPr>
            <a:endParaRPr sz="1769">
              <a:solidFill>
                <a:srgbClr val="FFFFFF"/>
              </a:solidFill>
            </a:endParaRPr>
          </a:p>
          <a:p>
            <a:pPr lvl="0" defTabSz="340868">
              <a:buClr>
                <a:srgbClr val="DE5F31"/>
              </a:buClr>
              <a:defRPr sz="1800">
                <a:solidFill>
                  <a:srgbClr val="000000"/>
                </a:solidFill>
              </a:defRPr>
            </a:pPr>
            <a:r>
              <a:rPr sz="1769">
                <a:solidFill>
                  <a:srgbClr val="FFFFFF"/>
                </a:solidFill>
              </a:rPr>
              <a:t>    - create group[clowns]</a:t>
            </a:r>
          </a:p>
          <a:p>
            <a:pPr lvl="0" defTabSz="340868">
              <a:buClr>
                <a:srgbClr val="DE5F31"/>
              </a:buClr>
              <a:defRPr sz="1800">
                <a:solidFill>
                  <a:srgbClr val="000000"/>
                </a:solidFill>
              </a:defRPr>
            </a:pPr>
            <a:r>
              <a:rPr sz="1769">
                <a:solidFill>
                  <a:srgbClr val="FFFFFF"/>
                </a:solidFill>
              </a:rPr>
              <a:t>...</a:t>
            </a:r>
          </a:p>
        </p:txBody>
      </p:sp>
      <p:sp>
        <p:nvSpPr>
          <p:cNvPr id="5322" name="Shape 5322"/>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492</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53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19" grpId="1" animBg="1" advAuto="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6" name="Shape 5326"/>
          <p:cNvSpPr>
            <a:spLocks noGrp="1"/>
          </p:cNvSpPr>
          <p:nvPr>
            <p:ph type="title"/>
          </p:nvPr>
        </p:nvSpPr>
        <p:spPr>
          <a:prstGeom prst="rect">
            <a:avLst/>
          </a:prstGeom>
        </p:spPr>
        <p:txBody>
          <a:bodyPr/>
          <a:lstStyle>
            <a:lvl1pPr defTabSz="430275">
              <a:defRPr sz="5544">
                <a:effectLst>
                  <a:outerShdw blurRad="39116" dist="19558" dir="2700000" rotWithShape="0">
                    <a:srgbClr val="000000">
                      <a:alpha val="75000"/>
                    </a:srgbClr>
                  </a:outerShdw>
                </a:effectLst>
              </a:defRPr>
            </a:lvl1pPr>
          </a:lstStyle>
          <a:p>
            <a:pPr lvl="0">
              <a:defRPr sz="1800" b="0">
                <a:solidFill>
                  <a:srgbClr val="000000"/>
                </a:solidFill>
                <a:effectLst/>
              </a:defRPr>
            </a:pPr>
            <a:r>
              <a:rPr sz="5544" b="1">
                <a:solidFill>
                  <a:srgbClr val="FFFFFF"/>
                </a:solidFill>
                <a:effectLst>
                  <a:outerShdw blurRad="39116" dist="19558" dir="2700000" rotWithShape="0">
                    <a:srgbClr val="000000">
                      <a:alpha val="75000"/>
                    </a:srgbClr>
                  </a:outerShdw>
                </a:effectLst>
              </a:rPr>
              <a:t>Exercise: Verify the users and groups exist</a:t>
            </a:r>
          </a:p>
        </p:txBody>
      </p:sp>
      <p:sp>
        <p:nvSpPr>
          <p:cNvPr id="5327" name="Shape 5327"/>
          <p:cNvSpPr>
            <a:spLocks noGrp="1"/>
          </p:cNvSpPr>
          <p:nvPr>
            <p:ph type="body" idx="1"/>
          </p:nvPr>
        </p:nvSpPr>
        <p:spPr>
          <a:xfrm>
            <a:off x="812800" y="1701800"/>
            <a:ext cx="15100300" cy="850900"/>
          </a:xfrm>
          <a:prstGeom prst="rect">
            <a:avLst/>
          </a:prstGeom>
        </p:spPr>
        <p:txBody>
          <a:bodyPr/>
          <a:lstStyle/>
          <a:p>
            <a:pPr lvl="0" defTabSz="284987">
              <a:defRPr sz="1800">
                <a:solidFill>
                  <a:srgbClr val="000000"/>
                </a:solidFill>
              </a:defRPr>
            </a:pPr>
            <a:r>
              <a:rPr sz="2448" b="1">
                <a:solidFill>
                  <a:srgbClr val="FFFFFF"/>
                </a:solidFill>
              </a:rPr>
              <a:t>chef@node1:~</a:t>
            </a:r>
            <a:r>
              <a:rPr sz="2448">
                <a:solidFill>
                  <a:srgbClr val="FFFFFF"/>
                </a:solidFill>
              </a:rPr>
              <a:t>$ cat /etc/passwd</a:t>
            </a:r>
          </a:p>
        </p:txBody>
      </p:sp>
      <p:sp>
        <p:nvSpPr>
          <p:cNvPr id="5328" name="Shape 5328"/>
          <p:cNvSpPr/>
          <p:nvPr/>
        </p:nvSpPr>
        <p:spPr>
          <a:xfrm>
            <a:off x="787400" y="2717800"/>
            <a:ext cx="15113000" cy="2540000"/>
          </a:xfrm>
          <a:prstGeom prst="rect">
            <a:avLst/>
          </a:prstGeom>
          <a:solidFill/>
          <a:ln w="12700">
            <a:solidFill/>
            <a:custDash>
              <a:ds d="200000" sp="200000"/>
            </a:custDash>
            <a:miter lim="400000"/>
          </a:ln>
          <a:extLst>
            <a:ext uri="{C572A759-6A51-4108-AA02-DFA0A04FC94B}">
              <ma14:wrappingTextBoxFlag xmlns:ma14="http://schemas.microsoft.com/office/mac/drawingml/2011/main" val="1"/>
            </a:ext>
          </a:extLst>
        </p:spPr>
        <p:txBody>
          <a:bodyPr lIns="38100" tIns="38100" rIns="38100" bIns="38100" anchor="ctr">
            <a:normAutofit/>
          </a:bodyPr>
          <a:lstStyle/>
          <a:p>
            <a:pPr lvl="0" algn="l">
              <a:buClr>
                <a:srgbClr val="DE5F31"/>
              </a:buClr>
              <a:defRPr sz="1800"/>
            </a:pPr>
            <a:r>
              <a:rPr sz="3200">
                <a:solidFill>
                  <a:srgbClr val="FFFFFF"/>
                </a:solidFill>
                <a:latin typeface="+mn-lt"/>
                <a:ea typeface="+mn-ea"/>
                <a:cs typeface="+mn-cs"/>
                <a:sym typeface="Courier"/>
              </a:rPr>
              <a:t>frank:x:2001:0:Frank Belson:/home/frank:/bin/bash</a:t>
            </a:r>
          </a:p>
          <a:p>
            <a:pPr lvl="0" algn="l">
              <a:buClr>
                <a:srgbClr val="DE5F31"/>
              </a:buClr>
              <a:defRPr sz="1800"/>
            </a:pPr>
            <a:r>
              <a:rPr sz="3200">
                <a:solidFill>
                  <a:srgbClr val="FFFFFF"/>
                </a:solidFill>
                <a:latin typeface="+mn-lt"/>
                <a:ea typeface="+mn-ea"/>
                <a:cs typeface="+mn-cs"/>
                <a:sym typeface="Courier"/>
              </a:rPr>
              <a:t>bobo:x:2000:0:Bobo T. Clown:/home/bobo:/bin/bash</a:t>
            </a:r>
          </a:p>
        </p:txBody>
      </p:sp>
      <p:sp>
        <p:nvSpPr>
          <p:cNvPr id="5329" name="Shape 5329"/>
          <p:cNvSpPr/>
          <p:nvPr/>
        </p:nvSpPr>
        <p:spPr>
          <a:xfrm>
            <a:off x="800100" y="6502400"/>
            <a:ext cx="15113000" cy="2247900"/>
          </a:xfrm>
          <a:prstGeom prst="rect">
            <a:avLst/>
          </a:prstGeom>
          <a:solidFill/>
          <a:ln w="12700">
            <a:solidFill/>
            <a:custDash>
              <a:ds d="200000" sp="200000"/>
            </a:custDash>
            <a:miter lim="400000"/>
          </a:ln>
          <a:extLst>
            <a:ext uri="{C572A759-6A51-4108-AA02-DFA0A04FC94B}">
              <ma14:wrappingTextBoxFlag xmlns:ma14="http://schemas.microsoft.com/office/mac/drawingml/2011/main" val="1"/>
            </a:ext>
          </a:extLst>
        </p:spPr>
        <p:txBody>
          <a:bodyPr lIns="38100" tIns="38100" rIns="38100" bIns="38100" anchor="ctr">
            <a:normAutofit/>
          </a:bodyPr>
          <a:lstStyle>
            <a:lvl1pPr algn="l">
              <a:buClr>
                <a:srgbClr val="DE5F31"/>
              </a:buClr>
              <a:defRPr>
                <a:solidFill>
                  <a:srgbClr val="FFFFFF"/>
                </a:solidFill>
                <a:latin typeface="+mn-lt"/>
                <a:ea typeface="+mn-ea"/>
                <a:cs typeface="+mn-cs"/>
                <a:sym typeface="Courier"/>
              </a:defRPr>
            </a:lvl1pPr>
          </a:lstStyle>
          <a:p>
            <a:pPr lvl="0">
              <a:defRPr sz="1800">
                <a:solidFill>
                  <a:srgbClr val="000000"/>
                </a:solidFill>
              </a:defRPr>
            </a:pPr>
            <a:r>
              <a:rPr sz="3200">
                <a:solidFill>
                  <a:srgbClr val="FFFFFF"/>
                </a:solidFill>
              </a:rPr>
              <a:t>clowns:x:3000:bobo,frank</a:t>
            </a:r>
          </a:p>
        </p:txBody>
      </p:sp>
      <p:sp>
        <p:nvSpPr>
          <p:cNvPr id="5330" name="Shape 5330"/>
          <p:cNvSpPr/>
          <p:nvPr/>
        </p:nvSpPr>
        <p:spPr>
          <a:xfrm>
            <a:off x="812800" y="5473700"/>
            <a:ext cx="15100300" cy="8509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ormAutofit/>
          </a:bodyPr>
          <a:lstStyle/>
          <a:p>
            <a:pPr lvl="0" algn="l" defTabSz="284987">
              <a:spcBef>
                <a:spcPts val="600"/>
              </a:spcBef>
              <a:buClr>
                <a:srgbClr val="F38C24"/>
              </a:buClr>
              <a:defRPr sz="1800"/>
            </a:pPr>
            <a:r>
              <a:rPr sz="2448" b="1">
                <a:solidFill>
                  <a:srgbClr val="FFFFFF"/>
                </a:solidFill>
                <a:latin typeface="+mn-lt"/>
                <a:ea typeface="+mn-ea"/>
                <a:cs typeface="+mn-cs"/>
                <a:sym typeface="Courier"/>
              </a:rPr>
              <a:t>chef@node1:~</a:t>
            </a:r>
            <a:r>
              <a:rPr sz="2448">
                <a:solidFill>
                  <a:srgbClr val="FFFFFF"/>
                </a:solidFill>
                <a:latin typeface="+mn-lt"/>
                <a:ea typeface="+mn-ea"/>
                <a:cs typeface="+mn-cs"/>
                <a:sym typeface="Courier"/>
              </a:rPr>
              <a:t>$ cat /etc/group</a:t>
            </a:r>
          </a:p>
        </p:txBody>
      </p:sp>
      <p:sp>
        <p:nvSpPr>
          <p:cNvPr id="5331" name="Shape 5331"/>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493</a:t>
            </a:fld>
            <a:endParaRPr sz="1000"/>
          </a:p>
        </p:txBody>
      </p:sp>
    </p:spTree>
  </p:cSld>
  <p:clrMapOvr>
    <a:masterClrMapping/>
  </p:clrMapOvr>
  <p:transition xmlns:p14="http://schemas.microsoft.com/office/powerpoint/2010/main" spd="med"/>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3" name="Shape 5333"/>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Let’s review real quick..	</a:t>
            </a:r>
          </a:p>
        </p:txBody>
      </p:sp>
      <p:sp>
        <p:nvSpPr>
          <p:cNvPr id="5334" name="Shape 5334"/>
          <p:cNvSpPr>
            <a:spLocks noGrp="1"/>
          </p:cNvSpPr>
          <p:nvPr>
            <p:ph type="body" idx="1"/>
          </p:nvPr>
        </p:nvSpPr>
        <p:spPr>
          <a:xfrm>
            <a:off x="800100" y="1866900"/>
            <a:ext cx="14655800" cy="6731000"/>
          </a:xfrm>
          <a:prstGeom prst="rect">
            <a:avLst/>
          </a:prstGeom>
        </p:spPr>
        <p:txBody>
          <a:bodyPr/>
          <a:lstStyle/>
          <a:p>
            <a:pPr lvl="0">
              <a:defRPr sz="1800"/>
            </a:pPr>
            <a:r>
              <a:rPr sz="4800"/>
              <a:t>We just created a centralized user and group repository, from scratch</a:t>
            </a:r>
          </a:p>
          <a:p>
            <a:pPr lvl="1">
              <a:defRPr sz="1800"/>
            </a:pPr>
            <a:r>
              <a:rPr sz="4800"/>
              <a:t>(That’s kind of like what LDAP and Active Directory do, only they are, well, fancier.)</a:t>
            </a:r>
          </a:p>
          <a:p>
            <a:pPr lvl="0">
              <a:defRPr sz="1800"/>
            </a:pPr>
            <a:r>
              <a:rPr sz="4800"/>
              <a:t>Between Data Bags and Node Attribute precedence, Chef provides a plethora of ways to inform the patterns you use to configure your infrastructure</a:t>
            </a:r>
          </a:p>
        </p:txBody>
      </p:sp>
      <p:sp>
        <p:nvSpPr>
          <p:cNvPr id="5335" name="Shape 5335"/>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494</a:t>
            </a:fld>
            <a:endParaRPr sz="1000"/>
          </a:p>
        </p:txBody>
      </p:sp>
    </p:spTree>
  </p:cSld>
  <p:clrMapOvr>
    <a:masterClrMapping/>
  </p:clrMapOvr>
  <p:transition xmlns:p14="http://schemas.microsoft.com/office/powerpoint/2010/main" spd="med"/>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9" name="Shape 5339"/>
          <p:cNvSpPr>
            <a:spLocks noGrp="1"/>
          </p:cNvSpPr>
          <p:nvPr>
            <p:ph type="title"/>
          </p:nvPr>
        </p:nvSpPr>
        <p:spPr>
          <a:prstGeom prst="rect">
            <a:avLst/>
          </a:prstGeom>
        </p:spPr>
        <p:txBody>
          <a:bodyPr>
            <a:normAutofit fontScale="90000"/>
          </a:bodyPr>
          <a:lstStyle>
            <a:lvl1pPr defTabSz="491744">
              <a:defRPr sz="7304">
                <a:effectLst>
                  <a:outerShdw blurRad="44704" dist="22352" dir="2700000" rotWithShape="0">
                    <a:srgbClr val="000000">
                      <a:alpha val="75000"/>
                    </a:srgbClr>
                  </a:outerShdw>
                </a:effectLst>
              </a:defRPr>
            </a:lvl1pPr>
          </a:lstStyle>
          <a:p>
            <a:pPr lvl="0">
              <a:defRPr sz="1800" b="0">
                <a:solidFill>
                  <a:srgbClr val="000000"/>
                </a:solidFill>
                <a:effectLst/>
              </a:defRPr>
            </a:pPr>
            <a:r>
              <a:rPr sz="7304" b="1">
                <a:solidFill>
                  <a:srgbClr val="FFFFFF"/>
                </a:solidFill>
                <a:effectLst>
                  <a:outerShdw blurRad="44704" dist="22352" dir="2700000" rotWithShape="0">
                    <a:srgbClr val="000000">
                      <a:alpha val="75000"/>
                    </a:srgbClr>
                  </a:outerShdw>
                </a:effectLst>
              </a:rPr>
              <a:t>Review Questions</a:t>
            </a:r>
          </a:p>
        </p:txBody>
      </p:sp>
      <p:sp>
        <p:nvSpPr>
          <p:cNvPr id="5340" name="Shape 5340"/>
          <p:cNvSpPr>
            <a:spLocks noGrp="1"/>
          </p:cNvSpPr>
          <p:nvPr>
            <p:ph type="body" idx="1"/>
          </p:nvPr>
        </p:nvSpPr>
        <p:spPr>
          <a:xfrm>
            <a:off x="800100" y="1866900"/>
            <a:ext cx="15646400" cy="6591300"/>
          </a:xfrm>
          <a:prstGeom prst="rect">
            <a:avLst/>
          </a:prstGeom>
        </p:spPr>
        <p:txBody>
          <a:bodyPr>
            <a:normAutofit lnSpcReduction="10000"/>
          </a:bodyPr>
          <a:lstStyle/>
          <a:p>
            <a:pPr marL="339089" lvl="0" indent="-339089" defTabSz="497331">
              <a:spcBef>
                <a:spcPts val="1000"/>
              </a:spcBef>
              <a:defRPr sz="1800"/>
            </a:pPr>
            <a:r>
              <a:rPr sz="4272"/>
              <a:t>What are Data Bags?</a:t>
            </a:r>
          </a:p>
          <a:p>
            <a:pPr marL="339089" lvl="0" indent="-339089" defTabSz="497331">
              <a:spcBef>
                <a:spcPts val="1000"/>
              </a:spcBef>
              <a:defRPr sz="1800"/>
            </a:pPr>
            <a:r>
              <a:rPr sz="4272"/>
              <a:t>How are they used?</a:t>
            </a:r>
          </a:p>
          <a:p>
            <a:pPr marL="339089" lvl="0" indent="-339089" defTabSz="497331">
              <a:spcBef>
                <a:spcPts val="1000"/>
              </a:spcBef>
              <a:defRPr sz="1800"/>
            </a:pPr>
            <a:r>
              <a:rPr sz="4272"/>
              <a:t>What does the User resource do?</a:t>
            </a:r>
          </a:p>
          <a:p>
            <a:pPr marL="339089" lvl="0" indent="-339089" defTabSz="497331">
              <a:spcBef>
                <a:spcPts val="1000"/>
              </a:spcBef>
              <a:defRPr sz="1800"/>
            </a:pPr>
            <a:r>
              <a:rPr sz="4272"/>
              <a:t>What is </a:t>
            </a:r>
            <a:r>
              <a:rPr sz="4272">
                <a:latin typeface="+mn-lt"/>
                <a:ea typeface="+mn-ea"/>
                <a:cs typeface="+mn-cs"/>
                <a:sym typeface="Courier"/>
              </a:rPr>
              <a:t>include_recipe</a:t>
            </a:r>
            <a:r>
              <a:rPr sz="4272"/>
              <a:t>, and why is it useful?</a:t>
            </a:r>
          </a:p>
          <a:p>
            <a:pPr marL="339089" lvl="0" indent="-339089" defTabSz="497331">
              <a:spcBef>
                <a:spcPts val="1000"/>
              </a:spcBef>
              <a:defRPr sz="1800"/>
            </a:pPr>
            <a:r>
              <a:rPr sz="4272"/>
              <a:t>How does search work inside a recipe?</a:t>
            </a:r>
          </a:p>
          <a:p>
            <a:pPr marL="339089" lvl="0" indent="-339089" defTabSz="497331">
              <a:spcBef>
                <a:spcPts val="1000"/>
              </a:spcBef>
              <a:defRPr sz="1800"/>
            </a:pPr>
            <a:r>
              <a:rPr sz="4272"/>
              <a:t>What other applications do you see for search?</a:t>
            </a:r>
          </a:p>
          <a:p>
            <a:pPr marL="339089" lvl="0" indent="-339089" defTabSz="497331">
              <a:spcBef>
                <a:spcPts val="1000"/>
              </a:spcBef>
              <a:defRPr sz="1800"/>
            </a:pPr>
            <a:r>
              <a:rPr sz="4272"/>
              <a:t>How could we have used Data Bags in the refactored Apache recipe?</a:t>
            </a:r>
          </a:p>
          <a:p>
            <a:pPr marL="339089" lvl="0" indent="-339089" defTabSz="497331">
              <a:spcBef>
                <a:spcPts val="1000"/>
              </a:spcBef>
              <a:defRPr sz="1800"/>
            </a:pPr>
            <a:r>
              <a:rPr sz="4272"/>
              <a:t>Where would you go to find out more?</a:t>
            </a:r>
          </a:p>
        </p:txBody>
      </p:sp>
      <p:sp>
        <p:nvSpPr>
          <p:cNvPr id="5341" name="Shape 5341"/>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495</a:t>
            </a:fld>
            <a:endParaRPr sz="1000"/>
          </a:p>
        </p:txBody>
      </p:sp>
    </p:spTree>
  </p:cSld>
  <p:clrMapOvr>
    <a:masterClrMapping/>
  </p:clrMapOvr>
  <p:transition xmlns:p14="http://schemas.microsoft.com/office/powerpoint/2010/main" spd="med"/>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3" name="Shape 5343"/>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Roles</a:t>
            </a:r>
          </a:p>
        </p:txBody>
      </p:sp>
      <p:sp>
        <p:nvSpPr>
          <p:cNvPr id="5344" name="Shape 5344"/>
          <p:cNvSpPr>
            <a:spLocks noGrp="1"/>
          </p:cNvSpPr>
          <p:nvPr>
            <p:ph type="body" idx="1"/>
          </p:nvPr>
        </p:nvSpPr>
        <p:spPr>
          <a:prstGeom prst="rect">
            <a:avLst/>
          </a:prstGeom>
        </p:spPr>
        <p:txBody>
          <a:bodyPr/>
          <a:lstStyle/>
          <a:p>
            <a:pPr lvl="0">
              <a:defRPr sz="1800">
                <a:solidFill>
                  <a:srgbClr val="000000"/>
                </a:solidFill>
              </a:defRPr>
            </a:pPr>
            <a:r>
              <a:rPr sz="3600">
                <a:solidFill>
                  <a:srgbClr val="A1C3E5"/>
                </a:solidFill>
              </a:rPr>
              <a:t>Role-based Attributes and Merge Order Precedence</a:t>
            </a:r>
          </a:p>
        </p:txBody>
      </p:sp>
      <p:sp>
        <p:nvSpPr>
          <p:cNvPr id="5345" name="Shape 5345"/>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496</a:t>
            </a:fld>
            <a:endParaRPr sz="1000"/>
          </a:p>
        </p:txBody>
      </p:sp>
    </p:spTree>
  </p:cSld>
  <p:clrMapOvr>
    <a:masterClrMapping/>
  </p:clrMapOvr>
  <p:transition xmlns:p14="http://schemas.microsoft.com/office/powerpoint/2010/main" spd="med"/>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7" name="Shape 5347"/>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Lesson Objectives</a:t>
            </a:r>
          </a:p>
        </p:txBody>
      </p:sp>
      <p:sp>
        <p:nvSpPr>
          <p:cNvPr id="5348" name="Shape 5348"/>
          <p:cNvSpPr>
            <a:spLocks noGrp="1"/>
          </p:cNvSpPr>
          <p:nvPr>
            <p:ph type="body" idx="1"/>
          </p:nvPr>
        </p:nvSpPr>
        <p:spPr>
          <a:prstGeom prst="rect">
            <a:avLst/>
          </a:prstGeom>
        </p:spPr>
        <p:txBody>
          <a:bodyPr/>
          <a:lstStyle/>
          <a:p>
            <a:pPr lvl="0">
              <a:defRPr sz="1800"/>
            </a:pPr>
            <a:r>
              <a:rPr sz="4800" dirty="0"/>
              <a:t>After completing the lesson, you will be able to</a:t>
            </a:r>
          </a:p>
          <a:p>
            <a:pPr lvl="1">
              <a:defRPr sz="1800"/>
            </a:pPr>
            <a:r>
              <a:rPr sz="4800" dirty="0"/>
              <a:t>Explain what Roles are, and how they are used to provide clarity </a:t>
            </a:r>
          </a:p>
          <a:p>
            <a:pPr lvl="1">
              <a:defRPr sz="1800"/>
            </a:pPr>
            <a:r>
              <a:rPr sz="4800" dirty="0"/>
              <a:t>Discuss the Role Ruby DSL</a:t>
            </a:r>
          </a:p>
          <a:p>
            <a:pPr lvl="1">
              <a:defRPr sz="1800"/>
            </a:pPr>
            <a:r>
              <a:rPr sz="4800" dirty="0"/>
              <a:t>Show a Role with Knife</a:t>
            </a:r>
          </a:p>
          <a:p>
            <a:pPr lvl="1">
              <a:defRPr sz="1800"/>
            </a:pPr>
            <a:r>
              <a:rPr sz="4800" dirty="0"/>
              <a:t>Explain how merge order affects the precedence hierarchy</a:t>
            </a:r>
          </a:p>
          <a:p>
            <a:pPr lvl="1">
              <a:defRPr sz="1800"/>
            </a:pPr>
            <a:r>
              <a:rPr sz="4800" dirty="0"/>
              <a:t>Describe nested Roles</a:t>
            </a:r>
          </a:p>
        </p:txBody>
      </p:sp>
      <p:sp>
        <p:nvSpPr>
          <p:cNvPr id="5349" name="Shape 5349"/>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497</a:t>
            </a:fld>
            <a:endParaRPr sz="1000"/>
          </a:p>
        </p:txBody>
      </p:sp>
    </p:spTree>
  </p:cSld>
  <p:clrMapOvr>
    <a:masterClrMapping/>
  </p:clrMapOvr>
  <p:transition xmlns:p14="http://schemas.microsoft.com/office/powerpoint/2010/main" spd="med"/>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1" name="Shape 5351"/>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What is a Role?</a:t>
            </a:r>
          </a:p>
        </p:txBody>
      </p:sp>
      <p:sp>
        <p:nvSpPr>
          <p:cNvPr id="5352" name="Shape 5352"/>
          <p:cNvSpPr>
            <a:spLocks noGrp="1"/>
          </p:cNvSpPr>
          <p:nvPr>
            <p:ph type="body" idx="1"/>
          </p:nvPr>
        </p:nvSpPr>
        <p:spPr>
          <a:xfrm>
            <a:off x="812800" y="1879600"/>
            <a:ext cx="14960600" cy="6731000"/>
          </a:xfrm>
          <a:prstGeom prst="rect">
            <a:avLst/>
          </a:prstGeom>
        </p:spPr>
        <p:txBody>
          <a:bodyPr/>
          <a:lstStyle/>
          <a:p>
            <a:pPr lvl="0">
              <a:defRPr sz="1800"/>
            </a:pPr>
            <a:r>
              <a:rPr sz="4800"/>
              <a:t>So far, we’ve been just adding recipes directly to a single node</a:t>
            </a:r>
          </a:p>
          <a:p>
            <a:pPr lvl="0">
              <a:defRPr sz="1800"/>
            </a:pPr>
            <a:r>
              <a:rPr sz="4800"/>
              <a:t>But that’s not how your infrastructure works - think about how you refer to servers</a:t>
            </a:r>
          </a:p>
          <a:p>
            <a:pPr lvl="1">
              <a:defRPr sz="1800"/>
            </a:pPr>
            <a:r>
              <a:rPr sz="4800" i="1"/>
              <a:t>"It’s a </a:t>
            </a:r>
            <a:r>
              <a:rPr sz="4800" b="1" i="1"/>
              <a:t>web server</a:t>
            </a:r>
            <a:r>
              <a:rPr sz="4800" i="1"/>
              <a:t>"</a:t>
            </a:r>
          </a:p>
          <a:p>
            <a:pPr lvl="1">
              <a:defRPr sz="1800"/>
            </a:pPr>
            <a:r>
              <a:rPr sz="4800" i="1"/>
              <a:t>"It’s a </a:t>
            </a:r>
            <a:r>
              <a:rPr sz="4800" b="1" i="1"/>
              <a:t>database</a:t>
            </a:r>
            <a:r>
              <a:rPr sz="4800" i="1"/>
              <a:t> server"</a:t>
            </a:r>
          </a:p>
          <a:p>
            <a:pPr lvl="1">
              <a:defRPr sz="1800"/>
            </a:pPr>
            <a:r>
              <a:rPr sz="4800" i="1"/>
              <a:t>"It’s a </a:t>
            </a:r>
            <a:r>
              <a:rPr sz="4800" b="1" i="1"/>
              <a:t>monitoring</a:t>
            </a:r>
            <a:r>
              <a:rPr sz="4800" i="1"/>
              <a:t> server"</a:t>
            </a:r>
          </a:p>
        </p:txBody>
      </p:sp>
      <p:sp>
        <p:nvSpPr>
          <p:cNvPr id="5353" name="Shape 5353"/>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498</a:t>
            </a:fld>
            <a:endParaRPr sz="1000"/>
          </a:p>
        </p:txBody>
      </p:sp>
    </p:spTree>
  </p:cSld>
  <p:clrMapOvr>
    <a:masterClrMapping/>
  </p:clrMapOvr>
  <p:transition xmlns:p14="http://schemas.microsoft.com/office/powerpoint/2010/main" spd="med"/>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 name="Shape 5355"/>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What is a Role? </a:t>
            </a:r>
          </a:p>
        </p:txBody>
      </p:sp>
      <p:sp>
        <p:nvSpPr>
          <p:cNvPr id="5356" name="Shape 5356"/>
          <p:cNvSpPr>
            <a:spLocks noGrp="1"/>
          </p:cNvSpPr>
          <p:nvPr>
            <p:ph type="body" idx="1"/>
          </p:nvPr>
        </p:nvSpPr>
        <p:spPr>
          <a:prstGeom prst="rect">
            <a:avLst/>
          </a:prstGeom>
        </p:spPr>
        <p:txBody>
          <a:bodyPr/>
          <a:lstStyle/>
          <a:p>
            <a:pPr lvl="0">
              <a:defRPr sz="1800"/>
            </a:pPr>
            <a:r>
              <a:rPr sz="4800"/>
              <a:t>Roles allow you to conveniently encapsulate the run lists and attributes required for a server to "be" what you already think it is</a:t>
            </a:r>
          </a:p>
          <a:p>
            <a:pPr lvl="0">
              <a:defRPr sz="1800"/>
            </a:pPr>
            <a:r>
              <a:rPr sz="4800"/>
              <a:t>In practice, Roles make it </a:t>
            </a:r>
            <a:r>
              <a:rPr sz="4800" b="1"/>
              <a:t>easy to configure many nodes identically </a:t>
            </a:r>
            <a:r>
              <a:rPr sz="4800"/>
              <a:t>without repeating yourself each time</a:t>
            </a:r>
          </a:p>
        </p:txBody>
      </p:sp>
      <p:sp>
        <p:nvSpPr>
          <p:cNvPr id="5357" name="Shape 5357"/>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499</a:t>
            </a:fld>
            <a:endParaRPr sz="1000"/>
          </a:p>
        </p:txBody>
      </p:sp>
    </p:spTree>
  </p:cSld>
  <p:clrMapOvr>
    <a:masterClrMapping/>
  </p:clrMapOvr>
  <p:transition xmlns:p14="http://schemas.microsoft.com/office/powerpoint/2010/main" spd="med"/>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1" name="Shape 411"/>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Instructor Introduction</a:t>
            </a:r>
          </a:p>
        </p:txBody>
      </p:sp>
      <p:sp>
        <p:nvSpPr>
          <p:cNvPr id="412" name="Shape 412"/>
          <p:cNvSpPr>
            <a:spLocks noGrp="1"/>
          </p:cNvSpPr>
          <p:nvPr>
            <p:ph type="body" idx="1"/>
          </p:nvPr>
        </p:nvSpPr>
        <p:spPr>
          <a:prstGeom prst="rect">
            <a:avLst/>
          </a:prstGeom>
        </p:spPr>
        <p:txBody>
          <a:bodyPr/>
          <a:lstStyle/>
          <a:p>
            <a:pPr marL="373380" lvl="0" indent="-373380" defTabSz="547624">
              <a:spcBef>
                <a:spcPts val="1100"/>
              </a:spcBef>
              <a:defRPr sz="1800"/>
            </a:pPr>
            <a:r>
              <a:rPr sz="4704" b="1"/>
              <a:t>Name:</a:t>
            </a:r>
            <a:r>
              <a:rPr sz="4704"/>
              <a:t> Nathen Harvey</a:t>
            </a:r>
          </a:p>
          <a:p>
            <a:pPr marL="373380" lvl="0" indent="-373380" defTabSz="547624">
              <a:spcBef>
                <a:spcPts val="1100"/>
              </a:spcBef>
              <a:defRPr sz="1800"/>
            </a:pPr>
            <a:r>
              <a:rPr sz="4704" b="1"/>
              <a:t>Current job role: </a:t>
            </a:r>
            <a:r>
              <a:rPr sz="4704"/>
              <a:t>Director Community &amp; #learnchef</a:t>
            </a:r>
          </a:p>
          <a:p>
            <a:pPr marL="373380" lvl="0" indent="-373380" defTabSz="547624">
              <a:spcBef>
                <a:spcPts val="1100"/>
              </a:spcBef>
              <a:defRPr sz="1800"/>
            </a:pPr>
            <a:r>
              <a:rPr sz="4704" b="1"/>
              <a:t>Previous job roles/background:</a:t>
            </a:r>
            <a:r>
              <a:rPr sz="4704"/>
              <a:t> Web Operations, Customer Support, Web Development</a:t>
            </a:r>
          </a:p>
          <a:p>
            <a:pPr marL="373380" lvl="0" indent="-373380" defTabSz="547624">
              <a:spcBef>
                <a:spcPts val="1100"/>
              </a:spcBef>
              <a:defRPr sz="1800"/>
            </a:pPr>
            <a:r>
              <a:rPr sz="4704" b="1"/>
              <a:t>Experience with Chef/Config Management:</a:t>
            </a:r>
            <a:r>
              <a:rPr sz="4704"/>
              <a:t> Thrown into the deep end of System Administration about 7 years ago.  Saved by Chef about 4 years ago.</a:t>
            </a:r>
          </a:p>
          <a:p>
            <a:pPr marL="373380" lvl="0" indent="-373380" defTabSz="547624">
              <a:spcBef>
                <a:spcPts val="1100"/>
              </a:spcBef>
              <a:defRPr sz="1800"/>
            </a:pPr>
            <a:r>
              <a:rPr sz="4704" b="1"/>
              <a:t>Favorite Text Editor:  </a:t>
            </a:r>
            <a:r>
              <a:rPr sz="4704"/>
              <a:t>Sublime Text</a:t>
            </a:r>
          </a:p>
        </p:txBody>
      </p:sp>
      <p:sp>
        <p:nvSpPr>
          <p:cNvPr id="413" name="Shape 41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a:t>
            </a:fld>
            <a:endParaRPr sz="1000"/>
          </a:p>
        </p:txBody>
      </p:sp>
      <p:pic>
        <p:nvPicPr>
          <p:cNvPr id="414" name="ffs_sticker.png"/>
          <p:cNvPicPr/>
          <p:nvPr/>
        </p:nvPicPr>
        <p:blipFill>
          <a:blip r:embed="rId3">
            <a:extLst/>
          </a:blip>
          <a:stretch>
            <a:fillRect/>
          </a:stretch>
        </p:blipFill>
        <p:spPr>
          <a:xfrm>
            <a:off x="13030200" y="7309394"/>
            <a:ext cx="3073400" cy="1574801"/>
          </a:xfrm>
          <a:prstGeom prst="rect">
            <a:avLst/>
          </a:prstGeom>
          <a:ln w="12700">
            <a:miter lim="400000"/>
          </a:ln>
        </p:spPr>
      </p:pic>
    </p:spTree>
  </p:cSld>
  <p:clrMapOvr>
    <a:masterClrMapping/>
  </p:clrMapOvr>
  <p:transition xmlns:p14="http://schemas.microsoft.com/office/powerpoint/2010/mai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 name="Shape 902"/>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Chef is Infrastructure as Code</a:t>
            </a:r>
          </a:p>
        </p:txBody>
      </p:sp>
      <p:sp>
        <p:nvSpPr>
          <p:cNvPr id="903" name="Shape 903"/>
          <p:cNvSpPr>
            <a:spLocks noGrp="1"/>
          </p:cNvSpPr>
          <p:nvPr>
            <p:ph type="body" idx="1"/>
          </p:nvPr>
        </p:nvSpPr>
        <p:spPr>
          <a:prstGeom prst="rect">
            <a:avLst/>
          </a:prstGeom>
        </p:spPr>
        <p:txBody>
          <a:bodyPr/>
          <a:lstStyle/>
          <a:p>
            <a:pPr lvl="0">
              <a:defRPr sz="1800"/>
            </a:pPr>
            <a:r>
              <a:rPr sz="4800"/>
              <a:t>Reconstruct business from </a:t>
            </a:r>
            <a:r>
              <a:rPr sz="4800" b="1"/>
              <a:t>code repository</a:t>
            </a:r>
            <a:r>
              <a:rPr sz="4800"/>
              <a:t>, </a:t>
            </a:r>
            <a:r>
              <a:rPr sz="4800" b="1"/>
              <a:t>data backup</a:t>
            </a:r>
            <a:r>
              <a:rPr sz="4800"/>
              <a:t>, and </a:t>
            </a:r>
            <a:r>
              <a:rPr sz="4800" b="1"/>
              <a:t>compute resources</a:t>
            </a:r>
          </a:p>
        </p:txBody>
      </p:sp>
      <p:pic>
        <p:nvPicPr>
          <p:cNvPr id="904" name="enigma.jpg"/>
          <p:cNvPicPr/>
          <p:nvPr/>
        </p:nvPicPr>
        <p:blipFill>
          <a:blip r:embed="rId3">
            <a:extLst/>
          </a:blip>
          <a:stretch>
            <a:fillRect/>
          </a:stretch>
        </p:blipFill>
        <p:spPr>
          <a:xfrm>
            <a:off x="800100" y="2350944"/>
            <a:ext cx="7061200" cy="5765801"/>
          </a:xfrm>
          <a:prstGeom prst="rect">
            <a:avLst/>
          </a:prstGeom>
          <a:ln w="12700">
            <a:miter lim="400000"/>
          </a:ln>
        </p:spPr>
      </p:pic>
      <p:sp>
        <p:nvSpPr>
          <p:cNvPr id="905" name="Shape 905"/>
          <p:cNvSpPr/>
          <p:nvPr/>
        </p:nvSpPr>
        <p:spPr>
          <a:xfrm>
            <a:off x="2631399" y="8242300"/>
            <a:ext cx="3390094" cy="2667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sz="1300" u="sng">
                <a:hlinkClick r:id="rId4"/>
              </a:defRPr>
            </a:lvl1pPr>
          </a:lstStyle>
          <a:p>
            <a:pPr lvl="0">
              <a:defRPr sz="1800" u="none"/>
            </a:pPr>
            <a:r>
              <a:rPr sz="1300" u="sng">
                <a:hlinkClick r:id="rId4"/>
              </a:rPr>
              <a:t>http://www.flickr.com/photos/louisb/4555295187/</a:t>
            </a:r>
          </a:p>
        </p:txBody>
      </p:sp>
      <p:sp>
        <p:nvSpPr>
          <p:cNvPr id="906" name="Shape 90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50</a:t>
            </a:fld>
            <a:endParaRPr sz="1000"/>
          </a:p>
        </p:txBody>
      </p:sp>
    </p:spTree>
  </p:cSld>
  <p:clrMapOvr>
    <a:masterClrMapping/>
  </p:clrMapOvr>
  <p:transition xmlns:p14="http://schemas.microsoft.com/office/powerpoint/2010/main" spd="med"/>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9" name="Shape 5359"/>
          <p:cNvSpPr>
            <a:spLocks noGrp="1"/>
          </p:cNvSpPr>
          <p:nvPr>
            <p:ph type="title"/>
          </p:nvPr>
        </p:nvSpPr>
        <p:spPr>
          <a:prstGeom prst="rect">
            <a:avLst/>
          </a:prstGeom>
        </p:spPr>
        <p:txBody>
          <a:bodyPr/>
          <a:lstStyle>
            <a:lvl1pPr defTabSz="441452">
              <a:defRPr sz="5688">
                <a:effectLst>
                  <a:outerShdw blurRad="40132" dist="20066" dir="2700000" rotWithShape="0">
                    <a:srgbClr val="000000">
                      <a:alpha val="75000"/>
                    </a:srgbClr>
                  </a:outerShdw>
                </a:effectLst>
              </a:defRPr>
            </a:lvl1pPr>
          </a:lstStyle>
          <a:p>
            <a:pPr lvl="0">
              <a:defRPr sz="1800" b="0">
                <a:solidFill>
                  <a:srgbClr val="000000"/>
                </a:solidFill>
                <a:effectLst/>
              </a:defRPr>
            </a:pPr>
            <a:r>
              <a:rPr sz="5688" b="1">
                <a:solidFill>
                  <a:srgbClr val="FFFFFF"/>
                </a:solidFill>
                <a:effectLst>
                  <a:outerShdw blurRad="40132" dist="20066" dir="2700000" rotWithShape="0">
                    <a:srgbClr val="000000">
                      <a:alpha val="75000"/>
                    </a:srgbClr>
                  </a:outerShdw>
                </a:effectLst>
              </a:rPr>
              <a:t>Best Practice: Roles live in your chef-repo</a:t>
            </a:r>
          </a:p>
        </p:txBody>
      </p:sp>
      <p:sp>
        <p:nvSpPr>
          <p:cNvPr id="5360" name="Shape 5360"/>
          <p:cNvSpPr>
            <a:spLocks noGrp="1"/>
          </p:cNvSpPr>
          <p:nvPr>
            <p:ph type="body" idx="1"/>
          </p:nvPr>
        </p:nvSpPr>
        <p:spPr>
          <a:prstGeom prst="rect">
            <a:avLst/>
          </a:prstGeom>
        </p:spPr>
        <p:txBody>
          <a:bodyPr/>
          <a:lstStyle/>
          <a:p>
            <a:pPr lvl="0">
              <a:defRPr sz="1800"/>
            </a:pPr>
            <a:r>
              <a:rPr sz="4800"/>
              <a:t>Like Data Bags, you have options with how to create a Role</a:t>
            </a:r>
          </a:p>
          <a:p>
            <a:pPr lvl="0">
              <a:defRPr sz="1800"/>
            </a:pPr>
            <a:r>
              <a:rPr sz="4800"/>
              <a:t>The best practice is that all of your Roles live in the </a:t>
            </a:r>
            <a:r>
              <a:rPr sz="4800">
                <a:latin typeface="Inconsolata"/>
                <a:ea typeface="Inconsolata"/>
                <a:cs typeface="Inconsolata"/>
                <a:sym typeface="Inconsolata"/>
              </a:rPr>
              <a:t>roles </a:t>
            </a:r>
            <a:r>
              <a:rPr sz="4800"/>
              <a:t>directory of your chef-repo</a:t>
            </a:r>
          </a:p>
          <a:p>
            <a:pPr lvl="0">
              <a:defRPr sz="1800"/>
            </a:pPr>
            <a:r>
              <a:rPr sz="4800"/>
              <a:t>They can be created via the API and Knife, but it’s nice to be able to see them evolve in your source control history</a:t>
            </a:r>
          </a:p>
        </p:txBody>
      </p:sp>
      <p:sp>
        <p:nvSpPr>
          <p:cNvPr id="5361" name="Shape 5361"/>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500</a:t>
            </a:fld>
            <a:endParaRPr sz="1000"/>
          </a:p>
        </p:txBody>
      </p:sp>
    </p:spTree>
  </p:cSld>
  <p:clrMapOvr>
    <a:masterClrMapping/>
  </p:clrMapOvr>
  <p:transition xmlns:p14="http://schemas.microsoft.com/office/powerpoint/2010/main" spd="med"/>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 name="Shape 5365"/>
          <p:cNvSpPr/>
          <p:nvPr/>
        </p:nvSpPr>
        <p:spPr>
          <a:xfrm>
            <a:off x="7543800" y="2381250"/>
            <a:ext cx="7924800" cy="60452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p>
            <a:pPr lvl="0" algn="l" defTabSz="457200">
              <a:defRPr sz="1800"/>
            </a:pPr>
            <a:r>
              <a:rPr sz="3100" dirty="0">
                <a:solidFill>
                  <a:srgbClr val="008F00"/>
                </a:solidFill>
                <a:latin typeface="+mn-lt"/>
                <a:ea typeface="+mn-ea"/>
                <a:cs typeface="+mn-cs"/>
                <a:sym typeface="Courier"/>
              </a:rPr>
              <a:t>name</a:t>
            </a:r>
            <a:r>
              <a:rPr sz="3100" dirty="0">
                <a:latin typeface="+mn-lt"/>
                <a:ea typeface="+mn-ea"/>
                <a:cs typeface="+mn-cs"/>
                <a:sym typeface="Courier"/>
              </a:rPr>
              <a:t> </a:t>
            </a:r>
            <a:r>
              <a:rPr sz="3100" dirty="0">
                <a:solidFill>
                  <a:srgbClr val="C8352B"/>
                </a:solidFill>
                <a:latin typeface="+mn-lt"/>
                <a:ea typeface="+mn-ea"/>
                <a:cs typeface="+mn-cs"/>
                <a:sym typeface="Courier"/>
              </a:rPr>
              <a:t>"webserver"</a:t>
            </a:r>
            <a:endParaRPr sz="3100" dirty="0">
              <a:latin typeface="+mn-lt"/>
              <a:ea typeface="+mn-ea"/>
              <a:cs typeface="+mn-cs"/>
              <a:sym typeface="Courier"/>
            </a:endParaRPr>
          </a:p>
          <a:p>
            <a:pPr lvl="0" algn="l" defTabSz="457200">
              <a:defRPr sz="1800"/>
            </a:pPr>
            <a:r>
              <a:rPr sz="3100" dirty="0">
                <a:latin typeface="+mn-lt"/>
                <a:ea typeface="+mn-ea"/>
                <a:cs typeface="+mn-cs"/>
                <a:sym typeface="Courier"/>
              </a:rPr>
              <a:t>description </a:t>
            </a:r>
            <a:r>
              <a:rPr sz="3100" dirty="0">
                <a:solidFill>
                  <a:srgbClr val="C8352B"/>
                </a:solidFill>
                <a:latin typeface="+mn-lt"/>
                <a:ea typeface="+mn-ea"/>
                <a:cs typeface="+mn-cs"/>
                <a:sym typeface="Courier"/>
              </a:rPr>
              <a:t>"Web Server"</a:t>
            </a:r>
            <a:endParaRPr sz="3100" dirty="0">
              <a:latin typeface="+mn-lt"/>
              <a:ea typeface="+mn-ea"/>
              <a:cs typeface="+mn-cs"/>
              <a:sym typeface="Courier"/>
            </a:endParaRPr>
          </a:p>
          <a:p>
            <a:pPr lvl="0" algn="l" defTabSz="457200">
              <a:defRPr sz="1800"/>
            </a:pPr>
            <a:r>
              <a:rPr sz="3100" dirty="0">
                <a:latin typeface="+mn-lt"/>
                <a:ea typeface="+mn-ea"/>
                <a:cs typeface="+mn-cs"/>
                <a:sym typeface="Courier"/>
              </a:rPr>
              <a:t>run_list </a:t>
            </a:r>
            <a:r>
              <a:rPr sz="3100" dirty="0">
                <a:solidFill>
                  <a:srgbClr val="C8352B"/>
                </a:solidFill>
                <a:latin typeface="+mn-lt"/>
                <a:ea typeface="+mn-ea"/>
                <a:cs typeface="+mn-cs"/>
                <a:sym typeface="Courier"/>
              </a:rPr>
              <a:t>"recipe[apache]"</a:t>
            </a:r>
            <a:endParaRPr sz="3100" dirty="0">
              <a:latin typeface="+mn-lt"/>
              <a:ea typeface="+mn-ea"/>
              <a:cs typeface="+mn-cs"/>
              <a:sym typeface="Courier"/>
            </a:endParaRPr>
          </a:p>
          <a:p>
            <a:pPr lvl="0" algn="l" defTabSz="457200">
              <a:defRPr sz="1800"/>
            </a:pPr>
            <a:r>
              <a:rPr sz="3100" dirty="0">
                <a:latin typeface="+mn-lt"/>
                <a:ea typeface="+mn-ea"/>
                <a:cs typeface="+mn-cs"/>
                <a:sym typeface="Courier"/>
              </a:rPr>
              <a:t>default_attributes({</a:t>
            </a:r>
          </a:p>
          <a:p>
            <a:pPr lvl="0" algn="l" defTabSz="457200">
              <a:defRPr sz="1800"/>
            </a:pPr>
            <a:r>
              <a:rPr sz="3100" dirty="0">
                <a:latin typeface="+mn-lt"/>
                <a:ea typeface="+mn-ea"/>
                <a:cs typeface="+mn-cs"/>
                <a:sym typeface="Courier"/>
              </a:rPr>
              <a:t>  </a:t>
            </a:r>
            <a:r>
              <a:rPr sz="3100" dirty="0">
                <a:solidFill>
                  <a:srgbClr val="C8352B"/>
                </a:solidFill>
                <a:latin typeface="+mn-lt"/>
                <a:ea typeface="+mn-ea"/>
                <a:cs typeface="+mn-cs"/>
                <a:sym typeface="Courier"/>
              </a:rPr>
              <a:t>"apache"</a:t>
            </a:r>
            <a:r>
              <a:rPr sz="3100" dirty="0">
                <a:latin typeface="+mn-lt"/>
                <a:ea typeface="+mn-ea"/>
                <a:cs typeface="+mn-cs"/>
                <a:sym typeface="Courier"/>
              </a:rPr>
              <a:t> </a:t>
            </a:r>
            <a:r>
              <a:rPr sz="3100" dirty="0">
                <a:solidFill>
                  <a:srgbClr val="797979"/>
                </a:solidFill>
                <a:latin typeface="+mn-lt"/>
                <a:ea typeface="+mn-ea"/>
                <a:cs typeface="+mn-cs"/>
                <a:sym typeface="Courier"/>
              </a:rPr>
              <a:t>=&gt;</a:t>
            </a:r>
            <a:r>
              <a:rPr sz="3100" dirty="0">
                <a:latin typeface="+mn-lt"/>
                <a:ea typeface="+mn-ea"/>
                <a:cs typeface="+mn-cs"/>
                <a:sym typeface="Courier"/>
              </a:rPr>
              <a:t> {</a:t>
            </a:r>
          </a:p>
          <a:p>
            <a:pPr lvl="0" algn="l" defTabSz="457200">
              <a:defRPr sz="1800"/>
            </a:pPr>
            <a:r>
              <a:rPr sz="3100" dirty="0">
                <a:latin typeface="+mn-lt"/>
                <a:ea typeface="+mn-ea"/>
                <a:cs typeface="+mn-cs"/>
                <a:sym typeface="Courier"/>
              </a:rPr>
              <a:t>    </a:t>
            </a:r>
            <a:r>
              <a:rPr sz="3100" dirty="0">
                <a:solidFill>
                  <a:srgbClr val="C8352B"/>
                </a:solidFill>
                <a:latin typeface="+mn-lt"/>
                <a:ea typeface="+mn-ea"/>
                <a:cs typeface="+mn-cs"/>
                <a:sym typeface="Courier"/>
              </a:rPr>
              <a:t>"sites"</a:t>
            </a:r>
            <a:r>
              <a:rPr sz="3100" dirty="0">
                <a:latin typeface="+mn-lt"/>
                <a:ea typeface="+mn-ea"/>
                <a:cs typeface="+mn-cs"/>
                <a:sym typeface="Courier"/>
              </a:rPr>
              <a:t> </a:t>
            </a:r>
            <a:r>
              <a:rPr sz="3100" dirty="0">
                <a:solidFill>
                  <a:srgbClr val="797979"/>
                </a:solidFill>
                <a:latin typeface="+mn-lt"/>
                <a:ea typeface="+mn-ea"/>
                <a:cs typeface="+mn-cs"/>
                <a:sym typeface="Courier"/>
              </a:rPr>
              <a:t>=&gt;</a:t>
            </a:r>
            <a:r>
              <a:rPr sz="3100" dirty="0">
                <a:latin typeface="+mn-lt"/>
                <a:ea typeface="+mn-ea"/>
                <a:cs typeface="+mn-cs"/>
                <a:sym typeface="Courier"/>
              </a:rPr>
              <a:t> {</a:t>
            </a:r>
          </a:p>
          <a:p>
            <a:pPr lvl="0" algn="l" defTabSz="457200">
              <a:defRPr sz="1800"/>
            </a:pPr>
            <a:r>
              <a:rPr sz="3100" dirty="0">
                <a:latin typeface="+mn-lt"/>
                <a:ea typeface="+mn-ea"/>
                <a:cs typeface="+mn-cs"/>
                <a:sym typeface="Courier"/>
              </a:rPr>
              <a:t>      </a:t>
            </a:r>
            <a:r>
              <a:rPr sz="3100" dirty="0">
                <a:solidFill>
                  <a:srgbClr val="C8352B"/>
                </a:solidFill>
                <a:latin typeface="+mn-lt"/>
                <a:ea typeface="+mn-ea"/>
                <a:cs typeface="+mn-cs"/>
                <a:sym typeface="Courier"/>
              </a:rPr>
              <a:t>"admin"</a:t>
            </a:r>
            <a:r>
              <a:rPr sz="3100" dirty="0">
                <a:latin typeface="+mn-lt"/>
                <a:ea typeface="+mn-ea"/>
                <a:cs typeface="+mn-cs"/>
                <a:sym typeface="Courier"/>
              </a:rPr>
              <a:t> </a:t>
            </a:r>
            <a:r>
              <a:rPr sz="3100" dirty="0">
                <a:solidFill>
                  <a:srgbClr val="797979"/>
                </a:solidFill>
                <a:latin typeface="+mn-lt"/>
                <a:ea typeface="+mn-ea"/>
                <a:cs typeface="+mn-cs"/>
                <a:sym typeface="Courier"/>
              </a:rPr>
              <a:t>=&gt;</a:t>
            </a:r>
            <a:r>
              <a:rPr sz="3100" dirty="0">
                <a:latin typeface="+mn-lt"/>
                <a:ea typeface="+mn-ea"/>
                <a:cs typeface="+mn-cs"/>
                <a:sym typeface="Courier"/>
              </a:rPr>
              <a:t> {</a:t>
            </a:r>
          </a:p>
          <a:p>
            <a:pPr lvl="0" algn="l" defTabSz="457200">
              <a:defRPr sz="1800"/>
            </a:pPr>
            <a:r>
              <a:rPr sz="3100" dirty="0">
                <a:latin typeface="+mn-lt"/>
                <a:ea typeface="+mn-ea"/>
                <a:cs typeface="+mn-cs"/>
                <a:sym typeface="Courier"/>
              </a:rPr>
              <a:t>        </a:t>
            </a:r>
            <a:r>
              <a:rPr sz="3100" dirty="0">
                <a:solidFill>
                  <a:srgbClr val="C8352B"/>
                </a:solidFill>
                <a:latin typeface="+mn-lt"/>
                <a:ea typeface="+mn-ea"/>
                <a:cs typeface="+mn-cs"/>
                <a:sym typeface="Courier"/>
              </a:rPr>
              <a:t>"port"</a:t>
            </a:r>
            <a:r>
              <a:rPr sz="3100" dirty="0">
                <a:latin typeface="+mn-lt"/>
                <a:ea typeface="+mn-ea"/>
                <a:cs typeface="+mn-cs"/>
                <a:sym typeface="Courier"/>
              </a:rPr>
              <a:t> </a:t>
            </a:r>
            <a:r>
              <a:rPr sz="3100" dirty="0">
                <a:solidFill>
                  <a:srgbClr val="797979"/>
                </a:solidFill>
                <a:latin typeface="+mn-lt"/>
                <a:ea typeface="+mn-ea"/>
                <a:cs typeface="+mn-cs"/>
                <a:sym typeface="Courier"/>
              </a:rPr>
              <a:t>=&gt;</a:t>
            </a:r>
            <a:r>
              <a:rPr sz="3100" dirty="0">
                <a:latin typeface="+mn-lt"/>
                <a:ea typeface="+mn-ea"/>
                <a:cs typeface="+mn-cs"/>
                <a:sym typeface="Courier"/>
              </a:rPr>
              <a:t> </a:t>
            </a:r>
            <a:r>
              <a:rPr sz="3100" dirty="0">
                <a:solidFill>
                  <a:srgbClr val="797979"/>
                </a:solidFill>
                <a:latin typeface="+mn-lt"/>
                <a:ea typeface="+mn-ea"/>
                <a:cs typeface="+mn-cs"/>
                <a:sym typeface="Courier"/>
              </a:rPr>
              <a:t>8000</a:t>
            </a:r>
            <a:endParaRPr sz="3100" dirty="0">
              <a:latin typeface="+mn-lt"/>
              <a:ea typeface="+mn-ea"/>
              <a:cs typeface="+mn-cs"/>
              <a:sym typeface="Courier"/>
            </a:endParaRPr>
          </a:p>
          <a:p>
            <a:pPr lvl="0" algn="l" defTabSz="457200">
              <a:defRPr sz="1800"/>
            </a:pPr>
            <a:r>
              <a:rPr sz="3100" dirty="0">
                <a:latin typeface="+mn-lt"/>
                <a:ea typeface="+mn-ea"/>
                <a:cs typeface="+mn-cs"/>
                <a:sym typeface="Courier"/>
              </a:rPr>
              <a:t>      }</a:t>
            </a:r>
          </a:p>
          <a:p>
            <a:pPr lvl="0" algn="l" defTabSz="457200">
              <a:defRPr sz="1800"/>
            </a:pPr>
            <a:r>
              <a:rPr sz="3100" dirty="0">
                <a:latin typeface="+mn-lt"/>
                <a:ea typeface="+mn-ea"/>
                <a:cs typeface="+mn-cs"/>
                <a:sym typeface="Courier"/>
              </a:rPr>
              <a:t>    }</a:t>
            </a:r>
          </a:p>
          <a:p>
            <a:pPr lvl="0" algn="l" defTabSz="457200">
              <a:defRPr sz="1800"/>
            </a:pPr>
            <a:r>
              <a:rPr sz="3100" dirty="0">
                <a:latin typeface="+mn-lt"/>
                <a:ea typeface="+mn-ea"/>
                <a:cs typeface="+mn-cs"/>
                <a:sym typeface="Courier"/>
              </a:rPr>
              <a:t>  }</a:t>
            </a:r>
          </a:p>
          <a:p>
            <a:pPr lvl="0" algn="l" defTabSz="457200">
              <a:defRPr sz="1800"/>
            </a:pPr>
            <a:r>
              <a:rPr sz="3100" dirty="0">
                <a:latin typeface="+mn-lt"/>
                <a:ea typeface="+mn-ea"/>
                <a:cs typeface="+mn-cs"/>
                <a:sym typeface="Courier"/>
              </a:rPr>
              <a:t>})</a:t>
            </a:r>
          </a:p>
        </p:txBody>
      </p:sp>
      <p:sp>
        <p:nvSpPr>
          <p:cNvPr id="5366" name="Shape 5366"/>
          <p:cNvSpPr/>
          <p:nvPr/>
        </p:nvSpPr>
        <p:spPr>
          <a:xfrm>
            <a:off x="1358304" y="1701800"/>
            <a:ext cx="6121401"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b="1">
                <a:latin typeface="+mn-lt"/>
                <a:ea typeface="+mn-ea"/>
                <a:cs typeface="+mn-cs"/>
                <a:sym typeface="Courier"/>
              </a:defRPr>
            </a:lvl1pPr>
          </a:lstStyle>
          <a:p>
            <a:pPr lvl="0">
              <a:defRPr sz="1800" b="0"/>
            </a:pPr>
            <a:r>
              <a:rPr sz="3200" b="1"/>
              <a:t>OPEN IN EDITOR:</a:t>
            </a:r>
          </a:p>
        </p:txBody>
      </p:sp>
      <p:sp>
        <p:nvSpPr>
          <p:cNvPr id="5367" name="Shape 5367"/>
          <p:cNvSpPr/>
          <p:nvPr/>
        </p:nvSpPr>
        <p:spPr>
          <a:xfrm>
            <a:off x="5048448" y="1600200"/>
            <a:ext cx="14655801" cy="7620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lgn="l">
              <a:defRPr sz="3500">
                <a:latin typeface="+mn-lt"/>
                <a:ea typeface="+mn-ea"/>
                <a:cs typeface="+mn-cs"/>
                <a:sym typeface="Courier"/>
              </a:defRPr>
            </a:lvl1pPr>
          </a:lstStyle>
          <a:p>
            <a:pPr lvl="0">
              <a:defRPr sz="1800"/>
            </a:pPr>
            <a:r>
              <a:rPr sz="3500"/>
              <a:t>roles/webserver.rb</a:t>
            </a:r>
          </a:p>
        </p:txBody>
      </p:sp>
      <p:sp>
        <p:nvSpPr>
          <p:cNvPr id="5368" name="Shape 5368"/>
          <p:cNvSpPr/>
          <p:nvPr/>
        </p:nvSpPr>
        <p:spPr>
          <a:xfrm>
            <a:off x="6642100" y="8394700"/>
            <a:ext cx="3048000"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defRPr b="1">
                <a:latin typeface="+mn-lt"/>
                <a:ea typeface="+mn-ea"/>
                <a:cs typeface="+mn-cs"/>
                <a:sym typeface="Courier"/>
              </a:defRPr>
            </a:lvl1pPr>
          </a:lstStyle>
          <a:p>
            <a:pPr lvl="0">
              <a:defRPr sz="1800" b="0"/>
            </a:pPr>
            <a:r>
              <a:rPr sz="3200" b="1"/>
              <a:t>SAVE FILE!</a:t>
            </a:r>
          </a:p>
        </p:txBody>
      </p:sp>
      <p:sp>
        <p:nvSpPr>
          <p:cNvPr id="5369" name="Shape 5369"/>
          <p:cNvSpPr>
            <a:spLocks noGrp="1"/>
          </p:cNvSpPr>
          <p:nvPr>
            <p:ph type="title"/>
          </p:nvPr>
        </p:nvSpPr>
        <p:spPr>
          <a:prstGeom prst="rect">
            <a:avLst/>
          </a:prstGeom>
        </p:spPr>
        <p:txBody>
          <a:bodyPr/>
          <a:lstStyle>
            <a:lvl1pPr defTabSz="514095">
              <a:defRPr sz="6624">
                <a:effectLst>
                  <a:outerShdw blurRad="46736" dist="23368" dir="2700000" rotWithShape="0">
                    <a:srgbClr val="000000">
                      <a:alpha val="75000"/>
                    </a:srgbClr>
                  </a:outerShdw>
                </a:effectLst>
              </a:defRPr>
            </a:lvl1pPr>
          </a:lstStyle>
          <a:p>
            <a:pPr lvl="0">
              <a:defRPr sz="1800" b="0">
                <a:solidFill>
                  <a:srgbClr val="000000"/>
                </a:solidFill>
                <a:effectLst/>
              </a:defRPr>
            </a:pPr>
            <a:r>
              <a:rPr sz="6624" b="1">
                <a:solidFill>
                  <a:srgbClr val="FFFFFF"/>
                </a:solidFill>
                <a:effectLst>
                  <a:outerShdw blurRad="46736" dist="23368" dir="2700000" rotWithShape="0">
                    <a:srgbClr val="000000">
                      <a:alpha val="75000"/>
                    </a:srgbClr>
                  </a:outerShdw>
                </a:effectLst>
              </a:rPr>
              <a:t>Exercise:  Create the webserver role</a:t>
            </a:r>
          </a:p>
        </p:txBody>
      </p:sp>
      <p:sp>
        <p:nvSpPr>
          <p:cNvPr id="5370" name="Shape 5370"/>
          <p:cNvSpPr>
            <a:spLocks noGrp="1"/>
          </p:cNvSpPr>
          <p:nvPr>
            <p:ph type="body" idx="1"/>
          </p:nvPr>
        </p:nvSpPr>
        <p:spPr>
          <a:prstGeom prst="rect">
            <a:avLst/>
          </a:prstGeom>
        </p:spPr>
        <p:txBody>
          <a:bodyPr/>
          <a:lstStyle/>
          <a:p>
            <a:pPr lvl="0">
              <a:defRPr sz="1800"/>
            </a:pPr>
            <a:r>
              <a:rPr sz="4800"/>
              <a:t>A Role has a:</a:t>
            </a:r>
          </a:p>
          <a:p>
            <a:pPr lvl="1">
              <a:defRPr sz="1800"/>
            </a:pPr>
            <a:r>
              <a:rPr sz="4800"/>
              <a:t>name</a:t>
            </a:r>
          </a:p>
          <a:p>
            <a:pPr lvl="1">
              <a:defRPr sz="1800"/>
            </a:pPr>
            <a:r>
              <a:rPr sz="4800"/>
              <a:t>description</a:t>
            </a:r>
          </a:p>
          <a:p>
            <a:pPr lvl="1">
              <a:defRPr sz="1800"/>
            </a:pPr>
            <a:r>
              <a:rPr sz="4800"/>
              <a:t>run_list</a:t>
            </a:r>
          </a:p>
        </p:txBody>
      </p:sp>
      <p:sp>
        <p:nvSpPr>
          <p:cNvPr id="5371" name="Shape 5371"/>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501</a:t>
            </a:fld>
            <a:endParaRPr sz="1000"/>
          </a:p>
        </p:txBody>
      </p:sp>
    </p:spTree>
  </p:cSld>
  <p:clrMapOvr>
    <a:masterClrMapping/>
  </p:clrMapOvr>
  <p:transition xmlns:p14="http://schemas.microsoft.com/office/powerpoint/2010/main" spd="med"/>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3" name="Shape 5373"/>
          <p:cNvSpPr/>
          <p:nvPr/>
        </p:nvSpPr>
        <p:spPr>
          <a:xfrm>
            <a:off x="7543800" y="2381250"/>
            <a:ext cx="7924800" cy="60452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p>
            <a:pPr lvl="0" algn="l" defTabSz="457200">
              <a:defRPr sz="1800"/>
            </a:pPr>
            <a:r>
              <a:rPr sz="3100">
                <a:solidFill>
                  <a:srgbClr val="008F00"/>
                </a:solidFill>
                <a:latin typeface="+mn-lt"/>
                <a:ea typeface="+mn-ea"/>
                <a:cs typeface="+mn-cs"/>
                <a:sym typeface="Courier"/>
              </a:rPr>
              <a:t>name</a:t>
            </a:r>
            <a:r>
              <a:rPr sz="3100">
                <a:latin typeface="+mn-lt"/>
                <a:ea typeface="+mn-ea"/>
                <a:cs typeface="+mn-cs"/>
                <a:sym typeface="Courier"/>
              </a:rPr>
              <a:t> </a:t>
            </a:r>
            <a:r>
              <a:rPr sz="3100">
                <a:solidFill>
                  <a:srgbClr val="C8352B"/>
                </a:solidFill>
                <a:latin typeface="+mn-lt"/>
                <a:ea typeface="+mn-ea"/>
                <a:cs typeface="+mn-cs"/>
                <a:sym typeface="Courier"/>
              </a:rPr>
              <a:t>"webserver"</a:t>
            </a:r>
            <a:endParaRPr sz="3100">
              <a:latin typeface="+mn-lt"/>
              <a:ea typeface="+mn-ea"/>
              <a:cs typeface="+mn-cs"/>
              <a:sym typeface="Courier"/>
            </a:endParaRPr>
          </a:p>
          <a:p>
            <a:pPr lvl="0" algn="l" defTabSz="457200">
              <a:defRPr sz="1800"/>
            </a:pPr>
            <a:r>
              <a:rPr sz="3100">
                <a:latin typeface="+mn-lt"/>
                <a:ea typeface="+mn-ea"/>
                <a:cs typeface="+mn-cs"/>
                <a:sym typeface="Courier"/>
              </a:rPr>
              <a:t>description </a:t>
            </a:r>
            <a:r>
              <a:rPr sz="3100">
                <a:solidFill>
                  <a:srgbClr val="C8352B"/>
                </a:solidFill>
                <a:latin typeface="+mn-lt"/>
                <a:ea typeface="+mn-ea"/>
                <a:cs typeface="+mn-cs"/>
                <a:sym typeface="Courier"/>
              </a:rPr>
              <a:t>"Web Server"</a:t>
            </a:r>
            <a:endParaRPr sz="3100">
              <a:latin typeface="+mn-lt"/>
              <a:ea typeface="+mn-ea"/>
              <a:cs typeface="+mn-cs"/>
              <a:sym typeface="Courier"/>
            </a:endParaRPr>
          </a:p>
          <a:p>
            <a:pPr lvl="0" algn="l" defTabSz="457200">
              <a:defRPr sz="1800"/>
            </a:pPr>
            <a:r>
              <a:rPr sz="3100">
                <a:latin typeface="+mn-lt"/>
                <a:ea typeface="+mn-ea"/>
                <a:cs typeface="+mn-cs"/>
                <a:sym typeface="Courier"/>
              </a:rPr>
              <a:t>run_list </a:t>
            </a:r>
            <a:r>
              <a:rPr sz="3100">
                <a:solidFill>
                  <a:srgbClr val="C8352B"/>
                </a:solidFill>
                <a:latin typeface="+mn-lt"/>
                <a:ea typeface="+mn-ea"/>
                <a:cs typeface="+mn-cs"/>
                <a:sym typeface="Courier"/>
              </a:rPr>
              <a:t>"recipe[apache]"</a:t>
            </a:r>
            <a:endParaRPr sz="3100">
              <a:latin typeface="+mn-lt"/>
              <a:ea typeface="+mn-ea"/>
              <a:cs typeface="+mn-cs"/>
              <a:sym typeface="Courier"/>
            </a:endParaRPr>
          </a:p>
          <a:p>
            <a:pPr lvl="0" algn="l" defTabSz="457200">
              <a:defRPr sz="1800"/>
            </a:pPr>
            <a:r>
              <a:rPr sz="3100">
                <a:latin typeface="+mn-lt"/>
                <a:ea typeface="+mn-ea"/>
                <a:cs typeface="+mn-cs"/>
                <a:sym typeface="Courier"/>
              </a:rPr>
              <a:t>default_attributes({</a:t>
            </a:r>
          </a:p>
          <a:p>
            <a:pPr lvl="0" algn="l" defTabSz="457200">
              <a:defRPr sz="1800"/>
            </a:pPr>
            <a:r>
              <a:rPr sz="3100">
                <a:latin typeface="+mn-lt"/>
                <a:ea typeface="+mn-ea"/>
                <a:cs typeface="+mn-cs"/>
                <a:sym typeface="Courier"/>
              </a:rPr>
              <a:t>  </a:t>
            </a:r>
            <a:r>
              <a:rPr sz="3100">
                <a:solidFill>
                  <a:srgbClr val="C8352B"/>
                </a:solidFill>
                <a:latin typeface="+mn-lt"/>
                <a:ea typeface="+mn-ea"/>
                <a:cs typeface="+mn-cs"/>
                <a:sym typeface="Courier"/>
              </a:rPr>
              <a:t>"apache"</a:t>
            </a:r>
            <a:r>
              <a:rPr sz="3100">
                <a:latin typeface="+mn-lt"/>
                <a:ea typeface="+mn-ea"/>
                <a:cs typeface="+mn-cs"/>
                <a:sym typeface="Courier"/>
              </a:rPr>
              <a:t> </a:t>
            </a:r>
            <a:r>
              <a:rPr sz="3100">
                <a:solidFill>
                  <a:srgbClr val="797979"/>
                </a:solidFill>
                <a:latin typeface="+mn-lt"/>
                <a:ea typeface="+mn-ea"/>
                <a:cs typeface="+mn-cs"/>
                <a:sym typeface="Courier"/>
              </a:rPr>
              <a:t>=&gt;</a:t>
            </a:r>
            <a:r>
              <a:rPr sz="3100">
                <a:latin typeface="+mn-lt"/>
                <a:ea typeface="+mn-ea"/>
                <a:cs typeface="+mn-cs"/>
                <a:sym typeface="Courier"/>
              </a:rPr>
              <a:t> {</a:t>
            </a:r>
          </a:p>
          <a:p>
            <a:pPr lvl="0" algn="l" defTabSz="457200">
              <a:defRPr sz="1800"/>
            </a:pPr>
            <a:r>
              <a:rPr sz="3100">
                <a:latin typeface="+mn-lt"/>
                <a:ea typeface="+mn-ea"/>
                <a:cs typeface="+mn-cs"/>
                <a:sym typeface="Courier"/>
              </a:rPr>
              <a:t>    </a:t>
            </a:r>
            <a:r>
              <a:rPr sz="3100">
                <a:solidFill>
                  <a:srgbClr val="C8352B"/>
                </a:solidFill>
                <a:latin typeface="+mn-lt"/>
                <a:ea typeface="+mn-ea"/>
                <a:cs typeface="+mn-cs"/>
                <a:sym typeface="Courier"/>
              </a:rPr>
              <a:t>"sites"</a:t>
            </a:r>
            <a:r>
              <a:rPr sz="3100">
                <a:latin typeface="+mn-lt"/>
                <a:ea typeface="+mn-ea"/>
                <a:cs typeface="+mn-cs"/>
                <a:sym typeface="Courier"/>
              </a:rPr>
              <a:t> </a:t>
            </a:r>
            <a:r>
              <a:rPr sz="3100">
                <a:solidFill>
                  <a:srgbClr val="797979"/>
                </a:solidFill>
                <a:latin typeface="+mn-lt"/>
                <a:ea typeface="+mn-ea"/>
                <a:cs typeface="+mn-cs"/>
                <a:sym typeface="Courier"/>
              </a:rPr>
              <a:t>=&gt;</a:t>
            </a:r>
            <a:r>
              <a:rPr sz="3100">
                <a:latin typeface="+mn-lt"/>
                <a:ea typeface="+mn-ea"/>
                <a:cs typeface="+mn-cs"/>
                <a:sym typeface="Courier"/>
              </a:rPr>
              <a:t> {</a:t>
            </a:r>
          </a:p>
          <a:p>
            <a:pPr lvl="0" algn="l" defTabSz="457200">
              <a:defRPr sz="1800"/>
            </a:pPr>
            <a:r>
              <a:rPr sz="3100">
                <a:latin typeface="+mn-lt"/>
                <a:ea typeface="+mn-ea"/>
                <a:cs typeface="+mn-cs"/>
                <a:sym typeface="Courier"/>
              </a:rPr>
              <a:t>      </a:t>
            </a:r>
            <a:r>
              <a:rPr sz="3100">
                <a:solidFill>
                  <a:srgbClr val="C8352B"/>
                </a:solidFill>
                <a:latin typeface="+mn-lt"/>
                <a:ea typeface="+mn-ea"/>
                <a:cs typeface="+mn-cs"/>
                <a:sym typeface="Courier"/>
              </a:rPr>
              <a:t>"admin"</a:t>
            </a:r>
            <a:r>
              <a:rPr sz="3100">
                <a:latin typeface="+mn-lt"/>
                <a:ea typeface="+mn-ea"/>
                <a:cs typeface="+mn-cs"/>
                <a:sym typeface="Courier"/>
              </a:rPr>
              <a:t> </a:t>
            </a:r>
            <a:r>
              <a:rPr sz="3100">
                <a:solidFill>
                  <a:srgbClr val="797979"/>
                </a:solidFill>
                <a:latin typeface="+mn-lt"/>
                <a:ea typeface="+mn-ea"/>
                <a:cs typeface="+mn-cs"/>
                <a:sym typeface="Courier"/>
              </a:rPr>
              <a:t>=&gt;</a:t>
            </a:r>
            <a:r>
              <a:rPr sz="3100">
                <a:latin typeface="+mn-lt"/>
                <a:ea typeface="+mn-ea"/>
                <a:cs typeface="+mn-cs"/>
                <a:sym typeface="Courier"/>
              </a:rPr>
              <a:t> {</a:t>
            </a:r>
          </a:p>
          <a:p>
            <a:pPr lvl="0" algn="l" defTabSz="457200">
              <a:defRPr sz="1800"/>
            </a:pPr>
            <a:r>
              <a:rPr sz="3100">
                <a:latin typeface="+mn-lt"/>
                <a:ea typeface="+mn-ea"/>
                <a:cs typeface="+mn-cs"/>
                <a:sym typeface="Courier"/>
              </a:rPr>
              <a:t>        </a:t>
            </a:r>
            <a:r>
              <a:rPr sz="3100">
                <a:solidFill>
                  <a:srgbClr val="C8352B"/>
                </a:solidFill>
                <a:latin typeface="+mn-lt"/>
                <a:ea typeface="+mn-ea"/>
                <a:cs typeface="+mn-cs"/>
                <a:sym typeface="Courier"/>
              </a:rPr>
              <a:t>"port"</a:t>
            </a:r>
            <a:r>
              <a:rPr sz="3100">
                <a:latin typeface="+mn-lt"/>
                <a:ea typeface="+mn-ea"/>
                <a:cs typeface="+mn-cs"/>
                <a:sym typeface="Courier"/>
              </a:rPr>
              <a:t> </a:t>
            </a:r>
            <a:r>
              <a:rPr sz="3100">
                <a:solidFill>
                  <a:srgbClr val="797979"/>
                </a:solidFill>
                <a:latin typeface="+mn-lt"/>
                <a:ea typeface="+mn-ea"/>
                <a:cs typeface="+mn-cs"/>
                <a:sym typeface="Courier"/>
              </a:rPr>
              <a:t>=&gt;</a:t>
            </a:r>
            <a:r>
              <a:rPr sz="3100">
                <a:latin typeface="+mn-lt"/>
                <a:ea typeface="+mn-ea"/>
                <a:cs typeface="+mn-cs"/>
                <a:sym typeface="Courier"/>
              </a:rPr>
              <a:t> </a:t>
            </a:r>
            <a:r>
              <a:rPr sz="3100">
                <a:solidFill>
                  <a:srgbClr val="797979"/>
                </a:solidFill>
                <a:latin typeface="+mn-lt"/>
                <a:ea typeface="+mn-ea"/>
                <a:cs typeface="+mn-cs"/>
                <a:sym typeface="Courier"/>
              </a:rPr>
              <a:t>8000</a:t>
            </a:r>
            <a:endParaRPr sz="3100">
              <a:latin typeface="+mn-lt"/>
              <a:ea typeface="+mn-ea"/>
              <a:cs typeface="+mn-cs"/>
              <a:sym typeface="Courier"/>
            </a:endParaRPr>
          </a:p>
          <a:p>
            <a:pPr lvl="0" algn="l" defTabSz="457200">
              <a:defRPr sz="1800"/>
            </a:pPr>
            <a:r>
              <a:rPr sz="3100">
                <a:latin typeface="+mn-lt"/>
                <a:ea typeface="+mn-ea"/>
                <a:cs typeface="+mn-cs"/>
                <a:sym typeface="Courier"/>
              </a:rPr>
              <a:t>      }</a:t>
            </a:r>
          </a:p>
          <a:p>
            <a:pPr lvl="0" algn="l" defTabSz="457200">
              <a:defRPr sz="1800"/>
            </a:pPr>
            <a:r>
              <a:rPr sz="3100">
                <a:latin typeface="+mn-lt"/>
                <a:ea typeface="+mn-ea"/>
                <a:cs typeface="+mn-cs"/>
                <a:sym typeface="Courier"/>
              </a:rPr>
              <a:t>    }</a:t>
            </a:r>
          </a:p>
          <a:p>
            <a:pPr lvl="0" algn="l" defTabSz="457200">
              <a:defRPr sz="1800"/>
            </a:pPr>
            <a:r>
              <a:rPr sz="3100">
                <a:latin typeface="+mn-lt"/>
                <a:ea typeface="+mn-ea"/>
                <a:cs typeface="+mn-cs"/>
                <a:sym typeface="Courier"/>
              </a:rPr>
              <a:t>  }</a:t>
            </a:r>
          </a:p>
          <a:p>
            <a:pPr lvl="0" algn="l" defTabSz="457200">
              <a:defRPr sz="1800"/>
            </a:pPr>
            <a:r>
              <a:rPr sz="3100">
                <a:latin typeface="+mn-lt"/>
                <a:ea typeface="+mn-ea"/>
                <a:cs typeface="+mn-cs"/>
                <a:sym typeface="Courier"/>
              </a:rPr>
              <a:t>})</a:t>
            </a:r>
          </a:p>
        </p:txBody>
      </p:sp>
      <p:sp>
        <p:nvSpPr>
          <p:cNvPr id="5374" name="Shape 5374"/>
          <p:cNvSpPr/>
          <p:nvPr/>
        </p:nvSpPr>
        <p:spPr>
          <a:xfrm>
            <a:off x="1358304" y="1701800"/>
            <a:ext cx="6121401"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b="1">
                <a:latin typeface="+mn-lt"/>
                <a:ea typeface="+mn-ea"/>
                <a:cs typeface="+mn-cs"/>
                <a:sym typeface="Courier"/>
              </a:defRPr>
            </a:lvl1pPr>
          </a:lstStyle>
          <a:p>
            <a:pPr lvl="0">
              <a:defRPr sz="1800" b="0"/>
            </a:pPr>
            <a:r>
              <a:rPr sz="3200" b="1"/>
              <a:t>OPEN IN EDITOR:</a:t>
            </a:r>
          </a:p>
        </p:txBody>
      </p:sp>
      <p:sp>
        <p:nvSpPr>
          <p:cNvPr id="5375" name="Shape 5375"/>
          <p:cNvSpPr/>
          <p:nvPr/>
        </p:nvSpPr>
        <p:spPr>
          <a:xfrm>
            <a:off x="5048448" y="1600200"/>
            <a:ext cx="14655801" cy="7620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lgn="l">
              <a:defRPr sz="3500">
                <a:latin typeface="+mn-lt"/>
                <a:ea typeface="+mn-ea"/>
                <a:cs typeface="+mn-cs"/>
                <a:sym typeface="Courier"/>
              </a:defRPr>
            </a:lvl1pPr>
          </a:lstStyle>
          <a:p>
            <a:pPr lvl="0">
              <a:defRPr sz="1800"/>
            </a:pPr>
            <a:r>
              <a:rPr sz="3500"/>
              <a:t>roles/webserver.rb</a:t>
            </a:r>
          </a:p>
        </p:txBody>
      </p:sp>
      <p:sp>
        <p:nvSpPr>
          <p:cNvPr id="5376" name="Shape 5376"/>
          <p:cNvSpPr/>
          <p:nvPr/>
        </p:nvSpPr>
        <p:spPr>
          <a:xfrm>
            <a:off x="6642100" y="8394700"/>
            <a:ext cx="3048000"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defRPr b="1">
                <a:latin typeface="+mn-lt"/>
                <a:ea typeface="+mn-ea"/>
                <a:cs typeface="+mn-cs"/>
                <a:sym typeface="Courier"/>
              </a:defRPr>
            </a:lvl1pPr>
          </a:lstStyle>
          <a:p>
            <a:pPr lvl="0">
              <a:defRPr sz="1800" b="0"/>
            </a:pPr>
            <a:r>
              <a:rPr sz="3200" b="1"/>
              <a:t>SAVE FILE!</a:t>
            </a:r>
          </a:p>
        </p:txBody>
      </p:sp>
      <p:sp>
        <p:nvSpPr>
          <p:cNvPr id="5377" name="Shape 5377"/>
          <p:cNvSpPr>
            <a:spLocks noGrp="1"/>
          </p:cNvSpPr>
          <p:nvPr>
            <p:ph type="title"/>
          </p:nvPr>
        </p:nvSpPr>
        <p:spPr>
          <a:prstGeom prst="rect">
            <a:avLst/>
          </a:prstGeom>
        </p:spPr>
        <p:txBody>
          <a:bodyPr/>
          <a:lstStyle>
            <a:lvl1pPr defTabSz="514095">
              <a:defRPr sz="6624">
                <a:effectLst>
                  <a:outerShdw blurRad="46736" dist="23368" dir="2700000" rotWithShape="0">
                    <a:srgbClr val="000000">
                      <a:alpha val="75000"/>
                    </a:srgbClr>
                  </a:outerShdw>
                </a:effectLst>
              </a:defRPr>
            </a:lvl1pPr>
          </a:lstStyle>
          <a:p>
            <a:pPr lvl="0">
              <a:defRPr sz="1800" b="0">
                <a:solidFill>
                  <a:srgbClr val="000000"/>
                </a:solidFill>
                <a:effectLst/>
              </a:defRPr>
            </a:pPr>
            <a:r>
              <a:rPr sz="6624" b="1">
                <a:solidFill>
                  <a:srgbClr val="FFFFFF"/>
                </a:solidFill>
                <a:effectLst>
                  <a:outerShdw blurRad="46736" dist="23368" dir="2700000" rotWithShape="0">
                    <a:srgbClr val="000000">
                      <a:alpha val="75000"/>
                    </a:srgbClr>
                  </a:outerShdw>
                </a:effectLst>
              </a:rPr>
              <a:t>Exercise:  Create the webserver role</a:t>
            </a:r>
          </a:p>
        </p:txBody>
      </p:sp>
      <p:sp>
        <p:nvSpPr>
          <p:cNvPr id="5378" name="Shape 5378"/>
          <p:cNvSpPr>
            <a:spLocks noGrp="1"/>
          </p:cNvSpPr>
          <p:nvPr>
            <p:ph type="body" idx="1"/>
          </p:nvPr>
        </p:nvSpPr>
        <p:spPr>
          <a:prstGeom prst="rect">
            <a:avLst/>
          </a:prstGeom>
        </p:spPr>
        <p:txBody>
          <a:bodyPr/>
          <a:lstStyle/>
          <a:p>
            <a:pPr lvl="0">
              <a:defRPr sz="1800"/>
            </a:pPr>
            <a:r>
              <a:rPr sz="4800"/>
              <a:t>You can set default node attributes within a role.</a:t>
            </a:r>
          </a:p>
        </p:txBody>
      </p:sp>
      <p:sp>
        <p:nvSpPr>
          <p:cNvPr id="5379" name="Shape 5379"/>
          <p:cNvSpPr/>
          <p:nvPr/>
        </p:nvSpPr>
        <p:spPr>
          <a:xfrm>
            <a:off x="7696200" y="4038600"/>
            <a:ext cx="5473700" cy="4318000"/>
          </a:xfrm>
          <a:prstGeom prst="rect">
            <a:avLst/>
          </a:prstGeom>
          <a:ln w="50800">
            <a:solidFill>
              <a:srgbClr val="FF93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5380" name="Shape 5380"/>
          <p:cNvSpPr/>
          <p:nvPr/>
        </p:nvSpPr>
        <p:spPr>
          <a:xfrm>
            <a:off x="7696200" y="2476500"/>
            <a:ext cx="6121400" cy="1524000"/>
          </a:xfrm>
          <a:prstGeom prst="rect">
            <a:avLst/>
          </a:prstGeom>
          <a:solidFill>
            <a:srgbClr val="FFFFFF">
              <a:alpha val="60000"/>
            </a:srgbClr>
          </a:solidFill>
          <a:ln w="508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5381" name="Shape 5381"/>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502</a:t>
            </a:fld>
            <a:endParaRPr sz="1000"/>
          </a:p>
        </p:txBody>
      </p:sp>
    </p:spTree>
  </p:cSld>
  <p:clrMapOvr>
    <a:masterClrMapping/>
  </p:clrMapOvr>
  <p:transition xmlns:p14="http://schemas.microsoft.com/office/powerpoint/2010/main" spd="med"/>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5" name="Shape 5385"/>
          <p:cNvSpPr/>
          <p:nvPr/>
        </p:nvSpPr>
        <p:spPr>
          <a:xfrm>
            <a:off x="8134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dirty="0">
                <a:solidFill>
                  <a:srgbClr val="FFFFFF"/>
                </a:solidFill>
              </a:rPr>
              <a:t>$ knife role from file webserver.rb</a:t>
            </a:r>
          </a:p>
        </p:txBody>
      </p:sp>
      <p:sp>
        <p:nvSpPr>
          <p:cNvPr id="5386" name="Shape 5386"/>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Exercise: Create the role</a:t>
            </a:r>
          </a:p>
        </p:txBody>
      </p:sp>
      <p:sp>
        <p:nvSpPr>
          <p:cNvPr id="5387" name="Shape 5387"/>
          <p:cNvSpPr/>
          <p:nvPr/>
        </p:nvSpPr>
        <p:spPr>
          <a:xfrm>
            <a:off x="800100" y="3644900"/>
            <a:ext cx="14655800" cy="49657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normAutofit/>
          </a:bodyPr>
          <a:lstStyle>
            <a:lvl1pPr algn="l">
              <a:buClr>
                <a:srgbClr val="F38C24"/>
              </a:buClr>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Updated Role webserver!</a:t>
            </a:r>
          </a:p>
        </p:txBody>
      </p:sp>
      <p:sp>
        <p:nvSpPr>
          <p:cNvPr id="5388" name="Shape 5388"/>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503</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53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85" grpId="1" animBg="1" advAuto="0"/>
    </p:bld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0" name="Shape 5390"/>
          <p:cNvSpPr/>
          <p:nvPr/>
        </p:nvSpPr>
        <p:spPr>
          <a:xfrm>
            <a:off x="8134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 knife role show webserver</a:t>
            </a:r>
          </a:p>
        </p:txBody>
      </p:sp>
      <p:sp>
        <p:nvSpPr>
          <p:cNvPr id="5391" name="Shape 5391"/>
          <p:cNvSpPr/>
          <p:nvPr/>
        </p:nvSpPr>
        <p:spPr>
          <a:xfrm>
            <a:off x="800100" y="177800"/>
            <a:ext cx="14655800" cy="1117600"/>
          </a:xfrm>
          <a:prstGeom prst="rect">
            <a:avLst/>
          </a:prstGeom>
          <a:ln w="12700">
            <a:miter lim="400000"/>
          </a:ln>
          <a:effectLst>
            <a:outerShdw blurRad="50800" dist="25400" dir="2700000" rotWithShape="0">
              <a:srgbClr val="000000">
                <a:alpha val="75000"/>
              </a:srgbClr>
            </a:outerShdw>
          </a:effectLst>
          <a:extLst>
            <a:ext uri="{C572A759-6A51-4108-AA02-DFA0A04FC94B}">
              <ma14:wrappingTextBoxFlag xmlns:ma14="http://schemas.microsoft.com/office/mac/drawingml/2011/main" val="1"/>
            </a:ext>
          </a:extLst>
        </p:spPr>
        <p:txBody>
          <a:bodyPr lIns="38100" tIns="38100" rIns="38100" bIns="38100" anchor="b">
            <a:normAutofit lnSpcReduction="10000"/>
          </a:bodyPr>
          <a:lstStyle>
            <a:lvl1pPr algn="l" defTabSz="547624">
              <a:defRPr sz="7056" b="1">
                <a:solidFill>
                  <a:srgbClr val="FFFFFF"/>
                </a:solidFill>
                <a:effectLst>
                  <a:outerShdw blurRad="49784" dist="24892" dir="2700000" rotWithShape="0">
                    <a:srgbClr val="000000">
                      <a:alpha val="75000"/>
                    </a:srgbClr>
                  </a:outerShdw>
                </a:effectLst>
                <a:latin typeface="+mj-lt"/>
                <a:ea typeface="+mj-ea"/>
                <a:cs typeface="+mj-cs"/>
                <a:sym typeface="Arial"/>
              </a:defRPr>
            </a:lvl1pPr>
          </a:lstStyle>
          <a:p>
            <a:pPr lvl="0">
              <a:defRPr sz="1800" b="0">
                <a:solidFill>
                  <a:srgbClr val="000000"/>
                </a:solidFill>
                <a:effectLst/>
              </a:defRPr>
            </a:pPr>
            <a:r>
              <a:rPr sz="7056" b="1">
                <a:solidFill>
                  <a:srgbClr val="FFFFFF"/>
                </a:solidFill>
                <a:effectLst>
                  <a:outerShdw blurRad="49784" dist="24892" dir="2700000" rotWithShape="0">
                    <a:srgbClr val="000000">
                      <a:alpha val="75000"/>
                    </a:srgbClr>
                  </a:outerShdw>
                </a:effectLst>
              </a:rPr>
              <a:t>Exercise: Show the role with knife</a:t>
            </a:r>
          </a:p>
        </p:txBody>
      </p:sp>
      <p:sp>
        <p:nvSpPr>
          <p:cNvPr id="5392" name="Shape 5392"/>
          <p:cNvSpPr/>
          <p:nvPr/>
        </p:nvSpPr>
        <p:spPr>
          <a:xfrm>
            <a:off x="800100" y="3644900"/>
            <a:ext cx="14655800" cy="49657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normAutofit/>
          </a:bodyPr>
          <a:lstStyle/>
          <a:p>
            <a:pPr lvl="0" algn="l" defTabSz="284987">
              <a:buClr>
                <a:srgbClr val="F38C24"/>
              </a:buClr>
              <a:defRPr sz="1800"/>
            </a:pPr>
            <a:r>
              <a:rPr sz="2448">
                <a:solidFill>
                  <a:srgbClr val="FFFFFF"/>
                </a:solidFill>
                <a:latin typeface="+mn-lt"/>
                <a:ea typeface="+mn-ea"/>
                <a:cs typeface="+mn-cs"/>
                <a:sym typeface="Courier"/>
              </a:rPr>
              <a:t>chef_type:            role</a:t>
            </a:r>
          </a:p>
          <a:p>
            <a:pPr lvl="0" algn="l" defTabSz="284987">
              <a:buClr>
                <a:srgbClr val="F38C24"/>
              </a:buClr>
              <a:defRPr sz="1800"/>
            </a:pPr>
            <a:r>
              <a:rPr sz="2448">
                <a:solidFill>
                  <a:srgbClr val="FFFFFF"/>
                </a:solidFill>
                <a:latin typeface="+mn-lt"/>
                <a:ea typeface="+mn-ea"/>
                <a:cs typeface="+mn-cs"/>
                <a:sym typeface="Courier"/>
              </a:rPr>
              <a:t>default_attributes:  </a:t>
            </a:r>
          </a:p>
          <a:p>
            <a:pPr lvl="0" algn="l" defTabSz="284987">
              <a:buClr>
                <a:srgbClr val="F38C24"/>
              </a:buClr>
              <a:defRPr sz="1800"/>
            </a:pPr>
            <a:r>
              <a:rPr sz="2448">
                <a:solidFill>
                  <a:srgbClr val="FFFFFF"/>
                </a:solidFill>
                <a:latin typeface="+mn-lt"/>
                <a:ea typeface="+mn-ea"/>
                <a:cs typeface="+mn-cs"/>
                <a:sym typeface="Courier"/>
              </a:rPr>
              <a:t>  apache: </a:t>
            </a:r>
          </a:p>
          <a:p>
            <a:pPr lvl="0" algn="l" defTabSz="284987">
              <a:buClr>
                <a:srgbClr val="F38C24"/>
              </a:buClr>
              <a:defRPr sz="1800"/>
            </a:pPr>
            <a:r>
              <a:rPr sz="2448">
                <a:solidFill>
                  <a:srgbClr val="FFFFFF"/>
                </a:solidFill>
                <a:latin typeface="+mn-lt"/>
                <a:ea typeface="+mn-ea"/>
                <a:cs typeface="+mn-cs"/>
                <a:sym typeface="Courier"/>
              </a:rPr>
              <a:t>    sites: </a:t>
            </a:r>
          </a:p>
          <a:p>
            <a:pPr lvl="0" algn="l" defTabSz="284987">
              <a:buClr>
                <a:srgbClr val="F38C24"/>
              </a:buClr>
              <a:defRPr sz="1800"/>
            </a:pPr>
            <a:r>
              <a:rPr sz="2448">
                <a:solidFill>
                  <a:srgbClr val="FFFFFF"/>
                </a:solidFill>
                <a:latin typeface="+mn-lt"/>
                <a:ea typeface="+mn-ea"/>
                <a:cs typeface="+mn-cs"/>
                <a:sym typeface="Courier"/>
              </a:rPr>
              <a:t>      admin: </a:t>
            </a:r>
          </a:p>
          <a:p>
            <a:pPr lvl="0" algn="l" defTabSz="284987">
              <a:buClr>
                <a:srgbClr val="F38C24"/>
              </a:buClr>
              <a:defRPr sz="1800"/>
            </a:pPr>
            <a:r>
              <a:rPr sz="2448">
                <a:solidFill>
                  <a:srgbClr val="FFFFFF"/>
                </a:solidFill>
                <a:latin typeface="+mn-lt"/>
                <a:ea typeface="+mn-ea"/>
                <a:cs typeface="+mn-cs"/>
                <a:sym typeface="Courier"/>
              </a:rPr>
              <a:t>        port:  8000</a:t>
            </a:r>
          </a:p>
          <a:p>
            <a:pPr lvl="0" algn="l" defTabSz="284987">
              <a:buClr>
                <a:srgbClr val="F38C24"/>
              </a:buClr>
              <a:defRPr sz="1800"/>
            </a:pPr>
            <a:r>
              <a:rPr sz="2448">
                <a:solidFill>
                  <a:srgbClr val="FFFFFF"/>
                </a:solidFill>
                <a:latin typeface="+mn-lt"/>
                <a:ea typeface="+mn-ea"/>
                <a:cs typeface="+mn-cs"/>
                <a:sym typeface="Courier"/>
              </a:rPr>
              <a:t>description:          Web Server</a:t>
            </a:r>
          </a:p>
          <a:p>
            <a:pPr lvl="0" algn="l" defTabSz="284987">
              <a:buClr>
                <a:srgbClr val="F38C24"/>
              </a:buClr>
              <a:defRPr sz="1800"/>
            </a:pPr>
            <a:r>
              <a:rPr sz="2448">
                <a:solidFill>
                  <a:srgbClr val="FFFFFF"/>
                </a:solidFill>
                <a:latin typeface="+mn-lt"/>
                <a:ea typeface="+mn-ea"/>
                <a:cs typeface="+mn-cs"/>
                <a:sym typeface="Courier"/>
              </a:rPr>
              <a:t>env_run_lists:        </a:t>
            </a:r>
          </a:p>
          <a:p>
            <a:pPr lvl="0" algn="l" defTabSz="284987">
              <a:buClr>
                <a:srgbClr val="F38C24"/>
              </a:buClr>
              <a:defRPr sz="1800"/>
            </a:pPr>
            <a:r>
              <a:rPr sz="2448">
                <a:solidFill>
                  <a:srgbClr val="FFFFFF"/>
                </a:solidFill>
                <a:latin typeface="+mn-lt"/>
                <a:ea typeface="+mn-ea"/>
                <a:cs typeface="+mn-cs"/>
                <a:sym typeface="Courier"/>
              </a:rPr>
              <a:t>json_class:           Chef::Role</a:t>
            </a:r>
          </a:p>
          <a:p>
            <a:pPr lvl="0" algn="l" defTabSz="284987">
              <a:buClr>
                <a:srgbClr val="F38C24"/>
              </a:buClr>
              <a:defRPr sz="1800"/>
            </a:pPr>
            <a:r>
              <a:rPr sz="2448">
                <a:solidFill>
                  <a:srgbClr val="FFFFFF"/>
                </a:solidFill>
                <a:latin typeface="+mn-lt"/>
                <a:ea typeface="+mn-ea"/>
                <a:cs typeface="+mn-cs"/>
                <a:sym typeface="Courier"/>
              </a:rPr>
              <a:t>name:                 webserver</a:t>
            </a:r>
          </a:p>
          <a:p>
            <a:pPr lvl="0" algn="l" defTabSz="284987">
              <a:buClr>
                <a:srgbClr val="F38C24"/>
              </a:buClr>
              <a:defRPr sz="1800"/>
            </a:pPr>
            <a:r>
              <a:rPr sz="2448">
                <a:solidFill>
                  <a:srgbClr val="FFFFFF"/>
                </a:solidFill>
                <a:latin typeface="+mn-lt"/>
                <a:ea typeface="+mn-ea"/>
                <a:cs typeface="+mn-cs"/>
                <a:sym typeface="Courier"/>
              </a:rPr>
              <a:t>override_attributes:  </a:t>
            </a:r>
          </a:p>
          <a:p>
            <a:pPr lvl="0" algn="l" defTabSz="284987">
              <a:buClr>
                <a:srgbClr val="F38C24"/>
              </a:buClr>
              <a:defRPr sz="1800"/>
            </a:pPr>
            <a:r>
              <a:rPr sz="2448">
                <a:solidFill>
                  <a:srgbClr val="FFFFFF"/>
                </a:solidFill>
                <a:latin typeface="+mn-lt"/>
                <a:ea typeface="+mn-ea"/>
                <a:cs typeface="+mn-cs"/>
                <a:sym typeface="Courier"/>
              </a:rPr>
              <a:t>run_list:             recipe[apache]</a:t>
            </a:r>
          </a:p>
        </p:txBody>
      </p:sp>
      <p:sp>
        <p:nvSpPr>
          <p:cNvPr id="5393" name="Shape 5393"/>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504</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53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0" grpId="1" animBg="1" advAuto="0"/>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5" name="Shape 5395"/>
          <p:cNvSpPr/>
          <p:nvPr/>
        </p:nvSpPr>
        <p:spPr>
          <a:xfrm>
            <a:off x="813494" y="1930400"/>
            <a:ext cx="14655801" cy="10668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3800">
                <a:solidFill>
                  <a:srgbClr val="FFFFFF"/>
                </a:solidFill>
                <a:latin typeface="+mn-lt"/>
                <a:ea typeface="+mn-ea"/>
                <a:cs typeface="+mn-cs"/>
                <a:sym typeface="Courier"/>
              </a:defRPr>
            </a:lvl1pPr>
          </a:lstStyle>
          <a:p>
            <a:pPr lvl="0">
              <a:defRPr sz="1800">
                <a:solidFill>
                  <a:srgbClr val="000000"/>
                </a:solidFill>
              </a:defRPr>
            </a:pPr>
            <a:r>
              <a:rPr sz="3800">
                <a:solidFill>
                  <a:srgbClr val="FFFFFF"/>
                </a:solidFill>
              </a:rPr>
              <a:t>$ knife search role "run_list:recipe\[apache\]"</a:t>
            </a:r>
          </a:p>
        </p:txBody>
      </p:sp>
      <p:sp>
        <p:nvSpPr>
          <p:cNvPr id="5396" name="Shape 5396"/>
          <p:cNvSpPr>
            <a:spLocks noGrp="1"/>
          </p:cNvSpPr>
          <p:nvPr>
            <p:ph type="title"/>
          </p:nvPr>
        </p:nvSpPr>
        <p:spPr>
          <a:prstGeom prst="rect">
            <a:avLst/>
          </a:prstGeom>
        </p:spPr>
        <p:txBody>
          <a:bodyPr/>
          <a:lstStyle>
            <a:lvl1pPr defTabSz="301752">
              <a:defRPr sz="3888">
                <a:effectLst>
                  <a:outerShdw blurRad="27432" dist="13716" dir="2700000" rotWithShape="0">
                    <a:srgbClr val="000000">
                      <a:alpha val="75000"/>
                    </a:srgbClr>
                  </a:outerShdw>
                </a:effectLst>
              </a:defRPr>
            </a:lvl1pPr>
          </a:lstStyle>
          <a:p>
            <a:pPr lvl="0">
              <a:defRPr sz="1800" b="0">
                <a:solidFill>
                  <a:srgbClr val="000000"/>
                </a:solidFill>
                <a:effectLst/>
              </a:defRPr>
            </a:pPr>
            <a:r>
              <a:rPr sz="3888" b="1">
                <a:solidFill>
                  <a:srgbClr val="FFFFFF"/>
                </a:solidFill>
                <a:effectLst>
                  <a:outerShdw blurRad="27432" dist="13716" dir="2700000" rotWithShape="0">
                    <a:srgbClr val="000000">
                      <a:alpha val="75000"/>
                    </a:srgbClr>
                  </a:outerShdw>
                </a:effectLst>
              </a:rPr>
              <a:t>Exercise: Search for roles with recipe[apache] in their run list</a:t>
            </a:r>
          </a:p>
        </p:txBody>
      </p:sp>
      <p:sp>
        <p:nvSpPr>
          <p:cNvPr id="5397" name="Shape 5397"/>
          <p:cNvSpPr/>
          <p:nvPr/>
        </p:nvSpPr>
        <p:spPr>
          <a:xfrm>
            <a:off x="800100" y="3644900"/>
            <a:ext cx="14655800" cy="51054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normAutofit lnSpcReduction="10000"/>
          </a:bodyPr>
          <a:lstStyle/>
          <a:p>
            <a:pPr lvl="0" algn="l" defTabSz="257047">
              <a:buClr>
                <a:srgbClr val="F38C24"/>
              </a:buClr>
              <a:defRPr sz="1800"/>
            </a:pPr>
            <a:r>
              <a:rPr sz="2208">
                <a:solidFill>
                  <a:srgbClr val="FFFFFF"/>
                </a:solidFill>
                <a:latin typeface="+mn-lt"/>
                <a:ea typeface="+mn-ea"/>
                <a:cs typeface="+mn-cs"/>
                <a:sym typeface="Courier"/>
              </a:rPr>
              <a:t>1 items found</a:t>
            </a:r>
          </a:p>
          <a:p>
            <a:pPr lvl="0" algn="l" defTabSz="257047">
              <a:buClr>
                <a:srgbClr val="F38C24"/>
              </a:buClr>
              <a:defRPr sz="1800"/>
            </a:pPr>
            <a:endParaRPr sz="2208">
              <a:solidFill>
                <a:srgbClr val="FFFFFF"/>
              </a:solidFill>
              <a:latin typeface="+mn-lt"/>
              <a:ea typeface="+mn-ea"/>
              <a:cs typeface="+mn-cs"/>
              <a:sym typeface="Courier"/>
            </a:endParaRPr>
          </a:p>
          <a:p>
            <a:pPr lvl="0" algn="l" defTabSz="257047">
              <a:buClr>
                <a:srgbClr val="F38C24"/>
              </a:buClr>
              <a:defRPr sz="1800"/>
            </a:pPr>
            <a:r>
              <a:rPr sz="2208">
                <a:solidFill>
                  <a:srgbClr val="FFFFFF"/>
                </a:solidFill>
                <a:latin typeface="+mn-lt"/>
                <a:ea typeface="+mn-ea"/>
                <a:cs typeface="+mn-cs"/>
                <a:sym typeface="Courier"/>
              </a:rPr>
              <a:t>chef_type:            role</a:t>
            </a:r>
          </a:p>
          <a:p>
            <a:pPr lvl="0" algn="l" defTabSz="257047">
              <a:buClr>
                <a:srgbClr val="F38C24"/>
              </a:buClr>
              <a:defRPr sz="1800"/>
            </a:pPr>
            <a:r>
              <a:rPr sz="2208">
                <a:solidFill>
                  <a:srgbClr val="FFFFFF"/>
                </a:solidFill>
                <a:latin typeface="+mn-lt"/>
                <a:ea typeface="+mn-ea"/>
                <a:cs typeface="+mn-cs"/>
                <a:sym typeface="Courier"/>
              </a:rPr>
              <a:t>default_attributes:  </a:t>
            </a:r>
          </a:p>
          <a:p>
            <a:pPr lvl="0" algn="l" defTabSz="257047">
              <a:buClr>
                <a:srgbClr val="F38C24"/>
              </a:buClr>
              <a:defRPr sz="1800"/>
            </a:pPr>
            <a:r>
              <a:rPr sz="2208">
                <a:solidFill>
                  <a:srgbClr val="FFFFFF"/>
                </a:solidFill>
                <a:latin typeface="+mn-lt"/>
                <a:ea typeface="+mn-ea"/>
                <a:cs typeface="+mn-cs"/>
                <a:sym typeface="Courier"/>
              </a:rPr>
              <a:t>  apache: </a:t>
            </a:r>
          </a:p>
          <a:p>
            <a:pPr lvl="0" algn="l" defTabSz="257047">
              <a:buClr>
                <a:srgbClr val="F38C24"/>
              </a:buClr>
              <a:defRPr sz="1800"/>
            </a:pPr>
            <a:r>
              <a:rPr sz="2208">
                <a:solidFill>
                  <a:srgbClr val="FFFFFF"/>
                </a:solidFill>
                <a:latin typeface="+mn-lt"/>
                <a:ea typeface="+mn-ea"/>
                <a:cs typeface="+mn-cs"/>
                <a:sym typeface="Courier"/>
              </a:rPr>
              <a:t>    sites: </a:t>
            </a:r>
          </a:p>
          <a:p>
            <a:pPr lvl="0" algn="l" defTabSz="257047">
              <a:buClr>
                <a:srgbClr val="F38C24"/>
              </a:buClr>
              <a:defRPr sz="1800"/>
            </a:pPr>
            <a:r>
              <a:rPr sz="2208">
                <a:solidFill>
                  <a:srgbClr val="FFFFFF"/>
                </a:solidFill>
                <a:latin typeface="+mn-lt"/>
                <a:ea typeface="+mn-ea"/>
                <a:cs typeface="+mn-cs"/>
                <a:sym typeface="Courier"/>
              </a:rPr>
              <a:t>      admin: </a:t>
            </a:r>
          </a:p>
          <a:p>
            <a:pPr lvl="0" algn="l" defTabSz="257047">
              <a:buClr>
                <a:srgbClr val="F38C24"/>
              </a:buClr>
              <a:defRPr sz="1800"/>
            </a:pPr>
            <a:r>
              <a:rPr sz="2208">
                <a:solidFill>
                  <a:srgbClr val="FFFFFF"/>
                </a:solidFill>
                <a:latin typeface="+mn-lt"/>
                <a:ea typeface="+mn-ea"/>
                <a:cs typeface="+mn-cs"/>
                <a:sym typeface="Courier"/>
              </a:rPr>
              <a:t>        port:  8000</a:t>
            </a:r>
          </a:p>
          <a:p>
            <a:pPr lvl="0" algn="l" defTabSz="257047">
              <a:buClr>
                <a:srgbClr val="F38C24"/>
              </a:buClr>
              <a:defRPr sz="1800"/>
            </a:pPr>
            <a:r>
              <a:rPr sz="2208">
                <a:solidFill>
                  <a:srgbClr val="FFFFFF"/>
                </a:solidFill>
                <a:latin typeface="+mn-lt"/>
                <a:ea typeface="+mn-ea"/>
                <a:cs typeface="+mn-cs"/>
                <a:sym typeface="Courier"/>
              </a:rPr>
              <a:t>description:          Web Server</a:t>
            </a:r>
          </a:p>
          <a:p>
            <a:pPr lvl="0" algn="l" defTabSz="257047">
              <a:buClr>
                <a:srgbClr val="F38C24"/>
              </a:buClr>
              <a:defRPr sz="1800"/>
            </a:pPr>
            <a:r>
              <a:rPr sz="2208">
                <a:solidFill>
                  <a:srgbClr val="FFFFFF"/>
                </a:solidFill>
                <a:latin typeface="+mn-lt"/>
                <a:ea typeface="+mn-ea"/>
                <a:cs typeface="+mn-cs"/>
                <a:sym typeface="Courier"/>
              </a:rPr>
              <a:t>env_run_lists:        </a:t>
            </a:r>
          </a:p>
          <a:p>
            <a:pPr lvl="0" algn="l" defTabSz="257047">
              <a:buClr>
                <a:srgbClr val="F38C24"/>
              </a:buClr>
              <a:defRPr sz="1800"/>
            </a:pPr>
            <a:r>
              <a:rPr sz="2208">
                <a:solidFill>
                  <a:srgbClr val="FFFFFF"/>
                </a:solidFill>
                <a:latin typeface="+mn-lt"/>
                <a:ea typeface="+mn-ea"/>
                <a:cs typeface="+mn-cs"/>
                <a:sym typeface="Courier"/>
              </a:rPr>
              <a:t>json_class:           Chef::Role</a:t>
            </a:r>
          </a:p>
          <a:p>
            <a:pPr lvl="0" algn="l" defTabSz="257047">
              <a:buClr>
                <a:srgbClr val="F38C24"/>
              </a:buClr>
              <a:defRPr sz="1800"/>
            </a:pPr>
            <a:r>
              <a:rPr sz="2208">
                <a:solidFill>
                  <a:srgbClr val="FFFFFF"/>
                </a:solidFill>
                <a:latin typeface="+mn-lt"/>
                <a:ea typeface="+mn-ea"/>
                <a:cs typeface="+mn-cs"/>
                <a:sym typeface="Courier"/>
              </a:rPr>
              <a:t>name:                 webserver</a:t>
            </a:r>
          </a:p>
          <a:p>
            <a:pPr lvl="0" algn="l" defTabSz="257047">
              <a:buClr>
                <a:srgbClr val="F38C24"/>
              </a:buClr>
              <a:defRPr sz="1800"/>
            </a:pPr>
            <a:r>
              <a:rPr sz="2208">
                <a:solidFill>
                  <a:srgbClr val="FFFFFF"/>
                </a:solidFill>
                <a:latin typeface="+mn-lt"/>
                <a:ea typeface="+mn-ea"/>
                <a:cs typeface="+mn-cs"/>
                <a:sym typeface="Courier"/>
              </a:rPr>
              <a:t>override_attributes:  </a:t>
            </a:r>
          </a:p>
          <a:p>
            <a:pPr lvl="0" algn="l" defTabSz="257047">
              <a:buClr>
                <a:srgbClr val="F38C24"/>
              </a:buClr>
              <a:defRPr sz="1800"/>
            </a:pPr>
            <a:r>
              <a:rPr sz="2208">
                <a:solidFill>
                  <a:srgbClr val="FFFFFF"/>
                </a:solidFill>
                <a:latin typeface="+mn-lt"/>
                <a:ea typeface="+mn-ea"/>
                <a:cs typeface="+mn-cs"/>
                <a:sym typeface="Courier"/>
              </a:rPr>
              <a:t>run_list:             recipe[apache]</a:t>
            </a:r>
          </a:p>
        </p:txBody>
      </p:sp>
      <p:sp>
        <p:nvSpPr>
          <p:cNvPr id="5398" name="Shape 5398"/>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505</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53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5" grpId="1" animBg="1" advAuto="0"/>
    </p:bldLst>
  </p:timing>
</p:sld>
</file>

<file path=ppt/slides/slide5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02" name="Shape 5402"/>
          <p:cNvSpPr/>
          <p:nvPr/>
        </p:nvSpPr>
        <p:spPr>
          <a:xfrm>
            <a:off x="825500" y="1854200"/>
            <a:ext cx="15087600"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p>
            <a:pPr lvl="0" algn="l">
              <a:defRPr sz="1800"/>
            </a:pPr>
            <a:r>
              <a:rPr sz="2400" dirty="0">
                <a:solidFill>
                  <a:srgbClr val="FFFFFF"/>
                </a:solidFill>
                <a:latin typeface="+mn-lt"/>
                <a:ea typeface="+mn-ea"/>
                <a:cs typeface="+mn-cs"/>
                <a:sym typeface="Courier"/>
              </a:rPr>
              <a:t>$ knife node run_list add node1 "role[webserver]" -a "recipe[apache]"</a:t>
            </a:r>
          </a:p>
          <a:p>
            <a:pPr lvl="0" algn="l">
              <a:defRPr sz="1800"/>
            </a:pPr>
            <a:r>
              <a:rPr sz="2400" dirty="0">
                <a:solidFill>
                  <a:srgbClr val="FFFFFF"/>
                </a:solidFill>
                <a:latin typeface="+mn-lt"/>
                <a:ea typeface="+mn-ea"/>
                <a:cs typeface="+mn-cs"/>
                <a:sym typeface="Courier"/>
              </a:rPr>
              <a:t>$ knife node run_list remove node1 "recipe[apache]"</a:t>
            </a:r>
          </a:p>
        </p:txBody>
      </p:sp>
      <p:sp>
        <p:nvSpPr>
          <p:cNvPr id="5403" name="Shape 5403"/>
          <p:cNvSpPr>
            <a:spLocks noGrp="1"/>
          </p:cNvSpPr>
          <p:nvPr>
            <p:ph type="title"/>
          </p:nvPr>
        </p:nvSpPr>
        <p:spPr>
          <a:prstGeom prst="rect">
            <a:avLst/>
          </a:prstGeom>
        </p:spPr>
        <p:txBody>
          <a:bodyPr/>
          <a:lstStyle>
            <a:lvl1pPr defTabSz="284987">
              <a:defRPr sz="3672">
                <a:effectLst>
                  <a:outerShdw blurRad="25908" dist="12954" dir="2700000" rotWithShape="0">
                    <a:srgbClr val="000000">
                      <a:alpha val="75000"/>
                    </a:srgbClr>
                  </a:outerShdw>
                </a:effectLst>
              </a:defRPr>
            </a:lvl1pPr>
          </a:lstStyle>
          <a:p>
            <a:pPr lvl="0">
              <a:defRPr sz="1800" b="0">
                <a:solidFill>
                  <a:srgbClr val="000000"/>
                </a:solidFill>
                <a:effectLst/>
              </a:defRPr>
            </a:pPr>
            <a:r>
              <a:rPr sz="3672" b="1">
                <a:solidFill>
                  <a:srgbClr val="FFFFFF"/>
                </a:solidFill>
                <a:effectLst>
                  <a:outerShdw blurRad="25908" dist="12954" dir="2700000" rotWithShape="0">
                    <a:srgbClr val="000000">
                      <a:alpha val="75000"/>
                    </a:srgbClr>
                  </a:outerShdw>
                </a:effectLst>
              </a:rPr>
              <a:t>Exercise: Replace recipe[apache] with role[webserver] in run list</a:t>
            </a:r>
          </a:p>
        </p:txBody>
      </p:sp>
      <p:sp>
        <p:nvSpPr>
          <p:cNvPr id="5404" name="Shape 5404"/>
          <p:cNvSpPr/>
          <p:nvPr/>
        </p:nvSpPr>
        <p:spPr>
          <a:xfrm>
            <a:off x="825500" y="3670300"/>
            <a:ext cx="15151101" cy="21844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0" tIns="0" rIns="0" bIns="0">
            <a:spAutoFit/>
          </a:bodyPr>
          <a:lstStyle/>
          <a:p>
            <a:pPr lvl="0" algn="l">
              <a:buClr>
                <a:srgbClr val="DE5F31"/>
              </a:buClr>
              <a:defRPr sz="1800"/>
            </a:pPr>
            <a:r>
              <a:rPr sz="2800">
                <a:solidFill>
                  <a:srgbClr val="FFFFFF"/>
                </a:solidFill>
                <a:latin typeface="+mn-lt"/>
                <a:ea typeface="+mn-ea"/>
                <a:cs typeface="+mn-cs"/>
                <a:sym typeface="Courier"/>
              </a:rPr>
              <a:t>node1:</a:t>
            </a:r>
          </a:p>
          <a:p>
            <a:pPr lvl="0" algn="l">
              <a:buClr>
                <a:srgbClr val="DE5F31"/>
              </a:buClr>
              <a:defRPr sz="1800"/>
            </a:pPr>
            <a:r>
              <a:rPr sz="2800">
                <a:solidFill>
                  <a:srgbClr val="FFFFFF"/>
                </a:solidFill>
                <a:latin typeface="+mn-lt"/>
                <a:ea typeface="+mn-ea"/>
                <a:cs typeface="+mn-cs"/>
                <a:sym typeface="Courier"/>
              </a:rPr>
              <a:t>  run_list:</a:t>
            </a:r>
          </a:p>
          <a:p>
            <a:pPr lvl="0" algn="l">
              <a:buClr>
                <a:srgbClr val="DE5F31"/>
              </a:buClr>
              <a:defRPr sz="1800"/>
            </a:pPr>
            <a:r>
              <a:rPr sz="2800">
                <a:solidFill>
                  <a:srgbClr val="FFFFFF"/>
                </a:solidFill>
                <a:latin typeface="+mn-lt"/>
                <a:ea typeface="+mn-ea"/>
                <a:cs typeface="+mn-cs"/>
                <a:sym typeface="Courier"/>
              </a:rPr>
              <a:t>    role[webserver]</a:t>
            </a:r>
          </a:p>
          <a:p>
            <a:pPr lvl="0" algn="l">
              <a:buClr>
                <a:srgbClr val="DE5F31"/>
              </a:buClr>
              <a:defRPr sz="1800"/>
            </a:pPr>
            <a:r>
              <a:rPr sz="2800">
                <a:solidFill>
                  <a:srgbClr val="FFFFFF"/>
                </a:solidFill>
                <a:latin typeface="+mn-lt"/>
                <a:ea typeface="+mn-ea"/>
                <a:cs typeface="+mn-cs"/>
                <a:sym typeface="Courier"/>
              </a:rPr>
              <a:t>    recipe[motd]</a:t>
            </a:r>
          </a:p>
          <a:p>
            <a:pPr lvl="0" algn="l">
              <a:buClr>
                <a:srgbClr val="DE5F31"/>
              </a:buClr>
              <a:defRPr sz="1800"/>
            </a:pPr>
            <a:r>
              <a:rPr sz="2800">
                <a:solidFill>
                  <a:srgbClr val="FFFFFF"/>
                </a:solidFill>
                <a:latin typeface="+mn-lt"/>
                <a:ea typeface="+mn-ea"/>
                <a:cs typeface="+mn-cs"/>
                <a:sym typeface="Courier"/>
              </a:rPr>
              <a:t>    recipe[users]</a:t>
            </a:r>
          </a:p>
        </p:txBody>
      </p:sp>
      <p:sp>
        <p:nvSpPr>
          <p:cNvPr id="5405" name="Shape 540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506</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54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2" grpId="1" animBg="1" advAuto="0"/>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9" name="Shape 5409"/>
          <p:cNvSpPr>
            <a:spLocks noGrp="1"/>
          </p:cNvSpPr>
          <p:nvPr>
            <p:ph type="title"/>
          </p:nvPr>
        </p:nvSpPr>
        <p:spPr>
          <a:prstGeom prst="rect">
            <a:avLst/>
          </a:prstGeom>
        </p:spPr>
        <p:txBody>
          <a:bodyPr/>
          <a:lstStyle>
            <a:lvl1pPr defTabSz="284987">
              <a:defRPr sz="3672">
                <a:effectLst>
                  <a:outerShdw blurRad="25908" dist="12954" dir="2700000" rotWithShape="0">
                    <a:srgbClr val="000000">
                      <a:alpha val="75000"/>
                    </a:srgbClr>
                  </a:outerShdw>
                </a:effectLst>
              </a:defRPr>
            </a:lvl1pPr>
          </a:lstStyle>
          <a:p>
            <a:pPr lvl="0">
              <a:defRPr sz="1800" b="0">
                <a:solidFill>
                  <a:srgbClr val="000000"/>
                </a:solidFill>
                <a:effectLst/>
              </a:defRPr>
            </a:pPr>
            <a:r>
              <a:rPr sz="3672" b="1">
                <a:solidFill>
                  <a:srgbClr val="FFFFFF"/>
                </a:solidFill>
                <a:effectLst>
                  <a:outerShdw blurRad="25908" dist="12954" dir="2700000" rotWithShape="0">
                    <a:srgbClr val="000000">
                      <a:alpha val="75000"/>
                    </a:srgbClr>
                  </a:outerShdw>
                </a:effectLst>
              </a:rPr>
              <a:t>Exercise: Replace recipe[apache] with role[webserver] in run list</a:t>
            </a:r>
          </a:p>
        </p:txBody>
      </p:sp>
      <p:sp>
        <p:nvSpPr>
          <p:cNvPr id="5410" name="Shape 5410"/>
          <p:cNvSpPr/>
          <p:nvPr/>
        </p:nvSpPr>
        <p:spPr>
          <a:xfrm>
            <a:off x="800100" y="1879600"/>
            <a:ext cx="8623300" cy="61468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pPr marL="373380" lvl="1" indent="-373380" algn="l" defTabSz="547624">
              <a:spcBef>
                <a:spcPts val="1100"/>
              </a:spcBef>
              <a:buClr>
                <a:srgbClr val="F38C24"/>
              </a:buClr>
              <a:buSzPct val="100000"/>
              <a:buChar char="•"/>
              <a:defRPr sz="1800"/>
            </a:pPr>
            <a:r>
              <a:rPr sz="3920">
                <a:latin typeface="+mj-lt"/>
                <a:ea typeface="+mj-ea"/>
                <a:cs typeface="+mj-cs"/>
                <a:sym typeface="Arial"/>
              </a:rPr>
              <a:t>Click the ‘Nodes’ tab then select node ‘node1’</a:t>
            </a:r>
          </a:p>
          <a:p>
            <a:pPr marL="373380" lvl="1" indent="-373380" algn="l" defTabSz="547624">
              <a:spcBef>
                <a:spcPts val="1100"/>
              </a:spcBef>
              <a:buClr>
                <a:srgbClr val="F38C24"/>
              </a:buClr>
              <a:buSzPct val="100000"/>
              <a:buChar char="•"/>
              <a:defRPr sz="1800"/>
            </a:pPr>
            <a:r>
              <a:rPr sz="3920">
                <a:latin typeface="+mj-lt"/>
                <a:ea typeface="+mj-ea"/>
                <a:cs typeface="+mj-cs"/>
                <a:sym typeface="Arial"/>
              </a:rPr>
              <a:t>Click ‘Edit Run List’ from left navigation bar</a:t>
            </a:r>
          </a:p>
          <a:p>
            <a:pPr marL="373380" lvl="1" indent="-373380" algn="l" defTabSz="547624">
              <a:spcBef>
                <a:spcPts val="1100"/>
              </a:spcBef>
              <a:buClr>
                <a:srgbClr val="F38C24"/>
              </a:buClr>
              <a:buSzPct val="100000"/>
              <a:buChar char="•"/>
              <a:defRPr sz="1800"/>
            </a:pPr>
            <a:r>
              <a:rPr sz="3920">
                <a:latin typeface="+mj-lt"/>
                <a:ea typeface="+mj-ea"/>
                <a:cs typeface="+mj-cs"/>
                <a:sym typeface="Arial"/>
              </a:rPr>
              <a:t>Drag ‘Apache’ over from ‘Current Run List’ to ‘Available Recipes’ </a:t>
            </a:r>
          </a:p>
          <a:p>
            <a:pPr marL="373380" lvl="1" indent="-373380" algn="l" defTabSz="547624">
              <a:spcBef>
                <a:spcPts val="1100"/>
              </a:spcBef>
              <a:buClr>
                <a:srgbClr val="F38C24"/>
              </a:buClr>
              <a:buSzPct val="100000"/>
              <a:buChar char="•"/>
              <a:defRPr sz="1800"/>
            </a:pPr>
            <a:r>
              <a:rPr sz="3920">
                <a:latin typeface="+mj-lt"/>
                <a:ea typeface="+mj-ea"/>
                <a:cs typeface="+mj-cs"/>
                <a:sym typeface="Arial"/>
              </a:rPr>
              <a:t>Drag ‘webserver’ over from ‘Available Roles’ to the top of ‘Current Run List’ </a:t>
            </a:r>
          </a:p>
          <a:p>
            <a:pPr marL="373380" lvl="1" indent="-373380" algn="l" defTabSz="547624">
              <a:spcBef>
                <a:spcPts val="1100"/>
              </a:spcBef>
              <a:buClr>
                <a:srgbClr val="F38C24"/>
              </a:buClr>
              <a:buSzPct val="100000"/>
              <a:buChar char="•"/>
              <a:defRPr sz="1800"/>
            </a:pPr>
            <a:r>
              <a:rPr sz="3920">
                <a:latin typeface="+mj-lt"/>
                <a:ea typeface="+mj-ea"/>
                <a:cs typeface="+mj-cs"/>
                <a:sym typeface="Arial"/>
              </a:rPr>
              <a:t>Click ‘Save Run List’</a:t>
            </a:r>
          </a:p>
        </p:txBody>
      </p:sp>
      <p:grpSp>
        <p:nvGrpSpPr>
          <p:cNvPr id="5413" name="Group 5413"/>
          <p:cNvGrpSpPr/>
          <p:nvPr/>
        </p:nvGrpSpPr>
        <p:grpSpPr>
          <a:xfrm>
            <a:off x="9546006" y="1651000"/>
            <a:ext cx="6591301" cy="6794500"/>
            <a:chOff x="0" y="0"/>
            <a:chExt cx="6591300" cy="6794500"/>
          </a:xfrm>
        </p:grpSpPr>
        <p:pic>
          <p:nvPicPr>
            <p:cNvPr id="5411" name="droppedImage.png"/>
            <p:cNvPicPr/>
            <p:nvPr/>
          </p:nvPicPr>
          <p:blipFill>
            <a:blip r:embed="rId3">
              <a:extLst/>
            </a:blip>
            <a:stretch>
              <a:fillRect/>
            </a:stretch>
          </p:blipFill>
          <p:spPr>
            <a:xfrm>
              <a:off x="0" y="0"/>
              <a:ext cx="6591300" cy="6794500"/>
            </a:xfrm>
            <a:prstGeom prst="rect">
              <a:avLst/>
            </a:prstGeom>
            <a:ln w="12700" cap="flat">
              <a:noFill/>
              <a:miter lim="400000"/>
            </a:ln>
            <a:effectLst/>
          </p:spPr>
        </p:pic>
        <p:pic>
          <p:nvPicPr>
            <p:cNvPr id="5412" name="droppedImage.png"/>
            <p:cNvPicPr/>
            <p:nvPr/>
          </p:nvPicPr>
          <p:blipFill>
            <a:blip r:embed="rId4">
              <a:extLst/>
            </a:blip>
            <a:stretch>
              <a:fillRect/>
            </a:stretch>
          </p:blipFill>
          <p:spPr>
            <a:xfrm>
              <a:off x="245693" y="1524000"/>
              <a:ext cx="762001" cy="279400"/>
            </a:xfrm>
            <a:prstGeom prst="rect">
              <a:avLst/>
            </a:prstGeom>
            <a:ln w="12700" cap="flat">
              <a:noFill/>
              <a:miter lim="400000"/>
            </a:ln>
            <a:effectLst/>
          </p:spPr>
        </p:pic>
      </p:grpSp>
      <p:sp>
        <p:nvSpPr>
          <p:cNvPr id="5414" name="Shape 5414"/>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507</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8" name="Shape 5418"/>
          <p:cNvSpPr/>
          <p:nvPr/>
        </p:nvSpPr>
        <p:spPr>
          <a:xfrm>
            <a:off x="8007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chef@node1$ sudo chef-client</a:t>
            </a:r>
          </a:p>
        </p:txBody>
      </p:sp>
      <p:sp>
        <p:nvSpPr>
          <p:cNvPr id="5419" name="Shape 5419"/>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Exercise: Re-run the Chef Client</a:t>
            </a:r>
          </a:p>
        </p:txBody>
      </p:sp>
      <p:sp>
        <p:nvSpPr>
          <p:cNvPr id="5420" name="Shape 5420"/>
          <p:cNvSpPr/>
          <p:nvPr/>
        </p:nvSpPr>
        <p:spPr>
          <a:xfrm>
            <a:off x="800100" y="3644900"/>
            <a:ext cx="14655800" cy="49657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normAutofit/>
          </a:bodyPr>
          <a:lstStyle/>
          <a:p>
            <a:pPr lvl="0" algn="l">
              <a:buClr>
                <a:srgbClr val="F38C24"/>
              </a:buClr>
              <a:defRPr sz="1800"/>
            </a:pPr>
            <a:r>
              <a:rPr sz="2800" dirty="0">
                <a:solidFill>
                  <a:srgbClr val="FFFFFF"/>
                </a:solidFill>
                <a:latin typeface="+mn-lt"/>
                <a:ea typeface="+mn-ea"/>
                <a:cs typeface="+mn-cs"/>
                <a:sym typeface="Courier"/>
              </a:rPr>
              <a:t>INFO: *** Chef 11.8.2 ***</a:t>
            </a:r>
          </a:p>
          <a:p>
            <a:pPr lvl="0" algn="l">
              <a:buClr>
                <a:srgbClr val="F38C24"/>
              </a:buClr>
              <a:defRPr sz="1800"/>
            </a:pPr>
            <a:r>
              <a:rPr sz="2800" dirty="0">
                <a:solidFill>
                  <a:srgbClr val="FFFFFF"/>
                </a:solidFill>
                <a:latin typeface="+mn-lt"/>
                <a:ea typeface="+mn-ea"/>
                <a:cs typeface="+mn-cs"/>
                <a:sym typeface="Courier"/>
              </a:rPr>
              <a:t>INFO: Chef-client pid: 5634</a:t>
            </a:r>
          </a:p>
          <a:p>
            <a:pPr lvl="0" algn="l">
              <a:buClr>
                <a:srgbClr val="F38C24"/>
              </a:buClr>
              <a:defRPr sz="1800"/>
            </a:pPr>
            <a:r>
              <a:rPr sz="2800" dirty="0">
                <a:solidFill>
                  <a:srgbClr val="FFFFFF"/>
                </a:solidFill>
                <a:latin typeface="+mn-lt"/>
                <a:ea typeface="+mn-ea"/>
                <a:cs typeface="+mn-cs"/>
                <a:sym typeface="Courier"/>
              </a:rPr>
              <a:t>INFO: Run List is [role[webserver], recipe[motd], recipe[users]]</a:t>
            </a:r>
          </a:p>
          <a:p>
            <a:pPr lvl="0" algn="l">
              <a:buClr>
                <a:srgbClr val="F38C24"/>
              </a:buClr>
              <a:defRPr sz="1800"/>
            </a:pPr>
            <a:r>
              <a:rPr sz="2800" dirty="0">
                <a:solidFill>
                  <a:srgbClr val="FFFFFF"/>
                </a:solidFill>
                <a:latin typeface="+mn-lt"/>
                <a:ea typeface="+mn-ea"/>
                <a:cs typeface="+mn-cs"/>
                <a:sym typeface="Courier"/>
              </a:rPr>
              <a:t>INFO: Run List expands to [apache, motd, users]</a:t>
            </a:r>
          </a:p>
        </p:txBody>
      </p:sp>
      <p:sp>
        <p:nvSpPr>
          <p:cNvPr id="5421" name="Shape 5421"/>
          <p:cNvSpPr/>
          <p:nvPr/>
        </p:nvSpPr>
        <p:spPr>
          <a:xfrm>
            <a:off x="812800" y="6121400"/>
            <a:ext cx="14617700" cy="914400"/>
          </a:xfrm>
          <a:prstGeom prst="rect">
            <a:avLst/>
          </a:prstGeom>
          <a:ln w="63500">
            <a:solidFill>
              <a:srgbClr val="FFAA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5422" name="Shape 5422"/>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508</a:t>
            </a:fld>
            <a:endParaRPr sz="1000"/>
          </a:p>
        </p:txBody>
      </p:sp>
    </p:spTree>
  </p:cSld>
  <p:clrMapOvr>
    <a:masterClrMapping/>
  </p:clrMapOvr>
  <p:transition xmlns:p14="http://schemas.microsoft.com/office/powerpoint/2010/main" spd="med"/>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6" name="Shape 5426"/>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Exercise: Re-run the Chef Client</a:t>
            </a:r>
          </a:p>
        </p:txBody>
      </p:sp>
      <p:sp>
        <p:nvSpPr>
          <p:cNvPr id="5427" name="Shape 5427"/>
          <p:cNvSpPr/>
          <p:nvPr/>
        </p:nvSpPr>
        <p:spPr>
          <a:xfrm>
            <a:off x="800100" y="1638300"/>
            <a:ext cx="14655800" cy="72517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normAutofit/>
          </a:bodyPr>
          <a:lstStyle/>
          <a:p>
            <a:pPr lvl="0" algn="l" defTabSz="290575">
              <a:buClr>
                <a:srgbClr val="F38C24"/>
              </a:buClr>
              <a:defRPr sz="1800"/>
            </a:pPr>
            <a:r>
              <a:rPr sz="1456" dirty="0">
                <a:solidFill>
                  <a:srgbClr val="FFFFFF"/>
                </a:solidFill>
                <a:latin typeface="+mn-lt"/>
                <a:ea typeface="+mn-ea"/>
                <a:cs typeface="+mn-cs"/>
                <a:sym typeface="Courier"/>
              </a:rPr>
              <a:t>  * directory[/srv/apache/admin] action create[2014-01-07T06:39:51-05:00] INFO: Processing directory[/srv/apache/admin] action create (apache::default line 53)</a:t>
            </a:r>
          </a:p>
          <a:p>
            <a:pPr lvl="0" algn="l" defTabSz="290575">
              <a:buClr>
                <a:srgbClr val="F38C24"/>
              </a:buClr>
              <a:defRPr sz="1800"/>
            </a:pPr>
            <a:r>
              <a:rPr sz="1456" dirty="0">
                <a:solidFill>
                  <a:srgbClr val="FFFFFF"/>
                </a:solidFill>
                <a:latin typeface="+mn-lt"/>
                <a:ea typeface="+mn-ea"/>
                <a:cs typeface="+mn-cs"/>
                <a:sym typeface="Courier"/>
              </a:rPr>
              <a:t>[2014-01-07T06:39:51-05:00] INFO: directory[/srv/apache/admin] created directory /srv/apache/admin</a:t>
            </a:r>
          </a:p>
          <a:p>
            <a:pPr lvl="0" algn="l" defTabSz="290575">
              <a:buClr>
                <a:srgbClr val="F38C24"/>
              </a:buClr>
              <a:defRPr sz="1800"/>
            </a:pPr>
            <a:endParaRPr sz="1456" dirty="0">
              <a:solidFill>
                <a:srgbClr val="FFFFFF"/>
              </a:solidFill>
              <a:latin typeface="+mn-lt"/>
              <a:ea typeface="+mn-ea"/>
              <a:cs typeface="+mn-cs"/>
              <a:sym typeface="Courier"/>
            </a:endParaRPr>
          </a:p>
          <a:p>
            <a:pPr lvl="0" algn="l" defTabSz="290575">
              <a:buClr>
                <a:srgbClr val="F38C24"/>
              </a:buClr>
              <a:defRPr sz="1800"/>
            </a:pPr>
            <a:r>
              <a:rPr sz="1456" dirty="0">
                <a:solidFill>
                  <a:srgbClr val="FFFFFF"/>
                </a:solidFill>
                <a:latin typeface="+mn-lt"/>
                <a:ea typeface="+mn-ea"/>
                <a:cs typeface="+mn-cs"/>
                <a:sym typeface="Courier"/>
              </a:rPr>
              <a:t>    - create new directory /srv/apache/admin[2014-01-07T06:39:51-05:00] INFO: directory[/srv/apache/admin] mode changed to 755</a:t>
            </a:r>
          </a:p>
          <a:p>
            <a:pPr lvl="0" algn="l" defTabSz="290575">
              <a:buClr>
                <a:srgbClr val="F38C24"/>
              </a:buClr>
              <a:defRPr sz="1800"/>
            </a:pPr>
            <a:endParaRPr sz="1456" dirty="0">
              <a:solidFill>
                <a:srgbClr val="FFFFFF"/>
              </a:solidFill>
              <a:latin typeface="+mn-lt"/>
              <a:ea typeface="+mn-ea"/>
              <a:cs typeface="+mn-cs"/>
              <a:sym typeface="Courier"/>
            </a:endParaRPr>
          </a:p>
          <a:p>
            <a:pPr lvl="0" algn="l" defTabSz="290575">
              <a:buClr>
                <a:srgbClr val="F38C24"/>
              </a:buClr>
              <a:defRPr sz="1800"/>
            </a:pPr>
            <a:r>
              <a:rPr sz="1456" dirty="0">
                <a:solidFill>
                  <a:srgbClr val="FFFFFF"/>
                </a:solidFill>
                <a:latin typeface="+mn-lt"/>
                <a:ea typeface="+mn-ea"/>
                <a:cs typeface="+mn-cs"/>
                <a:sym typeface="Courier"/>
              </a:rPr>
              <a:t>    - change mode from '' to '0755'</a:t>
            </a:r>
          </a:p>
          <a:p>
            <a:pPr lvl="0" algn="l" defTabSz="290575">
              <a:buClr>
                <a:srgbClr val="F38C24"/>
              </a:buClr>
              <a:defRPr sz="1800"/>
            </a:pPr>
            <a:r>
              <a:rPr sz="1456" dirty="0">
                <a:solidFill>
                  <a:srgbClr val="FFFFFF"/>
                </a:solidFill>
                <a:latin typeface="+mn-lt"/>
                <a:ea typeface="+mn-ea"/>
                <a:cs typeface="+mn-cs"/>
                <a:sym typeface="Courier"/>
              </a:rPr>
              <a:t>    - restore selinux security context</a:t>
            </a:r>
          </a:p>
          <a:p>
            <a:pPr lvl="0" algn="l" defTabSz="290575">
              <a:buClr>
                <a:srgbClr val="F38C24"/>
              </a:buClr>
              <a:defRPr sz="1800"/>
            </a:pPr>
            <a:endParaRPr sz="1456" dirty="0">
              <a:solidFill>
                <a:srgbClr val="FFFFFF"/>
              </a:solidFill>
              <a:latin typeface="+mn-lt"/>
              <a:ea typeface="+mn-ea"/>
              <a:cs typeface="+mn-cs"/>
              <a:sym typeface="Courier"/>
            </a:endParaRPr>
          </a:p>
          <a:p>
            <a:pPr lvl="0" algn="l" defTabSz="290575">
              <a:buClr>
                <a:srgbClr val="F38C24"/>
              </a:buClr>
              <a:defRPr sz="1800"/>
            </a:pPr>
            <a:r>
              <a:rPr sz="1456" dirty="0">
                <a:solidFill>
                  <a:srgbClr val="FFFFFF"/>
                </a:solidFill>
                <a:latin typeface="+mn-lt"/>
                <a:ea typeface="+mn-ea"/>
                <a:cs typeface="+mn-cs"/>
                <a:sym typeface="Courier"/>
              </a:rPr>
              <a:t>  * template[/srv/apache/admin/index.html] action create[2014-01-07T06:39:51-05:00] INFO: Processing template[/srv/apache/admin/index.html] action create (apache::default line 58)</a:t>
            </a:r>
          </a:p>
          <a:p>
            <a:pPr lvl="0" algn="l" defTabSz="290575">
              <a:buClr>
                <a:srgbClr val="F38C24"/>
              </a:buClr>
              <a:defRPr sz="1800"/>
            </a:pPr>
            <a:r>
              <a:rPr sz="1456" dirty="0">
                <a:solidFill>
                  <a:srgbClr val="FFFFFF"/>
                </a:solidFill>
                <a:latin typeface="+mn-lt"/>
                <a:ea typeface="+mn-ea"/>
                <a:cs typeface="+mn-cs"/>
                <a:sym typeface="Courier"/>
              </a:rPr>
              <a:t>[2014-01-07T06:39:51-05:00] INFO: template[/srv/apache/admin/index.html] created file /srv/apache/admin/index.html</a:t>
            </a:r>
          </a:p>
          <a:p>
            <a:pPr lvl="0" algn="l" defTabSz="290575">
              <a:buClr>
                <a:srgbClr val="F38C24"/>
              </a:buClr>
              <a:defRPr sz="1800"/>
            </a:pPr>
            <a:endParaRPr sz="1456" dirty="0">
              <a:solidFill>
                <a:srgbClr val="FFFFFF"/>
              </a:solidFill>
              <a:latin typeface="+mn-lt"/>
              <a:ea typeface="+mn-ea"/>
              <a:cs typeface="+mn-cs"/>
              <a:sym typeface="Courier"/>
            </a:endParaRPr>
          </a:p>
          <a:p>
            <a:pPr lvl="0" algn="l" defTabSz="290575">
              <a:buClr>
                <a:srgbClr val="F38C24"/>
              </a:buClr>
              <a:defRPr sz="1800"/>
            </a:pPr>
            <a:r>
              <a:rPr sz="1456" dirty="0">
                <a:solidFill>
                  <a:srgbClr val="FFFFFF"/>
                </a:solidFill>
                <a:latin typeface="+mn-lt"/>
                <a:ea typeface="+mn-ea"/>
                <a:cs typeface="+mn-cs"/>
                <a:sym typeface="Courier"/>
              </a:rPr>
              <a:t>    - create new file /srv/apache/admin/index.html[2014-01-07T06:39:51-05:00] INFO: template[/srv/apache/admin/index.html] updated file contents /srv/apache/admin/index.html</a:t>
            </a:r>
          </a:p>
          <a:p>
            <a:pPr lvl="0" algn="l" defTabSz="290575">
              <a:buClr>
                <a:srgbClr val="F38C24"/>
              </a:buClr>
              <a:defRPr sz="1800"/>
            </a:pPr>
            <a:endParaRPr sz="1456" dirty="0">
              <a:solidFill>
                <a:srgbClr val="FFFFFF"/>
              </a:solidFill>
              <a:latin typeface="+mn-lt"/>
              <a:ea typeface="+mn-ea"/>
              <a:cs typeface="+mn-cs"/>
              <a:sym typeface="Courier"/>
            </a:endParaRPr>
          </a:p>
          <a:p>
            <a:pPr lvl="0" algn="l" defTabSz="290575">
              <a:buClr>
                <a:srgbClr val="F38C24"/>
              </a:buClr>
              <a:defRPr sz="1800"/>
            </a:pPr>
            <a:r>
              <a:rPr sz="1456" dirty="0">
                <a:solidFill>
                  <a:srgbClr val="FFFFFF"/>
                </a:solidFill>
                <a:latin typeface="+mn-lt"/>
                <a:ea typeface="+mn-ea"/>
                <a:cs typeface="+mn-cs"/>
                <a:sym typeface="Courier"/>
              </a:rPr>
              <a:t>    - update content in file /srv/apache/admin/index.html from none to 8abbb3</a:t>
            </a:r>
          </a:p>
          <a:p>
            <a:pPr lvl="0" algn="l" defTabSz="290575">
              <a:buClr>
                <a:srgbClr val="F38C24"/>
              </a:buClr>
              <a:defRPr sz="1800"/>
            </a:pPr>
            <a:r>
              <a:rPr sz="1456" dirty="0">
                <a:solidFill>
                  <a:srgbClr val="FFFFFF"/>
                </a:solidFill>
                <a:latin typeface="+mn-lt"/>
                <a:ea typeface="+mn-ea"/>
                <a:cs typeface="+mn-cs"/>
                <a:sym typeface="Courier"/>
              </a:rPr>
              <a:t>        --- /srv/apache/admin/index.html	2014-01-07 06:39:51.762119942 -0500</a:t>
            </a:r>
          </a:p>
          <a:p>
            <a:pPr lvl="0" algn="l" defTabSz="290575">
              <a:buClr>
                <a:srgbClr val="F38C24"/>
              </a:buClr>
              <a:defRPr sz="1800"/>
            </a:pPr>
            <a:r>
              <a:rPr sz="1456" dirty="0">
                <a:solidFill>
                  <a:srgbClr val="FFFFFF"/>
                </a:solidFill>
                <a:latin typeface="+mn-lt"/>
                <a:ea typeface="+mn-ea"/>
                <a:cs typeface="+mn-cs"/>
                <a:sym typeface="Courier"/>
              </a:rPr>
              <a:t>        +++ /tmp/chef-rendered-template20140107-17953-lsuqbi	2014-01-07 06:39:51.764120008 -0500</a:t>
            </a:r>
          </a:p>
          <a:p>
            <a:pPr lvl="0" algn="l" defTabSz="290575">
              <a:buClr>
                <a:srgbClr val="F38C24"/>
              </a:buClr>
              <a:defRPr sz="1800"/>
            </a:pPr>
            <a:r>
              <a:rPr sz="1456" dirty="0">
                <a:solidFill>
                  <a:srgbClr val="FFFFFF"/>
                </a:solidFill>
                <a:latin typeface="+mn-lt"/>
                <a:ea typeface="+mn-ea"/>
                <a:cs typeface="+mn-cs"/>
                <a:sym typeface="Courier"/>
              </a:rPr>
              <a:t>        @@ -1 +1,8 @@</a:t>
            </a:r>
          </a:p>
          <a:p>
            <a:pPr lvl="0" algn="l" defTabSz="290575">
              <a:buClr>
                <a:srgbClr val="F38C24"/>
              </a:buClr>
              <a:defRPr sz="1800"/>
            </a:pPr>
            <a:r>
              <a:rPr sz="1456" dirty="0">
                <a:solidFill>
                  <a:srgbClr val="FFFFFF"/>
                </a:solidFill>
                <a:latin typeface="+mn-lt"/>
                <a:ea typeface="+mn-ea"/>
                <a:cs typeface="+mn-cs"/>
                <a:sym typeface="Courier"/>
              </a:rPr>
              <a:t>        +&lt;html&gt;</a:t>
            </a:r>
          </a:p>
          <a:p>
            <a:pPr lvl="0" algn="l" defTabSz="290575">
              <a:buClr>
                <a:srgbClr val="F38C24"/>
              </a:buClr>
              <a:defRPr sz="1800"/>
            </a:pPr>
            <a:r>
              <a:rPr sz="1456" dirty="0">
                <a:solidFill>
                  <a:srgbClr val="FFFFFF"/>
                </a:solidFill>
                <a:latin typeface="+mn-lt"/>
                <a:ea typeface="+mn-ea"/>
                <a:cs typeface="+mn-cs"/>
                <a:sym typeface="Courier"/>
              </a:rPr>
              <a:t>        +  &lt;body&gt;</a:t>
            </a:r>
          </a:p>
          <a:p>
            <a:pPr lvl="0" algn="l" defTabSz="290575">
              <a:buClr>
                <a:srgbClr val="F38C24"/>
              </a:buClr>
              <a:defRPr sz="1800"/>
            </a:pPr>
            <a:r>
              <a:rPr sz="1456" dirty="0">
                <a:solidFill>
                  <a:srgbClr val="FFFFFF"/>
                </a:solidFill>
                <a:latin typeface="+mn-lt"/>
                <a:ea typeface="+mn-ea"/>
                <a:cs typeface="+mn-cs"/>
                <a:sym typeface="Courier"/>
              </a:rPr>
              <a:t>        +    &lt;h1&gt;Welcome to Chef&lt;/h1&gt;</a:t>
            </a:r>
          </a:p>
          <a:p>
            <a:pPr lvl="0" algn="l" defTabSz="290575">
              <a:buClr>
                <a:srgbClr val="F38C24"/>
              </a:buClr>
              <a:defRPr sz="1800"/>
            </a:pPr>
            <a:r>
              <a:rPr sz="1456" dirty="0">
                <a:solidFill>
                  <a:srgbClr val="FFFFFF"/>
                </a:solidFill>
                <a:latin typeface="+mn-lt"/>
                <a:ea typeface="+mn-ea"/>
                <a:cs typeface="+mn-cs"/>
                <a:sym typeface="Courier"/>
              </a:rPr>
              <a:t>        +    &lt;h2&gt;We love admin&lt;/h2&gt;</a:t>
            </a:r>
          </a:p>
          <a:p>
            <a:pPr lvl="0" algn="l" defTabSz="290575">
              <a:buClr>
                <a:srgbClr val="F38C24"/>
              </a:buClr>
              <a:defRPr sz="1800"/>
            </a:pPr>
            <a:r>
              <a:rPr sz="1456" dirty="0">
                <a:solidFill>
                  <a:srgbClr val="FFFFFF"/>
                </a:solidFill>
                <a:latin typeface="+mn-lt"/>
                <a:ea typeface="+mn-ea"/>
                <a:cs typeface="+mn-cs"/>
                <a:sym typeface="Courier"/>
              </a:rPr>
              <a:t>        +    10.160.201.90:8000</a:t>
            </a:r>
          </a:p>
          <a:p>
            <a:pPr lvl="0" algn="l" defTabSz="290575">
              <a:buClr>
                <a:srgbClr val="F38C24"/>
              </a:buClr>
              <a:defRPr sz="1800"/>
            </a:pPr>
            <a:r>
              <a:rPr sz="1456" dirty="0">
                <a:solidFill>
                  <a:srgbClr val="FFFFFF"/>
                </a:solidFill>
                <a:latin typeface="+mn-lt"/>
                <a:ea typeface="+mn-ea"/>
                <a:cs typeface="+mn-cs"/>
                <a:sym typeface="Courier"/>
              </a:rPr>
              <a:t>        +  &lt;/body&gt;</a:t>
            </a:r>
          </a:p>
          <a:p>
            <a:pPr lvl="0" algn="l" defTabSz="290575">
              <a:buClr>
                <a:srgbClr val="F38C24"/>
              </a:buClr>
              <a:defRPr sz="1800"/>
            </a:pPr>
            <a:r>
              <a:rPr sz="1456" dirty="0">
                <a:solidFill>
                  <a:srgbClr val="FFFFFF"/>
                </a:solidFill>
                <a:latin typeface="+mn-lt"/>
                <a:ea typeface="+mn-ea"/>
                <a:cs typeface="+mn-cs"/>
                <a:sym typeface="Courier"/>
              </a:rPr>
              <a:t>        +&lt;/html&gt;[2014-01-07T06:39:51-05:00] INFO: template[/srv/apache/admin/index.html] mode changed to 644</a:t>
            </a:r>
          </a:p>
          <a:p>
            <a:pPr lvl="0" algn="l" defTabSz="290575">
              <a:buClr>
                <a:srgbClr val="F38C24"/>
              </a:buClr>
              <a:defRPr sz="1800"/>
            </a:pPr>
            <a:endParaRPr sz="1456" dirty="0">
              <a:solidFill>
                <a:srgbClr val="FFFFFF"/>
              </a:solidFill>
              <a:latin typeface="+mn-lt"/>
              <a:ea typeface="+mn-ea"/>
              <a:cs typeface="+mn-cs"/>
              <a:sym typeface="Courier"/>
            </a:endParaRPr>
          </a:p>
          <a:p>
            <a:pPr lvl="0" algn="l" defTabSz="290575">
              <a:buClr>
                <a:srgbClr val="F38C24"/>
              </a:buClr>
              <a:defRPr sz="1800"/>
            </a:pPr>
            <a:r>
              <a:rPr sz="1456" dirty="0">
                <a:solidFill>
                  <a:srgbClr val="FFFFFF"/>
                </a:solidFill>
                <a:latin typeface="+mn-lt"/>
                <a:ea typeface="+mn-ea"/>
                <a:cs typeface="+mn-cs"/>
                <a:sym typeface="Courier"/>
              </a:rPr>
              <a:t>    - change mode from '' to '0644'</a:t>
            </a:r>
          </a:p>
        </p:txBody>
      </p:sp>
      <p:sp>
        <p:nvSpPr>
          <p:cNvPr id="5428" name="Shape 5428"/>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509</a:t>
            </a:fld>
            <a:endParaRPr sz="1000"/>
          </a:p>
        </p:txBody>
      </p:sp>
    </p:spTree>
  </p:cSld>
  <p:clrMapOvr>
    <a:masterClrMapping/>
  </p:clrMapOvr>
  <p:transition xmlns:p14="http://schemas.microsoft.com/office/powerpoint/2010/mai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 name="Shape 910"/>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Chef is Infrastructure as Code</a:t>
            </a:r>
          </a:p>
        </p:txBody>
      </p:sp>
      <p:sp>
        <p:nvSpPr>
          <p:cNvPr id="911" name="Shape 911"/>
          <p:cNvSpPr>
            <a:spLocks noGrp="1"/>
          </p:cNvSpPr>
          <p:nvPr>
            <p:ph type="body" idx="1"/>
          </p:nvPr>
        </p:nvSpPr>
        <p:spPr>
          <a:prstGeom prst="rect">
            <a:avLst/>
          </a:prstGeom>
        </p:spPr>
        <p:txBody>
          <a:bodyPr>
            <a:normAutofit lnSpcReduction="10000"/>
          </a:bodyPr>
          <a:lstStyle/>
          <a:p>
            <a:pPr lvl="0">
              <a:defRPr sz="1800"/>
            </a:pPr>
            <a:r>
              <a:rPr sz="4800"/>
              <a:t>Programmatically provision and configure components</a:t>
            </a:r>
          </a:p>
          <a:p>
            <a:pPr lvl="0">
              <a:defRPr sz="1800"/>
            </a:pPr>
            <a:r>
              <a:rPr sz="4800"/>
              <a:t>Treat like any other code base</a:t>
            </a:r>
          </a:p>
          <a:p>
            <a:pPr lvl="0">
              <a:defRPr sz="1800"/>
            </a:pPr>
            <a:r>
              <a:rPr sz="4800"/>
              <a:t>Reconstruct business from </a:t>
            </a:r>
            <a:r>
              <a:rPr sz="4800" b="1"/>
              <a:t>code repository</a:t>
            </a:r>
            <a:r>
              <a:rPr sz="4800"/>
              <a:t>, </a:t>
            </a:r>
            <a:r>
              <a:rPr sz="4800" b="1"/>
              <a:t>data backup</a:t>
            </a:r>
            <a:r>
              <a:rPr sz="4800"/>
              <a:t>, and </a:t>
            </a:r>
            <a:r>
              <a:rPr sz="4800" b="1"/>
              <a:t>compute resources</a:t>
            </a:r>
          </a:p>
        </p:txBody>
      </p:sp>
      <p:pic>
        <p:nvPicPr>
          <p:cNvPr id="912" name="enigma.jpg"/>
          <p:cNvPicPr/>
          <p:nvPr/>
        </p:nvPicPr>
        <p:blipFill>
          <a:blip r:embed="rId3">
            <a:extLst/>
          </a:blip>
          <a:stretch>
            <a:fillRect/>
          </a:stretch>
        </p:blipFill>
        <p:spPr>
          <a:xfrm>
            <a:off x="800100" y="2350944"/>
            <a:ext cx="7061200" cy="5765801"/>
          </a:xfrm>
          <a:prstGeom prst="rect">
            <a:avLst/>
          </a:prstGeom>
          <a:ln w="12700">
            <a:miter lim="400000"/>
          </a:ln>
        </p:spPr>
      </p:pic>
      <p:sp>
        <p:nvSpPr>
          <p:cNvPr id="913" name="Shape 913"/>
          <p:cNvSpPr/>
          <p:nvPr/>
        </p:nvSpPr>
        <p:spPr>
          <a:xfrm>
            <a:off x="2631399" y="8242300"/>
            <a:ext cx="3390094" cy="2667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sz="1300" u="sng">
                <a:hlinkClick r:id="rId4"/>
              </a:defRPr>
            </a:lvl1pPr>
          </a:lstStyle>
          <a:p>
            <a:pPr lvl="0">
              <a:defRPr sz="1800" u="none"/>
            </a:pPr>
            <a:r>
              <a:rPr sz="1300" u="sng">
                <a:hlinkClick r:id="rId4"/>
              </a:rPr>
              <a:t>http://www.flickr.com/photos/louisb/4555295187/</a:t>
            </a:r>
          </a:p>
        </p:txBody>
      </p:sp>
      <p:sp>
        <p:nvSpPr>
          <p:cNvPr id="914" name="Shape 91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51</a:t>
            </a:fld>
            <a:endParaRPr sz="1000"/>
          </a:p>
        </p:txBody>
      </p:sp>
    </p:spTree>
  </p:cSld>
  <p:clrMapOvr>
    <a:masterClrMapping/>
  </p:clrMapOvr>
  <p:transition xmlns:p14="http://schemas.microsoft.com/office/powerpoint/2010/main" spd="med"/>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2" name="Shape 5432"/>
          <p:cNvSpPr/>
          <p:nvPr/>
        </p:nvSpPr>
        <p:spPr>
          <a:xfrm>
            <a:off x="9436100" y="4038600"/>
            <a:ext cx="6565900" cy="47117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spAutoFit/>
          </a:bodyPr>
          <a:lstStyle/>
          <a:p>
            <a:pPr lvl="0" algn="l" defTabSz="457200">
              <a:defRPr sz="1800"/>
            </a:pPr>
            <a:r>
              <a:rPr sz="3100">
                <a:latin typeface="+mn-lt"/>
                <a:ea typeface="+mn-ea"/>
                <a:cs typeface="+mn-cs"/>
                <a:sym typeface="Courier"/>
              </a:rPr>
              <a:t>default_attributes({</a:t>
            </a:r>
          </a:p>
          <a:p>
            <a:pPr lvl="0" algn="l" defTabSz="457200">
              <a:defRPr sz="1800"/>
            </a:pPr>
            <a:r>
              <a:rPr sz="3100">
                <a:latin typeface="+mn-lt"/>
                <a:ea typeface="+mn-ea"/>
                <a:cs typeface="+mn-cs"/>
                <a:sym typeface="Courier"/>
              </a:rPr>
              <a:t>  </a:t>
            </a:r>
            <a:r>
              <a:rPr sz="3100">
                <a:solidFill>
                  <a:srgbClr val="C8352B"/>
                </a:solidFill>
                <a:latin typeface="+mn-lt"/>
                <a:ea typeface="+mn-ea"/>
                <a:cs typeface="+mn-cs"/>
                <a:sym typeface="Courier"/>
              </a:rPr>
              <a:t>"apache"</a:t>
            </a:r>
            <a:r>
              <a:rPr sz="3100">
                <a:latin typeface="+mn-lt"/>
                <a:ea typeface="+mn-ea"/>
                <a:cs typeface="+mn-cs"/>
                <a:sym typeface="Courier"/>
              </a:rPr>
              <a:t> </a:t>
            </a:r>
            <a:r>
              <a:rPr sz="3100">
                <a:solidFill>
                  <a:srgbClr val="797979"/>
                </a:solidFill>
                <a:latin typeface="+mn-lt"/>
                <a:ea typeface="+mn-ea"/>
                <a:cs typeface="+mn-cs"/>
                <a:sym typeface="Courier"/>
              </a:rPr>
              <a:t>=&gt;</a:t>
            </a:r>
            <a:r>
              <a:rPr sz="3100">
                <a:latin typeface="+mn-lt"/>
                <a:ea typeface="+mn-ea"/>
                <a:cs typeface="+mn-cs"/>
                <a:sym typeface="Courier"/>
              </a:rPr>
              <a:t> {</a:t>
            </a:r>
          </a:p>
          <a:p>
            <a:pPr lvl="0" algn="l" defTabSz="457200">
              <a:defRPr sz="1800"/>
            </a:pPr>
            <a:r>
              <a:rPr sz="3100">
                <a:latin typeface="+mn-lt"/>
                <a:ea typeface="+mn-ea"/>
                <a:cs typeface="+mn-cs"/>
                <a:sym typeface="Courier"/>
              </a:rPr>
              <a:t>    </a:t>
            </a:r>
            <a:r>
              <a:rPr sz="3100">
                <a:solidFill>
                  <a:srgbClr val="C8352B"/>
                </a:solidFill>
                <a:latin typeface="+mn-lt"/>
                <a:ea typeface="+mn-ea"/>
                <a:cs typeface="+mn-cs"/>
                <a:sym typeface="Courier"/>
              </a:rPr>
              <a:t>"sites"</a:t>
            </a:r>
            <a:r>
              <a:rPr sz="3100">
                <a:latin typeface="+mn-lt"/>
                <a:ea typeface="+mn-ea"/>
                <a:cs typeface="+mn-cs"/>
                <a:sym typeface="Courier"/>
              </a:rPr>
              <a:t> </a:t>
            </a:r>
            <a:r>
              <a:rPr sz="3100">
                <a:solidFill>
                  <a:srgbClr val="797979"/>
                </a:solidFill>
                <a:latin typeface="+mn-lt"/>
                <a:ea typeface="+mn-ea"/>
                <a:cs typeface="+mn-cs"/>
                <a:sym typeface="Courier"/>
              </a:rPr>
              <a:t>=&gt;</a:t>
            </a:r>
            <a:r>
              <a:rPr sz="3100">
                <a:latin typeface="+mn-lt"/>
                <a:ea typeface="+mn-ea"/>
                <a:cs typeface="+mn-cs"/>
                <a:sym typeface="Courier"/>
              </a:rPr>
              <a:t> {</a:t>
            </a:r>
          </a:p>
          <a:p>
            <a:pPr lvl="0" algn="l" defTabSz="457200">
              <a:defRPr sz="1800"/>
            </a:pPr>
            <a:r>
              <a:rPr sz="3100">
                <a:latin typeface="+mn-lt"/>
                <a:ea typeface="+mn-ea"/>
                <a:cs typeface="+mn-cs"/>
                <a:sym typeface="Courier"/>
              </a:rPr>
              <a:t>      </a:t>
            </a:r>
            <a:r>
              <a:rPr sz="3100">
                <a:solidFill>
                  <a:srgbClr val="C8352B"/>
                </a:solidFill>
                <a:latin typeface="+mn-lt"/>
                <a:ea typeface="+mn-ea"/>
                <a:cs typeface="+mn-cs"/>
                <a:sym typeface="Courier"/>
              </a:rPr>
              <a:t>"admin"</a:t>
            </a:r>
            <a:r>
              <a:rPr sz="3100">
                <a:latin typeface="+mn-lt"/>
                <a:ea typeface="+mn-ea"/>
                <a:cs typeface="+mn-cs"/>
                <a:sym typeface="Courier"/>
              </a:rPr>
              <a:t> </a:t>
            </a:r>
            <a:r>
              <a:rPr sz="3100">
                <a:solidFill>
                  <a:srgbClr val="797979"/>
                </a:solidFill>
                <a:latin typeface="+mn-lt"/>
                <a:ea typeface="+mn-ea"/>
                <a:cs typeface="+mn-cs"/>
                <a:sym typeface="Courier"/>
              </a:rPr>
              <a:t>=&gt;</a:t>
            </a:r>
            <a:r>
              <a:rPr sz="3100">
                <a:latin typeface="+mn-lt"/>
                <a:ea typeface="+mn-ea"/>
                <a:cs typeface="+mn-cs"/>
                <a:sym typeface="Courier"/>
              </a:rPr>
              <a:t> {</a:t>
            </a:r>
          </a:p>
          <a:p>
            <a:pPr lvl="0" algn="l" defTabSz="457200">
              <a:defRPr sz="1800"/>
            </a:pPr>
            <a:r>
              <a:rPr sz="3100">
                <a:latin typeface="+mn-lt"/>
                <a:ea typeface="+mn-ea"/>
                <a:cs typeface="+mn-cs"/>
                <a:sym typeface="Courier"/>
              </a:rPr>
              <a:t>        </a:t>
            </a:r>
            <a:r>
              <a:rPr sz="3100">
                <a:solidFill>
                  <a:srgbClr val="C8352B"/>
                </a:solidFill>
                <a:latin typeface="+mn-lt"/>
                <a:ea typeface="+mn-ea"/>
                <a:cs typeface="+mn-cs"/>
                <a:sym typeface="Courier"/>
              </a:rPr>
              <a:t>"port"</a:t>
            </a:r>
            <a:r>
              <a:rPr sz="3100">
                <a:latin typeface="+mn-lt"/>
                <a:ea typeface="+mn-ea"/>
                <a:cs typeface="+mn-cs"/>
                <a:sym typeface="Courier"/>
              </a:rPr>
              <a:t> </a:t>
            </a:r>
            <a:r>
              <a:rPr sz="3100">
                <a:solidFill>
                  <a:srgbClr val="797979"/>
                </a:solidFill>
                <a:latin typeface="+mn-lt"/>
                <a:ea typeface="+mn-ea"/>
                <a:cs typeface="+mn-cs"/>
                <a:sym typeface="Courier"/>
              </a:rPr>
              <a:t>=&gt;</a:t>
            </a:r>
            <a:r>
              <a:rPr sz="3100">
                <a:latin typeface="+mn-lt"/>
                <a:ea typeface="+mn-ea"/>
                <a:cs typeface="+mn-cs"/>
                <a:sym typeface="Courier"/>
              </a:rPr>
              <a:t> </a:t>
            </a:r>
            <a:r>
              <a:rPr sz="3100">
                <a:solidFill>
                  <a:srgbClr val="797979"/>
                </a:solidFill>
                <a:latin typeface="+mn-lt"/>
                <a:ea typeface="+mn-ea"/>
                <a:cs typeface="+mn-cs"/>
                <a:sym typeface="Courier"/>
              </a:rPr>
              <a:t>8000</a:t>
            </a:r>
            <a:endParaRPr sz="3100">
              <a:latin typeface="+mn-lt"/>
              <a:ea typeface="+mn-ea"/>
              <a:cs typeface="+mn-cs"/>
              <a:sym typeface="Courier"/>
            </a:endParaRPr>
          </a:p>
          <a:p>
            <a:pPr lvl="0" algn="l" defTabSz="457200">
              <a:defRPr sz="1800"/>
            </a:pPr>
            <a:r>
              <a:rPr sz="3100">
                <a:latin typeface="+mn-lt"/>
                <a:ea typeface="+mn-ea"/>
                <a:cs typeface="+mn-cs"/>
                <a:sym typeface="Courier"/>
              </a:rPr>
              <a:t>      }</a:t>
            </a:r>
          </a:p>
          <a:p>
            <a:pPr lvl="0" algn="l" defTabSz="457200">
              <a:defRPr sz="1800"/>
            </a:pPr>
            <a:r>
              <a:rPr sz="3100">
                <a:latin typeface="+mn-lt"/>
                <a:ea typeface="+mn-ea"/>
                <a:cs typeface="+mn-cs"/>
                <a:sym typeface="Courier"/>
              </a:rPr>
              <a:t>    }</a:t>
            </a:r>
          </a:p>
          <a:p>
            <a:pPr lvl="0" algn="l" defTabSz="457200">
              <a:defRPr sz="1800"/>
            </a:pPr>
            <a:r>
              <a:rPr sz="3100">
                <a:latin typeface="+mn-lt"/>
                <a:ea typeface="+mn-ea"/>
                <a:cs typeface="+mn-cs"/>
                <a:sym typeface="Courier"/>
              </a:rPr>
              <a:t>  }</a:t>
            </a:r>
          </a:p>
          <a:p>
            <a:pPr lvl="0" algn="l" defTabSz="457200">
              <a:defRPr sz="1800"/>
            </a:pPr>
            <a:r>
              <a:rPr sz="3100">
                <a:latin typeface="+mn-lt"/>
                <a:ea typeface="+mn-ea"/>
                <a:cs typeface="+mn-cs"/>
                <a:sym typeface="Courier"/>
              </a:rPr>
              <a:t>})</a:t>
            </a:r>
          </a:p>
        </p:txBody>
      </p:sp>
      <p:sp>
        <p:nvSpPr>
          <p:cNvPr id="5433" name="Shape 5433"/>
          <p:cNvSpPr>
            <a:spLocks noGrp="1"/>
          </p:cNvSpPr>
          <p:nvPr>
            <p:ph type="title"/>
          </p:nvPr>
        </p:nvSpPr>
        <p:spPr>
          <a:prstGeom prst="rect">
            <a:avLst/>
          </a:prstGeom>
        </p:spPr>
        <p:txBody>
          <a:bodyPr/>
          <a:lstStyle>
            <a:lvl1pPr defTabSz="424687">
              <a:defRPr sz="5472">
                <a:effectLst>
                  <a:outerShdw blurRad="38608" dist="19304" dir="2700000" rotWithShape="0">
                    <a:srgbClr val="000000">
                      <a:alpha val="75000"/>
                    </a:srgbClr>
                  </a:outerShdw>
                </a:effectLst>
              </a:defRPr>
            </a:lvl1pPr>
          </a:lstStyle>
          <a:p>
            <a:pPr lvl="0">
              <a:defRPr sz="1800" b="0">
                <a:solidFill>
                  <a:srgbClr val="000000"/>
                </a:solidFill>
                <a:effectLst/>
              </a:defRPr>
            </a:pPr>
            <a:r>
              <a:rPr sz="5472" b="1">
                <a:solidFill>
                  <a:srgbClr val="FFFFFF"/>
                </a:solidFill>
                <a:effectLst>
                  <a:outerShdw blurRad="38608" dist="19304" dir="2700000" rotWithShape="0">
                    <a:srgbClr val="000000">
                      <a:alpha val="75000"/>
                    </a:srgbClr>
                  </a:outerShdw>
                </a:effectLst>
              </a:rPr>
              <a:t>Node Attributes that are hashes are merged</a:t>
            </a:r>
          </a:p>
        </p:txBody>
      </p:sp>
      <p:sp>
        <p:nvSpPr>
          <p:cNvPr id="5434" name="Shape 5434"/>
          <p:cNvSpPr>
            <a:spLocks noGrp="1"/>
          </p:cNvSpPr>
          <p:nvPr>
            <p:ph type="body" idx="1"/>
          </p:nvPr>
        </p:nvSpPr>
        <p:spPr>
          <a:xfrm>
            <a:off x="1917700" y="6400800"/>
            <a:ext cx="5842000" cy="736600"/>
          </a:xfrm>
          <a:prstGeom prst="rect">
            <a:avLst/>
          </a:prstGeom>
        </p:spPr>
        <p:txBody>
          <a:bodyPr/>
          <a:lstStyle/>
          <a:p>
            <a:pPr lvl="0">
              <a:defRPr sz="1800"/>
            </a:pPr>
            <a:r>
              <a:rPr sz="4800"/>
              <a:t>While our role has...</a:t>
            </a:r>
          </a:p>
        </p:txBody>
      </p:sp>
      <p:sp>
        <p:nvSpPr>
          <p:cNvPr id="5435" name="Shape 5435"/>
          <p:cNvSpPr/>
          <p:nvPr/>
        </p:nvSpPr>
        <p:spPr>
          <a:xfrm>
            <a:off x="1803400" y="1651000"/>
            <a:ext cx="12636500" cy="7366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marL="381000" indent="-381000" algn="l">
              <a:spcBef>
                <a:spcPts val="1200"/>
              </a:spcBef>
              <a:buClr>
                <a:srgbClr val="F38C24"/>
              </a:buClr>
              <a:buSzPct val="100000"/>
              <a:buChar char="•"/>
              <a:defRPr sz="4800">
                <a:latin typeface="+mj-lt"/>
                <a:ea typeface="+mj-ea"/>
                <a:cs typeface="+mj-cs"/>
                <a:sym typeface="Arial"/>
              </a:defRPr>
            </a:lvl1pPr>
          </a:lstStyle>
          <a:p>
            <a:pPr lvl="0">
              <a:defRPr sz="1800"/>
            </a:pPr>
            <a:r>
              <a:rPr sz="4800"/>
              <a:t>The apache cookbooks attribute file contains:</a:t>
            </a:r>
          </a:p>
        </p:txBody>
      </p:sp>
      <p:sp>
        <p:nvSpPr>
          <p:cNvPr id="5436" name="Shape 5436"/>
          <p:cNvSpPr/>
          <p:nvPr/>
        </p:nvSpPr>
        <p:spPr>
          <a:xfrm>
            <a:off x="254000" y="2368550"/>
            <a:ext cx="15748000" cy="15748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spAutoFit/>
          </a:bodyPr>
          <a:lstStyle/>
          <a:p>
            <a:pPr lvl="0" algn="l" defTabSz="457200">
              <a:defRPr sz="1800"/>
            </a:pPr>
            <a:r>
              <a:rPr sz="3600">
                <a:latin typeface="+mn-lt"/>
                <a:ea typeface="+mn-ea"/>
                <a:cs typeface="+mn-cs"/>
                <a:sym typeface="Courier"/>
              </a:rPr>
              <a:t>default</a:t>
            </a:r>
            <a:r>
              <a:rPr sz="3600">
                <a:solidFill>
                  <a:srgbClr val="797979"/>
                </a:solidFill>
                <a:latin typeface="+mn-lt"/>
                <a:ea typeface="+mn-ea"/>
                <a:cs typeface="+mn-cs"/>
                <a:sym typeface="Courier"/>
              </a:rPr>
              <a:t>[</a:t>
            </a:r>
            <a:r>
              <a:rPr sz="3600">
                <a:solidFill>
                  <a:srgbClr val="C8352B"/>
                </a:solidFill>
                <a:latin typeface="+mn-lt"/>
                <a:ea typeface="+mn-ea"/>
                <a:cs typeface="+mn-cs"/>
                <a:sym typeface="Courier"/>
              </a:rPr>
              <a:t>"apache"</a:t>
            </a:r>
            <a:r>
              <a:rPr sz="3600">
                <a:solidFill>
                  <a:srgbClr val="797979"/>
                </a:solidFill>
                <a:latin typeface="+mn-lt"/>
                <a:ea typeface="+mn-ea"/>
                <a:cs typeface="+mn-cs"/>
                <a:sym typeface="Courier"/>
              </a:rPr>
              <a:t>][</a:t>
            </a:r>
            <a:r>
              <a:rPr sz="3600">
                <a:solidFill>
                  <a:srgbClr val="C8352B"/>
                </a:solidFill>
                <a:latin typeface="+mn-lt"/>
                <a:ea typeface="+mn-ea"/>
                <a:cs typeface="+mn-cs"/>
                <a:sym typeface="Courier"/>
              </a:rPr>
              <a:t>"sites"</a:t>
            </a:r>
            <a:r>
              <a:rPr sz="3600">
                <a:solidFill>
                  <a:srgbClr val="797979"/>
                </a:solidFill>
                <a:latin typeface="+mn-lt"/>
                <a:ea typeface="+mn-ea"/>
                <a:cs typeface="+mn-cs"/>
                <a:sym typeface="Courier"/>
              </a:rPr>
              <a:t>][</a:t>
            </a:r>
            <a:r>
              <a:rPr sz="3600">
                <a:solidFill>
                  <a:srgbClr val="C8352B"/>
                </a:solidFill>
                <a:latin typeface="+mn-lt"/>
                <a:ea typeface="+mn-ea"/>
                <a:cs typeface="+mn-cs"/>
                <a:sym typeface="Courier"/>
              </a:rPr>
              <a:t>"clowns"</a:t>
            </a:r>
            <a:r>
              <a:rPr sz="3600">
                <a:solidFill>
                  <a:srgbClr val="797979"/>
                </a:solidFill>
                <a:latin typeface="+mn-lt"/>
                <a:ea typeface="+mn-ea"/>
                <a:cs typeface="+mn-cs"/>
                <a:sym typeface="Courier"/>
              </a:rPr>
              <a:t>]</a:t>
            </a:r>
            <a:r>
              <a:rPr sz="3600">
                <a:latin typeface="+mn-lt"/>
                <a:ea typeface="+mn-ea"/>
                <a:cs typeface="+mn-cs"/>
                <a:sym typeface="Courier"/>
              </a:rPr>
              <a:t> </a:t>
            </a:r>
            <a:r>
              <a:rPr sz="3600">
                <a:solidFill>
                  <a:srgbClr val="797979"/>
                </a:solidFill>
                <a:latin typeface="+mn-lt"/>
                <a:ea typeface="+mn-ea"/>
                <a:cs typeface="+mn-cs"/>
                <a:sym typeface="Courier"/>
              </a:rPr>
              <a:t>=</a:t>
            </a:r>
            <a:r>
              <a:rPr sz="3600">
                <a:latin typeface="+mn-lt"/>
                <a:ea typeface="+mn-ea"/>
                <a:cs typeface="+mn-cs"/>
                <a:sym typeface="Courier"/>
              </a:rPr>
              <a:t> { </a:t>
            </a:r>
            <a:r>
              <a:rPr sz="3600">
                <a:solidFill>
                  <a:srgbClr val="C8352B"/>
                </a:solidFill>
                <a:latin typeface="+mn-lt"/>
                <a:ea typeface="+mn-ea"/>
                <a:cs typeface="+mn-cs"/>
                <a:sym typeface="Courier"/>
              </a:rPr>
              <a:t>"port"</a:t>
            </a:r>
            <a:r>
              <a:rPr sz="3600">
                <a:latin typeface="+mn-lt"/>
                <a:ea typeface="+mn-ea"/>
                <a:cs typeface="+mn-cs"/>
                <a:sym typeface="Courier"/>
              </a:rPr>
              <a:t> </a:t>
            </a:r>
            <a:r>
              <a:rPr sz="3600">
                <a:solidFill>
                  <a:srgbClr val="797979"/>
                </a:solidFill>
                <a:latin typeface="+mn-lt"/>
                <a:ea typeface="+mn-ea"/>
                <a:cs typeface="+mn-cs"/>
                <a:sym typeface="Courier"/>
              </a:rPr>
              <a:t>=&gt;</a:t>
            </a:r>
            <a:r>
              <a:rPr sz="3600">
                <a:latin typeface="+mn-lt"/>
                <a:ea typeface="+mn-ea"/>
                <a:cs typeface="+mn-cs"/>
                <a:sym typeface="Courier"/>
              </a:rPr>
              <a:t> </a:t>
            </a:r>
            <a:r>
              <a:rPr sz="3600">
                <a:solidFill>
                  <a:srgbClr val="797979"/>
                </a:solidFill>
                <a:latin typeface="+mn-lt"/>
                <a:ea typeface="+mn-ea"/>
                <a:cs typeface="+mn-cs"/>
                <a:sym typeface="Courier"/>
              </a:rPr>
              <a:t>80</a:t>
            </a:r>
            <a:r>
              <a:rPr sz="3600">
                <a:latin typeface="+mn-lt"/>
                <a:ea typeface="+mn-ea"/>
                <a:cs typeface="+mn-cs"/>
                <a:sym typeface="Courier"/>
              </a:rPr>
              <a:t> }</a:t>
            </a:r>
          </a:p>
          <a:p>
            <a:pPr lvl="0" algn="l" defTabSz="457200">
              <a:defRPr sz="1800"/>
            </a:pPr>
            <a:r>
              <a:rPr sz="3600">
                <a:latin typeface="+mn-lt"/>
                <a:ea typeface="+mn-ea"/>
                <a:cs typeface="+mn-cs"/>
                <a:sym typeface="Courier"/>
              </a:rPr>
              <a:t>default</a:t>
            </a:r>
            <a:r>
              <a:rPr sz="3600">
                <a:solidFill>
                  <a:srgbClr val="797979"/>
                </a:solidFill>
                <a:latin typeface="+mn-lt"/>
                <a:ea typeface="+mn-ea"/>
                <a:cs typeface="+mn-cs"/>
                <a:sym typeface="Courier"/>
              </a:rPr>
              <a:t>[</a:t>
            </a:r>
            <a:r>
              <a:rPr sz="3600">
                <a:solidFill>
                  <a:srgbClr val="C8352B"/>
                </a:solidFill>
                <a:latin typeface="+mn-lt"/>
                <a:ea typeface="+mn-ea"/>
                <a:cs typeface="+mn-cs"/>
                <a:sym typeface="Courier"/>
              </a:rPr>
              <a:t>"apache"</a:t>
            </a:r>
            <a:r>
              <a:rPr sz="3600">
                <a:solidFill>
                  <a:srgbClr val="797979"/>
                </a:solidFill>
                <a:latin typeface="+mn-lt"/>
                <a:ea typeface="+mn-ea"/>
                <a:cs typeface="+mn-cs"/>
                <a:sym typeface="Courier"/>
              </a:rPr>
              <a:t>][</a:t>
            </a:r>
            <a:r>
              <a:rPr sz="3600">
                <a:solidFill>
                  <a:srgbClr val="C8352B"/>
                </a:solidFill>
                <a:latin typeface="+mn-lt"/>
                <a:ea typeface="+mn-ea"/>
                <a:cs typeface="+mn-cs"/>
                <a:sym typeface="Courier"/>
              </a:rPr>
              <a:t>"sites"</a:t>
            </a:r>
            <a:r>
              <a:rPr sz="3600">
                <a:solidFill>
                  <a:srgbClr val="797979"/>
                </a:solidFill>
                <a:latin typeface="+mn-lt"/>
                <a:ea typeface="+mn-ea"/>
                <a:cs typeface="+mn-cs"/>
                <a:sym typeface="Courier"/>
              </a:rPr>
              <a:t>][</a:t>
            </a:r>
            <a:r>
              <a:rPr sz="3600">
                <a:solidFill>
                  <a:srgbClr val="C8352B"/>
                </a:solidFill>
                <a:latin typeface="+mn-lt"/>
                <a:ea typeface="+mn-ea"/>
                <a:cs typeface="+mn-cs"/>
                <a:sym typeface="Courier"/>
              </a:rPr>
              <a:t>"bears"</a:t>
            </a:r>
            <a:r>
              <a:rPr sz="3600">
                <a:solidFill>
                  <a:srgbClr val="797979"/>
                </a:solidFill>
                <a:latin typeface="+mn-lt"/>
                <a:ea typeface="+mn-ea"/>
                <a:cs typeface="+mn-cs"/>
                <a:sym typeface="Courier"/>
              </a:rPr>
              <a:t>]</a:t>
            </a:r>
            <a:r>
              <a:rPr sz="3600">
                <a:latin typeface="+mn-lt"/>
                <a:ea typeface="+mn-ea"/>
                <a:cs typeface="+mn-cs"/>
                <a:sym typeface="Courier"/>
              </a:rPr>
              <a:t> </a:t>
            </a:r>
            <a:r>
              <a:rPr sz="3600">
                <a:solidFill>
                  <a:srgbClr val="797979"/>
                </a:solidFill>
                <a:latin typeface="+mn-lt"/>
                <a:ea typeface="+mn-ea"/>
                <a:cs typeface="+mn-cs"/>
                <a:sym typeface="Courier"/>
              </a:rPr>
              <a:t>=</a:t>
            </a:r>
            <a:r>
              <a:rPr sz="3600">
                <a:latin typeface="+mn-lt"/>
                <a:ea typeface="+mn-ea"/>
                <a:cs typeface="+mn-cs"/>
                <a:sym typeface="Courier"/>
              </a:rPr>
              <a:t> { </a:t>
            </a:r>
            <a:r>
              <a:rPr sz="3600">
                <a:solidFill>
                  <a:srgbClr val="C8352B"/>
                </a:solidFill>
                <a:latin typeface="+mn-lt"/>
                <a:ea typeface="+mn-ea"/>
                <a:cs typeface="+mn-cs"/>
                <a:sym typeface="Courier"/>
              </a:rPr>
              <a:t>"port"</a:t>
            </a:r>
            <a:r>
              <a:rPr sz="3600">
                <a:latin typeface="+mn-lt"/>
                <a:ea typeface="+mn-ea"/>
                <a:cs typeface="+mn-cs"/>
                <a:sym typeface="Courier"/>
              </a:rPr>
              <a:t> </a:t>
            </a:r>
            <a:r>
              <a:rPr sz="3600">
                <a:solidFill>
                  <a:srgbClr val="797979"/>
                </a:solidFill>
                <a:latin typeface="+mn-lt"/>
                <a:ea typeface="+mn-ea"/>
                <a:cs typeface="+mn-cs"/>
                <a:sym typeface="Courier"/>
              </a:rPr>
              <a:t>=&gt;</a:t>
            </a:r>
            <a:r>
              <a:rPr sz="3600">
                <a:latin typeface="+mn-lt"/>
                <a:ea typeface="+mn-ea"/>
                <a:cs typeface="+mn-cs"/>
                <a:sym typeface="Courier"/>
              </a:rPr>
              <a:t> </a:t>
            </a:r>
            <a:r>
              <a:rPr sz="3600">
                <a:solidFill>
                  <a:srgbClr val="797979"/>
                </a:solidFill>
                <a:latin typeface="+mn-lt"/>
                <a:ea typeface="+mn-ea"/>
                <a:cs typeface="+mn-cs"/>
                <a:sym typeface="Courier"/>
              </a:rPr>
              <a:t>81</a:t>
            </a:r>
            <a:r>
              <a:rPr sz="3600">
                <a:latin typeface="+mn-lt"/>
                <a:ea typeface="+mn-ea"/>
                <a:cs typeface="+mn-cs"/>
                <a:sym typeface="Courier"/>
              </a:rPr>
              <a:t> }</a:t>
            </a:r>
          </a:p>
        </p:txBody>
      </p:sp>
      <p:sp>
        <p:nvSpPr>
          <p:cNvPr id="5437" name="Shape 5437"/>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510</a:t>
            </a:fld>
            <a:endParaRPr sz="1000"/>
          </a:p>
        </p:txBody>
      </p:sp>
    </p:spTree>
  </p:cSld>
  <p:clrMapOvr>
    <a:masterClrMapping/>
  </p:clrMapOvr>
  <p:transition xmlns:p14="http://schemas.microsoft.com/office/powerpoint/2010/main" spd="med"/>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1" name="Shape 5441"/>
          <p:cNvSpPr/>
          <p:nvPr/>
        </p:nvSpPr>
        <p:spPr>
          <a:xfrm>
            <a:off x="813494" y="1962150"/>
            <a:ext cx="14655801" cy="10033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3400">
                <a:solidFill>
                  <a:srgbClr val="FFFFFF"/>
                </a:solidFill>
                <a:latin typeface="+mn-lt"/>
                <a:ea typeface="+mn-ea"/>
                <a:cs typeface="+mn-cs"/>
                <a:sym typeface="Courier"/>
              </a:defRPr>
            </a:lvl1pPr>
          </a:lstStyle>
          <a:p>
            <a:pPr lvl="0">
              <a:defRPr sz="1800">
                <a:solidFill>
                  <a:srgbClr val="000000"/>
                </a:solidFill>
              </a:defRPr>
            </a:pPr>
            <a:r>
              <a:rPr sz="3400" dirty="0">
                <a:solidFill>
                  <a:srgbClr val="FFFFFF"/>
                </a:solidFill>
              </a:rPr>
              <a:t>$ knife search node "role:webserver" -a apache.sites</a:t>
            </a:r>
          </a:p>
        </p:txBody>
      </p:sp>
      <p:sp>
        <p:nvSpPr>
          <p:cNvPr id="5442" name="Shape 5442"/>
          <p:cNvSpPr>
            <a:spLocks noGrp="1"/>
          </p:cNvSpPr>
          <p:nvPr>
            <p:ph type="title"/>
          </p:nvPr>
        </p:nvSpPr>
        <p:spPr>
          <a:prstGeom prst="rect">
            <a:avLst/>
          </a:prstGeom>
        </p:spPr>
        <p:txBody>
          <a:bodyPr>
            <a:normAutofit fontScale="90000"/>
          </a:bodyPr>
          <a:lstStyle>
            <a:lvl1pPr defTabSz="273812">
              <a:defRPr sz="3528">
                <a:effectLst>
                  <a:outerShdw blurRad="24892" dist="12446" dir="2700000" rotWithShape="0">
                    <a:srgbClr val="000000">
                      <a:alpha val="75000"/>
                    </a:srgbClr>
                  </a:outerShdw>
                </a:effectLst>
              </a:defRPr>
            </a:lvl1pPr>
          </a:lstStyle>
          <a:p>
            <a:pPr lvl="0">
              <a:defRPr sz="1800" b="0">
                <a:solidFill>
                  <a:srgbClr val="000000"/>
                </a:solidFill>
                <a:effectLst/>
              </a:defRPr>
            </a:pPr>
            <a:r>
              <a:rPr sz="3528" b="1">
                <a:solidFill>
                  <a:srgbClr val="FFFFFF"/>
                </a:solidFill>
                <a:effectLst>
                  <a:outerShdw blurRad="24892" dist="12446" dir="2700000" rotWithShape="0">
                    <a:srgbClr val="000000">
                      <a:alpha val="75000"/>
                    </a:srgbClr>
                  </a:outerShdw>
                </a:effectLst>
              </a:rPr>
              <a:t>Exercise: Display the apache.sites attribute on all nodes with webserver role</a:t>
            </a:r>
          </a:p>
        </p:txBody>
      </p:sp>
      <p:sp>
        <p:nvSpPr>
          <p:cNvPr id="5443" name="Shape 5443"/>
          <p:cNvSpPr/>
          <p:nvPr/>
        </p:nvSpPr>
        <p:spPr>
          <a:xfrm>
            <a:off x="800100" y="3644900"/>
            <a:ext cx="14655800" cy="49657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normAutofit/>
          </a:bodyPr>
          <a:lstStyle/>
          <a:p>
            <a:pPr lvl="0" algn="l" defTabSz="486155">
              <a:buClr>
                <a:srgbClr val="F38C24"/>
              </a:buClr>
              <a:defRPr sz="1800"/>
            </a:pPr>
            <a:r>
              <a:rPr sz="2958">
                <a:solidFill>
                  <a:srgbClr val="FFFFFF"/>
                </a:solidFill>
                <a:latin typeface="+mn-lt"/>
                <a:ea typeface="+mn-ea"/>
                <a:cs typeface="+mn-cs"/>
                <a:sym typeface="Courier"/>
              </a:rPr>
              <a:t>1 items found</a:t>
            </a:r>
          </a:p>
          <a:p>
            <a:pPr lvl="0" algn="l" defTabSz="486155">
              <a:buClr>
                <a:srgbClr val="F38C24"/>
              </a:buClr>
              <a:defRPr sz="1800"/>
            </a:pPr>
            <a:endParaRPr sz="2958">
              <a:solidFill>
                <a:srgbClr val="FFFFFF"/>
              </a:solidFill>
              <a:latin typeface="+mn-lt"/>
              <a:ea typeface="+mn-ea"/>
              <a:cs typeface="+mn-cs"/>
              <a:sym typeface="Courier"/>
            </a:endParaRPr>
          </a:p>
          <a:p>
            <a:pPr lvl="0" algn="l" defTabSz="486155">
              <a:buClr>
                <a:srgbClr val="F38C24"/>
              </a:buClr>
              <a:defRPr sz="1800"/>
            </a:pPr>
            <a:r>
              <a:rPr sz="2958">
                <a:solidFill>
                  <a:srgbClr val="FFFFFF"/>
                </a:solidFill>
                <a:latin typeface="+mn-lt"/>
                <a:ea typeface="+mn-ea"/>
                <a:cs typeface="+mn-cs"/>
                <a:sym typeface="Courier"/>
              </a:rPr>
              <a:t>node1:</a:t>
            </a:r>
          </a:p>
          <a:p>
            <a:pPr lvl="1" indent="232029" algn="l" defTabSz="486155">
              <a:buClr>
                <a:srgbClr val="F38C24"/>
              </a:buClr>
              <a:defRPr sz="1800"/>
            </a:pPr>
            <a:r>
              <a:rPr sz="2958">
                <a:solidFill>
                  <a:srgbClr val="FFFFFF"/>
                </a:solidFill>
                <a:latin typeface="+mn-lt"/>
                <a:ea typeface="+mn-ea"/>
                <a:cs typeface="+mn-cs"/>
                <a:sym typeface="Courier"/>
              </a:rPr>
              <a:t>apache.sites: </a:t>
            </a:r>
          </a:p>
          <a:p>
            <a:pPr lvl="1" indent="232029" algn="l" defTabSz="486155">
              <a:buClr>
                <a:srgbClr val="F38C24"/>
              </a:buClr>
              <a:defRPr sz="1800"/>
            </a:pPr>
            <a:r>
              <a:rPr sz="2958">
                <a:solidFill>
                  <a:srgbClr val="FFFFFF"/>
                </a:solidFill>
                <a:latin typeface="+mn-lt"/>
                <a:ea typeface="+mn-ea"/>
                <a:cs typeface="+mn-cs"/>
                <a:sym typeface="Courier"/>
              </a:rPr>
              <a:t>  admin:  </a:t>
            </a:r>
          </a:p>
          <a:p>
            <a:pPr lvl="1" indent="232029" algn="l" defTabSz="486155">
              <a:buClr>
                <a:srgbClr val="F38C24"/>
              </a:buClr>
              <a:defRPr sz="1800"/>
            </a:pPr>
            <a:r>
              <a:rPr sz="2958">
                <a:solidFill>
                  <a:srgbClr val="FFFFFF"/>
                </a:solidFill>
                <a:latin typeface="+mn-lt"/>
                <a:ea typeface="+mn-ea"/>
                <a:cs typeface="+mn-cs"/>
                <a:sym typeface="Courier"/>
              </a:rPr>
              <a:t>    port:  8000</a:t>
            </a:r>
          </a:p>
          <a:p>
            <a:pPr lvl="1" indent="232029" algn="l" defTabSz="486155">
              <a:buClr>
                <a:srgbClr val="F38C24"/>
              </a:buClr>
              <a:defRPr sz="1800"/>
            </a:pPr>
            <a:r>
              <a:rPr sz="2958">
                <a:solidFill>
                  <a:srgbClr val="FFFFFF"/>
                </a:solidFill>
                <a:latin typeface="+mn-lt"/>
                <a:ea typeface="+mn-ea"/>
                <a:cs typeface="+mn-cs"/>
                <a:sym typeface="Courier"/>
              </a:rPr>
              <a:t>  bears:  </a:t>
            </a:r>
          </a:p>
          <a:p>
            <a:pPr lvl="1" indent="232029" algn="l" defTabSz="486155">
              <a:buClr>
                <a:srgbClr val="F38C24"/>
              </a:buClr>
              <a:defRPr sz="1800"/>
            </a:pPr>
            <a:r>
              <a:rPr sz="2958">
                <a:solidFill>
                  <a:srgbClr val="FFFFFF"/>
                </a:solidFill>
                <a:latin typeface="+mn-lt"/>
                <a:ea typeface="+mn-ea"/>
                <a:cs typeface="+mn-cs"/>
                <a:sym typeface="Courier"/>
              </a:rPr>
              <a:t>    port:  81</a:t>
            </a:r>
          </a:p>
          <a:p>
            <a:pPr lvl="1" indent="232029" algn="l" defTabSz="486155">
              <a:buClr>
                <a:srgbClr val="F38C24"/>
              </a:buClr>
              <a:defRPr sz="1800"/>
            </a:pPr>
            <a:r>
              <a:rPr sz="2958">
                <a:solidFill>
                  <a:srgbClr val="FFFFFF"/>
                </a:solidFill>
                <a:latin typeface="+mn-lt"/>
                <a:ea typeface="+mn-ea"/>
                <a:cs typeface="+mn-cs"/>
                <a:sym typeface="Courier"/>
              </a:rPr>
              <a:t>  clowns: </a:t>
            </a:r>
          </a:p>
          <a:p>
            <a:pPr lvl="1" indent="232029" algn="l" defTabSz="486155">
              <a:buClr>
                <a:srgbClr val="F38C24"/>
              </a:buClr>
              <a:defRPr sz="1800"/>
            </a:pPr>
            <a:r>
              <a:rPr sz="2958">
                <a:solidFill>
                  <a:srgbClr val="FFFFFF"/>
                </a:solidFill>
                <a:latin typeface="+mn-lt"/>
                <a:ea typeface="+mn-ea"/>
                <a:cs typeface="+mn-cs"/>
                <a:sym typeface="Courier"/>
              </a:rPr>
              <a:t>    port:  80</a:t>
            </a:r>
          </a:p>
        </p:txBody>
      </p:sp>
      <p:sp>
        <p:nvSpPr>
          <p:cNvPr id="5444" name="Shape 5444"/>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511</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54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41" grpId="1" animBg="1" advAuto="0"/>
    </p:bld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8" name="Shape 5448"/>
          <p:cNvSpPr/>
          <p:nvPr/>
        </p:nvSpPr>
        <p:spPr>
          <a:xfrm>
            <a:off x="7543800" y="2381250"/>
            <a:ext cx="7924800" cy="58928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p>
            <a:pPr lvl="0" algn="l" defTabSz="457200">
              <a:defRPr sz="1800"/>
            </a:pPr>
            <a:r>
              <a:rPr sz="3000">
                <a:latin typeface="+mn-lt"/>
                <a:ea typeface="+mn-ea"/>
                <a:cs typeface="+mn-cs"/>
                <a:sym typeface="Courier"/>
              </a:rPr>
              <a:t>default_attributes({</a:t>
            </a:r>
          </a:p>
          <a:p>
            <a:pPr lvl="0" algn="l" defTabSz="457200">
              <a:defRPr sz="1800"/>
            </a:pPr>
            <a:r>
              <a:rPr sz="3000">
                <a:latin typeface="+mn-lt"/>
                <a:ea typeface="+mn-ea"/>
                <a:cs typeface="+mn-cs"/>
                <a:sym typeface="Courier"/>
              </a:rPr>
              <a:t>  </a:t>
            </a:r>
            <a:r>
              <a:rPr sz="3000">
                <a:solidFill>
                  <a:srgbClr val="C8352B"/>
                </a:solidFill>
                <a:latin typeface="+mn-lt"/>
                <a:ea typeface="+mn-ea"/>
                <a:cs typeface="+mn-cs"/>
                <a:sym typeface="Courier"/>
              </a:rPr>
              <a:t>"apache"</a:t>
            </a:r>
            <a:r>
              <a:rPr sz="3000">
                <a:latin typeface="+mn-lt"/>
                <a:ea typeface="+mn-ea"/>
                <a:cs typeface="+mn-cs"/>
                <a:sym typeface="Courier"/>
              </a:rPr>
              <a:t> </a:t>
            </a:r>
            <a:r>
              <a:rPr sz="3000">
                <a:solidFill>
                  <a:srgbClr val="797979"/>
                </a:solidFill>
                <a:latin typeface="+mn-lt"/>
                <a:ea typeface="+mn-ea"/>
                <a:cs typeface="+mn-cs"/>
                <a:sym typeface="Courier"/>
              </a:rPr>
              <a:t>=&gt;</a:t>
            </a:r>
            <a:r>
              <a:rPr sz="3000">
                <a:latin typeface="+mn-lt"/>
                <a:ea typeface="+mn-ea"/>
                <a:cs typeface="+mn-cs"/>
                <a:sym typeface="Courier"/>
              </a:rPr>
              <a:t> {</a:t>
            </a:r>
          </a:p>
          <a:p>
            <a:pPr lvl="0" algn="l" defTabSz="457200">
              <a:defRPr sz="1800"/>
            </a:pPr>
            <a:r>
              <a:rPr sz="3000">
                <a:latin typeface="+mn-lt"/>
                <a:ea typeface="+mn-ea"/>
                <a:cs typeface="+mn-cs"/>
                <a:sym typeface="Courier"/>
              </a:rPr>
              <a:t>    </a:t>
            </a:r>
            <a:r>
              <a:rPr sz="3000">
                <a:solidFill>
                  <a:srgbClr val="C8352B"/>
                </a:solidFill>
                <a:latin typeface="+mn-lt"/>
                <a:ea typeface="+mn-ea"/>
                <a:cs typeface="+mn-cs"/>
                <a:sym typeface="Courier"/>
              </a:rPr>
              <a:t>"sites"</a:t>
            </a:r>
            <a:r>
              <a:rPr sz="3000">
                <a:latin typeface="+mn-lt"/>
                <a:ea typeface="+mn-ea"/>
                <a:cs typeface="+mn-cs"/>
                <a:sym typeface="Courier"/>
              </a:rPr>
              <a:t> </a:t>
            </a:r>
            <a:r>
              <a:rPr sz="3000">
                <a:solidFill>
                  <a:srgbClr val="797979"/>
                </a:solidFill>
                <a:latin typeface="+mn-lt"/>
                <a:ea typeface="+mn-ea"/>
                <a:cs typeface="+mn-cs"/>
                <a:sym typeface="Courier"/>
              </a:rPr>
              <a:t>=&gt;</a:t>
            </a:r>
            <a:r>
              <a:rPr sz="3000">
                <a:latin typeface="+mn-lt"/>
                <a:ea typeface="+mn-ea"/>
                <a:cs typeface="+mn-cs"/>
                <a:sym typeface="Courier"/>
              </a:rPr>
              <a:t> {</a:t>
            </a:r>
          </a:p>
          <a:p>
            <a:pPr lvl="0" algn="l" defTabSz="457200">
              <a:defRPr sz="1800"/>
            </a:pPr>
            <a:r>
              <a:rPr sz="3000">
                <a:latin typeface="+mn-lt"/>
                <a:ea typeface="+mn-ea"/>
                <a:cs typeface="+mn-cs"/>
                <a:sym typeface="Courier"/>
              </a:rPr>
              <a:t>      </a:t>
            </a:r>
            <a:r>
              <a:rPr sz="3000">
                <a:solidFill>
                  <a:srgbClr val="C8352B"/>
                </a:solidFill>
                <a:latin typeface="+mn-lt"/>
                <a:ea typeface="+mn-ea"/>
                <a:cs typeface="+mn-cs"/>
                <a:sym typeface="Courier"/>
              </a:rPr>
              <a:t>"admin"</a:t>
            </a:r>
            <a:r>
              <a:rPr sz="3000">
                <a:latin typeface="+mn-lt"/>
                <a:ea typeface="+mn-ea"/>
                <a:cs typeface="+mn-cs"/>
                <a:sym typeface="Courier"/>
              </a:rPr>
              <a:t> </a:t>
            </a:r>
            <a:r>
              <a:rPr sz="3000">
                <a:solidFill>
                  <a:srgbClr val="797979"/>
                </a:solidFill>
                <a:latin typeface="+mn-lt"/>
                <a:ea typeface="+mn-ea"/>
                <a:cs typeface="+mn-cs"/>
                <a:sym typeface="Courier"/>
              </a:rPr>
              <a:t>=&gt;</a:t>
            </a:r>
            <a:r>
              <a:rPr sz="3000">
                <a:latin typeface="+mn-lt"/>
                <a:ea typeface="+mn-ea"/>
                <a:cs typeface="+mn-cs"/>
                <a:sym typeface="Courier"/>
              </a:rPr>
              <a:t> {</a:t>
            </a:r>
          </a:p>
          <a:p>
            <a:pPr lvl="0" algn="l" defTabSz="457200">
              <a:defRPr sz="1800"/>
            </a:pPr>
            <a:r>
              <a:rPr sz="3000">
                <a:latin typeface="+mn-lt"/>
                <a:ea typeface="+mn-ea"/>
                <a:cs typeface="+mn-cs"/>
                <a:sym typeface="Courier"/>
              </a:rPr>
              <a:t>        </a:t>
            </a:r>
            <a:r>
              <a:rPr sz="3000">
                <a:solidFill>
                  <a:srgbClr val="C8352B"/>
                </a:solidFill>
                <a:latin typeface="+mn-lt"/>
                <a:ea typeface="+mn-ea"/>
                <a:cs typeface="+mn-cs"/>
                <a:sym typeface="Courier"/>
              </a:rPr>
              <a:t>"port"</a:t>
            </a:r>
            <a:r>
              <a:rPr sz="3000">
                <a:latin typeface="+mn-lt"/>
                <a:ea typeface="+mn-ea"/>
                <a:cs typeface="+mn-cs"/>
                <a:sym typeface="Courier"/>
              </a:rPr>
              <a:t> </a:t>
            </a:r>
            <a:r>
              <a:rPr sz="3000">
                <a:solidFill>
                  <a:srgbClr val="797979"/>
                </a:solidFill>
                <a:latin typeface="+mn-lt"/>
                <a:ea typeface="+mn-ea"/>
                <a:cs typeface="+mn-cs"/>
                <a:sym typeface="Courier"/>
              </a:rPr>
              <a:t>=&gt;</a:t>
            </a:r>
            <a:r>
              <a:rPr sz="3000">
                <a:latin typeface="+mn-lt"/>
                <a:ea typeface="+mn-ea"/>
                <a:cs typeface="+mn-cs"/>
                <a:sym typeface="Courier"/>
              </a:rPr>
              <a:t> </a:t>
            </a:r>
            <a:r>
              <a:rPr sz="3000">
                <a:solidFill>
                  <a:srgbClr val="797979"/>
                </a:solidFill>
                <a:latin typeface="+mn-lt"/>
                <a:ea typeface="+mn-ea"/>
                <a:cs typeface="+mn-cs"/>
                <a:sym typeface="Courier"/>
              </a:rPr>
              <a:t>8000</a:t>
            </a:r>
            <a:endParaRPr sz="3000">
              <a:latin typeface="+mn-lt"/>
              <a:ea typeface="+mn-ea"/>
              <a:cs typeface="+mn-cs"/>
              <a:sym typeface="Courier"/>
            </a:endParaRPr>
          </a:p>
          <a:p>
            <a:pPr lvl="0" algn="l" defTabSz="457200">
              <a:defRPr sz="1800"/>
            </a:pPr>
            <a:r>
              <a:rPr sz="3000">
                <a:latin typeface="+mn-lt"/>
                <a:ea typeface="+mn-ea"/>
                <a:cs typeface="+mn-cs"/>
                <a:sym typeface="Courier"/>
              </a:rPr>
              <a:t>      },</a:t>
            </a:r>
          </a:p>
          <a:p>
            <a:pPr lvl="0" algn="l" defTabSz="457200">
              <a:defRPr sz="1800"/>
            </a:pPr>
            <a:r>
              <a:rPr sz="3000">
                <a:latin typeface="+mn-lt"/>
                <a:ea typeface="+mn-ea"/>
                <a:cs typeface="+mn-cs"/>
                <a:sym typeface="Courier"/>
              </a:rPr>
              <a:t>      </a:t>
            </a:r>
            <a:r>
              <a:rPr sz="3000">
                <a:solidFill>
                  <a:srgbClr val="C8352B"/>
                </a:solidFill>
                <a:latin typeface="+mn-lt"/>
                <a:ea typeface="+mn-ea"/>
                <a:cs typeface="+mn-cs"/>
                <a:sym typeface="Courier"/>
              </a:rPr>
              <a:t>"bears"</a:t>
            </a:r>
            <a:r>
              <a:rPr sz="3000">
                <a:latin typeface="+mn-lt"/>
                <a:ea typeface="+mn-ea"/>
                <a:cs typeface="+mn-cs"/>
                <a:sym typeface="Courier"/>
              </a:rPr>
              <a:t> </a:t>
            </a:r>
            <a:r>
              <a:rPr sz="3000">
                <a:solidFill>
                  <a:srgbClr val="797979"/>
                </a:solidFill>
                <a:latin typeface="+mn-lt"/>
                <a:ea typeface="+mn-ea"/>
                <a:cs typeface="+mn-cs"/>
                <a:sym typeface="Courier"/>
              </a:rPr>
              <a:t>=&gt;</a:t>
            </a:r>
            <a:r>
              <a:rPr sz="3000">
                <a:latin typeface="+mn-lt"/>
                <a:ea typeface="+mn-ea"/>
                <a:cs typeface="+mn-cs"/>
                <a:sym typeface="Courier"/>
              </a:rPr>
              <a:t> {</a:t>
            </a:r>
          </a:p>
          <a:p>
            <a:pPr lvl="0" algn="l" defTabSz="457200">
              <a:defRPr sz="1800"/>
            </a:pPr>
            <a:r>
              <a:rPr sz="3000">
                <a:latin typeface="+mn-lt"/>
                <a:ea typeface="+mn-ea"/>
                <a:cs typeface="+mn-cs"/>
                <a:sym typeface="Courier"/>
              </a:rPr>
              <a:t>        </a:t>
            </a:r>
            <a:r>
              <a:rPr sz="3000">
                <a:solidFill>
                  <a:srgbClr val="C8352B"/>
                </a:solidFill>
                <a:latin typeface="+mn-lt"/>
                <a:ea typeface="+mn-ea"/>
                <a:cs typeface="+mn-cs"/>
                <a:sym typeface="Courier"/>
              </a:rPr>
              <a:t>"port"</a:t>
            </a:r>
            <a:r>
              <a:rPr sz="3000">
                <a:latin typeface="+mn-lt"/>
                <a:ea typeface="+mn-ea"/>
                <a:cs typeface="+mn-cs"/>
                <a:sym typeface="Courier"/>
              </a:rPr>
              <a:t> </a:t>
            </a:r>
            <a:r>
              <a:rPr sz="3000">
                <a:solidFill>
                  <a:srgbClr val="797979"/>
                </a:solidFill>
                <a:latin typeface="+mn-lt"/>
                <a:ea typeface="+mn-ea"/>
                <a:cs typeface="+mn-cs"/>
                <a:sym typeface="Courier"/>
              </a:rPr>
              <a:t>=&gt;</a:t>
            </a:r>
            <a:r>
              <a:rPr sz="3000">
                <a:latin typeface="+mn-lt"/>
                <a:ea typeface="+mn-ea"/>
                <a:cs typeface="+mn-cs"/>
                <a:sym typeface="Courier"/>
              </a:rPr>
              <a:t> </a:t>
            </a:r>
            <a:r>
              <a:rPr sz="3000">
                <a:solidFill>
                  <a:srgbClr val="797979"/>
                </a:solidFill>
                <a:latin typeface="+mn-lt"/>
                <a:ea typeface="+mn-ea"/>
                <a:cs typeface="+mn-cs"/>
                <a:sym typeface="Courier"/>
              </a:rPr>
              <a:t>8081</a:t>
            </a:r>
            <a:endParaRPr sz="3000">
              <a:latin typeface="+mn-lt"/>
              <a:ea typeface="+mn-ea"/>
              <a:cs typeface="+mn-cs"/>
              <a:sym typeface="Courier"/>
            </a:endParaRPr>
          </a:p>
          <a:p>
            <a:pPr lvl="0" algn="l" defTabSz="457200">
              <a:defRPr sz="1800"/>
            </a:pPr>
            <a:r>
              <a:rPr sz="3000">
                <a:latin typeface="+mn-lt"/>
                <a:ea typeface="+mn-ea"/>
                <a:cs typeface="+mn-cs"/>
                <a:sym typeface="Courier"/>
              </a:rPr>
              <a:t>      }</a:t>
            </a:r>
          </a:p>
          <a:p>
            <a:pPr lvl="0" algn="l" defTabSz="457200">
              <a:defRPr sz="1800"/>
            </a:pPr>
            <a:r>
              <a:rPr sz="3000">
                <a:latin typeface="+mn-lt"/>
                <a:ea typeface="+mn-ea"/>
                <a:cs typeface="+mn-cs"/>
                <a:sym typeface="Courier"/>
              </a:rPr>
              <a:t>    }</a:t>
            </a:r>
          </a:p>
          <a:p>
            <a:pPr lvl="0" algn="l" defTabSz="457200">
              <a:defRPr sz="1800"/>
            </a:pPr>
            <a:r>
              <a:rPr sz="3000">
                <a:latin typeface="+mn-lt"/>
                <a:ea typeface="+mn-ea"/>
                <a:cs typeface="+mn-cs"/>
                <a:sym typeface="Courier"/>
              </a:rPr>
              <a:t>  }</a:t>
            </a:r>
          </a:p>
          <a:p>
            <a:pPr lvl="0" algn="l" defTabSz="457200">
              <a:defRPr sz="1800"/>
            </a:pPr>
            <a:r>
              <a:rPr sz="3000">
                <a:latin typeface="+mn-lt"/>
                <a:ea typeface="+mn-ea"/>
                <a:cs typeface="+mn-cs"/>
                <a:sym typeface="Courier"/>
              </a:rPr>
              <a:t>})</a:t>
            </a:r>
          </a:p>
        </p:txBody>
      </p:sp>
      <p:sp>
        <p:nvSpPr>
          <p:cNvPr id="5449" name="Shape 5449"/>
          <p:cNvSpPr/>
          <p:nvPr/>
        </p:nvSpPr>
        <p:spPr>
          <a:xfrm>
            <a:off x="1358304" y="1701800"/>
            <a:ext cx="6121401"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b="1">
                <a:latin typeface="+mn-lt"/>
                <a:ea typeface="+mn-ea"/>
                <a:cs typeface="+mn-cs"/>
                <a:sym typeface="Courier"/>
              </a:defRPr>
            </a:lvl1pPr>
          </a:lstStyle>
          <a:p>
            <a:pPr lvl="0">
              <a:defRPr sz="1800" b="0"/>
            </a:pPr>
            <a:r>
              <a:rPr sz="3200" b="1"/>
              <a:t>OPEN IN EDITOR:</a:t>
            </a:r>
          </a:p>
        </p:txBody>
      </p:sp>
      <p:sp>
        <p:nvSpPr>
          <p:cNvPr id="5450" name="Shape 5450"/>
          <p:cNvSpPr/>
          <p:nvPr/>
        </p:nvSpPr>
        <p:spPr>
          <a:xfrm>
            <a:off x="5048448" y="1625600"/>
            <a:ext cx="10642601" cy="7112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lgn="l">
              <a:defRPr>
                <a:latin typeface="+mn-lt"/>
                <a:ea typeface="+mn-ea"/>
                <a:cs typeface="+mn-cs"/>
                <a:sym typeface="Courier"/>
              </a:defRPr>
            </a:lvl1pPr>
          </a:lstStyle>
          <a:p>
            <a:pPr lvl="0">
              <a:defRPr sz="1800"/>
            </a:pPr>
            <a:r>
              <a:rPr sz="3200"/>
              <a:t>roles/webserver.rb</a:t>
            </a:r>
          </a:p>
        </p:txBody>
      </p:sp>
      <p:sp>
        <p:nvSpPr>
          <p:cNvPr id="5451" name="Shape 5451"/>
          <p:cNvSpPr/>
          <p:nvPr/>
        </p:nvSpPr>
        <p:spPr>
          <a:xfrm>
            <a:off x="6642100" y="8394700"/>
            <a:ext cx="3048000"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defRPr b="1">
                <a:latin typeface="+mn-lt"/>
                <a:ea typeface="+mn-ea"/>
                <a:cs typeface="+mn-cs"/>
                <a:sym typeface="Courier"/>
              </a:defRPr>
            </a:lvl1pPr>
          </a:lstStyle>
          <a:p>
            <a:pPr lvl="0">
              <a:defRPr sz="1800" b="0"/>
            </a:pPr>
            <a:r>
              <a:rPr sz="3200" b="1"/>
              <a:t>SAVE FILE!</a:t>
            </a:r>
          </a:p>
        </p:txBody>
      </p:sp>
      <p:sp>
        <p:nvSpPr>
          <p:cNvPr id="5452" name="Shape 5452"/>
          <p:cNvSpPr/>
          <p:nvPr/>
        </p:nvSpPr>
        <p:spPr>
          <a:xfrm>
            <a:off x="800100" y="177800"/>
            <a:ext cx="14655800" cy="1117600"/>
          </a:xfrm>
          <a:prstGeom prst="rect">
            <a:avLst/>
          </a:prstGeom>
          <a:ln w="12700">
            <a:miter lim="400000"/>
          </a:ln>
          <a:effectLst>
            <a:outerShdw blurRad="50800" dist="25400" dir="2700000" rotWithShape="0">
              <a:srgbClr val="000000">
                <a:alpha val="75000"/>
              </a:srgbClr>
            </a:outerShdw>
          </a:effectLst>
          <a:extLst>
            <a:ext uri="{C572A759-6A51-4108-AA02-DFA0A04FC94B}">
              <ma14:wrappingTextBoxFlag xmlns:ma14="http://schemas.microsoft.com/office/mac/drawingml/2011/main" val="1"/>
            </a:ext>
          </a:extLst>
        </p:spPr>
        <p:txBody>
          <a:bodyPr lIns="38100" tIns="38100" rIns="38100" bIns="38100" anchor="b">
            <a:normAutofit lnSpcReduction="10000"/>
          </a:bodyPr>
          <a:lstStyle>
            <a:lvl1pPr algn="l">
              <a:defRPr sz="7200" b="1">
                <a:solidFill>
                  <a:srgbClr val="FFFFFF"/>
                </a:solidFill>
                <a:effectLst>
                  <a:outerShdw blurRad="50800" dist="25400" dir="2700000" rotWithShape="0">
                    <a:srgbClr val="000000">
                      <a:alpha val="75000"/>
                    </a:srgbClr>
                  </a:outerShdw>
                </a:effectLst>
                <a:latin typeface="+mj-lt"/>
                <a:ea typeface="+mj-ea"/>
                <a:cs typeface="+mj-cs"/>
                <a:sym typeface="Arial"/>
              </a:defRPr>
            </a:lvl1p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Exercise: Edit the webserver role</a:t>
            </a:r>
          </a:p>
        </p:txBody>
      </p:sp>
      <p:sp>
        <p:nvSpPr>
          <p:cNvPr id="5453" name="Shape 5453"/>
          <p:cNvSpPr/>
          <p:nvPr/>
        </p:nvSpPr>
        <p:spPr>
          <a:xfrm>
            <a:off x="774700" y="2374900"/>
            <a:ext cx="6388100" cy="29210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marL="533400" lvl="0" indent="-533400" algn="l">
              <a:spcBef>
                <a:spcPts val="1500"/>
              </a:spcBef>
              <a:buClr>
                <a:srgbClr val="DE5F31"/>
              </a:buClr>
              <a:buSzPct val="171000"/>
              <a:buChar char="•"/>
              <a:defRPr sz="1800"/>
            </a:pPr>
            <a:r>
              <a:rPr sz="3600">
                <a:solidFill>
                  <a:srgbClr val="2E2F2C"/>
                </a:solidFill>
                <a:latin typeface="+mj-lt"/>
                <a:ea typeface="+mj-ea"/>
                <a:cs typeface="+mj-cs"/>
                <a:sym typeface="Arial"/>
              </a:rPr>
              <a:t>Do not forget the </a:t>
            </a:r>
            <a:r>
              <a:rPr sz="3600" b="1">
                <a:solidFill>
                  <a:srgbClr val="2E2F2C"/>
                </a:solidFill>
                <a:latin typeface="+mj-lt"/>
                <a:ea typeface="+mj-ea"/>
                <a:cs typeface="+mj-cs"/>
                <a:sym typeface="Arial"/>
              </a:rPr>
              <a:t>comma</a:t>
            </a:r>
            <a:r>
              <a:rPr sz="3600">
                <a:solidFill>
                  <a:srgbClr val="2E2F2C"/>
                </a:solidFill>
                <a:latin typeface="+mj-lt"/>
                <a:ea typeface="+mj-ea"/>
                <a:cs typeface="+mj-cs"/>
                <a:sym typeface="Arial"/>
              </a:rPr>
              <a:t> after the admin site</a:t>
            </a:r>
          </a:p>
          <a:p>
            <a:pPr marL="533400" lvl="0" indent="-533400" algn="l">
              <a:spcBef>
                <a:spcPts val="1500"/>
              </a:spcBef>
              <a:buClr>
                <a:srgbClr val="DE5F31"/>
              </a:buClr>
              <a:buSzPct val="171000"/>
              <a:buChar char="•"/>
              <a:defRPr sz="1800"/>
            </a:pPr>
            <a:r>
              <a:rPr sz="3600">
                <a:solidFill>
                  <a:srgbClr val="2E2F2C"/>
                </a:solidFill>
                <a:latin typeface="+mj-lt"/>
                <a:ea typeface="+mj-ea"/>
                <a:cs typeface="+mj-cs"/>
                <a:sym typeface="Arial"/>
              </a:rPr>
              <a:t>Change the value of the bears site to be 8081</a:t>
            </a:r>
          </a:p>
        </p:txBody>
      </p:sp>
      <p:sp>
        <p:nvSpPr>
          <p:cNvPr id="5454" name="Shape 5454"/>
          <p:cNvSpPr/>
          <p:nvPr/>
        </p:nvSpPr>
        <p:spPr>
          <a:xfrm>
            <a:off x="9067800" y="5346700"/>
            <a:ext cx="4229100" cy="1409700"/>
          </a:xfrm>
          <a:prstGeom prst="rect">
            <a:avLst/>
          </a:prstGeom>
          <a:ln w="63500">
            <a:solidFill>
              <a:srgbClr val="FFAA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5455" name="Shape 5455"/>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512</a:t>
            </a:fld>
            <a:endParaRPr sz="1000"/>
          </a:p>
        </p:txBody>
      </p:sp>
    </p:spTree>
  </p:cSld>
  <p:clrMapOvr>
    <a:masterClrMapping/>
  </p:clrMapOvr>
  <p:transition xmlns:p14="http://schemas.microsoft.com/office/powerpoint/2010/main" spd="med"/>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9" name="Shape 5459"/>
          <p:cNvSpPr/>
          <p:nvPr/>
        </p:nvSpPr>
        <p:spPr>
          <a:xfrm>
            <a:off x="8134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 knife role from file webserver.rb</a:t>
            </a:r>
          </a:p>
        </p:txBody>
      </p:sp>
      <p:sp>
        <p:nvSpPr>
          <p:cNvPr id="5460" name="Shape 5460"/>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Exercise: Create the role</a:t>
            </a:r>
          </a:p>
        </p:txBody>
      </p:sp>
      <p:sp>
        <p:nvSpPr>
          <p:cNvPr id="5461" name="Shape 5461"/>
          <p:cNvSpPr/>
          <p:nvPr/>
        </p:nvSpPr>
        <p:spPr>
          <a:xfrm>
            <a:off x="800100" y="3644900"/>
            <a:ext cx="14655800" cy="49657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normAutofit/>
          </a:bodyPr>
          <a:lstStyle>
            <a:lvl1pPr algn="l">
              <a:buClr>
                <a:srgbClr val="F38C24"/>
              </a:buClr>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Updated Role webserver!</a:t>
            </a:r>
          </a:p>
        </p:txBody>
      </p:sp>
      <p:sp>
        <p:nvSpPr>
          <p:cNvPr id="5462" name="Shape 5462"/>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513</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54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59" grpId="1" animBg="1" advAuto="0"/>
    </p:bld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4" name="Shape 5464"/>
          <p:cNvSpPr/>
          <p:nvPr/>
        </p:nvSpPr>
        <p:spPr>
          <a:xfrm>
            <a:off x="8134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chef@node1$ sudo chef-client</a:t>
            </a:r>
          </a:p>
        </p:txBody>
      </p:sp>
      <p:sp>
        <p:nvSpPr>
          <p:cNvPr id="5465" name="Shape 5465"/>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Exercise: Re-run the Chef Client</a:t>
            </a:r>
          </a:p>
        </p:txBody>
      </p:sp>
      <p:sp>
        <p:nvSpPr>
          <p:cNvPr id="5466" name="Shape 5466"/>
          <p:cNvSpPr/>
          <p:nvPr/>
        </p:nvSpPr>
        <p:spPr>
          <a:xfrm>
            <a:off x="800100" y="3644900"/>
            <a:ext cx="14655800" cy="52578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normAutofit/>
          </a:bodyPr>
          <a:lstStyle/>
          <a:p>
            <a:pPr lvl="0" algn="l" defTabSz="279400">
              <a:buClr>
                <a:srgbClr val="F38C24"/>
              </a:buClr>
              <a:defRPr sz="1800"/>
            </a:pPr>
            <a:r>
              <a:rPr dirty="0">
                <a:solidFill>
                  <a:srgbClr val="FFFFFF"/>
                </a:solidFill>
                <a:latin typeface="+mn-lt"/>
                <a:ea typeface="+mn-ea"/>
                <a:cs typeface="+mn-cs"/>
                <a:sym typeface="Courier"/>
              </a:rPr>
              <a:t>...</a:t>
            </a:r>
          </a:p>
          <a:p>
            <a:pPr lvl="0" algn="l" defTabSz="279400">
              <a:buClr>
                <a:srgbClr val="F38C24"/>
              </a:buClr>
              <a:defRPr sz="1800"/>
            </a:pPr>
            <a:r>
              <a:rPr dirty="0">
                <a:solidFill>
                  <a:srgbClr val="FFFFFF"/>
                </a:solidFill>
                <a:latin typeface="+mn-lt"/>
                <a:ea typeface="+mn-ea"/>
                <a:cs typeface="+mn-cs"/>
                <a:sym typeface="Courier"/>
              </a:rPr>
              <a:t>[2014-01-07T06:57:48-05:00] INFO: template[/etc/httpd/conf.d/bears.conf] updated file contents /etc/httpd/conf.d/bears.conf</a:t>
            </a:r>
          </a:p>
          <a:p>
            <a:pPr lvl="0" algn="l" defTabSz="279400">
              <a:buClr>
                <a:srgbClr val="F38C24"/>
              </a:buClr>
              <a:defRPr sz="1800"/>
            </a:pPr>
            <a:endParaRPr dirty="0">
              <a:solidFill>
                <a:srgbClr val="FFFFFF"/>
              </a:solidFill>
              <a:latin typeface="+mn-lt"/>
              <a:ea typeface="+mn-ea"/>
              <a:cs typeface="+mn-cs"/>
              <a:sym typeface="Courier"/>
            </a:endParaRPr>
          </a:p>
          <a:p>
            <a:pPr lvl="0" algn="l" defTabSz="279400">
              <a:buClr>
                <a:srgbClr val="F38C24"/>
              </a:buClr>
              <a:defRPr sz="1800"/>
            </a:pPr>
            <a:r>
              <a:rPr dirty="0">
                <a:solidFill>
                  <a:srgbClr val="FFFFFF"/>
                </a:solidFill>
                <a:latin typeface="+mn-lt"/>
                <a:ea typeface="+mn-ea"/>
                <a:cs typeface="+mn-cs"/>
                <a:sym typeface="Courier"/>
              </a:rPr>
              <a:t>    - update content in file /etc/httpd/conf.d/bears.conf from 30610b to 92e1e4</a:t>
            </a:r>
          </a:p>
          <a:p>
            <a:pPr lvl="0" algn="l" defTabSz="279400">
              <a:buClr>
                <a:srgbClr val="F38C24"/>
              </a:buClr>
              <a:defRPr sz="1800"/>
            </a:pPr>
            <a:r>
              <a:rPr dirty="0">
                <a:solidFill>
                  <a:srgbClr val="FFFFFF"/>
                </a:solidFill>
                <a:latin typeface="+mn-lt"/>
                <a:ea typeface="+mn-ea"/>
                <a:cs typeface="+mn-cs"/>
                <a:sym typeface="Courier"/>
              </a:rPr>
              <a:t>        --- /etc/httpd/conf.d/bears.conf	2014-01-07 05:13:42.450113970 -0500</a:t>
            </a:r>
          </a:p>
          <a:p>
            <a:pPr lvl="0" algn="l" defTabSz="279400">
              <a:buClr>
                <a:srgbClr val="F38C24"/>
              </a:buClr>
              <a:defRPr sz="1800"/>
            </a:pPr>
            <a:r>
              <a:rPr dirty="0">
                <a:solidFill>
                  <a:srgbClr val="FFFFFF"/>
                </a:solidFill>
                <a:latin typeface="+mn-lt"/>
                <a:ea typeface="+mn-ea"/>
                <a:cs typeface="+mn-cs"/>
                <a:sym typeface="Courier"/>
              </a:rPr>
              <a:t>        +++ /tmp/chef-rendered-template20140107-18263-5563t5	2014-01-07 06:57:48.091397610 -0500</a:t>
            </a:r>
          </a:p>
          <a:p>
            <a:pPr lvl="0" algn="l" defTabSz="279400">
              <a:buClr>
                <a:srgbClr val="F38C24"/>
              </a:buClr>
              <a:defRPr sz="1800"/>
            </a:pPr>
            <a:r>
              <a:rPr dirty="0">
                <a:solidFill>
                  <a:srgbClr val="FFFFFF"/>
                </a:solidFill>
                <a:latin typeface="+mn-lt"/>
                <a:ea typeface="+mn-ea"/>
                <a:cs typeface="+mn-cs"/>
                <a:sym typeface="Courier"/>
              </a:rPr>
              <a:t>        @@ -1,6 +1,6 @@</a:t>
            </a:r>
          </a:p>
          <a:p>
            <a:pPr lvl="0" algn="l" defTabSz="279400">
              <a:buClr>
                <a:srgbClr val="F38C24"/>
              </a:buClr>
              <a:defRPr sz="1800"/>
            </a:pPr>
            <a:r>
              <a:rPr dirty="0">
                <a:solidFill>
                  <a:srgbClr val="FFFFFF"/>
                </a:solidFill>
                <a:latin typeface="+mn-lt"/>
                <a:ea typeface="+mn-ea"/>
                <a:cs typeface="+mn-cs"/>
                <a:sym typeface="Courier"/>
              </a:rPr>
              <a:t>        -  Listen 81</a:t>
            </a:r>
          </a:p>
          <a:p>
            <a:pPr lvl="0" algn="l" defTabSz="279400">
              <a:buClr>
                <a:srgbClr val="F38C24"/>
              </a:buClr>
              <a:defRPr sz="1800"/>
            </a:pPr>
            <a:r>
              <a:rPr dirty="0">
                <a:solidFill>
                  <a:srgbClr val="FFFFFF"/>
                </a:solidFill>
                <a:latin typeface="+mn-lt"/>
                <a:ea typeface="+mn-ea"/>
                <a:cs typeface="+mn-cs"/>
                <a:sym typeface="Courier"/>
              </a:rPr>
              <a:t>        +  Listen 8081</a:t>
            </a:r>
          </a:p>
          <a:p>
            <a:pPr lvl="0" algn="l" defTabSz="279400">
              <a:buClr>
                <a:srgbClr val="F38C24"/>
              </a:buClr>
              <a:defRPr sz="1800"/>
            </a:pPr>
            <a:r>
              <a:rPr dirty="0">
                <a:solidFill>
                  <a:srgbClr val="FFFFFF"/>
                </a:solidFill>
                <a:latin typeface="+mn-lt"/>
                <a:ea typeface="+mn-ea"/>
                <a:cs typeface="+mn-cs"/>
                <a:sym typeface="Courier"/>
              </a:rPr>
              <a:t>         </a:t>
            </a:r>
          </a:p>
          <a:p>
            <a:pPr lvl="0" algn="l" defTabSz="279400">
              <a:buClr>
                <a:srgbClr val="F38C24"/>
              </a:buClr>
              <a:defRPr sz="1800"/>
            </a:pPr>
            <a:r>
              <a:rPr dirty="0">
                <a:solidFill>
                  <a:srgbClr val="FFFFFF"/>
                </a:solidFill>
                <a:latin typeface="+mn-lt"/>
                <a:ea typeface="+mn-ea"/>
                <a:cs typeface="+mn-cs"/>
                <a:sym typeface="Courier"/>
              </a:rPr>
              <a:t>        -&lt;VirtualHost *:81&gt;</a:t>
            </a:r>
          </a:p>
          <a:p>
            <a:pPr lvl="0" algn="l" defTabSz="279400">
              <a:buClr>
                <a:srgbClr val="F38C24"/>
              </a:buClr>
              <a:defRPr sz="1800"/>
            </a:pPr>
            <a:r>
              <a:rPr dirty="0">
                <a:solidFill>
                  <a:srgbClr val="FFFFFF"/>
                </a:solidFill>
                <a:latin typeface="+mn-lt"/>
                <a:ea typeface="+mn-ea"/>
                <a:cs typeface="+mn-cs"/>
                <a:sym typeface="Courier"/>
              </a:rPr>
              <a:t>        +&lt;VirtualHost *:8081&gt;</a:t>
            </a:r>
          </a:p>
          <a:p>
            <a:pPr lvl="0" algn="l" defTabSz="279400">
              <a:buClr>
                <a:srgbClr val="F38C24"/>
              </a:buClr>
              <a:defRPr sz="1800"/>
            </a:pPr>
            <a:r>
              <a:rPr dirty="0">
                <a:solidFill>
                  <a:srgbClr val="FFFFFF"/>
                </a:solidFill>
                <a:latin typeface="+mn-lt"/>
                <a:ea typeface="+mn-ea"/>
                <a:cs typeface="+mn-cs"/>
                <a:sym typeface="Courier"/>
              </a:rPr>
              <a:t>           ServerAdmin webmaster@localhost</a:t>
            </a:r>
          </a:p>
          <a:p>
            <a:pPr lvl="0" algn="l" defTabSz="279400">
              <a:buClr>
                <a:srgbClr val="F38C24"/>
              </a:buClr>
              <a:defRPr sz="1800"/>
            </a:pPr>
            <a:r>
              <a:rPr dirty="0">
                <a:solidFill>
                  <a:srgbClr val="FFFFFF"/>
                </a:solidFill>
                <a:latin typeface="+mn-lt"/>
                <a:ea typeface="+mn-ea"/>
                <a:cs typeface="+mn-cs"/>
                <a:sym typeface="Courier"/>
              </a:rPr>
              <a:t>         </a:t>
            </a:r>
          </a:p>
          <a:p>
            <a:pPr lvl="0" algn="l" defTabSz="279400">
              <a:buClr>
                <a:srgbClr val="F38C24"/>
              </a:buClr>
              <a:defRPr sz="1800"/>
            </a:pPr>
            <a:r>
              <a:rPr dirty="0">
                <a:solidFill>
                  <a:srgbClr val="FFFFFF"/>
                </a:solidFill>
                <a:latin typeface="+mn-lt"/>
                <a:ea typeface="+mn-ea"/>
                <a:cs typeface="+mn-cs"/>
                <a:sym typeface="Courier"/>
              </a:rPr>
              <a:t>           DocumentRoot /srv/apache/bears</a:t>
            </a:r>
          </a:p>
          <a:p>
            <a:pPr lvl="0" algn="l" defTabSz="279400">
              <a:buClr>
                <a:srgbClr val="F38C24"/>
              </a:buClr>
              <a:defRPr sz="1800"/>
            </a:pPr>
            <a:r>
              <a:rPr dirty="0">
                <a:solidFill>
                  <a:srgbClr val="FFFFFF"/>
                </a:solidFill>
                <a:latin typeface="+mn-lt"/>
                <a:ea typeface="+mn-ea"/>
                <a:cs typeface="+mn-cs"/>
                <a:sym typeface="Courier"/>
              </a:rPr>
              <a:t>...</a:t>
            </a:r>
          </a:p>
        </p:txBody>
      </p:sp>
      <p:sp>
        <p:nvSpPr>
          <p:cNvPr id="5467" name="Shape 5467"/>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514</a:t>
            </a:fld>
            <a:endParaRPr sz="1000"/>
          </a:p>
        </p:txBody>
      </p:sp>
      <p:sp>
        <p:nvSpPr>
          <p:cNvPr id="5468" name="Shape 5468"/>
          <p:cNvSpPr/>
          <p:nvPr/>
        </p:nvSpPr>
        <p:spPr>
          <a:xfrm>
            <a:off x="812800" y="6159500"/>
            <a:ext cx="14617700" cy="1422400"/>
          </a:xfrm>
          <a:prstGeom prst="rect">
            <a:avLst/>
          </a:prstGeom>
          <a:ln w="63500">
            <a:solidFill>
              <a:srgbClr val="FFAA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54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64" grpId="1" animBg="1" advAuto="0"/>
    </p:bld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0" name="Shape 5470"/>
          <p:cNvSpPr/>
          <p:nvPr/>
        </p:nvSpPr>
        <p:spPr>
          <a:xfrm>
            <a:off x="813494" y="1962150"/>
            <a:ext cx="14655801" cy="10033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3400">
                <a:solidFill>
                  <a:srgbClr val="FFFFFF"/>
                </a:solidFill>
                <a:latin typeface="+mn-lt"/>
                <a:ea typeface="+mn-ea"/>
                <a:cs typeface="+mn-cs"/>
                <a:sym typeface="Courier"/>
              </a:defRPr>
            </a:lvl1pPr>
          </a:lstStyle>
          <a:p>
            <a:pPr lvl="0">
              <a:defRPr sz="1800">
                <a:solidFill>
                  <a:srgbClr val="000000"/>
                </a:solidFill>
              </a:defRPr>
            </a:pPr>
            <a:r>
              <a:rPr sz="3400">
                <a:solidFill>
                  <a:srgbClr val="FFFFFF"/>
                </a:solidFill>
              </a:rPr>
              <a:t>$ knife search node 'role:webserver' -a apache.sites</a:t>
            </a:r>
          </a:p>
        </p:txBody>
      </p:sp>
      <p:sp>
        <p:nvSpPr>
          <p:cNvPr id="5471" name="Shape 5471"/>
          <p:cNvSpPr>
            <a:spLocks noGrp="1"/>
          </p:cNvSpPr>
          <p:nvPr>
            <p:ph type="title"/>
          </p:nvPr>
        </p:nvSpPr>
        <p:spPr>
          <a:prstGeom prst="rect">
            <a:avLst/>
          </a:prstGeom>
        </p:spPr>
        <p:txBody>
          <a:bodyPr>
            <a:normAutofit fontScale="90000"/>
          </a:bodyPr>
          <a:lstStyle>
            <a:lvl1pPr defTabSz="273812">
              <a:defRPr sz="3528">
                <a:effectLst>
                  <a:outerShdw blurRad="24892" dist="12446" dir="2700000" rotWithShape="0">
                    <a:srgbClr val="000000">
                      <a:alpha val="75000"/>
                    </a:srgbClr>
                  </a:outerShdw>
                </a:effectLst>
              </a:defRPr>
            </a:lvl1pPr>
          </a:lstStyle>
          <a:p>
            <a:pPr lvl="0">
              <a:defRPr sz="1800" b="0">
                <a:solidFill>
                  <a:srgbClr val="000000"/>
                </a:solidFill>
                <a:effectLst/>
              </a:defRPr>
            </a:pPr>
            <a:r>
              <a:rPr sz="3528" b="1">
                <a:solidFill>
                  <a:srgbClr val="FFFFFF"/>
                </a:solidFill>
                <a:effectLst>
                  <a:outerShdw blurRad="24892" dist="12446" dir="2700000" rotWithShape="0">
                    <a:srgbClr val="000000">
                      <a:alpha val="75000"/>
                    </a:srgbClr>
                  </a:outerShdw>
                </a:effectLst>
              </a:rPr>
              <a:t>Exercise: Display the apache sites attribute on all nodes with the webserver role</a:t>
            </a:r>
          </a:p>
        </p:txBody>
      </p:sp>
      <p:sp>
        <p:nvSpPr>
          <p:cNvPr id="5472" name="Shape 5472"/>
          <p:cNvSpPr/>
          <p:nvPr/>
        </p:nvSpPr>
        <p:spPr>
          <a:xfrm>
            <a:off x="800100" y="3644900"/>
            <a:ext cx="14655800" cy="49657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normAutofit/>
          </a:bodyPr>
          <a:lstStyle/>
          <a:p>
            <a:pPr lvl="0" algn="l" defTabSz="486155">
              <a:buClr>
                <a:srgbClr val="F38C24"/>
              </a:buClr>
              <a:defRPr sz="1800"/>
            </a:pPr>
            <a:r>
              <a:rPr sz="2958">
                <a:solidFill>
                  <a:srgbClr val="FFFFFF"/>
                </a:solidFill>
                <a:latin typeface="+mn-lt"/>
                <a:ea typeface="+mn-ea"/>
                <a:cs typeface="+mn-cs"/>
                <a:sym typeface="Courier"/>
              </a:rPr>
              <a:t>1 items found</a:t>
            </a:r>
          </a:p>
          <a:p>
            <a:pPr lvl="0" algn="l" defTabSz="486155">
              <a:buClr>
                <a:srgbClr val="F38C24"/>
              </a:buClr>
              <a:defRPr sz="1800"/>
            </a:pPr>
            <a:endParaRPr sz="2958">
              <a:solidFill>
                <a:srgbClr val="FFFFFF"/>
              </a:solidFill>
              <a:latin typeface="+mn-lt"/>
              <a:ea typeface="+mn-ea"/>
              <a:cs typeface="+mn-cs"/>
              <a:sym typeface="Courier"/>
            </a:endParaRPr>
          </a:p>
          <a:p>
            <a:pPr lvl="0" algn="l" defTabSz="486155">
              <a:buClr>
                <a:srgbClr val="F38C24"/>
              </a:buClr>
              <a:defRPr sz="1800"/>
            </a:pPr>
            <a:r>
              <a:rPr sz="2958">
                <a:solidFill>
                  <a:srgbClr val="FFFFFF"/>
                </a:solidFill>
                <a:latin typeface="+mn-lt"/>
                <a:ea typeface="+mn-ea"/>
                <a:cs typeface="+mn-cs"/>
                <a:sym typeface="Courier"/>
              </a:rPr>
              <a:t>node1:</a:t>
            </a:r>
          </a:p>
          <a:p>
            <a:pPr lvl="1" indent="232029" algn="l" defTabSz="486155">
              <a:buClr>
                <a:srgbClr val="F38C24"/>
              </a:buClr>
              <a:defRPr sz="1800"/>
            </a:pPr>
            <a:r>
              <a:rPr sz="2958">
                <a:solidFill>
                  <a:srgbClr val="FFFFFF"/>
                </a:solidFill>
                <a:latin typeface="+mn-lt"/>
                <a:ea typeface="+mn-ea"/>
                <a:cs typeface="+mn-cs"/>
                <a:sym typeface="Courier"/>
              </a:rPr>
              <a:t>apache.sites: </a:t>
            </a:r>
          </a:p>
          <a:p>
            <a:pPr lvl="1" indent="232029" algn="l" defTabSz="486155">
              <a:buClr>
                <a:srgbClr val="F38C24"/>
              </a:buClr>
              <a:defRPr sz="1800"/>
            </a:pPr>
            <a:r>
              <a:rPr sz="2958">
                <a:solidFill>
                  <a:srgbClr val="FFFFFF"/>
                </a:solidFill>
                <a:latin typeface="+mn-lt"/>
                <a:ea typeface="+mn-ea"/>
                <a:cs typeface="+mn-cs"/>
                <a:sym typeface="Courier"/>
              </a:rPr>
              <a:t>  admin:  </a:t>
            </a:r>
          </a:p>
          <a:p>
            <a:pPr lvl="1" indent="232029" algn="l" defTabSz="486155">
              <a:buClr>
                <a:srgbClr val="F38C24"/>
              </a:buClr>
              <a:defRPr sz="1800"/>
            </a:pPr>
            <a:r>
              <a:rPr sz="2958">
                <a:solidFill>
                  <a:srgbClr val="FFFFFF"/>
                </a:solidFill>
                <a:latin typeface="+mn-lt"/>
                <a:ea typeface="+mn-ea"/>
                <a:cs typeface="+mn-cs"/>
                <a:sym typeface="Courier"/>
              </a:rPr>
              <a:t>    port:  8000</a:t>
            </a:r>
          </a:p>
          <a:p>
            <a:pPr lvl="1" indent="232029" algn="l" defTabSz="486155">
              <a:buClr>
                <a:srgbClr val="F38C24"/>
              </a:buClr>
              <a:defRPr sz="1800"/>
            </a:pPr>
            <a:r>
              <a:rPr sz="2958">
                <a:solidFill>
                  <a:srgbClr val="FFFFFF"/>
                </a:solidFill>
                <a:latin typeface="+mn-lt"/>
                <a:ea typeface="+mn-ea"/>
                <a:cs typeface="+mn-cs"/>
                <a:sym typeface="Courier"/>
              </a:rPr>
              <a:t>  bears:  </a:t>
            </a:r>
          </a:p>
          <a:p>
            <a:pPr lvl="1" indent="232029" algn="l" defTabSz="486155">
              <a:buClr>
                <a:srgbClr val="F38C24"/>
              </a:buClr>
              <a:defRPr sz="1800"/>
            </a:pPr>
            <a:r>
              <a:rPr sz="2958">
                <a:solidFill>
                  <a:srgbClr val="FFFFFF"/>
                </a:solidFill>
                <a:latin typeface="+mn-lt"/>
                <a:ea typeface="+mn-ea"/>
                <a:cs typeface="+mn-cs"/>
                <a:sym typeface="Courier"/>
              </a:rPr>
              <a:t>    port:  8081</a:t>
            </a:r>
          </a:p>
          <a:p>
            <a:pPr lvl="1" indent="232029" algn="l" defTabSz="486155">
              <a:buClr>
                <a:srgbClr val="F38C24"/>
              </a:buClr>
              <a:defRPr sz="1800"/>
            </a:pPr>
            <a:r>
              <a:rPr sz="2958">
                <a:solidFill>
                  <a:srgbClr val="FFFFFF"/>
                </a:solidFill>
                <a:latin typeface="+mn-lt"/>
                <a:ea typeface="+mn-ea"/>
                <a:cs typeface="+mn-cs"/>
                <a:sym typeface="Courier"/>
              </a:rPr>
              <a:t>  clowns: </a:t>
            </a:r>
          </a:p>
          <a:p>
            <a:pPr lvl="1" indent="232029" algn="l" defTabSz="486155">
              <a:buClr>
                <a:srgbClr val="F38C24"/>
              </a:buClr>
              <a:defRPr sz="1800"/>
            </a:pPr>
            <a:r>
              <a:rPr sz="2958">
                <a:solidFill>
                  <a:srgbClr val="FFFFFF"/>
                </a:solidFill>
                <a:latin typeface="+mn-lt"/>
                <a:ea typeface="+mn-ea"/>
                <a:cs typeface="+mn-cs"/>
                <a:sym typeface="Courier"/>
              </a:rPr>
              <a:t>    port:  80</a:t>
            </a:r>
          </a:p>
        </p:txBody>
      </p:sp>
      <p:sp>
        <p:nvSpPr>
          <p:cNvPr id="5473" name="Shape 5473"/>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515</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54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70" grpId="1" animBg="1" advAuto="0"/>
    </p:bld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7" name="Shape 5477"/>
          <p:cNvSpPr>
            <a:spLocks noGrp="1"/>
          </p:cNvSpPr>
          <p:nvPr>
            <p:ph type="title"/>
          </p:nvPr>
        </p:nvSpPr>
        <p:spPr>
          <a:prstGeom prst="rect">
            <a:avLst/>
          </a:prstGeom>
        </p:spPr>
        <p:txBody>
          <a:bodyPr/>
          <a:lstStyle>
            <a:lvl1pPr>
              <a:defRPr>
                <a:latin typeface="+mj-lt"/>
                <a:ea typeface="+mj-ea"/>
                <a:cs typeface="+mj-cs"/>
                <a:sym typeface="Arial"/>
              </a:defRPr>
            </a:lvl1pPr>
          </a:lstStyle>
          <a:p>
            <a:pPr lvl="0">
              <a:defRPr sz="1800">
                <a:effectLst/>
              </a:defRPr>
            </a:pPr>
            <a:r>
              <a:rPr sz="9600">
                <a:effectLst>
                  <a:outerShdw blurRad="50800" dist="25400" dir="2700000" rotWithShape="0">
                    <a:srgbClr val="000000">
                      <a:alpha val="75000"/>
                    </a:srgbClr>
                  </a:outerShdw>
                </a:effectLst>
              </a:rPr>
              <a:t>When you combine merge order and precedence rules, you get this:</a:t>
            </a:r>
          </a:p>
        </p:txBody>
      </p:sp>
      <p:sp>
        <p:nvSpPr>
          <p:cNvPr id="5478" name="Shape 5478"/>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516</a:t>
            </a:fld>
            <a:endParaRPr sz="1000"/>
          </a:p>
        </p:txBody>
      </p:sp>
    </p:spTree>
  </p:cSld>
  <p:clrMapOvr>
    <a:masterClrMapping/>
  </p:clrMapOvr>
  <p:transition xmlns:p14="http://schemas.microsoft.com/office/powerpoint/2010/main" spd="med"/>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0" name="Shape 5480"/>
          <p:cNvSpPr/>
          <p:nvPr/>
        </p:nvSpPr>
        <p:spPr>
          <a:xfrm>
            <a:off x="800100" y="177800"/>
            <a:ext cx="14655800" cy="1117600"/>
          </a:xfrm>
          <a:prstGeom prst="rect">
            <a:avLst/>
          </a:prstGeom>
          <a:ln w="12700">
            <a:miter lim="400000"/>
          </a:ln>
          <a:effectLst>
            <a:outerShdw blurRad="50800" dist="25400" dir="2700000" rotWithShape="0">
              <a:srgbClr val="000000">
                <a:alpha val="75000"/>
              </a:srgbClr>
            </a:outerShdw>
          </a:effectLst>
          <a:extLst>
            <a:ext uri="{C572A759-6A51-4108-AA02-DFA0A04FC94B}">
              <ma14:wrappingTextBoxFlag xmlns:ma14="http://schemas.microsoft.com/office/mac/drawingml/2011/main" val="1"/>
            </a:ext>
          </a:extLst>
        </p:spPr>
        <p:txBody>
          <a:bodyPr lIns="38100" tIns="38100" rIns="38100" bIns="38100" anchor="b">
            <a:normAutofit lnSpcReduction="10000"/>
          </a:bodyPr>
          <a:lstStyle>
            <a:lvl1pPr algn="l">
              <a:defRPr sz="7200" b="1">
                <a:solidFill>
                  <a:srgbClr val="FFFFFF"/>
                </a:solidFill>
                <a:effectLst>
                  <a:outerShdw blurRad="50800" dist="25400" dir="2700000" rotWithShape="0">
                    <a:srgbClr val="000000">
                      <a:alpha val="75000"/>
                    </a:srgbClr>
                  </a:outerShdw>
                </a:effectLst>
                <a:latin typeface="+mj-lt"/>
                <a:ea typeface="+mj-ea"/>
                <a:cs typeface="+mj-cs"/>
                <a:sym typeface="Arial"/>
              </a:defRPr>
            </a:lvl1p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Merge Order and Precedence</a:t>
            </a:r>
          </a:p>
        </p:txBody>
      </p:sp>
      <p:pic>
        <p:nvPicPr>
          <p:cNvPr id="5481" name="droppedImage.png"/>
          <p:cNvPicPr/>
          <p:nvPr/>
        </p:nvPicPr>
        <p:blipFill>
          <a:blip r:embed="rId3">
            <a:extLst/>
          </a:blip>
          <a:stretch>
            <a:fillRect/>
          </a:stretch>
        </p:blipFill>
        <p:spPr>
          <a:xfrm>
            <a:off x="835624" y="1625600"/>
            <a:ext cx="14566901" cy="7289800"/>
          </a:xfrm>
          <a:prstGeom prst="rect">
            <a:avLst/>
          </a:prstGeom>
          <a:ln w="12700">
            <a:miter lim="400000"/>
          </a:ln>
        </p:spPr>
      </p:pic>
      <p:sp>
        <p:nvSpPr>
          <p:cNvPr id="5482" name="Shape 5482"/>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517</a:t>
            </a:fld>
            <a:endParaRPr sz="1000"/>
          </a:p>
        </p:txBody>
      </p:sp>
    </p:spTree>
  </p:cSld>
  <p:clrMapOvr>
    <a:masterClrMapping/>
  </p:clrMapOvr>
  <p:transition xmlns:p14="http://schemas.microsoft.com/office/powerpoint/2010/main" spd="med"/>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6" name="Shape 5486"/>
          <p:cNvSpPr>
            <a:spLocks noGrp="1"/>
          </p:cNvSpPr>
          <p:nvPr>
            <p:ph type="title"/>
          </p:nvPr>
        </p:nvSpPr>
        <p:spPr>
          <a:prstGeom prst="rect">
            <a:avLst/>
          </a:prstGeom>
        </p:spPr>
        <p:txBody>
          <a:bodyPr/>
          <a:lstStyle>
            <a:lvl1pPr defTabSz="447040">
              <a:defRPr sz="5760">
                <a:effectLst>
                  <a:outerShdw blurRad="40640" dist="20320" dir="2700000" rotWithShape="0">
                    <a:srgbClr val="000000">
                      <a:alpha val="75000"/>
                    </a:srgbClr>
                  </a:outerShdw>
                </a:effectLst>
              </a:defRPr>
            </a:lvl1pPr>
          </a:lstStyle>
          <a:p>
            <a:pPr lvl="0">
              <a:defRPr sz="1800" b="0">
                <a:solidFill>
                  <a:srgbClr val="000000"/>
                </a:solidFill>
                <a:effectLst/>
              </a:defRPr>
            </a:pPr>
            <a:r>
              <a:rPr sz="5760" b="1">
                <a:solidFill>
                  <a:srgbClr val="FFFFFF"/>
                </a:solidFill>
                <a:effectLst>
                  <a:outerShdw blurRad="40640" dist="20320" dir="2700000" rotWithShape="0">
                    <a:srgbClr val="000000">
                      <a:alpha val="75000"/>
                    </a:srgbClr>
                  </a:outerShdw>
                </a:effectLst>
              </a:rPr>
              <a:t>Best Practice: Roles get default attributes</a:t>
            </a:r>
          </a:p>
        </p:txBody>
      </p:sp>
      <p:sp>
        <p:nvSpPr>
          <p:cNvPr id="5487" name="Shape 5487"/>
          <p:cNvSpPr>
            <a:spLocks noGrp="1"/>
          </p:cNvSpPr>
          <p:nvPr>
            <p:ph type="body" idx="1"/>
          </p:nvPr>
        </p:nvSpPr>
        <p:spPr>
          <a:prstGeom prst="rect">
            <a:avLst/>
          </a:prstGeom>
        </p:spPr>
        <p:txBody>
          <a:bodyPr/>
          <a:lstStyle/>
          <a:p>
            <a:pPr lvl="0">
              <a:defRPr sz="1800"/>
            </a:pPr>
            <a:r>
              <a:rPr sz="4800"/>
              <a:t>While it is awesome that you can use overrides, in practice there is little need</a:t>
            </a:r>
          </a:p>
          <a:p>
            <a:pPr lvl="0">
              <a:defRPr sz="1800"/>
            </a:pPr>
            <a:r>
              <a:rPr sz="4800"/>
              <a:t>If you always set </a:t>
            </a:r>
            <a:r>
              <a:rPr sz="4800" b="1"/>
              <a:t>default</a:t>
            </a:r>
            <a:r>
              <a:rPr sz="4800"/>
              <a:t> node attributes in your cookbook attribute files</a:t>
            </a:r>
          </a:p>
          <a:p>
            <a:pPr lvl="0">
              <a:defRPr sz="1800"/>
            </a:pPr>
            <a:r>
              <a:rPr sz="4800"/>
              <a:t>You can almost </a:t>
            </a:r>
            <a:r>
              <a:rPr sz="4800" b="1"/>
              <a:t>always</a:t>
            </a:r>
            <a:r>
              <a:rPr sz="4800"/>
              <a:t> set default node attributes in your role, and let merge order do the rest</a:t>
            </a:r>
          </a:p>
        </p:txBody>
      </p:sp>
      <p:sp>
        <p:nvSpPr>
          <p:cNvPr id="5488" name="Shape 5488"/>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518</a:t>
            </a:fld>
            <a:endParaRPr sz="1000"/>
          </a:p>
        </p:txBody>
      </p:sp>
    </p:spTree>
  </p:cSld>
  <p:clrMapOvr>
    <a:masterClrMapping/>
  </p:clrMapOvr>
  <p:transition xmlns:p14="http://schemas.microsoft.com/office/powerpoint/2010/main" spd="med"/>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2" name="Shape 5492"/>
          <p:cNvSpPr/>
          <p:nvPr/>
        </p:nvSpPr>
        <p:spPr>
          <a:xfrm>
            <a:off x="800100" y="1879600"/>
            <a:ext cx="14655800" cy="67310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pPr marL="381000" lvl="1" indent="-381000" algn="l">
              <a:spcBef>
                <a:spcPts val="1200"/>
              </a:spcBef>
              <a:buClr>
                <a:srgbClr val="F38C24"/>
              </a:buClr>
              <a:buSzPct val="100000"/>
              <a:buChar char="•"/>
              <a:defRPr sz="1800"/>
            </a:pPr>
            <a:r>
              <a:rPr sz="4800">
                <a:latin typeface="+mj-lt"/>
                <a:ea typeface="+mj-ea"/>
                <a:cs typeface="+mj-cs"/>
                <a:sym typeface="Arial"/>
              </a:rPr>
              <a:t>In addition to obvious roles, such as "webserver", it is a common practice to group any functionality that "goes together" in a role</a:t>
            </a:r>
          </a:p>
          <a:p>
            <a:pPr marL="381000" lvl="1" indent="-381000" algn="l">
              <a:spcBef>
                <a:spcPts val="1200"/>
              </a:spcBef>
              <a:buClr>
                <a:srgbClr val="F38C24"/>
              </a:buClr>
              <a:buSzPct val="100000"/>
              <a:buChar char="•"/>
              <a:defRPr sz="1800"/>
            </a:pPr>
            <a:r>
              <a:rPr sz="4800">
                <a:latin typeface="+mj-lt"/>
                <a:ea typeface="+mj-ea"/>
                <a:cs typeface="+mj-cs"/>
                <a:sym typeface="Arial"/>
              </a:rPr>
              <a:t>The most common example here is a </a:t>
            </a:r>
            <a:r>
              <a:rPr sz="4800" b="1">
                <a:latin typeface="+mj-lt"/>
                <a:ea typeface="+mj-ea"/>
                <a:cs typeface="+mj-cs"/>
                <a:sym typeface="Arial"/>
              </a:rPr>
              <a:t>base</a:t>
            </a:r>
            <a:r>
              <a:rPr sz="4800">
                <a:latin typeface="+mj-lt"/>
                <a:ea typeface="+mj-ea"/>
                <a:cs typeface="+mj-cs"/>
                <a:sym typeface="Arial"/>
              </a:rPr>
              <a:t> role, where you include all the recipes that should be run on every node</a:t>
            </a:r>
          </a:p>
        </p:txBody>
      </p:sp>
      <p:sp>
        <p:nvSpPr>
          <p:cNvPr id="5493" name="Shape 5493"/>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Best Practice: Have "base" roles</a:t>
            </a:r>
          </a:p>
        </p:txBody>
      </p:sp>
      <p:sp>
        <p:nvSpPr>
          <p:cNvPr id="5494" name="Shape 5494"/>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519</a:t>
            </a:fld>
            <a:endParaRPr sz="1000"/>
          </a:p>
        </p:txBody>
      </p:sp>
    </p:spTree>
  </p:cSld>
  <p:clrMapOvr>
    <a:masterClrMapping/>
  </p:clrMapOvr>
  <p:transition xmlns:p14="http://schemas.microsoft.com/office/powerpoint/2010/mai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8" name="Shape 918"/>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Configuration Code</a:t>
            </a:r>
          </a:p>
        </p:txBody>
      </p:sp>
      <p:sp>
        <p:nvSpPr>
          <p:cNvPr id="919" name="Shape 919"/>
          <p:cNvSpPr>
            <a:spLocks noGrp="1"/>
          </p:cNvSpPr>
          <p:nvPr>
            <p:ph type="body" idx="1"/>
          </p:nvPr>
        </p:nvSpPr>
        <p:spPr>
          <a:prstGeom prst="rect">
            <a:avLst/>
          </a:prstGeom>
        </p:spPr>
        <p:txBody>
          <a:bodyPr/>
          <a:lstStyle/>
          <a:p>
            <a:pPr lvl="0">
              <a:defRPr sz="1800"/>
            </a:pPr>
            <a:r>
              <a:rPr sz="4800"/>
              <a:t>Chef ensures each Node complies with the policy</a:t>
            </a:r>
          </a:p>
          <a:p>
            <a:pPr lvl="0">
              <a:defRPr sz="1800"/>
            </a:pPr>
            <a:r>
              <a:rPr sz="4800"/>
              <a:t>Policy is determined by the configurations in each Node’s run list</a:t>
            </a:r>
          </a:p>
          <a:p>
            <a:pPr lvl="0">
              <a:defRPr sz="1800"/>
            </a:pPr>
            <a:r>
              <a:rPr sz="4800"/>
              <a:t>Reduce management complexity through abstraction</a:t>
            </a:r>
          </a:p>
          <a:p>
            <a:pPr lvl="0">
              <a:defRPr sz="1800"/>
            </a:pPr>
            <a:r>
              <a:rPr sz="4800"/>
              <a:t>Store the configuration of your infrastructure in version control</a:t>
            </a:r>
          </a:p>
        </p:txBody>
      </p:sp>
      <p:sp>
        <p:nvSpPr>
          <p:cNvPr id="920" name="Shape 92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52</a:t>
            </a:fld>
            <a:endParaRPr sz="1000"/>
          </a:p>
        </p:txBody>
      </p:sp>
    </p:spTree>
  </p:cSld>
  <p:clrMapOvr>
    <a:masterClrMapping/>
  </p:clrMapOvr>
  <p:transition xmlns:p14="http://schemas.microsoft.com/office/powerpoint/2010/main" spd="med"/>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 name="Shape 5498"/>
          <p:cNvSpPr/>
          <p:nvPr/>
        </p:nvSpPr>
        <p:spPr>
          <a:xfrm>
            <a:off x="1358304" y="1701800"/>
            <a:ext cx="6121401"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b="1">
                <a:latin typeface="+mn-lt"/>
                <a:ea typeface="+mn-ea"/>
                <a:cs typeface="+mn-cs"/>
                <a:sym typeface="Courier"/>
              </a:defRPr>
            </a:lvl1pPr>
          </a:lstStyle>
          <a:p>
            <a:pPr lvl="0">
              <a:defRPr sz="1800" b="0"/>
            </a:pPr>
            <a:r>
              <a:rPr sz="3200" b="1"/>
              <a:t>OPEN IN EDITOR:</a:t>
            </a:r>
          </a:p>
        </p:txBody>
      </p:sp>
      <p:sp>
        <p:nvSpPr>
          <p:cNvPr id="5499" name="Shape 5499"/>
          <p:cNvSpPr/>
          <p:nvPr/>
        </p:nvSpPr>
        <p:spPr>
          <a:xfrm>
            <a:off x="6642100" y="4965700"/>
            <a:ext cx="3048000"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defRPr b="1">
                <a:latin typeface="+mn-lt"/>
                <a:ea typeface="+mn-ea"/>
                <a:cs typeface="+mn-cs"/>
                <a:sym typeface="Courier"/>
              </a:defRPr>
            </a:lvl1pPr>
          </a:lstStyle>
          <a:p>
            <a:pPr lvl="0">
              <a:defRPr sz="1800" b="0"/>
            </a:pPr>
            <a:r>
              <a:rPr sz="3200" b="1"/>
              <a:t>SAVE FILE!</a:t>
            </a:r>
          </a:p>
        </p:txBody>
      </p:sp>
      <p:sp>
        <p:nvSpPr>
          <p:cNvPr id="5500" name="Shape 5500"/>
          <p:cNvSpPr/>
          <p:nvPr/>
        </p:nvSpPr>
        <p:spPr>
          <a:xfrm>
            <a:off x="5048448" y="1625600"/>
            <a:ext cx="10642601" cy="7112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lgn="l">
              <a:defRPr>
                <a:latin typeface="+mn-lt"/>
                <a:ea typeface="+mn-ea"/>
                <a:cs typeface="+mn-cs"/>
                <a:sym typeface="Courier"/>
              </a:defRPr>
            </a:lvl1pPr>
          </a:lstStyle>
          <a:p>
            <a:pPr lvl="0">
              <a:defRPr sz="1800"/>
            </a:pPr>
            <a:r>
              <a:rPr sz="3200"/>
              <a:t>roles/base.rb</a:t>
            </a:r>
          </a:p>
        </p:txBody>
      </p:sp>
      <p:sp>
        <p:nvSpPr>
          <p:cNvPr id="5501" name="Shape 5501"/>
          <p:cNvSpPr/>
          <p:nvPr/>
        </p:nvSpPr>
        <p:spPr>
          <a:xfrm>
            <a:off x="838200" y="2381250"/>
            <a:ext cx="14630400" cy="25019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p>
            <a:pPr lvl="0" algn="l" defTabSz="457200">
              <a:defRPr sz="1800"/>
            </a:pPr>
            <a:r>
              <a:rPr sz="4600">
                <a:solidFill>
                  <a:srgbClr val="008F00"/>
                </a:solidFill>
                <a:latin typeface="+mn-lt"/>
                <a:ea typeface="+mn-ea"/>
                <a:cs typeface="+mn-cs"/>
                <a:sym typeface="Courier"/>
              </a:rPr>
              <a:t>name</a:t>
            </a:r>
            <a:r>
              <a:rPr sz="4600">
                <a:latin typeface="+mn-lt"/>
                <a:ea typeface="+mn-ea"/>
                <a:cs typeface="+mn-cs"/>
                <a:sym typeface="Courier"/>
              </a:rPr>
              <a:t> </a:t>
            </a:r>
            <a:r>
              <a:rPr sz="4600">
                <a:solidFill>
                  <a:srgbClr val="C8352B"/>
                </a:solidFill>
                <a:latin typeface="+mn-lt"/>
                <a:ea typeface="+mn-ea"/>
                <a:cs typeface="+mn-cs"/>
                <a:sym typeface="Courier"/>
              </a:rPr>
              <a:t>"base"</a:t>
            </a:r>
            <a:endParaRPr sz="4600">
              <a:latin typeface="+mn-lt"/>
              <a:ea typeface="+mn-ea"/>
              <a:cs typeface="+mn-cs"/>
              <a:sym typeface="Courier"/>
            </a:endParaRPr>
          </a:p>
          <a:p>
            <a:pPr lvl="0" algn="l" defTabSz="457200">
              <a:defRPr sz="1800"/>
            </a:pPr>
            <a:r>
              <a:rPr sz="4600">
                <a:latin typeface="+mn-lt"/>
                <a:ea typeface="+mn-ea"/>
                <a:cs typeface="+mn-cs"/>
                <a:sym typeface="Courier"/>
              </a:rPr>
              <a:t>description </a:t>
            </a:r>
            <a:r>
              <a:rPr sz="4600">
                <a:solidFill>
                  <a:srgbClr val="C8352B"/>
                </a:solidFill>
                <a:latin typeface="+mn-lt"/>
                <a:ea typeface="+mn-ea"/>
                <a:cs typeface="+mn-cs"/>
                <a:sym typeface="Courier"/>
              </a:rPr>
              <a:t>"Base Server Role"</a:t>
            </a:r>
            <a:endParaRPr sz="4600">
              <a:latin typeface="+mn-lt"/>
              <a:ea typeface="+mn-ea"/>
              <a:cs typeface="+mn-cs"/>
              <a:sym typeface="Courier"/>
            </a:endParaRPr>
          </a:p>
          <a:p>
            <a:pPr lvl="0" algn="l" defTabSz="457200">
              <a:defRPr sz="1800"/>
            </a:pPr>
            <a:r>
              <a:rPr sz="4600">
                <a:latin typeface="+mn-lt"/>
                <a:ea typeface="+mn-ea"/>
                <a:cs typeface="+mn-cs"/>
                <a:sym typeface="Courier"/>
              </a:rPr>
              <a:t>run_list </a:t>
            </a:r>
            <a:r>
              <a:rPr sz="4600">
                <a:solidFill>
                  <a:srgbClr val="C8352B"/>
                </a:solidFill>
                <a:latin typeface="+mn-lt"/>
                <a:ea typeface="+mn-ea"/>
                <a:cs typeface="+mn-cs"/>
                <a:sym typeface="Courier"/>
              </a:rPr>
              <a:t>"recipe[motd]"</a:t>
            </a:r>
            <a:r>
              <a:rPr sz="4600">
                <a:latin typeface="+mn-lt"/>
                <a:ea typeface="+mn-ea"/>
                <a:cs typeface="+mn-cs"/>
                <a:sym typeface="Courier"/>
              </a:rPr>
              <a:t>, </a:t>
            </a:r>
            <a:r>
              <a:rPr sz="4600">
                <a:solidFill>
                  <a:srgbClr val="C8352B"/>
                </a:solidFill>
                <a:latin typeface="+mn-lt"/>
                <a:ea typeface="+mn-ea"/>
                <a:cs typeface="+mn-cs"/>
                <a:sym typeface="Courier"/>
              </a:rPr>
              <a:t>"recipe[users]"</a:t>
            </a:r>
          </a:p>
        </p:txBody>
      </p:sp>
      <p:sp>
        <p:nvSpPr>
          <p:cNvPr id="5502" name="Shape 5502"/>
          <p:cNvSpPr/>
          <p:nvPr/>
        </p:nvSpPr>
        <p:spPr>
          <a:xfrm>
            <a:off x="800100" y="177800"/>
            <a:ext cx="14655800" cy="1117600"/>
          </a:xfrm>
          <a:prstGeom prst="rect">
            <a:avLst/>
          </a:prstGeom>
          <a:ln w="12700">
            <a:miter lim="400000"/>
          </a:ln>
          <a:effectLst>
            <a:outerShdw blurRad="50800" dist="25400" dir="2700000" rotWithShape="0">
              <a:srgbClr val="000000">
                <a:alpha val="75000"/>
              </a:srgbClr>
            </a:outerShdw>
          </a:effectLst>
          <a:extLst>
            <a:ext uri="{C572A759-6A51-4108-AA02-DFA0A04FC94B}">
              <ma14:wrappingTextBoxFlag xmlns:ma14="http://schemas.microsoft.com/office/mac/drawingml/2011/main" val="1"/>
            </a:ext>
          </a:extLst>
        </p:spPr>
        <p:txBody>
          <a:bodyPr lIns="38100" tIns="38100" rIns="38100" bIns="38100" anchor="b">
            <a:normAutofit lnSpcReduction="10000"/>
          </a:bodyPr>
          <a:lstStyle>
            <a:lvl1pPr algn="l">
              <a:defRPr sz="7200" b="1">
                <a:solidFill>
                  <a:srgbClr val="FFFFFF"/>
                </a:solidFill>
                <a:effectLst>
                  <a:outerShdw blurRad="50800" dist="25400" dir="2700000" rotWithShape="0">
                    <a:srgbClr val="000000">
                      <a:alpha val="75000"/>
                    </a:srgbClr>
                  </a:outerShdw>
                </a:effectLst>
                <a:latin typeface="+mj-lt"/>
                <a:ea typeface="+mj-ea"/>
                <a:cs typeface="+mj-cs"/>
                <a:sym typeface="Arial"/>
              </a:defRPr>
            </a:lvl1p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Exercise: Create the base role</a:t>
            </a:r>
          </a:p>
        </p:txBody>
      </p:sp>
      <p:sp>
        <p:nvSpPr>
          <p:cNvPr id="5503" name="Shape 5503"/>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520</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55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00" grpId="1" animBg="1" advAuto="0"/>
    </p:bld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7" name="Shape 5507"/>
          <p:cNvSpPr/>
          <p:nvPr/>
        </p:nvSpPr>
        <p:spPr>
          <a:xfrm>
            <a:off x="8134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 knife role from file base.rb</a:t>
            </a:r>
          </a:p>
        </p:txBody>
      </p:sp>
      <p:sp>
        <p:nvSpPr>
          <p:cNvPr id="5508" name="Shape 5508"/>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Exercise: Create the role</a:t>
            </a:r>
          </a:p>
        </p:txBody>
      </p:sp>
      <p:sp>
        <p:nvSpPr>
          <p:cNvPr id="5509" name="Shape 5509"/>
          <p:cNvSpPr/>
          <p:nvPr/>
        </p:nvSpPr>
        <p:spPr>
          <a:xfrm>
            <a:off x="800100" y="3644900"/>
            <a:ext cx="14655800" cy="49657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normAutofit/>
          </a:bodyPr>
          <a:lstStyle>
            <a:lvl1pPr algn="l">
              <a:buClr>
                <a:srgbClr val="F38C24"/>
              </a:buClr>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Updated Role base!</a:t>
            </a:r>
          </a:p>
        </p:txBody>
      </p:sp>
      <p:sp>
        <p:nvSpPr>
          <p:cNvPr id="5510" name="Shape 5510"/>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521</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55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07" grpId="1" animBg="1" advAuto="0"/>
    </p:bld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2" name="Shape 5512"/>
          <p:cNvSpPr/>
          <p:nvPr/>
        </p:nvSpPr>
        <p:spPr>
          <a:xfrm>
            <a:off x="1358304" y="1701800"/>
            <a:ext cx="6121401"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b="1">
                <a:latin typeface="+mn-lt"/>
                <a:ea typeface="+mn-ea"/>
                <a:cs typeface="+mn-cs"/>
                <a:sym typeface="Courier"/>
              </a:defRPr>
            </a:lvl1pPr>
          </a:lstStyle>
          <a:p>
            <a:pPr lvl="0">
              <a:defRPr sz="1800" b="0"/>
            </a:pPr>
            <a:r>
              <a:rPr sz="3200" b="1"/>
              <a:t>OPEN IN EDITOR:</a:t>
            </a:r>
          </a:p>
        </p:txBody>
      </p:sp>
      <p:sp>
        <p:nvSpPr>
          <p:cNvPr id="5513" name="Shape 5513"/>
          <p:cNvSpPr/>
          <p:nvPr/>
        </p:nvSpPr>
        <p:spPr>
          <a:xfrm>
            <a:off x="6642100" y="8394700"/>
            <a:ext cx="3048000"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defRPr b="1">
                <a:latin typeface="+mn-lt"/>
                <a:ea typeface="+mn-ea"/>
                <a:cs typeface="+mn-cs"/>
                <a:sym typeface="Courier"/>
              </a:defRPr>
            </a:lvl1pPr>
          </a:lstStyle>
          <a:p>
            <a:pPr lvl="0">
              <a:defRPr sz="1800" b="0"/>
            </a:pPr>
            <a:r>
              <a:rPr sz="3200" b="1"/>
              <a:t>SAVE FILE!</a:t>
            </a:r>
          </a:p>
        </p:txBody>
      </p:sp>
      <p:sp>
        <p:nvSpPr>
          <p:cNvPr id="5514" name="Shape 5514"/>
          <p:cNvSpPr/>
          <p:nvPr/>
        </p:nvSpPr>
        <p:spPr>
          <a:xfrm>
            <a:off x="5048448" y="1625600"/>
            <a:ext cx="10642601" cy="7112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lgn="l">
              <a:defRPr>
                <a:latin typeface="+mn-lt"/>
                <a:ea typeface="+mn-ea"/>
                <a:cs typeface="+mn-cs"/>
                <a:sym typeface="Courier"/>
              </a:defRPr>
            </a:lvl1pPr>
          </a:lstStyle>
          <a:p>
            <a:pPr lvl="0">
              <a:defRPr sz="1800"/>
            </a:pPr>
            <a:r>
              <a:rPr sz="3200" dirty="0"/>
              <a:t>roles/webserver.rb</a:t>
            </a:r>
          </a:p>
        </p:txBody>
      </p:sp>
      <p:sp>
        <p:nvSpPr>
          <p:cNvPr id="5515" name="Shape 5515"/>
          <p:cNvSpPr/>
          <p:nvPr/>
        </p:nvSpPr>
        <p:spPr>
          <a:xfrm>
            <a:off x="838200" y="2381250"/>
            <a:ext cx="14630400" cy="35814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p>
            <a:pPr lvl="0" algn="l" defTabSz="457200">
              <a:defRPr sz="1800"/>
            </a:pPr>
            <a:r>
              <a:rPr sz="4200" dirty="0">
                <a:solidFill>
                  <a:srgbClr val="008F00"/>
                </a:solidFill>
                <a:latin typeface="+mn-lt"/>
                <a:ea typeface="+mn-ea"/>
                <a:cs typeface="+mn-cs"/>
                <a:sym typeface="Courier"/>
              </a:rPr>
              <a:t>name</a:t>
            </a:r>
            <a:r>
              <a:rPr sz="4200" dirty="0">
                <a:latin typeface="+mn-lt"/>
                <a:ea typeface="+mn-ea"/>
                <a:cs typeface="+mn-cs"/>
                <a:sym typeface="Courier"/>
              </a:rPr>
              <a:t> </a:t>
            </a:r>
            <a:r>
              <a:rPr sz="4200" dirty="0">
                <a:solidFill>
                  <a:srgbClr val="C8352B"/>
                </a:solidFill>
                <a:latin typeface="+mn-lt"/>
                <a:ea typeface="+mn-ea"/>
                <a:cs typeface="+mn-cs"/>
                <a:sym typeface="Courier"/>
              </a:rPr>
              <a:t>"webserver"</a:t>
            </a:r>
            <a:endParaRPr sz="4200" dirty="0">
              <a:latin typeface="+mn-lt"/>
              <a:ea typeface="+mn-ea"/>
              <a:cs typeface="+mn-cs"/>
              <a:sym typeface="Courier"/>
            </a:endParaRPr>
          </a:p>
          <a:p>
            <a:pPr lvl="0" algn="l" defTabSz="457200">
              <a:defRPr sz="1800"/>
            </a:pPr>
            <a:r>
              <a:rPr sz="4200" dirty="0">
                <a:latin typeface="+mn-lt"/>
                <a:ea typeface="+mn-ea"/>
                <a:cs typeface="+mn-cs"/>
                <a:sym typeface="Courier"/>
              </a:rPr>
              <a:t>description </a:t>
            </a:r>
            <a:r>
              <a:rPr sz="4200" dirty="0">
                <a:solidFill>
                  <a:srgbClr val="C8352B"/>
                </a:solidFill>
                <a:latin typeface="+mn-lt"/>
                <a:ea typeface="+mn-ea"/>
                <a:cs typeface="+mn-cs"/>
                <a:sym typeface="Courier"/>
              </a:rPr>
              <a:t>"Web Server"</a:t>
            </a:r>
            <a:endParaRPr sz="4200" dirty="0">
              <a:latin typeface="+mn-lt"/>
              <a:ea typeface="+mn-ea"/>
              <a:cs typeface="+mn-cs"/>
              <a:sym typeface="Courier"/>
            </a:endParaRPr>
          </a:p>
          <a:p>
            <a:pPr lvl="0" algn="l" defTabSz="457200">
              <a:defRPr sz="1800"/>
            </a:pPr>
            <a:r>
              <a:rPr sz="4200" dirty="0">
                <a:latin typeface="+mn-lt"/>
                <a:ea typeface="+mn-ea"/>
                <a:cs typeface="+mn-cs"/>
                <a:sym typeface="Courier"/>
              </a:rPr>
              <a:t>run_list </a:t>
            </a:r>
            <a:r>
              <a:rPr sz="4200" dirty="0">
                <a:solidFill>
                  <a:srgbClr val="C8352B"/>
                </a:solidFill>
                <a:latin typeface="+mn-lt"/>
                <a:ea typeface="+mn-ea"/>
                <a:cs typeface="+mn-cs"/>
                <a:sym typeface="Courier"/>
              </a:rPr>
              <a:t>"role[base]"</a:t>
            </a:r>
            <a:r>
              <a:rPr sz="4200" dirty="0">
                <a:latin typeface="+mn-lt"/>
                <a:ea typeface="+mn-ea"/>
                <a:cs typeface="+mn-cs"/>
                <a:sym typeface="Courier"/>
              </a:rPr>
              <a:t>, </a:t>
            </a:r>
            <a:r>
              <a:rPr sz="4200" dirty="0">
                <a:solidFill>
                  <a:srgbClr val="C8352B"/>
                </a:solidFill>
                <a:latin typeface="+mn-lt"/>
                <a:ea typeface="+mn-ea"/>
                <a:cs typeface="+mn-cs"/>
                <a:sym typeface="Courier"/>
              </a:rPr>
              <a:t>"recipe[apache]"</a:t>
            </a:r>
            <a:endParaRPr sz="4200" dirty="0">
              <a:latin typeface="+mn-lt"/>
              <a:ea typeface="+mn-ea"/>
              <a:cs typeface="+mn-cs"/>
              <a:sym typeface="Courier"/>
            </a:endParaRPr>
          </a:p>
          <a:p>
            <a:pPr lvl="0" algn="l" defTabSz="457200">
              <a:defRPr sz="1800"/>
            </a:pPr>
            <a:r>
              <a:rPr sz="4200" dirty="0">
                <a:latin typeface="+mn-lt"/>
                <a:ea typeface="+mn-ea"/>
                <a:cs typeface="+mn-cs"/>
                <a:sym typeface="Courier"/>
              </a:rPr>
              <a:t>default_attributes({</a:t>
            </a:r>
          </a:p>
          <a:p>
            <a:pPr lvl="0" algn="l" defTabSz="457200">
              <a:defRPr sz="1800"/>
            </a:pPr>
            <a:r>
              <a:rPr sz="4200" dirty="0">
                <a:latin typeface="+mn-lt"/>
                <a:ea typeface="+mn-ea"/>
                <a:cs typeface="+mn-cs"/>
                <a:sym typeface="Courier"/>
              </a:rPr>
              <a:t>  </a:t>
            </a:r>
            <a:r>
              <a:rPr sz="4200" dirty="0">
                <a:solidFill>
                  <a:srgbClr val="C8352B"/>
                </a:solidFill>
                <a:latin typeface="+mn-lt"/>
                <a:ea typeface="+mn-ea"/>
                <a:cs typeface="+mn-cs"/>
                <a:sym typeface="Courier"/>
              </a:rPr>
              <a:t>"apache"</a:t>
            </a:r>
            <a:r>
              <a:rPr sz="4200" dirty="0">
                <a:latin typeface="+mn-lt"/>
                <a:ea typeface="+mn-ea"/>
                <a:cs typeface="+mn-cs"/>
                <a:sym typeface="Courier"/>
              </a:rPr>
              <a:t> </a:t>
            </a:r>
            <a:r>
              <a:rPr sz="4200" dirty="0">
                <a:solidFill>
                  <a:srgbClr val="797979"/>
                </a:solidFill>
                <a:latin typeface="+mn-lt"/>
                <a:ea typeface="+mn-ea"/>
                <a:cs typeface="+mn-cs"/>
                <a:sym typeface="Courier"/>
              </a:rPr>
              <a:t>=&gt;</a:t>
            </a:r>
            <a:r>
              <a:rPr sz="4200" dirty="0">
                <a:latin typeface="+mn-lt"/>
                <a:ea typeface="+mn-ea"/>
                <a:cs typeface="+mn-cs"/>
                <a:sym typeface="Courier"/>
              </a:rPr>
              <a:t> {</a:t>
            </a:r>
          </a:p>
        </p:txBody>
      </p:sp>
      <p:sp>
        <p:nvSpPr>
          <p:cNvPr id="5516" name="Shape 5516"/>
          <p:cNvSpPr/>
          <p:nvPr/>
        </p:nvSpPr>
        <p:spPr>
          <a:xfrm>
            <a:off x="800100" y="177800"/>
            <a:ext cx="14655800" cy="1117600"/>
          </a:xfrm>
          <a:prstGeom prst="rect">
            <a:avLst/>
          </a:prstGeom>
          <a:ln w="12700">
            <a:miter lim="400000"/>
          </a:ln>
          <a:effectLst>
            <a:outerShdw blurRad="50800" dist="25400" dir="2700000" rotWithShape="0">
              <a:srgbClr val="000000">
                <a:alpha val="75000"/>
              </a:srgbClr>
            </a:outerShdw>
          </a:effectLst>
          <a:extLst>
            <a:ext uri="{C572A759-6A51-4108-AA02-DFA0A04FC94B}">
              <ma14:wrappingTextBoxFlag xmlns:ma14="http://schemas.microsoft.com/office/mac/drawingml/2011/main" val="1"/>
            </a:ext>
          </a:extLst>
        </p:spPr>
        <p:txBody>
          <a:bodyPr lIns="38100" tIns="38100" rIns="38100" bIns="38100" anchor="b">
            <a:normAutofit/>
          </a:bodyPr>
          <a:lstStyle>
            <a:lvl1pPr algn="l" defTabSz="318515">
              <a:defRPr sz="4104" b="1">
                <a:solidFill>
                  <a:srgbClr val="FFFFFF"/>
                </a:solidFill>
                <a:effectLst>
                  <a:outerShdw blurRad="28956" dist="14478" dir="2700000" rotWithShape="0">
                    <a:srgbClr val="000000">
                      <a:alpha val="75000"/>
                    </a:srgbClr>
                  </a:outerShdw>
                </a:effectLst>
                <a:latin typeface="+mj-lt"/>
                <a:ea typeface="+mj-ea"/>
                <a:cs typeface="+mj-cs"/>
                <a:sym typeface="Arial"/>
              </a:defRPr>
            </a:lvl1pPr>
          </a:lstStyle>
          <a:p>
            <a:pPr lvl="0">
              <a:defRPr sz="1800" b="0">
                <a:solidFill>
                  <a:srgbClr val="000000"/>
                </a:solidFill>
                <a:effectLst/>
              </a:defRPr>
            </a:pPr>
            <a:r>
              <a:rPr sz="4104" b="1">
                <a:solidFill>
                  <a:srgbClr val="FFFFFF"/>
                </a:solidFill>
                <a:effectLst>
                  <a:outerShdw blurRad="28956" dist="14478" dir="2700000" rotWithShape="0">
                    <a:srgbClr val="000000">
                      <a:alpha val="75000"/>
                    </a:srgbClr>
                  </a:outerShdw>
                </a:effectLst>
              </a:rPr>
              <a:t>Exercise: Add the base role to the webserver role’s run list</a:t>
            </a:r>
          </a:p>
        </p:txBody>
      </p:sp>
      <p:sp>
        <p:nvSpPr>
          <p:cNvPr id="5517" name="Shape 5517"/>
          <p:cNvSpPr/>
          <p:nvPr/>
        </p:nvSpPr>
        <p:spPr>
          <a:xfrm>
            <a:off x="825500" y="5562600"/>
            <a:ext cx="12636500" cy="29210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marL="533400" lvl="0" indent="-533400" algn="l">
              <a:spcBef>
                <a:spcPts val="1500"/>
              </a:spcBef>
              <a:buClr>
                <a:srgbClr val="DE5F31"/>
              </a:buClr>
              <a:buSzPct val="171000"/>
              <a:buChar char="•"/>
              <a:defRPr sz="1800"/>
            </a:pPr>
            <a:r>
              <a:rPr sz="3600">
                <a:solidFill>
                  <a:srgbClr val="2E2F2C"/>
                </a:solidFill>
                <a:latin typeface="+mj-lt"/>
                <a:ea typeface="+mj-ea"/>
                <a:cs typeface="+mj-cs"/>
                <a:sym typeface="Arial"/>
              </a:rPr>
              <a:t>Put </a:t>
            </a:r>
            <a:r>
              <a:rPr sz="3600">
                <a:solidFill>
                  <a:srgbClr val="2E2F2C"/>
                </a:solidFill>
                <a:latin typeface="+mn-lt"/>
                <a:ea typeface="+mn-ea"/>
                <a:cs typeface="+mn-cs"/>
                <a:sym typeface="Courier"/>
              </a:rPr>
              <a:t>role[base]</a:t>
            </a:r>
            <a:r>
              <a:rPr sz="3600">
                <a:solidFill>
                  <a:srgbClr val="2E2F2C"/>
                </a:solidFill>
                <a:latin typeface="+mj-lt"/>
                <a:ea typeface="+mj-ea"/>
                <a:cs typeface="+mj-cs"/>
                <a:sym typeface="Arial"/>
              </a:rPr>
              <a:t> at the front of the </a:t>
            </a:r>
            <a:r>
              <a:rPr sz="3600">
                <a:solidFill>
                  <a:srgbClr val="2E2F2C"/>
                </a:solidFill>
                <a:latin typeface="+mn-lt"/>
                <a:ea typeface="+mn-ea"/>
                <a:cs typeface="+mn-cs"/>
                <a:sym typeface="Courier"/>
              </a:rPr>
              <a:t>run_list</a:t>
            </a:r>
            <a:endParaRPr sz="3600" b="1">
              <a:solidFill>
                <a:srgbClr val="2E2F2C"/>
              </a:solidFill>
              <a:latin typeface="+mj-lt"/>
              <a:ea typeface="+mj-ea"/>
              <a:cs typeface="+mj-cs"/>
              <a:sym typeface="Arial"/>
            </a:endParaRPr>
          </a:p>
        </p:txBody>
      </p:sp>
      <p:sp>
        <p:nvSpPr>
          <p:cNvPr id="5518" name="Shape 5518"/>
          <p:cNvSpPr/>
          <p:nvPr/>
        </p:nvSpPr>
        <p:spPr>
          <a:xfrm>
            <a:off x="889000" y="3873500"/>
            <a:ext cx="12763500" cy="673100"/>
          </a:xfrm>
          <a:prstGeom prst="rect">
            <a:avLst/>
          </a:prstGeom>
          <a:ln w="63500">
            <a:solidFill>
              <a:srgbClr val="FFAA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5519" name="Shape 5519"/>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522</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55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14" grpId="1" animBg="1" advAuto="0"/>
    </p:bld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3" name="Shape 5523"/>
          <p:cNvSpPr/>
          <p:nvPr/>
        </p:nvSpPr>
        <p:spPr>
          <a:xfrm>
            <a:off x="8134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 knife role from file webserver.rb</a:t>
            </a:r>
          </a:p>
        </p:txBody>
      </p:sp>
      <p:sp>
        <p:nvSpPr>
          <p:cNvPr id="5524" name="Shape 5524"/>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Exercise: Update the role</a:t>
            </a:r>
          </a:p>
        </p:txBody>
      </p:sp>
      <p:sp>
        <p:nvSpPr>
          <p:cNvPr id="5525" name="Shape 5525"/>
          <p:cNvSpPr/>
          <p:nvPr/>
        </p:nvSpPr>
        <p:spPr>
          <a:xfrm>
            <a:off x="800100" y="3644900"/>
            <a:ext cx="14655800" cy="49657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normAutofit/>
          </a:bodyPr>
          <a:lstStyle>
            <a:lvl1pPr algn="l">
              <a:buClr>
                <a:srgbClr val="F38C24"/>
              </a:buClr>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Updated Role webserver!</a:t>
            </a:r>
          </a:p>
        </p:txBody>
      </p:sp>
      <p:sp>
        <p:nvSpPr>
          <p:cNvPr id="5526" name="Shape 5526"/>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523</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55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3" grpId="1" animBg="1" advAuto="0"/>
    </p:bld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8" name="Shape 5528"/>
          <p:cNvSpPr/>
          <p:nvPr/>
        </p:nvSpPr>
        <p:spPr>
          <a:xfrm>
            <a:off x="8134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chef@node1$ sudo chef-client</a:t>
            </a:r>
          </a:p>
        </p:txBody>
      </p:sp>
      <p:sp>
        <p:nvSpPr>
          <p:cNvPr id="5529" name="Shape 5529"/>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Exercise: Re-run the Chef Client</a:t>
            </a:r>
          </a:p>
        </p:txBody>
      </p:sp>
      <p:sp>
        <p:nvSpPr>
          <p:cNvPr id="5530" name="Shape 5530"/>
          <p:cNvSpPr/>
          <p:nvPr/>
        </p:nvSpPr>
        <p:spPr>
          <a:xfrm>
            <a:off x="800100" y="3644900"/>
            <a:ext cx="14655800" cy="49657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normAutofit/>
          </a:bodyPr>
          <a:lstStyle/>
          <a:p>
            <a:pPr lvl="0" algn="l">
              <a:buClr>
                <a:srgbClr val="F38C24"/>
              </a:buClr>
              <a:defRPr sz="1800"/>
            </a:pPr>
            <a:r>
              <a:rPr sz="3600" dirty="0">
                <a:solidFill>
                  <a:srgbClr val="FFFFFF"/>
                </a:solidFill>
                <a:latin typeface="+mn-lt"/>
                <a:ea typeface="+mn-ea"/>
                <a:cs typeface="+mn-cs"/>
                <a:sym typeface="Courier"/>
              </a:rPr>
              <a:t>INFO: *** Chef 11.8.2 ***</a:t>
            </a:r>
          </a:p>
          <a:p>
            <a:pPr lvl="0" algn="l">
              <a:buClr>
                <a:srgbClr val="F38C24"/>
              </a:buClr>
              <a:defRPr sz="1800"/>
            </a:pPr>
            <a:r>
              <a:rPr sz="3600" dirty="0">
                <a:solidFill>
                  <a:srgbClr val="FFFFFF"/>
                </a:solidFill>
                <a:latin typeface="+mn-lt"/>
                <a:ea typeface="+mn-ea"/>
                <a:cs typeface="+mn-cs"/>
                <a:sym typeface="Courier"/>
              </a:rPr>
              <a:t>Chef-client pid: 5634 </a:t>
            </a:r>
          </a:p>
          <a:p>
            <a:pPr lvl="0" algn="l">
              <a:buClr>
                <a:srgbClr val="F38C24"/>
              </a:buClr>
              <a:defRPr sz="1800"/>
            </a:pPr>
            <a:r>
              <a:rPr sz="3600" dirty="0">
                <a:solidFill>
                  <a:srgbClr val="FFFFFF"/>
                </a:solidFill>
                <a:latin typeface="+mn-lt"/>
                <a:ea typeface="+mn-ea"/>
                <a:cs typeface="+mn-cs"/>
                <a:sym typeface="Courier"/>
              </a:rPr>
              <a:t>INFO: Run List is [role[webserver], recipe[motd], recipe[users]]</a:t>
            </a:r>
          </a:p>
          <a:p>
            <a:pPr lvl="0" algn="l">
              <a:buClr>
                <a:srgbClr val="F38C24"/>
              </a:buClr>
              <a:defRPr sz="1800"/>
            </a:pPr>
            <a:r>
              <a:rPr sz="3600" dirty="0">
                <a:solidFill>
                  <a:srgbClr val="FFFFFF"/>
                </a:solidFill>
                <a:latin typeface="+mn-lt"/>
                <a:ea typeface="+mn-ea"/>
                <a:cs typeface="+mn-cs"/>
                <a:sym typeface="Courier"/>
              </a:rPr>
              <a:t>INFO: Run List expands to [motd, users, apache]</a:t>
            </a:r>
          </a:p>
        </p:txBody>
      </p:sp>
      <p:sp>
        <p:nvSpPr>
          <p:cNvPr id="5531" name="Shape 5531"/>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524</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55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8" grpId="1" animBg="1" advAuto="0"/>
    </p:bld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5" name="Shape 5535"/>
          <p:cNvSpPr>
            <a:spLocks noGrp="1"/>
          </p:cNvSpPr>
          <p:nvPr>
            <p:ph type="title"/>
          </p:nvPr>
        </p:nvSpPr>
        <p:spPr>
          <a:prstGeom prst="rect">
            <a:avLst/>
          </a:prstGeom>
        </p:spPr>
        <p:txBody>
          <a:bodyPr/>
          <a:lstStyle>
            <a:lvl1pPr defTabSz="329691">
              <a:defRPr sz="4248">
                <a:effectLst>
                  <a:outerShdw blurRad="29971" dist="14985" dir="2700000" rotWithShape="0">
                    <a:srgbClr val="000000">
                      <a:alpha val="75000"/>
                    </a:srgbClr>
                  </a:outerShdw>
                </a:effectLst>
              </a:defRPr>
            </a:lvl1pPr>
          </a:lstStyle>
          <a:p>
            <a:pPr lvl="0">
              <a:defRPr sz="1800" b="0">
                <a:solidFill>
                  <a:srgbClr val="000000"/>
                </a:solidFill>
                <a:effectLst/>
              </a:defRPr>
            </a:pPr>
            <a:r>
              <a:rPr sz="4248" b="1">
                <a:solidFill>
                  <a:srgbClr val="FFFFFF"/>
                </a:solidFill>
                <a:effectLst>
                  <a:outerShdw blurRad="29971" dist="14985" dir="2700000" rotWithShape="0">
                    <a:srgbClr val="000000">
                      <a:alpha val="75000"/>
                    </a:srgbClr>
                  </a:outerShdw>
                </a:effectLst>
              </a:rPr>
              <a:t>Best Practice: Be explicit about what you need or expect </a:t>
            </a:r>
          </a:p>
        </p:txBody>
      </p:sp>
      <p:sp>
        <p:nvSpPr>
          <p:cNvPr id="5536" name="Shape 5536"/>
          <p:cNvSpPr>
            <a:spLocks noGrp="1"/>
          </p:cNvSpPr>
          <p:nvPr>
            <p:ph type="body" idx="1"/>
          </p:nvPr>
        </p:nvSpPr>
        <p:spPr>
          <a:prstGeom prst="rect">
            <a:avLst/>
          </a:prstGeom>
        </p:spPr>
        <p:txBody>
          <a:bodyPr/>
          <a:lstStyle/>
          <a:p>
            <a:pPr lvl="0">
              <a:defRPr sz="1800"/>
            </a:pPr>
            <a:r>
              <a:rPr sz="4800"/>
              <a:t>Chef will only execute a recipe the first time it appears in the run list</a:t>
            </a:r>
          </a:p>
          <a:p>
            <a:pPr lvl="0">
              <a:defRPr sz="1800"/>
            </a:pPr>
            <a:r>
              <a:rPr sz="4800"/>
              <a:t>So be explicit about your needs and expectations - either by nesting roles or using </a:t>
            </a:r>
            <a:r>
              <a:rPr sz="4800">
                <a:latin typeface="Inconsolata"/>
                <a:ea typeface="Inconsolata"/>
                <a:cs typeface="Inconsolata"/>
                <a:sym typeface="Inconsolata"/>
              </a:rPr>
              <a:t>include_recipe</a:t>
            </a:r>
          </a:p>
        </p:txBody>
      </p:sp>
      <p:sp>
        <p:nvSpPr>
          <p:cNvPr id="5537" name="Shape 5537"/>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525</a:t>
            </a:fld>
            <a:endParaRPr sz="1000"/>
          </a:p>
        </p:txBody>
      </p:sp>
    </p:spTree>
  </p:cSld>
  <p:clrMapOvr>
    <a:masterClrMapping/>
  </p:clrMapOvr>
  <p:transition xmlns:p14="http://schemas.microsoft.com/office/powerpoint/2010/main" spd="med"/>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1" name="Shape 5541"/>
          <p:cNvSpPr/>
          <p:nvPr/>
        </p:nvSpPr>
        <p:spPr>
          <a:xfrm>
            <a:off x="800100" y="177800"/>
            <a:ext cx="14655800" cy="1117600"/>
          </a:xfrm>
          <a:prstGeom prst="rect">
            <a:avLst/>
          </a:prstGeom>
          <a:ln w="12700">
            <a:miter lim="400000"/>
          </a:ln>
          <a:effectLst>
            <a:outerShdw blurRad="50800" dist="25400" dir="2700000" rotWithShape="0">
              <a:srgbClr val="000000">
                <a:alpha val="75000"/>
              </a:srgbClr>
            </a:outerShdw>
          </a:effectLst>
          <a:extLst>
            <a:ext uri="{C572A759-6A51-4108-AA02-DFA0A04FC94B}">
              <ma14:wrappingTextBoxFlag xmlns:ma14="http://schemas.microsoft.com/office/mac/drawingml/2011/main" val="1"/>
            </a:ext>
          </a:extLst>
        </p:spPr>
        <p:txBody>
          <a:bodyPr lIns="38100" tIns="38100" rIns="38100" bIns="38100" anchor="b">
            <a:normAutofit/>
          </a:bodyPr>
          <a:lstStyle>
            <a:lvl1pPr algn="l" defTabSz="391159">
              <a:defRPr sz="5040" b="1">
                <a:solidFill>
                  <a:srgbClr val="FFFFFF"/>
                </a:solidFill>
                <a:effectLst>
                  <a:outerShdw blurRad="35560" dist="17780" dir="2700000" rotWithShape="0">
                    <a:srgbClr val="000000">
                      <a:alpha val="75000"/>
                    </a:srgbClr>
                  </a:outerShdw>
                </a:effectLst>
                <a:latin typeface="+mj-lt"/>
                <a:ea typeface="+mj-ea"/>
                <a:cs typeface="+mj-cs"/>
                <a:sym typeface="Arial"/>
              </a:defRPr>
            </a:lvl1pPr>
          </a:lstStyle>
          <a:p>
            <a:pPr lvl="0">
              <a:defRPr sz="1800" b="0">
                <a:solidFill>
                  <a:srgbClr val="000000"/>
                </a:solidFill>
                <a:effectLst/>
              </a:defRPr>
            </a:pPr>
            <a:r>
              <a:rPr sz="5040" b="1">
                <a:solidFill>
                  <a:srgbClr val="FFFFFF"/>
                </a:solidFill>
                <a:effectLst>
                  <a:outerShdw blurRad="35560" dist="17780" dir="2700000" rotWithShape="0">
                    <a:srgbClr val="000000">
                      <a:alpha val="75000"/>
                    </a:srgbClr>
                  </a:outerShdw>
                </a:effectLst>
              </a:rPr>
              <a:t>Exercise: Set the run list to just role[webserver]</a:t>
            </a:r>
          </a:p>
        </p:txBody>
      </p:sp>
      <p:sp>
        <p:nvSpPr>
          <p:cNvPr id="5542" name="Shape 5542"/>
          <p:cNvSpPr/>
          <p:nvPr/>
        </p:nvSpPr>
        <p:spPr>
          <a:xfrm>
            <a:off x="800100" y="1879600"/>
            <a:ext cx="14655800" cy="67310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pPr marL="381000" lvl="0" indent="-381000" algn="l">
              <a:spcBef>
                <a:spcPts val="1200"/>
              </a:spcBef>
              <a:buClr>
                <a:srgbClr val="F38C24"/>
              </a:buClr>
              <a:buSzPct val="100000"/>
              <a:buChar char="•"/>
              <a:defRPr sz="1800"/>
            </a:pPr>
            <a:r>
              <a:rPr sz="4800">
                <a:latin typeface="+mj-lt"/>
                <a:ea typeface="+mj-ea"/>
                <a:cs typeface="+mj-cs"/>
                <a:sym typeface="Arial"/>
              </a:rPr>
              <a:t>Remove all the entries in the run list other than </a:t>
            </a:r>
            <a:r>
              <a:rPr sz="4800">
                <a:latin typeface="+mn-lt"/>
                <a:ea typeface="+mn-ea"/>
                <a:cs typeface="+mn-cs"/>
                <a:sym typeface="Courier"/>
              </a:rPr>
              <a:t>role[webserver]</a:t>
            </a:r>
          </a:p>
        </p:txBody>
      </p:sp>
      <p:sp>
        <p:nvSpPr>
          <p:cNvPr id="5543" name="Shape 5543"/>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526</a:t>
            </a:fld>
            <a:endParaRPr sz="1000"/>
          </a:p>
        </p:txBody>
      </p:sp>
    </p:spTree>
  </p:cSld>
  <p:clrMapOvr>
    <a:masterClrMapping/>
  </p:clrMapOvr>
  <p:transition xmlns:p14="http://schemas.microsoft.com/office/powerpoint/2010/main" spd="med"/>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7" name="Shape 5547"/>
          <p:cNvSpPr>
            <a:spLocks noGrp="1"/>
          </p:cNvSpPr>
          <p:nvPr>
            <p:ph type="title"/>
          </p:nvPr>
        </p:nvSpPr>
        <p:spPr>
          <a:prstGeom prst="rect">
            <a:avLst/>
          </a:prstGeom>
        </p:spPr>
        <p:txBody>
          <a:bodyPr>
            <a:normAutofit fontScale="90000"/>
          </a:bodyPr>
          <a:lstStyle>
            <a:lvl1pPr defTabSz="491744">
              <a:defRPr sz="7304">
                <a:effectLst>
                  <a:outerShdw blurRad="44704" dist="22352" dir="2700000" rotWithShape="0">
                    <a:srgbClr val="000000">
                      <a:alpha val="75000"/>
                    </a:srgbClr>
                  </a:outerShdw>
                </a:effectLst>
              </a:defRPr>
            </a:lvl1pPr>
          </a:lstStyle>
          <a:p>
            <a:pPr lvl="0">
              <a:defRPr sz="1800" b="0">
                <a:solidFill>
                  <a:srgbClr val="000000"/>
                </a:solidFill>
                <a:effectLst/>
              </a:defRPr>
            </a:pPr>
            <a:r>
              <a:rPr sz="7304" b="1">
                <a:solidFill>
                  <a:srgbClr val="FFFFFF"/>
                </a:solidFill>
                <a:effectLst>
                  <a:outerShdw blurRad="44704" dist="22352" dir="2700000" rotWithShape="0">
                    <a:srgbClr val="000000">
                      <a:alpha val="75000"/>
                    </a:srgbClr>
                  </a:outerShdw>
                </a:effectLst>
              </a:rPr>
              <a:t>Review Questions</a:t>
            </a:r>
          </a:p>
        </p:txBody>
      </p:sp>
      <p:sp>
        <p:nvSpPr>
          <p:cNvPr id="5548" name="Shape 5548"/>
          <p:cNvSpPr>
            <a:spLocks noGrp="1"/>
          </p:cNvSpPr>
          <p:nvPr>
            <p:ph type="body" idx="1"/>
          </p:nvPr>
        </p:nvSpPr>
        <p:spPr>
          <a:prstGeom prst="rect">
            <a:avLst/>
          </a:prstGeom>
        </p:spPr>
        <p:txBody>
          <a:bodyPr/>
          <a:lstStyle/>
          <a:p>
            <a:pPr lvl="0">
              <a:defRPr sz="1800"/>
            </a:pPr>
            <a:r>
              <a:rPr sz="4800"/>
              <a:t>What is a Role?</a:t>
            </a:r>
          </a:p>
          <a:p>
            <a:pPr lvl="0">
              <a:defRPr sz="1800"/>
            </a:pPr>
            <a:r>
              <a:rPr sz="4800"/>
              <a:t>What makes for a "good" role? </a:t>
            </a:r>
          </a:p>
          <a:p>
            <a:pPr lvl="0">
              <a:defRPr sz="1800"/>
            </a:pPr>
            <a:r>
              <a:rPr sz="4800"/>
              <a:t>How do you search for roles with a given recipe in their run list?</a:t>
            </a:r>
          </a:p>
          <a:p>
            <a:pPr lvl="0">
              <a:defRPr sz="1800"/>
            </a:pPr>
            <a:r>
              <a:rPr sz="4800"/>
              <a:t>How many times will Chef execute a recipe in the same run?</a:t>
            </a:r>
          </a:p>
        </p:txBody>
      </p:sp>
      <p:sp>
        <p:nvSpPr>
          <p:cNvPr id="5549" name="Shape 5549"/>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527</a:t>
            </a:fld>
            <a:endParaRPr sz="1000"/>
          </a:p>
        </p:txBody>
      </p:sp>
    </p:spTree>
  </p:cSld>
  <p:clrMapOvr>
    <a:masterClrMapping/>
  </p:clrMapOvr>
  <p:transition xmlns:p14="http://schemas.microsoft.com/office/powerpoint/2010/main" spd="med"/>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1" name="Shape 5551"/>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Environments</a:t>
            </a:r>
          </a:p>
        </p:txBody>
      </p:sp>
      <p:sp>
        <p:nvSpPr>
          <p:cNvPr id="5552" name="Shape 5552"/>
          <p:cNvSpPr>
            <a:spLocks noGrp="1"/>
          </p:cNvSpPr>
          <p:nvPr>
            <p:ph type="body" idx="1"/>
          </p:nvPr>
        </p:nvSpPr>
        <p:spPr>
          <a:prstGeom prst="rect">
            <a:avLst/>
          </a:prstGeom>
        </p:spPr>
        <p:txBody>
          <a:bodyPr/>
          <a:lstStyle/>
          <a:p>
            <a:pPr lvl="0">
              <a:defRPr sz="1800">
                <a:solidFill>
                  <a:srgbClr val="000000"/>
                </a:solidFill>
              </a:defRPr>
            </a:pPr>
            <a:r>
              <a:rPr sz="3600">
                <a:solidFill>
                  <a:srgbClr val="A1C3E5"/>
                </a:solidFill>
              </a:rPr>
              <a:t>Cookbook Version Constraints and Override Attributes</a:t>
            </a:r>
          </a:p>
        </p:txBody>
      </p:sp>
      <p:sp>
        <p:nvSpPr>
          <p:cNvPr id="5553" name="Shape 5553"/>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528</a:t>
            </a:fld>
            <a:endParaRPr sz="1000"/>
          </a:p>
        </p:txBody>
      </p:sp>
    </p:spTree>
  </p:cSld>
  <p:clrMapOvr>
    <a:masterClrMapping/>
  </p:clrMapOvr>
  <p:transition xmlns:p14="http://schemas.microsoft.com/office/powerpoint/2010/main" spd="med"/>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5" name="Shape 5555"/>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Lesson Objectives</a:t>
            </a:r>
          </a:p>
        </p:txBody>
      </p:sp>
      <p:sp>
        <p:nvSpPr>
          <p:cNvPr id="5556" name="Shape 5556"/>
          <p:cNvSpPr>
            <a:spLocks noGrp="1"/>
          </p:cNvSpPr>
          <p:nvPr>
            <p:ph type="body" idx="1"/>
          </p:nvPr>
        </p:nvSpPr>
        <p:spPr>
          <a:prstGeom prst="rect">
            <a:avLst/>
          </a:prstGeom>
        </p:spPr>
        <p:txBody>
          <a:bodyPr/>
          <a:lstStyle/>
          <a:p>
            <a:pPr lvl="0">
              <a:defRPr sz="1800"/>
            </a:pPr>
            <a:r>
              <a:rPr sz="4800"/>
              <a:t>After completing the lesson, you will be able to</a:t>
            </a:r>
          </a:p>
          <a:p>
            <a:pPr lvl="1">
              <a:defRPr sz="1800"/>
            </a:pPr>
            <a:r>
              <a:rPr sz="4800"/>
              <a:t>Describe what an Environment is, and how it is different from an Organization</a:t>
            </a:r>
          </a:p>
          <a:p>
            <a:pPr lvl="1">
              <a:defRPr sz="1800"/>
            </a:pPr>
            <a:r>
              <a:rPr sz="4800"/>
              <a:t>Set cookbook version constraints</a:t>
            </a:r>
          </a:p>
          <a:p>
            <a:pPr lvl="1">
              <a:defRPr sz="1800"/>
            </a:pPr>
            <a:r>
              <a:rPr sz="4800"/>
              <a:t>Explain when to set attributes in an environment</a:t>
            </a:r>
          </a:p>
        </p:txBody>
      </p:sp>
      <p:sp>
        <p:nvSpPr>
          <p:cNvPr id="5557" name="Shape 5557"/>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529</a:t>
            </a:fld>
            <a:endParaRPr sz="1000"/>
          </a:p>
        </p:txBody>
      </p:sp>
    </p:spTree>
  </p:cSld>
  <p:clrMapOvr>
    <a:masterClrMapping/>
  </p:clrMapOvr>
  <p:transition xmlns:p14="http://schemas.microsoft.com/office/powerpoint/2010/mai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 name="Shape 924"/>
          <p:cNvSpPr>
            <a:spLocks noGrp="1"/>
          </p:cNvSpPr>
          <p:nvPr>
            <p:ph type="title"/>
          </p:nvPr>
        </p:nvSpPr>
        <p:spPr>
          <a:prstGeom prst="rect">
            <a:avLst/>
          </a:prstGeom>
        </p:spPr>
        <p:txBody>
          <a:bodyPr>
            <a:normAutofit fontScale="90000"/>
          </a:bodyPr>
          <a:lstStyle>
            <a:lvl1pPr defTabSz="542036">
              <a:defRPr sz="6984">
                <a:effectLst>
                  <a:outerShdw blurRad="49276" dist="24638" dir="2700000" rotWithShape="0">
                    <a:srgbClr val="000000">
                      <a:alpha val="75000"/>
                    </a:srgbClr>
                  </a:outerShdw>
                </a:effectLst>
              </a:defRPr>
            </a:lvl1pPr>
          </a:lstStyle>
          <a:p>
            <a:pPr lvl="0">
              <a:defRPr sz="1800" b="0">
                <a:solidFill>
                  <a:srgbClr val="000000"/>
                </a:solidFill>
                <a:effectLst/>
              </a:defRPr>
            </a:pPr>
            <a:r>
              <a:rPr sz="6984" b="1">
                <a:solidFill>
                  <a:srgbClr val="FFFFFF"/>
                </a:solidFill>
                <a:effectLst>
                  <a:outerShdw blurRad="49276" dist="24638" dir="2700000" rotWithShape="0">
                    <a:srgbClr val="000000">
                      <a:alpha val="75000"/>
                    </a:srgbClr>
                  </a:outerShdw>
                </a:effectLst>
              </a:rPr>
              <a:t>Declarative Interface to Resources</a:t>
            </a:r>
          </a:p>
        </p:txBody>
      </p:sp>
      <p:sp>
        <p:nvSpPr>
          <p:cNvPr id="925" name="Shape 925"/>
          <p:cNvSpPr>
            <a:spLocks noGrp="1"/>
          </p:cNvSpPr>
          <p:nvPr>
            <p:ph type="body" idx="1"/>
          </p:nvPr>
        </p:nvSpPr>
        <p:spPr>
          <a:prstGeom prst="rect">
            <a:avLst/>
          </a:prstGeom>
        </p:spPr>
        <p:txBody>
          <a:bodyPr/>
          <a:lstStyle/>
          <a:p>
            <a:pPr lvl="0">
              <a:defRPr sz="1800"/>
            </a:pPr>
            <a:r>
              <a:rPr sz="4800"/>
              <a:t>You define the policy in your Chef configuration</a:t>
            </a:r>
          </a:p>
          <a:p>
            <a:pPr lvl="0">
              <a:defRPr sz="1800"/>
            </a:pPr>
            <a:r>
              <a:rPr sz="4800"/>
              <a:t>Your policy states what state each resource should be in, but not how to get there</a:t>
            </a:r>
          </a:p>
          <a:p>
            <a:pPr lvl="0">
              <a:defRPr sz="1800"/>
            </a:pPr>
            <a:r>
              <a:rPr sz="4800"/>
              <a:t>Chef-client will pull the policy from the Chef Server and enforce the policy on the Node</a:t>
            </a:r>
          </a:p>
        </p:txBody>
      </p:sp>
      <p:sp>
        <p:nvSpPr>
          <p:cNvPr id="926" name="Shape 92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53</a:t>
            </a:fld>
            <a:endParaRPr sz="1000"/>
          </a:p>
        </p:txBody>
      </p:sp>
    </p:spTree>
  </p:cSld>
  <p:clrMapOvr>
    <a:masterClrMapping/>
  </p:clrMapOvr>
  <p:transition xmlns:p14="http://schemas.microsoft.com/office/powerpoint/2010/main" spd="med"/>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63" name="Group 5563"/>
          <p:cNvGrpSpPr/>
          <p:nvPr/>
        </p:nvGrpSpPr>
        <p:grpSpPr>
          <a:xfrm>
            <a:off x="177800" y="2730500"/>
            <a:ext cx="15951200" cy="6273800"/>
            <a:chOff x="0" y="0"/>
            <a:chExt cx="15951200" cy="6273800"/>
          </a:xfrm>
        </p:grpSpPr>
        <p:sp>
          <p:nvSpPr>
            <p:cNvPr id="5561" name="Shape 5561"/>
            <p:cNvSpPr/>
            <p:nvPr/>
          </p:nvSpPr>
          <p:spPr>
            <a:xfrm>
              <a:off x="0" y="0"/>
              <a:ext cx="15951200" cy="6273800"/>
            </a:xfrm>
            <a:prstGeom prst="rect">
              <a:avLst/>
            </a:prstGeom>
            <a:blipFill rotWithShape="1">
              <a:blip r:embed="rId2">
                <a:alphaModFix amt="30000"/>
              </a:blip>
              <a:srcRect/>
              <a:tile tx="0" ty="0" sx="100000" sy="100000" flip="none" algn="tl"/>
            </a:blipFill>
            <a:ln w="25400" cap="flat">
              <a:solidFill>
                <a:srgbClr val="000000">
                  <a:alpha val="30000"/>
                </a:srgbClr>
              </a:solidFill>
              <a:prstDash val="solid"/>
              <a:miter lim="400000"/>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defRPr>
              </a:pPr>
              <a:endParaRPr/>
            </a:p>
          </p:txBody>
        </p:sp>
        <p:sp>
          <p:nvSpPr>
            <p:cNvPr id="5562" name="Shape 5562"/>
            <p:cNvSpPr/>
            <p:nvPr/>
          </p:nvSpPr>
          <p:spPr>
            <a:xfrm>
              <a:off x="147339" y="5613400"/>
              <a:ext cx="2218334" cy="533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lvl="0">
                <a:defRPr sz="1800"/>
              </a:pPr>
              <a:r>
                <a:rPr sz="3200"/>
                <a:t>Organization</a:t>
              </a:r>
            </a:p>
          </p:txBody>
        </p:sp>
      </p:grpSp>
      <p:sp>
        <p:nvSpPr>
          <p:cNvPr id="5564" name="Shape 5564"/>
          <p:cNvSpPr>
            <a:spLocks noGrp="1"/>
          </p:cNvSpPr>
          <p:nvPr>
            <p:ph type="title"/>
          </p:nvPr>
        </p:nvSpPr>
        <p:spPr>
          <a:prstGeom prst="rect">
            <a:avLst/>
          </a:prstGeom>
        </p:spPr>
        <p:txBody>
          <a:bodyPr/>
          <a:lstStyle/>
          <a:p>
            <a:pPr lvl="0">
              <a:defRPr sz="1800" b="0">
                <a:solidFill>
                  <a:srgbClr val="000000"/>
                </a:solidFill>
                <a:effectLst/>
              </a:defRPr>
            </a:pPr>
            <a:r>
              <a:rPr sz="9600" b="1">
                <a:solidFill>
                  <a:srgbClr val="FFFFFF"/>
                </a:solidFill>
                <a:effectLst>
                  <a:outerShdw blurRad="50800" dist="25400" dir="2700000" rotWithShape="0">
                    <a:srgbClr val="000000">
                      <a:alpha val="75000"/>
                    </a:srgbClr>
                  </a:outerShdw>
                </a:effectLst>
              </a:rPr>
              <a:t>Environments</a:t>
            </a:r>
          </a:p>
        </p:txBody>
      </p:sp>
      <p:sp>
        <p:nvSpPr>
          <p:cNvPr id="5565" name="Shape 5565"/>
          <p:cNvSpPr/>
          <p:nvPr/>
        </p:nvSpPr>
        <p:spPr>
          <a:xfrm>
            <a:off x="800100" y="3797300"/>
            <a:ext cx="1270000" cy="1270000"/>
          </a:xfrm>
          <a:prstGeom prst="roundRect">
            <a:avLst>
              <a:gd name="adj" fmla="val 150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5566" name="Shape 5566"/>
          <p:cNvSpPr/>
          <p:nvPr/>
        </p:nvSpPr>
        <p:spPr>
          <a:xfrm>
            <a:off x="281992" y="2940050"/>
            <a:ext cx="2309813" cy="5334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defRPr sz="1800"/>
            </a:pPr>
            <a:r>
              <a:rPr sz="3200"/>
              <a:t>Development</a:t>
            </a:r>
          </a:p>
        </p:txBody>
      </p:sp>
      <p:sp>
        <p:nvSpPr>
          <p:cNvPr id="5567" name="Shape 5567"/>
          <p:cNvSpPr/>
          <p:nvPr/>
        </p:nvSpPr>
        <p:spPr>
          <a:xfrm>
            <a:off x="4673600" y="5473700"/>
            <a:ext cx="1270000" cy="1270000"/>
          </a:xfrm>
          <a:prstGeom prst="roundRect">
            <a:avLst>
              <a:gd name="adj" fmla="val 150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5568" name="Shape 5568"/>
          <p:cNvSpPr/>
          <p:nvPr/>
        </p:nvSpPr>
        <p:spPr>
          <a:xfrm>
            <a:off x="6337300" y="5473700"/>
            <a:ext cx="1270000" cy="1270000"/>
          </a:xfrm>
          <a:prstGeom prst="roundRect">
            <a:avLst>
              <a:gd name="adj" fmla="val 150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5569" name="Shape 5569"/>
          <p:cNvSpPr/>
          <p:nvPr/>
        </p:nvSpPr>
        <p:spPr>
          <a:xfrm>
            <a:off x="4699000" y="7137400"/>
            <a:ext cx="1270000" cy="1270000"/>
          </a:xfrm>
          <a:prstGeom prst="roundRect">
            <a:avLst>
              <a:gd name="adj" fmla="val 150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5570" name="Shape 5570"/>
          <p:cNvSpPr/>
          <p:nvPr/>
        </p:nvSpPr>
        <p:spPr>
          <a:xfrm>
            <a:off x="6261100" y="7137400"/>
            <a:ext cx="1270000" cy="1270000"/>
          </a:xfrm>
          <a:prstGeom prst="roundRect">
            <a:avLst>
              <a:gd name="adj" fmla="val 150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5571" name="Shape 5571"/>
          <p:cNvSpPr/>
          <p:nvPr/>
        </p:nvSpPr>
        <p:spPr>
          <a:xfrm>
            <a:off x="5489674" y="2940050"/>
            <a:ext cx="1222971" cy="5334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defRPr sz="1800"/>
            </a:pPr>
            <a:r>
              <a:rPr sz="3200"/>
              <a:t>Staging</a:t>
            </a:r>
          </a:p>
        </p:txBody>
      </p:sp>
      <p:sp>
        <p:nvSpPr>
          <p:cNvPr id="5572" name="Shape 5572"/>
          <p:cNvSpPr/>
          <p:nvPr/>
        </p:nvSpPr>
        <p:spPr>
          <a:xfrm>
            <a:off x="5473700" y="3911600"/>
            <a:ext cx="1270000" cy="1270000"/>
          </a:xfrm>
          <a:prstGeom prst="roundRect">
            <a:avLst>
              <a:gd name="adj" fmla="val 150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5573" name="Shape 5573"/>
          <p:cNvSpPr/>
          <p:nvPr/>
        </p:nvSpPr>
        <p:spPr>
          <a:xfrm>
            <a:off x="10325100" y="3581400"/>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5574" name="Shape 5574"/>
          <p:cNvSpPr/>
          <p:nvPr/>
        </p:nvSpPr>
        <p:spPr>
          <a:xfrm>
            <a:off x="10541000" y="2946400"/>
            <a:ext cx="2197100" cy="5334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Production</a:t>
            </a:r>
          </a:p>
        </p:txBody>
      </p:sp>
      <p:sp>
        <p:nvSpPr>
          <p:cNvPr id="5575" name="Shape 5575"/>
          <p:cNvSpPr/>
          <p:nvPr/>
        </p:nvSpPr>
        <p:spPr>
          <a:xfrm>
            <a:off x="10325100" y="4927600"/>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5576" name="Shape 5576"/>
          <p:cNvSpPr/>
          <p:nvPr/>
        </p:nvSpPr>
        <p:spPr>
          <a:xfrm>
            <a:off x="8877300" y="4927600"/>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5577" name="Shape 5577"/>
          <p:cNvSpPr/>
          <p:nvPr/>
        </p:nvSpPr>
        <p:spPr>
          <a:xfrm>
            <a:off x="11849100" y="4927600"/>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5578" name="Shape 5578"/>
          <p:cNvSpPr/>
          <p:nvPr/>
        </p:nvSpPr>
        <p:spPr>
          <a:xfrm>
            <a:off x="10350500" y="6350000"/>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5579" name="Shape 5579"/>
          <p:cNvSpPr/>
          <p:nvPr/>
        </p:nvSpPr>
        <p:spPr>
          <a:xfrm>
            <a:off x="11785600" y="6350000"/>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5580" name="Shape 5580"/>
          <p:cNvSpPr/>
          <p:nvPr/>
        </p:nvSpPr>
        <p:spPr>
          <a:xfrm>
            <a:off x="11849100" y="3581400"/>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5581" name="Shape 5581"/>
          <p:cNvSpPr/>
          <p:nvPr/>
        </p:nvSpPr>
        <p:spPr>
          <a:xfrm>
            <a:off x="13385800" y="4927600"/>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5582" name="Shape 5582"/>
          <p:cNvSpPr/>
          <p:nvPr/>
        </p:nvSpPr>
        <p:spPr>
          <a:xfrm>
            <a:off x="14820900" y="4927600"/>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5583" name="Shape 5583"/>
          <p:cNvSpPr/>
          <p:nvPr/>
        </p:nvSpPr>
        <p:spPr>
          <a:xfrm>
            <a:off x="10363200" y="7772400"/>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5584" name="Shape 5584"/>
          <p:cNvSpPr/>
          <p:nvPr/>
        </p:nvSpPr>
        <p:spPr>
          <a:xfrm>
            <a:off x="11811000" y="7772400"/>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5585" name="Shape 5585"/>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530</a:t>
            </a:fld>
            <a:endParaRPr sz="1000"/>
          </a:p>
        </p:txBody>
      </p:sp>
    </p:spTree>
  </p:cSld>
  <p:clrMapOvr>
    <a:masterClrMapping/>
  </p:clrMapOvr>
  <p:transition xmlns:p14="http://schemas.microsoft.com/office/powerpoint/2010/main" spd="med"/>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7" name="Shape 5587"/>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Environments</a:t>
            </a:r>
          </a:p>
        </p:txBody>
      </p:sp>
      <p:sp>
        <p:nvSpPr>
          <p:cNvPr id="5588" name="Shape 5588"/>
          <p:cNvSpPr>
            <a:spLocks noGrp="1"/>
          </p:cNvSpPr>
          <p:nvPr>
            <p:ph type="body" idx="1"/>
          </p:nvPr>
        </p:nvSpPr>
        <p:spPr>
          <a:prstGeom prst="rect">
            <a:avLst/>
          </a:prstGeom>
        </p:spPr>
        <p:txBody>
          <a:bodyPr/>
          <a:lstStyle/>
          <a:p>
            <a:pPr lvl="0">
              <a:defRPr sz="1800"/>
            </a:pPr>
            <a:r>
              <a:rPr sz="4800"/>
              <a:t>Every Organization starts with a single environment</a:t>
            </a:r>
          </a:p>
          <a:p>
            <a:pPr lvl="0">
              <a:defRPr sz="1800"/>
            </a:pPr>
            <a:r>
              <a:rPr sz="4800"/>
              <a:t>Environments reflect your patterns and workflow</a:t>
            </a:r>
          </a:p>
          <a:p>
            <a:pPr lvl="1">
              <a:defRPr sz="1800"/>
            </a:pPr>
            <a:r>
              <a:rPr sz="4800"/>
              <a:t>Development</a:t>
            </a:r>
          </a:p>
          <a:p>
            <a:pPr lvl="1">
              <a:defRPr sz="1800"/>
            </a:pPr>
            <a:r>
              <a:rPr sz="4800"/>
              <a:t>Test</a:t>
            </a:r>
          </a:p>
          <a:p>
            <a:pPr lvl="1">
              <a:defRPr sz="1800"/>
            </a:pPr>
            <a:r>
              <a:rPr sz="4800"/>
              <a:t>Staging</a:t>
            </a:r>
          </a:p>
          <a:p>
            <a:pPr lvl="1">
              <a:defRPr sz="1800"/>
            </a:pPr>
            <a:r>
              <a:rPr sz="4800"/>
              <a:t>Production</a:t>
            </a:r>
          </a:p>
          <a:p>
            <a:pPr lvl="1">
              <a:defRPr sz="1800"/>
            </a:pPr>
            <a:r>
              <a:rPr sz="4800"/>
              <a:t>etc.</a:t>
            </a:r>
          </a:p>
        </p:txBody>
      </p:sp>
      <p:sp>
        <p:nvSpPr>
          <p:cNvPr id="5589" name="Shape 5589"/>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531</a:t>
            </a:fld>
            <a:endParaRPr sz="1000"/>
          </a:p>
        </p:txBody>
      </p:sp>
    </p:spTree>
  </p:cSld>
  <p:clrMapOvr>
    <a:masterClrMapping/>
  </p:clrMapOvr>
  <p:transition xmlns:p14="http://schemas.microsoft.com/office/powerpoint/2010/main" spd="med"/>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 name="Shape 5591"/>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Environments Define Policy</a:t>
            </a:r>
          </a:p>
        </p:txBody>
      </p:sp>
      <p:sp>
        <p:nvSpPr>
          <p:cNvPr id="5592" name="Shape 5592"/>
          <p:cNvSpPr>
            <a:spLocks noGrp="1"/>
          </p:cNvSpPr>
          <p:nvPr>
            <p:ph type="body" idx="1"/>
          </p:nvPr>
        </p:nvSpPr>
        <p:spPr>
          <a:prstGeom prst="rect">
            <a:avLst/>
          </a:prstGeom>
        </p:spPr>
        <p:txBody>
          <a:bodyPr/>
          <a:lstStyle/>
          <a:p>
            <a:pPr lvl="0">
              <a:defRPr sz="1800"/>
            </a:pPr>
            <a:r>
              <a:rPr sz="4800"/>
              <a:t>Each environment may include attributes necessary for configuring the infrastructure in that environment</a:t>
            </a:r>
          </a:p>
          <a:p>
            <a:pPr lvl="1">
              <a:defRPr sz="1800"/>
            </a:pPr>
            <a:r>
              <a:rPr sz="4800"/>
              <a:t>Production needs certain Yum repos</a:t>
            </a:r>
          </a:p>
          <a:p>
            <a:pPr lvl="1">
              <a:defRPr sz="1800"/>
            </a:pPr>
            <a:r>
              <a:rPr sz="4800"/>
              <a:t>QA needs different Yum repos</a:t>
            </a:r>
          </a:p>
          <a:p>
            <a:pPr lvl="1">
              <a:defRPr sz="1800"/>
            </a:pPr>
            <a:r>
              <a:rPr sz="4800"/>
              <a:t>The version of the Chef cookbooks to be used</a:t>
            </a:r>
          </a:p>
        </p:txBody>
      </p:sp>
      <p:sp>
        <p:nvSpPr>
          <p:cNvPr id="5593" name="Shape 5593"/>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532</a:t>
            </a:fld>
            <a:endParaRPr sz="1000"/>
          </a:p>
        </p:txBody>
      </p:sp>
    </p:spTree>
  </p:cSld>
  <p:clrMapOvr>
    <a:masterClrMapping/>
  </p:clrMapOvr>
  <p:transition xmlns:p14="http://schemas.microsoft.com/office/powerpoint/2010/main" spd="med"/>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5" name="Shape 5595"/>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Environment Best Practice</a:t>
            </a:r>
          </a:p>
        </p:txBody>
      </p:sp>
      <p:sp>
        <p:nvSpPr>
          <p:cNvPr id="5596" name="Shape 5596"/>
          <p:cNvSpPr>
            <a:spLocks noGrp="1"/>
          </p:cNvSpPr>
          <p:nvPr>
            <p:ph type="body" idx="1"/>
          </p:nvPr>
        </p:nvSpPr>
        <p:spPr>
          <a:prstGeom prst="rect">
            <a:avLst/>
          </a:prstGeom>
        </p:spPr>
        <p:txBody>
          <a:bodyPr/>
          <a:lstStyle/>
          <a:p>
            <a:pPr lvl="0">
              <a:defRPr sz="1800"/>
            </a:pPr>
            <a:r>
              <a:rPr sz="4800" dirty="0"/>
              <a:t>We cannot share cookbooks between organizations </a:t>
            </a:r>
          </a:p>
          <a:p>
            <a:pPr lvl="0">
              <a:defRPr sz="1800"/>
            </a:pPr>
            <a:r>
              <a:rPr sz="4800" dirty="0"/>
              <a:t>Best Practice: If you need to share cookbooks or roles, you likely want an Environment rather than an organization</a:t>
            </a:r>
          </a:p>
          <a:p>
            <a:pPr lvl="0">
              <a:defRPr sz="1800"/>
            </a:pPr>
            <a:endParaRPr sz="4800" dirty="0"/>
          </a:p>
          <a:p>
            <a:pPr lvl="0">
              <a:defRPr sz="1800"/>
            </a:pPr>
            <a:r>
              <a:rPr sz="4800" dirty="0"/>
              <a:t>Environments allow for isolating resources within a single organization</a:t>
            </a:r>
          </a:p>
        </p:txBody>
      </p:sp>
      <p:sp>
        <p:nvSpPr>
          <p:cNvPr id="5597" name="Shape 5597"/>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533</a:t>
            </a:fld>
            <a:endParaRPr sz="1000"/>
          </a:p>
        </p:txBody>
      </p:sp>
    </p:spTree>
  </p:cSld>
  <p:clrMapOvr>
    <a:masterClrMapping/>
  </p:clrMapOvr>
  <p:transition xmlns:p14="http://schemas.microsoft.com/office/powerpoint/2010/main" spd="med"/>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 name="Shape 5601"/>
          <p:cNvSpPr/>
          <p:nvPr/>
        </p:nvSpPr>
        <p:spPr>
          <a:xfrm>
            <a:off x="8134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 knife cookbook show apache</a:t>
            </a:r>
          </a:p>
        </p:txBody>
      </p:sp>
      <p:sp>
        <p:nvSpPr>
          <p:cNvPr id="5602" name="Shape 5602"/>
          <p:cNvSpPr>
            <a:spLocks noGrp="1"/>
          </p:cNvSpPr>
          <p:nvPr>
            <p:ph type="title"/>
          </p:nvPr>
        </p:nvSpPr>
        <p:spPr>
          <a:prstGeom prst="rect">
            <a:avLst/>
          </a:prstGeom>
        </p:spPr>
        <p:txBody>
          <a:bodyPr/>
          <a:lstStyle>
            <a:lvl1pPr defTabSz="307340">
              <a:defRPr sz="3960">
                <a:effectLst>
                  <a:outerShdw blurRad="27940" dist="13970" dir="2700000" rotWithShape="0">
                    <a:srgbClr val="000000">
                      <a:alpha val="75000"/>
                    </a:srgbClr>
                  </a:outerShdw>
                </a:effectLst>
              </a:defRPr>
            </a:lvl1pPr>
          </a:lstStyle>
          <a:p>
            <a:pPr lvl="0">
              <a:defRPr sz="1800" b="0">
                <a:solidFill>
                  <a:srgbClr val="000000"/>
                </a:solidFill>
                <a:effectLst/>
              </a:defRPr>
            </a:pPr>
            <a:r>
              <a:rPr sz="3960" b="1">
                <a:solidFill>
                  <a:srgbClr val="FFFFFF"/>
                </a:solidFill>
                <a:effectLst>
                  <a:outerShdw blurRad="27940" dist="13970" dir="2700000" rotWithShape="0">
                    <a:srgbClr val="000000">
                      <a:alpha val="75000"/>
                    </a:srgbClr>
                  </a:outerShdw>
                </a:effectLst>
              </a:rPr>
              <a:t>Exercise: Use knife to show the available cookbook versions</a:t>
            </a:r>
          </a:p>
        </p:txBody>
      </p:sp>
      <p:sp>
        <p:nvSpPr>
          <p:cNvPr id="5603" name="Shape 5603"/>
          <p:cNvSpPr>
            <a:spLocks noGrp="1"/>
          </p:cNvSpPr>
          <p:nvPr>
            <p:ph type="body" idx="1"/>
          </p:nvPr>
        </p:nvSpPr>
        <p:spPr>
          <a:prstGeom prst="rect">
            <a:avLst/>
          </a:prstGeom>
        </p:spPr>
        <p:txBody>
          <a:bodyPr/>
          <a:lstStyle/>
          <a:p>
            <a:pPr lvl="0">
              <a:defRPr sz="1800">
                <a:solidFill>
                  <a:srgbClr val="000000"/>
                </a:solidFill>
              </a:defRPr>
            </a:pPr>
            <a:r>
              <a:rPr sz="4800">
                <a:solidFill>
                  <a:srgbClr val="FFFFFF"/>
                </a:solidFill>
              </a:rPr>
              <a:t>apache   0.2.0  0.1.0</a:t>
            </a:r>
          </a:p>
        </p:txBody>
      </p:sp>
      <p:sp>
        <p:nvSpPr>
          <p:cNvPr id="5604" name="Shape 5604"/>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534</a:t>
            </a:fld>
            <a:endParaRPr sz="1000"/>
          </a:p>
        </p:txBody>
      </p:sp>
    </p:spTree>
  </p:cSld>
  <p:clrMapOvr>
    <a:masterClrMapping/>
  </p:clrMapOvr>
  <p:transition xmlns:p14="http://schemas.microsoft.com/office/powerpoint/2010/main" spd="med"/>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8" name="Shape 5608"/>
          <p:cNvSpPr/>
          <p:nvPr/>
        </p:nvSpPr>
        <p:spPr>
          <a:xfrm>
            <a:off x="8134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 knife environment list</a:t>
            </a:r>
          </a:p>
        </p:txBody>
      </p:sp>
      <p:sp>
        <p:nvSpPr>
          <p:cNvPr id="5609" name="Shape 5609"/>
          <p:cNvSpPr>
            <a:spLocks noGrp="1"/>
          </p:cNvSpPr>
          <p:nvPr>
            <p:ph type="title"/>
          </p:nvPr>
        </p:nvSpPr>
        <p:spPr>
          <a:prstGeom prst="rect">
            <a:avLst/>
          </a:prstGeom>
        </p:spPr>
        <p:txBody>
          <a:bodyPr/>
          <a:lstStyle>
            <a:lvl1pPr defTabSz="519684">
              <a:defRPr sz="6696">
                <a:effectLst>
                  <a:outerShdw blurRad="47244" dist="23622" dir="2700000" rotWithShape="0">
                    <a:srgbClr val="000000">
                      <a:alpha val="75000"/>
                    </a:srgbClr>
                  </a:outerShdw>
                </a:effectLst>
              </a:defRPr>
            </a:lvl1pPr>
          </a:lstStyle>
          <a:p>
            <a:pPr lvl="0">
              <a:defRPr sz="1800" b="0">
                <a:solidFill>
                  <a:srgbClr val="000000"/>
                </a:solidFill>
                <a:effectLst/>
              </a:defRPr>
            </a:pPr>
            <a:r>
              <a:rPr sz="6696" b="1">
                <a:solidFill>
                  <a:srgbClr val="FFFFFF"/>
                </a:solidFill>
                <a:effectLst>
                  <a:outerShdw blurRad="47244" dist="23622" dir="2700000" rotWithShape="0">
                    <a:srgbClr val="000000">
                      <a:alpha val="75000"/>
                    </a:srgbClr>
                  </a:outerShdw>
                </a:effectLst>
              </a:rPr>
              <a:t>Exercise: List current environments</a:t>
            </a:r>
          </a:p>
        </p:txBody>
      </p:sp>
      <p:sp>
        <p:nvSpPr>
          <p:cNvPr id="5610" name="Shape 5610"/>
          <p:cNvSpPr>
            <a:spLocks noGrp="1"/>
          </p:cNvSpPr>
          <p:nvPr>
            <p:ph type="body" idx="1"/>
          </p:nvPr>
        </p:nvSpPr>
        <p:spPr>
          <a:xfrm>
            <a:off x="800100" y="3644900"/>
            <a:ext cx="14655800" cy="3225800"/>
          </a:xfrm>
          <a:prstGeom prst="rect">
            <a:avLst/>
          </a:prstGeom>
        </p:spPr>
        <p:txBody>
          <a:bodyPr/>
          <a:lstStyle/>
          <a:p>
            <a:pPr lvl="0">
              <a:defRPr sz="1800">
                <a:solidFill>
                  <a:srgbClr val="000000"/>
                </a:solidFill>
              </a:defRPr>
            </a:pPr>
            <a:r>
              <a:rPr sz="4800">
                <a:solidFill>
                  <a:srgbClr val="FFFFFF"/>
                </a:solidFill>
              </a:rPr>
              <a:t>_default</a:t>
            </a:r>
          </a:p>
        </p:txBody>
      </p:sp>
      <p:sp>
        <p:nvSpPr>
          <p:cNvPr id="5611" name="Shape 5611"/>
          <p:cNvSpPr/>
          <p:nvPr/>
        </p:nvSpPr>
        <p:spPr>
          <a:xfrm>
            <a:off x="800100" y="7175500"/>
            <a:ext cx="14655800" cy="15367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pPr marL="381000" lvl="0" indent="-381000" algn="l">
              <a:spcBef>
                <a:spcPts val="1200"/>
              </a:spcBef>
              <a:buClr>
                <a:srgbClr val="F38C24"/>
              </a:buClr>
              <a:buSzPct val="100000"/>
              <a:buChar char="•"/>
              <a:defRPr sz="1800"/>
            </a:pPr>
            <a:r>
              <a:rPr sz="4800">
                <a:latin typeface="+mj-lt"/>
                <a:ea typeface="+mj-ea"/>
                <a:cs typeface="+mj-cs"/>
                <a:sym typeface="Arial"/>
              </a:rPr>
              <a:t>The </a:t>
            </a:r>
            <a:r>
              <a:rPr sz="4800">
                <a:latin typeface="+mn-lt"/>
                <a:ea typeface="+mn-ea"/>
                <a:cs typeface="+mn-cs"/>
                <a:sym typeface="Courier"/>
              </a:rPr>
              <a:t>_default</a:t>
            </a:r>
            <a:r>
              <a:rPr sz="4800">
                <a:latin typeface="+mj-lt"/>
                <a:ea typeface="+mj-ea"/>
                <a:cs typeface="+mj-cs"/>
                <a:sym typeface="Arial"/>
              </a:rPr>
              <a:t> environment is read-only, and sets no policy at all</a:t>
            </a:r>
          </a:p>
        </p:txBody>
      </p:sp>
      <p:sp>
        <p:nvSpPr>
          <p:cNvPr id="5612" name="Shape 5612"/>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535</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56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08" grpId="1" animBg="1" advAuto="0"/>
    </p:bldLst>
  </p:timing>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6" name="Shape 5616"/>
          <p:cNvSpPr/>
          <p:nvPr/>
        </p:nvSpPr>
        <p:spPr>
          <a:xfrm>
            <a:off x="8007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 mkdir environments</a:t>
            </a:r>
          </a:p>
        </p:txBody>
      </p:sp>
      <p:sp>
        <p:nvSpPr>
          <p:cNvPr id="5617" name="Shape 5617"/>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Make an environments directory</a:t>
            </a:r>
          </a:p>
        </p:txBody>
      </p:sp>
      <p:sp>
        <p:nvSpPr>
          <p:cNvPr id="5618" name="Shape 5618"/>
          <p:cNvSpPr>
            <a:spLocks noGrp="1"/>
          </p:cNvSpPr>
          <p:nvPr>
            <p:ph type="body" idx="1"/>
          </p:nvPr>
        </p:nvSpPr>
        <p:spPr>
          <a:prstGeom prst="rect">
            <a:avLst/>
          </a:prstGeom>
        </p:spPr>
        <p:txBody>
          <a:bodyPr/>
          <a:lstStyle/>
          <a:p>
            <a:pPr lvl="0">
              <a:defRPr sz="1800">
                <a:solidFill>
                  <a:srgbClr val="000000"/>
                </a:solidFill>
              </a:defRPr>
            </a:pPr>
            <a:r>
              <a:rPr sz="4800">
                <a:solidFill>
                  <a:srgbClr val="FFFFFF"/>
                </a:solidFill>
              </a:rPr>
              <a:t>(No output)</a:t>
            </a:r>
          </a:p>
        </p:txBody>
      </p:sp>
      <p:sp>
        <p:nvSpPr>
          <p:cNvPr id="5619" name="Shape 5619"/>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536</a:t>
            </a:fld>
            <a:endParaRPr sz="1000"/>
          </a:p>
        </p:txBody>
      </p:sp>
    </p:spTree>
  </p:cSld>
  <p:clrMapOvr>
    <a:masterClrMapping/>
  </p:clrMapOvr>
  <p:transition xmlns:p14="http://schemas.microsoft.com/office/powerpoint/2010/main" spd="med"/>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 name="Shape 5621"/>
          <p:cNvSpPr/>
          <p:nvPr/>
        </p:nvSpPr>
        <p:spPr>
          <a:xfrm>
            <a:off x="1358304" y="1701800"/>
            <a:ext cx="6121401"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b="1">
                <a:latin typeface="+mn-lt"/>
                <a:ea typeface="+mn-ea"/>
                <a:cs typeface="+mn-cs"/>
                <a:sym typeface="Courier"/>
              </a:defRPr>
            </a:lvl1pPr>
          </a:lstStyle>
          <a:p>
            <a:pPr lvl="0">
              <a:defRPr sz="1800" b="0"/>
            </a:pPr>
            <a:r>
              <a:rPr sz="3200" b="1"/>
              <a:t>OPEN IN EDITOR:</a:t>
            </a:r>
          </a:p>
        </p:txBody>
      </p:sp>
      <p:sp>
        <p:nvSpPr>
          <p:cNvPr id="5622" name="Shape 5622"/>
          <p:cNvSpPr/>
          <p:nvPr/>
        </p:nvSpPr>
        <p:spPr>
          <a:xfrm>
            <a:off x="6642100" y="5092700"/>
            <a:ext cx="3048000"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defRPr b="1">
                <a:latin typeface="+mn-lt"/>
                <a:ea typeface="+mn-ea"/>
                <a:cs typeface="+mn-cs"/>
                <a:sym typeface="Courier"/>
              </a:defRPr>
            </a:lvl1pPr>
          </a:lstStyle>
          <a:p>
            <a:pPr lvl="0">
              <a:defRPr sz="1800" b="0"/>
            </a:pPr>
            <a:r>
              <a:rPr sz="3200" b="1"/>
              <a:t>SAVE FILE!</a:t>
            </a:r>
          </a:p>
        </p:txBody>
      </p:sp>
      <p:sp>
        <p:nvSpPr>
          <p:cNvPr id="5623" name="Shape 5623"/>
          <p:cNvSpPr/>
          <p:nvPr/>
        </p:nvSpPr>
        <p:spPr>
          <a:xfrm>
            <a:off x="5048448" y="1625600"/>
            <a:ext cx="14655801" cy="7112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lgn="l">
              <a:defRPr>
                <a:latin typeface="+mn-lt"/>
                <a:ea typeface="+mn-ea"/>
                <a:cs typeface="+mn-cs"/>
                <a:sym typeface="Courier"/>
              </a:defRPr>
            </a:lvl1pPr>
          </a:lstStyle>
          <a:p>
            <a:pPr lvl="0">
              <a:defRPr sz="1800"/>
            </a:pPr>
            <a:r>
              <a:rPr sz="3200" dirty="0"/>
              <a:t>environments/dev.rb</a:t>
            </a:r>
          </a:p>
        </p:txBody>
      </p:sp>
      <p:sp>
        <p:nvSpPr>
          <p:cNvPr id="5624" name="Shape 5624"/>
          <p:cNvSpPr/>
          <p:nvPr/>
        </p:nvSpPr>
        <p:spPr>
          <a:xfrm>
            <a:off x="838200" y="2381250"/>
            <a:ext cx="14630400" cy="2600712"/>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p>
            <a:pPr lvl="0" algn="l">
              <a:defRPr sz="1800"/>
            </a:pPr>
            <a:r>
              <a:rPr sz="4800" dirty="0">
                <a:latin typeface="+mn-lt"/>
                <a:ea typeface="+mn-ea"/>
                <a:cs typeface="+mn-cs"/>
                <a:sym typeface="Courier"/>
              </a:rPr>
              <a:t> name </a:t>
            </a:r>
            <a:r>
              <a:rPr sz="4800" dirty="0">
                <a:solidFill>
                  <a:srgbClr val="B51A00"/>
                </a:solidFill>
                <a:latin typeface="+mn-lt"/>
                <a:ea typeface="+mn-ea"/>
                <a:cs typeface="+mn-cs"/>
                <a:sym typeface="Courier"/>
              </a:rPr>
              <a:t>"dev"</a:t>
            </a:r>
            <a:endParaRPr sz="4800" dirty="0">
              <a:latin typeface="+mn-lt"/>
              <a:ea typeface="+mn-ea"/>
              <a:cs typeface="+mn-cs"/>
              <a:sym typeface="Courier"/>
            </a:endParaRPr>
          </a:p>
          <a:p>
            <a:pPr lvl="0" algn="l">
              <a:defRPr sz="1800"/>
            </a:pPr>
            <a:r>
              <a:rPr sz="4800" dirty="0">
                <a:latin typeface="+mn-lt"/>
                <a:ea typeface="+mn-ea"/>
                <a:cs typeface="+mn-cs"/>
                <a:sym typeface="Courier"/>
              </a:rPr>
              <a:t> description </a:t>
            </a:r>
            <a:r>
              <a:rPr sz="4800" dirty="0">
                <a:solidFill>
                  <a:srgbClr val="B51A00"/>
                </a:solidFill>
                <a:latin typeface="+mn-lt"/>
                <a:ea typeface="+mn-ea"/>
                <a:cs typeface="+mn-cs"/>
                <a:sym typeface="Courier"/>
              </a:rPr>
              <a:t>"For developers!"</a:t>
            </a:r>
            <a:endParaRPr sz="4800" dirty="0">
              <a:latin typeface="+mn-lt"/>
              <a:ea typeface="+mn-ea"/>
              <a:cs typeface="+mn-cs"/>
              <a:sym typeface="Courier"/>
            </a:endParaRPr>
          </a:p>
          <a:p>
            <a:pPr lvl="0" algn="l">
              <a:defRPr sz="1800"/>
            </a:pPr>
            <a:r>
              <a:rPr sz="4800" dirty="0">
                <a:latin typeface="+mn-lt"/>
                <a:ea typeface="+mn-ea"/>
                <a:cs typeface="+mn-cs"/>
                <a:sym typeface="Courier"/>
              </a:rPr>
              <a:t> cookbook </a:t>
            </a:r>
            <a:r>
              <a:rPr sz="4800" dirty="0">
                <a:solidFill>
                  <a:srgbClr val="B51A00"/>
                </a:solidFill>
                <a:latin typeface="+mn-lt"/>
                <a:ea typeface="+mn-ea"/>
                <a:cs typeface="+mn-cs"/>
                <a:sym typeface="Courier"/>
              </a:rPr>
              <a:t>"apache"</a:t>
            </a:r>
            <a:r>
              <a:rPr sz="4800" dirty="0">
                <a:latin typeface="+mn-lt"/>
                <a:ea typeface="+mn-ea"/>
                <a:cs typeface="+mn-cs"/>
                <a:sym typeface="Courier"/>
              </a:rPr>
              <a:t>, </a:t>
            </a:r>
            <a:r>
              <a:rPr sz="4800" dirty="0">
                <a:solidFill>
                  <a:srgbClr val="B51A00"/>
                </a:solidFill>
                <a:latin typeface="+mn-lt"/>
                <a:ea typeface="+mn-ea"/>
                <a:cs typeface="+mn-cs"/>
                <a:sym typeface="Courier"/>
              </a:rPr>
              <a:t>"= </a:t>
            </a:r>
            <a:r>
              <a:rPr sz="4800" dirty="0" smtClean="0">
                <a:solidFill>
                  <a:srgbClr val="B51A00"/>
                </a:solidFill>
                <a:latin typeface="+mn-lt"/>
                <a:ea typeface="+mn-ea"/>
                <a:cs typeface="+mn-cs"/>
                <a:sym typeface="Courier"/>
              </a:rPr>
              <a:t>0.2.0"</a:t>
            </a:r>
            <a:endParaRPr lang="en-US" sz="4800" dirty="0" smtClean="0">
              <a:solidFill>
                <a:srgbClr val="B51A00"/>
              </a:solidFill>
              <a:latin typeface="+mn-lt"/>
              <a:ea typeface="+mn-ea"/>
              <a:cs typeface="+mn-cs"/>
              <a:sym typeface="Courier"/>
            </a:endParaRPr>
          </a:p>
        </p:txBody>
      </p:sp>
      <p:sp>
        <p:nvSpPr>
          <p:cNvPr id="5625" name="Shape 5625"/>
          <p:cNvSpPr/>
          <p:nvPr/>
        </p:nvSpPr>
        <p:spPr>
          <a:xfrm>
            <a:off x="800100" y="177800"/>
            <a:ext cx="14655800" cy="1117600"/>
          </a:xfrm>
          <a:prstGeom prst="rect">
            <a:avLst/>
          </a:prstGeom>
          <a:ln w="12700">
            <a:miter lim="400000"/>
          </a:ln>
          <a:effectLst>
            <a:outerShdw blurRad="50800" dist="25400" dir="2700000" rotWithShape="0">
              <a:srgbClr val="000000">
                <a:alpha val="75000"/>
              </a:srgbClr>
            </a:outerShdw>
          </a:effectLst>
          <a:extLst>
            <a:ext uri="{C572A759-6A51-4108-AA02-DFA0A04FC94B}">
              <ma14:wrappingTextBoxFlag xmlns:ma14="http://schemas.microsoft.com/office/mac/drawingml/2011/main" val="1"/>
            </a:ext>
          </a:extLst>
        </p:spPr>
        <p:txBody>
          <a:bodyPr lIns="38100" tIns="38100" rIns="38100" bIns="38100" anchor="b">
            <a:normAutofit/>
          </a:bodyPr>
          <a:lstStyle>
            <a:lvl1pPr algn="l" defTabSz="525272">
              <a:defRPr sz="6768" b="1">
                <a:solidFill>
                  <a:srgbClr val="FFFFFF"/>
                </a:solidFill>
                <a:effectLst>
                  <a:outerShdw blurRad="47752" dist="23876" dir="2700000" rotWithShape="0">
                    <a:srgbClr val="000000">
                      <a:alpha val="75000"/>
                    </a:srgbClr>
                  </a:outerShdw>
                </a:effectLst>
                <a:latin typeface="+mj-lt"/>
                <a:ea typeface="+mj-ea"/>
                <a:cs typeface="+mj-cs"/>
                <a:sym typeface="Arial"/>
              </a:defRPr>
            </a:lvl1pPr>
          </a:lstStyle>
          <a:p>
            <a:pPr lvl="0">
              <a:defRPr sz="1800" b="0">
                <a:solidFill>
                  <a:srgbClr val="000000"/>
                </a:solidFill>
                <a:effectLst/>
              </a:defRPr>
            </a:pPr>
            <a:r>
              <a:rPr sz="6768" b="1">
                <a:solidFill>
                  <a:srgbClr val="FFFFFF"/>
                </a:solidFill>
                <a:effectLst>
                  <a:outerShdw blurRad="47752" dist="23876" dir="2700000" rotWithShape="0">
                    <a:srgbClr val="000000">
                      <a:alpha val="75000"/>
                    </a:srgbClr>
                  </a:outerShdw>
                </a:effectLst>
              </a:rPr>
              <a:t>Exercise: Create a dev environment</a:t>
            </a:r>
          </a:p>
        </p:txBody>
      </p:sp>
      <p:sp>
        <p:nvSpPr>
          <p:cNvPr id="5626" name="Shape 5626"/>
          <p:cNvSpPr/>
          <p:nvPr/>
        </p:nvSpPr>
        <p:spPr>
          <a:xfrm>
            <a:off x="812800" y="5702300"/>
            <a:ext cx="14630400" cy="29210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marL="533400" lvl="0" indent="-533400" algn="l">
              <a:spcBef>
                <a:spcPts val="1500"/>
              </a:spcBef>
              <a:buClr>
                <a:srgbClr val="DE5F31"/>
              </a:buClr>
              <a:buSzPct val="171000"/>
              <a:buChar char="•"/>
              <a:defRPr sz="1800"/>
            </a:pPr>
            <a:r>
              <a:rPr sz="4200">
                <a:solidFill>
                  <a:srgbClr val="2E2F2C"/>
                </a:solidFill>
                <a:latin typeface="+mj-lt"/>
                <a:ea typeface="+mj-ea"/>
                <a:cs typeface="+mj-cs"/>
                <a:sym typeface="Arial"/>
              </a:rPr>
              <a:t>Environments have </a:t>
            </a:r>
            <a:r>
              <a:rPr sz="4200" b="1">
                <a:solidFill>
                  <a:srgbClr val="2E2F2C"/>
                </a:solidFill>
                <a:latin typeface="+mj-lt"/>
                <a:ea typeface="+mj-ea"/>
                <a:cs typeface="+mj-cs"/>
                <a:sym typeface="Arial"/>
              </a:rPr>
              <a:t>names</a:t>
            </a:r>
            <a:endParaRPr sz="4200">
              <a:solidFill>
                <a:srgbClr val="2E2F2C"/>
              </a:solidFill>
              <a:latin typeface="+mj-lt"/>
              <a:ea typeface="+mj-ea"/>
              <a:cs typeface="+mj-cs"/>
              <a:sym typeface="Arial"/>
            </a:endParaRPr>
          </a:p>
          <a:p>
            <a:pPr marL="533400" lvl="0" indent="-533400" algn="l">
              <a:spcBef>
                <a:spcPts val="1500"/>
              </a:spcBef>
              <a:buClr>
                <a:srgbClr val="DE5F31"/>
              </a:buClr>
              <a:buSzPct val="171000"/>
              <a:buChar char="•"/>
              <a:defRPr sz="1800"/>
            </a:pPr>
            <a:r>
              <a:rPr sz="4200">
                <a:solidFill>
                  <a:srgbClr val="2E2F2C"/>
                </a:solidFill>
                <a:latin typeface="+mj-lt"/>
                <a:ea typeface="+mj-ea"/>
                <a:cs typeface="+mj-cs"/>
                <a:sym typeface="Arial"/>
              </a:rPr>
              <a:t>Environments have a </a:t>
            </a:r>
            <a:r>
              <a:rPr sz="4200" b="1">
                <a:solidFill>
                  <a:srgbClr val="2E2F2C"/>
                </a:solidFill>
                <a:latin typeface="+mj-lt"/>
                <a:ea typeface="+mj-ea"/>
                <a:cs typeface="+mj-cs"/>
                <a:sym typeface="Arial"/>
              </a:rPr>
              <a:t>description</a:t>
            </a:r>
            <a:endParaRPr sz="4200">
              <a:solidFill>
                <a:srgbClr val="2E2F2C"/>
              </a:solidFill>
              <a:latin typeface="+mj-lt"/>
              <a:ea typeface="+mj-ea"/>
              <a:cs typeface="+mj-cs"/>
              <a:sym typeface="Arial"/>
            </a:endParaRPr>
          </a:p>
          <a:p>
            <a:pPr marL="533400" lvl="0" indent="-533400" algn="l">
              <a:spcBef>
                <a:spcPts val="1500"/>
              </a:spcBef>
              <a:buClr>
                <a:srgbClr val="DE5F31"/>
              </a:buClr>
              <a:buSzPct val="171000"/>
              <a:buChar char="•"/>
              <a:defRPr sz="1800"/>
            </a:pPr>
            <a:r>
              <a:rPr sz="4200">
                <a:solidFill>
                  <a:srgbClr val="2E2F2C"/>
                </a:solidFill>
                <a:latin typeface="+mj-lt"/>
                <a:ea typeface="+mj-ea"/>
                <a:cs typeface="+mj-cs"/>
                <a:sym typeface="Arial"/>
              </a:rPr>
              <a:t>Environments </a:t>
            </a:r>
            <a:r>
              <a:rPr sz="4200" i="1">
                <a:solidFill>
                  <a:srgbClr val="2E2F2C"/>
                </a:solidFill>
                <a:latin typeface="+mj-lt"/>
                <a:ea typeface="+mj-ea"/>
                <a:cs typeface="+mj-cs"/>
                <a:sym typeface="Arial"/>
              </a:rPr>
              <a:t>can</a:t>
            </a:r>
            <a:r>
              <a:rPr sz="4200">
                <a:solidFill>
                  <a:srgbClr val="2E2F2C"/>
                </a:solidFill>
                <a:latin typeface="+mj-lt"/>
                <a:ea typeface="+mj-ea"/>
                <a:cs typeface="+mj-cs"/>
                <a:sym typeface="Arial"/>
              </a:rPr>
              <a:t> have one or more </a:t>
            </a:r>
            <a:r>
              <a:rPr sz="4200" b="1">
                <a:solidFill>
                  <a:srgbClr val="2E2F2C"/>
                </a:solidFill>
                <a:latin typeface="+mj-lt"/>
                <a:ea typeface="+mj-ea"/>
                <a:cs typeface="+mj-cs"/>
                <a:sym typeface="Arial"/>
              </a:rPr>
              <a:t>cookbook</a:t>
            </a:r>
            <a:r>
              <a:rPr sz="4200">
                <a:solidFill>
                  <a:srgbClr val="2E2F2C"/>
                </a:solidFill>
                <a:latin typeface="+mj-lt"/>
                <a:ea typeface="+mj-ea"/>
                <a:cs typeface="+mj-cs"/>
                <a:sym typeface="Arial"/>
              </a:rPr>
              <a:t> constraints</a:t>
            </a:r>
          </a:p>
        </p:txBody>
      </p:sp>
      <p:sp>
        <p:nvSpPr>
          <p:cNvPr id="5627" name="Shape 5627"/>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537</a:t>
            </a:fld>
            <a:endParaRPr sz="1000"/>
          </a:p>
        </p:txBody>
      </p:sp>
    </p:spTree>
  </p:cSld>
  <p:clrMapOvr>
    <a:masterClrMapping/>
  </p:clrMapOvr>
  <p:transition xmlns:p14="http://schemas.microsoft.com/office/powerpoint/2010/main" spd="med"/>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1" name="Shape 5631"/>
          <p:cNvSpPr/>
          <p:nvPr/>
        </p:nvSpPr>
        <p:spPr>
          <a:xfrm>
            <a:off x="800100" y="1879600"/>
            <a:ext cx="14655800" cy="67310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pPr marL="381000" lvl="1" indent="-381000" algn="l">
              <a:spcBef>
                <a:spcPts val="1200"/>
              </a:spcBef>
              <a:buClr>
                <a:srgbClr val="F38C24"/>
              </a:buClr>
              <a:buSzPct val="100000"/>
              <a:buChar char="•"/>
              <a:defRPr sz="1800"/>
            </a:pPr>
            <a:r>
              <a:rPr sz="4800" dirty="0">
                <a:latin typeface="+mj-lt"/>
                <a:ea typeface="+mj-ea"/>
                <a:cs typeface="+mj-cs"/>
                <a:sym typeface="Arial"/>
              </a:rPr>
              <a:t>= Equal to</a:t>
            </a:r>
          </a:p>
          <a:p>
            <a:pPr marL="381000" lvl="1" indent="-381000" algn="l">
              <a:spcBef>
                <a:spcPts val="1200"/>
              </a:spcBef>
              <a:buClr>
                <a:srgbClr val="F38C24"/>
              </a:buClr>
              <a:buSzPct val="100000"/>
              <a:buChar char="•"/>
              <a:defRPr sz="1800"/>
            </a:pPr>
            <a:r>
              <a:rPr sz="4800" dirty="0">
                <a:latin typeface="+mj-lt"/>
                <a:ea typeface="+mj-ea"/>
                <a:cs typeface="+mj-cs"/>
                <a:sym typeface="Arial"/>
              </a:rPr>
              <a:t>There are other options but equality is the recommended practice.</a:t>
            </a:r>
          </a:p>
          <a:p>
            <a:pPr marL="381000" lvl="1" indent="-381000" algn="l">
              <a:spcBef>
                <a:spcPts val="1200"/>
              </a:spcBef>
              <a:buClr>
                <a:srgbClr val="F38C24"/>
              </a:buClr>
              <a:buSzPct val="100000"/>
              <a:buChar char="•"/>
              <a:defRPr sz="1800"/>
            </a:pPr>
            <a:r>
              <a:rPr sz="4800" dirty="0">
                <a:latin typeface="+mj-lt"/>
                <a:ea typeface="+mj-ea"/>
                <a:cs typeface="+mj-cs"/>
                <a:sym typeface="Arial"/>
              </a:rPr>
              <a:t>Learn more at </a:t>
            </a:r>
            <a:r>
              <a:rPr lang="en-US" sz="4800" u="sng" dirty="0" smtClean="0">
                <a:latin typeface="+mj-lt"/>
                <a:ea typeface="+mj-ea"/>
                <a:cs typeface="+mj-cs"/>
                <a:sym typeface="Arial"/>
                <a:hlinkClick r:id="rId3"/>
              </a:rPr>
              <a:t>https://docs.chef.io/cookbook_versions.html</a:t>
            </a:r>
            <a:endParaRPr sz="4800" u="sng" dirty="0">
              <a:latin typeface="+mj-lt"/>
              <a:ea typeface="+mj-ea"/>
              <a:cs typeface="+mj-cs"/>
              <a:sym typeface="Arial"/>
              <a:hlinkClick r:id="rId4"/>
            </a:endParaRPr>
          </a:p>
        </p:txBody>
      </p:sp>
      <p:sp>
        <p:nvSpPr>
          <p:cNvPr id="5632" name="Shape 5632"/>
          <p:cNvSpPr/>
          <p:nvPr/>
        </p:nvSpPr>
        <p:spPr>
          <a:xfrm>
            <a:off x="800100" y="177800"/>
            <a:ext cx="14655800" cy="1117600"/>
          </a:xfrm>
          <a:prstGeom prst="rect">
            <a:avLst/>
          </a:prstGeom>
          <a:ln w="12700">
            <a:miter lim="400000"/>
          </a:ln>
          <a:effectLst>
            <a:outerShdw blurRad="50800" dist="25400" dir="2700000" rotWithShape="0">
              <a:srgbClr val="000000">
                <a:alpha val="75000"/>
              </a:srgbClr>
            </a:outerShdw>
          </a:effectLst>
          <a:extLst>
            <a:ext uri="{C572A759-6A51-4108-AA02-DFA0A04FC94B}">
              <ma14:wrappingTextBoxFlag xmlns:ma14="http://schemas.microsoft.com/office/mac/drawingml/2011/main" val="1"/>
            </a:ext>
          </a:extLst>
        </p:spPr>
        <p:txBody>
          <a:bodyPr lIns="38100" tIns="38100" rIns="38100" bIns="38100" anchor="b">
            <a:normAutofit lnSpcReduction="10000"/>
          </a:bodyPr>
          <a:lstStyle>
            <a:lvl1pPr algn="l">
              <a:defRPr sz="7200" b="1">
                <a:solidFill>
                  <a:srgbClr val="FFFFFF"/>
                </a:solidFill>
                <a:effectLst>
                  <a:outerShdw blurRad="50800" dist="25400" dir="2700000" rotWithShape="0">
                    <a:srgbClr val="000000">
                      <a:alpha val="75000"/>
                    </a:srgbClr>
                  </a:outerShdw>
                </a:effectLst>
                <a:latin typeface="+mj-lt"/>
                <a:ea typeface="+mj-ea"/>
                <a:cs typeface="+mj-cs"/>
                <a:sym typeface="Arial"/>
              </a:defRPr>
            </a:lvl1p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Cookbook Version Constraints</a:t>
            </a:r>
          </a:p>
        </p:txBody>
      </p:sp>
      <p:sp>
        <p:nvSpPr>
          <p:cNvPr id="5633" name="Shape 5633"/>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538</a:t>
            </a:fld>
            <a:endParaRPr sz="1000"/>
          </a:p>
        </p:txBody>
      </p:sp>
    </p:spTree>
  </p:cSld>
  <p:clrMapOvr>
    <a:masterClrMapping/>
  </p:clrMapOvr>
  <p:transition xmlns:p14="http://schemas.microsoft.com/office/powerpoint/2010/main" spd="med"/>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7" name="Shape 5637"/>
          <p:cNvSpPr/>
          <p:nvPr/>
        </p:nvSpPr>
        <p:spPr>
          <a:xfrm>
            <a:off x="8134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 knife environment from file dev.rb</a:t>
            </a:r>
          </a:p>
        </p:txBody>
      </p:sp>
      <p:sp>
        <p:nvSpPr>
          <p:cNvPr id="5638" name="Shape 5638"/>
          <p:cNvSpPr>
            <a:spLocks noGrp="1"/>
          </p:cNvSpPr>
          <p:nvPr>
            <p:ph type="title"/>
          </p:nvPr>
        </p:nvSpPr>
        <p:spPr>
          <a:prstGeom prst="rect">
            <a:avLst/>
          </a:prstGeom>
        </p:spPr>
        <p:txBody>
          <a:bodyPr/>
          <a:lstStyle>
            <a:lvl1pPr defTabSz="497331">
              <a:defRPr sz="6408">
                <a:effectLst>
                  <a:outerShdw blurRad="45212" dist="22606" dir="2700000" rotWithShape="0">
                    <a:srgbClr val="000000">
                      <a:alpha val="75000"/>
                    </a:srgbClr>
                  </a:outerShdw>
                </a:effectLst>
              </a:defRPr>
            </a:lvl1pPr>
          </a:lstStyle>
          <a:p>
            <a:pPr lvl="0">
              <a:defRPr sz="1800" b="0">
                <a:solidFill>
                  <a:srgbClr val="000000"/>
                </a:solidFill>
                <a:effectLst/>
              </a:defRPr>
            </a:pPr>
            <a:r>
              <a:rPr sz="6408" b="1">
                <a:solidFill>
                  <a:srgbClr val="FFFFFF"/>
                </a:solidFill>
                <a:effectLst>
                  <a:outerShdw blurRad="45212" dist="22606" dir="2700000" rotWithShape="0">
                    <a:srgbClr val="000000">
                      <a:alpha val="75000"/>
                    </a:srgbClr>
                  </a:outerShdw>
                </a:effectLst>
              </a:rPr>
              <a:t>Exercise: Create the dev environment</a:t>
            </a:r>
          </a:p>
        </p:txBody>
      </p:sp>
      <p:sp>
        <p:nvSpPr>
          <p:cNvPr id="5639" name="Shape 5639"/>
          <p:cNvSpPr>
            <a:spLocks noGrp="1"/>
          </p:cNvSpPr>
          <p:nvPr>
            <p:ph type="body" idx="1"/>
          </p:nvPr>
        </p:nvSpPr>
        <p:spPr>
          <a:prstGeom prst="rect">
            <a:avLst/>
          </a:prstGeom>
        </p:spPr>
        <p:txBody>
          <a:bodyPr/>
          <a:lstStyle/>
          <a:p>
            <a:pPr lvl="0">
              <a:defRPr sz="1800">
                <a:solidFill>
                  <a:srgbClr val="000000"/>
                </a:solidFill>
              </a:defRPr>
            </a:pPr>
            <a:r>
              <a:rPr sz="4800">
                <a:solidFill>
                  <a:srgbClr val="FFFFFF"/>
                </a:solidFill>
              </a:rPr>
              <a:t>Updated Environment dev</a:t>
            </a:r>
          </a:p>
        </p:txBody>
      </p:sp>
      <p:sp>
        <p:nvSpPr>
          <p:cNvPr id="5640" name="Shape 5640"/>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539</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56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7" grpId="1" animBg="1" advAuto="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Shape 930"/>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Managing Complexity</a:t>
            </a:r>
          </a:p>
        </p:txBody>
      </p:sp>
      <p:sp>
        <p:nvSpPr>
          <p:cNvPr id="931" name="Shape 931"/>
          <p:cNvSpPr>
            <a:spLocks noGrp="1"/>
          </p:cNvSpPr>
          <p:nvPr>
            <p:ph type="body" idx="1"/>
          </p:nvPr>
        </p:nvSpPr>
        <p:spPr>
          <a:prstGeom prst="rect">
            <a:avLst/>
          </a:prstGeom>
        </p:spPr>
        <p:txBody>
          <a:bodyPr/>
          <a:lstStyle/>
          <a:p>
            <a:pPr lvl="0">
              <a:defRPr sz="1800"/>
            </a:pPr>
            <a:r>
              <a:rPr sz="4800"/>
              <a:t>Organizations</a:t>
            </a:r>
          </a:p>
          <a:p>
            <a:pPr lvl="0">
              <a:defRPr sz="1800"/>
            </a:pPr>
            <a:r>
              <a:rPr sz="4800"/>
              <a:t>Environments</a:t>
            </a:r>
          </a:p>
          <a:p>
            <a:pPr lvl="0">
              <a:defRPr sz="1800"/>
            </a:pPr>
            <a:r>
              <a:rPr sz="4800"/>
              <a:t>Roles</a:t>
            </a:r>
          </a:p>
          <a:p>
            <a:pPr lvl="0">
              <a:defRPr sz="1800"/>
            </a:pPr>
            <a:r>
              <a:rPr sz="4800"/>
              <a:t>Nodes</a:t>
            </a:r>
          </a:p>
          <a:p>
            <a:pPr lvl="0">
              <a:defRPr sz="1800"/>
            </a:pPr>
            <a:r>
              <a:rPr sz="4800"/>
              <a:t>Recipes</a:t>
            </a:r>
          </a:p>
          <a:p>
            <a:pPr lvl="0">
              <a:defRPr sz="1800"/>
            </a:pPr>
            <a:r>
              <a:rPr sz="4800"/>
              <a:t>Cookbooks</a:t>
            </a:r>
          </a:p>
          <a:p>
            <a:pPr lvl="0">
              <a:defRPr sz="1800"/>
            </a:pPr>
            <a:r>
              <a:rPr sz="4800"/>
              <a:t>Search</a:t>
            </a:r>
          </a:p>
        </p:txBody>
      </p:sp>
      <p:sp>
        <p:nvSpPr>
          <p:cNvPr id="932" name="Shape 93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54</a:t>
            </a:fld>
            <a:endParaRPr sz="1000"/>
          </a:p>
        </p:txBody>
      </p:sp>
    </p:spTree>
  </p:cSld>
  <p:clrMapOvr>
    <a:masterClrMapping/>
  </p:clrMapOvr>
  <p:transition xmlns:p14="http://schemas.microsoft.com/office/powerpoint/2010/main" spd="med"/>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 name="Shape 5642"/>
          <p:cNvSpPr/>
          <p:nvPr/>
        </p:nvSpPr>
        <p:spPr>
          <a:xfrm>
            <a:off x="8134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 knife environment show dev</a:t>
            </a:r>
          </a:p>
        </p:txBody>
      </p:sp>
      <p:sp>
        <p:nvSpPr>
          <p:cNvPr id="5643" name="Shape 5643"/>
          <p:cNvSpPr>
            <a:spLocks noGrp="1"/>
          </p:cNvSpPr>
          <p:nvPr>
            <p:ph type="title"/>
          </p:nvPr>
        </p:nvSpPr>
        <p:spPr>
          <a:prstGeom prst="rect">
            <a:avLst/>
          </a:prstGeom>
        </p:spPr>
        <p:txBody>
          <a:bodyPr/>
          <a:lstStyle>
            <a:lvl1pPr defTabSz="491744">
              <a:defRPr sz="6336">
                <a:effectLst>
                  <a:outerShdw blurRad="44704" dist="22352" dir="2700000" rotWithShape="0">
                    <a:srgbClr val="000000">
                      <a:alpha val="75000"/>
                    </a:srgbClr>
                  </a:outerShdw>
                </a:effectLst>
              </a:defRPr>
            </a:lvl1pPr>
          </a:lstStyle>
          <a:p>
            <a:pPr lvl="0">
              <a:defRPr sz="1800" b="0">
                <a:solidFill>
                  <a:srgbClr val="000000"/>
                </a:solidFill>
                <a:effectLst/>
              </a:defRPr>
            </a:pPr>
            <a:r>
              <a:rPr sz="6336" b="1">
                <a:solidFill>
                  <a:srgbClr val="FFFFFF"/>
                </a:solidFill>
                <a:effectLst>
                  <a:outerShdw blurRad="44704" dist="22352" dir="2700000" rotWithShape="0">
                    <a:srgbClr val="000000">
                      <a:alpha val="75000"/>
                    </a:srgbClr>
                  </a:outerShdw>
                </a:effectLst>
              </a:rPr>
              <a:t>Exercise: Show your dev environment</a:t>
            </a:r>
          </a:p>
        </p:txBody>
      </p:sp>
      <p:sp>
        <p:nvSpPr>
          <p:cNvPr id="5644" name="Shape 5644"/>
          <p:cNvSpPr>
            <a:spLocks noGrp="1"/>
          </p:cNvSpPr>
          <p:nvPr>
            <p:ph type="body" idx="1"/>
          </p:nvPr>
        </p:nvSpPr>
        <p:spPr>
          <a:prstGeom prst="rect">
            <a:avLst/>
          </a:prstGeom>
        </p:spPr>
        <p:txBody>
          <a:bodyPr/>
          <a:lstStyle/>
          <a:p>
            <a:pPr lvl="0" defTabSz="435863">
              <a:defRPr sz="1800">
                <a:solidFill>
                  <a:srgbClr val="000000"/>
                </a:solidFill>
              </a:defRPr>
            </a:pPr>
            <a:r>
              <a:rPr sz="3743">
                <a:solidFill>
                  <a:srgbClr val="FFFFFF"/>
                </a:solidFill>
              </a:rPr>
              <a:t>chef_type:            environment</a:t>
            </a:r>
          </a:p>
          <a:p>
            <a:pPr lvl="0" defTabSz="435863">
              <a:defRPr sz="1800">
                <a:solidFill>
                  <a:srgbClr val="000000"/>
                </a:solidFill>
              </a:defRPr>
            </a:pPr>
            <a:r>
              <a:rPr sz="3743">
                <a:solidFill>
                  <a:srgbClr val="FFFFFF"/>
                </a:solidFill>
              </a:rPr>
              <a:t>cookbook_versions:   </a:t>
            </a:r>
          </a:p>
          <a:p>
            <a:pPr lvl="0" defTabSz="435863">
              <a:defRPr sz="1800">
                <a:solidFill>
                  <a:srgbClr val="000000"/>
                </a:solidFill>
              </a:defRPr>
            </a:pPr>
            <a:r>
              <a:rPr sz="3743">
                <a:solidFill>
                  <a:srgbClr val="FFFFFF"/>
                </a:solidFill>
              </a:rPr>
              <a:t>  apache:  = 0.2.0</a:t>
            </a:r>
          </a:p>
          <a:p>
            <a:pPr lvl="1" defTabSz="435863">
              <a:defRPr sz="1800">
                <a:solidFill>
                  <a:srgbClr val="000000"/>
                </a:solidFill>
              </a:defRPr>
            </a:pPr>
            <a:r>
              <a:rPr sz="3743">
                <a:solidFill>
                  <a:srgbClr val="FFFFFF"/>
                </a:solidFill>
              </a:rPr>
              <a:t>default_attributes:   </a:t>
            </a:r>
          </a:p>
          <a:p>
            <a:pPr lvl="0" defTabSz="435863">
              <a:defRPr sz="1800">
                <a:solidFill>
                  <a:srgbClr val="000000"/>
                </a:solidFill>
              </a:defRPr>
            </a:pPr>
            <a:r>
              <a:rPr sz="3743">
                <a:solidFill>
                  <a:srgbClr val="FFFFFF"/>
                </a:solidFill>
              </a:rPr>
              <a:t>description:          For developers!</a:t>
            </a:r>
          </a:p>
          <a:p>
            <a:pPr lvl="0" defTabSz="435863">
              <a:defRPr sz="1800">
                <a:solidFill>
                  <a:srgbClr val="000000"/>
                </a:solidFill>
              </a:defRPr>
            </a:pPr>
            <a:r>
              <a:rPr sz="3743">
                <a:solidFill>
                  <a:srgbClr val="FFFFFF"/>
                </a:solidFill>
              </a:rPr>
              <a:t>json_class:           Chef::Environment</a:t>
            </a:r>
          </a:p>
          <a:p>
            <a:pPr lvl="0" defTabSz="435863">
              <a:defRPr sz="1800">
                <a:solidFill>
                  <a:srgbClr val="000000"/>
                </a:solidFill>
              </a:defRPr>
            </a:pPr>
            <a:r>
              <a:rPr sz="3743">
                <a:solidFill>
                  <a:srgbClr val="FFFFFF"/>
                </a:solidFill>
              </a:rPr>
              <a:t>name:                 dev</a:t>
            </a:r>
          </a:p>
          <a:p>
            <a:pPr lvl="0" defTabSz="435863">
              <a:defRPr sz="1800">
                <a:solidFill>
                  <a:srgbClr val="000000"/>
                </a:solidFill>
              </a:defRPr>
            </a:pPr>
            <a:r>
              <a:rPr sz="3743">
                <a:solidFill>
                  <a:srgbClr val="FFFFFF"/>
                </a:solidFill>
              </a:rPr>
              <a:t>override_attributes:  </a:t>
            </a:r>
          </a:p>
        </p:txBody>
      </p:sp>
      <p:sp>
        <p:nvSpPr>
          <p:cNvPr id="5645" name="Shape 5645"/>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540</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56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2" grpId="1" animBg="1" advAuto="0"/>
    </p:bldLst>
  </p:timing>
</p:sld>
</file>

<file path=ppt/slides/slide5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647" name="droppedImage.tiff"/>
          <p:cNvPicPr/>
          <p:nvPr/>
        </p:nvPicPr>
        <p:blipFill>
          <a:blip r:embed="rId3">
            <a:extLst/>
          </a:blip>
          <a:stretch>
            <a:fillRect/>
          </a:stretch>
        </p:blipFill>
        <p:spPr>
          <a:xfrm>
            <a:off x="1765300" y="4064000"/>
            <a:ext cx="12700000" cy="4724400"/>
          </a:xfrm>
          <a:prstGeom prst="rect">
            <a:avLst/>
          </a:prstGeom>
          <a:ln w="12700">
            <a:miter lim="400000"/>
          </a:ln>
        </p:spPr>
      </p:pic>
      <p:sp>
        <p:nvSpPr>
          <p:cNvPr id="5648" name="Shape 5648"/>
          <p:cNvSpPr>
            <a:spLocks noGrp="1"/>
          </p:cNvSpPr>
          <p:nvPr>
            <p:ph type="title"/>
          </p:nvPr>
        </p:nvSpPr>
        <p:spPr>
          <a:prstGeom prst="rect">
            <a:avLst/>
          </a:prstGeom>
        </p:spPr>
        <p:txBody>
          <a:bodyPr/>
          <a:lstStyle>
            <a:lvl1pPr defTabSz="357631">
              <a:defRPr sz="4608">
                <a:effectLst>
                  <a:outerShdw blurRad="32512" dist="16256" dir="2700000" rotWithShape="0">
                    <a:srgbClr val="000000">
                      <a:alpha val="75000"/>
                    </a:srgbClr>
                  </a:outerShdw>
                </a:effectLst>
              </a:defRPr>
            </a:lvl1pPr>
          </a:lstStyle>
          <a:p>
            <a:pPr lvl="0">
              <a:defRPr sz="1800" b="0">
                <a:solidFill>
                  <a:srgbClr val="000000"/>
                </a:solidFill>
                <a:effectLst/>
              </a:defRPr>
            </a:pPr>
            <a:r>
              <a:rPr sz="4608" b="1">
                <a:solidFill>
                  <a:srgbClr val="FFFFFF"/>
                </a:solidFill>
                <a:effectLst>
                  <a:outerShdw blurRad="32512" dist="16256" dir="2700000" rotWithShape="0">
                    <a:srgbClr val="000000">
                      <a:alpha val="75000"/>
                    </a:srgbClr>
                  </a:outerShdw>
                </a:effectLst>
              </a:rPr>
              <a:t>Exercise: Change your node’s environment to "dev"</a:t>
            </a:r>
          </a:p>
        </p:txBody>
      </p:sp>
      <p:sp>
        <p:nvSpPr>
          <p:cNvPr id="5649" name="Shape 5649"/>
          <p:cNvSpPr/>
          <p:nvPr/>
        </p:nvSpPr>
        <p:spPr>
          <a:xfrm>
            <a:off x="800100" y="1879600"/>
            <a:ext cx="12750800" cy="23495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pPr marL="381000" lvl="1" indent="-381000" algn="l">
              <a:spcBef>
                <a:spcPts val="1200"/>
              </a:spcBef>
              <a:buClr>
                <a:srgbClr val="F38C24"/>
              </a:buClr>
              <a:buSzPct val="100000"/>
              <a:buChar char="•"/>
              <a:defRPr sz="1800"/>
            </a:pPr>
            <a:r>
              <a:rPr sz="4000">
                <a:latin typeface="+mj-lt"/>
                <a:ea typeface="+mj-ea"/>
                <a:cs typeface="+mj-cs"/>
                <a:sym typeface="Arial"/>
              </a:rPr>
              <a:t>Click the ‘Nodes’ tab then select node ‘node1’</a:t>
            </a:r>
          </a:p>
          <a:p>
            <a:pPr marL="381000" lvl="1" indent="-381000" algn="l">
              <a:spcBef>
                <a:spcPts val="1200"/>
              </a:spcBef>
              <a:buClr>
                <a:srgbClr val="F38C24"/>
              </a:buClr>
              <a:buSzPct val="100000"/>
              <a:buChar char="•"/>
              <a:defRPr sz="1800"/>
            </a:pPr>
            <a:r>
              <a:rPr sz="4000">
                <a:latin typeface="+mj-lt"/>
                <a:ea typeface="+mj-ea"/>
                <a:cs typeface="+mj-cs"/>
                <a:sym typeface="Arial"/>
              </a:rPr>
              <a:t>Select </a:t>
            </a:r>
            <a:r>
              <a:rPr sz="4000">
                <a:latin typeface="+mn-lt"/>
                <a:ea typeface="+mn-ea"/>
                <a:cs typeface="+mn-cs"/>
                <a:sym typeface="Courier"/>
              </a:rPr>
              <a:t>dev</a:t>
            </a:r>
            <a:r>
              <a:rPr sz="4000">
                <a:latin typeface="+mj-lt"/>
                <a:ea typeface="+mj-ea"/>
                <a:cs typeface="+mj-cs"/>
                <a:sym typeface="Arial"/>
              </a:rPr>
              <a:t> from the ‘Environments’ drop-down list</a:t>
            </a:r>
          </a:p>
          <a:p>
            <a:pPr marL="381000" lvl="1" indent="-381000" algn="l">
              <a:spcBef>
                <a:spcPts val="1200"/>
              </a:spcBef>
              <a:buClr>
                <a:srgbClr val="F38C24"/>
              </a:buClr>
              <a:buSzPct val="100000"/>
              <a:buChar char="•"/>
              <a:defRPr sz="1800"/>
            </a:pPr>
            <a:r>
              <a:rPr sz="4000">
                <a:latin typeface="+mj-lt"/>
                <a:ea typeface="+mj-ea"/>
                <a:cs typeface="+mj-cs"/>
                <a:sym typeface="Arial"/>
              </a:rPr>
              <a:t>Click ‘Save’</a:t>
            </a:r>
          </a:p>
        </p:txBody>
      </p:sp>
      <p:sp>
        <p:nvSpPr>
          <p:cNvPr id="5650" name="Shape 5650"/>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541</a:t>
            </a:fld>
            <a:endParaRPr sz="1000"/>
          </a:p>
        </p:txBody>
      </p:sp>
      <p:sp>
        <p:nvSpPr>
          <p:cNvPr id="5651" name="Shape 5651"/>
          <p:cNvSpPr/>
          <p:nvPr/>
        </p:nvSpPr>
        <p:spPr>
          <a:xfrm>
            <a:off x="8686800" y="6565900"/>
            <a:ext cx="5067301" cy="1397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93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pic>
        <p:nvPicPr>
          <p:cNvPr id="5652" name="droppedImage.tiff"/>
          <p:cNvPicPr/>
          <p:nvPr/>
        </p:nvPicPr>
        <p:blipFill>
          <a:blip r:embed="rId4">
            <a:extLst/>
          </a:blip>
          <a:stretch>
            <a:fillRect/>
          </a:stretch>
        </p:blipFill>
        <p:spPr>
          <a:xfrm>
            <a:off x="1780745" y="4063097"/>
            <a:ext cx="1778001" cy="333940"/>
          </a:xfrm>
          <a:prstGeom prst="rect">
            <a:avLst/>
          </a:prstGeom>
          <a:ln w="12700">
            <a:miter lim="400000"/>
          </a:ln>
        </p:spPr>
      </p:pic>
    </p:spTree>
  </p:cSld>
  <p:clrMapOvr>
    <a:masterClrMapping/>
  </p:clrMapOvr>
  <p:transition xmlns:p14="http://schemas.microsoft.com/office/powerpoint/2010/main" spd="med"/>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6" name="Shape 5656"/>
          <p:cNvSpPr/>
          <p:nvPr/>
        </p:nvSpPr>
        <p:spPr>
          <a:xfrm>
            <a:off x="8134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dirty="0">
                <a:solidFill>
                  <a:srgbClr val="FFFFFF"/>
                </a:solidFill>
              </a:rPr>
              <a:t>$ knife node environment_set node1 dev</a:t>
            </a:r>
          </a:p>
        </p:txBody>
      </p:sp>
      <p:sp>
        <p:nvSpPr>
          <p:cNvPr id="5657" name="Shape 5657"/>
          <p:cNvSpPr>
            <a:spLocks noGrp="1"/>
          </p:cNvSpPr>
          <p:nvPr>
            <p:ph type="title"/>
          </p:nvPr>
        </p:nvSpPr>
        <p:spPr>
          <a:prstGeom prst="rect">
            <a:avLst/>
          </a:prstGeom>
        </p:spPr>
        <p:txBody>
          <a:bodyPr/>
          <a:lstStyle>
            <a:lvl1pPr defTabSz="357631">
              <a:defRPr sz="4608">
                <a:effectLst>
                  <a:outerShdw blurRad="32512" dist="16256" dir="2700000" rotWithShape="0">
                    <a:srgbClr val="000000">
                      <a:alpha val="75000"/>
                    </a:srgbClr>
                  </a:outerShdw>
                </a:effectLst>
              </a:defRPr>
            </a:lvl1pPr>
          </a:lstStyle>
          <a:p>
            <a:pPr lvl="0">
              <a:defRPr sz="1800" b="0">
                <a:solidFill>
                  <a:srgbClr val="000000"/>
                </a:solidFill>
                <a:effectLst/>
              </a:defRPr>
            </a:pPr>
            <a:r>
              <a:rPr sz="4608" b="1">
                <a:solidFill>
                  <a:srgbClr val="FFFFFF"/>
                </a:solidFill>
                <a:effectLst>
                  <a:outerShdw blurRad="32512" dist="16256" dir="2700000" rotWithShape="0">
                    <a:srgbClr val="000000">
                      <a:alpha val="75000"/>
                    </a:srgbClr>
                  </a:outerShdw>
                </a:effectLst>
              </a:rPr>
              <a:t>Exercise: Change your node’s environment to "dev"</a:t>
            </a:r>
          </a:p>
        </p:txBody>
      </p:sp>
      <p:sp>
        <p:nvSpPr>
          <p:cNvPr id="5658" name="Shape 5658"/>
          <p:cNvSpPr>
            <a:spLocks noGrp="1"/>
          </p:cNvSpPr>
          <p:nvPr>
            <p:ph type="body" idx="1"/>
          </p:nvPr>
        </p:nvSpPr>
        <p:spPr>
          <a:prstGeom prst="rect">
            <a:avLst/>
          </a:prstGeom>
        </p:spPr>
        <p:txBody>
          <a:bodyPr/>
          <a:lstStyle/>
          <a:p>
            <a:pPr lvl="0">
              <a:defRPr sz="1800">
                <a:solidFill>
                  <a:srgbClr val="000000"/>
                </a:solidFill>
              </a:defRPr>
            </a:pPr>
            <a:r>
              <a:rPr sz="4800">
                <a:solidFill>
                  <a:srgbClr val="FFFFFF"/>
                </a:solidFill>
              </a:rPr>
              <a:t>node1:</a:t>
            </a:r>
          </a:p>
          <a:p>
            <a:pPr lvl="0">
              <a:defRPr sz="1800">
                <a:solidFill>
                  <a:srgbClr val="000000"/>
                </a:solidFill>
              </a:defRPr>
            </a:pPr>
            <a:r>
              <a:rPr sz="4800">
                <a:solidFill>
                  <a:srgbClr val="FFFFFF"/>
                </a:solidFill>
              </a:rPr>
              <a:t>  chef_environment: dev</a:t>
            </a:r>
          </a:p>
        </p:txBody>
      </p:sp>
      <p:sp>
        <p:nvSpPr>
          <p:cNvPr id="5659" name="Shape 565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542</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56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56" grpId="1" animBg="1" advAuto="0"/>
    </p:bldLst>
  </p:timing>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3" name="Shape 5663"/>
          <p:cNvSpPr/>
          <p:nvPr/>
        </p:nvSpPr>
        <p:spPr>
          <a:xfrm>
            <a:off x="8134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chef@node1$ sudo chef-client</a:t>
            </a:r>
          </a:p>
        </p:txBody>
      </p:sp>
      <p:sp>
        <p:nvSpPr>
          <p:cNvPr id="5664" name="Shape 5664"/>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Exercise: Re-run the Chef Client</a:t>
            </a:r>
          </a:p>
        </p:txBody>
      </p:sp>
      <p:sp>
        <p:nvSpPr>
          <p:cNvPr id="5665" name="Shape 5665"/>
          <p:cNvSpPr>
            <a:spLocks noGrp="1"/>
          </p:cNvSpPr>
          <p:nvPr>
            <p:ph type="body" idx="1"/>
          </p:nvPr>
        </p:nvSpPr>
        <p:spPr>
          <a:prstGeom prst="rect">
            <a:avLst/>
          </a:prstGeom>
        </p:spPr>
        <p:txBody>
          <a:bodyPr/>
          <a:lstStyle/>
          <a:p>
            <a:pPr lvl="0">
              <a:defRPr sz="1800">
                <a:solidFill>
                  <a:srgbClr val="000000"/>
                </a:solidFill>
              </a:defRPr>
            </a:pPr>
            <a:r>
              <a:rPr sz="3900">
                <a:solidFill>
                  <a:srgbClr val="FFFFFF"/>
                </a:solidFill>
              </a:rPr>
              <a:t>INFO: Chef Run complete in 1.587776095 seconds</a:t>
            </a:r>
          </a:p>
          <a:p>
            <a:pPr lvl="0">
              <a:defRPr sz="1800">
                <a:solidFill>
                  <a:srgbClr val="000000"/>
                </a:solidFill>
              </a:defRPr>
            </a:pPr>
            <a:r>
              <a:rPr sz="3900">
                <a:solidFill>
                  <a:srgbClr val="FFFFFF"/>
                </a:solidFill>
              </a:rPr>
              <a:t>INFO: Running report handlers</a:t>
            </a:r>
          </a:p>
          <a:p>
            <a:pPr lvl="0">
              <a:defRPr sz="1800">
                <a:solidFill>
                  <a:srgbClr val="000000"/>
                </a:solidFill>
              </a:defRPr>
            </a:pPr>
            <a:r>
              <a:rPr sz="3900">
                <a:solidFill>
                  <a:srgbClr val="FFFFFF"/>
                </a:solidFill>
              </a:rPr>
              <a:t>INFO: Report handlers complete</a:t>
            </a:r>
          </a:p>
        </p:txBody>
      </p:sp>
      <p:sp>
        <p:nvSpPr>
          <p:cNvPr id="5666" name="Shape 5666"/>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543</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56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63" grpId="1" animBg="1" advAuto="0"/>
    </p:bldLst>
  </p:timing>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0" name="Shape 5670"/>
          <p:cNvSpPr/>
          <p:nvPr/>
        </p:nvSpPr>
        <p:spPr>
          <a:xfrm>
            <a:off x="7543800" y="2609850"/>
            <a:ext cx="7924800" cy="42672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p>
            <a:pPr lvl="0" algn="l">
              <a:defRPr sz="1800"/>
            </a:pPr>
            <a:r>
              <a:rPr sz="3200" dirty="0">
                <a:latin typeface="+mn-lt"/>
                <a:ea typeface="+mn-ea"/>
                <a:cs typeface="+mn-cs"/>
                <a:sym typeface="Courier"/>
              </a:rPr>
              <a:t> name </a:t>
            </a:r>
            <a:r>
              <a:rPr sz="3200" dirty="0">
                <a:solidFill>
                  <a:srgbClr val="B51A00"/>
                </a:solidFill>
                <a:latin typeface="+mn-lt"/>
                <a:ea typeface="+mn-ea"/>
                <a:cs typeface="+mn-cs"/>
                <a:sym typeface="Courier"/>
              </a:rPr>
              <a:t>"production"</a:t>
            </a:r>
            <a:endParaRPr sz="3200" dirty="0">
              <a:latin typeface="+mn-lt"/>
              <a:ea typeface="+mn-ea"/>
              <a:cs typeface="+mn-cs"/>
              <a:sym typeface="Courier"/>
            </a:endParaRPr>
          </a:p>
          <a:p>
            <a:pPr lvl="0" algn="l">
              <a:defRPr sz="1800"/>
            </a:pPr>
            <a:r>
              <a:rPr sz="3200" dirty="0">
                <a:latin typeface="+mn-lt"/>
                <a:ea typeface="+mn-ea"/>
                <a:cs typeface="+mn-cs"/>
                <a:sym typeface="Courier"/>
              </a:rPr>
              <a:t> description </a:t>
            </a:r>
            <a:r>
              <a:rPr sz="3200" dirty="0">
                <a:solidFill>
                  <a:srgbClr val="B51A00"/>
                </a:solidFill>
                <a:latin typeface="+mn-lt"/>
                <a:ea typeface="+mn-ea"/>
                <a:cs typeface="+mn-cs"/>
                <a:sym typeface="Courier"/>
              </a:rPr>
              <a:t>"For Prods!"</a:t>
            </a:r>
            <a:endParaRPr sz="3200" dirty="0">
              <a:latin typeface="+mn-lt"/>
              <a:ea typeface="+mn-ea"/>
              <a:cs typeface="+mn-cs"/>
              <a:sym typeface="Courier"/>
            </a:endParaRPr>
          </a:p>
          <a:p>
            <a:pPr lvl="0" algn="l">
              <a:defRPr sz="1800"/>
            </a:pPr>
            <a:r>
              <a:rPr sz="3200" dirty="0">
                <a:latin typeface="+mn-lt"/>
                <a:ea typeface="+mn-ea"/>
                <a:cs typeface="+mn-cs"/>
                <a:sym typeface="Courier"/>
              </a:rPr>
              <a:t> cookbook </a:t>
            </a:r>
            <a:r>
              <a:rPr sz="3200" dirty="0">
                <a:solidFill>
                  <a:srgbClr val="B51A00"/>
                </a:solidFill>
                <a:latin typeface="+mn-lt"/>
                <a:ea typeface="+mn-ea"/>
                <a:cs typeface="+mn-cs"/>
                <a:sym typeface="Courier"/>
              </a:rPr>
              <a:t>"apache"</a:t>
            </a:r>
            <a:r>
              <a:rPr sz="3200" dirty="0">
                <a:latin typeface="+mn-lt"/>
                <a:ea typeface="+mn-ea"/>
                <a:cs typeface="+mn-cs"/>
                <a:sym typeface="Courier"/>
              </a:rPr>
              <a:t>, </a:t>
            </a:r>
            <a:r>
              <a:rPr sz="3200" dirty="0">
                <a:solidFill>
                  <a:srgbClr val="B51A00"/>
                </a:solidFill>
                <a:latin typeface="+mn-lt"/>
                <a:ea typeface="+mn-ea"/>
                <a:cs typeface="+mn-cs"/>
                <a:sym typeface="Courier"/>
              </a:rPr>
              <a:t>"= 0.1.0"</a:t>
            </a:r>
          </a:p>
          <a:p>
            <a:pPr lvl="0" algn="l">
              <a:defRPr sz="1800"/>
            </a:pPr>
            <a:r>
              <a:rPr sz="3200" dirty="0">
                <a:solidFill>
                  <a:srgbClr val="B51A00"/>
                </a:solidFill>
                <a:latin typeface="+mn-lt"/>
                <a:ea typeface="+mn-ea"/>
                <a:cs typeface="+mn-cs"/>
                <a:sym typeface="Courier"/>
              </a:rPr>
              <a:t> </a:t>
            </a:r>
            <a:r>
              <a:rPr sz="3200" dirty="0">
                <a:latin typeface="+mn-lt"/>
                <a:ea typeface="+mn-ea"/>
                <a:cs typeface="+mn-cs"/>
                <a:sym typeface="Courier"/>
              </a:rPr>
              <a:t>override_attributes({</a:t>
            </a:r>
          </a:p>
          <a:p>
            <a:pPr lvl="0" algn="l">
              <a:defRPr sz="1800"/>
            </a:pPr>
            <a:r>
              <a:rPr sz="3200" dirty="0">
                <a:latin typeface="+mn-lt"/>
                <a:ea typeface="+mn-ea"/>
                <a:cs typeface="+mn-cs"/>
                <a:sym typeface="Courier"/>
              </a:rPr>
              <a:t>   </a:t>
            </a:r>
            <a:r>
              <a:rPr sz="3200" dirty="0">
                <a:solidFill>
                  <a:srgbClr val="B51A00"/>
                </a:solidFill>
                <a:latin typeface="+mn-lt"/>
                <a:ea typeface="+mn-ea"/>
                <a:cs typeface="+mn-cs"/>
                <a:sym typeface="Courier"/>
              </a:rPr>
              <a:t>"pci"</a:t>
            </a:r>
            <a:r>
              <a:rPr sz="3200" dirty="0">
                <a:latin typeface="+mn-lt"/>
                <a:ea typeface="+mn-ea"/>
                <a:cs typeface="+mn-cs"/>
                <a:sym typeface="Courier"/>
              </a:rPr>
              <a:t> =&gt; {</a:t>
            </a:r>
          </a:p>
          <a:p>
            <a:pPr lvl="0" algn="l">
              <a:defRPr sz="1800"/>
            </a:pPr>
            <a:r>
              <a:rPr sz="3200" dirty="0">
                <a:latin typeface="+mn-lt"/>
                <a:ea typeface="+mn-ea"/>
                <a:cs typeface="+mn-cs"/>
                <a:sym typeface="Courier"/>
              </a:rPr>
              <a:t>     </a:t>
            </a:r>
            <a:r>
              <a:rPr sz="3200" dirty="0">
                <a:solidFill>
                  <a:srgbClr val="B51A00"/>
                </a:solidFill>
                <a:latin typeface="+mn-lt"/>
                <a:ea typeface="+mn-ea"/>
                <a:cs typeface="+mn-cs"/>
                <a:sym typeface="Courier"/>
              </a:rPr>
              <a:t>"in_scope" </a:t>
            </a:r>
            <a:r>
              <a:rPr sz="3200" dirty="0">
                <a:latin typeface="+mn-lt"/>
                <a:ea typeface="+mn-ea"/>
                <a:cs typeface="+mn-cs"/>
                <a:sym typeface="Courier"/>
              </a:rPr>
              <a:t>=&gt; </a:t>
            </a:r>
            <a:r>
              <a:rPr sz="3200" dirty="0">
                <a:solidFill>
                  <a:srgbClr val="B51A00"/>
                </a:solidFill>
                <a:latin typeface="+mn-lt"/>
                <a:ea typeface="+mn-ea"/>
                <a:cs typeface="+mn-cs"/>
                <a:sym typeface="Courier"/>
              </a:rPr>
              <a:t>true</a:t>
            </a:r>
          </a:p>
          <a:p>
            <a:pPr lvl="0" algn="l">
              <a:defRPr sz="1800"/>
            </a:pPr>
            <a:r>
              <a:rPr sz="3200" dirty="0">
                <a:solidFill>
                  <a:srgbClr val="B51A00"/>
                </a:solidFill>
                <a:latin typeface="+mn-lt"/>
                <a:ea typeface="+mn-ea"/>
                <a:cs typeface="+mn-cs"/>
                <a:sym typeface="Courier"/>
              </a:rPr>
              <a:t>   </a:t>
            </a:r>
            <a:r>
              <a:rPr sz="3200" dirty="0">
                <a:latin typeface="+mn-lt"/>
                <a:ea typeface="+mn-ea"/>
                <a:cs typeface="+mn-cs"/>
                <a:sym typeface="Courier"/>
              </a:rPr>
              <a:t>}</a:t>
            </a:r>
          </a:p>
          <a:p>
            <a:pPr lvl="0" algn="l">
              <a:defRPr sz="1800"/>
            </a:pPr>
            <a:r>
              <a:rPr sz="3200" dirty="0">
                <a:latin typeface="+mn-lt"/>
                <a:ea typeface="+mn-ea"/>
                <a:cs typeface="+mn-cs"/>
                <a:sym typeface="Courier"/>
              </a:rPr>
              <a:t> })</a:t>
            </a:r>
          </a:p>
        </p:txBody>
      </p:sp>
      <p:sp>
        <p:nvSpPr>
          <p:cNvPr id="5671" name="Shape 5671"/>
          <p:cNvSpPr/>
          <p:nvPr/>
        </p:nvSpPr>
        <p:spPr>
          <a:xfrm>
            <a:off x="1358304" y="1701800"/>
            <a:ext cx="6121401"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b="1">
                <a:latin typeface="+mn-lt"/>
                <a:ea typeface="+mn-ea"/>
                <a:cs typeface="+mn-cs"/>
                <a:sym typeface="Courier"/>
              </a:defRPr>
            </a:lvl1pPr>
          </a:lstStyle>
          <a:p>
            <a:pPr lvl="0">
              <a:defRPr sz="1800" b="0"/>
            </a:pPr>
            <a:r>
              <a:rPr sz="3200" b="1"/>
              <a:t>OPEN IN EDITOR:</a:t>
            </a:r>
          </a:p>
        </p:txBody>
      </p:sp>
      <p:sp>
        <p:nvSpPr>
          <p:cNvPr id="5672" name="Shape 5672"/>
          <p:cNvSpPr/>
          <p:nvPr/>
        </p:nvSpPr>
        <p:spPr>
          <a:xfrm>
            <a:off x="5048448" y="1625600"/>
            <a:ext cx="14655801" cy="7112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lgn="l">
              <a:defRPr>
                <a:latin typeface="+mn-lt"/>
                <a:ea typeface="+mn-ea"/>
                <a:cs typeface="+mn-cs"/>
                <a:sym typeface="Courier"/>
              </a:defRPr>
            </a:lvl1pPr>
          </a:lstStyle>
          <a:p>
            <a:pPr lvl="0">
              <a:defRPr sz="1800"/>
            </a:pPr>
            <a:r>
              <a:rPr sz="3200"/>
              <a:t>environments/production.rb</a:t>
            </a:r>
          </a:p>
        </p:txBody>
      </p:sp>
      <p:sp>
        <p:nvSpPr>
          <p:cNvPr id="5673" name="Shape 5673"/>
          <p:cNvSpPr/>
          <p:nvPr/>
        </p:nvSpPr>
        <p:spPr>
          <a:xfrm>
            <a:off x="6642100" y="8394700"/>
            <a:ext cx="3048000"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defRPr b="1">
                <a:latin typeface="+mn-lt"/>
                <a:ea typeface="+mn-ea"/>
                <a:cs typeface="+mn-cs"/>
                <a:sym typeface="Courier"/>
              </a:defRPr>
            </a:lvl1pPr>
          </a:lstStyle>
          <a:p>
            <a:pPr lvl="0">
              <a:defRPr sz="1800" b="0"/>
            </a:pPr>
            <a:r>
              <a:rPr sz="3200" b="1"/>
              <a:t>SAVE FILE!</a:t>
            </a:r>
          </a:p>
        </p:txBody>
      </p:sp>
      <p:sp>
        <p:nvSpPr>
          <p:cNvPr id="5674" name="Shape 5674"/>
          <p:cNvSpPr>
            <a:spLocks noGrp="1"/>
          </p:cNvSpPr>
          <p:nvPr>
            <p:ph type="title"/>
          </p:nvPr>
        </p:nvSpPr>
        <p:spPr>
          <a:prstGeom prst="rect">
            <a:avLst/>
          </a:prstGeom>
        </p:spPr>
        <p:txBody>
          <a:bodyPr/>
          <a:lstStyle>
            <a:lvl1pPr defTabSz="430275">
              <a:defRPr sz="5544">
                <a:effectLst>
                  <a:outerShdw blurRad="39116" dist="19558" dir="2700000" rotWithShape="0">
                    <a:srgbClr val="000000">
                      <a:alpha val="75000"/>
                    </a:srgbClr>
                  </a:outerShdw>
                </a:effectLst>
              </a:defRPr>
            </a:lvl1pPr>
          </a:lstStyle>
          <a:p>
            <a:pPr lvl="0">
              <a:defRPr sz="1800" b="0">
                <a:solidFill>
                  <a:srgbClr val="000000"/>
                </a:solidFill>
                <a:effectLst/>
              </a:defRPr>
            </a:pPr>
            <a:r>
              <a:rPr sz="5544" b="1">
                <a:solidFill>
                  <a:srgbClr val="FFFFFF"/>
                </a:solidFill>
                <a:effectLst>
                  <a:outerShdw blurRad="39116" dist="19558" dir="2700000" rotWithShape="0">
                    <a:srgbClr val="000000">
                      <a:alpha val="75000"/>
                    </a:srgbClr>
                  </a:outerShdw>
                </a:effectLst>
              </a:rPr>
              <a:t>Exercise: Create a production environment</a:t>
            </a:r>
          </a:p>
        </p:txBody>
      </p:sp>
      <p:sp>
        <p:nvSpPr>
          <p:cNvPr id="5675" name="Shape 5675"/>
          <p:cNvSpPr>
            <a:spLocks noGrp="1"/>
          </p:cNvSpPr>
          <p:nvPr>
            <p:ph type="body" idx="1"/>
          </p:nvPr>
        </p:nvSpPr>
        <p:spPr>
          <a:xfrm>
            <a:off x="800100" y="2603500"/>
            <a:ext cx="6515100" cy="6121400"/>
          </a:xfrm>
          <a:prstGeom prst="rect">
            <a:avLst/>
          </a:prstGeom>
        </p:spPr>
        <p:txBody>
          <a:bodyPr/>
          <a:lstStyle/>
          <a:p>
            <a:pPr marL="341312" lvl="0" indent="-341312">
              <a:defRPr sz="1800"/>
            </a:pPr>
            <a:r>
              <a:rPr sz="4300"/>
              <a:t>Make sure the apache cookbook is set to version 0.1.0</a:t>
            </a:r>
          </a:p>
          <a:p>
            <a:pPr marL="341312" lvl="0" indent="-341312">
              <a:defRPr sz="1800"/>
            </a:pPr>
            <a:r>
              <a:rPr sz="4300"/>
              <a:t>Set an override attribute for being in scope - no matter what, you are in scope</a:t>
            </a:r>
          </a:p>
        </p:txBody>
      </p:sp>
      <p:sp>
        <p:nvSpPr>
          <p:cNvPr id="5676" name="Shape 5676"/>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544</a:t>
            </a:fld>
            <a:endParaRPr sz="1000"/>
          </a:p>
        </p:txBody>
      </p:sp>
    </p:spTree>
  </p:cSld>
  <p:clrMapOvr>
    <a:masterClrMapping/>
  </p:clrMapOvr>
  <p:transition xmlns:p14="http://schemas.microsoft.com/office/powerpoint/2010/main" spd="med"/>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8" name="Shape 5678"/>
          <p:cNvSpPr/>
          <p:nvPr/>
        </p:nvSpPr>
        <p:spPr>
          <a:xfrm>
            <a:off x="813494" y="1892300"/>
            <a:ext cx="14655801" cy="11430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300">
                <a:solidFill>
                  <a:srgbClr val="FFFFFF"/>
                </a:solidFill>
                <a:latin typeface="+mn-lt"/>
                <a:ea typeface="+mn-ea"/>
                <a:cs typeface="+mn-cs"/>
                <a:sym typeface="Courier"/>
              </a:defRPr>
            </a:lvl1pPr>
          </a:lstStyle>
          <a:p>
            <a:pPr lvl="0">
              <a:defRPr sz="1800">
                <a:solidFill>
                  <a:srgbClr val="000000"/>
                </a:solidFill>
              </a:defRPr>
            </a:pPr>
            <a:r>
              <a:rPr sz="4300">
                <a:solidFill>
                  <a:srgbClr val="FFFFFF"/>
                </a:solidFill>
              </a:rPr>
              <a:t>$ knife environment from file production.rb</a:t>
            </a:r>
          </a:p>
        </p:txBody>
      </p:sp>
      <p:sp>
        <p:nvSpPr>
          <p:cNvPr id="5679" name="Shape 5679"/>
          <p:cNvSpPr>
            <a:spLocks noGrp="1"/>
          </p:cNvSpPr>
          <p:nvPr>
            <p:ph type="title"/>
          </p:nvPr>
        </p:nvSpPr>
        <p:spPr>
          <a:prstGeom prst="rect">
            <a:avLst/>
          </a:prstGeom>
        </p:spPr>
        <p:txBody>
          <a:bodyPr/>
          <a:lstStyle>
            <a:lvl1pPr defTabSz="413512">
              <a:defRPr sz="5328">
                <a:effectLst>
                  <a:outerShdw blurRad="37592" dist="18796" dir="2700000" rotWithShape="0">
                    <a:srgbClr val="000000">
                      <a:alpha val="75000"/>
                    </a:srgbClr>
                  </a:outerShdw>
                </a:effectLst>
              </a:defRPr>
            </a:lvl1pPr>
          </a:lstStyle>
          <a:p>
            <a:pPr lvl="0">
              <a:defRPr sz="1800" b="0">
                <a:solidFill>
                  <a:srgbClr val="000000"/>
                </a:solidFill>
                <a:effectLst/>
              </a:defRPr>
            </a:pPr>
            <a:r>
              <a:rPr sz="5328" b="1">
                <a:solidFill>
                  <a:srgbClr val="FFFFFF"/>
                </a:solidFill>
                <a:effectLst>
                  <a:outerShdw blurRad="37592" dist="18796" dir="2700000" rotWithShape="0">
                    <a:srgbClr val="000000">
                      <a:alpha val="75000"/>
                    </a:srgbClr>
                  </a:outerShdw>
                </a:effectLst>
              </a:rPr>
              <a:t>Exercise: Create the production environment</a:t>
            </a:r>
          </a:p>
        </p:txBody>
      </p:sp>
      <p:sp>
        <p:nvSpPr>
          <p:cNvPr id="5680" name="Shape 5680"/>
          <p:cNvSpPr>
            <a:spLocks noGrp="1"/>
          </p:cNvSpPr>
          <p:nvPr>
            <p:ph type="body" idx="1"/>
          </p:nvPr>
        </p:nvSpPr>
        <p:spPr>
          <a:prstGeom prst="rect">
            <a:avLst/>
          </a:prstGeom>
        </p:spPr>
        <p:txBody>
          <a:bodyPr/>
          <a:lstStyle/>
          <a:p>
            <a:pPr lvl="0">
              <a:defRPr sz="1800">
                <a:solidFill>
                  <a:srgbClr val="000000"/>
                </a:solidFill>
              </a:defRPr>
            </a:pPr>
            <a:r>
              <a:rPr sz="4800">
                <a:solidFill>
                  <a:srgbClr val="FFFFFF"/>
                </a:solidFill>
              </a:rPr>
              <a:t>Updated Environment production</a:t>
            </a:r>
          </a:p>
        </p:txBody>
      </p:sp>
      <p:sp>
        <p:nvSpPr>
          <p:cNvPr id="5681" name="Shape 5681"/>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545</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56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78" grpId="1" animBg="1" advAuto="0"/>
    </p:bldLst>
  </p:timing>
</p:sld>
</file>

<file path=ppt/slides/slide5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683" name="droppedImage.tiff"/>
          <p:cNvPicPr/>
          <p:nvPr/>
        </p:nvPicPr>
        <p:blipFill>
          <a:blip r:embed="rId3">
            <a:extLst/>
          </a:blip>
          <a:stretch>
            <a:fillRect/>
          </a:stretch>
        </p:blipFill>
        <p:spPr>
          <a:xfrm>
            <a:off x="1372269" y="3872603"/>
            <a:ext cx="13512801" cy="4940301"/>
          </a:xfrm>
          <a:prstGeom prst="rect">
            <a:avLst/>
          </a:prstGeom>
          <a:ln w="12700">
            <a:miter lim="400000"/>
          </a:ln>
        </p:spPr>
      </p:pic>
      <p:sp>
        <p:nvSpPr>
          <p:cNvPr id="5684" name="Shape 5684"/>
          <p:cNvSpPr>
            <a:spLocks noGrp="1"/>
          </p:cNvSpPr>
          <p:nvPr>
            <p:ph type="title"/>
          </p:nvPr>
        </p:nvSpPr>
        <p:spPr>
          <a:prstGeom prst="rect">
            <a:avLst/>
          </a:prstGeom>
        </p:spPr>
        <p:txBody>
          <a:bodyPr/>
          <a:lstStyle>
            <a:lvl1pPr defTabSz="312927">
              <a:defRPr sz="4032">
                <a:effectLst>
                  <a:outerShdw blurRad="28448" dist="14224" dir="2700000" rotWithShape="0">
                    <a:srgbClr val="000000">
                      <a:alpha val="75000"/>
                    </a:srgbClr>
                  </a:outerShdw>
                </a:effectLst>
              </a:defRPr>
            </a:lvl1pPr>
          </a:lstStyle>
          <a:p>
            <a:pPr lvl="0">
              <a:defRPr sz="1800" b="0">
                <a:solidFill>
                  <a:srgbClr val="000000"/>
                </a:solidFill>
                <a:effectLst/>
              </a:defRPr>
            </a:pPr>
            <a:r>
              <a:rPr sz="4032" b="1">
                <a:solidFill>
                  <a:srgbClr val="FFFFFF"/>
                </a:solidFill>
                <a:effectLst>
                  <a:outerShdw blurRad="28448" dist="14224" dir="2700000" rotWithShape="0">
                    <a:srgbClr val="000000">
                      <a:alpha val="75000"/>
                    </a:srgbClr>
                  </a:outerShdw>
                </a:effectLst>
              </a:rPr>
              <a:t>Exercise: Change your node’s environment to "production"</a:t>
            </a:r>
          </a:p>
        </p:txBody>
      </p:sp>
      <p:sp>
        <p:nvSpPr>
          <p:cNvPr id="5685" name="Shape 5685"/>
          <p:cNvSpPr/>
          <p:nvPr/>
        </p:nvSpPr>
        <p:spPr>
          <a:xfrm>
            <a:off x="800100" y="1879600"/>
            <a:ext cx="13512800" cy="23495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pPr marL="373380" lvl="1" indent="-373380" algn="l" defTabSz="547624">
              <a:spcBef>
                <a:spcPts val="1100"/>
              </a:spcBef>
              <a:buClr>
                <a:srgbClr val="F38C24"/>
              </a:buClr>
              <a:buSzPct val="100000"/>
              <a:buChar char="•"/>
              <a:defRPr sz="1800"/>
            </a:pPr>
            <a:r>
              <a:rPr sz="3920">
                <a:latin typeface="+mj-lt"/>
                <a:ea typeface="+mj-ea"/>
                <a:cs typeface="+mj-cs"/>
                <a:sym typeface="Arial"/>
              </a:rPr>
              <a:t>Click the ‘Nodes’ tab then select node ‘node1’</a:t>
            </a:r>
          </a:p>
          <a:p>
            <a:pPr marL="373380" lvl="1" indent="-373380" algn="l" defTabSz="547624">
              <a:spcBef>
                <a:spcPts val="1100"/>
              </a:spcBef>
              <a:buClr>
                <a:srgbClr val="F38C24"/>
              </a:buClr>
              <a:buSzPct val="100000"/>
              <a:buChar char="•"/>
              <a:defRPr sz="1800"/>
            </a:pPr>
            <a:r>
              <a:rPr sz="3920">
                <a:latin typeface="+mj-lt"/>
                <a:ea typeface="+mj-ea"/>
                <a:cs typeface="+mj-cs"/>
                <a:sym typeface="Arial"/>
              </a:rPr>
              <a:t>Select </a:t>
            </a:r>
            <a:r>
              <a:rPr sz="3920">
                <a:latin typeface="+mn-lt"/>
                <a:ea typeface="+mn-ea"/>
                <a:cs typeface="+mn-cs"/>
                <a:sym typeface="Courier"/>
              </a:rPr>
              <a:t>production</a:t>
            </a:r>
            <a:r>
              <a:rPr sz="3920">
                <a:latin typeface="+mj-lt"/>
                <a:ea typeface="+mj-ea"/>
                <a:cs typeface="+mj-cs"/>
                <a:sym typeface="Arial"/>
              </a:rPr>
              <a:t> from the ‘Environments’ drop-down list</a:t>
            </a:r>
          </a:p>
          <a:p>
            <a:pPr marL="373380" lvl="1" indent="-373380" algn="l" defTabSz="547624">
              <a:spcBef>
                <a:spcPts val="1100"/>
              </a:spcBef>
              <a:buClr>
                <a:srgbClr val="F38C24"/>
              </a:buClr>
              <a:buSzPct val="100000"/>
              <a:buChar char="•"/>
              <a:defRPr sz="1800"/>
            </a:pPr>
            <a:r>
              <a:rPr sz="3920">
                <a:latin typeface="+mj-lt"/>
                <a:ea typeface="+mj-ea"/>
                <a:cs typeface="+mj-cs"/>
                <a:sym typeface="Arial"/>
              </a:rPr>
              <a:t>Click ‘Save’</a:t>
            </a:r>
          </a:p>
        </p:txBody>
      </p:sp>
      <p:sp>
        <p:nvSpPr>
          <p:cNvPr id="5686" name="Shape 5686"/>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546</a:t>
            </a:fld>
            <a:endParaRPr sz="1000"/>
          </a:p>
        </p:txBody>
      </p:sp>
      <p:sp>
        <p:nvSpPr>
          <p:cNvPr id="5687" name="Shape 5687"/>
          <p:cNvSpPr/>
          <p:nvPr/>
        </p:nvSpPr>
        <p:spPr>
          <a:xfrm>
            <a:off x="9105900" y="6604000"/>
            <a:ext cx="5067301" cy="1397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93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pic>
        <p:nvPicPr>
          <p:cNvPr id="5688" name="droppedImage.tiff"/>
          <p:cNvPicPr/>
          <p:nvPr/>
        </p:nvPicPr>
        <p:blipFill>
          <a:blip r:embed="rId4">
            <a:extLst/>
          </a:blip>
          <a:stretch>
            <a:fillRect/>
          </a:stretch>
        </p:blipFill>
        <p:spPr>
          <a:xfrm>
            <a:off x="1374345" y="3872597"/>
            <a:ext cx="1893330" cy="355601"/>
          </a:xfrm>
          <a:prstGeom prst="rect">
            <a:avLst/>
          </a:prstGeom>
          <a:ln w="12700">
            <a:miter lim="400000"/>
          </a:ln>
        </p:spPr>
      </p:pic>
    </p:spTree>
  </p:cSld>
  <p:clrMapOvr>
    <a:masterClrMapping/>
  </p:clrMapOvr>
  <p:transition xmlns:p14="http://schemas.microsoft.com/office/powerpoint/2010/main" spd="med"/>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2" name="Shape 5692"/>
          <p:cNvSpPr/>
          <p:nvPr/>
        </p:nvSpPr>
        <p:spPr>
          <a:xfrm>
            <a:off x="813494" y="1905000"/>
            <a:ext cx="14935201" cy="11176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200">
                <a:solidFill>
                  <a:srgbClr val="FFFFFF"/>
                </a:solidFill>
                <a:latin typeface="+mn-lt"/>
                <a:ea typeface="+mn-ea"/>
                <a:cs typeface="+mn-cs"/>
                <a:sym typeface="Courier"/>
              </a:defRPr>
            </a:lvl1pPr>
          </a:lstStyle>
          <a:p>
            <a:pPr lvl="0">
              <a:defRPr sz="1800">
                <a:solidFill>
                  <a:srgbClr val="000000"/>
                </a:solidFill>
              </a:defRPr>
            </a:pPr>
            <a:r>
              <a:rPr sz="4200">
                <a:solidFill>
                  <a:srgbClr val="FFFFFF"/>
                </a:solidFill>
              </a:rPr>
              <a:t>$ knife node environment_set node1 production</a:t>
            </a:r>
          </a:p>
        </p:txBody>
      </p:sp>
      <p:sp>
        <p:nvSpPr>
          <p:cNvPr id="5693" name="Shape 5693"/>
          <p:cNvSpPr>
            <a:spLocks noGrp="1"/>
          </p:cNvSpPr>
          <p:nvPr>
            <p:ph type="title"/>
          </p:nvPr>
        </p:nvSpPr>
        <p:spPr>
          <a:prstGeom prst="rect">
            <a:avLst/>
          </a:prstGeom>
        </p:spPr>
        <p:txBody>
          <a:bodyPr/>
          <a:lstStyle>
            <a:lvl1pPr defTabSz="312927">
              <a:defRPr sz="4032">
                <a:effectLst>
                  <a:outerShdw blurRad="28448" dist="14224" dir="2700000" rotWithShape="0">
                    <a:srgbClr val="000000">
                      <a:alpha val="75000"/>
                    </a:srgbClr>
                  </a:outerShdw>
                </a:effectLst>
              </a:defRPr>
            </a:lvl1pPr>
          </a:lstStyle>
          <a:p>
            <a:pPr lvl="0">
              <a:defRPr sz="1800" b="0">
                <a:solidFill>
                  <a:srgbClr val="000000"/>
                </a:solidFill>
                <a:effectLst/>
              </a:defRPr>
            </a:pPr>
            <a:r>
              <a:rPr sz="4032" b="1">
                <a:solidFill>
                  <a:srgbClr val="FFFFFF"/>
                </a:solidFill>
                <a:effectLst>
                  <a:outerShdw blurRad="28448" dist="14224" dir="2700000" rotWithShape="0">
                    <a:srgbClr val="000000">
                      <a:alpha val="75000"/>
                    </a:srgbClr>
                  </a:outerShdw>
                </a:effectLst>
              </a:rPr>
              <a:t>Exercise: Change your node’s environment to "production"</a:t>
            </a:r>
          </a:p>
        </p:txBody>
      </p:sp>
      <p:sp>
        <p:nvSpPr>
          <p:cNvPr id="5694" name="Shape 5694"/>
          <p:cNvSpPr>
            <a:spLocks noGrp="1"/>
          </p:cNvSpPr>
          <p:nvPr>
            <p:ph type="body" idx="1"/>
          </p:nvPr>
        </p:nvSpPr>
        <p:spPr>
          <a:xfrm>
            <a:off x="800100" y="3467100"/>
            <a:ext cx="14935200" cy="5143500"/>
          </a:xfrm>
          <a:prstGeom prst="rect">
            <a:avLst/>
          </a:prstGeom>
        </p:spPr>
        <p:txBody>
          <a:bodyPr/>
          <a:lstStyle/>
          <a:p>
            <a:pPr lvl="0">
              <a:defRPr sz="1800">
                <a:solidFill>
                  <a:srgbClr val="000000"/>
                </a:solidFill>
              </a:defRPr>
            </a:pPr>
            <a:r>
              <a:rPr sz="4800">
                <a:solidFill>
                  <a:srgbClr val="FFFFFF"/>
                </a:solidFill>
              </a:rPr>
              <a:t>node1:</a:t>
            </a:r>
          </a:p>
          <a:p>
            <a:pPr lvl="0">
              <a:defRPr sz="1800">
                <a:solidFill>
                  <a:srgbClr val="000000"/>
                </a:solidFill>
              </a:defRPr>
            </a:pPr>
            <a:r>
              <a:rPr sz="4800">
                <a:solidFill>
                  <a:srgbClr val="FFFFFF"/>
                </a:solidFill>
              </a:rPr>
              <a:t>  chef_environment: production</a:t>
            </a:r>
          </a:p>
        </p:txBody>
      </p:sp>
      <p:sp>
        <p:nvSpPr>
          <p:cNvPr id="5695" name="Shape 569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547</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56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92" grpId="1" animBg="1" advAuto="0"/>
    </p:bld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9" name="Shape 5699"/>
          <p:cNvSpPr/>
          <p:nvPr/>
        </p:nvSpPr>
        <p:spPr>
          <a:xfrm>
            <a:off x="8134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chef@node1$ sudo chef-client</a:t>
            </a:r>
          </a:p>
        </p:txBody>
      </p:sp>
      <p:sp>
        <p:nvSpPr>
          <p:cNvPr id="5700" name="Shape 5700"/>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Exercise: Re-run the Chef Client</a:t>
            </a:r>
          </a:p>
        </p:txBody>
      </p:sp>
      <p:sp>
        <p:nvSpPr>
          <p:cNvPr id="5701" name="Shape 5701"/>
          <p:cNvSpPr>
            <a:spLocks noGrp="1"/>
          </p:cNvSpPr>
          <p:nvPr>
            <p:ph type="body" idx="1"/>
          </p:nvPr>
        </p:nvSpPr>
        <p:spPr>
          <a:xfrm>
            <a:off x="800100" y="3238500"/>
            <a:ext cx="14655800" cy="5372100"/>
          </a:xfrm>
          <a:prstGeom prst="rect">
            <a:avLst/>
          </a:prstGeom>
        </p:spPr>
        <p:txBody>
          <a:bodyPr/>
          <a:lstStyle/>
          <a:p>
            <a:pPr lvl="0" defTabSz="279400">
              <a:defRPr sz="1800">
                <a:solidFill>
                  <a:srgbClr val="000000"/>
                </a:solidFill>
              </a:defRPr>
            </a:pPr>
            <a:r>
              <a:rPr sz="1550">
                <a:solidFill>
                  <a:srgbClr val="FFFFFF"/>
                </a:solidFill>
              </a:rPr>
              <a:t>INFO: Loading cookbooks [apache, motd, pci, users]</a:t>
            </a:r>
          </a:p>
          <a:p>
            <a:pPr lvl="0" defTabSz="279400">
              <a:defRPr sz="1800">
                <a:solidFill>
                  <a:srgbClr val="000000"/>
                </a:solidFill>
              </a:defRPr>
            </a:pPr>
            <a:r>
              <a:rPr sz="1550">
                <a:solidFill>
                  <a:srgbClr val="FFFFFF"/>
                </a:solidFill>
              </a:rPr>
              <a:t>Synchronizing Cookbooks:</a:t>
            </a:r>
          </a:p>
          <a:p>
            <a:pPr lvl="0" defTabSz="279400">
              <a:defRPr sz="1800">
                <a:solidFill>
                  <a:srgbClr val="000000"/>
                </a:solidFill>
              </a:defRPr>
            </a:pPr>
            <a:r>
              <a:rPr sz="1550">
                <a:solidFill>
                  <a:srgbClr val="FFFFFF"/>
                </a:solidFill>
              </a:rPr>
              <a:t>...</a:t>
            </a:r>
          </a:p>
          <a:p>
            <a:pPr lvl="0" defTabSz="279400">
              <a:defRPr sz="1800">
                <a:solidFill>
                  <a:srgbClr val="000000"/>
                </a:solidFill>
              </a:defRPr>
            </a:pPr>
            <a:r>
              <a:rPr sz="1550">
                <a:solidFill>
                  <a:srgbClr val="FFFFFF"/>
                </a:solidFill>
              </a:rPr>
              <a:t>Recipe: motd::default</a:t>
            </a:r>
          </a:p>
          <a:p>
            <a:pPr lvl="0" defTabSz="279400">
              <a:defRPr sz="1800">
                <a:solidFill>
                  <a:srgbClr val="000000"/>
                </a:solidFill>
              </a:defRPr>
            </a:pPr>
            <a:r>
              <a:rPr sz="1550">
                <a:solidFill>
                  <a:srgbClr val="FFFFFF"/>
                </a:solidFill>
              </a:rPr>
              <a:t>  * template[/etc/motd] action create[2014-01-07T08:40:00-05:00] INFO: Processing template[/etc/motd] action create (motd::default line 9)</a:t>
            </a:r>
          </a:p>
          <a:p>
            <a:pPr lvl="0" defTabSz="279400">
              <a:defRPr sz="1800">
                <a:solidFill>
                  <a:srgbClr val="000000"/>
                </a:solidFill>
              </a:defRPr>
            </a:pPr>
            <a:r>
              <a:rPr sz="1550">
                <a:solidFill>
                  <a:srgbClr val="FFFFFF"/>
                </a:solidFill>
              </a:rPr>
              <a:t>[2014-01-07T08:40:00-05:00] INFO: template[/etc/motd] backed up to /var/chef/backup/etc/motd.chef-20140107084000.070961</a:t>
            </a:r>
          </a:p>
          <a:p>
            <a:pPr lvl="0" defTabSz="279400">
              <a:defRPr sz="1800">
                <a:solidFill>
                  <a:srgbClr val="000000"/>
                </a:solidFill>
              </a:defRPr>
            </a:pPr>
            <a:r>
              <a:rPr sz="1550">
                <a:solidFill>
                  <a:srgbClr val="FFFFFF"/>
                </a:solidFill>
              </a:rPr>
              <a:t>[2014-01-07T08:40:00-05:00] INFO: template[/etc/motd] updated file contents /etc/motd</a:t>
            </a:r>
          </a:p>
          <a:p>
            <a:pPr lvl="0" defTabSz="279400">
              <a:defRPr sz="1800">
                <a:solidFill>
                  <a:srgbClr val="000000"/>
                </a:solidFill>
              </a:defRPr>
            </a:pPr>
            <a:endParaRPr sz="1550">
              <a:solidFill>
                <a:srgbClr val="FFFFFF"/>
              </a:solidFill>
            </a:endParaRPr>
          </a:p>
          <a:p>
            <a:pPr lvl="0" defTabSz="279400">
              <a:defRPr sz="1800">
                <a:solidFill>
                  <a:srgbClr val="000000"/>
                </a:solidFill>
              </a:defRPr>
            </a:pPr>
            <a:r>
              <a:rPr sz="1550">
                <a:solidFill>
                  <a:srgbClr val="FFFFFF"/>
                </a:solidFill>
              </a:rPr>
              <a:t>    - update content in file /etc/motd from d36e1f to 62ebb9</a:t>
            </a:r>
          </a:p>
          <a:p>
            <a:pPr lvl="0" defTabSz="279400">
              <a:defRPr sz="1800">
                <a:solidFill>
                  <a:srgbClr val="000000"/>
                </a:solidFill>
              </a:defRPr>
            </a:pPr>
            <a:r>
              <a:rPr sz="1550">
                <a:solidFill>
                  <a:srgbClr val="FFFFFF"/>
                </a:solidFill>
              </a:rPr>
              <a:t>        (current file is binary, diff output suppressed)</a:t>
            </a:r>
          </a:p>
          <a:p>
            <a:pPr lvl="0" defTabSz="279400">
              <a:defRPr sz="1800">
                <a:solidFill>
                  <a:srgbClr val="000000"/>
                </a:solidFill>
              </a:defRPr>
            </a:pPr>
            <a:r>
              <a:rPr sz="1550">
                <a:solidFill>
                  <a:srgbClr val="FFFFFF"/>
                </a:solidFill>
              </a:rPr>
              <a:t>...</a:t>
            </a:r>
          </a:p>
          <a:p>
            <a:pPr lvl="0" defTabSz="279400">
              <a:defRPr sz="1800">
                <a:solidFill>
                  <a:srgbClr val="000000"/>
                </a:solidFill>
              </a:defRPr>
            </a:pPr>
            <a:r>
              <a:rPr sz="1550">
                <a:solidFill>
                  <a:srgbClr val="FFFFFF"/>
                </a:solidFill>
              </a:rPr>
              <a:t>  * cookbook_file[/var/www/index.html] action create[2014-01-07T08:40:05-05:00] INFO: Processing cookbook_file[/var/www/index.html] action create (apache::default line 18)</a:t>
            </a:r>
          </a:p>
          <a:p>
            <a:pPr lvl="0" defTabSz="279400">
              <a:defRPr sz="1800">
                <a:solidFill>
                  <a:srgbClr val="000000"/>
                </a:solidFill>
              </a:defRPr>
            </a:pPr>
            <a:r>
              <a:rPr sz="1550">
                <a:solidFill>
                  <a:srgbClr val="FFFFFF"/>
                </a:solidFill>
              </a:rPr>
              <a:t> (up to date)</a:t>
            </a:r>
          </a:p>
          <a:p>
            <a:pPr lvl="0" defTabSz="279400">
              <a:defRPr sz="1800">
                <a:solidFill>
                  <a:srgbClr val="000000"/>
                </a:solidFill>
              </a:defRPr>
            </a:pPr>
            <a:r>
              <a:rPr sz="1550">
                <a:solidFill>
                  <a:srgbClr val="FFFFFF"/>
                </a:solidFill>
              </a:rPr>
              <a:t>[2014-01-07T08:40:06-05:00] INFO: Chef Run complete in 8.048307322 seconds</a:t>
            </a:r>
          </a:p>
          <a:p>
            <a:pPr lvl="0" defTabSz="279400">
              <a:defRPr sz="1800">
                <a:solidFill>
                  <a:srgbClr val="000000"/>
                </a:solidFill>
              </a:defRPr>
            </a:pPr>
            <a:r>
              <a:rPr sz="1550">
                <a:solidFill>
                  <a:srgbClr val="FFFFFF"/>
                </a:solidFill>
              </a:rPr>
              <a:t>[2014-01-07T08:40:06-05:00] INFO: Removing cookbooks/apache/templates/default/index.html.erb from the cache; it is no longer needed by chef-client.</a:t>
            </a:r>
          </a:p>
          <a:p>
            <a:pPr lvl="0" defTabSz="279400">
              <a:defRPr sz="1800">
                <a:solidFill>
                  <a:srgbClr val="000000"/>
                </a:solidFill>
              </a:defRPr>
            </a:pPr>
            <a:r>
              <a:rPr sz="1550">
                <a:solidFill>
                  <a:srgbClr val="FFFFFF"/>
                </a:solidFill>
              </a:rPr>
              <a:t>[2014-01-07T08:40:06-05:00] INFO: Removing cookbooks/apache/templates/default/custom.erb from the cache; it is no longer needed by chef-client.</a:t>
            </a:r>
          </a:p>
        </p:txBody>
      </p:sp>
      <p:sp>
        <p:nvSpPr>
          <p:cNvPr id="5702" name="Shape 5702"/>
          <p:cNvSpPr/>
          <p:nvPr/>
        </p:nvSpPr>
        <p:spPr>
          <a:xfrm>
            <a:off x="812800" y="4152900"/>
            <a:ext cx="14592300" cy="2108200"/>
          </a:xfrm>
          <a:prstGeom prst="rect">
            <a:avLst/>
          </a:prstGeom>
          <a:ln w="38100">
            <a:solidFill>
              <a:srgbClr val="FFAA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5703" name="Shape 5703"/>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548</a:t>
            </a:fld>
            <a:endParaRPr sz="1000"/>
          </a:p>
        </p:txBody>
      </p:sp>
      <p:sp>
        <p:nvSpPr>
          <p:cNvPr id="5704" name="Shape 5704"/>
          <p:cNvSpPr/>
          <p:nvPr/>
        </p:nvSpPr>
        <p:spPr>
          <a:xfrm>
            <a:off x="838200" y="6388100"/>
            <a:ext cx="14592300" cy="1879600"/>
          </a:xfrm>
          <a:prstGeom prst="rect">
            <a:avLst/>
          </a:prstGeom>
          <a:ln w="38100">
            <a:solidFill>
              <a:srgbClr val="FFAA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56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99" grpId="1" animBg="1" advAuto="0"/>
    </p:bld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8" name="Shape 5708"/>
          <p:cNvSpPr/>
          <p:nvPr/>
        </p:nvSpPr>
        <p:spPr>
          <a:xfrm>
            <a:off x="800100" y="1879600"/>
            <a:ext cx="15163800" cy="67310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pPr marL="346710" lvl="1" indent="-346710" algn="l" defTabSz="508508">
              <a:spcBef>
                <a:spcPts val="1000"/>
              </a:spcBef>
              <a:buClr>
                <a:srgbClr val="F38C24"/>
              </a:buClr>
              <a:buSzPct val="100000"/>
              <a:buChar char="•"/>
              <a:defRPr sz="1800"/>
            </a:pPr>
            <a:r>
              <a:rPr sz="4368">
                <a:latin typeface="+mj-lt"/>
                <a:ea typeface="+mj-ea"/>
                <a:cs typeface="+mj-cs"/>
                <a:sym typeface="Arial"/>
              </a:rPr>
              <a:t>Chef is not magic - it manages state for </a:t>
            </a:r>
            <a:r>
              <a:rPr sz="4368" b="1">
                <a:latin typeface="+mj-lt"/>
                <a:ea typeface="+mj-ea"/>
                <a:cs typeface="+mj-cs"/>
                <a:sym typeface="Arial"/>
              </a:rPr>
              <a:t>declared</a:t>
            </a:r>
            <a:r>
              <a:rPr sz="4368">
                <a:latin typeface="+mj-lt"/>
                <a:ea typeface="+mj-ea"/>
                <a:cs typeface="+mj-cs"/>
                <a:sym typeface="Arial"/>
              </a:rPr>
              <a:t> resources</a:t>
            </a:r>
          </a:p>
          <a:p>
            <a:pPr marL="346710" lvl="1" indent="-346710" algn="l" defTabSz="508508">
              <a:spcBef>
                <a:spcPts val="1000"/>
              </a:spcBef>
              <a:buClr>
                <a:srgbClr val="F38C24"/>
              </a:buClr>
              <a:buSzPct val="100000"/>
              <a:buChar char="•"/>
              <a:defRPr sz="1800"/>
            </a:pPr>
            <a:r>
              <a:rPr sz="4368">
                <a:latin typeface="+mj-lt"/>
                <a:ea typeface="+mj-ea"/>
                <a:cs typeface="+mj-cs"/>
                <a:sym typeface="Arial"/>
              </a:rPr>
              <a:t>We just rolled back to an earlier version of the apache cookbook</a:t>
            </a:r>
          </a:p>
          <a:p>
            <a:pPr marL="346710" lvl="1" indent="-346710" algn="l" defTabSz="508508">
              <a:spcBef>
                <a:spcPts val="1000"/>
              </a:spcBef>
              <a:buClr>
                <a:srgbClr val="F38C24"/>
              </a:buClr>
              <a:buSzPct val="100000"/>
              <a:buChar char="•"/>
              <a:defRPr sz="1800"/>
            </a:pPr>
            <a:r>
              <a:rPr sz="4368">
                <a:latin typeface="+mj-lt"/>
                <a:ea typeface="+mj-ea"/>
                <a:cs typeface="+mj-cs"/>
                <a:sym typeface="Arial"/>
              </a:rPr>
              <a:t>While the recipe applied fine, investigating the system will reveal Apache is still configured as it was in the 0.2.0 cookbook</a:t>
            </a:r>
          </a:p>
          <a:p>
            <a:pPr marL="346710" lvl="1" indent="-346710" algn="l" defTabSz="508508">
              <a:spcBef>
                <a:spcPts val="1000"/>
              </a:spcBef>
              <a:buClr>
                <a:srgbClr val="F38C24"/>
              </a:buClr>
              <a:buSzPct val="100000"/>
              <a:buChar char="•"/>
              <a:defRPr sz="1800"/>
            </a:pPr>
            <a:r>
              <a:rPr sz="4368">
                <a:latin typeface="+mj-lt"/>
                <a:ea typeface="+mj-ea"/>
                <a:cs typeface="+mj-cs"/>
                <a:sym typeface="Arial"/>
              </a:rPr>
              <a:t>A better way to ensure a smooth rollback: write contra-resources to clean up, and have a new version of the cookbook.</a:t>
            </a:r>
          </a:p>
        </p:txBody>
      </p:sp>
      <p:sp>
        <p:nvSpPr>
          <p:cNvPr id="5709" name="Shape 5709"/>
          <p:cNvSpPr>
            <a:spLocks noGrp="1"/>
          </p:cNvSpPr>
          <p:nvPr>
            <p:ph type="title"/>
          </p:nvPr>
        </p:nvSpPr>
        <p:spPr>
          <a:prstGeom prst="rect">
            <a:avLst/>
          </a:prstGeom>
        </p:spPr>
        <p:txBody>
          <a:bodyPr/>
          <a:lstStyle>
            <a:lvl1pPr defTabSz="441452">
              <a:defRPr sz="5688">
                <a:effectLst>
                  <a:outerShdw blurRad="40132" dist="20066" dir="2700000" rotWithShape="0">
                    <a:srgbClr val="000000">
                      <a:alpha val="75000"/>
                    </a:srgbClr>
                  </a:outerShdw>
                </a:effectLst>
              </a:defRPr>
            </a:lvl1pPr>
          </a:lstStyle>
          <a:p>
            <a:pPr lvl="0">
              <a:defRPr sz="1800" b="0">
                <a:solidFill>
                  <a:srgbClr val="000000"/>
                </a:solidFill>
                <a:effectLst/>
              </a:defRPr>
            </a:pPr>
            <a:r>
              <a:rPr sz="5688" b="1">
                <a:solidFill>
                  <a:srgbClr val="FFFFFF"/>
                </a:solidFill>
                <a:effectLst>
                  <a:outerShdw blurRad="40132" dist="20066" dir="2700000" rotWithShape="0">
                    <a:srgbClr val="000000">
                      <a:alpha val="75000"/>
                    </a:srgbClr>
                  </a:outerShdw>
                </a:effectLst>
              </a:rPr>
              <a:t>Rollbacks and Desired State Best Practice</a:t>
            </a:r>
          </a:p>
        </p:txBody>
      </p:sp>
      <p:sp>
        <p:nvSpPr>
          <p:cNvPr id="5710" name="Shape 5710"/>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549</a:t>
            </a:fld>
            <a:endParaRPr sz="1000"/>
          </a:p>
        </p:txBody>
      </p:sp>
    </p:spTree>
  </p:cSld>
  <p:clrMapOvr>
    <a:masterClrMapping/>
  </p:clrMapOvr>
  <p:transition xmlns:p14="http://schemas.microsoft.com/office/powerpoint/2010/mai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0" name="Group 960"/>
          <p:cNvGrpSpPr/>
          <p:nvPr/>
        </p:nvGrpSpPr>
        <p:grpSpPr>
          <a:xfrm>
            <a:off x="11317661" y="3139312"/>
            <a:ext cx="3622291" cy="4090670"/>
            <a:chOff x="0" y="0"/>
            <a:chExt cx="3622289" cy="4090668"/>
          </a:xfrm>
        </p:grpSpPr>
        <p:grpSp>
          <p:nvGrpSpPr>
            <p:cNvPr id="958" name="Group 958"/>
            <p:cNvGrpSpPr/>
            <p:nvPr/>
          </p:nvGrpSpPr>
          <p:grpSpPr>
            <a:xfrm rot="21599002">
              <a:off x="498" y="658414"/>
              <a:ext cx="3454401" cy="3431754"/>
              <a:chOff x="0" y="0"/>
              <a:chExt cx="3454400" cy="3431752"/>
            </a:xfrm>
          </p:grpSpPr>
          <p:sp>
            <p:nvSpPr>
              <p:cNvPr id="936" name="Shape 936"/>
              <p:cNvSpPr/>
              <p:nvPr/>
            </p:nvSpPr>
            <p:spPr>
              <a:xfrm>
                <a:off x="1484863" y="0"/>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937" name="Shape 937"/>
              <p:cNvSpPr/>
              <p:nvPr/>
            </p:nvSpPr>
            <p:spPr>
              <a:xfrm>
                <a:off x="1484863" y="1171538"/>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938" name="Shape 938"/>
              <p:cNvSpPr/>
              <p:nvPr/>
            </p:nvSpPr>
            <p:spPr>
              <a:xfrm>
                <a:off x="985372" y="1171538"/>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939" name="Shape 939"/>
              <p:cNvSpPr/>
              <p:nvPr/>
            </p:nvSpPr>
            <p:spPr>
              <a:xfrm>
                <a:off x="2016841" y="1171538"/>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940" name="Shape 940"/>
              <p:cNvSpPr/>
              <p:nvPr/>
            </p:nvSpPr>
            <p:spPr>
              <a:xfrm>
                <a:off x="0" y="1793663"/>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941" name="Shape 941"/>
              <p:cNvSpPr/>
              <p:nvPr/>
            </p:nvSpPr>
            <p:spPr>
              <a:xfrm>
                <a:off x="499490" y="1793663"/>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942" name="Shape 942"/>
              <p:cNvSpPr/>
              <p:nvPr/>
            </p:nvSpPr>
            <p:spPr>
              <a:xfrm>
                <a:off x="2016841" y="0"/>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943" name="Shape 943"/>
              <p:cNvSpPr/>
              <p:nvPr/>
            </p:nvSpPr>
            <p:spPr>
              <a:xfrm>
                <a:off x="2548820" y="1171538"/>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944" name="Shape 944"/>
              <p:cNvSpPr/>
              <p:nvPr/>
            </p:nvSpPr>
            <p:spPr>
              <a:xfrm>
                <a:off x="3048309" y="1171538"/>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945" name="Shape 945"/>
              <p:cNvSpPr/>
              <p:nvPr/>
            </p:nvSpPr>
            <p:spPr>
              <a:xfrm>
                <a:off x="2022158" y="2345892"/>
                <a:ext cx="406092"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946" name="Shape 946"/>
              <p:cNvSpPr/>
              <p:nvPr/>
            </p:nvSpPr>
            <p:spPr>
              <a:xfrm>
                <a:off x="2564060" y="2362281"/>
                <a:ext cx="406092" cy="448229"/>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947" name="Shape 947"/>
              <p:cNvSpPr/>
              <p:nvPr/>
            </p:nvSpPr>
            <p:spPr>
              <a:xfrm>
                <a:off x="1489585" y="588895"/>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948" name="Shape 948"/>
              <p:cNvSpPr/>
              <p:nvPr/>
            </p:nvSpPr>
            <p:spPr>
              <a:xfrm>
                <a:off x="2022682" y="588895"/>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949" name="Shape 949"/>
              <p:cNvSpPr/>
              <p:nvPr/>
            </p:nvSpPr>
            <p:spPr>
              <a:xfrm>
                <a:off x="2555779" y="588895"/>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950" name="Shape 950"/>
              <p:cNvSpPr/>
              <p:nvPr/>
            </p:nvSpPr>
            <p:spPr>
              <a:xfrm>
                <a:off x="486727" y="1196584"/>
                <a:ext cx="406091" cy="448229"/>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951" name="Shape 951"/>
              <p:cNvSpPr/>
              <p:nvPr/>
            </p:nvSpPr>
            <p:spPr>
              <a:xfrm>
                <a:off x="956486" y="588895"/>
                <a:ext cx="406092"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952" name="Shape 952"/>
              <p:cNvSpPr/>
              <p:nvPr/>
            </p:nvSpPr>
            <p:spPr>
              <a:xfrm>
                <a:off x="2023090" y="1767133"/>
                <a:ext cx="406091" cy="448229"/>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953" name="Shape 953"/>
              <p:cNvSpPr/>
              <p:nvPr/>
            </p:nvSpPr>
            <p:spPr>
              <a:xfrm>
                <a:off x="2558996" y="1783524"/>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954" name="Shape 954"/>
              <p:cNvSpPr/>
              <p:nvPr/>
            </p:nvSpPr>
            <p:spPr>
              <a:xfrm>
                <a:off x="1486070" y="2983525"/>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955" name="Shape 955"/>
              <p:cNvSpPr/>
              <p:nvPr/>
            </p:nvSpPr>
            <p:spPr>
              <a:xfrm>
                <a:off x="2015918" y="2983525"/>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956" name="Shape 956"/>
              <p:cNvSpPr/>
              <p:nvPr/>
            </p:nvSpPr>
            <p:spPr>
              <a:xfrm>
                <a:off x="1484392" y="2368369"/>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957" name="Shape 957"/>
              <p:cNvSpPr/>
              <p:nvPr/>
            </p:nvSpPr>
            <p:spPr>
              <a:xfrm>
                <a:off x="987575" y="2368369"/>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grpSp>
        <p:sp>
          <p:nvSpPr>
            <p:cNvPr id="959" name="Shape 959"/>
            <p:cNvSpPr/>
            <p:nvPr/>
          </p:nvSpPr>
          <p:spPr>
            <a:xfrm rot="21597740">
              <a:off x="167715" y="1134"/>
              <a:ext cx="3454401" cy="533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p>
              <a:pPr lvl="0">
                <a:defRPr sz="1800"/>
              </a:pPr>
              <a:r>
                <a:rPr sz="3200"/>
                <a:t>Their Infrastructure</a:t>
              </a:r>
            </a:p>
          </p:txBody>
        </p:sp>
      </p:grpSp>
      <p:sp>
        <p:nvSpPr>
          <p:cNvPr id="961" name="Shape 961"/>
          <p:cNvSpPr>
            <a:spLocks noGrp="1"/>
          </p:cNvSpPr>
          <p:nvPr>
            <p:ph type="title"/>
          </p:nvPr>
        </p:nvSpPr>
        <p:spPr>
          <a:prstGeom prst="rect">
            <a:avLst/>
          </a:prstGeom>
        </p:spPr>
        <p:txBody>
          <a:bodyPr/>
          <a:lstStyle/>
          <a:p>
            <a:pPr lvl="0">
              <a:defRPr sz="1800" b="0">
                <a:solidFill>
                  <a:srgbClr val="000000"/>
                </a:solidFill>
                <a:effectLst/>
              </a:defRPr>
            </a:pPr>
            <a:r>
              <a:rPr sz="9600" b="1">
                <a:solidFill>
                  <a:srgbClr val="FFFFFF"/>
                </a:solidFill>
                <a:effectLst>
                  <a:outerShdw blurRad="50800" dist="25400" dir="2700000" rotWithShape="0">
                    <a:srgbClr val="000000">
                      <a:alpha val="75000"/>
                    </a:srgbClr>
                  </a:outerShdw>
                </a:effectLst>
              </a:rPr>
              <a:t>Organizations</a:t>
            </a:r>
          </a:p>
        </p:txBody>
      </p:sp>
      <p:grpSp>
        <p:nvGrpSpPr>
          <p:cNvPr id="984" name="Group 984"/>
          <p:cNvGrpSpPr/>
          <p:nvPr/>
        </p:nvGrpSpPr>
        <p:grpSpPr>
          <a:xfrm rot="59597">
            <a:off x="804389" y="3153116"/>
            <a:ext cx="3017823" cy="4098396"/>
            <a:chOff x="0" y="0"/>
            <a:chExt cx="3017821" cy="4098394"/>
          </a:xfrm>
        </p:grpSpPr>
        <p:grpSp>
          <p:nvGrpSpPr>
            <p:cNvPr id="982" name="Group 982"/>
            <p:cNvGrpSpPr/>
            <p:nvPr/>
          </p:nvGrpSpPr>
          <p:grpSpPr>
            <a:xfrm rot="21549439">
              <a:off x="25074" y="645004"/>
              <a:ext cx="2967674" cy="3431754"/>
              <a:chOff x="0" y="0"/>
              <a:chExt cx="2967672" cy="3431752"/>
            </a:xfrm>
          </p:grpSpPr>
          <p:sp>
            <p:nvSpPr>
              <p:cNvPr id="962" name="Shape 962"/>
              <p:cNvSpPr/>
              <p:nvPr/>
            </p:nvSpPr>
            <p:spPr>
              <a:xfrm>
                <a:off x="998135" y="0"/>
                <a:ext cx="406092"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963" name="Shape 963"/>
              <p:cNvSpPr/>
              <p:nvPr/>
            </p:nvSpPr>
            <p:spPr>
              <a:xfrm>
                <a:off x="998135" y="1171538"/>
                <a:ext cx="406092"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964" name="Shape 964"/>
              <p:cNvSpPr/>
              <p:nvPr/>
            </p:nvSpPr>
            <p:spPr>
              <a:xfrm>
                <a:off x="498644" y="1171538"/>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965" name="Shape 965"/>
              <p:cNvSpPr/>
              <p:nvPr/>
            </p:nvSpPr>
            <p:spPr>
              <a:xfrm>
                <a:off x="1530113" y="1171538"/>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966" name="Shape 966"/>
              <p:cNvSpPr/>
              <p:nvPr/>
            </p:nvSpPr>
            <p:spPr>
              <a:xfrm>
                <a:off x="1530113" y="0"/>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967" name="Shape 967"/>
              <p:cNvSpPr/>
              <p:nvPr/>
            </p:nvSpPr>
            <p:spPr>
              <a:xfrm>
                <a:off x="2062092" y="1171538"/>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968" name="Shape 968"/>
              <p:cNvSpPr/>
              <p:nvPr/>
            </p:nvSpPr>
            <p:spPr>
              <a:xfrm>
                <a:off x="2561582" y="1171538"/>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969" name="Shape 969"/>
              <p:cNvSpPr/>
              <p:nvPr/>
            </p:nvSpPr>
            <p:spPr>
              <a:xfrm>
                <a:off x="1535431" y="2345892"/>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970" name="Shape 970"/>
              <p:cNvSpPr/>
              <p:nvPr/>
            </p:nvSpPr>
            <p:spPr>
              <a:xfrm>
                <a:off x="2077333" y="2362281"/>
                <a:ext cx="406091" cy="448229"/>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971" name="Shape 971"/>
              <p:cNvSpPr/>
              <p:nvPr/>
            </p:nvSpPr>
            <p:spPr>
              <a:xfrm>
                <a:off x="1002857" y="588895"/>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972" name="Shape 972"/>
              <p:cNvSpPr/>
              <p:nvPr/>
            </p:nvSpPr>
            <p:spPr>
              <a:xfrm>
                <a:off x="1535954" y="588895"/>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973" name="Shape 973"/>
              <p:cNvSpPr/>
              <p:nvPr/>
            </p:nvSpPr>
            <p:spPr>
              <a:xfrm>
                <a:off x="2069052" y="588895"/>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974" name="Shape 974"/>
              <p:cNvSpPr/>
              <p:nvPr/>
            </p:nvSpPr>
            <p:spPr>
              <a:xfrm>
                <a:off x="0" y="1196584"/>
                <a:ext cx="406091" cy="448229"/>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975" name="Shape 975"/>
              <p:cNvSpPr/>
              <p:nvPr/>
            </p:nvSpPr>
            <p:spPr>
              <a:xfrm>
                <a:off x="469759" y="588895"/>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976" name="Shape 976"/>
              <p:cNvSpPr/>
              <p:nvPr/>
            </p:nvSpPr>
            <p:spPr>
              <a:xfrm>
                <a:off x="1536362" y="1767133"/>
                <a:ext cx="406092" cy="448229"/>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977" name="Shape 977"/>
              <p:cNvSpPr/>
              <p:nvPr/>
            </p:nvSpPr>
            <p:spPr>
              <a:xfrm>
                <a:off x="2072268" y="1783524"/>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978" name="Shape 978"/>
              <p:cNvSpPr/>
              <p:nvPr/>
            </p:nvSpPr>
            <p:spPr>
              <a:xfrm>
                <a:off x="999342" y="2983525"/>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979" name="Shape 979"/>
              <p:cNvSpPr/>
              <p:nvPr/>
            </p:nvSpPr>
            <p:spPr>
              <a:xfrm>
                <a:off x="1529190" y="2983525"/>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980" name="Shape 980"/>
              <p:cNvSpPr/>
              <p:nvPr/>
            </p:nvSpPr>
            <p:spPr>
              <a:xfrm>
                <a:off x="997664" y="2368369"/>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981" name="Shape 981"/>
              <p:cNvSpPr/>
              <p:nvPr/>
            </p:nvSpPr>
            <p:spPr>
              <a:xfrm>
                <a:off x="993163" y="1792331"/>
                <a:ext cx="406092"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grpSp>
        <p:sp>
          <p:nvSpPr>
            <p:cNvPr id="983" name="Shape 983"/>
            <p:cNvSpPr/>
            <p:nvPr/>
          </p:nvSpPr>
          <p:spPr>
            <a:xfrm rot="21542358">
              <a:off x="35861" y="24875"/>
              <a:ext cx="2971801" cy="533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p>
              <a:pPr lvl="0">
                <a:defRPr sz="1800"/>
              </a:pPr>
              <a:r>
                <a:rPr sz="3200"/>
                <a:t>My Infrastructure</a:t>
              </a:r>
            </a:p>
          </p:txBody>
        </p:sp>
      </p:grpSp>
      <p:grpSp>
        <p:nvGrpSpPr>
          <p:cNvPr id="1009" name="Group 1009"/>
          <p:cNvGrpSpPr/>
          <p:nvPr/>
        </p:nvGrpSpPr>
        <p:grpSpPr>
          <a:xfrm>
            <a:off x="6240261" y="3131796"/>
            <a:ext cx="3264003" cy="4107248"/>
            <a:chOff x="0" y="0"/>
            <a:chExt cx="3264001" cy="4107246"/>
          </a:xfrm>
        </p:grpSpPr>
        <p:grpSp>
          <p:nvGrpSpPr>
            <p:cNvPr id="1007" name="Group 1007"/>
            <p:cNvGrpSpPr/>
            <p:nvPr/>
          </p:nvGrpSpPr>
          <p:grpSpPr>
            <a:xfrm rot="2183">
              <a:off x="14690" y="674552"/>
              <a:ext cx="2967673" cy="3431754"/>
              <a:chOff x="0" y="0"/>
              <a:chExt cx="2967672" cy="3431752"/>
            </a:xfrm>
          </p:grpSpPr>
          <p:sp>
            <p:nvSpPr>
              <p:cNvPr id="985" name="Shape 985"/>
              <p:cNvSpPr/>
              <p:nvPr/>
            </p:nvSpPr>
            <p:spPr>
              <a:xfrm>
                <a:off x="998135" y="0"/>
                <a:ext cx="406092"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986" name="Shape 986"/>
              <p:cNvSpPr/>
              <p:nvPr/>
            </p:nvSpPr>
            <p:spPr>
              <a:xfrm>
                <a:off x="998135" y="1171538"/>
                <a:ext cx="406092"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987" name="Shape 987"/>
              <p:cNvSpPr/>
              <p:nvPr/>
            </p:nvSpPr>
            <p:spPr>
              <a:xfrm>
                <a:off x="498644" y="1171538"/>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988" name="Shape 988"/>
              <p:cNvSpPr/>
              <p:nvPr/>
            </p:nvSpPr>
            <p:spPr>
              <a:xfrm>
                <a:off x="1530113" y="1171538"/>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989" name="Shape 989"/>
              <p:cNvSpPr/>
              <p:nvPr/>
            </p:nvSpPr>
            <p:spPr>
              <a:xfrm>
                <a:off x="542039" y="1798188"/>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990" name="Shape 990"/>
              <p:cNvSpPr/>
              <p:nvPr/>
            </p:nvSpPr>
            <p:spPr>
              <a:xfrm>
                <a:off x="1041531" y="1798187"/>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991" name="Shape 991"/>
              <p:cNvSpPr/>
              <p:nvPr/>
            </p:nvSpPr>
            <p:spPr>
              <a:xfrm>
                <a:off x="1530113" y="0"/>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992" name="Shape 992"/>
              <p:cNvSpPr/>
              <p:nvPr/>
            </p:nvSpPr>
            <p:spPr>
              <a:xfrm>
                <a:off x="2062092" y="1171538"/>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993" name="Shape 993"/>
              <p:cNvSpPr/>
              <p:nvPr/>
            </p:nvSpPr>
            <p:spPr>
              <a:xfrm>
                <a:off x="2561582" y="1171538"/>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994" name="Shape 994"/>
              <p:cNvSpPr/>
              <p:nvPr/>
            </p:nvSpPr>
            <p:spPr>
              <a:xfrm>
                <a:off x="1535431" y="2345892"/>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995" name="Shape 995"/>
              <p:cNvSpPr/>
              <p:nvPr/>
            </p:nvSpPr>
            <p:spPr>
              <a:xfrm>
                <a:off x="2077333" y="2362281"/>
                <a:ext cx="406091" cy="448229"/>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996" name="Shape 996"/>
              <p:cNvSpPr/>
              <p:nvPr/>
            </p:nvSpPr>
            <p:spPr>
              <a:xfrm>
                <a:off x="1002857" y="588895"/>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997" name="Shape 997"/>
              <p:cNvSpPr/>
              <p:nvPr/>
            </p:nvSpPr>
            <p:spPr>
              <a:xfrm>
                <a:off x="1535954" y="588895"/>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998" name="Shape 998"/>
              <p:cNvSpPr/>
              <p:nvPr/>
            </p:nvSpPr>
            <p:spPr>
              <a:xfrm>
                <a:off x="2069052" y="588895"/>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999" name="Shape 999"/>
              <p:cNvSpPr/>
              <p:nvPr/>
            </p:nvSpPr>
            <p:spPr>
              <a:xfrm>
                <a:off x="0" y="1196584"/>
                <a:ext cx="406091" cy="448229"/>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1000" name="Shape 1000"/>
              <p:cNvSpPr/>
              <p:nvPr/>
            </p:nvSpPr>
            <p:spPr>
              <a:xfrm>
                <a:off x="469759" y="588895"/>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1001" name="Shape 1001"/>
              <p:cNvSpPr/>
              <p:nvPr/>
            </p:nvSpPr>
            <p:spPr>
              <a:xfrm>
                <a:off x="1536362" y="1767133"/>
                <a:ext cx="406092" cy="448229"/>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1002" name="Shape 1002"/>
              <p:cNvSpPr/>
              <p:nvPr/>
            </p:nvSpPr>
            <p:spPr>
              <a:xfrm>
                <a:off x="2072268" y="1783524"/>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1003" name="Shape 1003"/>
              <p:cNvSpPr/>
              <p:nvPr/>
            </p:nvSpPr>
            <p:spPr>
              <a:xfrm>
                <a:off x="999342" y="2983525"/>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1004" name="Shape 1004"/>
              <p:cNvSpPr/>
              <p:nvPr/>
            </p:nvSpPr>
            <p:spPr>
              <a:xfrm>
                <a:off x="1529190" y="2983525"/>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1005" name="Shape 1005"/>
              <p:cNvSpPr/>
              <p:nvPr/>
            </p:nvSpPr>
            <p:spPr>
              <a:xfrm>
                <a:off x="997664" y="2368369"/>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1006" name="Shape 1006"/>
              <p:cNvSpPr/>
              <p:nvPr/>
            </p:nvSpPr>
            <p:spPr>
              <a:xfrm>
                <a:off x="500847" y="2368369"/>
                <a:ext cx="406091" cy="448228"/>
              </a:xfrm>
              <a:prstGeom prst="roundRect">
                <a:avLst>
                  <a:gd name="adj" fmla="val 46911"/>
                </a:avLst>
              </a:prstGeom>
              <a:blipFill rotWithShape="1">
                <a:blip r:embed="rId2"/>
                <a:srcRect/>
                <a:tile tx="0" ty="0" sx="100000" sy="100000" flip="none" algn="tl"/>
              </a:blipFill>
              <a:ln w="25400" cap="flat">
                <a:solidFill>
                  <a:srgbClr val="000000"/>
                </a:solidFill>
                <a:prstDash val="solid"/>
                <a:miter lim="400000"/>
              </a:ln>
              <a:effectLst/>
            </p:spPr>
            <p:txBody>
              <a:bodyPr wrap="square" lIns="38100" tIns="38100" rIns="38100" bIns="38100" numCol="1" anchor="ctr">
                <a:noAutofit/>
              </a:bodyP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grpSp>
        <p:sp>
          <p:nvSpPr>
            <p:cNvPr id="1008" name="Shape 1008"/>
            <p:cNvSpPr/>
            <p:nvPr/>
          </p:nvSpPr>
          <p:spPr>
            <a:xfrm rot="654">
              <a:off x="50" y="310"/>
              <a:ext cx="3263901" cy="533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p>
              <a:pPr lvl="0">
                <a:defRPr sz="1800"/>
              </a:pPr>
              <a:r>
                <a:rPr sz="3200"/>
                <a:t>Your Infrastructure</a:t>
              </a:r>
            </a:p>
          </p:txBody>
        </p:sp>
      </p:grpSp>
      <p:sp>
        <p:nvSpPr>
          <p:cNvPr id="1010" name="Shape 101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55</a:t>
            </a:fld>
            <a:endParaRPr sz="1000"/>
          </a:p>
        </p:txBody>
      </p:sp>
    </p:spTree>
  </p:cSld>
  <p:clrMapOvr>
    <a:masterClrMapping/>
  </p:clrMapOvr>
  <p:transition xmlns:p14="http://schemas.microsoft.com/office/powerpoint/2010/main" spd="med"/>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2" name="Shape 5712"/>
          <p:cNvSpPr>
            <a:spLocks noGrp="1"/>
          </p:cNvSpPr>
          <p:nvPr>
            <p:ph type="title"/>
          </p:nvPr>
        </p:nvSpPr>
        <p:spPr>
          <a:prstGeom prst="rect">
            <a:avLst/>
          </a:prstGeom>
        </p:spPr>
        <p:txBody>
          <a:bodyPr>
            <a:normAutofit fontScale="90000"/>
          </a:bodyPr>
          <a:lstStyle>
            <a:lvl1pPr defTabSz="491744">
              <a:defRPr sz="7304">
                <a:effectLst>
                  <a:outerShdw blurRad="44704" dist="22352" dir="2700000" rotWithShape="0">
                    <a:srgbClr val="000000">
                      <a:alpha val="75000"/>
                    </a:srgbClr>
                  </a:outerShdw>
                </a:effectLst>
              </a:defRPr>
            </a:lvl1pPr>
          </a:lstStyle>
          <a:p>
            <a:pPr lvl="0">
              <a:defRPr sz="1800" b="0">
                <a:solidFill>
                  <a:srgbClr val="000000"/>
                </a:solidFill>
                <a:effectLst/>
              </a:defRPr>
            </a:pPr>
            <a:r>
              <a:rPr sz="7304" b="1">
                <a:solidFill>
                  <a:srgbClr val="FFFFFF"/>
                </a:solidFill>
                <a:effectLst>
                  <a:outerShdw blurRad="44704" dist="22352" dir="2700000" rotWithShape="0">
                    <a:srgbClr val="000000">
                      <a:alpha val="75000"/>
                    </a:srgbClr>
                  </a:outerShdw>
                </a:effectLst>
              </a:rPr>
              <a:t>Review Questions</a:t>
            </a:r>
          </a:p>
        </p:txBody>
      </p:sp>
      <p:sp>
        <p:nvSpPr>
          <p:cNvPr id="5713" name="Shape 5713"/>
          <p:cNvSpPr>
            <a:spLocks noGrp="1"/>
          </p:cNvSpPr>
          <p:nvPr>
            <p:ph type="body" idx="1"/>
          </p:nvPr>
        </p:nvSpPr>
        <p:spPr>
          <a:prstGeom prst="rect">
            <a:avLst/>
          </a:prstGeom>
        </p:spPr>
        <p:txBody>
          <a:bodyPr/>
          <a:lstStyle/>
          <a:p>
            <a:pPr lvl="0">
              <a:defRPr sz="1800"/>
            </a:pPr>
            <a:r>
              <a:rPr sz="4800"/>
              <a:t>What is an Environment?</a:t>
            </a:r>
          </a:p>
          <a:p>
            <a:pPr lvl="0">
              <a:defRPr sz="1800"/>
            </a:pPr>
            <a:r>
              <a:rPr sz="4800"/>
              <a:t>How is it different from an Organization?</a:t>
            </a:r>
          </a:p>
          <a:p>
            <a:pPr lvl="0">
              <a:defRPr sz="1800"/>
            </a:pPr>
            <a:r>
              <a:rPr sz="4800"/>
              <a:t>What kind of node attributes do you typically set from an Environment?</a:t>
            </a:r>
          </a:p>
        </p:txBody>
      </p:sp>
      <p:sp>
        <p:nvSpPr>
          <p:cNvPr id="5714" name="Shape 5714"/>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550</a:t>
            </a:fld>
            <a:endParaRPr sz="1000"/>
          </a:p>
        </p:txBody>
      </p:sp>
    </p:spTree>
  </p:cSld>
  <p:clrMapOvr>
    <a:masterClrMapping/>
  </p:clrMapOvr>
  <p:transition xmlns:p14="http://schemas.microsoft.com/office/powerpoint/2010/main" spd="med"/>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8" name="Shape 5718"/>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Chef Supermarket</a:t>
            </a:r>
          </a:p>
        </p:txBody>
      </p:sp>
      <p:sp>
        <p:nvSpPr>
          <p:cNvPr id="5719" name="Shape 5719"/>
          <p:cNvSpPr>
            <a:spLocks noGrp="1"/>
          </p:cNvSpPr>
          <p:nvPr>
            <p:ph type="body" idx="1"/>
          </p:nvPr>
        </p:nvSpPr>
        <p:spPr>
          <a:prstGeom prst="rect">
            <a:avLst/>
          </a:prstGeom>
        </p:spPr>
        <p:txBody>
          <a:bodyPr/>
          <a:lstStyle/>
          <a:p>
            <a:pPr lvl="0">
              <a:defRPr sz="1800">
                <a:solidFill>
                  <a:srgbClr val="000000"/>
                </a:solidFill>
              </a:defRPr>
            </a:pPr>
            <a:r>
              <a:rPr sz="3600">
                <a:solidFill>
                  <a:srgbClr val="A1C3E5"/>
                </a:solidFill>
              </a:rPr>
              <a:t>Open Source: Saving you time!</a:t>
            </a:r>
          </a:p>
        </p:txBody>
      </p:sp>
      <p:sp>
        <p:nvSpPr>
          <p:cNvPr id="5720" name="Shape 5720"/>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551</a:t>
            </a:fld>
            <a:endParaRPr sz="1000"/>
          </a:p>
        </p:txBody>
      </p:sp>
    </p:spTree>
  </p:cSld>
  <p:clrMapOvr>
    <a:masterClrMapping/>
  </p:clrMapOvr>
  <p:transition xmlns:p14="http://schemas.microsoft.com/office/powerpoint/2010/main" spd="med"/>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 name="Shape 5724"/>
          <p:cNvSpPr/>
          <p:nvPr/>
        </p:nvSpPr>
        <p:spPr>
          <a:xfrm>
            <a:off x="800100" y="1879600"/>
            <a:ext cx="14655800" cy="67310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pPr marL="381000" lvl="1" indent="-381000" algn="l">
              <a:spcBef>
                <a:spcPts val="1200"/>
              </a:spcBef>
              <a:buClr>
                <a:srgbClr val="F38C24"/>
              </a:buClr>
              <a:buSzPct val="100000"/>
              <a:buChar char="•"/>
              <a:defRPr sz="1800"/>
            </a:pPr>
            <a:r>
              <a:rPr sz="4800">
                <a:latin typeface="+mj-lt"/>
                <a:ea typeface="+mj-ea"/>
                <a:cs typeface="+mj-cs"/>
                <a:sym typeface="Arial"/>
              </a:rPr>
              <a:t>After completing the lesson, you will be able to</a:t>
            </a:r>
          </a:p>
          <a:p>
            <a:pPr marL="762000" lvl="1" indent="-381000" algn="l">
              <a:spcBef>
                <a:spcPts val="1200"/>
              </a:spcBef>
              <a:buClr>
                <a:srgbClr val="F38C24"/>
              </a:buClr>
              <a:buSzPct val="100000"/>
              <a:buChar char="•"/>
              <a:defRPr sz="1800"/>
            </a:pPr>
            <a:r>
              <a:rPr sz="4800">
                <a:latin typeface="+mj-lt"/>
                <a:ea typeface="+mj-ea"/>
                <a:cs typeface="+mj-cs"/>
                <a:sym typeface="Arial"/>
              </a:rPr>
              <a:t>Find, preview and download cookbooks from the Chef Supermarket community site</a:t>
            </a:r>
          </a:p>
          <a:p>
            <a:pPr marL="762000" lvl="1" indent="-381000" algn="l">
              <a:spcBef>
                <a:spcPts val="1200"/>
              </a:spcBef>
              <a:buClr>
                <a:srgbClr val="F38C24"/>
              </a:buClr>
              <a:buSzPct val="100000"/>
              <a:buChar char="•"/>
              <a:defRPr sz="1800"/>
            </a:pPr>
            <a:r>
              <a:rPr sz="4800">
                <a:latin typeface="+mj-lt"/>
                <a:ea typeface="+mj-ea"/>
                <a:cs typeface="+mj-cs"/>
                <a:sym typeface="Arial"/>
              </a:rPr>
              <a:t>Use knife to work with the Chef Supermarket site API</a:t>
            </a:r>
          </a:p>
          <a:p>
            <a:pPr marL="762000" lvl="1" indent="-381000" algn="l">
              <a:spcBef>
                <a:spcPts val="1200"/>
              </a:spcBef>
              <a:buClr>
                <a:srgbClr val="F38C24"/>
              </a:buClr>
              <a:buSzPct val="100000"/>
              <a:buChar char="•"/>
              <a:defRPr sz="1800"/>
            </a:pPr>
            <a:r>
              <a:rPr sz="4800">
                <a:latin typeface="+mj-lt"/>
                <a:ea typeface="+mj-ea"/>
                <a:cs typeface="+mj-cs"/>
                <a:sym typeface="Arial"/>
              </a:rPr>
              <a:t>Download, extract, examine and implement cookbooks from the Chef Supermarket</a:t>
            </a:r>
          </a:p>
        </p:txBody>
      </p:sp>
      <p:sp>
        <p:nvSpPr>
          <p:cNvPr id="5725" name="Shape 5725"/>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Lesson Objectives</a:t>
            </a:r>
          </a:p>
        </p:txBody>
      </p:sp>
      <p:sp>
        <p:nvSpPr>
          <p:cNvPr id="5726" name="Shape 5726"/>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552</a:t>
            </a:fld>
            <a:endParaRPr sz="1000"/>
          </a:p>
        </p:txBody>
      </p:sp>
    </p:spTree>
  </p:cSld>
  <p:clrMapOvr>
    <a:masterClrMapping/>
  </p:clrMapOvr>
  <p:transition xmlns:p14="http://schemas.microsoft.com/office/powerpoint/2010/main" spd="med"/>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8" name="Shape 5728"/>
          <p:cNvSpPr/>
          <p:nvPr/>
        </p:nvSpPr>
        <p:spPr>
          <a:xfrm>
            <a:off x="800100" y="1879600"/>
            <a:ext cx="14655800" cy="67310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pPr marL="381000" lvl="0" indent="-381000" algn="l">
              <a:spcBef>
                <a:spcPts val="1200"/>
              </a:spcBef>
              <a:buClr>
                <a:srgbClr val="F38C24"/>
              </a:buClr>
              <a:buSzPct val="100000"/>
              <a:buChar char="•"/>
              <a:defRPr sz="1800"/>
            </a:pPr>
            <a:r>
              <a:rPr sz="4800">
                <a:latin typeface="+mj-lt"/>
                <a:ea typeface="+mj-ea"/>
                <a:cs typeface="+mj-cs"/>
                <a:sym typeface="Arial"/>
              </a:rPr>
              <a:t>We've been writing some cookbooks so far...</a:t>
            </a:r>
          </a:p>
          <a:p>
            <a:pPr marL="381000" lvl="0" indent="-381000" algn="l">
              <a:spcBef>
                <a:spcPts val="1200"/>
              </a:spcBef>
              <a:buClr>
                <a:srgbClr val="F38C24"/>
              </a:buClr>
              <a:buSzPct val="100000"/>
              <a:buChar char="•"/>
              <a:defRPr sz="1800"/>
            </a:pPr>
            <a:r>
              <a:rPr sz="4800">
                <a:latin typeface="+mj-lt"/>
                <a:ea typeface="+mj-ea"/>
                <a:cs typeface="+mj-cs"/>
                <a:sym typeface="Arial"/>
              </a:rPr>
              <a:t>Hundreds already exist for a large number of use cases and purposes. Many (but only a fraction) are maintained by Chef.</a:t>
            </a:r>
          </a:p>
          <a:p>
            <a:pPr marL="381000" lvl="0" indent="-381000" algn="l">
              <a:spcBef>
                <a:spcPts val="1200"/>
              </a:spcBef>
              <a:buClr>
                <a:srgbClr val="F38C24"/>
              </a:buClr>
              <a:buSzPct val="100000"/>
              <a:buChar char="•"/>
              <a:defRPr sz="1800"/>
            </a:pPr>
            <a:r>
              <a:rPr sz="4800">
                <a:latin typeface="+mj-lt"/>
                <a:ea typeface="+mj-ea"/>
                <a:cs typeface="+mj-cs"/>
                <a:sym typeface="Arial"/>
              </a:rPr>
              <a:t>Think of it like RubyGems.org, CPAN.org, or other focused plugin-style distribution sites.</a:t>
            </a:r>
          </a:p>
        </p:txBody>
      </p:sp>
      <p:sp>
        <p:nvSpPr>
          <p:cNvPr id="5729" name="Shape 5729"/>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The easy way...</a:t>
            </a:r>
          </a:p>
        </p:txBody>
      </p:sp>
      <p:sp>
        <p:nvSpPr>
          <p:cNvPr id="5730" name="Shape 5730"/>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553</a:t>
            </a:fld>
            <a:endParaRPr sz="1000"/>
          </a:p>
        </p:txBody>
      </p:sp>
    </p:spTree>
  </p:cSld>
  <p:clrMapOvr>
    <a:masterClrMapping/>
  </p:clrMapOvr>
  <p:transition xmlns:p14="http://schemas.microsoft.com/office/powerpoint/2010/main" spd="med"/>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2" name="Shape 5732"/>
          <p:cNvSpPr/>
          <p:nvPr/>
        </p:nvSpPr>
        <p:spPr>
          <a:xfrm>
            <a:off x="800100" y="177800"/>
            <a:ext cx="14655800" cy="1117600"/>
          </a:xfrm>
          <a:prstGeom prst="rect">
            <a:avLst/>
          </a:prstGeom>
          <a:ln w="12700">
            <a:miter lim="400000"/>
          </a:ln>
          <a:effectLst>
            <a:outerShdw blurRad="50800" dist="25400" dir="2700000" rotWithShape="0">
              <a:srgbClr val="000000">
                <a:alpha val="75000"/>
              </a:srgbClr>
            </a:outerShdw>
          </a:effectLst>
          <a:extLst>
            <a:ext uri="{C572A759-6A51-4108-AA02-DFA0A04FC94B}">
              <ma14:wrappingTextBoxFlag xmlns:ma14="http://schemas.microsoft.com/office/mac/drawingml/2011/main" val="1"/>
            </a:ext>
          </a:extLst>
        </p:spPr>
        <p:txBody>
          <a:bodyPr lIns="38100" tIns="38100" rIns="38100" bIns="38100" anchor="b">
            <a:normAutofit lnSpcReduction="10000"/>
          </a:bodyPr>
          <a:lstStyle>
            <a:lvl1pPr algn="l">
              <a:defRPr sz="7200" b="1">
                <a:solidFill>
                  <a:srgbClr val="FFFFFF"/>
                </a:solidFill>
                <a:effectLst>
                  <a:outerShdw blurRad="50800" dist="25400" dir="2700000" rotWithShape="0">
                    <a:srgbClr val="000000">
                      <a:alpha val="75000"/>
                    </a:srgbClr>
                  </a:outerShdw>
                </a:effectLst>
                <a:latin typeface="+mj-lt"/>
                <a:ea typeface="+mj-ea"/>
                <a:cs typeface="+mj-cs"/>
                <a:sym typeface="Arial"/>
              </a:defRPr>
            </a:lvl1p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Exercise: Log into Supermarket</a:t>
            </a:r>
          </a:p>
        </p:txBody>
      </p:sp>
      <p:grpSp>
        <p:nvGrpSpPr>
          <p:cNvPr id="5735" name="Group 5735"/>
          <p:cNvGrpSpPr/>
          <p:nvPr/>
        </p:nvGrpSpPr>
        <p:grpSpPr>
          <a:xfrm>
            <a:off x="6703218" y="2425997"/>
            <a:ext cx="3520034" cy="634406"/>
            <a:chOff x="0" y="297"/>
            <a:chExt cx="3520033" cy="634404"/>
          </a:xfrm>
        </p:grpSpPr>
        <p:sp>
          <p:nvSpPr>
            <p:cNvPr id="5733" name="Shape 5733"/>
            <p:cNvSpPr/>
            <p:nvPr/>
          </p:nvSpPr>
          <p:spPr>
            <a:xfrm>
              <a:off x="0" y="297"/>
              <a:ext cx="2538611" cy="634406"/>
            </a:xfrm>
            <a:prstGeom prst="rect">
              <a:avLst/>
            </a:prstGeom>
            <a:solidFill>
              <a:srgbClr val="FFFFFF">
                <a:alpha val="20000"/>
              </a:srgbClr>
            </a:solidFill>
            <a:ln w="25400" cap="flat">
              <a:solidFill>
                <a:srgbClr val="FFFFFF"/>
              </a:solidFill>
              <a:custDash>
                <a:ds d="200000" sp="200000"/>
              </a:custDash>
              <a:miter lim="400000"/>
            </a:ln>
            <a:effectLst/>
            <a:extLst>
              <a:ext uri="{C572A759-6A51-4108-AA02-DFA0A04FC94B}">
                <ma14:wrappingTextBoxFlag xmlns:ma14="http://schemas.microsoft.com/office/mac/drawingml/2011/main" val="1"/>
              </a:ext>
            </a:extLst>
          </p:spPr>
          <p:txBody>
            <a:bodyPr wrap="none" lIns="76200" tIns="76200" rIns="76200" bIns="76200" numCol="1" anchor="ctr">
              <a:spAutoFit/>
            </a:bodyPr>
            <a:lstStyle>
              <a:lvl1pPr>
                <a:defRPr b="1">
                  <a:solidFill>
                    <a:srgbClr val="FFFFFF"/>
                  </a:solidFill>
                  <a:latin typeface="+mj-lt"/>
                  <a:ea typeface="+mj-ea"/>
                  <a:cs typeface="+mj-cs"/>
                  <a:sym typeface="Arial"/>
                </a:defRPr>
              </a:lvl1pPr>
            </a:lstStyle>
            <a:p>
              <a:pPr lvl="0">
                <a:defRPr sz="1800" b="0">
                  <a:solidFill>
                    <a:srgbClr val="000000"/>
                  </a:solidFill>
                </a:defRPr>
              </a:pPr>
              <a:r>
                <a:rPr sz="3200" b="1">
                  <a:solidFill>
                    <a:srgbClr val="FFFFFF"/>
                  </a:solidFill>
                </a:rPr>
                <a:t>Cookbooks!</a:t>
              </a:r>
            </a:p>
          </p:txBody>
        </p:sp>
        <p:sp>
          <p:nvSpPr>
            <p:cNvPr id="5734" name="Shape 5734"/>
            <p:cNvSpPr/>
            <p:nvPr/>
          </p:nvSpPr>
          <p:spPr>
            <a:xfrm flipH="1" flipV="1">
              <a:off x="2633910" y="401191"/>
              <a:ext cx="886124" cy="40184"/>
            </a:xfrm>
            <a:prstGeom prst="line">
              <a:avLst/>
            </a:prstGeom>
            <a:noFill/>
            <a:ln w="76200" cap="flat">
              <a:solidFill>
                <a:srgbClr val="FFFFFF"/>
              </a:solidFill>
              <a:prstDash val="solid"/>
              <a:miter lim="400000"/>
              <a:headEnd type="stealth" w="med" len="med"/>
            </a:ln>
            <a:effectLst/>
          </p:spPr>
          <p:txBody>
            <a:bodyPr wrap="square" lIns="0" tIns="0" rIns="0" bIns="0" numCol="1" anchor="t">
              <a:noAutofit/>
            </a:bodyPr>
            <a:lstStyle/>
            <a:p>
              <a:pPr lvl="0" algn="l" defTabSz="457200">
                <a:defRPr sz="1200">
                  <a:latin typeface="Helvetica"/>
                  <a:ea typeface="Helvetica"/>
                  <a:cs typeface="Helvetica"/>
                  <a:sym typeface="Helvetica"/>
                </a:defRPr>
              </a:pPr>
              <a:endParaRPr/>
            </a:p>
          </p:txBody>
        </p:sp>
      </p:grpSp>
      <p:sp>
        <p:nvSpPr>
          <p:cNvPr id="5736" name="Shape 5736"/>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554</a:t>
            </a:fld>
            <a:endParaRPr sz="1000"/>
          </a:p>
        </p:txBody>
      </p:sp>
      <p:pic>
        <p:nvPicPr>
          <p:cNvPr id="5737" name="droppedImage.png"/>
          <p:cNvPicPr/>
          <p:nvPr/>
        </p:nvPicPr>
        <p:blipFill>
          <a:blip r:embed="rId3">
            <a:extLst/>
          </a:blip>
          <a:stretch>
            <a:fillRect/>
          </a:stretch>
        </p:blipFill>
        <p:spPr>
          <a:xfrm>
            <a:off x="1206499" y="1746510"/>
            <a:ext cx="12814301" cy="70231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7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5" grpId="1" animBg="1" advAuto="0"/>
    </p:bldLst>
  </p:timing>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41" name="droppedImage.png"/>
          <p:cNvPicPr/>
          <p:nvPr/>
        </p:nvPicPr>
        <p:blipFill>
          <a:blip r:embed="rId3">
            <a:extLst/>
          </a:blip>
          <a:stretch>
            <a:fillRect/>
          </a:stretch>
        </p:blipFill>
        <p:spPr>
          <a:xfrm>
            <a:off x="1206500" y="1751903"/>
            <a:ext cx="12814300" cy="7023101"/>
          </a:xfrm>
          <a:prstGeom prst="rect">
            <a:avLst/>
          </a:prstGeom>
          <a:ln w="12700">
            <a:miter lim="400000"/>
          </a:ln>
        </p:spPr>
      </p:pic>
      <p:sp>
        <p:nvSpPr>
          <p:cNvPr id="5742" name="Shape 5742"/>
          <p:cNvSpPr/>
          <p:nvPr/>
        </p:nvSpPr>
        <p:spPr>
          <a:xfrm>
            <a:off x="800100" y="177800"/>
            <a:ext cx="14655800" cy="1117600"/>
          </a:xfrm>
          <a:prstGeom prst="rect">
            <a:avLst/>
          </a:prstGeom>
          <a:ln w="12700">
            <a:miter lim="400000"/>
          </a:ln>
          <a:effectLst>
            <a:outerShdw blurRad="50800" dist="25400" dir="2700000" rotWithShape="0">
              <a:srgbClr val="000000">
                <a:alpha val="75000"/>
              </a:srgbClr>
            </a:outerShdw>
          </a:effectLst>
          <a:extLst>
            <a:ext uri="{C572A759-6A51-4108-AA02-DFA0A04FC94B}">
              <ma14:wrappingTextBoxFlag xmlns:ma14="http://schemas.microsoft.com/office/mac/drawingml/2011/main" val="1"/>
            </a:ext>
          </a:extLst>
        </p:spPr>
        <p:txBody>
          <a:bodyPr lIns="38100" tIns="38100" rIns="38100" bIns="38100" anchor="b">
            <a:normAutofit lnSpcReduction="10000"/>
          </a:bodyPr>
          <a:lstStyle>
            <a:lvl1pPr algn="l">
              <a:defRPr sz="7200" b="1">
                <a:solidFill>
                  <a:srgbClr val="FFFFFF"/>
                </a:solidFill>
                <a:effectLst>
                  <a:outerShdw blurRad="50800" dist="25400" dir="2700000" rotWithShape="0">
                    <a:srgbClr val="000000">
                      <a:alpha val="75000"/>
                    </a:srgbClr>
                  </a:outerShdw>
                </a:effectLst>
                <a:latin typeface="+mj-lt"/>
                <a:ea typeface="+mj-ea"/>
                <a:cs typeface="+mj-cs"/>
                <a:sym typeface="Arial"/>
              </a:defRPr>
            </a:lvl1p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Exercise: Search for chef-client</a:t>
            </a:r>
          </a:p>
        </p:txBody>
      </p:sp>
      <p:sp>
        <p:nvSpPr>
          <p:cNvPr id="5743" name="Shape 5743"/>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555</a:t>
            </a:fld>
            <a:endParaRPr sz="1000"/>
          </a:p>
        </p:txBody>
      </p:sp>
    </p:spTree>
  </p:cSld>
  <p:clrMapOvr>
    <a:masterClrMapping/>
  </p:clrMapOvr>
  <p:transition xmlns:p14="http://schemas.microsoft.com/office/powerpoint/2010/main" spd="med"/>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47" name="droppedImage.png"/>
          <p:cNvPicPr/>
          <p:nvPr/>
        </p:nvPicPr>
        <p:blipFill>
          <a:blip r:embed="rId3">
            <a:extLst/>
          </a:blip>
          <a:stretch>
            <a:fillRect/>
          </a:stretch>
        </p:blipFill>
        <p:spPr>
          <a:xfrm>
            <a:off x="1203959" y="1752600"/>
            <a:ext cx="12814301" cy="7023100"/>
          </a:xfrm>
          <a:prstGeom prst="rect">
            <a:avLst/>
          </a:prstGeom>
          <a:ln w="12700">
            <a:miter lim="400000"/>
          </a:ln>
        </p:spPr>
      </p:pic>
      <p:sp>
        <p:nvSpPr>
          <p:cNvPr id="5748" name="Shape 5748"/>
          <p:cNvSpPr/>
          <p:nvPr/>
        </p:nvSpPr>
        <p:spPr>
          <a:xfrm>
            <a:off x="800100" y="177800"/>
            <a:ext cx="14655800" cy="1117600"/>
          </a:xfrm>
          <a:prstGeom prst="rect">
            <a:avLst/>
          </a:prstGeom>
          <a:ln w="12700">
            <a:miter lim="400000"/>
          </a:ln>
          <a:effectLst>
            <a:outerShdw blurRad="50800" dist="25400" dir="2700000" rotWithShape="0">
              <a:srgbClr val="000000">
                <a:alpha val="75000"/>
              </a:srgbClr>
            </a:outerShdw>
          </a:effectLst>
          <a:extLst>
            <a:ext uri="{C572A759-6A51-4108-AA02-DFA0A04FC94B}">
              <ma14:wrappingTextBoxFlag xmlns:ma14="http://schemas.microsoft.com/office/mac/drawingml/2011/main" val="1"/>
            </a:ext>
          </a:extLst>
        </p:spPr>
        <p:txBody>
          <a:bodyPr lIns="38100" tIns="38100" rIns="38100" bIns="38100" anchor="b">
            <a:normAutofit lnSpcReduction="10000"/>
          </a:bodyPr>
          <a:lstStyle>
            <a:lvl1pPr algn="l">
              <a:defRPr sz="7200" b="1">
                <a:solidFill>
                  <a:srgbClr val="FFFFFF"/>
                </a:solidFill>
                <a:effectLst>
                  <a:outerShdw blurRad="50800" dist="25400" dir="2700000" rotWithShape="0">
                    <a:srgbClr val="000000">
                      <a:alpha val="75000"/>
                    </a:srgbClr>
                  </a:outerShdw>
                </a:effectLst>
                <a:latin typeface="+mj-lt"/>
                <a:ea typeface="+mj-ea"/>
                <a:cs typeface="+mj-cs"/>
                <a:sym typeface="Arial"/>
              </a:defRPr>
            </a:lvl1p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Search results</a:t>
            </a:r>
          </a:p>
        </p:txBody>
      </p:sp>
      <p:sp>
        <p:nvSpPr>
          <p:cNvPr id="5749" name="Shape 5749"/>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556</a:t>
            </a:fld>
            <a:endParaRPr sz="1000"/>
          </a:p>
        </p:txBody>
      </p:sp>
    </p:spTree>
  </p:cSld>
  <p:clrMapOvr>
    <a:masterClrMapping/>
  </p:clrMapOvr>
  <p:transition xmlns:p14="http://schemas.microsoft.com/office/powerpoint/2010/main" spd="med"/>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53" name="droppedImage.png"/>
          <p:cNvPicPr/>
          <p:nvPr/>
        </p:nvPicPr>
        <p:blipFill>
          <a:blip r:embed="rId3">
            <a:extLst/>
          </a:blip>
          <a:stretch>
            <a:fillRect/>
          </a:stretch>
        </p:blipFill>
        <p:spPr>
          <a:xfrm>
            <a:off x="1206500" y="1746684"/>
            <a:ext cx="12827000" cy="7023101"/>
          </a:xfrm>
          <a:prstGeom prst="rect">
            <a:avLst/>
          </a:prstGeom>
          <a:ln w="12700">
            <a:miter lim="400000"/>
          </a:ln>
        </p:spPr>
      </p:pic>
      <p:sp>
        <p:nvSpPr>
          <p:cNvPr id="5754" name="Shape 5754"/>
          <p:cNvSpPr/>
          <p:nvPr/>
        </p:nvSpPr>
        <p:spPr>
          <a:xfrm>
            <a:off x="800100" y="177800"/>
            <a:ext cx="14655800" cy="1117600"/>
          </a:xfrm>
          <a:prstGeom prst="rect">
            <a:avLst/>
          </a:prstGeom>
          <a:ln w="12700">
            <a:miter lim="400000"/>
          </a:ln>
          <a:effectLst>
            <a:outerShdw blurRad="50800" dist="25400" dir="2700000" rotWithShape="0">
              <a:srgbClr val="000000">
                <a:alpha val="75000"/>
              </a:srgbClr>
            </a:outerShdw>
          </a:effectLst>
          <a:extLst>
            <a:ext uri="{C572A759-6A51-4108-AA02-DFA0A04FC94B}">
              <ma14:wrappingTextBoxFlag xmlns:ma14="http://schemas.microsoft.com/office/mac/drawingml/2011/main" val="1"/>
            </a:ext>
          </a:extLst>
        </p:spPr>
        <p:txBody>
          <a:bodyPr lIns="38100" tIns="38100" rIns="38100" bIns="38100" anchor="b">
            <a:normAutofit lnSpcReduction="10000"/>
          </a:bodyPr>
          <a:lstStyle>
            <a:lvl1pPr algn="l">
              <a:defRPr sz="7200" b="1">
                <a:solidFill>
                  <a:srgbClr val="FFFFFF"/>
                </a:solidFill>
                <a:effectLst>
                  <a:outerShdw blurRad="50800" dist="25400" dir="2700000" rotWithShape="0">
                    <a:srgbClr val="000000">
                      <a:alpha val="75000"/>
                    </a:srgbClr>
                  </a:outerShdw>
                </a:effectLst>
                <a:latin typeface="+mj-lt"/>
                <a:ea typeface="+mj-ea"/>
                <a:cs typeface="+mj-cs"/>
                <a:sym typeface="Arial"/>
              </a:defRPr>
            </a:lvl1p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Viewing a cookbook</a:t>
            </a:r>
          </a:p>
        </p:txBody>
      </p:sp>
      <p:sp>
        <p:nvSpPr>
          <p:cNvPr id="5755" name="Shape 5755"/>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557</a:t>
            </a:fld>
            <a:endParaRPr sz="1000"/>
          </a:p>
        </p:txBody>
      </p:sp>
    </p:spTree>
  </p:cSld>
  <p:clrMapOvr>
    <a:masterClrMapping/>
  </p:clrMapOvr>
  <p:transition xmlns:p14="http://schemas.microsoft.com/office/powerpoint/2010/main" spd="med"/>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9" name="Shape 5759"/>
          <p:cNvSpPr>
            <a:spLocks noGrp="1"/>
          </p:cNvSpPr>
          <p:nvPr>
            <p:ph type="title"/>
          </p:nvPr>
        </p:nvSpPr>
        <p:spPr>
          <a:prstGeom prst="rect">
            <a:avLst/>
          </a:prstGeom>
        </p:spPr>
        <p:txBody>
          <a:bodyPr>
            <a:normAutofit fontScale="90000"/>
          </a:bodyPr>
          <a:lstStyle>
            <a:lvl1pPr defTabSz="352043">
              <a:defRPr sz="4536">
                <a:effectLst>
                  <a:outerShdw blurRad="32004" dist="16002" dir="2700000" rotWithShape="0">
                    <a:srgbClr val="000000">
                      <a:alpha val="75000"/>
                    </a:srgbClr>
                  </a:outerShdw>
                </a:effectLst>
              </a:defRPr>
            </a:lvl1pPr>
          </a:lstStyle>
          <a:p>
            <a:pPr lvl="0">
              <a:defRPr sz="1800" b="0">
                <a:solidFill>
                  <a:srgbClr val="000000"/>
                </a:solidFill>
                <a:effectLst/>
              </a:defRPr>
            </a:pPr>
            <a:r>
              <a:rPr sz="4536" b="1">
                <a:solidFill>
                  <a:srgbClr val="FFFFFF"/>
                </a:solidFill>
                <a:effectLst>
                  <a:outerShdw blurRad="32004" dist="16002" dir="2700000" rotWithShape="0">
                    <a:srgbClr val="000000">
                      <a:alpha val="75000"/>
                    </a:srgbClr>
                  </a:outerShdw>
                </a:effectLst>
              </a:rPr>
              <a:t>You can download cookbooks directly from the site...</a:t>
            </a:r>
          </a:p>
        </p:txBody>
      </p:sp>
      <p:sp>
        <p:nvSpPr>
          <p:cNvPr id="5760" name="Shape 5760"/>
          <p:cNvSpPr>
            <a:spLocks noGrp="1"/>
          </p:cNvSpPr>
          <p:nvPr>
            <p:ph type="body" idx="1"/>
          </p:nvPr>
        </p:nvSpPr>
        <p:spPr>
          <a:prstGeom prst="rect">
            <a:avLst/>
          </a:prstGeom>
        </p:spPr>
        <p:txBody>
          <a:bodyPr>
            <a:normAutofit/>
          </a:bodyPr>
          <a:lstStyle/>
          <a:p>
            <a:pPr marL="361950" lvl="0" indent="-361950" defTabSz="530859">
              <a:spcBef>
                <a:spcPts val="1100"/>
              </a:spcBef>
              <a:defRPr sz="1800"/>
            </a:pPr>
            <a:r>
              <a:rPr sz="4560" dirty="0"/>
              <a:t>You can download cookbooks directly from the Supermarket site, but:</a:t>
            </a:r>
          </a:p>
          <a:p>
            <a:pPr marL="760094" lvl="1" indent="-361950" defTabSz="530859">
              <a:spcBef>
                <a:spcPts val="1100"/>
              </a:spcBef>
              <a:defRPr sz="1800"/>
            </a:pPr>
            <a:r>
              <a:rPr sz="4560" dirty="0"/>
              <a:t>It doesn't put them in your Chef Repository</a:t>
            </a:r>
          </a:p>
          <a:p>
            <a:pPr marL="760094" lvl="1" indent="-361950" defTabSz="530859">
              <a:spcBef>
                <a:spcPts val="1100"/>
              </a:spcBef>
              <a:defRPr sz="1800"/>
            </a:pPr>
            <a:r>
              <a:rPr sz="4560" dirty="0" smtClean="0"/>
              <a:t>It</a:t>
            </a:r>
            <a:r>
              <a:rPr lang="en-US" sz="4560" dirty="0" smtClean="0"/>
              <a:t>'s a lot of clicking to get to things you need quickly</a:t>
            </a:r>
            <a:endParaRPr sz="4560" dirty="0"/>
          </a:p>
          <a:p>
            <a:pPr marL="760094" lvl="1" indent="-361950" defTabSz="530859">
              <a:spcBef>
                <a:spcPts val="1100"/>
              </a:spcBef>
              <a:defRPr sz="1800"/>
            </a:pPr>
            <a:r>
              <a:rPr sz="4560" dirty="0"/>
              <a:t>It isn't necessarily fast if you don't know what you're looking </a:t>
            </a:r>
            <a:r>
              <a:rPr sz="4560" dirty="0" smtClean="0"/>
              <a:t>for</a:t>
            </a:r>
            <a:endParaRPr sz="4560" dirty="0"/>
          </a:p>
          <a:p>
            <a:pPr marL="760094" lvl="1" indent="-361950" defTabSz="530859">
              <a:spcBef>
                <a:spcPts val="1100"/>
              </a:spcBef>
              <a:defRPr sz="1800"/>
            </a:pPr>
            <a:r>
              <a:rPr sz="4560" dirty="0"/>
              <a:t>You're already using knife for managing cookbooks and other things in your Chef </a:t>
            </a:r>
            <a:r>
              <a:rPr sz="4560" dirty="0" smtClean="0"/>
              <a:t>Repository</a:t>
            </a:r>
            <a:endParaRPr sz="4560" dirty="0"/>
          </a:p>
        </p:txBody>
      </p:sp>
      <p:sp>
        <p:nvSpPr>
          <p:cNvPr id="5761" name="Shape 5761"/>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558</a:t>
            </a:fld>
            <a:endParaRPr sz="1000"/>
          </a:p>
        </p:txBody>
      </p:sp>
    </p:spTree>
  </p:cSld>
  <p:clrMapOvr>
    <a:masterClrMapping/>
  </p:clrMapOvr>
  <p:transition xmlns:p14="http://schemas.microsoft.com/office/powerpoint/2010/main" spd="med"/>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3" name="Shape 5763"/>
          <p:cNvSpPr>
            <a:spLocks noGrp="1"/>
          </p:cNvSpPr>
          <p:nvPr>
            <p:ph type="title"/>
          </p:nvPr>
        </p:nvSpPr>
        <p:spPr>
          <a:prstGeom prst="rect">
            <a:avLst/>
          </a:prstGeom>
        </p:spPr>
        <p:txBody>
          <a:bodyPr/>
          <a:lstStyle>
            <a:lvl1pPr defTabSz="469391">
              <a:defRPr sz="6048">
                <a:effectLst>
                  <a:outerShdw blurRad="42672" dist="21336" dir="2700000" rotWithShape="0">
                    <a:srgbClr val="000000">
                      <a:alpha val="75000"/>
                    </a:srgbClr>
                  </a:outerShdw>
                </a:effectLst>
              </a:defRPr>
            </a:lvl1pPr>
          </a:lstStyle>
          <a:p>
            <a:pPr lvl="0">
              <a:defRPr sz="1800" b="0">
                <a:solidFill>
                  <a:srgbClr val="000000"/>
                </a:solidFill>
                <a:effectLst/>
              </a:defRPr>
            </a:pPr>
            <a:r>
              <a:rPr sz="6048" b="1">
                <a:solidFill>
                  <a:srgbClr val="FFFFFF"/>
                </a:solidFill>
                <a:effectLst>
                  <a:outerShdw blurRad="42672" dist="21336" dir="2700000" rotWithShape="0">
                    <a:srgbClr val="000000">
                      <a:alpha val="75000"/>
                    </a:srgbClr>
                  </a:outerShdw>
                </a:effectLst>
              </a:rPr>
              <a:t>Introducing Knife Cookbook Site plugin</a:t>
            </a:r>
          </a:p>
        </p:txBody>
      </p:sp>
      <p:sp>
        <p:nvSpPr>
          <p:cNvPr id="5764" name="Shape 5764"/>
          <p:cNvSpPr>
            <a:spLocks noGrp="1"/>
          </p:cNvSpPr>
          <p:nvPr>
            <p:ph type="body" idx="1"/>
          </p:nvPr>
        </p:nvSpPr>
        <p:spPr>
          <a:prstGeom prst="rect">
            <a:avLst/>
          </a:prstGeom>
        </p:spPr>
        <p:txBody>
          <a:bodyPr/>
          <a:lstStyle/>
          <a:p>
            <a:pPr lvl="0">
              <a:defRPr sz="1800"/>
            </a:pPr>
            <a:r>
              <a:rPr sz="4800"/>
              <a:t>Knife includes a "cookbook site" plugin with some sub-commands:</a:t>
            </a:r>
          </a:p>
          <a:p>
            <a:pPr lvl="1">
              <a:defRPr sz="1800"/>
            </a:pPr>
            <a:r>
              <a:rPr sz="4800"/>
              <a:t>search</a:t>
            </a:r>
          </a:p>
          <a:p>
            <a:pPr lvl="1">
              <a:defRPr sz="1800"/>
            </a:pPr>
            <a:r>
              <a:rPr sz="4800"/>
              <a:t>show</a:t>
            </a:r>
          </a:p>
          <a:p>
            <a:pPr lvl="1">
              <a:defRPr sz="1800"/>
            </a:pPr>
            <a:r>
              <a:rPr sz="4800"/>
              <a:t>download</a:t>
            </a:r>
          </a:p>
          <a:p>
            <a:pPr lvl="1">
              <a:defRPr sz="1800"/>
            </a:pPr>
            <a:r>
              <a:rPr sz="4800"/>
              <a:t>... and more!</a:t>
            </a:r>
          </a:p>
        </p:txBody>
      </p:sp>
      <p:sp>
        <p:nvSpPr>
          <p:cNvPr id="5765" name="Shape 5765"/>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559</a:t>
            </a:fld>
            <a:endParaRPr sz="1000"/>
          </a:p>
        </p:txBody>
      </p:sp>
    </p:spTree>
  </p:cSld>
  <p:clrMapOvr>
    <a:masterClrMapping/>
  </p:clrMapOvr>
  <p:transition xmlns:p14="http://schemas.microsoft.com/office/powerpoint/2010/mai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 name="Shape 1012"/>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Organizations</a:t>
            </a:r>
          </a:p>
        </p:txBody>
      </p:sp>
      <p:sp>
        <p:nvSpPr>
          <p:cNvPr id="1013" name="Shape 1013"/>
          <p:cNvSpPr>
            <a:spLocks noGrp="1"/>
          </p:cNvSpPr>
          <p:nvPr>
            <p:ph type="body" idx="1"/>
          </p:nvPr>
        </p:nvSpPr>
        <p:spPr>
          <a:prstGeom prst="rect">
            <a:avLst/>
          </a:prstGeom>
        </p:spPr>
        <p:txBody>
          <a:bodyPr/>
          <a:lstStyle/>
          <a:p>
            <a:pPr lvl="0">
              <a:defRPr sz="1800"/>
            </a:pPr>
            <a:r>
              <a:rPr sz="4800"/>
              <a:t>Completely independent tenants of Enterprise Chef</a:t>
            </a:r>
          </a:p>
          <a:p>
            <a:pPr lvl="0">
              <a:defRPr sz="1800"/>
            </a:pPr>
            <a:r>
              <a:rPr sz="4800"/>
              <a:t>Share nothing with other organizations</a:t>
            </a:r>
          </a:p>
          <a:p>
            <a:pPr lvl="0">
              <a:defRPr sz="1800"/>
            </a:pPr>
            <a:r>
              <a:rPr sz="4800"/>
              <a:t>May represent different</a:t>
            </a:r>
          </a:p>
          <a:p>
            <a:pPr lvl="1">
              <a:defRPr sz="1800"/>
            </a:pPr>
            <a:r>
              <a:rPr sz="4800"/>
              <a:t>Companies</a:t>
            </a:r>
          </a:p>
          <a:p>
            <a:pPr lvl="1">
              <a:defRPr sz="1800"/>
            </a:pPr>
            <a:r>
              <a:rPr sz="4800"/>
              <a:t>Business Units</a:t>
            </a:r>
          </a:p>
          <a:p>
            <a:pPr lvl="1">
              <a:defRPr sz="1800"/>
            </a:pPr>
            <a:r>
              <a:rPr sz="4800"/>
              <a:t>Departments</a:t>
            </a:r>
          </a:p>
        </p:txBody>
      </p:sp>
      <p:sp>
        <p:nvSpPr>
          <p:cNvPr id="1014" name="Shape 101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56</a:t>
            </a:fld>
            <a:endParaRPr sz="1000"/>
          </a:p>
        </p:txBody>
      </p:sp>
    </p:spTree>
  </p:cSld>
  <p:clrMapOvr>
    <a:masterClrMapping/>
  </p:clrMapOvr>
  <p:transition xmlns:p14="http://schemas.microsoft.com/office/powerpoint/2010/main" spd="med"/>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7" name="Shape 5767"/>
          <p:cNvSpPr>
            <a:spLocks noGrp="1"/>
          </p:cNvSpPr>
          <p:nvPr>
            <p:ph type="title"/>
          </p:nvPr>
        </p:nvSpPr>
        <p:spPr>
          <a:prstGeom prst="rect">
            <a:avLst/>
          </a:prstGeom>
        </p:spPr>
        <p:txBody>
          <a:bodyPr/>
          <a:lstStyle/>
          <a:p>
            <a:pPr lvl="0">
              <a:defRPr sz="1800" b="0">
                <a:solidFill>
                  <a:srgbClr val="000000"/>
                </a:solidFill>
                <a:effectLst/>
              </a:defRPr>
            </a:pPr>
            <a:r>
              <a:rPr sz="9600" b="1">
                <a:solidFill>
                  <a:srgbClr val="FFFFFF"/>
                </a:solidFill>
                <a:effectLst>
                  <a:outerShdw blurRad="50800" dist="25400" dir="2700000" rotWithShape="0">
                    <a:srgbClr val="000000">
                      <a:alpha val="75000"/>
                    </a:srgbClr>
                  </a:outerShdw>
                </a:effectLst>
              </a:rPr>
              <a:t>Download and use chef-client cookbook</a:t>
            </a:r>
          </a:p>
        </p:txBody>
      </p:sp>
      <p:sp>
        <p:nvSpPr>
          <p:cNvPr id="5768" name="Shape 5768"/>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560</a:t>
            </a:fld>
            <a:endParaRPr sz="1000"/>
          </a:p>
        </p:txBody>
      </p:sp>
    </p:spTree>
  </p:cSld>
  <p:clrMapOvr>
    <a:masterClrMapping/>
  </p:clrMapOvr>
  <p:transition xmlns:p14="http://schemas.microsoft.com/office/powerpoint/2010/main" spd="med"/>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0" name="Shape 5770"/>
          <p:cNvSpPr/>
          <p:nvPr/>
        </p:nvSpPr>
        <p:spPr>
          <a:xfrm>
            <a:off x="813494" y="1873250"/>
            <a:ext cx="14655801" cy="11811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600">
                <a:solidFill>
                  <a:srgbClr val="FFFFFF"/>
                </a:solidFill>
                <a:latin typeface="+mn-lt"/>
                <a:ea typeface="+mn-ea"/>
                <a:cs typeface="+mn-cs"/>
                <a:sym typeface="Courier"/>
              </a:defRPr>
            </a:lvl1pPr>
          </a:lstStyle>
          <a:p>
            <a:pPr lvl="0">
              <a:defRPr sz="1800">
                <a:solidFill>
                  <a:srgbClr val="000000"/>
                </a:solidFill>
              </a:defRPr>
            </a:pPr>
            <a:r>
              <a:rPr sz="4600" dirty="0">
                <a:solidFill>
                  <a:srgbClr val="FFFFFF"/>
                </a:solidFill>
              </a:rPr>
              <a:t>$ knife cookbook site search chef-client</a:t>
            </a:r>
          </a:p>
        </p:txBody>
      </p:sp>
      <p:sp>
        <p:nvSpPr>
          <p:cNvPr id="5771" name="Shape 5771"/>
          <p:cNvSpPr>
            <a:spLocks noGrp="1"/>
          </p:cNvSpPr>
          <p:nvPr>
            <p:ph type="title"/>
          </p:nvPr>
        </p:nvSpPr>
        <p:spPr>
          <a:prstGeom prst="rect">
            <a:avLst/>
          </a:prstGeom>
        </p:spPr>
        <p:txBody>
          <a:bodyPr/>
          <a:lstStyle>
            <a:lvl1pPr defTabSz="357631">
              <a:defRPr sz="4608">
                <a:effectLst>
                  <a:outerShdw blurRad="32512" dist="16256" dir="2700000" rotWithShape="0">
                    <a:srgbClr val="000000">
                      <a:alpha val="75000"/>
                    </a:srgbClr>
                  </a:outerShdw>
                </a:effectLst>
              </a:defRPr>
            </a:lvl1pPr>
          </a:lstStyle>
          <a:p>
            <a:pPr lvl="0">
              <a:defRPr sz="1800" b="0">
                <a:solidFill>
                  <a:srgbClr val="000000"/>
                </a:solidFill>
                <a:effectLst/>
              </a:defRPr>
            </a:pPr>
            <a:r>
              <a:rPr sz="4608" b="1">
                <a:solidFill>
                  <a:srgbClr val="FFFFFF"/>
                </a:solidFill>
                <a:effectLst>
                  <a:outerShdw blurRad="32512" dist="16256" dir="2700000" rotWithShape="0">
                    <a:srgbClr val="000000">
                      <a:alpha val="75000"/>
                    </a:srgbClr>
                  </a:outerShdw>
                </a:effectLst>
              </a:rPr>
              <a:t>Exercise: Use knife to search the Chef Supermarket</a:t>
            </a:r>
          </a:p>
        </p:txBody>
      </p:sp>
      <p:sp>
        <p:nvSpPr>
          <p:cNvPr id="5772" name="Shape 5772"/>
          <p:cNvSpPr>
            <a:spLocks noGrp="1"/>
          </p:cNvSpPr>
          <p:nvPr>
            <p:ph type="body" idx="1"/>
          </p:nvPr>
        </p:nvSpPr>
        <p:spPr>
          <a:xfrm>
            <a:off x="800100" y="3492500"/>
            <a:ext cx="14655800" cy="5118100"/>
          </a:xfrm>
          <a:prstGeom prst="rect">
            <a:avLst/>
          </a:prstGeom>
        </p:spPr>
        <p:txBody>
          <a:bodyPr>
            <a:normAutofit fontScale="62500" lnSpcReduction="20000"/>
          </a:bodyPr>
          <a:lstStyle/>
          <a:p>
            <a:pPr lvl="0" defTabSz="223520">
              <a:defRPr sz="1800">
                <a:solidFill>
                  <a:srgbClr val="000000"/>
                </a:solidFill>
              </a:defRPr>
            </a:pPr>
            <a:r>
              <a:rPr sz="1920" dirty="0">
                <a:solidFill>
                  <a:srgbClr val="FFFFFF"/>
                </a:solidFill>
              </a:rPr>
              <a:t>chef:</a:t>
            </a:r>
          </a:p>
          <a:p>
            <a:pPr lvl="0" defTabSz="223520">
              <a:defRPr sz="1800">
                <a:solidFill>
                  <a:srgbClr val="000000"/>
                </a:solidFill>
              </a:defRPr>
            </a:pPr>
            <a:r>
              <a:rPr sz="1920" dirty="0">
                <a:solidFill>
                  <a:srgbClr val="FFFFFF"/>
                </a:solidFill>
              </a:rPr>
              <a:t>  cookbook:             http://cookbooks.opscode.com/api/v1/cookbooks/chef</a:t>
            </a:r>
          </a:p>
          <a:p>
            <a:pPr lvl="0" defTabSz="223520">
              <a:defRPr sz="1800">
                <a:solidFill>
                  <a:srgbClr val="000000"/>
                </a:solidFill>
              </a:defRPr>
            </a:pPr>
            <a:r>
              <a:rPr sz="1920" dirty="0">
                <a:solidFill>
                  <a:srgbClr val="FFFFFF"/>
                </a:solidFill>
              </a:rPr>
              <a:t>  cookbook_description: Installs and configures Chef for chef-client and chef-server</a:t>
            </a:r>
          </a:p>
          <a:p>
            <a:pPr lvl="0" defTabSz="223520">
              <a:defRPr sz="1800">
                <a:solidFill>
                  <a:srgbClr val="000000"/>
                </a:solidFill>
              </a:defRPr>
            </a:pPr>
            <a:r>
              <a:rPr sz="1920" dirty="0">
                <a:solidFill>
                  <a:srgbClr val="FFFFFF"/>
                </a:solidFill>
              </a:rPr>
              <a:t>  cookbook_maintainer:  opscode</a:t>
            </a:r>
          </a:p>
          <a:p>
            <a:pPr lvl="0" defTabSz="223520">
              <a:defRPr sz="1800">
                <a:solidFill>
                  <a:srgbClr val="000000"/>
                </a:solidFill>
              </a:defRPr>
            </a:pPr>
            <a:r>
              <a:rPr sz="1920" dirty="0">
                <a:solidFill>
                  <a:srgbClr val="FFFFFF"/>
                </a:solidFill>
              </a:rPr>
              <a:t>  cookbook_name:        chef</a:t>
            </a:r>
          </a:p>
          <a:p>
            <a:pPr lvl="0" defTabSz="223520">
              <a:defRPr sz="1800">
                <a:solidFill>
                  <a:srgbClr val="000000"/>
                </a:solidFill>
              </a:defRPr>
            </a:pPr>
            <a:r>
              <a:rPr sz="1920" dirty="0">
                <a:solidFill>
                  <a:srgbClr val="FFFFFF"/>
                </a:solidFill>
              </a:rPr>
              <a:t>chef-client:</a:t>
            </a:r>
          </a:p>
          <a:p>
            <a:pPr lvl="0" defTabSz="223520">
              <a:defRPr sz="1800">
                <a:solidFill>
                  <a:srgbClr val="000000"/>
                </a:solidFill>
              </a:defRPr>
            </a:pPr>
            <a:r>
              <a:rPr sz="1920" dirty="0">
                <a:solidFill>
                  <a:srgbClr val="FFFFFF"/>
                </a:solidFill>
              </a:rPr>
              <a:t>  cookbook:             http://cookbooks.opscode.com/api/v1/cookbooks/chef-client</a:t>
            </a:r>
          </a:p>
          <a:p>
            <a:pPr lvl="0" defTabSz="223520">
              <a:defRPr sz="1800">
                <a:solidFill>
                  <a:srgbClr val="000000"/>
                </a:solidFill>
              </a:defRPr>
            </a:pPr>
            <a:r>
              <a:rPr sz="1920" dirty="0">
                <a:solidFill>
                  <a:srgbClr val="FFFFFF"/>
                </a:solidFill>
              </a:rPr>
              <a:t>  cookbook_description: Manages client.rb configuration and chef-client service</a:t>
            </a:r>
          </a:p>
          <a:p>
            <a:pPr lvl="0" defTabSz="223520">
              <a:defRPr sz="1800">
                <a:solidFill>
                  <a:srgbClr val="000000"/>
                </a:solidFill>
              </a:defRPr>
            </a:pPr>
            <a:r>
              <a:rPr sz="1920" dirty="0">
                <a:solidFill>
                  <a:srgbClr val="FFFFFF"/>
                </a:solidFill>
              </a:rPr>
              <a:t>  cookbook_maintainer:  opscode</a:t>
            </a:r>
          </a:p>
          <a:p>
            <a:pPr lvl="0" defTabSz="223520">
              <a:defRPr sz="1800">
                <a:solidFill>
                  <a:srgbClr val="000000"/>
                </a:solidFill>
              </a:defRPr>
            </a:pPr>
            <a:r>
              <a:rPr sz="1920" dirty="0">
                <a:solidFill>
                  <a:srgbClr val="FFFFFF"/>
                </a:solidFill>
              </a:rPr>
              <a:t>  cookbook_name:        chef-client</a:t>
            </a:r>
          </a:p>
          <a:p>
            <a:pPr lvl="0" defTabSz="223520">
              <a:defRPr sz="1800">
                <a:solidFill>
                  <a:srgbClr val="000000"/>
                </a:solidFill>
              </a:defRPr>
            </a:pPr>
            <a:r>
              <a:rPr sz="1920" dirty="0">
                <a:solidFill>
                  <a:srgbClr val="FFFFFF"/>
                </a:solidFill>
              </a:rPr>
              <a:t>chef-client-cron:</a:t>
            </a:r>
          </a:p>
          <a:p>
            <a:pPr lvl="0" defTabSz="223520">
              <a:defRPr sz="1800">
                <a:solidFill>
                  <a:srgbClr val="000000"/>
                </a:solidFill>
              </a:defRPr>
            </a:pPr>
            <a:r>
              <a:rPr sz="1920" dirty="0">
                <a:solidFill>
                  <a:srgbClr val="FFFFFF"/>
                </a:solidFill>
              </a:rPr>
              <a:t>  cookbook:             http://cookbooks.opscode.com/api/v1/cookbooks/chef-client-cron</a:t>
            </a:r>
          </a:p>
          <a:p>
            <a:pPr lvl="0" defTabSz="223520">
              <a:defRPr sz="1800">
                <a:solidFill>
                  <a:srgbClr val="000000"/>
                </a:solidFill>
              </a:defRPr>
            </a:pPr>
            <a:r>
              <a:rPr sz="1920" dirty="0">
                <a:solidFill>
                  <a:srgbClr val="FFFFFF"/>
                </a:solidFill>
              </a:rPr>
              <a:t>  cookbook_description: Manages aspects of only chef-client</a:t>
            </a:r>
          </a:p>
          <a:p>
            <a:pPr lvl="0" defTabSz="223520">
              <a:defRPr sz="1800">
                <a:solidFill>
                  <a:srgbClr val="000000"/>
                </a:solidFill>
              </a:defRPr>
            </a:pPr>
            <a:r>
              <a:rPr sz="1920" dirty="0">
                <a:solidFill>
                  <a:srgbClr val="FFFFFF"/>
                </a:solidFill>
              </a:rPr>
              <a:t>  cookbook_maintainer:  bryanwb</a:t>
            </a:r>
          </a:p>
          <a:p>
            <a:pPr lvl="0" defTabSz="223520">
              <a:defRPr sz="1800">
                <a:solidFill>
                  <a:srgbClr val="000000"/>
                </a:solidFill>
              </a:defRPr>
            </a:pPr>
            <a:r>
              <a:rPr sz="1920" dirty="0">
                <a:solidFill>
                  <a:srgbClr val="FFFFFF"/>
                </a:solidFill>
              </a:rPr>
              <a:t>  cookbook_name:        chef-client-cron</a:t>
            </a:r>
          </a:p>
          <a:p>
            <a:pPr lvl="0" defTabSz="223520">
              <a:defRPr sz="1800">
                <a:solidFill>
                  <a:srgbClr val="000000"/>
                </a:solidFill>
              </a:defRPr>
            </a:pPr>
            <a:r>
              <a:rPr sz="1920" dirty="0">
                <a:solidFill>
                  <a:srgbClr val="FFFFFF"/>
                </a:solidFill>
              </a:rPr>
              <a:t>chef-client_syslog:</a:t>
            </a:r>
          </a:p>
          <a:p>
            <a:pPr lvl="0" defTabSz="223520">
              <a:defRPr sz="1800">
                <a:solidFill>
                  <a:srgbClr val="000000"/>
                </a:solidFill>
              </a:defRPr>
            </a:pPr>
            <a:r>
              <a:rPr sz="1920" dirty="0">
                <a:solidFill>
                  <a:srgbClr val="FFFFFF"/>
                </a:solidFill>
              </a:rPr>
              <a:t>  cookbook:             http://cookbooks.opscode.com/api/v1/cookbooks/chef-client_syslog</a:t>
            </a:r>
          </a:p>
          <a:p>
            <a:pPr lvl="0" defTabSz="223520">
              <a:defRPr sz="1800">
                <a:solidFill>
                  <a:srgbClr val="000000"/>
                </a:solidFill>
              </a:defRPr>
            </a:pPr>
            <a:r>
              <a:rPr sz="1920" dirty="0">
                <a:solidFill>
                  <a:srgbClr val="FFFFFF"/>
                </a:solidFill>
              </a:rPr>
              <a:t>  cookbook_description: chef-client logg to syslog</a:t>
            </a:r>
          </a:p>
          <a:p>
            <a:pPr lvl="0" defTabSz="223520">
              <a:defRPr sz="1800">
                <a:solidFill>
                  <a:srgbClr val="000000"/>
                </a:solidFill>
              </a:defRPr>
            </a:pPr>
            <a:r>
              <a:rPr sz="1920" dirty="0">
                <a:solidFill>
                  <a:srgbClr val="FFFFFF"/>
                </a:solidFill>
              </a:rPr>
              <a:t>  cookbook_maintainer:  sawanoboly</a:t>
            </a:r>
          </a:p>
          <a:p>
            <a:pPr lvl="0" defTabSz="223520">
              <a:defRPr sz="1800">
                <a:solidFill>
                  <a:srgbClr val="000000"/>
                </a:solidFill>
              </a:defRPr>
            </a:pPr>
            <a:r>
              <a:rPr sz="1920" dirty="0">
                <a:solidFill>
                  <a:srgbClr val="FFFFFF"/>
                </a:solidFill>
              </a:rPr>
              <a:t>  cookbook_name:        chef-client_syslog</a:t>
            </a:r>
          </a:p>
          <a:p>
            <a:pPr lvl="0" defTabSz="223520">
              <a:defRPr sz="1800">
                <a:solidFill>
                  <a:srgbClr val="000000"/>
                </a:solidFill>
              </a:defRPr>
            </a:pPr>
            <a:r>
              <a:rPr sz="1920" dirty="0">
                <a:solidFill>
                  <a:srgbClr val="FFFFFF"/>
                </a:solidFill>
              </a:rPr>
              <a:t>forkable_client:</a:t>
            </a:r>
          </a:p>
          <a:p>
            <a:pPr lvl="0" defTabSz="223520">
              <a:defRPr sz="1800">
                <a:solidFill>
                  <a:srgbClr val="000000"/>
                </a:solidFill>
              </a:defRPr>
            </a:pPr>
            <a:r>
              <a:rPr sz="1920" dirty="0">
                <a:solidFill>
                  <a:srgbClr val="FFFFFF"/>
                </a:solidFill>
              </a:rPr>
              <a:t>  cookbook:             http://cookbooks.opscode.com/api/v1/cookbooks/forkable_client</a:t>
            </a:r>
          </a:p>
          <a:p>
            <a:pPr lvl="0" defTabSz="223520">
              <a:defRPr sz="1800">
                <a:solidFill>
                  <a:srgbClr val="000000"/>
                </a:solidFill>
              </a:defRPr>
            </a:pPr>
            <a:r>
              <a:rPr sz="1920" dirty="0">
                <a:solidFill>
                  <a:srgbClr val="FFFFFF"/>
                </a:solidFill>
              </a:rPr>
              <a:t>  cookbook_description: Provides forked chef-client runs</a:t>
            </a:r>
          </a:p>
          <a:p>
            <a:pPr lvl="0" defTabSz="223520">
              <a:defRPr sz="1800">
                <a:solidFill>
                  <a:srgbClr val="000000"/>
                </a:solidFill>
              </a:defRPr>
            </a:pPr>
            <a:r>
              <a:rPr sz="1920" dirty="0">
                <a:solidFill>
                  <a:srgbClr val="FFFFFF"/>
                </a:solidFill>
              </a:rPr>
              <a:t>  cookbook_maintainer:  chrisroberts</a:t>
            </a:r>
          </a:p>
          <a:p>
            <a:pPr lvl="0" defTabSz="223520">
              <a:defRPr sz="1800">
                <a:solidFill>
                  <a:srgbClr val="000000"/>
                </a:solidFill>
              </a:defRPr>
            </a:pPr>
            <a:r>
              <a:rPr sz="1920" dirty="0">
                <a:solidFill>
                  <a:srgbClr val="FFFFFF"/>
                </a:solidFill>
              </a:rPr>
              <a:t>  cookbook_name:        forkable_client</a:t>
            </a:r>
          </a:p>
          <a:p>
            <a:pPr lvl="0" defTabSz="223520">
              <a:defRPr sz="1800">
                <a:solidFill>
                  <a:srgbClr val="000000"/>
                </a:solidFill>
              </a:defRPr>
            </a:pPr>
            <a:r>
              <a:rPr sz="1920" dirty="0">
                <a:solidFill>
                  <a:srgbClr val="FFFFFF"/>
                </a:solidFill>
              </a:rPr>
              <a:t>rubygems-compatibility:</a:t>
            </a:r>
          </a:p>
          <a:p>
            <a:pPr lvl="0" defTabSz="223520">
              <a:defRPr sz="1800">
                <a:solidFill>
                  <a:srgbClr val="000000"/>
                </a:solidFill>
              </a:defRPr>
            </a:pPr>
            <a:r>
              <a:rPr sz="1920" dirty="0">
                <a:solidFill>
                  <a:srgbClr val="FFFFFF"/>
                </a:solidFill>
              </a:rPr>
              <a:t>  cookbook:             http://cookbooks.opscode.com/api/v1/cookbooks/rubygems-compatibility</a:t>
            </a:r>
          </a:p>
          <a:p>
            <a:pPr lvl="0" defTabSz="223520">
              <a:defRPr sz="1800">
                <a:solidFill>
                  <a:srgbClr val="000000"/>
                </a:solidFill>
              </a:defRPr>
            </a:pPr>
            <a:r>
              <a:rPr sz="1920" dirty="0">
                <a:solidFill>
                  <a:srgbClr val="FFFFFF"/>
                </a:solidFill>
              </a:rPr>
              <a:t>  cookbook_description: Fixes chef rubygems for 2.0 API compatibility for pre-11.6 chef-client</a:t>
            </a:r>
          </a:p>
          <a:p>
            <a:pPr lvl="0" defTabSz="223520">
              <a:defRPr sz="1800">
                <a:solidFill>
                  <a:srgbClr val="000000"/>
                </a:solidFill>
              </a:defRPr>
            </a:pPr>
            <a:r>
              <a:rPr sz="1920" dirty="0">
                <a:solidFill>
                  <a:srgbClr val="FFFFFF"/>
                </a:solidFill>
              </a:rPr>
              <a:t>  cookbook_maintainer:  sax</a:t>
            </a:r>
          </a:p>
          <a:p>
            <a:pPr lvl="0" defTabSz="223520">
              <a:defRPr sz="1800">
                <a:solidFill>
                  <a:srgbClr val="000000"/>
                </a:solidFill>
              </a:defRPr>
            </a:pPr>
            <a:r>
              <a:rPr sz="1920" dirty="0">
                <a:solidFill>
                  <a:srgbClr val="FFFFFF"/>
                </a:solidFill>
              </a:rPr>
              <a:t>  cookbook_name:        rubygems-compatibility</a:t>
            </a:r>
          </a:p>
        </p:txBody>
      </p:sp>
      <p:sp>
        <p:nvSpPr>
          <p:cNvPr id="5773" name="Shape 5773"/>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561</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57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70" grpId="1" animBg="1" advAuto="0"/>
    </p:bldLst>
  </p:timing>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7" name="Shape 5777"/>
          <p:cNvSpPr/>
          <p:nvPr/>
        </p:nvSpPr>
        <p:spPr>
          <a:xfrm>
            <a:off x="8134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 knife cookbook site show chef-client</a:t>
            </a:r>
          </a:p>
        </p:txBody>
      </p:sp>
      <p:sp>
        <p:nvSpPr>
          <p:cNvPr id="5778" name="Shape 5778"/>
          <p:cNvSpPr>
            <a:spLocks noGrp="1"/>
          </p:cNvSpPr>
          <p:nvPr>
            <p:ph type="title"/>
          </p:nvPr>
        </p:nvSpPr>
        <p:spPr>
          <a:prstGeom prst="rect">
            <a:avLst/>
          </a:prstGeom>
        </p:spPr>
        <p:txBody>
          <a:bodyPr>
            <a:normAutofit fontScale="90000"/>
          </a:bodyPr>
          <a:lstStyle>
            <a:lvl1pPr defTabSz="273812">
              <a:defRPr sz="3528">
                <a:effectLst>
                  <a:outerShdw blurRad="24892" dist="12446" dir="2700000" rotWithShape="0">
                    <a:srgbClr val="000000">
                      <a:alpha val="75000"/>
                    </a:srgbClr>
                  </a:outerShdw>
                </a:effectLst>
              </a:defRPr>
            </a:lvl1pPr>
          </a:lstStyle>
          <a:p>
            <a:pPr lvl="0">
              <a:defRPr sz="1800" b="0">
                <a:solidFill>
                  <a:srgbClr val="000000"/>
                </a:solidFill>
                <a:effectLst/>
              </a:defRPr>
            </a:pPr>
            <a:r>
              <a:rPr sz="3528" b="1">
                <a:solidFill>
                  <a:srgbClr val="FFFFFF"/>
                </a:solidFill>
                <a:effectLst>
                  <a:outerShdw blurRad="24892" dist="12446" dir="2700000" rotWithShape="0">
                    <a:srgbClr val="000000">
                      <a:alpha val="75000"/>
                    </a:srgbClr>
                  </a:outerShdw>
                </a:effectLst>
              </a:rPr>
              <a:t>Exercise: Use knife to show the chef-client cookbook on the Chef Supermarket</a:t>
            </a:r>
          </a:p>
        </p:txBody>
      </p:sp>
      <p:sp>
        <p:nvSpPr>
          <p:cNvPr id="5779" name="Shape 5779"/>
          <p:cNvSpPr>
            <a:spLocks noGrp="1"/>
          </p:cNvSpPr>
          <p:nvPr>
            <p:ph type="body" idx="1"/>
          </p:nvPr>
        </p:nvSpPr>
        <p:spPr>
          <a:prstGeom prst="rect">
            <a:avLst/>
          </a:prstGeom>
        </p:spPr>
        <p:txBody>
          <a:bodyPr>
            <a:normAutofit lnSpcReduction="10000"/>
          </a:bodyPr>
          <a:lstStyle/>
          <a:p>
            <a:pPr lvl="0" defTabSz="519684">
              <a:defRPr sz="1800">
                <a:solidFill>
                  <a:srgbClr val="000000"/>
                </a:solidFill>
              </a:defRPr>
            </a:pPr>
            <a:r>
              <a:rPr sz="2232" dirty="0">
                <a:solidFill>
                  <a:srgbClr val="FFFFFF"/>
                </a:solidFill>
              </a:rPr>
              <a:t>average_rating: 4.85714</a:t>
            </a:r>
          </a:p>
          <a:p>
            <a:pPr lvl="0" defTabSz="519684">
              <a:defRPr sz="1800">
                <a:solidFill>
                  <a:srgbClr val="000000"/>
                </a:solidFill>
              </a:defRPr>
            </a:pPr>
            <a:r>
              <a:rPr sz="2232" dirty="0">
                <a:solidFill>
                  <a:srgbClr val="FFFFFF"/>
                </a:solidFill>
              </a:rPr>
              <a:t>category:       Utilities</a:t>
            </a:r>
          </a:p>
          <a:p>
            <a:pPr lvl="0" defTabSz="519684">
              <a:defRPr sz="1800">
                <a:solidFill>
                  <a:srgbClr val="000000"/>
                </a:solidFill>
              </a:defRPr>
            </a:pPr>
            <a:r>
              <a:rPr sz="2232" dirty="0">
                <a:solidFill>
                  <a:srgbClr val="FFFFFF"/>
                </a:solidFill>
              </a:rPr>
              <a:t>created_at:     2010-12-16T23:00:45Z</a:t>
            </a:r>
          </a:p>
          <a:p>
            <a:pPr lvl="0" defTabSz="519684">
              <a:defRPr sz="1800">
                <a:solidFill>
                  <a:srgbClr val="000000"/>
                </a:solidFill>
              </a:defRPr>
            </a:pPr>
            <a:r>
              <a:rPr sz="2232" dirty="0">
                <a:solidFill>
                  <a:srgbClr val="FFFFFF"/>
                </a:solidFill>
              </a:rPr>
              <a:t>description:    Manages client.rb configuration and chef-client service</a:t>
            </a:r>
          </a:p>
          <a:p>
            <a:pPr lvl="0" defTabSz="519684">
              <a:defRPr sz="1800">
                <a:solidFill>
                  <a:srgbClr val="000000"/>
                </a:solidFill>
              </a:defRPr>
            </a:pPr>
            <a:r>
              <a:rPr sz="2232" dirty="0">
                <a:solidFill>
                  <a:srgbClr val="FFFFFF"/>
                </a:solidFill>
              </a:rPr>
              <a:t>external_url:   github.com/opscode-cookbooks/chef-client</a:t>
            </a:r>
          </a:p>
          <a:p>
            <a:pPr lvl="0" defTabSz="519684">
              <a:defRPr sz="1800">
                <a:solidFill>
                  <a:srgbClr val="000000"/>
                </a:solidFill>
              </a:defRPr>
            </a:pPr>
            <a:r>
              <a:rPr sz="2232" dirty="0">
                <a:solidFill>
                  <a:srgbClr val="FFFFFF"/>
                </a:solidFill>
              </a:rPr>
              <a:t>latest_version: http://cookbooks.opscode.com/api/v1/cookbooks/chef-client/versions/3_2_0</a:t>
            </a:r>
          </a:p>
          <a:p>
            <a:pPr lvl="0" defTabSz="519684">
              <a:defRPr sz="1800">
                <a:solidFill>
                  <a:srgbClr val="000000"/>
                </a:solidFill>
              </a:defRPr>
            </a:pPr>
            <a:r>
              <a:rPr sz="2232" dirty="0">
                <a:solidFill>
                  <a:srgbClr val="FFFFFF"/>
                </a:solidFill>
              </a:rPr>
              <a:t>maintainer:     opscode</a:t>
            </a:r>
          </a:p>
          <a:p>
            <a:pPr lvl="0" defTabSz="519684">
              <a:defRPr sz="1800">
                <a:solidFill>
                  <a:srgbClr val="000000"/>
                </a:solidFill>
              </a:defRPr>
            </a:pPr>
            <a:r>
              <a:rPr sz="2232" dirty="0">
                <a:solidFill>
                  <a:srgbClr val="FFFFFF"/>
                </a:solidFill>
              </a:rPr>
              <a:t>name:           chef-client</a:t>
            </a:r>
          </a:p>
          <a:p>
            <a:pPr lvl="0" defTabSz="519684">
              <a:defRPr sz="1800">
                <a:solidFill>
                  <a:srgbClr val="000000"/>
                </a:solidFill>
              </a:defRPr>
            </a:pPr>
            <a:r>
              <a:rPr sz="2232" dirty="0">
                <a:solidFill>
                  <a:srgbClr val="FFFFFF"/>
                </a:solidFill>
              </a:rPr>
              <a:t>updated_at:     2013-12-19T19:02:44Z</a:t>
            </a:r>
          </a:p>
          <a:p>
            <a:pPr lvl="0" defTabSz="519684">
              <a:defRPr sz="1800">
                <a:solidFill>
                  <a:srgbClr val="000000"/>
                </a:solidFill>
              </a:defRPr>
            </a:pPr>
            <a:r>
              <a:rPr sz="2232" dirty="0">
                <a:solidFill>
                  <a:srgbClr val="FFFFFF"/>
                </a:solidFill>
              </a:rPr>
              <a:t>versions:</a:t>
            </a:r>
          </a:p>
          <a:p>
            <a:pPr lvl="0" defTabSz="519684">
              <a:defRPr sz="1800">
                <a:solidFill>
                  <a:srgbClr val="000000"/>
                </a:solidFill>
              </a:defRPr>
            </a:pPr>
            <a:r>
              <a:rPr sz="2232" dirty="0">
                <a:solidFill>
                  <a:srgbClr val="FFFFFF"/>
                </a:solidFill>
              </a:rPr>
              <a:t>  http://cookbooks.opscode.com/api/v1/cookbooks/chef-client/versions/3_2_0</a:t>
            </a:r>
          </a:p>
          <a:p>
            <a:pPr lvl="0" defTabSz="519684">
              <a:defRPr sz="1800">
                <a:solidFill>
                  <a:srgbClr val="000000"/>
                </a:solidFill>
              </a:defRPr>
            </a:pPr>
            <a:r>
              <a:rPr sz="2232" dirty="0">
                <a:solidFill>
                  <a:srgbClr val="FFFFFF"/>
                </a:solidFill>
              </a:rPr>
              <a:t>  http://cookbooks.opscode.com/api/v1/cookbooks/chef-client/versions/3_1_2</a:t>
            </a:r>
          </a:p>
          <a:p>
            <a:pPr lvl="0" defTabSz="519684">
              <a:defRPr sz="1800">
                <a:solidFill>
                  <a:srgbClr val="000000"/>
                </a:solidFill>
              </a:defRPr>
            </a:pPr>
            <a:r>
              <a:rPr sz="2232" dirty="0">
                <a:solidFill>
                  <a:srgbClr val="FFFFFF"/>
                </a:solidFill>
              </a:rPr>
              <a:t>  http://cookbooks.opscode.com/api/v1/cookbooks/chef-client/versions/3_1_0</a:t>
            </a:r>
            <a:endParaRPr sz="2232" dirty="0">
              <a:solidFill>
                <a:srgbClr val="FFFFFF"/>
              </a:solidFill>
              <a:hlinkClick r:id="rId2"/>
            </a:endParaRPr>
          </a:p>
        </p:txBody>
      </p:sp>
      <p:sp>
        <p:nvSpPr>
          <p:cNvPr id="5780" name="Shape 5780"/>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562</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57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77" grpId="1" animBg="1" advAuto="0"/>
    </p:bldLst>
  </p:timing>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2" name="Shape 5782"/>
          <p:cNvSpPr/>
          <p:nvPr/>
        </p:nvSpPr>
        <p:spPr>
          <a:xfrm>
            <a:off x="813494" y="1885950"/>
            <a:ext cx="14655801" cy="11557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400">
                <a:solidFill>
                  <a:srgbClr val="FFFFFF"/>
                </a:solidFill>
                <a:latin typeface="+mn-lt"/>
                <a:ea typeface="+mn-ea"/>
                <a:cs typeface="+mn-cs"/>
                <a:sym typeface="Courier"/>
              </a:defRPr>
            </a:lvl1pPr>
          </a:lstStyle>
          <a:p>
            <a:pPr lvl="0">
              <a:defRPr sz="1800">
                <a:solidFill>
                  <a:srgbClr val="000000"/>
                </a:solidFill>
              </a:defRPr>
            </a:pPr>
            <a:r>
              <a:rPr sz="4400">
                <a:solidFill>
                  <a:srgbClr val="FFFFFF"/>
                </a:solidFill>
              </a:rPr>
              <a:t>$ knife cookbook site download chef-client</a:t>
            </a:r>
          </a:p>
        </p:txBody>
      </p:sp>
      <p:sp>
        <p:nvSpPr>
          <p:cNvPr id="5783" name="Shape 5783"/>
          <p:cNvSpPr>
            <a:spLocks noGrp="1"/>
          </p:cNvSpPr>
          <p:nvPr>
            <p:ph type="title"/>
          </p:nvPr>
        </p:nvSpPr>
        <p:spPr>
          <a:prstGeom prst="rect">
            <a:avLst/>
          </a:prstGeom>
        </p:spPr>
        <p:txBody>
          <a:bodyPr/>
          <a:lstStyle>
            <a:lvl1pPr defTabSz="407924">
              <a:defRPr sz="5256">
                <a:effectLst>
                  <a:outerShdw blurRad="37084" dist="18542" dir="2700000" rotWithShape="0">
                    <a:srgbClr val="000000">
                      <a:alpha val="75000"/>
                    </a:srgbClr>
                  </a:outerShdw>
                </a:effectLst>
              </a:defRPr>
            </a:lvl1pPr>
          </a:lstStyle>
          <a:p>
            <a:pPr lvl="0">
              <a:defRPr sz="1800" b="0">
                <a:solidFill>
                  <a:srgbClr val="000000"/>
                </a:solidFill>
                <a:effectLst/>
              </a:defRPr>
            </a:pPr>
            <a:r>
              <a:rPr sz="5256" b="1">
                <a:solidFill>
                  <a:srgbClr val="FFFFFF"/>
                </a:solidFill>
                <a:effectLst>
                  <a:outerShdw blurRad="37084" dist="18542" dir="2700000" rotWithShape="0">
                    <a:srgbClr val="000000">
                      <a:alpha val="75000"/>
                    </a:srgbClr>
                  </a:outerShdw>
                </a:effectLst>
              </a:rPr>
              <a:t>Exercise: Download the chef-client cookbook</a:t>
            </a:r>
          </a:p>
        </p:txBody>
      </p:sp>
      <p:sp>
        <p:nvSpPr>
          <p:cNvPr id="5784" name="Shape 5784"/>
          <p:cNvSpPr>
            <a:spLocks noGrp="1"/>
          </p:cNvSpPr>
          <p:nvPr>
            <p:ph type="body" idx="1"/>
          </p:nvPr>
        </p:nvSpPr>
        <p:spPr>
          <a:prstGeom prst="rect">
            <a:avLst/>
          </a:prstGeom>
        </p:spPr>
        <p:txBody>
          <a:bodyPr/>
          <a:lstStyle/>
          <a:p>
            <a:pPr lvl="0" defTabSz="474980">
              <a:defRPr sz="1800">
                <a:solidFill>
                  <a:srgbClr val="000000"/>
                </a:solidFill>
              </a:defRPr>
            </a:pPr>
            <a:r>
              <a:rPr sz="4080">
                <a:solidFill>
                  <a:srgbClr val="FFFFFF"/>
                </a:solidFill>
              </a:rPr>
              <a:t>Downloading chef-client from the cookbooks site at version 3.2.0 to /Users/johnfitzpatrick/cheftraining/fundamentals2.0/chef-repo/chef-client-3.2.0.tar.gz</a:t>
            </a:r>
          </a:p>
          <a:p>
            <a:pPr lvl="0" defTabSz="474980">
              <a:defRPr sz="1800">
                <a:solidFill>
                  <a:srgbClr val="000000"/>
                </a:solidFill>
              </a:defRPr>
            </a:pPr>
            <a:endParaRPr sz="4080">
              <a:solidFill>
                <a:srgbClr val="FFFFFF"/>
              </a:solidFill>
            </a:endParaRPr>
          </a:p>
          <a:p>
            <a:pPr lvl="0" defTabSz="474980">
              <a:defRPr sz="1800">
                <a:solidFill>
                  <a:srgbClr val="000000"/>
                </a:solidFill>
              </a:defRPr>
            </a:pPr>
            <a:r>
              <a:rPr sz="4080">
                <a:solidFill>
                  <a:srgbClr val="FFFFFF"/>
                </a:solidFill>
              </a:rPr>
              <a:t>Cookbook saved: /Users/YOU/chef-repo/chef-client-3.2.0.tar.gz</a:t>
            </a:r>
          </a:p>
        </p:txBody>
      </p:sp>
      <p:sp>
        <p:nvSpPr>
          <p:cNvPr id="5785" name="Shape 5785"/>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563</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57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82" grpId="1" animBg="1" advAuto="0"/>
    </p:bldLst>
  </p:timing>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9" name="Shape 5789"/>
          <p:cNvSpPr/>
          <p:nvPr/>
        </p:nvSpPr>
        <p:spPr>
          <a:xfrm>
            <a:off x="813494" y="1917700"/>
            <a:ext cx="14655801" cy="1092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defTabSz="457200">
              <a:defRPr sz="4000">
                <a:solidFill>
                  <a:srgbClr val="FFFFFF"/>
                </a:solidFill>
                <a:latin typeface="+mn-lt"/>
                <a:ea typeface="+mn-ea"/>
                <a:cs typeface="+mn-cs"/>
                <a:sym typeface="Courier"/>
              </a:defRPr>
            </a:lvl1pPr>
          </a:lstStyle>
          <a:p>
            <a:pPr lvl="0">
              <a:defRPr sz="1800">
                <a:solidFill>
                  <a:srgbClr val="000000"/>
                </a:solidFill>
              </a:defRPr>
            </a:pPr>
            <a:r>
              <a:rPr sz="4000" dirty="0">
                <a:solidFill>
                  <a:srgbClr val="FFFFFF"/>
                </a:solidFill>
              </a:rPr>
              <a:t>$ tar -zxvf chef-client*.tar.gz -C cookbooks/</a:t>
            </a:r>
          </a:p>
        </p:txBody>
      </p:sp>
      <p:sp>
        <p:nvSpPr>
          <p:cNvPr id="5790" name="Shape 5790"/>
          <p:cNvSpPr>
            <a:spLocks noGrp="1"/>
          </p:cNvSpPr>
          <p:nvPr>
            <p:ph type="body" idx="1"/>
          </p:nvPr>
        </p:nvSpPr>
        <p:spPr>
          <a:prstGeom prst="rect">
            <a:avLst/>
          </a:prstGeom>
        </p:spPr>
        <p:txBody>
          <a:bodyPr>
            <a:normAutofit fontScale="92500" lnSpcReduction="10000"/>
          </a:bodyPr>
          <a:lstStyle/>
          <a:p>
            <a:pPr lvl="0" defTabSz="218440">
              <a:buClr>
                <a:srgbClr val="DE5F31"/>
              </a:buClr>
              <a:defRPr sz="1800">
                <a:solidFill>
                  <a:srgbClr val="000000"/>
                </a:solidFill>
              </a:defRPr>
            </a:pPr>
            <a:r>
              <a:rPr sz="1440">
                <a:solidFill>
                  <a:srgbClr val="FFFFFF"/>
                </a:solidFill>
                <a:latin typeface="Menlo"/>
                <a:ea typeface="Menlo"/>
                <a:cs typeface="Menlo"/>
                <a:sym typeface="Menlo"/>
              </a:rPr>
              <a:t>x chef-client/</a:t>
            </a:r>
          </a:p>
          <a:p>
            <a:pPr lvl="0" defTabSz="218440">
              <a:buClr>
                <a:srgbClr val="DE5F31"/>
              </a:buClr>
              <a:defRPr sz="1800">
                <a:solidFill>
                  <a:srgbClr val="000000"/>
                </a:solidFill>
              </a:defRPr>
            </a:pPr>
            <a:r>
              <a:rPr sz="1440">
                <a:solidFill>
                  <a:srgbClr val="FFFFFF"/>
                </a:solidFill>
                <a:latin typeface="Menlo"/>
                <a:ea typeface="Menlo"/>
                <a:cs typeface="Menlo"/>
                <a:sym typeface="Menlo"/>
              </a:rPr>
              <a:t>x chef-client/attributes/</a:t>
            </a:r>
          </a:p>
          <a:p>
            <a:pPr lvl="0" defTabSz="218440">
              <a:buClr>
                <a:srgbClr val="DE5F31"/>
              </a:buClr>
              <a:defRPr sz="1800">
                <a:solidFill>
                  <a:srgbClr val="000000"/>
                </a:solidFill>
              </a:defRPr>
            </a:pPr>
            <a:r>
              <a:rPr sz="1440">
                <a:solidFill>
                  <a:srgbClr val="FFFFFF"/>
                </a:solidFill>
                <a:latin typeface="Menlo"/>
                <a:ea typeface="Menlo"/>
                <a:cs typeface="Menlo"/>
                <a:sym typeface="Menlo"/>
              </a:rPr>
              <a:t>x chef-client/CHANGELOG.md</a:t>
            </a:r>
          </a:p>
          <a:p>
            <a:pPr lvl="0" defTabSz="218440">
              <a:buClr>
                <a:srgbClr val="DE5F31"/>
              </a:buClr>
              <a:defRPr sz="1800">
                <a:solidFill>
                  <a:srgbClr val="000000"/>
                </a:solidFill>
              </a:defRPr>
            </a:pPr>
            <a:r>
              <a:rPr sz="1440">
                <a:solidFill>
                  <a:srgbClr val="FFFFFF"/>
                </a:solidFill>
                <a:latin typeface="Menlo"/>
                <a:ea typeface="Menlo"/>
                <a:cs typeface="Menlo"/>
                <a:sym typeface="Menlo"/>
              </a:rPr>
              <a:t>x chef-client/CONTRIBUTING</a:t>
            </a:r>
          </a:p>
          <a:p>
            <a:pPr lvl="0" defTabSz="218440">
              <a:buClr>
                <a:srgbClr val="DE5F31"/>
              </a:buClr>
              <a:defRPr sz="1800">
                <a:solidFill>
                  <a:srgbClr val="000000"/>
                </a:solidFill>
              </a:defRPr>
            </a:pPr>
            <a:r>
              <a:rPr sz="1440">
                <a:solidFill>
                  <a:srgbClr val="FFFFFF"/>
                </a:solidFill>
                <a:latin typeface="Menlo"/>
                <a:ea typeface="Menlo"/>
                <a:cs typeface="Menlo"/>
                <a:sym typeface="Menlo"/>
              </a:rPr>
              <a:t>x chef-client/LICENSE</a:t>
            </a:r>
          </a:p>
          <a:p>
            <a:pPr lvl="0" defTabSz="218440">
              <a:buClr>
                <a:srgbClr val="DE5F31"/>
              </a:buClr>
              <a:defRPr sz="1800">
                <a:solidFill>
                  <a:srgbClr val="000000"/>
                </a:solidFill>
              </a:defRPr>
            </a:pPr>
            <a:r>
              <a:rPr sz="1440">
                <a:solidFill>
                  <a:srgbClr val="FFFFFF"/>
                </a:solidFill>
                <a:latin typeface="Menlo"/>
                <a:ea typeface="Menlo"/>
                <a:cs typeface="Menlo"/>
                <a:sym typeface="Menlo"/>
              </a:rPr>
              <a:t>x chef-client/metadata.json</a:t>
            </a:r>
          </a:p>
          <a:p>
            <a:pPr lvl="0" defTabSz="218440">
              <a:buClr>
                <a:srgbClr val="DE5F31"/>
              </a:buClr>
              <a:defRPr sz="1800">
                <a:solidFill>
                  <a:srgbClr val="000000"/>
                </a:solidFill>
              </a:defRPr>
            </a:pPr>
            <a:r>
              <a:rPr sz="1440">
                <a:solidFill>
                  <a:srgbClr val="FFFFFF"/>
                </a:solidFill>
                <a:latin typeface="Menlo"/>
                <a:ea typeface="Menlo"/>
                <a:cs typeface="Menlo"/>
                <a:sym typeface="Menlo"/>
              </a:rPr>
              <a:t>x chef-client/metadata.rb</a:t>
            </a:r>
          </a:p>
          <a:p>
            <a:pPr lvl="0" defTabSz="218440">
              <a:buClr>
                <a:srgbClr val="DE5F31"/>
              </a:buClr>
              <a:defRPr sz="1800">
                <a:solidFill>
                  <a:srgbClr val="000000"/>
                </a:solidFill>
              </a:defRPr>
            </a:pPr>
            <a:r>
              <a:rPr sz="1440">
                <a:solidFill>
                  <a:srgbClr val="FFFFFF"/>
                </a:solidFill>
                <a:latin typeface="Menlo"/>
                <a:ea typeface="Menlo"/>
                <a:cs typeface="Menlo"/>
                <a:sym typeface="Menlo"/>
              </a:rPr>
              <a:t>x chef-client/README.md</a:t>
            </a:r>
          </a:p>
          <a:p>
            <a:pPr lvl="0" defTabSz="218440">
              <a:buClr>
                <a:srgbClr val="DE5F31"/>
              </a:buClr>
              <a:defRPr sz="1800">
                <a:solidFill>
                  <a:srgbClr val="000000"/>
                </a:solidFill>
              </a:defRPr>
            </a:pPr>
            <a:r>
              <a:rPr sz="1440">
                <a:solidFill>
                  <a:srgbClr val="FFFFFF"/>
                </a:solidFill>
                <a:latin typeface="Menlo"/>
                <a:ea typeface="Menlo"/>
                <a:cs typeface="Menlo"/>
                <a:sym typeface="Menlo"/>
              </a:rPr>
              <a:t>x chef-client/recipes/</a:t>
            </a:r>
          </a:p>
          <a:p>
            <a:pPr lvl="0" defTabSz="218440">
              <a:buClr>
                <a:srgbClr val="DE5F31"/>
              </a:buClr>
              <a:defRPr sz="1800">
                <a:solidFill>
                  <a:srgbClr val="000000"/>
                </a:solidFill>
              </a:defRPr>
            </a:pPr>
            <a:r>
              <a:rPr sz="1440">
                <a:solidFill>
                  <a:srgbClr val="FFFFFF"/>
                </a:solidFill>
                <a:latin typeface="Menlo"/>
                <a:ea typeface="Menlo"/>
                <a:cs typeface="Menlo"/>
                <a:sym typeface="Menlo"/>
              </a:rPr>
              <a:t>x chef-client/templates/</a:t>
            </a:r>
          </a:p>
          <a:p>
            <a:pPr lvl="0" defTabSz="218440">
              <a:buClr>
                <a:srgbClr val="DE5F31"/>
              </a:buClr>
              <a:defRPr sz="1800">
                <a:solidFill>
                  <a:srgbClr val="000000"/>
                </a:solidFill>
              </a:defRPr>
            </a:pPr>
            <a:r>
              <a:rPr sz="1440">
                <a:solidFill>
                  <a:srgbClr val="FFFFFF"/>
                </a:solidFill>
                <a:latin typeface="Menlo"/>
                <a:ea typeface="Menlo"/>
                <a:cs typeface="Menlo"/>
                <a:sym typeface="Menlo"/>
              </a:rPr>
              <a:t>x chef-client/templates/arch/</a:t>
            </a:r>
          </a:p>
          <a:p>
            <a:pPr lvl="0" defTabSz="218440">
              <a:buClr>
                <a:srgbClr val="DE5F31"/>
              </a:buClr>
              <a:defRPr sz="1800">
                <a:solidFill>
                  <a:srgbClr val="000000"/>
                </a:solidFill>
              </a:defRPr>
            </a:pPr>
            <a:r>
              <a:rPr sz="1440">
                <a:solidFill>
                  <a:srgbClr val="FFFFFF"/>
                </a:solidFill>
                <a:latin typeface="Menlo"/>
                <a:ea typeface="Menlo"/>
                <a:cs typeface="Menlo"/>
                <a:sym typeface="Menlo"/>
              </a:rPr>
              <a:t>x chef-client/templates/default/</a:t>
            </a:r>
          </a:p>
          <a:p>
            <a:pPr lvl="0" defTabSz="218440">
              <a:buClr>
                <a:srgbClr val="DE5F31"/>
              </a:buClr>
              <a:defRPr sz="1800">
                <a:solidFill>
                  <a:srgbClr val="000000"/>
                </a:solidFill>
              </a:defRPr>
            </a:pPr>
            <a:r>
              <a:rPr sz="1440">
                <a:solidFill>
                  <a:srgbClr val="FFFFFF"/>
                </a:solidFill>
                <a:latin typeface="Menlo"/>
                <a:ea typeface="Menlo"/>
                <a:cs typeface="Menlo"/>
                <a:sym typeface="Menlo"/>
              </a:rPr>
              <a:t>x chef-client/templates/windows/</a:t>
            </a:r>
          </a:p>
          <a:p>
            <a:pPr lvl="0" defTabSz="218440">
              <a:buClr>
                <a:srgbClr val="DE5F31"/>
              </a:buClr>
              <a:defRPr sz="1800">
                <a:solidFill>
                  <a:srgbClr val="000000"/>
                </a:solidFill>
              </a:defRPr>
            </a:pPr>
            <a:r>
              <a:rPr sz="1440">
                <a:solidFill>
                  <a:srgbClr val="FFFFFF"/>
                </a:solidFill>
                <a:latin typeface="Menlo"/>
                <a:ea typeface="Menlo"/>
                <a:cs typeface="Menlo"/>
                <a:sym typeface="Menlo"/>
              </a:rPr>
              <a:t>x chef-client/templates/default/debian/</a:t>
            </a:r>
          </a:p>
          <a:p>
            <a:pPr lvl="0" defTabSz="218440">
              <a:buClr>
                <a:srgbClr val="DE5F31"/>
              </a:buClr>
              <a:defRPr sz="1800">
                <a:solidFill>
                  <a:srgbClr val="000000"/>
                </a:solidFill>
              </a:defRPr>
            </a:pPr>
            <a:r>
              <a:rPr sz="1440">
                <a:solidFill>
                  <a:srgbClr val="FFFFFF"/>
                </a:solidFill>
                <a:latin typeface="Menlo"/>
                <a:ea typeface="Menlo"/>
                <a:cs typeface="Menlo"/>
                <a:sym typeface="Menlo"/>
              </a:rPr>
              <a:t>x chef-client/templates/default/redhat/</a:t>
            </a:r>
          </a:p>
          <a:p>
            <a:pPr lvl="0" defTabSz="218440">
              <a:buClr>
                <a:srgbClr val="DE5F31"/>
              </a:buClr>
              <a:defRPr sz="1800">
                <a:solidFill>
                  <a:srgbClr val="000000"/>
                </a:solidFill>
              </a:defRPr>
            </a:pPr>
            <a:r>
              <a:rPr sz="1440">
                <a:solidFill>
                  <a:srgbClr val="FFFFFF"/>
                </a:solidFill>
                <a:latin typeface="Menlo"/>
                <a:ea typeface="Menlo"/>
                <a:cs typeface="Menlo"/>
                <a:sym typeface="Menlo"/>
              </a:rPr>
              <a:t>x chef-client/templates/default/solaris/</a:t>
            </a:r>
          </a:p>
          <a:p>
            <a:pPr lvl="0" defTabSz="218440">
              <a:buClr>
                <a:srgbClr val="DE5F31"/>
              </a:buClr>
              <a:defRPr sz="1800">
                <a:solidFill>
                  <a:srgbClr val="000000"/>
                </a:solidFill>
              </a:defRPr>
            </a:pPr>
            <a:r>
              <a:rPr sz="1440">
                <a:solidFill>
                  <a:srgbClr val="FFFFFF"/>
                </a:solidFill>
                <a:latin typeface="Menlo"/>
                <a:ea typeface="Menlo"/>
                <a:cs typeface="Menlo"/>
                <a:sym typeface="Menlo"/>
              </a:rPr>
              <a:t>x chef-client/templates/arch/conf.d/</a:t>
            </a:r>
          </a:p>
          <a:p>
            <a:pPr lvl="0" defTabSz="218440">
              <a:buClr>
                <a:srgbClr val="DE5F31"/>
              </a:buClr>
              <a:defRPr sz="1800">
                <a:solidFill>
                  <a:srgbClr val="000000"/>
                </a:solidFill>
              </a:defRPr>
            </a:pPr>
            <a:r>
              <a:rPr sz="1440">
                <a:solidFill>
                  <a:srgbClr val="FFFFFF"/>
                </a:solidFill>
                <a:latin typeface="Menlo"/>
                <a:ea typeface="Menlo"/>
                <a:cs typeface="Menlo"/>
                <a:sym typeface="Menlo"/>
              </a:rPr>
              <a:t>x chef-client/templates/arch/rc.d/</a:t>
            </a:r>
          </a:p>
          <a:p>
            <a:pPr lvl="0" defTabSz="218440">
              <a:buClr>
                <a:srgbClr val="DE5F31"/>
              </a:buClr>
              <a:defRPr sz="1800">
                <a:solidFill>
                  <a:srgbClr val="000000"/>
                </a:solidFill>
              </a:defRPr>
            </a:pPr>
            <a:r>
              <a:rPr sz="1440">
                <a:solidFill>
                  <a:srgbClr val="FFFFFF"/>
                </a:solidFill>
                <a:latin typeface="Menlo"/>
                <a:ea typeface="Menlo"/>
                <a:cs typeface="Menlo"/>
                <a:sym typeface="Menlo"/>
              </a:rPr>
              <a:t>x chef-client/recipes/config.rb</a:t>
            </a:r>
          </a:p>
          <a:p>
            <a:pPr lvl="0" defTabSz="218440">
              <a:buClr>
                <a:srgbClr val="DE5F31"/>
              </a:buClr>
              <a:defRPr sz="1800">
                <a:solidFill>
                  <a:srgbClr val="000000"/>
                </a:solidFill>
              </a:defRPr>
            </a:pPr>
            <a:r>
              <a:rPr sz="1440">
                <a:solidFill>
                  <a:srgbClr val="FFFFFF"/>
                </a:solidFill>
                <a:latin typeface="Menlo"/>
                <a:ea typeface="Menlo"/>
                <a:cs typeface="Menlo"/>
                <a:sym typeface="Menlo"/>
              </a:rPr>
              <a:t>x chef-client/recipes/cron.rb</a:t>
            </a:r>
          </a:p>
          <a:p>
            <a:pPr lvl="0" defTabSz="218440">
              <a:buClr>
                <a:srgbClr val="DE5F31"/>
              </a:buClr>
              <a:defRPr sz="1800">
                <a:solidFill>
                  <a:srgbClr val="000000"/>
                </a:solidFill>
              </a:defRPr>
            </a:pPr>
            <a:r>
              <a:rPr sz="1440">
                <a:solidFill>
                  <a:srgbClr val="FFFFFF"/>
                </a:solidFill>
                <a:latin typeface="Menlo"/>
                <a:ea typeface="Menlo"/>
                <a:cs typeface="Menlo"/>
                <a:sym typeface="Menlo"/>
              </a:rPr>
              <a:t>x chef-client/recipes/default.rb</a:t>
            </a:r>
          </a:p>
          <a:p>
            <a:pPr lvl="0" defTabSz="218440">
              <a:buClr>
                <a:srgbClr val="DE5F31"/>
              </a:buClr>
              <a:defRPr sz="1800">
                <a:solidFill>
                  <a:srgbClr val="000000"/>
                </a:solidFill>
              </a:defRPr>
            </a:pPr>
            <a:r>
              <a:rPr sz="1440">
                <a:solidFill>
                  <a:srgbClr val="FFFFFF"/>
                </a:solidFill>
                <a:latin typeface="Menlo"/>
                <a:ea typeface="Menlo"/>
                <a:cs typeface="Menlo"/>
                <a:sym typeface="Menlo"/>
              </a:rPr>
              <a:t>x chef-client/recipes/delete_validation.rb</a:t>
            </a:r>
          </a:p>
          <a:p>
            <a:pPr lvl="0" defTabSz="218440">
              <a:buClr>
                <a:srgbClr val="DE5F31"/>
              </a:buClr>
              <a:defRPr sz="1800">
                <a:solidFill>
                  <a:srgbClr val="000000"/>
                </a:solidFill>
              </a:defRPr>
            </a:pPr>
            <a:r>
              <a:rPr sz="1440">
                <a:solidFill>
                  <a:srgbClr val="FFFFFF"/>
                </a:solidFill>
                <a:latin typeface="Menlo"/>
                <a:ea typeface="Menlo"/>
                <a:cs typeface="Menlo"/>
                <a:sym typeface="Menlo"/>
              </a:rPr>
              <a:t>x chef-client/recipes/service.rb</a:t>
            </a:r>
          </a:p>
          <a:p>
            <a:pPr lvl="0" defTabSz="218440">
              <a:buClr>
                <a:srgbClr val="DE5F31"/>
              </a:buClr>
              <a:defRPr sz="1800">
                <a:solidFill>
                  <a:srgbClr val="000000"/>
                </a:solidFill>
              </a:defRPr>
            </a:pPr>
            <a:r>
              <a:rPr sz="1440">
                <a:solidFill>
                  <a:srgbClr val="FFFFFF"/>
                </a:solidFill>
                <a:latin typeface="Menlo"/>
                <a:ea typeface="Menlo"/>
                <a:cs typeface="Menlo"/>
                <a:sym typeface="Menlo"/>
              </a:rPr>
              <a:t>x chef-client/attributes/default.rb</a:t>
            </a:r>
          </a:p>
        </p:txBody>
      </p:sp>
      <p:sp>
        <p:nvSpPr>
          <p:cNvPr id="5791" name="Shape 5791"/>
          <p:cNvSpPr/>
          <p:nvPr/>
        </p:nvSpPr>
        <p:spPr>
          <a:xfrm>
            <a:off x="800100" y="177800"/>
            <a:ext cx="14655800" cy="1117600"/>
          </a:xfrm>
          <a:prstGeom prst="rect">
            <a:avLst/>
          </a:prstGeom>
          <a:ln w="12700">
            <a:miter lim="400000"/>
          </a:ln>
          <a:effectLst>
            <a:outerShdw blurRad="50800" dist="25400" dir="2700000" rotWithShape="0">
              <a:srgbClr val="000000">
                <a:alpha val="75000"/>
              </a:srgbClr>
            </a:outerShdw>
          </a:effectLst>
          <a:extLst>
            <a:ext uri="{C572A759-6A51-4108-AA02-DFA0A04FC94B}">
              <ma14:wrappingTextBoxFlag xmlns:ma14="http://schemas.microsoft.com/office/mac/drawingml/2011/main" val="1"/>
            </a:ext>
          </a:extLst>
        </p:spPr>
        <p:txBody>
          <a:bodyPr lIns="38100" tIns="38100" rIns="38100" bIns="38100" anchor="b">
            <a:normAutofit/>
          </a:bodyPr>
          <a:lstStyle>
            <a:lvl1pPr algn="l" defTabSz="407924">
              <a:defRPr sz="5256" b="1">
                <a:solidFill>
                  <a:srgbClr val="FFFFFF"/>
                </a:solidFill>
                <a:effectLst>
                  <a:outerShdw blurRad="37084" dist="18542" dir="2700000" rotWithShape="0">
                    <a:srgbClr val="000000">
                      <a:alpha val="75000"/>
                    </a:srgbClr>
                  </a:outerShdw>
                </a:effectLst>
                <a:latin typeface="+mj-lt"/>
                <a:ea typeface="+mj-ea"/>
                <a:cs typeface="+mj-cs"/>
                <a:sym typeface="Arial"/>
              </a:defRPr>
            </a:lvl1pPr>
          </a:lstStyle>
          <a:p>
            <a:pPr lvl="0">
              <a:defRPr sz="1800" b="0">
                <a:solidFill>
                  <a:srgbClr val="000000"/>
                </a:solidFill>
                <a:effectLst/>
              </a:defRPr>
            </a:pPr>
            <a:r>
              <a:rPr sz="5256" b="1">
                <a:solidFill>
                  <a:srgbClr val="FFFFFF"/>
                </a:solidFill>
                <a:effectLst>
                  <a:outerShdw blurRad="37084" dist="18542" dir="2700000" rotWithShape="0">
                    <a:srgbClr val="000000">
                      <a:alpha val="75000"/>
                    </a:srgbClr>
                  </a:outerShdw>
                </a:effectLst>
              </a:rPr>
              <a:t>Exercise: Extract chef-client cookbook tarball</a:t>
            </a:r>
          </a:p>
        </p:txBody>
      </p:sp>
      <p:sp>
        <p:nvSpPr>
          <p:cNvPr id="5792" name="Shape 5792"/>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564</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57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89" grpId="1" animBg="1" advAuto="0"/>
    </p:bldLst>
  </p:timing>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6" name="Shape 5796"/>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What we just did...</a:t>
            </a:r>
          </a:p>
        </p:txBody>
      </p:sp>
      <p:sp>
        <p:nvSpPr>
          <p:cNvPr id="5797" name="Shape 5797"/>
          <p:cNvSpPr>
            <a:spLocks noGrp="1"/>
          </p:cNvSpPr>
          <p:nvPr>
            <p:ph type="body" idx="1"/>
          </p:nvPr>
        </p:nvSpPr>
        <p:spPr>
          <a:prstGeom prst="rect">
            <a:avLst/>
          </a:prstGeom>
        </p:spPr>
        <p:txBody>
          <a:bodyPr/>
          <a:lstStyle/>
          <a:p>
            <a:pPr lvl="0">
              <a:defRPr sz="1800"/>
            </a:pPr>
            <a:r>
              <a:rPr sz="4800"/>
              <a:t>Cookbooks are distributed as a versioned .tar.gz archive.</a:t>
            </a:r>
          </a:p>
          <a:p>
            <a:pPr lvl="0">
              <a:defRPr sz="1800"/>
            </a:pPr>
            <a:r>
              <a:rPr sz="4800"/>
              <a:t>The latest version is downloaded by default (you can specify the version).</a:t>
            </a:r>
          </a:p>
          <a:p>
            <a:pPr lvl="0">
              <a:defRPr sz="1800"/>
            </a:pPr>
            <a:r>
              <a:rPr sz="4800"/>
              <a:t>Extract the cookbook into the "cookbooks" directory with tar.</a:t>
            </a:r>
          </a:p>
          <a:p>
            <a:pPr lvl="0">
              <a:defRPr sz="1800"/>
            </a:pPr>
            <a:r>
              <a:rPr sz="4800"/>
              <a:t>Next, let's examine the contents.</a:t>
            </a:r>
          </a:p>
        </p:txBody>
      </p:sp>
      <p:sp>
        <p:nvSpPr>
          <p:cNvPr id="5798" name="Shape 5798"/>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565</a:t>
            </a:fld>
            <a:endParaRPr sz="1000"/>
          </a:p>
        </p:txBody>
      </p:sp>
    </p:spTree>
  </p:cSld>
  <p:clrMapOvr>
    <a:masterClrMapping/>
  </p:clrMapOvr>
  <p:transition xmlns:p14="http://schemas.microsoft.com/office/powerpoint/2010/main" spd="med"/>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2" name="Shape 5802"/>
          <p:cNvSpPr>
            <a:spLocks noGrp="1"/>
          </p:cNvSpPr>
          <p:nvPr>
            <p:ph type="title"/>
          </p:nvPr>
        </p:nvSpPr>
        <p:spPr>
          <a:prstGeom prst="rect">
            <a:avLst/>
          </a:prstGeom>
        </p:spPr>
        <p:txBody>
          <a:bodyPr/>
          <a:lstStyle>
            <a:lvl1pPr defTabSz="335280">
              <a:defRPr sz="4320">
                <a:effectLst>
                  <a:outerShdw blurRad="30480" dist="15240" dir="2700000" rotWithShape="0">
                    <a:srgbClr val="000000">
                      <a:alpha val="75000"/>
                    </a:srgbClr>
                  </a:outerShdw>
                </a:effectLst>
              </a:defRPr>
            </a:lvl1pPr>
          </a:lstStyle>
          <a:p>
            <a:pPr lvl="0">
              <a:defRPr sz="1800" b="0">
                <a:solidFill>
                  <a:srgbClr val="000000"/>
                </a:solidFill>
                <a:effectLst/>
              </a:defRPr>
            </a:pPr>
            <a:r>
              <a:rPr sz="4320" b="1">
                <a:solidFill>
                  <a:srgbClr val="FFFFFF"/>
                </a:solidFill>
                <a:effectLst>
                  <a:outerShdw blurRad="30480" dist="15240" dir="2700000" rotWithShape="0">
                    <a:srgbClr val="000000">
                      <a:alpha val="75000"/>
                    </a:srgbClr>
                  </a:outerShdw>
                </a:effectLst>
              </a:rPr>
              <a:t>Best practice: well written cookbooks have a README!</a:t>
            </a:r>
          </a:p>
        </p:txBody>
      </p:sp>
      <p:sp>
        <p:nvSpPr>
          <p:cNvPr id="5803" name="Shape 5803"/>
          <p:cNvSpPr>
            <a:spLocks noGrp="1"/>
          </p:cNvSpPr>
          <p:nvPr>
            <p:ph type="body" idx="1"/>
          </p:nvPr>
        </p:nvSpPr>
        <p:spPr>
          <a:prstGeom prst="rect">
            <a:avLst/>
          </a:prstGeom>
        </p:spPr>
        <p:txBody>
          <a:bodyPr/>
          <a:lstStyle/>
          <a:p>
            <a:pPr lvl="0">
              <a:defRPr sz="1800"/>
            </a:pPr>
            <a:r>
              <a:rPr sz="4800"/>
              <a:t>Documentation for cookbooks doesn't need to be extensive, but a README should describe some important aspects of a cookbook:</a:t>
            </a:r>
          </a:p>
          <a:p>
            <a:pPr lvl="1">
              <a:defRPr sz="1800"/>
            </a:pPr>
            <a:r>
              <a:rPr sz="4800"/>
              <a:t>Expectations (cookbooks, platform, data)</a:t>
            </a:r>
          </a:p>
          <a:p>
            <a:pPr lvl="1">
              <a:defRPr sz="1800"/>
            </a:pPr>
            <a:r>
              <a:rPr sz="4800"/>
              <a:t>Recipes and their purpose</a:t>
            </a:r>
          </a:p>
          <a:p>
            <a:pPr lvl="1">
              <a:defRPr sz="1800"/>
            </a:pPr>
            <a:r>
              <a:rPr sz="4800"/>
              <a:t>LWRPs, Libraries, etc.</a:t>
            </a:r>
          </a:p>
          <a:p>
            <a:pPr lvl="1">
              <a:defRPr sz="1800"/>
            </a:pPr>
            <a:r>
              <a:rPr sz="4800"/>
              <a:t>Usage notes</a:t>
            </a:r>
          </a:p>
          <a:p>
            <a:pPr lvl="0">
              <a:defRPr sz="1800"/>
            </a:pPr>
            <a:r>
              <a:rPr sz="4800"/>
              <a:t>Read the README first!</a:t>
            </a:r>
          </a:p>
        </p:txBody>
      </p:sp>
      <p:sp>
        <p:nvSpPr>
          <p:cNvPr id="5804" name="Shape 5804"/>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566</a:t>
            </a:fld>
            <a:endParaRPr sz="1000"/>
          </a:p>
        </p:txBody>
      </p:sp>
    </p:spTree>
  </p:cSld>
  <p:clrMapOvr>
    <a:masterClrMapping/>
  </p:clrMapOvr>
  <p:transition xmlns:p14="http://schemas.microsoft.com/office/powerpoint/2010/main" spd="med"/>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8" name="Shape 5808"/>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Best Practice:  This runs as root!</a:t>
            </a:r>
          </a:p>
        </p:txBody>
      </p:sp>
      <p:sp>
        <p:nvSpPr>
          <p:cNvPr id="5809" name="Shape 5809"/>
          <p:cNvSpPr>
            <a:spLocks noGrp="1"/>
          </p:cNvSpPr>
          <p:nvPr>
            <p:ph type="body" idx="1"/>
          </p:nvPr>
        </p:nvSpPr>
        <p:spPr>
          <a:prstGeom prst="rect">
            <a:avLst/>
          </a:prstGeom>
        </p:spPr>
        <p:txBody>
          <a:bodyPr/>
          <a:lstStyle/>
          <a:p>
            <a:pPr lvl="0">
              <a:defRPr sz="1800"/>
            </a:pPr>
            <a:r>
              <a:rPr sz="4800"/>
              <a:t>So, you just downloaded source code from the internet.</a:t>
            </a:r>
          </a:p>
          <a:p>
            <a:pPr lvl="0">
              <a:defRPr sz="1800"/>
            </a:pPr>
            <a:r>
              <a:rPr sz="4800"/>
              <a:t>As root.</a:t>
            </a:r>
          </a:p>
          <a:p>
            <a:pPr lvl="0">
              <a:defRPr sz="1800"/>
            </a:pPr>
            <a:r>
              <a:rPr sz="4800"/>
              <a:t>To load in the magic machine that:</a:t>
            </a:r>
          </a:p>
          <a:p>
            <a:pPr lvl="1">
              <a:defRPr sz="1800"/>
            </a:pPr>
            <a:r>
              <a:rPr sz="4800" b="1"/>
              <a:t>Makes your computers run code</a:t>
            </a:r>
          </a:p>
          <a:p>
            <a:pPr lvl="0">
              <a:defRPr sz="1800"/>
            </a:pPr>
            <a:r>
              <a:rPr sz="4800"/>
              <a:t>Read the </a:t>
            </a:r>
            <a:r>
              <a:rPr sz="4800" i="1"/>
              <a:t>entire</a:t>
            </a:r>
            <a:r>
              <a:rPr sz="4800"/>
              <a:t> cookbook first!</a:t>
            </a:r>
          </a:p>
        </p:txBody>
      </p:sp>
      <p:sp>
        <p:nvSpPr>
          <p:cNvPr id="5810" name="Shape 5810"/>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567</a:t>
            </a:fld>
            <a:endParaRPr sz="1000"/>
          </a:p>
        </p:txBody>
      </p:sp>
    </p:spTree>
  </p:cSld>
  <p:clrMapOvr>
    <a:masterClrMapping/>
  </p:clrMapOvr>
  <p:transition xmlns:p14="http://schemas.microsoft.com/office/powerpoint/2010/main" spd="med"/>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4" name="Shape 5814"/>
          <p:cNvSpPr>
            <a:spLocks noGrp="1"/>
          </p:cNvSpPr>
          <p:nvPr>
            <p:ph type="title"/>
          </p:nvPr>
        </p:nvSpPr>
        <p:spPr>
          <a:prstGeom prst="rect">
            <a:avLst/>
          </a:prstGeom>
        </p:spPr>
        <p:txBody>
          <a:bodyPr/>
          <a:lstStyle>
            <a:lvl1pPr defTabSz="519684">
              <a:defRPr sz="6696">
                <a:effectLst>
                  <a:outerShdw blurRad="47244" dist="23622" dir="2700000" rotWithShape="0">
                    <a:srgbClr val="000000">
                      <a:alpha val="75000"/>
                    </a:srgbClr>
                  </a:outerShdw>
                </a:effectLst>
              </a:defRPr>
            </a:lvl1pPr>
          </a:lstStyle>
          <a:p>
            <a:pPr lvl="0">
              <a:defRPr sz="1800" b="0">
                <a:solidFill>
                  <a:srgbClr val="000000"/>
                </a:solidFill>
                <a:effectLst/>
              </a:defRPr>
            </a:pPr>
            <a:r>
              <a:rPr sz="6696" b="1">
                <a:solidFill>
                  <a:srgbClr val="FFFFFF"/>
                </a:solidFill>
                <a:effectLst>
                  <a:outerShdw blurRad="47244" dist="23622" dir="2700000" rotWithShape="0">
                    <a:srgbClr val="000000">
                      <a:alpha val="75000"/>
                    </a:srgbClr>
                  </a:outerShdw>
                </a:effectLst>
              </a:rPr>
              <a:t>Examining the chef-client cookbook</a:t>
            </a:r>
          </a:p>
        </p:txBody>
      </p:sp>
      <p:sp>
        <p:nvSpPr>
          <p:cNvPr id="5815" name="Shape 5815"/>
          <p:cNvSpPr>
            <a:spLocks noGrp="1"/>
          </p:cNvSpPr>
          <p:nvPr>
            <p:ph type="body" idx="1"/>
          </p:nvPr>
        </p:nvSpPr>
        <p:spPr>
          <a:prstGeom prst="rect">
            <a:avLst/>
          </a:prstGeom>
        </p:spPr>
        <p:txBody>
          <a:bodyPr/>
          <a:lstStyle/>
          <a:p>
            <a:pPr lvl="0">
              <a:defRPr sz="1800"/>
            </a:pPr>
            <a:r>
              <a:rPr sz="4800"/>
              <a:t>We're going to use two recipes on the node from the chef-client cookbook.</a:t>
            </a:r>
          </a:p>
          <a:p>
            <a:pPr lvl="1">
              <a:defRPr sz="1800"/>
            </a:pPr>
            <a:r>
              <a:rPr sz="4800"/>
              <a:t>delete_validation</a:t>
            </a:r>
          </a:p>
          <a:p>
            <a:pPr lvl="1">
              <a:defRPr sz="1800"/>
            </a:pPr>
            <a:r>
              <a:rPr sz="4800"/>
              <a:t>service (via default)</a:t>
            </a:r>
          </a:p>
        </p:txBody>
      </p:sp>
      <p:sp>
        <p:nvSpPr>
          <p:cNvPr id="5816" name="Shape 5816"/>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568</a:t>
            </a:fld>
            <a:endParaRPr sz="1000"/>
          </a:p>
        </p:txBody>
      </p:sp>
    </p:spTree>
  </p:cSld>
  <p:clrMapOvr>
    <a:masterClrMapping/>
  </p:clrMapOvr>
  <p:transition xmlns:p14="http://schemas.microsoft.com/office/powerpoint/2010/main" spd="med"/>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8" name="Shape 5818"/>
          <p:cNvSpPr/>
          <p:nvPr/>
        </p:nvSpPr>
        <p:spPr>
          <a:xfrm>
            <a:off x="1358304" y="1701800"/>
            <a:ext cx="6121401"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b="1">
                <a:latin typeface="+mn-lt"/>
                <a:ea typeface="+mn-ea"/>
                <a:cs typeface="+mn-cs"/>
                <a:sym typeface="Courier"/>
              </a:defRPr>
            </a:lvl1pPr>
          </a:lstStyle>
          <a:p>
            <a:pPr lvl="0">
              <a:defRPr sz="1800" b="0"/>
            </a:pPr>
            <a:r>
              <a:rPr sz="3200" b="1"/>
              <a:t>OPEN IN EDITOR:</a:t>
            </a:r>
          </a:p>
        </p:txBody>
      </p:sp>
      <p:sp>
        <p:nvSpPr>
          <p:cNvPr id="5819" name="Shape 5819"/>
          <p:cNvSpPr/>
          <p:nvPr/>
        </p:nvSpPr>
        <p:spPr>
          <a:xfrm>
            <a:off x="6642100" y="8394700"/>
            <a:ext cx="3048000"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defRPr b="1">
                <a:latin typeface="+mn-lt"/>
                <a:ea typeface="+mn-ea"/>
                <a:cs typeface="+mn-cs"/>
                <a:sym typeface="Courier"/>
              </a:defRPr>
            </a:lvl1pPr>
          </a:lstStyle>
          <a:p>
            <a:pPr lvl="0">
              <a:defRPr sz="1800" b="0"/>
            </a:pPr>
            <a:r>
              <a:rPr sz="3200" b="1"/>
              <a:t>SAVE FILE!</a:t>
            </a:r>
          </a:p>
        </p:txBody>
      </p:sp>
      <p:sp>
        <p:nvSpPr>
          <p:cNvPr id="5820" name="Shape 5820"/>
          <p:cNvSpPr/>
          <p:nvPr/>
        </p:nvSpPr>
        <p:spPr>
          <a:xfrm>
            <a:off x="5048448" y="1663700"/>
            <a:ext cx="14655801" cy="6350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lgn="l">
              <a:defRPr sz="2700">
                <a:latin typeface="+mn-lt"/>
                <a:ea typeface="+mn-ea"/>
                <a:cs typeface="+mn-cs"/>
                <a:sym typeface="Courier"/>
              </a:defRPr>
            </a:lvl1pPr>
          </a:lstStyle>
          <a:p>
            <a:pPr lvl="0">
              <a:defRPr sz="1800"/>
            </a:pPr>
            <a:r>
              <a:rPr sz="2700"/>
              <a:t>cookbooks/chef-client/recipes/delete_validation.rb</a:t>
            </a:r>
          </a:p>
        </p:txBody>
      </p:sp>
      <p:sp>
        <p:nvSpPr>
          <p:cNvPr id="5821" name="Shape 5821"/>
          <p:cNvSpPr/>
          <p:nvPr/>
        </p:nvSpPr>
        <p:spPr>
          <a:xfrm>
            <a:off x="838200" y="2381250"/>
            <a:ext cx="14630400" cy="36068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p>
            <a:pPr lvl="8" indent="0" algn="l" defTabSz="457200">
              <a:defRPr sz="1800"/>
            </a:pPr>
            <a:r>
              <a:rPr sz="3000" dirty="0">
                <a:solidFill>
                  <a:srgbClr val="4F7A28"/>
                </a:solidFill>
                <a:latin typeface="+mn-lt"/>
                <a:ea typeface="+mn-ea"/>
                <a:cs typeface="+mn-cs"/>
                <a:sym typeface="Courier"/>
              </a:rPr>
              <a:t>unless</a:t>
            </a:r>
            <a:r>
              <a:rPr sz="3000" dirty="0">
                <a:latin typeface="+mn-lt"/>
                <a:ea typeface="+mn-ea"/>
                <a:cs typeface="+mn-cs"/>
                <a:sym typeface="Courier"/>
              </a:rPr>
              <a:t> chef_server?</a:t>
            </a:r>
          </a:p>
          <a:p>
            <a:pPr lvl="8" indent="0" algn="l" defTabSz="457200">
              <a:defRPr sz="1800"/>
            </a:pPr>
            <a:r>
              <a:rPr sz="3000" dirty="0">
                <a:latin typeface="+mn-lt"/>
                <a:ea typeface="+mn-ea"/>
                <a:cs typeface="+mn-cs"/>
                <a:sym typeface="Courier"/>
              </a:rPr>
              <a:t>  file </a:t>
            </a:r>
            <a:r>
              <a:rPr sz="3000" dirty="0">
                <a:solidFill>
                  <a:srgbClr val="4F7A28"/>
                </a:solidFill>
                <a:latin typeface="+mn-lt"/>
                <a:ea typeface="+mn-ea"/>
                <a:cs typeface="+mn-cs"/>
                <a:sym typeface="Courier"/>
              </a:rPr>
              <a:t>Chef</a:t>
            </a:r>
            <a:r>
              <a:rPr sz="3000" dirty="0">
                <a:latin typeface="+mn-lt"/>
                <a:ea typeface="+mn-ea"/>
                <a:cs typeface="+mn-cs"/>
                <a:sym typeface="Courier"/>
              </a:rPr>
              <a:t>::</a:t>
            </a:r>
            <a:r>
              <a:rPr sz="3000" dirty="0">
                <a:solidFill>
                  <a:srgbClr val="4F7A28"/>
                </a:solidFill>
                <a:latin typeface="+mn-lt"/>
                <a:ea typeface="+mn-ea"/>
                <a:cs typeface="+mn-cs"/>
                <a:sym typeface="Courier"/>
              </a:rPr>
              <a:t>Config</a:t>
            </a:r>
            <a:r>
              <a:rPr sz="3000" dirty="0">
                <a:latin typeface="+mn-lt"/>
                <a:ea typeface="+mn-ea"/>
                <a:cs typeface="+mn-cs"/>
                <a:sym typeface="Courier"/>
              </a:rPr>
              <a:t>[</a:t>
            </a:r>
            <a:r>
              <a:rPr sz="3000" dirty="0">
                <a:solidFill>
                  <a:srgbClr val="B51A00"/>
                </a:solidFill>
                <a:latin typeface="+mn-lt"/>
                <a:ea typeface="+mn-ea"/>
                <a:cs typeface="+mn-cs"/>
                <a:sym typeface="Courier"/>
              </a:rPr>
              <a:t>:validation_key</a:t>
            </a:r>
            <a:r>
              <a:rPr sz="3000" dirty="0">
                <a:latin typeface="+mn-lt"/>
                <a:ea typeface="+mn-ea"/>
                <a:cs typeface="+mn-cs"/>
                <a:sym typeface="Courier"/>
              </a:rPr>
              <a:t>] </a:t>
            </a:r>
            <a:r>
              <a:rPr sz="3000" dirty="0">
                <a:solidFill>
                  <a:srgbClr val="4F7A28"/>
                </a:solidFill>
                <a:latin typeface="+mn-lt"/>
                <a:ea typeface="+mn-ea"/>
                <a:cs typeface="+mn-cs"/>
                <a:sym typeface="Courier"/>
              </a:rPr>
              <a:t>do</a:t>
            </a:r>
            <a:endParaRPr sz="3000" dirty="0">
              <a:latin typeface="+mn-lt"/>
              <a:ea typeface="+mn-ea"/>
              <a:cs typeface="+mn-cs"/>
              <a:sym typeface="Courier"/>
            </a:endParaRPr>
          </a:p>
          <a:p>
            <a:pPr lvl="8" indent="0" algn="l" defTabSz="457200">
              <a:defRPr sz="1800"/>
            </a:pPr>
            <a:r>
              <a:rPr sz="3000" dirty="0">
                <a:latin typeface="+mn-lt"/>
                <a:ea typeface="+mn-ea"/>
                <a:cs typeface="+mn-cs"/>
                <a:sym typeface="Courier"/>
              </a:rPr>
              <a:t>    action </a:t>
            </a:r>
            <a:r>
              <a:rPr sz="3000" dirty="0">
                <a:solidFill>
                  <a:srgbClr val="B51A00"/>
                </a:solidFill>
                <a:latin typeface="+mn-lt"/>
                <a:ea typeface="+mn-ea"/>
                <a:cs typeface="+mn-cs"/>
                <a:sym typeface="Courier"/>
              </a:rPr>
              <a:t>:delete</a:t>
            </a:r>
            <a:endParaRPr sz="3000" dirty="0">
              <a:latin typeface="+mn-lt"/>
              <a:ea typeface="+mn-ea"/>
              <a:cs typeface="+mn-cs"/>
              <a:sym typeface="Courier"/>
            </a:endParaRPr>
          </a:p>
          <a:p>
            <a:pPr lvl="8" indent="0" algn="l" defTabSz="457200">
              <a:defRPr sz="1800"/>
            </a:pPr>
            <a:r>
              <a:rPr sz="3000" dirty="0">
                <a:latin typeface="+mn-lt"/>
                <a:ea typeface="+mn-ea"/>
                <a:cs typeface="+mn-cs"/>
                <a:sym typeface="Courier"/>
              </a:rPr>
              <a:t>    backup </a:t>
            </a:r>
            <a:r>
              <a:rPr sz="3000" dirty="0">
                <a:solidFill>
                  <a:srgbClr val="B51A00"/>
                </a:solidFill>
                <a:latin typeface="+mn-lt"/>
                <a:ea typeface="+mn-ea"/>
                <a:cs typeface="+mn-cs"/>
                <a:sym typeface="Courier"/>
              </a:rPr>
              <a:t>false</a:t>
            </a:r>
            <a:endParaRPr sz="3000" dirty="0">
              <a:latin typeface="+mn-lt"/>
              <a:ea typeface="+mn-ea"/>
              <a:cs typeface="+mn-cs"/>
              <a:sym typeface="Courier"/>
            </a:endParaRPr>
          </a:p>
          <a:p>
            <a:pPr lvl="8" indent="0" algn="l" defTabSz="457200">
              <a:defRPr sz="1800"/>
            </a:pPr>
            <a:r>
              <a:rPr sz="3000" dirty="0">
                <a:latin typeface="+mn-lt"/>
                <a:ea typeface="+mn-ea"/>
                <a:cs typeface="+mn-cs"/>
                <a:sym typeface="Courier"/>
              </a:rPr>
              <a:t>    only_if { ::</a:t>
            </a:r>
            <a:r>
              <a:rPr sz="3000" dirty="0">
                <a:solidFill>
                  <a:srgbClr val="4F7A28"/>
                </a:solidFill>
                <a:latin typeface="+mn-lt"/>
                <a:ea typeface="+mn-ea"/>
                <a:cs typeface="+mn-cs"/>
                <a:sym typeface="Courier"/>
              </a:rPr>
              <a:t>File</a:t>
            </a:r>
            <a:r>
              <a:rPr sz="3000" dirty="0">
                <a:latin typeface="+mn-lt"/>
                <a:ea typeface="+mn-ea"/>
                <a:cs typeface="+mn-cs"/>
                <a:sym typeface="Courier"/>
              </a:rPr>
              <a:t>.exists?(</a:t>
            </a:r>
            <a:r>
              <a:rPr sz="3000" dirty="0">
                <a:solidFill>
                  <a:srgbClr val="4F7A28"/>
                </a:solidFill>
                <a:latin typeface="+mn-lt"/>
                <a:ea typeface="+mn-ea"/>
                <a:cs typeface="+mn-cs"/>
                <a:sym typeface="Courier"/>
              </a:rPr>
              <a:t>Chef</a:t>
            </a:r>
            <a:r>
              <a:rPr sz="3000" dirty="0">
                <a:latin typeface="+mn-lt"/>
                <a:ea typeface="+mn-ea"/>
                <a:cs typeface="+mn-cs"/>
                <a:sym typeface="Courier"/>
              </a:rPr>
              <a:t>::</a:t>
            </a:r>
            <a:r>
              <a:rPr sz="3000" dirty="0">
                <a:solidFill>
                  <a:srgbClr val="4F7A28"/>
                </a:solidFill>
                <a:latin typeface="+mn-lt"/>
                <a:ea typeface="+mn-ea"/>
                <a:cs typeface="+mn-cs"/>
                <a:sym typeface="Courier"/>
              </a:rPr>
              <a:t>Config</a:t>
            </a:r>
            <a:r>
              <a:rPr sz="3000" dirty="0">
                <a:latin typeface="+mn-lt"/>
                <a:ea typeface="+mn-ea"/>
                <a:cs typeface="+mn-cs"/>
                <a:sym typeface="Courier"/>
              </a:rPr>
              <a:t>[</a:t>
            </a:r>
            <a:r>
              <a:rPr sz="3000" dirty="0">
                <a:solidFill>
                  <a:srgbClr val="B51A00"/>
                </a:solidFill>
                <a:latin typeface="+mn-lt"/>
                <a:ea typeface="+mn-ea"/>
                <a:cs typeface="+mn-cs"/>
                <a:sym typeface="Courier"/>
              </a:rPr>
              <a:t>:client_key</a:t>
            </a:r>
            <a:r>
              <a:rPr sz="3000" dirty="0">
                <a:latin typeface="+mn-lt"/>
                <a:ea typeface="+mn-ea"/>
                <a:cs typeface="+mn-cs"/>
                <a:sym typeface="Courier"/>
              </a:rPr>
              <a:t>]) }</a:t>
            </a:r>
          </a:p>
          <a:p>
            <a:pPr lvl="8" indent="0" algn="l" defTabSz="457200">
              <a:defRPr sz="1800"/>
            </a:pPr>
            <a:r>
              <a:rPr sz="3000" dirty="0">
                <a:latin typeface="+mn-lt"/>
                <a:ea typeface="+mn-ea"/>
                <a:cs typeface="+mn-cs"/>
                <a:sym typeface="Courier"/>
              </a:rPr>
              <a:t>  </a:t>
            </a:r>
            <a:r>
              <a:rPr sz="3000" dirty="0">
                <a:solidFill>
                  <a:srgbClr val="4F7A28"/>
                </a:solidFill>
                <a:latin typeface="+mn-lt"/>
                <a:ea typeface="+mn-ea"/>
                <a:cs typeface="+mn-cs"/>
                <a:sym typeface="Courier"/>
              </a:rPr>
              <a:t>end</a:t>
            </a:r>
            <a:endParaRPr sz="3000" dirty="0">
              <a:latin typeface="+mn-lt"/>
              <a:ea typeface="+mn-ea"/>
              <a:cs typeface="+mn-cs"/>
              <a:sym typeface="Courier"/>
            </a:endParaRPr>
          </a:p>
          <a:p>
            <a:pPr lvl="8" indent="0" algn="l" defTabSz="457200">
              <a:defRPr sz="1800"/>
            </a:pPr>
            <a:r>
              <a:rPr sz="3000" dirty="0">
                <a:solidFill>
                  <a:srgbClr val="4F7A28"/>
                </a:solidFill>
                <a:latin typeface="+mn-lt"/>
                <a:ea typeface="+mn-ea"/>
                <a:cs typeface="+mn-cs"/>
                <a:sym typeface="Courier"/>
              </a:rPr>
              <a:t>end</a:t>
            </a:r>
          </a:p>
        </p:txBody>
      </p:sp>
      <p:sp>
        <p:nvSpPr>
          <p:cNvPr id="5822" name="Shape 5822"/>
          <p:cNvSpPr>
            <a:spLocks noGrp="1"/>
          </p:cNvSpPr>
          <p:nvPr>
            <p:ph type="title"/>
          </p:nvPr>
        </p:nvSpPr>
        <p:spPr>
          <a:prstGeom prst="rect">
            <a:avLst/>
          </a:prstGeom>
        </p:spPr>
        <p:txBody>
          <a:bodyPr/>
          <a:lstStyle>
            <a:lvl1pPr defTabSz="340868">
              <a:defRPr sz="4392">
                <a:effectLst>
                  <a:outerShdw blurRad="30988" dist="15494" dir="2700000" rotWithShape="0">
                    <a:srgbClr val="000000">
                      <a:alpha val="75000"/>
                    </a:srgbClr>
                  </a:outerShdw>
                </a:effectLst>
              </a:defRPr>
            </a:lvl1pPr>
          </a:lstStyle>
          <a:p>
            <a:pPr lvl="0">
              <a:defRPr sz="1800" b="0">
                <a:solidFill>
                  <a:srgbClr val="000000"/>
                </a:solidFill>
                <a:effectLst/>
              </a:defRPr>
            </a:pPr>
            <a:r>
              <a:rPr sz="4392" b="1">
                <a:solidFill>
                  <a:srgbClr val="FFFFFF"/>
                </a:solidFill>
                <a:effectLst>
                  <a:outerShdw blurRad="30988" dist="15494" dir="2700000" rotWithShape="0">
                    <a:srgbClr val="000000">
                      <a:alpha val="75000"/>
                    </a:srgbClr>
                  </a:outerShdw>
                </a:effectLst>
              </a:rPr>
              <a:t>Exercise: View the chef-client::delete_validation recipe</a:t>
            </a:r>
          </a:p>
        </p:txBody>
      </p:sp>
      <p:sp>
        <p:nvSpPr>
          <p:cNvPr id="5823" name="Shape 5823"/>
          <p:cNvSpPr/>
          <p:nvPr/>
        </p:nvSpPr>
        <p:spPr>
          <a:xfrm>
            <a:off x="863600" y="3065120"/>
            <a:ext cx="14592300" cy="2374900"/>
          </a:xfrm>
          <a:prstGeom prst="rect">
            <a:avLst/>
          </a:prstGeom>
          <a:ln w="63500">
            <a:solidFill>
              <a:srgbClr val="FFAA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5824" name="Shape 5824"/>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569</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5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20" grpId="1" animBg="1" advAuto="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 name="Shape 1018"/>
          <p:cNvSpPr>
            <a:spLocks noGrp="1"/>
          </p:cNvSpPr>
          <p:nvPr>
            <p:ph type="title"/>
          </p:nvPr>
        </p:nvSpPr>
        <p:spPr>
          <a:prstGeom prst="rect">
            <a:avLst/>
          </a:prstGeom>
        </p:spPr>
        <p:txBody>
          <a:bodyPr/>
          <a:lstStyle/>
          <a:p>
            <a:pPr lvl="0">
              <a:defRPr sz="1800" b="0">
                <a:solidFill>
                  <a:srgbClr val="000000"/>
                </a:solidFill>
                <a:effectLst/>
              </a:defRPr>
            </a:pPr>
            <a:r>
              <a:rPr sz="9600" b="1">
                <a:solidFill>
                  <a:srgbClr val="FFFFFF"/>
                </a:solidFill>
                <a:effectLst>
                  <a:outerShdw blurRad="50800" dist="25400" dir="2700000" rotWithShape="0">
                    <a:srgbClr val="000000">
                      <a:alpha val="75000"/>
                    </a:srgbClr>
                  </a:outerShdw>
                </a:effectLst>
              </a:rPr>
              <a:t>Environments</a:t>
            </a:r>
          </a:p>
        </p:txBody>
      </p:sp>
      <p:sp>
        <p:nvSpPr>
          <p:cNvPr id="1019" name="Shape 1019"/>
          <p:cNvSpPr/>
          <p:nvPr/>
        </p:nvSpPr>
        <p:spPr>
          <a:xfrm>
            <a:off x="800100" y="3797300"/>
            <a:ext cx="1270000" cy="1270000"/>
          </a:xfrm>
          <a:prstGeom prst="roundRect">
            <a:avLst>
              <a:gd name="adj" fmla="val 150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020" name="Shape 1020"/>
          <p:cNvSpPr/>
          <p:nvPr/>
        </p:nvSpPr>
        <p:spPr>
          <a:xfrm>
            <a:off x="281992" y="2940050"/>
            <a:ext cx="2309813" cy="5334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defRPr sz="1800"/>
            </a:pPr>
            <a:r>
              <a:rPr sz="3200"/>
              <a:t>Development</a:t>
            </a:r>
          </a:p>
        </p:txBody>
      </p:sp>
      <p:sp>
        <p:nvSpPr>
          <p:cNvPr id="1021" name="Shape 1021"/>
          <p:cNvSpPr/>
          <p:nvPr/>
        </p:nvSpPr>
        <p:spPr>
          <a:xfrm>
            <a:off x="4673600" y="5473700"/>
            <a:ext cx="1270000" cy="1270000"/>
          </a:xfrm>
          <a:prstGeom prst="roundRect">
            <a:avLst>
              <a:gd name="adj" fmla="val 150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022" name="Shape 1022"/>
          <p:cNvSpPr/>
          <p:nvPr/>
        </p:nvSpPr>
        <p:spPr>
          <a:xfrm>
            <a:off x="6337300" y="5473700"/>
            <a:ext cx="1270000" cy="1270000"/>
          </a:xfrm>
          <a:prstGeom prst="roundRect">
            <a:avLst>
              <a:gd name="adj" fmla="val 150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023" name="Shape 1023"/>
          <p:cNvSpPr/>
          <p:nvPr/>
        </p:nvSpPr>
        <p:spPr>
          <a:xfrm>
            <a:off x="4699000" y="7137400"/>
            <a:ext cx="1270000" cy="1270000"/>
          </a:xfrm>
          <a:prstGeom prst="roundRect">
            <a:avLst>
              <a:gd name="adj" fmla="val 150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024" name="Shape 1024"/>
          <p:cNvSpPr/>
          <p:nvPr/>
        </p:nvSpPr>
        <p:spPr>
          <a:xfrm>
            <a:off x="6261100" y="7137400"/>
            <a:ext cx="1270000" cy="1270000"/>
          </a:xfrm>
          <a:prstGeom prst="roundRect">
            <a:avLst>
              <a:gd name="adj" fmla="val 150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025" name="Shape 1025"/>
          <p:cNvSpPr/>
          <p:nvPr/>
        </p:nvSpPr>
        <p:spPr>
          <a:xfrm>
            <a:off x="5489674" y="2940050"/>
            <a:ext cx="1222971" cy="5334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defRPr sz="1800"/>
            </a:pPr>
            <a:r>
              <a:rPr sz="3200"/>
              <a:t>Staging</a:t>
            </a:r>
          </a:p>
        </p:txBody>
      </p:sp>
      <p:sp>
        <p:nvSpPr>
          <p:cNvPr id="1026" name="Shape 1026"/>
          <p:cNvSpPr/>
          <p:nvPr/>
        </p:nvSpPr>
        <p:spPr>
          <a:xfrm>
            <a:off x="5473700" y="3911600"/>
            <a:ext cx="1270000" cy="1270000"/>
          </a:xfrm>
          <a:prstGeom prst="roundRect">
            <a:avLst>
              <a:gd name="adj" fmla="val 15000"/>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027" name="Shape 1027"/>
          <p:cNvSpPr/>
          <p:nvPr/>
        </p:nvSpPr>
        <p:spPr>
          <a:xfrm>
            <a:off x="10325100" y="3581400"/>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028" name="Shape 1028"/>
          <p:cNvSpPr/>
          <p:nvPr/>
        </p:nvSpPr>
        <p:spPr>
          <a:xfrm>
            <a:off x="10541000" y="2946400"/>
            <a:ext cx="2197100" cy="5334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Production</a:t>
            </a:r>
          </a:p>
        </p:txBody>
      </p:sp>
      <p:sp>
        <p:nvSpPr>
          <p:cNvPr id="1029" name="Shape 1029"/>
          <p:cNvSpPr/>
          <p:nvPr/>
        </p:nvSpPr>
        <p:spPr>
          <a:xfrm>
            <a:off x="10325100" y="4927600"/>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030" name="Shape 1030"/>
          <p:cNvSpPr/>
          <p:nvPr/>
        </p:nvSpPr>
        <p:spPr>
          <a:xfrm>
            <a:off x="8877300" y="4927600"/>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031" name="Shape 1031"/>
          <p:cNvSpPr/>
          <p:nvPr/>
        </p:nvSpPr>
        <p:spPr>
          <a:xfrm>
            <a:off x="11849100" y="4927600"/>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032" name="Shape 1032"/>
          <p:cNvSpPr/>
          <p:nvPr/>
        </p:nvSpPr>
        <p:spPr>
          <a:xfrm>
            <a:off x="10350500" y="6350000"/>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033" name="Shape 1033"/>
          <p:cNvSpPr/>
          <p:nvPr/>
        </p:nvSpPr>
        <p:spPr>
          <a:xfrm>
            <a:off x="11785600" y="6350000"/>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034" name="Shape 1034"/>
          <p:cNvSpPr/>
          <p:nvPr/>
        </p:nvSpPr>
        <p:spPr>
          <a:xfrm>
            <a:off x="11849100" y="3581400"/>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035" name="Shape 1035"/>
          <p:cNvSpPr/>
          <p:nvPr/>
        </p:nvSpPr>
        <p:spPr>
          <a:xfrm>
            <a:off x="13385800" y="4927600"/>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036" name="Shape 1036"/>
          <p:cNvSpPr/>
          <p:nvPr/>
        </p:nvSpPr>
        <p:spPr>
          <a:xfrm>
            <a:off x="14820900" y="4927600"/>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037" name="Shape 1037"/>
          <p:cNvSpPr/>
          <p:nvPr/>
        </p:nvSpPr>
        <p:spPr>
          <a:xfrm>
            <a:off x="10363200" y="7772400"/>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038" name="Shape 1038"/>
          <p:cNvSpPr/>
          <p:nvPr/>
        </p:nvSpPr>
        <p:spPr>
          <a:xfrm>
            <a:off x="11811000" y="7772400"/>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039" name="Shape 103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57</a:t>
            </a:fld>
            <a:endParaRPr sz="1000"/>
          </a:p>
        </p:txBody>
      </p:sp>
    </p:spTree>
  </p:cSld>
  <p:clrMapOvr>
    <a:masterClrMapping/>
  </p:clrMapOvr>
  <p:transition xmlns:p14="http://schemas.microsoft.com/office/powerpoint/2010/main" spd="med"/>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8" name="Shape 5828"/>
          <p:cNvSpPr/>
          <p:nvPr/>
        </p:nvSpPr>
        <p:spPr>
          <a:xfrm>
            <a:off x="1358304" y="1701800"/>
            <a:ext cx="6121401"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b="1">
                <a:latin typeface="+mn-lt"/>
                <a:ea typeface="+mn-ea"/>
                <a:cs typeface="+mn-cs"/>
                <a:sym typeface="Courier"/>
              </a:defRPr>
            </a:lvl1pPr>
          </a:lstStyle>
          <a:p>
            <a:pPr lvl="0">
              <a:defRPr sz="1800" b="0"/>
            </a:pPr>
            <a:r>
              <a:rPr sz="3200" b="1"/>
              <a:t>OPEN IN EDITOR:</a:t>
            </a:r>
          </a:p>
        </p:txBody>
      </p:sp>
      <p:sp>
        <p:nvSpPr>
          <p:cNvPr id="5829" name="Shape 5829"/>
          <p:cNvSpPr/>
          <p:nvPr/>
        </p:nvSpPr>
        <p:spPr>
          <a:xfrm>
            <a:off x="6604000" y="4432300"/>
            <a:ext cx="3048000"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defRPr b="1">
                <a:latin typeface="+mn-lt"/>
                <a:ea typeface="+mn-ea"/>
                <a:cs typeface="+mn-cs"/>
                <a:sym typeface="Courier"/>
              </a:defRPr>
            </a:lvl1pPr>
          </a:lstStyle>
          <a:p>
            <a:pPr lvl="0">
              <a:defRPr sz="1800" b="0"/>
            </a:pPr>
            <a:r>
              <a:rPr sz="3200" b="1"/>
              <a:t>SAVE FILE!</a:t>
            </a:r>
          </a:p>
        </p:txBody>
      </p:sp>
      <p:sp>
        <p:nvSpPr>
          <p:cNvPr id="5830" name="Shape 5830"/>
          <p:cNvSpPr/>
          <p:nvPr/>
        </p:nvSpPr>
        <p:spPr>
          <a:xfrm>
            <a:off x="5048448" y="1625600"/>
            <a:ext cx="14655801" cy="7112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lgn="l">
              <a:defRPr>
                <a:latin typeface="+mn-lt"/>
                <a:ea typeface="+mn-ea"/>
                <a:cs typeface="+mn-cs"/>
                <a:sym typeface="Courier"/>
              </a:defRPr>
            </a:lvl1pPr>
          </a:lstStyle>
          <a:p>
            <a:pPr lvl="0">
              <a:defRPr sz="1800"/>
            </a:pPr>
            <a:r>
              <a:rPr sz="3200"/>
              <a:t>roles/base.rb</a:t>
            </a:r>
          </a:p>
        </p:txBody>
      </p:sp>
      <p:sp>
        <p:nvSpPr>
          <p:cNvPr id="5831" name="Shape 5831"/>
          <p:cNvSpPr/>
          <p:nvPr/>
        </p:nvSpPr>
        <p:spPr>
          <a:xfrm>
            <a:off x="838200" y="2381250"/>
            <a:ext cx="14630400" cy="13970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p>
            <a:pPr lvl="8" indent="0" algn="l" defTabSz="457200">
              <a:defRPr sz="1800"/>
            </a:pPr>
            <a:r>
              <a:rPr sz="2200" dirty="0">
                <a:latin typeface="+mn-lt"/>
                <a:ea typeface="+mn-ea"/>
                <a:cs typeface="+mn-cs"/>
                <a:sym typeface="Courier"/>
              </a:rPr>
              <a:t>name</a:t>
            </a:r>
            <a:r>
              <a:rPr sz="2200" dirty="0">
                <a:solidFill>
                  <a:srgbClr val="4F7A28"/>
                </a:solidFill>
                <a:latin typeface="+mn-lt"/>
                <a:ea typeface="+mn-ea"/>
                <a:cs typeface="+mn-cs"/>
                <a:sym typeface="Courier"/>
              </a:rPr>
              <a:t> </a:t>
            </a:r>
            <a:r>
              <a:rPr sz="2200" dirty="0">
                <a:solidFill>
                  <a:srgbClr val="B51A00"/>
                </a:solidFill>
                <a:latin typeface="+mn-lt"/>
                <a:ea typeface="+mn-ea"/>
                <a:cs typeface="+mn-cs"/>
                <a:sym typeface="Courier"/>
              </a:rPr>
              <a:t>"base"</a:t>
            </a:r>
            <a:endParaRPr sz="2200" dirty="0">
              <a:solidFill>
                <a:srgbClr val="4F7A28"/>
              </a:solidFill>
              <a:latin typeface="+mn-lt"/>
              <a:ea typeface="+mn-ea"/>
              <a:cs typeface="+mn-cs"/>
              <a:sym typeface="Courier"/>
            </a:endParaRPr>
          </a:p>
          <a:p>
            <a:pPr lvl="8" indent="0" algn="l" defTabSz="457200">
              <a:defRPr sz="1800"/>
            </a:pPr>
            <a:r>
              <a:rPr sz="2200" dirty="0">
                <a:latin typeface="+mn-lt"/>
                <a:ea typeface="+mn-ea"/>
                <a:cs typeface="+mn-cs"/>
                <a:sym typeface="Courier"/>
              </a:rPr>
              <a:t>description</a:t>
            </a:r>
            <a:r>
              <a:rPr sz="2200" dirty="0">
                <a:solidFill>
                  <a:srgbClr val="4F7A28"/>
                </a:solidFill>
                <a:latin typeface="+mn-lt"/>
                <a:ea typeface="+mn-ea"/>
                <a:cs typeface="+mn-cs"/>
                <a:sym typeface="Courier"/>
              </a:rPr>
              <a:t> </a:t>
            </a:r>
            <a:r>
              <a:rPr sz="2200" dirty="0">
                <a:solidFill>
                  <a:srgbClr val="B51A00"/>
                </a:solidFill>
                <a:latin typeface="+mn-lt"/>
                <a:ea typeface="+mn-ea"/>
                <a:cs typeface="+mn-cs"/>
                <a:sym typeface="Courier"/>
              </a:rPr>
              <a:t>"Base Server Role"</a:t>
            </a:r>
            <a:endParaRPr sz="2200" dirty="0">
              <a:solidFill>
                <a:srgbClr val="4F7A28"/>
              </a:solidFill>
              <a:latin typeface="+mn-lt"/>
              <a:ea typeface="+mn-ea"/>
              <a:cs typeface="+mn-cs"/>
              <a:sym typeface="Courier"/>
            </a:endParaRPr>
          </a:p>
          <a:p>
            <a:pPr lvl="8" indent="0" algn="l" defTabSz="457200">
              <a:defRPr sz="1800"/>
            </a:pPr>
            <a:r>
              <a:rPr sz="2200" dirty="0">
                <a:latin typeface="+mn-lt"/>
                <a:ea typeface="+mn-ea"/>
                <a:cs typeface="+mn-cs"/>
                <a:sym typeface="Courier"/>
              </a:rPr>
              <a:t>run_list</a:t>
            </a:r>
            <a:r>
              <a:rPr sz="2200" dirty="0">
                <a:solidFill>
                  <a:srgbClr val="4F7A28"/>
                </a:solidFill>
                <a:latin typeface="+mn-lt"/>
                <a:ea typeface="+mn-ea"/>
                <a:cs typeface="+mn-cs"/>
                <a:sym typeface="Courier"/>
              </a:rPr>
              <a:t> </a:t>
            </a:r>
            <a:r>
              <a:rPr sz="2200" dirty="0">
                <a:solidFill>
                  <a:srgbClr val="B51A00"/>
                </a:solidFill>
                <a:latin typeface="+mn-lt"/>
                <a:ea typeface="+mn-ea"/>
                <a:cs typeface="+mn-cs"/>
                <a:sym typeface="Courier"/>
              </a:rPr>
              <a:t>"recipe[chef-client::delete_validation]"</a:t>
            </a:r>
            <a:r>
              <a:rPr sz="2200" dirty="0">
                <a:latin typeface="+mn-lt"/>
                <a:ea typeface="+mn-ea"/>
                <a:cs typeface="+mn-cs"/>
                <a:sym typeface="Courier"/>
              </a:rPr>
              <a:t>,</a:t>
            </a:r>
            <a:r>
              <a:rPr sz="2200" dirty="0">
                <a:solidFill>
                  <a:srgbClr val="4F7A28"/>
                </a:solidFill>
                <a:latin typeface="+mn-lt"/>
                <a:ea typeface="+mn-ea"/>
                <a:cs typeface="+mn-cs"/>
                <a:sym typeface="Courier"/>
              </a:rPr>
              <a:t> </a:t>
            </a:r>
            <a:r>
              <a:rPr sz="2200" dirty="0">
                <a:solidFill>
                  <a:srgbClr val="B51A00"/>
                </a:solidFill>
                <a:latin typeface="+mn-lt"/>
                <a:ea typeface="+mn-ea"/>
                <a:cs typeface="+mn-cs"/>
                <a:sym typeface="Courier"/>
              </a:rPr>
              <a:t>"recipe[motd]"</a:t>
            </a:r>
            <a:r>
              <a:rPr sz="2200" dirty="0">
                <a:latin typeface="+mn-lt"/>
                <a:ea typeface="+mn-ea"/>
                <a:cs typeface="+mn-cs"/>
                <a:sym typeface="Courier"/>
              </a:rPr>
              <a:t>,</a:t>
            </a:r>
            <a:r>
              <a:rPr sz="2200" dirty="0">
                <a:solidFill>
                  <a:srgbClr val="4F7A28"/>
                </a:solidFill>
                <a:latin typeface="+mn-lt"/>
                <a:ea typeface="+mn-ea"/>
                <a:cs typeface="+mn-cs"/>
                <a:sym typeface="Courier"/>
              </a:rPr>
              <a:t> </a:t>
            </a:r>
            <a:r>
              <a:rPr sz="2200" dirty="0">
                <a:solidFill>
                  <a:srgbClr val="B51A00"/>
                </a:solidFill>
                <a:latin typeface="+mn-lt"/>
                <a:ea typeface="+mn-ea"/>
                <a:cs typeface="+mn-cs"/>
                <a:sym typeface="Courier"/>
              </a:rPr>
              <a:t>"recipe[users]"</a:t>
            </a:r>
          </a:p>
        </p:txBody>
      </p:sp>
      <p:sp>
        <p:nvSpPr>
          <p:cNvPr id="5832" name="Shape 5832"/>
          <p:cNvSpPr>
            <a:spLocks noGrp="1"/>
          </p:cNvSpPr>
          <p:nvPr>
            <p:ph type="title"/>
          </p:nvPr>
        </p:nvSpPr>
        <p:spPr>
          <a:prstGeom prst="rect">
            <a:avLst/>
          </a:prstGeom>
        </p:spPr>
        <p:txBody>
          <a:bodyPr/>
          <a:lstStyle>
            <a:lvl1pPr defTabSz="301752">
              <a:defRPr sz="3888">
                <a:effectLst>
                  <a:outerShdw blurRad="27432" dist="13716" dir="2700000" rotWithShape="0">
                    <a:srgbClr val="000000">
                      <a:alpha val="75000"/>
                    </a:srgbClr>
                  </a:outerShdw>
                </a:effectLst>
              </a:defRPr>
            </a:lvl1pPr>
          </a:lstStyle>
          <a:p>
            <a:pPr lvl="0">
              <a:defRPr sz="1800" b="0">
                <a:solidFill>
                  <a:srgbClr val="000000"/>
                </a:solidFill>
                <a:effectLst/>
              </a:defRPr>
            </a:pPr>
            <a:r>
              <a:rPr sz="3888" b="1">
                <a:solidFill>
                  <a:srgbClr val="FFFFFF"/>
                </a:solidFill>
                <a:effectLst>
                  <a:outerShdw blurRad="27432" dist="13716" dir="2700000" rotWithShape="0">
                    <a:srgbClr val="000000">
                      <a:alpha val="75000"/>
                    </a:srgbClr>
                  </a:outerShdw>
                </a:effectLst>
              </a:rPr>
              <a:t>Exercise: Add chef-client::delete_validation to your base role</a:t>
            </a:r>
          </a:p>
        </p:txBody>
      </p:sp>
      <p:sp>
        <p:nvSpPr>
          <p:cNvPr id="5833" name="Shape 5833"/>
          <p:cNvSpPr/>
          <p:nvPr/>
        </p:nvSpPr>
        <p:spPr>
          <a:xfrm>
            <a:off x="838200" y="3251200"/>
            <a:ext cx="14566900" cy="393700"/>
          </a:xfrm>
          <a:prstGeom prst="rect">
            <a:avLst/>
          </a:prstGeom>
          <a:ln w="63500">
            <a:solidFill>
              <a:srgbClr val="FFAA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5834" name="Shape 5834"/>
          <p:cNvSpPr/>
          <p:nvPr/>
        </p:nvSpPr>
        <p:spPr>
          <a:xfrm>
            <a:off x="825500" y="5638800"/>
            <a:ext cx="14389100" cy="95250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38100" tIns="38100" rIns="38100" bIns="38100" anchor="ctr">
            <a:normAutofit/>
          </a:bodyPr>
          <a:lstStyle/>
          <a:p>
            <a:pPr marL="533400" lvl="0" indent="-533400" algn="l">
              <a:spcBef>
                <a:spcPts val="1500"/>
              </a:spcBef>
              <a:buClr>
                <a:srgbClr val="DE5F31"/>
              </a:buClr>
              <a:buSzPct val="171000"/>
              <a:buChar char="•"/>
              <a:defRPr sz="1800"/>
            </a:pPr>
            <a:r>
              <a:rPr sz="4800">
                <a:solidFill>
                  <a:srgbClr val="2E2F2C"/>
                </a:solidFill>
                <a:latin typeface="+mj-lt"/>
                <a:ea typeface="+mj-ea"/>
                <a:cs typeface="+mj-cs"/>
                <a:sym typeface="Arial"/>
              </a:rPr>
              <a:t>Add the </a:t>
            </a:r>
            <a:r>
              <a:rPr sz="4800" b="1">
                <a:solidFill>
                  <a:srgbClr val="2E2F2C"/>
                </a:solidFill>
                <a:latin typeface="+mj-lt"/>
                <a:ea typeface="+mj-ea"/>
                <a:cs typeface="+mj-cs"/>
                <a:sym typeface="Arial"/>
              </a:rPr>
              <a:t>delete_validation</a:t>
            </a:r>
            <a:r>
              <a:rPr sz="4800">
                <a:solidFill>
                  <a:srgbClr val="2E2F2C"/>
                </a:solidFill>
                <a:latin typeface="+mj-lt"/>
                <a:ea typeface="+mj-ea"/>
                <a:cs typeface="+mj-cs"/>
                <a:sym typeface="Arial"/>
              </a:rPr>
              <a:t> recipe</a:t>
            </a:r>
          </a:p>
        </p:txBody>
      </p:sp>
      <p:sp>
        <p:nvSpPr>
          <p:cNvPr id="5835" name="Shape 5835"/>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570</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58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0" grpId="1" animBg="1" advAuto="0"/>
    </p:bldLst>
  </p:timing>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9" name="Shape 5839"/>
          <p:cNvSpPr>
            <a:spLocks noGrp="1"/>
          </p:cNvSpPr>
          <p:nvPr>
            <p:ph type="title"/>
          </p:nvPr>
        </p:nvSpPr>
        <p:spPr>
          <a:prstGeom prst="rect">
            <a:avLst/>
          </a:prstGeom>
        </p:spPr>
        <p:txBody>
          <a:bodyPr/>
          <a:lstStyle>
            <a:lvl1pPr defTabSz="273812">
              <a:defRPr sz="3528">
                <a:effectLst>
                  <a:outerShdw blurRad="24892" dist="12446" dir="2700000" rotWithShape="0">
                    <a:srgbClr val="000000">
                      <a:alpha val="75000"/>
                    </a:srgbClr>
                  </a:outerShdw>
                </a:effectLst>
              </a:defRPr>
            </a:lvl1pPr>
          </a:lstStyle>
          <a:p>
            <a:pPr lvl="0">
              <a:defRPr sz="1800" b="0">
                <a:solidFill>
                  <a:srgbClr val="000000"/>
                </a:solidFill>
                <a:effectLst/>
              </a:defRPr>
            </a:pPr>
            <a:r>
              <a:rPr sz="3528" b="1">
                <a:solidFill>
                  <a:srgbClr val="FFFFFF"/>
                </a:solidFill>
                <a:effectLst>
                  <a:outerShdw blurRad="24892" dist="12446" dir="2700000" rotWithShape="0">
                    <a:srgbClr val="000000">
                      <a:alpha val="75000"/>
                    </a:srgbClr>
                  </a:outerShdw>
                </a:effectLst>
              </a:rPr>
              <a:t>Best Practice: Delete the validation certificate when it isn't  required</a:t>
            </a:r>
          </a:p>
        </p:txBody>
      </p:sp>
      <p:sp>
        <p:nvSpPr>
          <p:cNvPr id="5840" name="Shape 5840"/>
          <p:cNvSpPr>
            <a:spLocks noGrp="1"/>
          </p:cNvSpPr>
          <p:nvPr>
            <p:ph type="body" idx="1"/>
          </p:nvPr>
        </p:nvSpPr>
        <p:spPr>
          <a:prstGeom prst="rect">
            <a:avLst/>
          </a:prstGeom>
        </p:spPr>
        <p:txBody>
          <a:bodyPr/>
          <a:lstStyle/>
          <a:p>
            <a:pPr lvl="0">
              <a:defRPr sz="1800"/>
            </a:pPr>
            <a:r>
              <a:rPr sz="4800"/>
              <a:t>Once Chef enters the actual run, synchronizing cookbooks, it has registered its own API client with the validation certificate</a:t>
            </a:r>
          </a:p>
          <a:p>
            <a:pPr lvl="0">
              <a:defRPr sz="1800"/>
            </a:pPr>
            <a:r>
              <a:rPr sz="4800"/>
              <a:t>That certificate is no longer required. We do this first because in case the run fails for another reason, we know at least the validation certificate is gone</a:t>
            </a:r>
          </a:p>
        </p:txBody>
      </p:sp>
      <p:sp>
        <p:nvSpPr>
          <p:cNvPr id="5841" name="Shape 5841"/>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571</a:t>
            </a:fld>
            <a:endParaRPr sz="1000"/>
          </a:p>
        </p:txBody>
      </p:sp>
    </p:spTree>
  </p:cSld>
  <p:clrMapOvr>
    <a:masterClrMapping/>
  </p:clrMapOvr>
  <p:transition xmlns:p14="http://schemas.microsoft.com/office/powerpoint/2010/main" spd="med"/>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3" name="Shape 5843"/>
          <p:cNvSpPr/>
          <p:nvPr/>
        </p:nvSpPr>
        <p:spPr>
          <a:xfrm>
            <a:off x="1358304" y="1701800"/>
            <a:ext cx="6121401"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b="1">
                <a:latin typeface="+mn-lt"/>
                <a:ea typeface="+mn-ea"/>
                <a:cs typeface="+mn-cs"/>
                <a:sym typeface="Courier"/>
              </a:defRPr>
            </a:lvl1pPr>
          </a:lstStyle>
          <a:p>
            <a:pPr lvl="0">
              <a:defRPr sz="1800" b="0"/>
            </a:pPr>
            <a:r>
              <a:rPr sz="3200" b="1"/>
              <a:t>OPEN IN EDITOR:</a:t>
            </a:r>
          </a:p>
        </p:txBody>
      </p:sp>
      <p:sp>
        <p:nvSpPr>
          <p:cNvPr id="5844" name="Shape 5844"/>
          <p:cNvSpPr/>
          <p:nvPr/>
        </p:nvSpPr>
        <p:spPr>
          <a:xfrm>
            <a:off x="6642100" y="8394700"/>
            <a:ext cx="3048000"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defRPr b="1">
                <a:latin typeface="+mn-lt"/>
                <a:ea typeface="+mn-ea"/>
                <a:cs typeface="+mn-cs"/>
                <a:sym typeface="Courier"/>
              </a:defRPr>
            </a:lvl1pPr>
          </a:lstStyle>
          <a:p>
            <a:pPr lvl="0">
              <a:defRPr sz="1800" b="0"/>
            </a:pPr>
            <a:r>
              <a:rPr sz="3200" b="1"/>
              <a:t>SAVE FILE!</a:t>
            </a:r>
          </a:p>
        </p:txBody>
      </p:sp>
      <p:sp>
        <p:nvSpPr>
          <p:cNvPr id="5845" name="Shape 5845"/>
          <p:cNvSpPr/>
          <p:nvPr/>
        </p:nvSpPr>
        <p:spPr>
          <a:xfrm>
            <a:off x="5048448" y="1625600"/>
            <a:ext cx="14655801" cy="7112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lgn="l">
              <a:defRPr>
                <a:latin typeface="+mn-lt"/>
                <a:ea typeface="+mn-ea"/>
                <a:cs typeface="+mn-cs"/>
                <a:sym typeface="Courier"/>
              </a:defRPr>
            </a:lvl1pPr>
          </a:lstStyle>
          <a:p>
            <a:pPr lvl="0">
              <a:defRPr sz="1800"/>
            </a:pPr>
            <a:r>
              <a:rPr sz="3200"/>
              <a:t>cookbooks/chef-client/recipes/default.rb</a:t>
            </a:r>
          </a:p>
        </p:txBody>
      </p:sp>
      <p:sp>
        <p:nvSpPr>
          <p:cNvPr id="5846" name="Shape 5846"/>
          <p:cNvSpPr/>
          <p:nvPr/>
        </p:nvSpPr>
        <p:spPr>
          <a:xfrm>
            <a:off x="838200" y="2381250"/>
            <a:ext cx="14630400" cy="37211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p>
            <a:pPr lvl="8" indent="0" algn="l" defTabSz="457200">
              <a:defRPr sz="1800"/>
            </a:pPr>
            <a:r>
              <a:rPr sz="2400" dirty="0">
                <a:solidFill>
                  <a:srgbClr val="006D8F"/>
                </a:solidFill>
                <a:latin typeface="+mn-lt"/>
                <a:ea typeface="+mn-ea"/>
                <a:cs typeface="+mn-cs"/>
                <a:sym typeface="Courier"/>
              </a:rPr>
              <a:t>#</a:t>
            </a:r>
          </a:p>
          <a:p>
            <a:pPr lvl="8" indent="0" algn="l" defTabSz="457200">
              <a:defRPr sz="1800"/>
            </a:pPr>
            <a:r>
              <a:rPr sz="2400" dirty="0">
                <a:solidFill>
                  <a:srgbClr val="006D8F"/>
                </a:solidFill>
                <a:latin typeface="+mn-lt"/>
                <a:ea typeface="+mn-ea"/>
                <a:cs typeface="+mn-cs"/>
                <a:sym typeface="Courier"/>
              </a:rPr>
              <a:t># Unless required by applicable law or agreed to in writing, software</a:t>
            </a:r>
          </a:p>
          <a:p>
            <a:pPr lvl="8" indent="0" algn="l" defTabSz="457200">
              <a:defRPr sz="1800"/>
            </a:pPr>
            <a:r>
              <a:rPr sz="2400" dirty="0">
                <a:solidFill>
                  <a:srgbClr val="006D8F"/>
                </a:solidFill>
                <a:latin typeface="+mn-lt"/>
                <a:ea typeface="+mn-ea"/>
                <a:cs typeface="+mn-cs"/>
                <a:sym typeface="Courier"/>
              </a:rPr>
              <a:t># distributed under the License is distributed on an "AS IS" BASIS,</a:t>
            </a:r>
          </a:p>
          <a:p>
            <a:pPr lvl="8" indent="0" algn="l" defTabSz="457200">
              <a:defRPr sz="1800"/>
            </a:pPr>
            <a:r>
              <a:rPr sz="2400" dirty="0">
                <a:solidFill>
                  <a:srgbClr val="006D8F"/>
                </a:solidFill>
                <a:latin typeface="+mn-lt"/>
                <a:ea typeface="+mn-ea"/>
                <a:cs typeface="+mn-cs"/>
                <a:sym typeface="Courier"/>
              </a:rPr>
              <a:t># WITHOUT WARRANTIES OR CONDITIONS OF ANY KIND, either express or implied.</a:t>
            </a:r>
          </a:p>
          <a:p>
            <a:pPr lvl="8" indent="0" algn="l" defTabSz="457200">
              <a:defRPr sz="1800"/>
            </a:pPr>
            <a:r>
              <a:rPr sz="2400" dirty="0">
                <a:solidFill>
                  <a:srgbClr val="006D8F"/>
                </a:solidFill>
                <a:latin typeface="+mn-lt"/>
                <a:ea typeface="+mn-ea"/>
                <a:cs typeface="+mn-cs"/>
                <a:sym typeface="Courier"/>
              </a:rPr>
              <a:t># See the License for the specific language governing permissions and</a:t>
            </a:r>
          </a:p>
          <a:p>
            <a:pPr lvl="8" indent="0" algn="l" defTabSz="457200">
              <a:defRPr sz="1800"/>
            </a:pPr>
            <a:r>
              <a:rPr sz="2400" dirty="0">
                <a:solidFill>
                  <a:srgbClr val="006D8F"/>
                </a:solidFill>
                <a:latin typeface="+mn-lt"/>
                <a:ea typeface="+mn-ea"/>
                <a:cs typeface="+mn-cs"/>
                <a:sym typeface="Courier"/>
              </a:rPr>
              <a:t># limitations under the License.</a:t>
            </a:r>
          </a:p>
          <a:p>
            <a:pPr lvl="8" indent="0" algn="l" defTabSz="457200">
              <a:defRPr sz="1800"/>
            </a:pPr>
            <a:r>
              <a:rPr sz="2400" dirty="0">
                <a:solidFill>
                  <a:srgbClr val="006D8F"/>
                </a:solidFill>
                <a:latin typeface="+mn-lt"/>
                <a:ea typeface="+mn-ea"/>
                <a:cs typeface="+mn-cs"/>
                <a:sym typeface="Courier"/>
              </a:rPr>
              <a:t>#</a:t>
            </a:r>
          </a:p>
          <a:p>
            <a:pPr lvl="8" indent="0" algn="l" defTabSz="457200">
              <a:defRPr sz="1800"/>
            </a:pPr>
            <a:endParaRPr sz="2400" dirty="0">
              <a:solidFill>
                <a:srgbClr val="006D8F"/>
              </a:solidFill>
              <a:latin typeface="+mn-lt"/>
              <a:ea typeface="+mn-ea"/>
              <a:cs typeface="+mn-cs"/>
              <a:sym typeface="Courier"/>
            </a:endParaRPr>
          </a:p>
          <a:p>
            <a:pPr lvl="8" indent="0" algn="l" defTabSz="457200">
              <a:defRPr sz="1800"/>
            </a:pPr>
            <a:r>
              <a:rPr sz="2400" dirty="0">
                <a:latin typeface="+mn-lt"/>
                <a:ea typeface="+mn-ea"/>
                <a:cs typeface="+mn-cs"/>
                <a:sym typeface="Courier"/>
              </a:rPr>
              <a:t>include_recipe</a:t>
            </a:r>
            <a:r>
              <a:rPr sz="2400" dirty="0">
                <a:solidFill>
                  <a:srgbClr val="006D8F"/>
                </a:solidFill>
                <a:latin typeface="+mn-lt"/>
                <a:ea typeface="+mn-ea"/>
                <a:cs typeface="+mn-cs"/>
                <a:sym typeface="Courier"/>
              </a:rPr>
              <a:t> </a:t>
            </a:r>
            <a:r>
              <a:rPr sz="2400" dirty="0">
                <a:solidFill>
                  <a:srgbClr val="B51A00"/>
                </a:solidFill>
                <a:latin typeface="+mn-lt"/>
                <a:ea typeface="+mn-ea"/>
                <a:cs typeface="+mn-cs"/>
                <a:sym typeface="Courier"/>
              </a:rPr>
              <a:t>"chef-client::service"</a:t>
            </a:r>
          </a:p>
        </p:txBody>
      </p:sp>
      <p:sp>
        <p:nvSpPr>
          <p:cNvPr id="5847" name="Shape 5847"/>
          <p:cNvSpPr>
            <a:spLocks noGrp="1"/>
          </p:cNvSpPr>
          <p:nvPr>
            <p:ph type="title"/>
          </p:nvPr>
        </p:nvSpPr>
        <p:spPr>
          <a:prstGeom prst="rect">
            <a:avLst/>
          </a:prstGeom>
        </p:spPr>
        <p:txBody>
          <a:bodyPr/>
          <a:lstStyle>
            <a:lvl1pPr defTabSz="413512">
              <a:defRPr sz="5328">
                <a:effectLst>
                  <a:outerShdw blurRad="37592" dist="18796" dir="2700000" rotWithShape="0">
                    <a:srgbClr val="000000">
                      <a:alpha val="75000"/>
                    </a:srgbClr>
                  </a:outerShdw>
                </a:effectLst>
              </a:defRPr>
            </a:lvl1pPr>
          </a:lstStyle>
          <a:p>
            <a:pPr lvl="0">
              <a:defRPr sz="1800" b="0">
                <a:solidFill>
                  <a:srgbClr val="000000"/>
                </a:solidFill>
                <a:effectLst/>
              </a:defRPr>
            </a:pPr>
            <a:r>
              <a:rPr sz="5328" b="1">
                <a:solidFill>
                  <a:srgbClr val="FFFFFF"/>
                </a:solidFill>
                <a:effectLst>
                  <a:outerShdw blurRad="37592" dist="18796" dir="2700000" rotWithShape="0">
                    <a:srgbClr val="000000">
                      <a:alpha val="75000"/>
                    </a:srgbClr>
                  </a:outerShdw>
                </a:effectLst>
              </a:rPr>
              <a:t>Exercise:  View the chef-client::default recipe</a:t>
            </a:r>
          </a:p>
        </p:txBody>
      </p:sp>
      <p:sp>
        <p:nvSpPr>
          <p:cNvPr id="5848" name="Shape 5848"/>
          <p:cNvSpPr/>
          <p:nvPr/>
        </p:nvSpPr>
        <p:spPr>
          <a:xfrm>
            <a:off x="889000" y="5511800"/>
            <a:ext cx="7048500" cy="457200"/>
          </a:xfrm>
          <a:prstGeom prst="rect">
            <a:avLst/>
          </a:prstGeom>
          <a:ln w="63500">
            <a:solidFill>
              <a:srgbClr val="FFAA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5849" name="Shape 5849"/>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572</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58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45" grpId="1" animBg="1" advAuto="0"/>
    </p:bld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1" name="Shape 5851"/>
          <p:cNvSpPr>
            <a:spLocks noGrp="1"/>
          </p:cNvSpPr>
          <p:nvPr>
            <p:ph type="title"/>
          </p:nvPr>
        </p:nvSpPr>
        <p:spPr>
          <a:prstGeom prst="rect">
            <a:avLst/>
          </a:prstGeom>
        </p:spPr>
        <p:txBody>
          <a:bodyPr/>
          <a:lstStyle>
            <a:lvl1pPr defTabSz="296163">
              <a:defRPr sz="3815">
                <a:effectLst>
                  <a:outerShdw blurRad="26923" dist="13461" dir="2700000" rotWithShape="0">
                    <a:srgbClr val="000000">
                      <a:alpha val="75000"/>
                    </a:srgbClr>
                  </a:outerShdw>
                </a:effectLst>
              </a:defRPr>
            </a:lvl1pPr>
          </a:lstStyle>
          <a:p>
            <a:pPr lvl="0">
              <a:defRPr sz="1800" b="0">
                <a:solidFill>
                  <a:srgbClr val="000000"/>
                </a:solidFill>
                <a:effectLst/>
              </a:defRPr>
            </a:pPr>
            <a:r>
              <a:rPr sz="3815" b="1">
                <a:solidFill>
                  <a:srgbClr val="FFFFFF"/>
                </a:solidFill>
                <a:effectLst>
                  <a:outerShdw blurRad="26923" dist="13461" dir="2700000" rotWithShape="0">
                    <a:srgbClr val="000000">
                      <a:alpha val="75000"/>
                    </a:srgbClr>
                  </a:outerShdw>
                </a:effectLst>
              </a:rPr>
              <a:t>Best Practice: Sane defaults do "pretty much" what you expect</a:t>
            </a:r>
          </a:p>
        </p:txBody>
      </p:sp>
      <p:sp>
        <p:nvSpPr>
          <p:cNvPr id="5852" name="Shape 5852"/>
          <p:cNvSpPr>
            <a:spLocks noGrp="1"/>
          </p:cNvSpPr>
          <p:nvPr>
            <p:ph type="body" idx="1"/>
          </p:nvPr>
        </p:nvSpPr>
        <p:spPr>
          <a:prstGeom prst="rect">
            <a:avLst/>
          </a:prstGeom>
        </p:spPr>
        <p:txBody>
          <a:bodyPr/>
          <a:lstStyle/>
          <a:p>
            <a:pPr lvl="0">
              <a:defRPr sz="1800"/>
            </a:pPr>
            <a:r>
              <a:rPr sz="4800"/>
              <a:t>The main point of the "chef-client" cookbook is managing the "chef-client" program. It is designed that it can run as a daemonized service.</a:t>
            </a:r>
          </a:p>
          <a:p>
            <a:pPr lvl="0">
              <a:defRPr sz="1800"/>
            </a:pPr>
            <a:r>
              <a:rPr sz="4800"/>
              <a:t>The least surprising thing for most users is that the default recipe starts the service.</a:t>
            </a:r>
          </a:p>
          <a:p>
            <a:pPr lvl="0">
              <a:defRPr sz="1800"/>
            </a:pPr>
            <a:r>
              <a:rPr sz="4800"/>
              <a:t>You can manage the service in a number of ways, see the cookbook's README.md.</a:t>
            </a:r>
          </a:p>
        </p:txBody>
      </p:sp>
      <p:sp>
        <p:nvSpPr>
          <p:cNvPr id="5853" name="Shape 5853"/>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573</a:t>
            </a:fld>
            <a:endParaRPr sz="1000"/>
          </a:p>
        </p:txBody>
      </p:sp>
    </p:spTree>
  </p:cSld>
  <p:clrMapOvr>
    <a:masterClrMapping/>
  </p:clrMapOvr>
  <p:transition xmlns:p14="http://schemas.microsoft.com/office/powerpoint/2010/main" spd="med"/>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5" name="Shape 5855"/>
          <p:cNvSpPr/>
          <p:nvPr/>
        </p:nvSpPr>
        <p:spPr>
          <a:xfrm>
            <a:off x="4508500" y="2381250"/>
            <a:ext cx="10858500" cy="62738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p>
            <a:pPr lvl="8" indent="0" algn="l" defTabSz="457200">
              <a:defRPr sz="1800"/>
            </a:pPr>
            <a:r>
              <a:rPr dirty="0">
                <a:latin typeface="+mn-lt"/>
                <a:ea typeface="+mn-ea"/>
                <a:cs typeface="+mn-cs"/>
                <a:sym typeface="Courier"/>
              </a:rPr>
              <a:t>supported_init_styles = [</a:t>
            </a:r>
          </a:p>
          <a:p>
            <a:pPr lvl="8" indent="0" algn="l" defTabSz="457200">
              <a:defRPr sz="1800"/>
            </a:pPr>
            <a:r>
              <a:rPr dirty="0">
                <a:solidFill>
                  <a:srgbClr val="006D8F"/>
                </a:solidFill>
                <a:latin typeface="+mn-lt"/>
                <a:ea typeface="+mn-ea"/>
                <a:cs typeface="+mn-cs"/>
                <a:sym typeface="Courier"/>
              </a:rPr>
              <a:t>  </a:t>
            </a:r>
            <a:r>
              <a:rPr dirty="0">
                <a:solidFill>
                  <a:srgbClr val="B51A00"/>
                </a:solidFill>
                <a:latin typeface="+mn-lt"/>
                <a:ea typeface="+mn-ea"/>
                <a:cs typeface="+mn-cs"/>
                <a:sym typeface="Courier"/>
              </a:rPr>
              <a:t>'arch'</a:t>
            </a:r>
            <a:r>
              <a:rPr dirty="0">
                <a:latin typeface="+mn-lt"/>
                <a:ea typeface="+mn-ea"/>
                <a:cs typeface="+mn-cs"/>
                <a:sym typeface="Courier"/>
              </a:rPr>
              <a:t>,</a:t>
            </a:r>
            <a:endParaRPr dirty="0">
              <a:solidFill>
                <a:srgbClr val="006D8F"/>
              </a:solidFill>
              <a:latin typeface="+mn-lt"/>
              <a:ea typeface="+mn-ea"/>
              <a:cs typeface="+mn-cs"/>
              <a:sym typeface="Courier"/>
            </a:endParaRPr>
          </a:p>
          <a:p>
            <a:pPr lvl="8" indent="0" algn="l" defTabSz="457200">
              <a:defRPr sz="1800"/>
            </a:pPr>
            <a:r>
              <a:rPr dirty="0">
                <a:solidFill>
                  <a:srgbClr val="006D8F"/>
                </a:solidFill>
                <a:latin typeface="+mn-lt"/>
                <a:ea typeface="+mn-ea"/>
                <a:cs typeface="+mn-cs"/>
                <a:sym typeface="Courier"/>
              </a:rPr>
              <a:t>  </a:t>
            </a:r>
            <a:r>
              <a:rPr dirty="0">
                <a:solidFill>
                  <a:srgbClr val="B51A00"/>
                </a:solidFill>
                <a:latin typeface="+mn-lt"/>
                <a:ea typeface="+mn-ea"/>
                <a:cs typeface="+mn-cs"/>
                <a:sym typeface="Courier"/>
              </a:rPr>
              <a:t>'bluepill'</a:t>
            </a:r>
            <a:r>
              <a:rPr dirty="0">
                <a:latin typeface="+mn-lt"/>
                <a:ea typeface="+mn-ea"/>
                <a:cs typeface="+mn-cs"/>
                <a:sym typeface="Courier"/>
              </a:rPr>
              <a:t>,</a:t>
            </a:r>
            <a:endParaRPr dirty="0">
              <a:solidFill>
                <a:srgbClr val="006D8F"/>
              </a:solidFill>
              <a:latin typeface="+mn-lt"/>
              <a:ea typeface="+mn-ea"/>
              <a:cs typeface="+mn-cs"/>
              <a:sym typeface="Courier"/>
            </a:endParaRPr>
          </a:p>
          <a:p>
            <a:pPr lvl="8" indent="0" algn="l" defTabSz="457200">
              <a:defRPr sz="1800"/>
            </a:pPr>
            <a:r>
              <a:rPr dirty="0">
                <a:solidFill>
                  <a:srgbClr val="006D8F"/>
                </a:solidFill>
                <a:latin typeface="+mn-lt"/>
                <a:ea typeface="+mn-ea"/>
                <a:cs typeface="+mn-cs"/>
                <a:sym typeface="Courier"/>
              </a:rPr>
              <a:t>  </a:t>
            </a:r>
            <a:r>
              <a:rPr dirty="0">
                <a:solidFill>
                  <a:srgbClr val="B51A00"/>
                </a:solidFill>
                <a:latin typeface="+mn-lt"/>
                <a:ea typeface="+mn-ea"/>
                <a:cs typeface="+mn-cs"/>
                <a:sym typeface="Courier"/>
              </a:rPr>
              <a:t>'bsd'</a:t>
            </a:r>
            <a:r>
              <a:rPr dirty="0">
                <a:latin typeface="+mn-lt"/>
                <a:ea typeface="+mn-ea"/>
                <a:cs typeface="+mn-cs"/>
                <a:sym typeface="Courier"/>
              </a:rPr>
              <a:t>,</a:t>
            </a:r>
            <a:endParaRPr dirty="0">
              <a:solidFill>
                <a:srgbClr val="006D8F"/>
              </a:solidFill>
              <a:latin typeface="+mn-lt"/>
              <a:ea typeface="+mn-ea"/>
              <a:cs typeface="+mn-cs"/>
              <a:sym typeface="Courier"/>
            </a:endParaRPr>
          </a:p>
          <a:p>
            <a:pPr lvl="8" indent="0" algn="l" defTabSz="457200">
              <a:defRPr sz="1800"/>
            </a:pPr>
            <a:r>
              <a:rPr dirty="0">
                <a:solidFill>
                  <a:srgbClr val="006D8F"/>
                </a:solidFill>
                <a:latin typeface="+mn-lt"/>
                <a:ea typeface="+mn-ea"/>
                <a:cs typeface="+mn-cs"/>
                <a:sym typeface="Courier"/>
              </a:rPr>
              <a:t>  </a:t>
            </a:r>
            <a:r>
              <a:rPr dirty="0">
                <a:solidFill>
                  <a:srgbClr val="B51A00"/>
                </a:solidFill>
                <a:latin typeface="+mn-lt"/>
                <a:ea typeface="+mn-ea"/>
                <a:cs typeface="+mn-cs"/>
                <a:sym typeface="Courier"/>
              </a:rPr>
              <a:t>'daemontools'</a:t>
            </a:r>
            <a:r>
              <a:rPr dirty="0">
                <a:latin typeface="+mn-lt"/>
                <a:ea typeface="+mn-ea"/>
                <a:cs typeface="+mn-cs"/>
                <a:sym typeface="Courier"/>
              </a:rPr>
              <a:t>,</a:t>
            </a:r>
            <a:endParaRPr dirty="0">
              <a:solidFill>
                <a:srgbClr val="006D8F"/>
              </a:solidFill>
              <a:latin typeface="+mn-lt"/>
              <a:ea typeface="+mn-ea"/>
              <a:cs typeface="+mn-cs"/>
              <a:sym typeface="Courier"/>
            </a:endParaRPr>
          </a:p>
          <a:p>
            <a:pPr lvl="8" indent="0" algn="l" defTabSz="457200">
              <a:defRPr sz="1800"/>
            </a:pPr>
            <a:r>
              <a:rPr dirty="0">
                <a:solidFill>
                  <a:srgbClr val="006D8F"/>
                </a:solidFill>
                <a:latin typeface="+mn-lt"/>
                <a:ea typeface="+mn-ea"/>
                <a:cs typeface="+mn-cs"/>
                <a:sym typeface="Courier"/>
              </a:rPr>
              <a:t>  </a:t>
            </a:r>
            <a:r>
              <a:rPr dirty="0">
                <a:solidFill>
                  <a:srgbClr val="B51A00"/>
                </a:solidFill>
                <a:latin typeface="+mn-lt"/>
                <a:ea typeface="+mn-ea"/>
                <a:cs typeface="+mn-cs"/>
                <a:sym typeface="Courier"/>
              </a:rPr>
              <a:t>'init'</a:t>
            </a:r>
            <a:r>
              <a:rPr dirty="0">
                <a:latin typeface="+mn-lt"/>
                <a:ea typeface="+mn-ea"/>
                <a:cs typeface="+mn-cs"/>
                <a:sym typeface="Courier"/>
              </a:rPr>
              <a:t>,</a:t>
            </a:r>
            <a:endParaRPr dirty="0">
              <a:solidFill>
                <a:srgbClr val="006D8F"/>
              </a:solidFill>
              <a:latin typeface="+mn-lt"/>
              <a:ea typeface="+mn-ea"/>
              <a:cs typeface="+mn-cs"/>
              <a:sym typeface="Courier"/>
            </a:endParaRPr>
          </a:p>
          <a:p>
            <a:pPr lvl="8" indent="0" algn="l" defTabSz="457200">
              <a:defRPr sz="1800"/>
            </a:pPr>
            <a:r>
              <a:rPr dirty="0">
                <a:solidFill>
                  <a:srgbClr val="006D8F"/>
                </a:solidFill>
                <a:latin typeface="+mn-lt"/>
                <a:ea typeface="+mn-ea"/>
                <a:cs typeface="+mn-cs"/>
                <a:sym typeface="Courier"/>
              </a:rPr>
              <a:t>  </a:t>
            </a:r>
            <a:r>
              <a:rPr dirty="0">
                <a:solidFill>
                  <a:srgbClr val="B51A00"/>
                </a:solidFill>
                <a:latin typeface="+mn-lt"/>
                <a:ea typeface="+mn-ea"/>
                <a:cs typeface="+mn-cs"/>
                <a:sym typeface="Courier"/>
              </a:rPr>
              <a:t>'launchd'</a:t>
            </a:r>
            <a:r>
              <a:rPr dirty="0">
                <a:latin typeface="+mn-lt"/>
                <a:ea typeface="+mn-ea"/>
                <a:cs typeface="+mn-cs"/>
                <a:sym typeface="Courier"/>
              </a:rPr>
              <a:t>,</a:t>
            </a:r>
            <a:endParaRPr dirty="0">
              <a:solidFill>
                <a:srgbClr val="006D8F"/>
              </a:solidFill>
              <a:latin typeface="+mn-lt"/>
              <a:ea typeface="+mn-ea"/>
              <a:cs typeface="+mn-cs"/>
              <a:sym typeface="Courier"/>
            </a:endParaRPr>
          </a:p>
          <a:p>
            <a:pPr lvl="8" indent="0" algn="l" defTabSz="457200">
              <a:defRPr sz="1800"/>
            </a:pPr>
            <a:r>
              <a:rPr dirty="0">
                <a:solidFill>
                  <a:srgbClr val="006D8F"/>
                </a:solidFill>
                <a:latin typeface="+mn-lt"/>
                <a:ea typeface="+mn-ea"/>
                <a:cs typeface="+mn-cs"/>
                <a:sym typeface="Courier"/>
              </a:rPr>
              <a:t>  </a:t>
            </a:r>
            <a:r>
              <a:rPr dirty="0">
                <a:solidFill>
                  <a:srgbClr val="B51A00"/>
                </a:solidFill>
                <a:latin typeface="+mn-lt"/>
                <a:ea typeface="+mn-ea"/>
                <a:cs typeface="+mn-cs"/>
                <a:sym typeface="Courier"/>
              </a:rPr>
              <a:t>'runit'</a:t>
            </a:r>
            <a:r>
              <a:rPr dirty="0">
                <a:latin typeface="+mn-lt"/>
                <a:ea typeface="+mn-ea"/>
                <a:cs typeface="+mn-cs"/>
                <a:sym typeface="Courier"/>
              </a:rPr>
              <a:t>,</a:t>
            </a:r>
            <a:endParaRPr dirty="0">
              <a:solidFill>
                <a:srgbClr val="006D8F"/>
              </a:solidFill>
              <a:latin typeface="+mn-lt"/>
              <a:ea typeface="+mn-ea"/>
              <a:cs typeface="+mn-cs"/>
              <a:sym typeface="Courier"/>
            </a:endParaRPr>
          </a:p>
          <a:p>
            <a:pPr lvl="8" indent="0" algn="l" defTabSz="457200">
              <a:defRPr sz="1800"/>
            </a:pPr>
            <a:r>
              <a:rPr dirty="0">
                <a:solidFill>
                  <a:srgbClr val="006D8F"/>
                </a:solidFill>
                <a:latin typeface="+mn-lt"/>
                <a:ea typeface="+mn-ea"/>
                <a:cs typeface="+mn-cs"/>
                <a:sym typeface="Courier"/>
              </a:rPr>
              <a:t>  </a:t>
            </a:r>
            <a:r>
              <a:rPr dirty="0">
                <a:solidFill>
                  <a:srgbClr val="B51A00"/>
                </a:solidFill>
                <a:latin typeface="+mn-lt"/>
                <a:ea typeface="+mn-ea"/>
                <a:cs typeface="+mn-cs"/>
                <a:sym typeface="Courier"/>
              </a:rPr>
              <a:t>'smf'</a:t>
            </a:r>
            <a:r>
              <a:rPr dirty="0">
                <a:latin typeface="+mn-lt"/>
                <a:ea typeface="+mn-ea"/>
                <a:cs typeface="+mn-cs"/>
                <a:sym typeface="Courier"/>
              </a:rPr>
              <a:t>,</a:t>
            </a:r>
            <a:endParaRPr dirty="0">
              <a:solidFill>
                <a:srgbClr val="006D8F"/>
              </a:solidFill>
              <a:latin typeface="+mn-lt"/>
              <a:ea typeface="+mn-ea"/>
              <a:cs typeface="+mn-cs"/>
              <a:sym typeface="Courier"/>
            </a:endParaRPr>
          </a:p>
          <a:p>
            <a:pPr lvl="8" indent="0" algn="l" defTabSz="457200">
              <a:defRPr sz="1800"/>
            </a:pPr>
            <a:r>
              <a:rPr dirty="0">
                <a:solidFill>
                  <a:srgbClr val="006D8F"/>
                </a:solidFill>
                <a:latin typeface="+mn-lt"/>
                <a:ea typeface="+mn-ea"/>
                <a:cs typeface="+mn-cs"/>
                <a:sym typeface="Courier"/>
              </a:rPr>
              <a:t>  </a:t>
            </a:r>
            <a:r>
              <a:rPr dirty="0">
                <a:solidFill>
                  <a:srgbClr val="B51A00"/>
                </a:solidFill>
                <a:latin typeface="+mn-lt"/>
                <a:ea typeface="+mn-ea"/>
                <a:cs typeface="+mn-cs"/>
                <a:sym typeface="Courier"/>
              </a:rPr>
              <a:t>'upstart'</a:t>
            </a:r>
            <a:r>
              <a:rPr dirty="0">
                <a:latin typeface="+mn-lt"/>
                <a:ea typeface="+mn-ea"/>
                <a:cs typeface="+mn-cs"/>
                <a:sym typeface="Courier"/>
              </a:rPr>
              <a:t>,</a:t>
            </a:r>
            <a:endParaRPr dirty="0">
              <a:solidFill>
                <a:srgbClr val="006D8F"/>
              </a:solidFill>
              <a:latin typeface="+mn-lt"/>
              <a:ea typeface="+mn-ea"/>
              <a:cs typeface="+mn-cs"/>
              <a:sym typeface="Courier"/>
            </a:endParaRPr>
          </a:p>
          <a:p>
            <a:pPr lvl="8" indent="0" algn="l" defTabSz="457200">
              <a:defRPr sz="1800"/>
            </a:pPr>
            <a:r>
              <a:rPr dirty="0">
                <a:solidFill>
                  <a:srgbClr val="006D8F"/>
                </a:solidFill>
                <a:latin typeface="+mn-lt"/>
                <a:ea typeface="+mn-ea"/>
                <a:cs typeface="+mn-cs"/>
                <a:sym typeface="Courier"/>
              </a:rPr>
              <a:t>  </a:t>
            </a:r>
            <a:r>
              <a:rPr dirty="0">
                <a:solidFill>
                  <a:srgbClr val="B51A00"/>
                </a:solidFill>
                <a:latin typeface="+mn-lt"/>
                <a:ea typeface="+mn-ea"/>
                <a:cs typeface="+mn-cs"/>
                <a:sym typeface="Courier"/>
              </a:rPr>
              <a:t>'winsw'</a:t>
            </a:r>
            <a:endParaRPr dirty="0">
              <a:solidFill>
                <a:srgbClr val="006D8F"/>
              </a:solidFill>
              <a:latin typeface="+mn-lt"/>
              <a:ea typeface="+mn-ea"/>
              <a:cs typeface="+mn-cs"/>
              <a:sym typeface="Courier"/>
            </a:endParaRPr>
          </a:p>
          <a:p>
            <a:pPr lvl="8" indent="0" algn="l" defTabSz="457200">
              <a:defRPr sz="1800"/>
            </a:pPr>
            <a:r>
              <a:rPr dirty="0">
                <a:latin typeface="+mn-lt"/>
                <a:ea typeface="+mn-ea"/>
                <a:cs typeface="+mn-cs"/>
                <a:sym typeface="Courier"/>
              </a:rPr>
              <a:t>]</a:t>
            </a:r>
            <a:endParaRPr dirty="0">
              <a:solidFill>
                <a:srgbClr val="006D8F"/>
              </a:solidFill>
              <a:latin typeface="+mn-lt"/>
              <a:ea typeface="+mn-ea"/>
              <a:cs typeface="+mn-cs"/>
              <a:sym typeface="Courier"/>
            </a:endParaRPr>
          </a:p>
          <a:p>
            <a:pPr lvl="8" indent="0" algn="l" defTabSz="457200">
              <a:defRPr sz="1800"/>
            </a:pPr>
            <a:r>
              <a:rPr dirty="0">
                <a:latin typeface="+mn-lt"/>
                <a:ea typeface="+mn-ea"/>
                <a:cs typeface="+mn-cs"/>
                <a:sym typeface="Courier"/>
              </a:rPr>
              <a:t>init_style</a:t>
            </a:r>
            <a:r>
              <a:rPr dirty="0">
                <a:solidFill>
                  <a:srgbClr val="006D8F"/>
                </a:solidFill>
                <a:latin typeface="+mn-lt"/>
                <a:ea typeface="+mn-ea"/>
                <a:cs typeface="+mn-cs"/>
                <a:sym typeface="Courier"/>
              </a:rPr>
              <a:t> </a:t>
            </a:r>
            <a:r>
              <a:rPr dirty="0">
                <a:latin typeface="+mn-lt"/>
                <a:ea typeface="+mn-ea"/>
                <a:cs typeface="+mn-cs"/>
                <a:sym typeface="Courier"/>
              </a:rPr>
              <a:t>=</a:t>
            </a:r>
            <a:r>
              <a:rPr dirty="0">
                <a:solidFill>
                  <a:srgbClr val="006D8F"/>
                </a:solidFill>
                <a:latin typeface="+mn-lt"/>
                <a:ea typeface="+mn-ea"/>
                <a:cs typeface="+mn-cs"/>
                <a:sym typeface="Courier"/>
              </a:rPr>
              <a:t> </a:t>
            </a:r>
            <a:r>
              <a:rPr dirty="0">
                <a:latin typeface="+mn-lt"/>
                <a:ea typeface="+mn-ea"/>
                <a:cs typeface="+mn-cs"/>
                <a:sym typeface="Courier"/>
              </a:rPr>
              <a:t>node[</a:t>
            </a:r>
            <a:r>
              <a:rPr dirty="0">
                <a:solidFill>
                  <a:srgbClr val="B51A00"/>
                </a:solidFill>
                <a:latin typeface="+mn-lt"/>
                <a:ea typeface="+mn-ea"/>
                <a:cs typeface="+mn-cs"/>
                <a:sym typeface="Courier"/>
              </a:rPr>
              <a:t>"chef_client"</a:t>
            </a:r>
            <a:r>
              <a:rPr dirty="0">
                <a:latin typeface="+mn-lt"/>
                <a:ea typeface="+mn-ea"/>
                <a:cs typeface="+mn-cs"/>
                <a:sym typeface="Courier"/>
              </a:rPr>
              <a:t>][</a:t>
            </a:r>
            <a:r>
              <a:rPr dirty="0">
                <a:solidFill>
                  <a:srgbClr val="B51A00"/>
                </a:solidFill>
                <a:latin typeface="+mn-lt"/>
                <a:ea typeface="+mn-ea"/>
                <a:cs typeface="+mn-cs"/>
                <a:sym typeface="Courier"/>
              </a:rPr>
              <a:t>"init_style"</a:t>
            </a:r>
            <a:r>
              <a:rPr dirty="0">
                <a:latin typeface="+mn-lt"/>
                <a:ea typeface="+mn-ea"/>
                <a:cs typeface="+mn-cs"/>
                <a:sym typeface="Courier"/>
              </a:rPr>
              <a:t>]</a:t>
            </a:r>
            <a:endParaRPr dirty="0">
              <a:solidFill>
                <a:srgbClr val="006D8F"/>
              </a:solidFill>
              <a:latin typeface="+mn-lt"/>
              <a:ea typeface="+mn-ea"/>
              <a:cs typeface="+mn-cs"/>
              <a:sym typeface="Courier"/>
            </a:endParaRPr>
          </a:p>
          <a:p>
            <a:pPr lvl="8" indent="0" algn="l" defTabSz="457200">
              <a:defRPr sz="1800"/>
            </a:pPr>
            <a:endParaRPr dirty="0">
              <a:solidFill>
                <a:srgbClr val="006D8F"/>
              </a:solidFill>
              <a:latin typeface="+mn-lt"/>
              <a:ea typeface="+mn-ea"/>
              <a:cs typeface="+mn-cs"/>
              <a:sym typeface="Courier"/>
            </a:endParaRPr>
          </a:p>
          <a:p>
            <a:pPr lvl="8" indent="0" algn="l" defTabSz="457200">
              <a:defRPr sz="1800"/>
            </a:pPr>
            <a:r>
              <a:rPr dirty="0">
                <a:solidFill>
                  <a:srgbClr val="006D8F"/>
                </a:solidFill>
                <a:latin typeface="+mn-lt"/>
                <a:ea typeface="+mn-ea"/>
                <a:cs typeface="+mn-cs"/>
                <a:sym typeface="Courier"/>
              </a:rPr>
              <a:t># Services moved to recipes</a:t>
            </a:r>
          </a:p>
          <a:p>
            <a:pPr lvl="8" indent="0" algn="l" defTabSz="457200">
              <a:defRPr sz="1800"/>
            </a:pPr>
            <a:r>
              <a:rPr dirty="0">
                <a:solidFill>
                  <a:srgbClr val="4F7A28"/>
                </a:solidFill>
                <a:latin typeface="+mn-lt"/>
                <a:ea typeface="+mn-ea"/>
                <a:cs typeface="+mn-cs"/>
                <a:sym typeface="Courier"/>
              </a:rPr>
              <a:t>if</a:t>
            </a:r>
            <a:r>
              <a:rPr dirty="0">
                <a:solidFill>
                  <a:srgbClr val="006D8F"/>
                </a:solidFill>
                <a:latin typeface="+mn-lt"/>
                <a:ea typeface="+mn-ea"/>
                <a:cs typeface="+mn-cs"/>
                <a:sym typeface="Courier"/>
              </a:rPr>
              <a:t> </a:t>
            </a:r>
            <a:r>
              <a:rPr dirty="0">
                <a:latin typeface="+mn-lt"/>
                <a:ea typeface="+mn-ea"/>
                <a:cs typeface="+mn-cs"/>
                <a:sym typeface="Courier"/>
              </a:rPr>
              <a:t>supported_init_styles.include? init_style</a:t>
            </a:r>
            <a:endParaRPr dirty="0">
              <a:solidFill>
                <a:srgbClr val="006D8F"/>
              </a:solidFill>
              <a:latin typeface="+mn-lt"/>
              <a:ea typeface="+mn-ea"/>
              <a:cs typeface="+mn-cs"/>
              <a:sym typeface="Courier"/>
            </a:endParaRPr>
          </a:p>
          <a:p>
            <a:pPr lvl="8" indent="0" algn="l" defTabSz="457200">
              <a:defRPr sz="1800"/>
            </a:pPr>
            <a:r>
              <a:rPr dirty="0">
                <a:solidFill>
                  <a:srgbClr val="006D8F"/>
                </a:solidFill>
                <a:latin typeface="+mn-lt"/>
                <a:ea typeface="+mn-ea"/>
                <a:cs typeface="+mn-cs"/>
                <a:sym typeface="Courier"/>
              </a:rPr>
              <a:t>  </a:t>
            </a:r>
            <a:r>
              <a:rPr dirty="0">
                <a:latin typeface="+mn-lt"/>
                <a:ea typeface="+mn-ea"/>
                <a:cs typeface="+mn-cs"/>
                <a:sym typeface="Courier"/>
              </a:rPr>
              <a:t>include_recipe</a:t>
            </a:r>
            <a:r>
              <a:rPr dirty="0">
                <a:solidFill>
                  <a:srgbClr val="006D8F"/>
                </a:solidFill>
                <a:latin typeface="+mn-lt"/>
                <a:ea typeface="+mn-ea"/>
                <a:cs typeface="+mn-cs"/>
                <a:sym typeface="Courier"/>
              </a:rPr>
              <a:t> </a:t>
            </a:r>
            <a:r>
              <a:rPr dirty="0">
                <a:solidFill>
                  <a:srgbClr val="B51A00"/>
                </a:solidFill>
                <a:latin typeface="+mn-lt"/>
                <a:ea typeface="+mn-ea"/>
                <a:cs typeface="+mn-cs"/>
                <a:sym typeface="Courier"/>
              </a:rPr>
              <a:t>"chef-client::</a:t>
            </a:r>
            <a:r>
              <a:rPr dirty="0">
                <a:solidFill>
                  <a:srgbClr val="A96800"/>
                </a:solidFill>
                <a:latin typeface="+mn-lt"/>
                <a:ea typeface="+mn-ea"/>
                <a:cs typeface="+mn-cs"/>
                <a:sym typeface="Courier"/>
              </a:rPr>
              <a:t>#{</a:t>
            </a:r>
            <a:r>
              <a:rPr dirty="0">
                <a:latin typeface="+mn-lt"/>
                <a:ea typeface="+mn-ea"/>
                <a:cs typeface="+mn-cs"/>
                <a:sym typeface="Courier"/>
              </a:rPr>
              <a:t>init_style</a:t>
            </a:r>
            <a:r>
              <a:rPr dirty="0">
                <a:solidFill>
                  <a:srgbClr val="A96800"/>
                </a:solidFill>
                <a:latin typeface="+mn-lt"/>
                <a:ea typeface="+mn-ea"/>
                <a:cs typeface="+mn-cs"/>
                <a:sym typeface="Courier"/>
              </a:rPr>
              <a:t>}</a:t>
            </a:r>
            <a:r>
              <a:rPr dirty="0">
                <a:solidFill>
                  <a:srgbClr val="B51A00"/>
                </a:solidFill>
                <a:latin typeface="+mn-lt"/>
                <a:ea typeface="+mn-ea"/>
                <a:cs typeface="+mn-cs"/>
                <a:sym typeface="Courier"/>
              </a:rPr>
              <a:t>_service"</a:t>
            </a:r>
            <a:endParaRPr dirty="0">
              <a:solidFill>
                <a:srgbClr val="006D8F"/>
              </a:solidFill>
              <a:latin typeface="+mn-lt"/>
              <a:ea typeface="+mn-ea"/>
              <a:cs typeface="+mn-cs"/>
              <a:sym typeface="Courier"/>
            </a:endParaRPr>
          </a:p>
          <a:p>
            <a:pPr lvl="8" indent="0" algn="l" defTabSz="457200">
              <a:defRPr sz="1800"/>
            </a:pPr>
            <a:r>
              <a:rPr dirty="0">
                <a:solidFill>
                  <a:srgbClr val="4F7A28"/>
                </a:solidFill>
                <a:latin typeface="+mn-lt"/>
                <a:ea typeface="+mn-ea"/>
                <a:cs typeface="+mn-cs"/>
                <a:sym typeface="Courier"/>
              </a:rPr>
              <a:t>else</a:t>
            </a:r>
            <a:endParaRPr dirty="0">
              <a:solidFill>
                <a:srgbClr val="006D8F"/>
              </a:solidFill>
              <a:latin typeface="+mn-lt"/>
              <a:ea typeface="+mn-ea"/>
              <a:cs typeface="+mn-cs"/>
              <a:sym typeface="Courier"/>
            </a:endParaRPr>
          </a:p>
          <a:p>
            <a:pPr lvl="8" indent="0" algn="l" defTabSz="457200">
              <a:defRPr sz="1800"/>
            </a:pPr>
            <a:r>
              <a:rPr dirty="0">
                <a:solidFill>
                  <a:srgbClr val="006D8F"/>
                </a:solidFill>
                <a:latin typeface="+mn-lt"/>
                <a:ea typeface="+mn-ea"/>
                <a:cs typeface="+mn-cs"/>
                <a:sym typeface="Courier"/>
              </a:rPr>
              <a:t>  </a:t>
            </a:r>
            <a:r>
              <a:rPr dirty="0">
                <a:latin typeface="+mn-lt"/>
                <a:ea typeface="+mn-ea"/>
                <a:cs typeface="+mn-cs"/>
                <a:sym typeface="Courier"/>
              </a:rPr>
              <a:t>log</a:t>
            </a:r>
            <a:r>
              <a:rPr dirty="0">
                <a:solidFill>
                  <a:srgbClr val="006D8F"/>
                </a:solidFill>
                <a:latin typeface="+mn-lt"/>
                <a:ea typeface="+mn-ea"/>
                <a:cs typeface="+mn-cs"/>
                <a:sym typeface="Courier"/>
              </a:rPr>
              <a:t> </a:t>
            </a:r>
            <a:r>
              <a:rPr dirty="0">
                <a:solidFill>
                  <a:srgbClr val="B51A00"/>
                </a:solidFill>
                <a:latin typeface="+mn-lt"/>
                <a:ea typeface="+mn-ea"/>
                <a:cs typeface="+mn-cs"/>
                <a:sym typeface="Courier"/>
              </a:rPr>
              <a:t>"Could not determine service init style, manual intervention required to start up the chef-client service."</a:t>
            </a:r>
            <a:endParaRPr dirty="0">
              <a:solidFill>
                <a:srgbClr val="006D8F"/>
              </a:solidFill>
              <a:latin typeface="+mn-lt"/>
              <a:ea typeface="+mn-ea"/>
              <a:cs typeface="+mn-cs"/>
              <a:sym typeface="Courier"/>
            </a:endParaRPr>
          </a:p>
          <a:p>
            <a:pPr lvl="8" indent="0" algn="l" defTabSz="457200">
              <a:defRPr sz="1800"/>
            </a:pPr>
            <a:r>
              <a:rPr dirty="0">
                <a:solidFill>
                  <a:srgbClr val="4F7A28"/>
                </a:solidFill>
                <a:latin typeface="+mn-lt"/>
                <a:ea typeface="+mn-ea"/>
                <a:cs typeface="+mn-cs"/>
                <a:sym typeface="Courier"/>
              </a:rPr>
              <a:t>end</a:t>
            </a:r>
          </a:p>
        </p:txBody>
      </p:sp>
      <p:sp>
        <p:nvSpPr>
          <p:cNvPr id="5856" name="Shape 5856"/>
          <p:cNvSpPr/>
          <p:nvPr/>
        </p:nvSpPr>
        <p:spPr>
          <a:xfrm>
            <a:off x="1358304" y="1701800"/>
            <a:ext cx="6121401"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b="1">
                <a:latin typeface="+mn-lt"/>
                <a:ea typeface="+mn-ea"/>
                <a:cs typeface="+mn-cs"/>
                <a:sym typeface="Courier"/>
              </a:defRPr>
            </a:lvl1pPr>
          </a:lstStyle>
          <a:p>
            <a:pPr lvl="0">
              <a:defRPr sz="1800" b="0"/>
            </a:pPr>
            <a:r>
              <a:rPr sz="3200" b="1"/>
              <a:t>OPEN IN EDITOR:</a:t>
            </a:r>
          </a:p>
        </p:txBody>
      </p:sp>
      <p:sp>
        <p:nvSpPr>
          <p:cNvPr id="5857" name="Shape 5857"/>
          <p:cNvSpPr/>
          <p:nvPr/>
        </p:nvSpPr>
        <p:spPr>
          <a:xfrm>
            <a:off x="5048448" y="1625600"/>
            <a:ext cx="14655801" cy="7112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lgn="l">
              <a:defRPr>
                <a:latin typeface="+mn-lt"/>
                <a:ea typeface="+mn-ea"/>
                <a:cs typeface="+mn-cs"/>
                <a:sym typeface="Courier"/>
              </a:defRPr>
            </a:lvl1pPr>
          </a:lstStyle>
          <a:p>
            <a:pPr lvl="0">
              <a:defRPr sz="1800"/>
            </a:pPr>
            <a:r>
              <a:rPr sz="3200"/>
              <a:t>cookbooks/chef-client/recipes/service.rb</a:t>
            </a:r>
          </a:p>
        </p:txBody>
      </p:sp>
      <p:sp>
        <p:nvSpPr>
          <p:cNvPr id="5858" name="Shape 5858"/>
          <p:cNvSpPr>
            <a:spLocks noGrp="1"/>
          </p:cNvSpPr>
          <p:nvPr>
            <p:ph type="title"/>
          </p:nvPr>
        </p:nvSpPr>
        <p:spPr>
          <a:prstGeom prst="rect">
            <a:avLst/>
          </a:prstGeom>
        </p:spPr>
        <p:txBody>
          <a:bodyPr/>
          <a:lstStyle>
            <a:lvl1pPr defTabSz="413512">
              <a:defRPr sz="5328">
                <a:effectLst>
                  <a:outerShdw blurRad="37592" dist="18796" dir="2700000" rotWithShape="0">
                    <a:srgbClr val="000000">
                      <a:alpha val="75000"/>
                    </a:srgbClr>
                  </a:outerShdw>
                </a:effectLst>
              </a:defRPr>
            </a:lvl1pPr>
          </a:lstStyle>
          <a:p>
            <a:pPr lvl="0">
              <a:defRPr sz="1800" b="0">
                <a:solidFill>
                  <a:srgbClr val="000000"/>
                </a:solidFill>
                <a:effectLst/>
              </a:defRPr>
            </a:pPr>
            <a:r>
              <a:rPr sz="5328" b="1">
                <a:solidFill>
                  <a:srgbClr val="FFFFFF"/>
                </a:solidFill>
                <a:effectLst>
                  <a:outerShdw blurRad="37592" dist="18796" dir="2700000" rotWithShape="0">
                    <a:srgbClr val="000000">
                      <a:alpha val="75000"/>
                    </a:srgbClr>
                  </a:outerShdw>
                </a:effectLst>
              </a:rPr>
              <a:t>Exercise: View the chef-client::service recipe</a:t>
            </a:r>
          </a:p>
        </p:txBody>
      </p:sp>
      <p:sp>
        <p:nvSpPr>
          <p:cNvPr id="5859" name="Shape 5859"/>
          <p:cNvSpPr>
            <a:spLocks noGrp="1"/>
          </p:cNvSpPr>
          <p:nvPr>
            <p:ph type="body" idx="1"/>
          </p:nvPr>
        </p:nvSpPr>
        <p:spPr>
          <a:xfrm>
            <a:off x="685800" y="2413000"/>
            <a:ext cx="3784600" cy="5930900"/>
          </a:xfrm>
          <a:prstGeom prst="rect">
            <a:avLst/>
          </a:prstGeom>
          <a:solidFill>
            <a:srgbClr val="FFFFFF"/>
          </a:solidFill>
        </p:spPr>
        <p:txBody>
          <a:bodyPr/>
          <a:lstStyle/>
          <a:p>
            <a:pPr marL="471551" lvl="0" indent="-300990" defTabSz="441452">
              <a:spcBef>
                <a:spcPts val="1100"/>
              </a:spcBef>
              <a:defRPr sz="1800"/>
            </a:pPr>
            <a:r>
              <a:rPr sz="3239"/>
              <a:t>The recipe supports a number of </a:t>
            </a:r>
            <a:r>
              <a:rPr sz="3239" b="1"/>
              <a:t>service</a:t>
            </a:r>
            <a:r>
              <a:rPr sz="3239"/>
              <a:t> providers and styles.</a:t>
            </a:r>
          </a:p>
          <a:p>
            <a:pPr marL="471551" lvl="0" indent="-300990" defTabSz="441452">
              <a:spcBef>
                <a:spcPts val="1100"/>
              </a:spcBef>
              <a:defRPr sz="1800"/>
            </a:pPr>
            <a:r>
              <a:rPr sz="3239"/>
              <a:t>It works on a lot of </a:t>
            </a:r>
            <a:r>
              <a:rPr sz="3239" b="1"/>
              <a:t>platforms</a:t>
            </a:r>
            <a:r>
              <a:rPr sz="3239"/>
              <a:t>.</a:t>
            </a:r>
          </a:p>
          <a:p>
            <a:pPr marL="471551" lvl="0" indent="-300990" defTabSz="441452">
              <a:spcBef>
                <a:spcPts val="1100"/>
              </a:spcBef>
              <a:defRPr sz="1800"/>
            </a:pPr>
            <a:r>
              <a:rPr sz="3239"/>
              <a:t>Everything is controllable through </a:t>
            </a:r>
            <a:r>
              <a:rPr sz="3239" b="1"/>
              <a:t>attributes</a:t>
            </a:r>
            <a:r>
              <a:rPr sz="3239"/>
              <a:t>.</a:t>
            </a:r>
          </a:p>
        </p:txBody>
      </p:sp>
      <p:sp>
        <p:nvSpPr>
          <p:cNvPr id="5860" name="Shape 5860"/>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574</a:t>
            </a:fld>
            <a:endParaRPr sz="1000"/>
          </a:p>
        </p:txBody>
      </p:sp>
    </p:spTree>
  </p:cSld>
  <p:clrMapOvr>
    <a:masterClrMapping/>
  </p:clrMapOvr>
  <p:transition xmlns:p14="http://schemas.microsoft.com/office/powerpoint/2010/main" spd="med"/>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4" name="Shape 5864"/>
          <p:cNvSpPr>
            <a:spLocks noGrp="1"/>
          </p:cNvSpPr>
          <p:nvPr>
            <p:ph type="title"/>
          </p:nvPr>
        </p:nvSpPr>
        <p:spPr>
          <a:prstGeom prst="rect">
            <a:avLst/>
          </a:prstGeom>
        </p:spPr>
        <p:txBody>
          <a:bodyPr>
            <a:normAutofit fontScale="90000"/>
          </a:bodyPr>
          <a:lstStyle>
            <a:lvl1pPr defTabSz="273812">
              <a:defRPr sz="3528">
                <a:effectLst>
                  <a:outerShdw blurRad="24892" dist="12446" dir="2700000" rotWithShape="0">
                    <a:srgbClr val="000000">
                      <a:alpha val="75000"/>
                    </a:srgbClr>
                  </a:outerShdw>
                </a:effectLst>
              </a:defRPr>
            </a:lvl1pPr>
          </a:lstStyle>
          <a:p>
            <a:pPr lvl="0">
              <a:defRPr sz="1800" b="0">
                <a:solidFill>
                  <a:srgbClr val="000000"/>
                </a:solidFill>
                <a:effectLst/>
              </a:defRPr>
            </a:pPr>
            <a:r>
              <a:rPr sz="3528" b="1">
                <a:solidFill>
                  <a:srgbClr val="FFFFFF"/>
                </a:solidFill>
                <a:effectLst>
                  <a:outerShdw blurRad="24892" dist="12446" dir="2700000" rotWithShape="0">
                    <a:srgbClr val="000000">
                      <a:alpha val="75000"/>
                    </a:srgbClr>
                  </a:outerShdw>
                </a:effectLst>
              </a:rPr>
              <a:t>Best Practice: Well-written cookbooks change behavior based on attributes</a:t>
            </a:r>
          </a:p>
        </p:txBody>
      </p:sp>
      <p:sp>
        <p:nvSpPr>
          <p:cNvPr id="5865" name="Shape 5865"/>
          <p:cNvSpPr>
            <a:spLocks noGrp="1"/>
          </p:cNvSpPr>
          <p:nvPr>
            <p:ph type="body" idx="1"/>
          </p:nvPr>
        </p:nvSpPr>
        <p:spPr>
          <a:prstGeom prst="rect">
            <a:avLst/>
          </a:prstGeom>
        </p:spPr>
        <p:txBody>
          <a:bodyPr/>
          <a:lstStyle/>
          <a:p>
            <a:pPr lvl="0">
              <a:defRPr sz="1800"/>
            </a:pPr>
            <a:r>
              <a:rPr sz="4800"/>
              <a:t>Ideally, you don't have to modify the contents of a cookbook to use it for your specific use case.</a:t>
            </a:r>
          </a:p>
          <a:p>
            <a:pPr lvl="0">
              <a:defRPr sz="1800"/>
            </a:pPr>
            <a:r>
              <a:rPr sz="4800"/>
              <a:t>Look at the attributes directory for things you can override through roles to affect behavior of the cookbook.</a:t>
            </a:r>
          </a:p>
          <a:p>
            <a:pPr lvl="0">
              <a:defRPr sz="1800"/>
            </a:pPr>
            <a:r>
              <a:rPr sz="4800"/>
              <a:t>Of course, well written cookbooks have sane defaults, and a README to describe all this.</a:t>
            </a:r>
          </a:p>
        </p:txBody>
      </p:sp>
      <p:sp>
        <p:nvSpPr>
          <p:cNvPr id="5866" name="Shape 5866"/>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575</a:t>
            </a:fld>
            <a:endParaRPr sz="1000"/>
          </a:p>
        </p:txBody>
      </p:sp>
    </p:spTree>
  </p:cSld>
  <p:clrMapOvr>
    <a:masterClrMapping/>
  </p:clrMapOvr>
  <p:transition xmlns:p14="http://schemas.microsoft.com/office/powerpoint/2010/main" spd="med"/>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8" name="Shape 5868"/>
          <p:cNvSpPr/>
          <p:nvPr/>
        </p:nvSpPr>
        <p:spPr>
          <a:xfrm>
            <a:off x="800794" y="18796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 knife cookbook upload chef-client</a:t>
            </a:r>
          </a:p>
        </p:txBody>
      </p:sp>
      <p:sp>
        <p:nvSpPr>
          <p:cNvPr id="5869" name="Shape 5869"/>
          <p:cNvSpPr>
            <a:spLocks noGrp="1"/>
          </p:cNvSpPr>
          <p:nvPr>
            <p:ph type="title"/>
          </p:nvPr>
        </p:nvSpPr>
        <p:spPr>
          <a:prstGeom prst="rect">
            <a:avLst/>
          </a:prstGeom>
        </p:spPr>
        <p:txBody>
          <a:bodyPr/>
          <a:lstStyle>
            <a:lvl1pPr defTabSz="441452">
              <a:defRPr sz="5688">
                <a:effectLst>
                  <a:outerShdw blurRad="40132" dist="20066" dir="2700000" rotWithShape="0">
                    <a:srgbClr val="000000">
                      <a:alpha val="75000"/>
                    </a:srgbClr>
                  </a:outerShdw>
                </a:effectLst>
              </a:defRPr>
            </a:lvl1pPr>
          </a:lstStyle>
          <a:p>
            <a:pPr lvl="0">
              <a:defRPr sz="1800" b="0">
                <a:solidFill>
                  <a:srgbClr val="000000"/>
                </a:solidFill>
                <a:effectLst/>
              </a:defRPr>
            </a:pPr>
            <a:r>
              <a:rPr sz="5688" b="1">
                <a:solidFill>
                  <a:srgbClr val="FFFFFF"/>
                </a:solidFill>
                <a:effectLst>
                  <a:outerShdw blurRad="40132" dist="20066" dir="2700000" rotWithShape="0">
                    <a:srgbClr val="000000">
                      <a:alpha val="75000"/>
                    </a:srgbClr>
                  </a:outerShdw>
                </a:effectLst>
              </a:rPr>
              <a:t>Exercise: Upload the chef-client cookbook</a:t>
            </a:r>
          </a:p>
        </p:txBody>
      </p:sp>
      <p:sp>
        <p:nvSpPr>
          <p:cNvPr id="5870" name="Shape 5870"/>
          <p:cNvSpPr/>
          <p:nvPr/>
        </p:nvSpPr>
        <p:spPr>
          <a:xfrm>
            <a:off x="825500" y="3657600"/>
            <a:ext cx="14605000" cy="20193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normAutofit/>
          </a:bodyPr>
          <a:lstStyle/>
          <a:p>
            <a:pPr lvl="0" algn="l" defTabSz="457200">
              <a:defRPr sz="1800"/>
            </a:pPr>
            <a:r>
              <a:rPr sz="2400">
                <a:solidFill>
                  <a:srgbClr val="FFFFFF"/>
                </a:solidFill>
                <a:latin typeface="+mn-lt"/>
                <a:ea typeface="+mn-ea"/>
                <a:cs typeface="+mn-cs"/>
                <a:sym typeface="Courier"/>
              </a:rPr>
              <a:t>Uploading chef-client    [3.1.0]</a:t>
            </a:r>
          </a:p>
          <a:p>
            <a:pPr lvl="0" algn="l" defTabSz="457200">
              <a:defRPr sz="1800"/>
            </a:pPr>
            <a:r>
              <a:rPr sz="2400">
                <a:solidFill>
                  <a:srgbClr val="FFFFFF"/>
                </a:solidFill>
                <a:latin typeface="+mn-lt"/>
                <a:ea typeface="+mn-ea"/>
                <a:cs typeface="+mn-cs"/>
                <a:sym typeface="Courier"/>
              </a:rPr>
              <a:t>ERROR: Cookbook chef-client depends on cookbook 'cron' version '&gt;= 1.2.0',</a:t>
            </a:r>
          </a:p>
          <a:p>
            <a:pPr lvl="0" algn="l" defTabSz="457200">
              <a:defRPr sz="1800"/>
            </a:pPr>
            <a:r>
              <a:rPr sz="2400">
                <a:solidFill>
                  <a:srgbClr val="FFFFFF"/>
                </a:solidFill>
                <a:latin typeface="+mn-lt"/>
                <a:ea typeface="+mn-ea"/>
                <a:cs typeface="+mn-cs"/>
                <a:sym typeface="Courier"/>
              </a:rPr>
              <a:t>ERROR: which is not currently being uploaded and cannot be found on the server.</a:t>
            </a:r>
          </a:p>
        </p:txBody>
      </p:sp>
      <p:sp>
        <p:nvSpPr>
          <p:cNvPr id="5871" name="Shape 5871"/>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576</a:t>
            </a:fld>
            <a:endParaRPr sz="1000"/>
          </a:p>
        </p:txBody>
      </p:sp>
      <p:sp>
        <p:nvSpPr>
          <p:cNvPr id="5872" name="Shape 5872"/>
          <p:cNvSpPr/>
          <p:nvPr/>
        </p:nvSpPr>
        <p:spPr>
          <a:xfrm>
            <a:off x="3121235" y="1784349"/>
            <a:ext cx="9995497" cy="44450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sz="28800">
                <a:solidFill>
                  <a:srgbClr val="E32400"/>
                </a:solidFill>
                <a:latin typeface="Gill Sans SemiBold"/>
                <a:ea typeface="Gill Sans SemiBold"/>
                <a:cs typeface="Gill Sans SemiBold"/>
                <a:sym typeface="Gill Sans SemiBold"/>
              </a:defRPr>
            </a:lvl1pPr>
          </a:lstStyle>
          <a:p>
            <a:pPr lvl="0">
              <a:defRPr sz="1800">
                <a:solidFill>
                  <a:srgbClr val="000000"/>
                </a:solidFill>
              </a:defRPr>
            </a:pPr>
            <a:r>
              <a:rPr sz="28800">
                <a:solidFill>
                  <a:srgbClr val="E32400"/>
                </a:solidFill>
              </a:rPr>
              <a:t>FAIL!</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5868"/>
                                        </p:tgtEl>
                                        <p:attrNameLst>
                                          <p:attrName>style.visibility</p:attrName>
                                        </p:attrNameLst>
                                      </p:cBhvr>
                                      <p:to>
                                        <p:strVal val="visible"/>
                                      </p:to>
                                    </p:set>
                                    <p:animEffect transition="in" filter="wipe(left)">
                                      <p:cBhvr>
                                        <p:cTn id="7" dur="1000"/>
                                        <p:tgtEl>
                                          <p:spTgt spid="586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2" nodeType="clickEffect">
                                  <p:stCondLst>
                                    <p:cond delay="0"/>
                                  </p:stCondLst>
                                  <p:iterate>
                                    <p:tmAbs val="0"/>
                                  </p:iterate>
                                  <p:childTnLst>
                                    <p:set>
                                      <p:cBhvr>
                                        <p:cTn id="11" fill="hold"/>
                                        <p:tgtEl>
                                          <p:spTgt spid="5870"/>
                                        </p:tgtEl>
                                        <p:attrNameLst>
                                          <p:attrName>style.visibility</p:attrName>
                                        </p:attrNameLst>
                                      </p:cBhvr>
                                      <p:to>
                                        <p:strVal val="visible"/>
                                      </p:to>
                                    </p:set>
                                    <p:animEffect transition="in" filter="wipe(left)">
                                      <p:cBhvr>
                                        <p:cTn id="12" dur="1000"/>
                                        <p:tgtEl>
                                          <p:spTgt spid="587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3" nodeType="clickEffect">
                                  <p:stCondLst>
                                    <p:cond delay="0"/>
                                  </p:stCondLst>
                                  <p:iterate type="lt">
                                    <p:tmAbs val="0"/>
                                  </p:iterate>
                                  <p:childTnLst>
                                    <p:set>
                                      <p:cBhvr>
                                        <p:cTn id="16" fill="hold"/>
                                        <p:tgtEl>
                                          <p:spTgt spid="5872"/>
                                        </p:tgtEl>
                                        <p:attrNameLst>
                                          <p:attrName>style.visibility</p:attrName>
                                        </p:attrNameLst>
                                      </p:cBhvr>
                                      <p:to>
                                        <p:strVal val="visible"/>
                                      </p:to>
                                    </p:set>
                                    <p:animEffect transition="in" filter="dissolve">
                                      <p:cBhvr>
                                        <p:cTn id="17" dur="500"/>
                                        <p:tgtEl>
                                          <p:spTgt spid="58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68" grpId="1" animBg="1" advAuto="0"/>
      <p:bldP spid="5870" grpId="2" animBg="1" advAuto="0"/>
      <p:bldP spid="5872" grpId="3" animBg="1" advAuto="0"/>
    </p:bldLst>
  </p:timing>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6" name="Shape 5876"/>
          <p:cNvSpPr/>
          <p:nvPr/>
        </p:nvSpPr>
        <p:spPr>
          <a:xfrm>
            <a:off x="8134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 knife cookbook site download cron</a:t>
            </a:r>
          </a:p>
        </p:txBody>
      </p:sp>
      <p:sp>
        <p:nvSpPr>
          <p:cNvPr id="5877" name="Shape 5877"/>
          <p:cNvSpPr>
            <a:spLocks noGrp="1"/>
          </p:cNvSpPr>
          <p:nvPr>
            <p:ph type="title"/>
          </p:nvPr>
        </p:nvSpPr>
        <p:spPr>
          <a:prstGeom prst="rect">
            <a:avLst/>
          </a:prstGeom>
        </p:spPr>
        <p:txBody>
          <a:bodyPr/>
          <a:lstStyle>
            <a:lvl1pPr defTabSz="474980">
              <a:defRPr sz="6120">
                <a:effectLst>
                  <a:outerShdw blurRad="43180" dist="21590" dir="2700000" rotWithShape="0">
                    <a:srgbClr val="000000">
                      <a:alpha val="75000"/>
                    </a:srgbClr>
                  </a:outerShdw>
                </a:effectLst>
              </a:defRPr>
            </a:lvl1pPr>
          </a:lstStyle>
          <a:p>
            <a:pPr lvl="0">
              <a:defRPr sz="1800" b="0">
                <a:solidFill>
                  <a:srgbClr val="000000"/>
                </a:solidFill>
                <a:effectLst/>
              </a:defRPr>
            </a:pPr>
            <a:r>
              <a:rPr sz="6120" b="1">
                <a:solidFill>
                  <a:srgbClr val="FFFFFF"/>
                </a:solidFill>
                <a:effectLst>
                  <a:outerShdw blurRad="43180" dist="21590" dir="2700000" rotWithShape="0">
                    <a:srgbClr val="000000">
                      <a:alpha val="75000"/>
                    </a:srgbClr>
                  </a:outerShdw>
                </a:effectLst>
              </a:rPr>
              <a:t>Exercise: Download the cron cookbook</a:t>
            </a:r>
          </a:p>
        </p:txBody>
      </p:sp>
      <p:sp>
        <p:nvSpPr>
          <p:cNvPr id="5878" name="Shape 5878"/>
          <p:cNvSpPr/>
          <p:nvPr/>
        </p:nvSpPr>
        <p:spPr>
          <a:xfrm>
            <a:off x="825500" y="3657600"/>
            <a:ext cx="14605000" cy="51689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normAutofit/>
          </a:bodyPr>
          <a:lstStyle/>
          <a:p>
            <a:pPr lvl="0" algn="l" defTabSz="457200">
              <a:defRPr sz="1800"/>
            </a:pPr>
            <a:r>
              <a:rPr sz="3500">
                <a:solidFill>
                  <a:srgbClr val="FFFFFF"/>
                </a:solidFill>
                <a:latin typeface="+mn-lt"/>
                <a:ea typeface="+mn-ea"/>
                <a:cs typeface="+mn-cs"/>
                <a:sym typeface="Courier"/>
              </a:rPr>
              <a:t>Downloading cron from the cookbooks site at version 1.2.8 to /Users/YOU/chef-repo/cron-1.2.8.tar.gz</a:t>
            </a:r>
          </a:p>
          <a:p>
            <a:pPr lvl="0" algn="l" defTabSz="457200">
              <a:defRPr sz="1800"/>
            </a:pPr>
            <a:r>
              <a:rPr sz="3500">
                <a:solidFill>
                  <a:srgbClr val="FFFFFF"/>
                </a:solidFill>
                <a:latin typeface="+mn-lt"/>
                <a:ea typeface="+mn-ea"/>
                <a:cs typeface="+mn-cs"/>
                <a:sym typeface="Courier"/>
              </a:rPr>
              <a:t>Cookbook saved: /Users/YOU/chef-repo/cron-1.2.8.tar.gz</a:t>
            </a:r>
          </a:p>
        </p:txBody>
      </p:sp>
      <p:sp>
        <p:nvSpPr>
          <p:cNvPr id="5879" name="Shape 5879"/>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577</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58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6" grpId="1" animBg="1" advAuto="0"/>
    </p:bldLst>
  </p:timing>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1" name="Shape 5881"/>
          <p:cNvSpPr/>
          <p:nvPr/>
        </p:nvSpPr>
        <p:spPr>
          <a:xfrm>
            <a:off x="813494" y="1917700"/>
            <a:ext cx="14655801" cy="1092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defTabSz="457200">
              <a:defRPr sz="4000">
                <a:solidFill>
                  <a:srgbClr val="FFFFFF"/>
                </a:solidFill>
                <a:latin typeface="+mn-lt"/>
                <a:ea typeface="+mn-ea"/>
                <a:cs typeface="+mn-cs"/>
                <a:sym typeface="Courier"/>
              </a:defRPr>
            </a:lvl1pPr>
          </a:lstStyle>
          <a:p>
            <a:pPr lvl="0">
              <a:defRPr sz="1800">
                <a:solidFill>
                  <a:srgbClr val="000000"/>
                </a:solidFill>
              </a:defRPr>
            </a:pPr>
            <a:r>
              <a:rPr sz="4000">
                <a:solidFill>
                  <a:srgbClr val="FFFFFF"/>
                </a:solidFill>
              </a:rPr>
              <a:t>$ tar -zxvf cron*.tar.gz -C cookbooks/</a:t>
            </a:r>
          </a:p>
        </p:txBody>
      </p:sp>
      <p:sp>
        <p:nvSpPr>
          <p:cNvPr id="5882" name="Shape 5882"/>
          <p:cNvSpPr>
            <a:spLocks noGrp="1"/>
          </p:cNvSpPr>
          <p:nvPr>
            <p:ph type="body" idx="1"/>
          </p:nvPr>
        </p:nvSpPr>
        <p:spPr>
          <a:prstGeom prst="rect">
            <a:avLst/>
          </a:prstGeom>
        </p:spPr>
        <p:txBody>
          <a:bodyPr>
            <a:normAutofit lnSpcReduction="10000"/>
          </a:bodyPr>
          <a:lstStyle/>
          <a:p>
            <a:pPr lvl="0" defTabSz="316737">
              <a:buClr>
                <a:srgbClr val="DE5F31"/>
              </a:buClr>
              <a:defRPr sz="1800">
                <a:solidFill>
                  <a:srgbClr val="000000"/>
                </a:solidFill>
              </a:defRPr>
            </a:pPr>
            <a:r>
              <a:rPr sz="2088">
                <a:solidFill>
                  <a:srgbClr val="FFFFFF"/>
                </a:solidFill>
                <a:latin typeface="Menlo"/>
                <a:ea typeface="Menlo"/>
                <a:cs typeface="Menlo"/>
                <a:sym typeface="Menlo"/>
              </a:rPr>
              <a:t>x cron/</a:t>
            </a:r>
          </a:p>
          <a:p>
            <a:pPr lvl="0" defTabSz="316737">
              <a:buClr>
                <a:srgbClr val="DE5F31"/>
              </a:buClr>
              <a:defRPr sz="1800">
                <a:solidFill>
                  <a:srgbClr val="000000"/>
                </a:solidFill>
              </a:defRPr>
            </a:pPr>
            <a:r>
              <a:rPr sz="2088">
                <a:solidFill>
                  <a:srgbClr val="FFFFFF"/>
                </a:solidFill>
                <a:latin typeface="Menlo"/>
                <a:ea typeface="Menlo"/>
                <a:cs typeface="Menlo"/>
                <a:sym typeface="Menlo"/>
              </a:rPr>
              <a:t>x cron/CHANGELOG.md</a:t>
            </a:r>
          </a:p>
          <a:p>
            <a:pPr lvl="0" defTabSz="316737">
              <a:buClr>
                <a:srgbClr val="DE5F31"/>
              </a:buClr>
              <a:defRPr sz="1800">
                <a:solidFill>
                  <a:srgbClr val="000000"/>
                </a:solidFill>
              </a:defRPr>
            </a:pPr>
            <a:r>
              <a:rPr sz="2088">
                <a:solidFill>
                  <a:srgbClr val="FFFFFF"/>
                </a:solidFill>
                <a:latin typeface="Menlo"/>
                <a:ea typeface="Menlo"/>
                <a:cs typeface="Menlo"/>
                <a:sym typeface="Menlo"/>
              </a:rPr>
              <a:t>x cron/README.md</a:t>
            </a:r>
          </a:p>
          <a:p>
            <a:pPr lvl="0" defTabSz="316737">
              <a:buClr>
                <a:srgbClr val="DE5F31"/>
              </a:buClr>
              <a:defRPr sz="1800">
                <a:solidFill>
                  <a:srgbClr val="000000"/>
                </a:solidFill>
              </a:defRPr>
            </a:pPr>
            <a:r>
              <a:rPr sz="2088">
                <a:solidFill>
                  <a:srgbClr val="FFFFFF"/>
                </a:solidFill>
                <a:latin typeface="Menlo"/>
                <a:ea typeface="Menlo"/>
                <a:cs typeface="Menlo"/>
                <a:sym typeface="Menlo"/>
              </a:rPr>
              <a:t>x cron/metadata.json</a:t>
            </a:r>
          </a:p>
          <a:p>
            <a:pPr lvl="0" defTabSz="316737">
              <a:buClr>
                <a:srgbClr val="DE5F31"/>
              </a:buClr>
              <a:defRPr sz="1800">
                <a:solidFill>
                  <a:srgbClr val="000000"/>
                </a:solidFill>
              </a:defRPr>
            </a:pPr>
            <a:r>
              <a:rPr sz="2088">
                <a:solidFill>
                  <a:srgbClr val="FFFFFF"/>
                </a:solidFill>
                <a:latin typeface="Menlo"/>
                <a:ea typeface="Menlo"/>
                <a:cs typeface="Menlo"/>
                <a:sym typeface="Menlo"/>
              </a:rPr>
              <a:t>x cron/metadata.rb</a:t>
            </a:r>
          </a:p>
          <a:p>
            <a:pPr lvl="0" defTabSz="316737">
              <a:buClr>
                <a:srgbClr val="DE5F31"/>
              </a:buClr>
              <a:defRPr sz="1800">
                <a:solidFill>
                  <a:srgbClr val="000000"/>
                </a:solidFill>
              </a:defRPr>
            </a:pPr>
            <a:r>
              <a:rPr sz="2088">
                <a:solidFill>
                  <a:srgbClr val="FFFFFF"/>
                </a:solidFill>
                <a:latin typeface="Menlo"/>
                <a:ea typeface="Menlo"/>
                <a:cs typeface="Menlo"/>
                <a:sym typeface="Menlo"/>
              </a:rPr>
              <a:t>x cron/providers</a:t>
            </a:r>
          </a:p>
          <a:p>
            <a:pPr lvl="0" defTabSz="316737">
              <a:buClr>
                <a:srgbClr val="DE5F31"/>
              </a:buClr>
              <a:defRPr sz="1800">
                <a:solidFill>
                  <a:srgbClr val="000000"/>
                </a:solidFill>
              </a:defRPr>
            </a:pPr>
            <a:r>
              <a:rPr sz="2088">
                <a:solidFill>
                  <a:srgbClr val="FFFFFF"/>
                </a:solidFill>
                <a:latin typeface="Menlo"/>
                <a:ea typeface="Menlo"/>
                <a:cs typeface="Menlo"/>
                <a:sym typeface="Menlo"/>
              </a:rPr>
              <a:t>x cron/providers/d.rb</a:t>
            </a:r>
          </a:p>
          <a:p>
            <a:pPr lvl="0" defTabSz="316737">
              <a:buClr>
                <a:srgbClr val="DE5F31"/>
              </a:buClr>
              <a:defRPr sz="1800">
                <a:solidFill>
                  <a:srgbClr val="000000"/>
                </a:solidFill>
              </a:defRPr>
            </a:pPr>
            <a:r>
              <a:rPr sz="2088">
                <a:solidFill>
                  <a:srgbClr val="FFFFFF"/>
                </a:solidFill>
                <a:latin typeface="Menlo"/>
                <a:ea typeface="Menlo"/>
                <a:cs typeface="Menlo"/>
                <a:sym typeface="Menlo"/>
              </a:rPr>
              <a:t>x cron/recipes</a:t>
            </a:r>
          </a:p>
          <a:p>
            <a:pPr lvl="0" defTabSz="316737">
              <a:buClr>
                <a:srgbClr val="DE5F31"/>
              </a:buClr>
              <a:defRPr sz="1800">
                <a:solidFill>
                  <a:srgbClr val="000000"/>
                </a:solidFill>
              </a:defRPr>
            </a:pPr>
            <a:r>
              <a:rPr sz="2088">
                <a:solidFill>
                  <a:srgbClr val="FFFFFF"/>
                </a:solidFill>
                <a:latin typeface="Menlo"/>
                <a:ea typeface="Menlo"/>
                <a:cs typeface="Menlo"/>
                <a:sym typeface="Menlo"/>
              </a:rPr>
              <a:t>x cron/recipes/default.rb</a:t>
            </a:r>
          </a:p>
          <a:p>
            <a:pPr lvl="0" defTabSz="316737">
              <a:buClr>
                <a:srgbClr val="DE5F31"/>
              </a:buClr>
              <a:defRPr sz="1800">
                <a:solidFill>
                  <a:srgbClr val="000000"/>
                </a:solidFill>
              </a:defRPr>
            </a:pPr>
            <a:r>
              <a:rPr sz="2088">
                <a:solidFill>
                  <a:srgbClr val="FFFFFF"/>
                </a:solidFill>
                <a:latin typeface="Menlo"/>
                <a:ea typeface="Menlo"/>
                <a:cs typeface="Menlo"/>
                <a:sym typeface="Menlo"/>
              </a:rPr>
              <a:t>x cron/recipes/test.rb</a:t>
            </a:r>
          </a:p>
          <a:p>
            <a:pPr lvl="0" defTabSz="316737">
              <a:buClr>
                <a:srgbClr val="DE5F31"/>
              </a:buClr>
              <a:defRPr sz="1800">
                <a:solidFill>
                  <a:srgbClr val="000000"/>
                </a:solidFill>
              </a:defRPr>
            </a:pPr>
            <a:r>
              <a:rPr sz="2088">
                <a:solidFill>
                  <a:srgbClr val="FFFFFF"/>
                </a:solidFill>
                <a:latin typeface="Menlo"/>
                <a:ea typeface="Menlo"/>
                <a:cs typeface="Menlo"/>
                <a:sym typeface="Menlo"/>
              </a:rPr>
              <a:t>x cron/resources</a:t>
            </a:r>
          </a:p>
          <a:p>
            <a:pPr lvl="0" defTabSz="316737">
              <a:buClr>
                <a:srgbClr val="DE5F31"/>
              </a:buClr>
              <a:defRPr sz="1800">
                <a:solidFill>
                  <a:srgbClr val="000000"/>
                </a:solidFill>
              </a:defRPr>
            </a:pPr>
            <a:r>
              <a:rPr sz="2088">
                <a:solidFill>
                  <a:srgbClr val="FFFFFF"/>
                </a:solidFill>
                <a:latin typeface="Menlo"/>
                <a:ea typeface="Menlo"/>
                <a:cs typeface="Menlo"/>
                <a:sym typeface="Menlo"/>
              </a:rPr>
              <a:t>x cron/resources/d.rb</a:t>
            </a:r>
          </a:p>
          <a:p>
            <a:pPr lvl="0" defTabSz="316737">
              <a:buClr>
                <a:srgbClr val="DE5F31"/>
              </a:buClr>
              <a:defRPr sz="1800">
                <a:solidFill>
                  <a:srgbClr val="000000"/>
                </a:solidFill>
              </a:defRPr>
            </a:pPr>
            <a:r>
              <a:rPr sz="2088">
                <a:solidFill>
                  <a:srgbClr val="FFFFFF"/>
                </a:solidFill>
                <a:latin typeface="Menlo"/>
                <a:ea typeface="Menlo"/>
                <a:cs typeface="Menlo"/>
                <a:sym typeface="Menlo"/>
              </a:rPr>
              <a:t>x cron/templates</a:t>
            </a:r>
          </a:p>
          <a:p>
            <a:pPr lvl="0" defTabSz="316737">
              <a:buClr>
                <a:srgbClr val="DE5F31"/>
              </a:buClr>
              <a:defRPr sz="1800">
                <a:solidFill>
                  <a:srgbClr val="000000"/>
                </a:solidFill>
              </a:defRPr>
            </a:pPr>
            <a:r>
              <a:rPr sz="2088">
                <a:solidFill>
                  <a:srgbClr val="FFFFFF"/>
                </a:solidFill>
                <a:latin typeface="Menlo"/>
                <a:ea typeface="Menlo"/>
                <a:cs typeface="Menlo"/>
                <a:sym typeface="Menlo"/>
              </a:rPr>
              <a:t>x cron/templates/default</a:t>
            </a:r>
          </a:p>
          <a:p>
            <a:pPr lvl="0" defTabSz="316737">
              <a:buClr>
                <a:srgbClr val="DE5F31"/>
              </a:buClr>
              <a:defRPr sz="1800">
                <a:solidFill>
                  <a:srgbClr val="000000"/>
                </a:solidFill>
              </a:defRPr>
            </a:pPr>
            <a:r>
              <a:rPr sz="2088">
                <a:solidFill>
                  <a:srgbClr val="FFFFFF"/>
                </a:solidFill>
                <a:latin typeface="Menlo"/>
                <a:ea typeface="Menlo"/>
                <a:cs typeface="Menlo"/>
                <a:sym typeface="Menlo"/>
              </a:rPr>
              <a:t>x cron/templates/default/cron.d.erb</a:t>
            </a:r>
          </a:p>
        </p:txBody>
      </p:sp>
      <p:sp>
        <p:nvSpPr>
          <p:cNvPr id="5883" name="Shape 5883"/>
          <p:cNvSpPr/>
          <p:nvPr/>
        </p:nvSpPr>
        <p:spPr>
          <a:xfrm>
            <a:off x="800100" y="177800"/>
            <a:ext cx="14655800" cy="1117600"/>
          </a:xfrm>
          <a:prstGeom prst="rect">
            <a:avLst/>
          </a:prstGeom>
          <a:ln w="12700">
            <a:miter lim="400000"/>
          </a:ln>
          <a:effectLst>
            <a:outerShdw blurRad="50800" dist="25400" dir="2700000" rotWithShape="0">
              <a:srgbClr val="000000">
                <a:alpha val="75000"/>
              </a:srgbClr>
            </a:outerShdw>
          </a:effectLst>
          <a:extLst>
            <a:ext uri="{C572A759-6A51-4108-AA02-DFA0A04FC94B}">
              <ma14:wrappingTextBoxFlag xmlns:ma14="http://schemas.microsoft.com/office/mac/drawingml/2011/main" val="1"/>
            </a:ext>
          </a:extLst>
        </p:spPr>
        <p:txBody>
          <a:bodyPr lIns="38100" tIns="38100" rIns="38100" bIns="38100" anchor="b">
            <a:normAutofit/>
          </a:bodyPr>
          <a:lstStyle>
            <a:lvl1pPr algn="l" defTabSz="469391">
              <a:defRPr sz="6048" b="1">
                <a:solidFill>
                  <a:srgbClr val="FFFFFF"/>
                </a:solidFill>
                <a:effectLst>
                  <a:outerShdw blurRad="42672" dist="21336" dir="2700000" rotWithShape="0">
                    <a:srgbClr val="000000">
                      <a:alpha val="75000"/>
                    </a:srgbClr>
                  </a:outerShdw>
                </a:effectLst>
                <a:latin typeface="+mj-lt"/>
                <a:ea typeface="+mj-ea"/>
                <a:cs typeface="+mj-cs"/>
                <a:sym typeface="Arial"/>
              </a:defRPr>
            </a:lvl1pPr>
          </a:lstStyle>
          <a:p>
            <a:pPr lvl="0">
              <a:defRPr sz="1800" b="0">
                <a:solidFill>
                  <a:srgbClr val="000000"/>
                </a:solidFill>
                <a:effectLst/>
              </a:defRPr>
            </a:pPr>
            <a:r>
              <a:rPr sz="6048" b="1">
                <a:solidFill>
                  <a:srgbClr val="FFFFFF"/>
                </a:solidFill>
                <a:effectLst>
                  <a:outerShdw blurRad="42672" dist="21336" dir="2700000" rotWithShape="0">
                    <a:srgbClr val="000000">
                      <a:alpha val="75000"/>
                    </a:srgbClr>
                  </a:outerShdw>
                </a:effectLst>
              </a:rPr>
              <a:t>Exercise: Extract cron cookbook tarball</a:t>
            </a:r>
          </a:p>
        </p:txBody>
      </p:sp>
      <p:sp>
        <p:nvSpPr>
          <p:cNvPr id="5884" name="Shape 5884"/>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578</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58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81" grpId="1" animBg="1" advAuto="0"/>
    </p:bldLst>
  </p:timing>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 name="Shape 5888"/>
          <p:cNvSpPr/>
          <p:nvPr/>
        </p:nvSpPr>
        <p:spPr>
          <a:xfrm>
            <a:off x="8134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 knife cookbook upload cron</a:t>
            </a:r>
          </a:p>
        </p:txBody>
      </p:sp>
      <p:sp>
        <p:nvSpPr>
          <p:cNvPr id="5889" name="Shape 5889"/>
          <p:cNvSpPr>
            <a:spLocks noGrp="1"/>
          </p:cNvSpPr>
          <p:nvPr>
            <p:ph type="title"/>
          </p:nvPr>
        </p:nvSpPr>
        <p:spPr>
          <a:prstGeom prst="rect">
            <a:avLst/>
          </a:prstGeom>
        </p:spPr>
        <p:txBody>
          <a:bodyPr/>
          <a:lstStyle>
            <a:lvl1pPr defTabSz="508508">
              <a:defRPr sz="6552">
                <a:effectLst>
                  <a:outerShdw blurRad="46228" dist="23114" dir="2700000" rotWithShape="0">
                    <a:srgbClr val="000000">
                      <a:alpha val="75000"/>
                    </a:srgbClr>
                  </a:outerShdw>
                </a:effectLst>
              </a:defRPr>
            </a:lvl1pPr>
          </a:lstStyle>
          <a:p>
            <a:pPr lvl="0">
              <a:defRPr sz="1800" b="0">
                <a:solidFill>
                  <a:srgbClr val="000000"/>
                </a:solidFill>
                <a:effectLst/>
              </a:defRPr>
            </a:pPr>
            <a:r>
              <a:rPr sz="6552" b="1">
                <a:solidFill>
                  <a:srgbClr val="FFFFFF"/>
                </a:solidFill>
                <a:effectLst>
                  <a:outerShdw blurRad="46228" dist="23114" dir="2700000" rotWithShape="0">
                    <a:srgbClr val="000000">
                      <a:alpha val="75000"/>
                    </a:srgbClr>
                  </a:outerShdw>
                </a:effectLst>
              </a:rPr>
              <a:t>Exercise: Upload the cron cookbook</a:t>
            </a:r>
          </a:p>
        </p:txBody>
      </p:sp>
      <p:sp>
        <p:nvSpPr>
          <p:cNvPr id="5890" name="Shape 5890"/>
          <p:cNvSpPr/>
          <p:nvPr/>
        </p:nvSpPr>
        <p:spPr>
          <a:xfrm>
            <a:off x="825500" y="3657600"/>
            <a:ext cx="14605000" cy="51689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normAutofit/>
          </a:bodyPr>
          <a:lstStyle/>
          <a:p>
            <a:pPr lvl="0" algn="l" defTabSz="457200">
              <a:defRPr sz="1800"/>
            </a:pPr>
            <a:r>
              <a:rPr sz="4800">
                <a:solidFill>
                  <a:srgbClr val="FFFFFF"/>
                </a:solidFill>
                <a:latin typeface="+mn-lt"/>
                <a:ea typeface="+mn-ea"/>
                <a:cs typeface="+mn-cs"/>
                <a:sym typeface="Courier"/>
              </a:rPr>
              <a:t>Uploading cron           [1.2.8]</a:t>
            </a:r>
          </a:p>
          <a:p>
            <a:pPr lvl="0" algn="l" defTabSz="457200">
              <a:defRPr sz="1800"/>
            </a:pPr>
            <a:r>
              <a:rPr sz="4800">
                <a:solidFill>
                  <a:srgbClr val="FFFFFF"/>
                </a:solidFill>
                <a:latin typeface="+mn-lt"/>
                <a:ea typeface="+mn-ea"/>
                <a:cs typeface="+mn-cs"/>
                <a:sym typeface="Courier"/>
              </a:rPr>
              <a:t>Uploaded 1 cookbook.</a:t>
            </a:r>
          </a:p>
        </p:txBody>
      </p:sp>
      <p:sp>
        <p:nvSpPr>
          <p:cNvPr id="5891" name="Shape 5891"/>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579</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58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88" grpId="1" animBg="1" advAuto="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 name="Shape 1043"/>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Environments</a:t>
            </a:r>
          </a:p>
        </p:txBody>
      </p:sp>
      <p:sp>
        <p:nvSpPr>
          <p:cNvPr id="1044" name="Shape 1044"/>
          <p:cNvSpPr>
            <a:spLocks noGrp="1"/>
          </p:cNvSpPr>
          <p:nvPr>
            <p:ph type="body" idx="1"/>
          </p:nvPr>
        </p:nvSpPr>
        <p:spPr>
          <a:prstGeom prst="rect">
            <a:avLst/>
          </a:prstGeom>
        </p:spPr>
        <p:txBody>
          <a:bodyPr/>
          <a:lstStyle/>
          <a:p>
            <a:pPr marL="354329" lvl="0" indent="-354329" defTabSz="519684">
              <a:spcBef>
                <a:spcPts val="1100"/>
              </a:spcBef>
              <a:defRPr sz="1800"/>
            </a:pPr>
            <a:r>
              <a:rPr sz="4464"/>
              <a:t>Environments reflect your patterns and workflow, and can be used to model the life-stages of your applications</a:t>
            </a:r>
          </a:p>
          <a:p>
            <a:pPr marL="744092" lvl="1" indent="-354329" defTabSz="519684">
              <a:spcBef>
                <a:spcPts val="1100"/>
              </a:spcBef>
              <a:defRPr sz="1800"/>
            </a:pPr>
            <a:r>
              <a:rPr sz="4464"/>
              <a:t>Development</a:t>
            </a:r>
          </a:p>
          <a:p>
            <a:pPr marL="744092" lvl="1" indent="-354329" defTabSz="519684">
              <a:spcBef>
                <a:spcPts val="1100"/>
              </a:spcBef>
              <a:defRPr sz="1800"/>
            </a:pPr>
            <a:r>
              <a:rPr sz="4464"/>
              <a:t>Test</a:t>
            </a:r>
          </a:p>
          <a:p>
            <a:pPr marL="744092" lvl="1" indent="-354329" defTabSz="519684">
              <a:spcBef>
                <a:spcPts val="1100"/>
              </a:spcBef>
              <a:defRPr sz="1800"/>
            </a:pPr>
            <a:r>
              <a:rPr sz="4464"/>
              <a:t>Staging</a:t>
            </a:r>
          </a:p>
          <a:p>
            <a:pPr marL="744092" lvl="1" indent="-354329" defTabSz="519684">
              <a:spcBef>
                <a:spcPts val="1100"/>
              </a:spcBef>
              <a:defRPr sz="1800"/>
            </a:pPr>
            <a:r>
              <a:rPr sz="4464"/>
              <a:t>Production</a:t>
            </a:r>
          </a:p>
          <a:p>
            <a:pPr marL="744092" lvl="1" indent="-354329" defTabSz="519684">
              <a:spcBef>
                <a:spcPts val="1100"/>
              </a:spcBef>
              <a:defRPr sz="1800"/>
            </a:pPr>
            <a:r>
              <a:rPr sz="4464"/>
              <a:t>etc.</a:t>
            </a:r>
          </a:p>
          <a:p>
            <a:pPr marL="354329" lvl="0" indent="-354329" defTabSz="519684">
              <a:spcBef>
                <a:spcPts val="1100"/>
              </a:spcBef>
              <a:defRPr sz="1800"/>
            </a:pPr>
            <a:r>
              <a:rPr sz="4464"/>
              <a:t>Every Organization starts with a single environment!</a:t>
            </a:r>
          </a:p>
        </p:txBody>
      </p:sp>
      <p:sp>
        <p:nvSpPr>
          <p:cNvPr id="1045" name="Shape 104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58</a:t>
            </a:fld>
            <a:endParaRPr sz="1000"/>
          </a:p>
        </p:txBody>
      </p:sp>
    </p:spTree>
  </p:cSld>
  <p:clrMapOvr>
    <a:masterClrMapping/>
  </p:clrMapOvr>
  <p:transition xmlns:p14="http://schemas.microsoft.com/office/powerpoint/2010/main" spd="med"/>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3" name="Shape 5893"/>
          <p:cNvSpPr/>
          <p:nvPr/>
        </p:nvSpPr>
        <p:spPr>
          <a:xfrm>
            <a:off x="8134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 knife cookbook upload chef-client</a:t>
            </a:r>
          </a:p>
        </p:txBody>
      </p:sp>
      <p:sp>
        <p:nvSpPr>
          <p:cNvPr id="5894" name="Shape 5894"/>
          <p:cNvSpPr>
            <a:spLocks noGrp="1"/>
          </p:cNvSpPr>
          <p:nvPr>
            <p:ph type="title"/>
          </p:nvPr>
        </p:nvSpPr>
        <p:spPr>
          <a:prstGeom prst="rect">
            <a:avLst/>
          </a:prstGeom>
        </p:spPr>
        <p:txBody>
          <a:bodyPr/>
          <a:lstStyle>
            <a:lvl1pPr defTabSz="441452">
              <a:defRPr sz="5688">
                <a:effectLst>
                  <a:outerShdw blurRad="40132" dist="20066" dir="2700000" rotWithShape="0">
                    <a:srgbClr val="000000">
                      <a:alpha val="75000"/>
                    </a:srgbClr>
                  </a:outerShdw>
                </a:effectLst>
              </a:defRPr>
            </a:lvl1pPr>
          </a:lstStyle>
          <a:p>
            <a:pPr lvl="0">
              <a:defRPr sz="1800" b="0">
                <a:solidFill>
                  <a:srgbClr val="000000"/>
                </a:solidFill>
                <a:effectLst/>
              </a:defRPr>
            </a:pPr>
            <a:r>
              <a:rPr sz="5688" b="1">
                <a:solidFill>
                  <a:srgbClr val="FFFFFF"/>
                </a:solidFill>
                <a:effectLst>
                  <a:outerShdw blurRad="40132" dist="20066" dir="2700000" rotWithShape="0">
                    <a:srgbClr val="000000">
                      <a:alpha val="75000"/>
                    </a:srgbClr>
                  </a:outerShdw>
                </a:effectLst>
              </a:rPr>
              <a:t>Exercise: Upload the chef-client cookbook</a:t>
            </a:r>
          </a:p>
        </p:txBody>
      </p:sp>
      <p:sp>
        <p:nvSpPr>
          <p:cNvPr id="5895" name="Shape 5895"/>
          <p:cNvSpPr/>
          <p:nvPr/>
        </p:nvSpPr>
        <p:spPr>
          <a:xfrm>
            <a:off x="825500" y="3657600"/>
            <a:ext cx="14605000" cy="51689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normAutofit/>
          </a:bodyPr>
          <a:lstStyle/>
          <a:p>
            <a:pPr lvl="0" algn="l" defTabSz="438911">
              <a:defRPr sz="1800"/>
            </a:pPr>
            <a:r>
              <a:rPr sz="4608">
                <a:solidFill>
                  <a:srgbClr val="FFFFFF"/>
                </a:solidFill>
                <a:latin typeface="+mn-lt"/>
                <a:ea typeface="+mn-ea"/>
                <a:cs typeface="+mn-cs"/>
                <a:sym typeface="Courier"/>
              </a:rPr>
              <a:t>Uploading chef-client    [3.1.0]</a:t>
            </a:r>
          </a:p>
          <a:p>
            <a:pPr lvl="0" algn="l" defTabSz="438911">
              <a:defRPr sz="1800"/>
            </a:pPr>
            <a:r>
              <a:rPr sz="4608">
                <a:solidFill>
                  <a:srgbClr val="FFFFFF"/>
                </a:solidFill>
                <a:latin typeface="+mn-lt"/>
                <a:ea typeface="+mn-ea"/>
                <a:cs typeface="+mn-cs"/>
                <a:sym typeface="Courier"/>
              </a:rPr>
              <a:t>ERROR: Cookbook chef-client depends on cookbook 'logrotate' version '&gt;= 1.2.0',</a:t>
            </a:r>
          </a:p>
          <a:p>
            <a:pPr lvl="0" algn="l" defTabSz="438911">
              <a:defRPr sz="1800"/>
            </a:pPr>
            <a:r>
              <a:rPr sz="4608">
                <a:solidFill>
                  <a:srgbClr val="FFFFFF"/>
                </a:solidFill>
                <a:latin typeface="+mn-lt"/>
                <a:ea typeface="+mn-ea"/>
                <a:cs typeface="+mn-cs"/>
                <a:sym typeface="Courier"/>
              </a:rPr>
              <a:t>ERROR: which is not currently being uploaded and cannot be found on the server.</a:t>
            </a:r>
          </a:p>
        </p:txBody>
      </p:sp>
      <p:sp>
        <p:nvSpPr>
          <p:cNvPr id="5896" name="Shape 5896"/>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580</a:t>
            </a:fld>
            <a:endParaRPr sz="1000"/>
          </a:p>
        </p:txBody>
      </p:sp>
      <p:sp>
        <p:nvSpPr>
          <p:cNvPr id="5897" name="Shape 5897"/>
          <p:cNvSpPr/>
          <p:nvPr/>
        </p:nvSpPr>
        <p:spPr>
          <a:xfrm>
            <a:off x="3121235" y="1784349"/>
            <a:ext cx="9995497" cy="44450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sz="28800">
                <a:solidFill>
                  <a:srgbClr val="E32400"/>
                </a:solidFill>
                <a:latin typeface="Gill Sans SemiBold"/>
                <a:ea typeface="Gill Sans SemiBold"/>
                <a:cs typeface="Gill Sans SemiBold"/>
                <a:sym typeface="Gill Sans SemiBold"/>
              </a:defRPr>
            </a:lvl1pPr>
          </a:lstStyle>
          <a:p>
            <a:pPr lvl="0">
              <a:defRPr sz="1800">
                <a:solidFill>
                  <a:srgbClr val="000000"/>
                </a:solidFill>
              </a:defRPr>
            </a:pPr>
            <a:r>
              <a:rPr sz="28800">
                <a:solidFill>
                  <a:srgbClr val="E32400"/>
                </a:solidFill>
              </a:rPr>
              <a:t>FAIL!</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5893"/>
                                        </p:tgtEl>
                                        <p:attrNameLst>
                                          <p:attrName>style.visibility</p:attrName>
                                        </p:attrNameLst>
                                      </p:cBhvr>
                                      <p:to>
                                        <p:strVal val="visible"/>
                                      </p:to>
                                    </p:set>
                                    <p:animEffect transition="in" filter="wipe(left)">
                                      <p:cBhvr>
                                        <p:cTn id="7" dur="1000"/>
                                        <p:tgtEl>
                                          <p:spTgt spid="589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2" nodeType="clickEffect">
                                  <p:stCondLst>
                                    <p:cond delay="0"/>
                                  </p:stCondLst>
                                  <p:iterate>
                                    <p:tmAbs val="0"/>
                                  </p:iterate>
                                  <p:childTnLst>
                                    <p:set>
                                      <p:cBhvr>
                                        <p:cTn id="11" fill="hold"/>
                                        <p:tgtEl>
                                          <p:spTgt spid="5895"/>
                                        </p:tgtEl>
                                        <p:attrNameLst>
                                          <p:attrName>style.visibility</p:attrName>
                                        </p:attrNameLst>
                                      </p:cBhvr>
                                      <p:to>
                                        <p:strVal val="visible"/>
                                      </p:to>
                                    </p:set>
                                    <p:animEffect transition="in" filter="wipe(left)">
                                      <p:cBhvr>
                                        <p:cTn id="12" dur="1000"/>
                                        <p:tgtEl>
                                          <p:spTgt spid="589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3" nodeType="clickEffect">
                                  <p:stCondLst>
                                    <p:cond delay="0"/>
                                  </p:stCondLst>
                                  <p:iterate type="lt">
                                    <p:tmAbs val="0"/>
                                  </p:iterate>
                                  <p:childTnLst>
                                    <p:set>
                                      <p:cBhvr>
                                        <p:cTn id="16" fill="hold"/>
                                        <p:tgtEl>
                                          <p:spTgt spid="5897"/>
                                        </p:tgtEl>
                                        <p:attrNameLst>
                                          <p:attrName>style.visibility</p:attrName>
                                        </p:attrNameLst>
                                      </p:cBhvr>
                                      <p:to>
                                        <p:strVal val="visible"/>
                                      </p:to>
                                    </p:set>
                                    <p:animEffect transition="in" filter="dissolve">
                                      <p:cBhvr>
                                        <p:cTn id="17" dur="500"/>
                                        <p:tgtEl>
                                          <p:spTgt spid="58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93" grpId="1" animBg="1" advAuto="0"/>
      <p:bldP spid="5895" grpId="2" animBg="1" advAuto="0"/>
      <p:bldP spid="5897" grpId="3" animBg="1" advAuto="0"/>
    </p:bldLst>
  </p:timing>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9" name="Shape 5899"/>
          <p:cNvSpPr/>
          <p:nvPr/>
        </p:nvSpPr>
        <p:spPr>
          <a:xfrm>
            <a:off x="813494" y="1873250"/>
            <a:ext cx="14655801" cy="11811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600">
                <a:solidFill>
                  <a:srgbClr val="FFFFFF"/>
                </a:solidFill>
                <a:latin typeface="+mn-lt"/>
                <a:ea typeface="+mn-ea"/>
                <a:cs typeface="+mn-cs"/>
                <a:sym typeface="Courier"/>
              </a:defRPr>
            </a:lvl1pPr>
          </a:lstStyle>
          <a:p>
            <a:pPr lvl="0">
              <a:defRPr sz="1800">
                <a:solidFill>
                  <a:srgbClr val="000000"/>
                </a:solidFill>
              </a:defRPr>
            </a:pPr>
            <a:r>
              <a:rPr sz="4600">
                <a:solidFill>
                  <a:srgbClr val="FFFFFF"/>
                </a:solidFill>
              </a:rPr>
              <a:t>$ knife cookbook site download logrotate</a:t>
            </a:r>
          </a:p>
        </p:txBody>
      </p:sp>
      <p:sp>
        <p:nvSpPr>
          <p:cNvPr id="5900" name="Shape 5900"/>
          <p:cNvSpPr>
            <a:spLocks noGrp="1"/>
          </p:cNvSpPr>
          <p:nvPr>
            <p:ph type="title"/>
          </p:nvPr>
        </p:nvSpPr>
        <p:spPr>
          <a:prstGeom prst="rect">
            <a:avLst/>
          </a:prstGeom>
        </p:spPr>
        <p:txBody>
          <a:bodyPr/>
          <a:lstStyle>
            <a:lvl1pPr defTabSz="424687">
              <a:defRPr sz="5472">
                <a:effectLst>
                  <a:outerShdw blurRad="38608" dist="19304" dir="2700000" rotWithShape="0">
                    <a:srgbClr val="000000">
                      <a:alpha val="75000"/>
                    </a:srgbClr>
                  </a:outerShdw>
                </a:effectLst>
              </a:defRPr>
            </a:lvl1pPr>
          </a:lstStyle>
          <a:p>
            <a:pPr lvl="0">
              <a:defRPr sz="1800" b="0">
                <a:solidFill>
                  <a:srgbClr val="000000"/>
                </a:solidFill>
                <a:effectLst/>
              </a:defRPr>
            </a:pPr>
            <a:r>
              <a:rPr sz="5472" b="1">
                <a:solidFill>
                  <a:srgbClr val="FFFFFF"/>
                </a:solidFill>
                <a:effectLst>
                  <a:outerShdw blurRad="38608" dist="19304" dir="2700000" rotWithShape="0">
                    <a:srgbClr val="000000">
                      <a:alpha val="75000"/>
                    </a:srgbClr>
                  </a:outerShdw>
                </a:effectLst>
              </a:rPr>
              <a:t>Exercise: Download the logrotate cookbook</a:t>
            </a:r>
          </a:p>
        </p:txBody>
      </p:sp>
      <p:sp>
        <p:nvSpPr>
          <p:cNvPr id="5901" name="Shape 5901"/>
          <p:cNvSpPr/>
          <p:nvPr/>
        </p:nvSpPr>
        <p:spPr>
          <a:xfrm>
            <a:off x="825500" y="3657600"/>
            <a:ext cx="14605000" cy="51689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normAutofit/>
          </a:bodyPr>
          <a:lstStyle/>
          <a:p>
            <a:pPr lvl="0" algn="l" defTabSz="457200">
              <a:defRPr sz="1800"/>
            </a:pPr>
            <a:r>
              <a:rPr sz="3500">
                <a:solidFill>
                  <a:srgbClr val="FFFFFF"/>
                </a:solidFill>
                <a:latin typeface="+mn-lt"/>
                <a:ea typeface="+mn-ea"/>
                <a:cs typeface="+mn-cs"/>
                <a:sym typeface="Courier"/>
              </a:rPr>
              <a:t>Downloading logrotate from the cookbooks site at version 1.4.0 to /Users/johnfitzpatrick/cheftraining/chef-repo/logrotate-1.4.0.tar.gz</a:t>
            </a:r>
          </a:p>
          <a:p>
            <a:pPr lvl="0" algn="l" defTabSz="457200">
              <a:defRPr sz="1800"/>
            </a:pPr>
            <a:r>
              <a:rPr sz="3500">
                <a:solidFill>
                  <a:srgbClr val="FFFFFF"/>
                </a:solidFill>
                <a:latin typeface="+mn-lt"/>
                <a:ea typeface="+mn-ea"/>
                <a:cs typeface="+mn-cs"/>
                <a:sym typeface="Courier"/>
              </a:rPr>
              <a:t>Cookbook saved: /Users/YOU/chef-repo/logrotate-1.4.0.tar.gz</a:t>
            </a:r>
          </a:p>
        </p:txBody>
      </p:sp>
      <p:sp>
        <p:nvSpPr>
          <p:cNvPr id="5902" name="Shape 5902"/>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581</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58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99" grpId="1" animBg="1" advAuto="0"/>
    </p:bldLst>
  </p:timing>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4" name="Shape 5904"/>
          <p:cNvSpPr/>
          <p:nvPr/>
        </p:nvSpPr>
        <p:spPr>
          <a:xfrm>
            <a:off x="813494" y="1917700"/>
            <a:ext cx="14655801" cy="1092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defTabSz="457200">
              <a:defRPr sz="4000">
                <a:solidFill>
                  <a:srgbClr val="FFFFFF"/>
                </a:solidFill>
                <a:latin typeface="+mn-lt"/>
                <a:ea typeface="+mn-ea"/>
                <a:cs typeface="+mn-cs"/>
                <a:sym typeface="Courier"/>
              </a:defRPr>
            </a:lvl1pPr>
          </a:lstStyle>
          <a:p>
            <a:pPr lvl="0">
              <a:defRPr sz="1800">
                <a:solidFill>
                  <a:srgbClr val="000000"/>
                </a:solidFill>
              </a:defRPr>
            </a:pPr>
            <a:r>
              <a:rPr sz="4000">
                <a:solidFill>
                  <a:srgbClr val="FFFFFF"/>
                </a:solidFill>
              </a:rPr>
              <a:t>$ tar -zxvf logrotate*.tar.gz -C cookbooks/</a:t>
            </a:r>
          </a:p>
        </p:txBody>
      </p:sp>
      <p:sp>
        <p:nvSpPr>
          <p:cNvPr id="5905" name="Shape 5905"/>
          <p:cNvSpPr>
            <a:spLocks noGrp="1"/>
          </p:cNvSpPr>
          <p:nvPr>
            <p:ph type="body" idx="1"/>
          </p:nvPr>
        </p:nvSpPr>
        <p:spPr>
          <a:prstGeom prst="rect">
            <a:avLst/>
          </a:prstGeom>
        </p:spPr>
        <p:txBody>
          <a:bodyPr>
            <a:normAutofit lnSpcReduction="10000"/>
          </a:bodyPr>
          <a:lstStyle/>
          <a:p>
            <a:pPr marL="186690" lvl="0" indent="-186690" defTabSz="448055">
              <a:buClrTx/>
              <a:defRPr sz="1800">
                <a:solidFill>
                  <a:srgbClr val="000000"/>
                </a:solidFill>
              </a:defRPr>
            </a:pPr>
            <a:r>
              <a:rPr sz="1764">
                <a:solidFill>
                  <a:srgbClr val="FFFFFF"/>
                </a:solidFill>
                <a:latin typeface="Menlo"/>
                <a:ea typeface="Menlo"/>
                <a:cs typeface="Menlo"/>
                <a:sym typeface="Menlo"/>
              </a:rPr>
              <a:t>x logrotate/</a:t>
            </a:r>
          </a:p>
          <a:p>
            <a:pPr marL="186690" lvl="0" indent="-186690" defTabSz="448055">
              <a:buClrTx/>
              <a:defRPr sz="1800">
                <a:solidFill>
                  <a:srgbClr val="000000"/>
                </a:solidFill>
              </a:defRPr>
            </a:pPr>
            <a:r>
              <a:rPr sz="1764">
                <a:solidFill>
                  <a:srgbClr val="FFFFFF"/>
                </a:solidFill>
                <a:latin typeface="Menlo"/>
                <a:ea typeface="Menlo"/>
                <a:cs typeface="Menlo"/>
                <a:sym typeface="Menlo"/>
              </a:rPr>
              <a:t>x logrotate/CHANGELOG.md</a:t>
            </a:r>
          </a:p>
          <a:p>
            <a:pPr marL="186690" lvl="0" indent="-186690" defTabSz="448055">
              <a:buClrTx/>
              <a:defRPr sz="1800">
                <a:solidFill>
                  <a:srgbClr val="000000"/>
                </a:solidFill>
              </a:defRPr>
            </a:pPr>
            <a:r>
              <a:rPr sz="1764">
                <a:solidFill>
                  <a:srgbClr val="FFFFFF"/>
                </a:solidFill>
                <a:latin typeface="Menlo"/>
                <a:ea typeface="Menlo"/>
                <a:cs typeface="Menlo"/>
                <a:sym typeface="Menlo"/>
              </a:rPr>
              <a:t>x logrotate/README.md</a:t>
            </a:r>
          </a:p>
          <a:p>
            <a:pPr marL="186690" lvl="0" indent="-186690" defTabSz="448055">
              <a:buClrTx/>
              <a:defRPr sz="1800">
                <a:solidFill>
                  <a:srgbClr val="000000"/>
                </a:solidFill>
              </a:defRPr>
            </a:pPr>
            <a:r>
              <a:rPr sz="1764">
                <a:solidFill>
                  <a:srgbClr val="FFFFFF"/>
                </a:solidFill>
                <a:latin typeface="Menlo"/>
                <a:ea typeface="Menlo"/>
                <a:cs typeface="Menlo"/>
                <a:sym typeface="Menlo"/>
              </a:rPr>
              <a:t>x logrotate/attributes</a:t>
            </a:r>
          </a:p>
          <a:p>
            <a:pPr marL="186690" lvl="0" indent="-186690" defTabSz="448055">
              <a:buClrTx/>
              <a:defRPr sz="1800">
                <a:solidFill>
                  <a:srgbClr val="000000"/>
                </a:solidFill>
              </a:defRPr>
            </a:pPr>
            <a:r>
              <a:rPr sz="1764">
                <a:solidFill>
                  <a:srgbClr val="FFFFFF"/>
                </a:solidFill>
                <a:latin typeface="Menlo"/>
                <a:ea typeface="Menlo"/>
                <a:cs typeface="Menlo"/>
                <a:sym typeface="Menlo"/>
              </a:rPr>
              <a:t>x logrotate/attributes/default.rb</a:t>
            </a:r>
          </a:p>
          <a:p>
            <a:pPr marL="186690" lvl="0" indent="-186690" defTabSz="448055">
              <a:buClrTx/>
              <a:defRPr sz="1800">
                <a:solidFill>
                  <a:srgbClr val="000000"/>
                </a:solidFill>
              </a:defRPr>
            </a:pPr>
            <a:r>
              <a:rPr sz="1764">
                <a:solidFill>
                  <a:srgbClr val="FFFFFF"/>
                </a:solidFill>
                <a:latin typeface="Menlo"/>
                <a:ea typeface="Menlo"/>
                <a:cs typeface="Menlo"/>
                <a:sym typeface="Menlo"/>
              </a:rPr>
              <a:t>x logrotate/definitions</a:t>
            </a:r>
          </a:p>
          <a:p>
            <a:pPr marL="186690" lvl="0" indent="-186690" defTabSz="448055">
              <a:buClrTx/>
              <a:defRPr sz="1800">
                <a:solidFill>
                  <a:srgbClr val="000000"/>
                </a:solidFill>
              </a:defRPr>
            </a:pPr>
            <a:r>
              <a:rPr sz="1764">
                <a:solidFill>
                  <a:srgbClr val="FFFFFF"/>
                </a:solidFill>
                <a:latin typeface="Menlo"/>
                <a:ea typeface="Menlo"/>
                <a:cs typeface="Menlo"/>
                <a:sym typeface="Menlo"/>
              </a:rPr>
              <a:t>x logrotate/definitions/logrotate_app.rb</a:t>
            </a:r>
          </a:p>
          <a:p>
            <a:pPr marL="186690" lvl="0" indent="-186690" defTabSz="448055">
              <a:buClrTx/>
              <a:defRPr sz="1800">
                <a:solidFill>
                  <a:srgbClr val="000000"/>
                </a:solidFill>
              </a:defRPr>
            </a:pPr>
            <a:r>
              <a:rPr sz="1764">
                <a:solidFill>
                  <a:srgbClr val="FFFFFF"/>
                </a:solidFill>
                <a:latin typeface="Menlo"/>
                <a:ea typeface="Menlo"/>
                <a:cs typeface="Menlo"/>
                <a:sym typeface="Menlo"/>
              </a:rPr>
              <a:t>x logrotate/libraries</a:t>
            </a:r>
          </a:p>
          <a:p>
            <a:pPr marL="186690" lvl="0" indent="-186690" defTabSz="448055">
              <a:buClrTx/>
              <a:defRPr sz="1800">
                <a:solidFill>
                  <a:srgbClr val="000000"/>
                </a:solidFill>
              </a:defRPr>
            </a:pPr>
            <a:r>
              <a:rPr sz="1764">
                <a:solidFill>
                  <a:srgbClr val="FFFFFF"/>
                </a:solidFill>
                <a:latin typeface="Menlo"/>
                <a:ea typeface="Menlo"/>
                <a:cs typeface="Menlo"/>
                <a:sym typeface="Menlo"/>
              </a:rPr>
              <a:t>x logrotate/libraries/logrotate_config.rb</a:t>
            </a:r>
          </a:p>
          <a:p>
            <a:pPr marL="186690" lvl="0" indent="-186690" defTabSz="448055">
              <a:buClrTx/>
              <a:defRPr sz="1800">
                <a:solidFill>
                  <a:srgbClr val="000000"/>
                </a:solidFill>
              </a:defRPr>
            </a:pPr>
            <a:r>
              <a:rPr sz="1764">
                <a:solidFill>
                  <a:srgbClr val="FFFFFF"/>
                </a:solidFill>
                <a:latin typeface="Menlo"/>
                <a:ea typeface="Menlo"/>
                <a:cs typeface="Menlo"/>
                <a:sym typeface="Menlo"/>
              </a:rPr>
              <a:t>x logrotate/metadata.json</a:t>
            </a:r>
          </a:p>
          <a:p>
            <a:pPr marL="186690" lvl="0" indent="-186690" defTabSz="448055">
              <a:buClrTx/>
              <a:defRPr sz="1800">
                <a:solidFill>
                  <a:srgbClr val="000000"/>
                </a:solidFill>
              </a:defRPr>
            </a:pPr>
            <a:r>
              <a:rPr sz="1764">
                <a:solidFill>
                  <a:srgbClr val="FFFFFF"/>
                </a:solidFill>
                <a:latin typeface="Menlo"/>
                <a:ea typeface="Menlo"/>
                <a:cs typeface="Menlo"/>
                <a:sym typeface="Menlo"/>
              </a:rPr>
              <a:t>x logrotate/metadata.rb</a:t>
            </a:r>
          </a:p>
          <a:p>
            <a:pPr marL="186690" lvl="0" indent="-186690" defTabSz="448055">
              <a:buClrTx/>
              <a:defRPr sz="1800">
                <a:solidFill>
                  <a:srgbClr val="000000"/>
                </a:solidFill>
              </a:defRPr>
            </a:pPr>
            <a:r>
              <a:rPr sz="1764">
                <a:solidFill>
                  <a:srgbClr val="FFFFFF"/>
                </a:solidFill>
                <a:latin typeface="Menlo"/>
                <a:ea typeface="Menlo"/>
                <a:cs typeface="Menlo"/>
                <a:sym typeface="Menlo"/>
              </a:rPr>
              <a:t>x logrotate/recipes</a:t>
            </a:r>
          </a:p>
          <a:p>
            <a:pPr marL="186690" lvl="0" indent="-186690" defTabSz="448055">
              <a:buClrTx/>
              <a:defRPr sz="1800">
                <a:solidFill>
                  <a:srgbClr val="000000"/>
                </a:solidFill>
              </a:defRPr>
            </a:pPr>
            <a:r>
              <a:rPr sz="1764">
                <a:solidFill>
                  <a:srgbClr val="FFFFFF"/>
                </a:solidFill>
                <a:latin typeface="Menlo"/>
                <a:ea typeface="Menlo"/>
                <a:cs typeface="Menlo"/>
                <a:sym typeface="Menlo"/>
              </a:rPr>
              <a:t>x logrotate/recipes/default.rb</a:t>
            </a:r>
          </a:p>
          <a:p>
            <a:pPr marL="186690" lvl="0" indent="-186690" defTabSz="448055">
              <a:buClrTx/>
              <a:defRPr sz="1800">
                <a:solidFill>
                  <a:srgbClr val="000000"/>
                </a:solidFill>
              </a:defRPr>
            </a:pPr>
            <a:r>
              <a:rPr sz="1764">
                <a:solidFill>
                  <a:srgbClr val="FFFFFF"/>
                </a:solidFill>
                <a:latin typeface="Menlo"/>
                <a:ea typeface="Menlo"/>
                <a:cs typeface="Menlo"/>
                <a:sym typeface="Menlo"/>
              </a:rPr>
              <a:t>x logrotate/recipes/global.rb</a:t>
            </a:r>
          </a:p>
          <a:p>
            <a:pPr marL="186690" lvl="0" indent="-186690" defTabSz="448055">
              <a:buClrTx/>
              <a:defRPr sz="1800">
                <a:solidFill>
                  <a:srgbClr val="000000"/>
                </a:solidFill>
              </a:defRPr>
            </a:pPr>
            <a:r>
              <a:rPr sz="1764">
                <a:solidFill>
                  <a:srgbClr val="FFFFFF"/>
                </a:solidFill>
                <a:latin typeface="Menlo"/>
                <a:ea typeface="Menlo"/>
                <a:cs typeface="Menlo"/>
                <a:sym typeface="Menlo"/>
              </a:rPr>
              <a:t>x logrotate/templates</a:t>
            </a:r>
          </a:p>
          <a:p>
            <a:pPr marL="186690" lvl="0" indent="-186690" defTabSz="448055">
              <a:buClrTx/>
              <a:defRPr sz="1800">
                <a:solidFill>
                  <a:srgbClr val="000000"/>
                </a:solidFill>
              </a:defRPr>
            </a:pPr>
            <a:r>
              <a:rPr sz="1764">
                <a:solidFill>
                  <a:srgbClr val="FFFFFF"/>
                </a:solidFill>
                <a:latin typeface="Menlo"/>
                <a:ea typeface="Menlo"/>
                <a:cs typeface="Menlo"/>
                <a:sym typeface="Menlo"/>
              </a:rPr>
              <a:t>x logrotate/templates/default</a:t>
            </a:r>
          </a:p>
          <a:p>
            <a:pPr marL="186690" lvl="0" indent="-186690" defTabSz="448055">
              <a:buClrTx/>
              <a:defRPr sz="1800">
                <a:solidFill>
                  <a:srgbClr val="000000"/>
                </a:solidFill>
              </a:defRPr>
            </a:pPr>
            <a:r>
              <a:rPr sz="1764">
                <a:solidFill>
                  <a:srgbClr val="FFFFFF"/>
                </a:solidFill>
                <a:latin typeface="Menlo"/>
                <a:ea typeface="Menlo"/>
                <a:cs typeface="Menlo"/>
                <a:sym typeface="Menlo"/>
              </a:rPr>
              <a:t>x logrotate/templates/default/logrotate-global.erb</a:t>
            </a:r>
          </a:p>
          <a:p>
            <a:pPr marL="186690" lvl="0" indent="-186690" defTabSz="448055">
              <a:buClrTx/>
              <a:defRPr sz="1800">
                <a:solidFill>
                  <a:srgbClr val="000000"/>
                </a:solidFill>
              </a:defRPr>
            </a:pPr>
            <a:r>
              <a:rPr sz="1764">
                <a:solidFill>
                  <a:srgbClr val="FFFFFF"/>
                </a:solidFill>
                <a:latin typeface="Menlo"/>
                <a:ea typeface="Menlo"/>
                <a:cs typeface="Menlo"/>
                <a:sym typeface="Menlo"/>
              </a:rPr>
              <a:t>x logrotate/templates/default/logrotate.erb</a:t>
            </a:r>
          </a:p>
        </p:txBody>
      </p:sp>
      <p:sp>
        <p:nvSpPr>
          <p:cNvPr id="5906" name="Shape 5906"/>
          <p:cNvSpPr/>
          <p:nvPr/>
        </p:nvSpPr>
        <p:spPr>
          <a:xfrm>
            <a:off x="800100" y="177800"/>
            <a:ext cx="14655800" cy="1117600"/>
          </a:xfrm>
          <a:prstGeom prst="rect">
            <a:avLst/>
          </a:prstGeom>
          <a:ln w="12700">
            <a:miter lim="400000"/>
          </a:ln>
          <a:effectLst>
            <a:outerShdw blurRad="50800" dist="25400" dir="2700000" rotWithShape="0">
              <a:srgbClr val="000000">
                <a:alpha val="75000"/>
              </a:srgbClr>
            </a:outerShdw>
          </a:effectLst>
          <a:extLst>
            <a:ext uri="{C572A759-6A51-4108-AA02-DFA0A04FC94B}">
              <ma14:wrappingTextBoxFlag xmlns:ma14="http://schemas.microsoft.com/office/mac/drawingml/2011/main" val="1"/>
            </a:ext>
          </a:extLst>
        </p:spPr>
        <p:txBody>
          <a:bodyPr lIns="38100" tIns="38100" rIns="38100" bIns="38100" anchor="b">
            <a:normAutofit/>
          </a:bodyPr>
          <a:lstStyle>
            <a:lvl1pPr algn="l" defTabSz="424687">
              <a:defRPr sz="5472" b="1">
                <a:solidFill>
                  <a:srgbClr val="FFFFFF"/>
                </a:solidFill>
                <a:effectLst>
                  <a:outerShdw blurRad="38608" dist="19304" dir="2700000" rotWithShape="0">
                    <a:srgbClr val="000000">
                      <a:alpha val="75000"/>
                    </a:srgbClr>
                  </a:outerShdw>
                </a:effectLst>
                <a:latin typeface="+mj-lt"/>
                <a:ea typeface="+mj-ea"/>
                <a:cs typeface="+mj-cs"/>
                <a:sym typeface="Arial"/>
              </a:defRPr>
            </a:lvl1pPr>
          </a:lstStyle>
          <a:p>
            <a:pPr lvl="0">
              <a:defRPr sz="1800" b="0">
                <a:solidFill>
                  <a:srgbClr val="000000"/>
                </a:solidFill>
                <a:effectLst/>
              </a:defRPr>
            </a:pPr>
            <a:r>
              <a:rPr sz="5472" b="1">
                <a:solidFill>
                  <a:srgbClr val="FFFFFF"/>
                </a:solidFill>
                <a:effectLst>
                  <a:outerShdw blurRad="38608" dist="19304" dir="2700000" rotWithShape="0">
                    <a:srgbClr val="000000">
                      <a:alpha val="75000"/>
                    </a:srgbClr>
                  </a:outerShdw>
                </a:effectLst>
              </a:rPr>
              <a:t>Exercise: Extract logrotate cookbook tarball</a:t>
            </a:r>
          </a:p>
        </p:txBody>
      </p:sp>
      <p:sp>
        <p:nvSpPr>
          <p:cNvPr id="5907" name="Shape 5907"/>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582</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59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04" grpId="1" animBg="1" advAuto="0"/>
    </p:bldLst>
  </p:timing>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1" name="Shape 5911"/>
          <p:cNvSpPr/>
          <p:nvPr/>
        </p:nvSpPr>
        <p:spPr>
          <a:xfrm>
            <a:off x="8134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 knife cookbook upload logrotate</a:t>
            </a:r>
          </a:p>
        </p:txBody>
      </p:sp>
      <p:sp>
        <p:nvSpPr>
          <p:cNvPr id="5912" name="Shape 5912"/>
          <p:cNvSpPr>
            <a:spLocks noGrp="1"/>
          </p:cNvSpPr>
          <p:nvPr>
            <p:ph type="title"/>
          </p:nvPr>
        </p:nvSpPr>
        <p:spPr>
          <a:prstGeom prst="rect">
            <a:avLst/>
          </a:prstGeom>
        </p:spPr>
        <p:txBody>
          <a:bodyPr/>
          <a:lstStyle>
            <a:lvl1pPr defTabSz="452627">
              <a:defRPr sz="5832">
                <a:effectLst>
                  <a:outerShdw blurRad="41148" dist="20574" dir="2700000" rotWithShape="0">
                    <a:srgbClr val="000000">
                      <a:alpha val="75000"/>
                    </a:srgbClr>
                  </a:outerShdw>
                </a:effectLst>
              </a:defRPr>
            </a:lvl1pPr>
          </a:lstStyle>
          <a:p>
            <a:pPr lvl="0">
              <a:defRPr sz="1800" b="0">
                <a:solidFill>
                  <a:srgbClr val="000000"/>
                </a:solidFill>
                <a:effectLst/>
              </a:defRPr>
            </a:pPr>
            <a:r>
              <a:rPr sz="5832" b="1">
                <a:solidFill>
                  <a:srgbClr val="FFFFFF"/>
                </a:solidFill>
                <a:effectLst>
                  <a:outerShdw blurRad="41148" dist="20574" dir="2700000" rotWithShape="0">
                    <a:srgbClr val="000000">
                      <a:alpha val="75000"/>
                    </a:srgbClr>
                  </a:outerShdw>
                </a:effectLst>
              </a:rPr>
              <a:t>Exercise: Upload the logrotate cookbook</a:t>
            </a:r>
          </a:p>
        </p:txBody>
      </p:sp>
      <p:sp>
        <p:nvSpPr>
          <p:cNvPr id="5913" name="Shape 5913"/>
          <p:cNvSpPr/>
          <p:nvPr/>
        </p:nvSpPr>
        <p:spPr>
          <a:xfrm>
            <a:off x="825500" y="3657600"/>
            <a:ext cx="14605000" cy="51689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normAutofit/>
          </a:bodyPr>
          <a:lstStyle/>
          <a:p>
            <a:pPr lvl="0" algn="l" defTabSz="457200">
              <a:defRPr sz="1800"/>
            </a:pPr>
            <a:r>
              <a:rPr sz="4800">
                <a:solidFill>
                  <a:srgbClr val="FFFFFF"/>
                </a:solidFill>
                <a:latin typeface="+mn-lt"/>
                <a:ea typeface="+mn-ea"/>
                <a:cs typeface="+mn-cs"/>
                <a:sym typeface="Courier"/>
              </a:rPr>
              <a:t>Uploading logrotate           [1.4.0]</a:t>
            </a:r>
          </a:p>
          <a:p>
            <a:pPr lvl="0" algn="l" defTabSz="457200">
              <a:defRPr sz="1800"/>
            </a:pPr>
            <a:r>
              <a:rPr sz="4800">
                <a:solidFill>
                  <a:srgbClr val="FFFFFF"/>
                </a:solidFill>
                <a:latin typeface="+mn-lt"/>
                <a:ea typeface="+mn-ea"/>
                <a:cs typeface="+mn-cs"/>
                <a:sym typeface="Courier"/>
              </a:rPr>
              <a:t>Uploaded 1 cookbook.</a:t>
            </a:r>
          </a:p>
        </p:txBody>
      </p:sp>
      <p:sp>
        <p:nvSpPr>
          <p:cNvPr id="5914" name="Shape 5914"/>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583</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59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11" grpId="1" animBg="1" advAuto="0"/>
    </p:bldLst>
  </p:timing>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 name="Shape 5918"/>
          <p:cNvSpPr/>
          <p:nvPr/>
        </p:nvSpPr>
        <p:spPr>
          <a:xfrm>
            <a:off x="8134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 knife cookbook upload chef-client</a:t>
            </a:r>
          </a:p>
        </p:txBody>
      </p:sp>
      <p:sp>
        <p:nvSpPr>
          <p:cNvPr id="5919" name="Shape 5919"/>
          <p:cNvSpPr>
            <a:spLocks noGrp="1"/>
          </p:cNvSpPr>
          <p:nvPr>
            <p:ph type="title"/>
          </p:nvPr>
        </p:nvSpPr>
        <p:spPr>
          <a:prstGeom prst="rect">
            <a:avLst/>
          </a:prstGeom>
        </p:spPr>
        <p:txBody>
          <a:bodyPr/>
          <a:lstStyle>
            <a:lvl1pPr defTabSz="441452">
              <a:defRPr sz="5688">
                <a:effectLst>
                  <a:outerShdw blurRad="40132" dist="20066" dir="2700000" rotWithShape="0">
                    <a:srgbClr val="000000">
                      <a:alpha val="75000"/>
                    </a:srgbClr>
                  </a:outerShdw>
                </a:effectLst>
              </a:defRPr>
            </a:lvl1pPr>
          </a:lstStyle>
          <a:p>
            <a:pPr lvl="0">
              <a:defRPr sz="1800" b="0">
                <a:solidFill>
                  <a:srgbClr val="000000"/>
                </a:solidFill>
                <a:effectLst/>
              </a:defRPr>
            </a:pPr>
            <a:r>
              <a:rPr sz="5688" b="1">
                <a:solidFill>
                  <a:srgbClr val="FFFFFF"/>
                </a:solidFill>
                <a:effectLst>
                  <a:outerShdw blurRad="40132" dist="20066" dir="2700000" rotWithShape="0">
                    <a:srgbClr val="000000">
                      <a:alpha val="75000"/>
                    </a:srgbClr>
                  </a:outerShdw>
                </a:effectLst>
              </a:rPr>
              <a:t>Exercise: Upload the chef-client cookbook</a:t>
            </a:r>
          </a:p>
        </p:txBody>
      </p:sp>
      <p:sp>
        <p:nvSpPr>
          <p:cNvPr id="5920" name="Shape 5920"/>
          <p:cNvSpPr/>
          <p:nvPr/>
        </p:nvSpPr>
        <p:spPr>
          <a:xfrm>
            <a:off x="825500" y="3657600"/>
            <a:ext cx="14605000" cy="51689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normAutofit/>
          </a:bodyPr>
          <a:lstStyle/>
          <a:p>
            <a:pPr lvl="0" algn="l" defTabSz="457200">
              <a:defRPr sz="1800"/>
            </a:pPr>
            <a:r>
              <a:rPr sz="4800">
                <a:solidFill>
                  <a:srgbClr val="FFFFFF"/>
                </a:solidFill>
                <a:latin typeface="+mn-lt"/>
                <a:ea typeface="+mn-ea"/>
                <a:cs typeface="+mn-cs"/>
                <a:sym typeface="Courier"/>
              </a:rPr>
              <a:t>Uploading chef-client    [3.1.0]</a:t>
            </a:r>
          </a:p>
          <a:p>
            <a:pPr lvl="0" algn="l" defTabSz="457200">
              <a:defRPr sz="1800"/>
            </a:pPr>
            <a:r>
              <a:rPr sz="4800">
                <a:solidFill>
                  <a:srgbClr val="FFFFFF"/>
                </a:solidFill>
                <a:latin typeface="+mn-lt"/>
                <a:ea typeface="+mn-ea"/>
                <a:cs typeface="+mn-cs"/>
                <a:sym typeface="Courier"/>
              </a:rPr>
              <a:t>Uploaded 1 cookbook.</a:t>
            </a:r>
          </a:p>
        </p:txBody>
      </p:sp>
      <p:sp>
        <p:nvSpPr>
          <p:cNvPr id="5921" name="Shape 5921"/>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584</a:t>
            </a:fld>
            <a:endParaRPr sz="1000"/>
          </a:p>
        </p:txBody>
      </p:sp>
      <p:sp>
        <p:nvSpPr>
          <p:cNvPr id="5922" name="Shape 5922"/>
          <p:cNvSpPr/>
          <p:nvPr/>
        </p:nvSpPr>
        <p:spPr>
          <a:xfrm>
            <a:off x="1508633" y="3778249"/>
            <a:ext cx="13233401" cy="44450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defRPr sz="28800">
                <a:solidFill>
                  <a:srgbClr val="669C35"/>
                </a:solidFill>
                <a:latin typeface="Gill Sans SemiBold"/>
                <a:ea typeface="Gill Sans SemiBold"/>
                <a:cs typeface="Gill Sans SemiBold"/>
                <a:sym typeface="Gill Sans SemiBold"/>
              </a:defRPr>
            </a:lvl1pPr>
          </a:lstStyle>
          <a:p>
            <a:pPr lvl="0">
              <a:defRPr sz="1800">
                <a:solidFill>
                  <a:srgbClr val="000000"/>
                </a:solidFill>
              </a:defRPr>
            </a:pPr>
            <a:r>
              <a:rPr sz="28800">
                <a:solidFill>
                  <a:srgbClr val="669C35"/>
                </a:solidFill>
              </a:rPr>
              <a:t>WIN!</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59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2" nodeType="clickEffect">
                                  <p:stCondLst>
                                    <p:cond delay="0"/>
                                  </p:stCondLst>
                                  <p:iterate type="lt">
                                    <p:tmAbs val="0"/>
                                  </p:iterate>
                                  <p:childTnLst>
                                    <p:set>
                                      <p:cBhvr>
                                        <p:cTn id="10" fill="hold"/>
                                        <p:tgtEl>
                                          <p:spTgt spid="5922"/>
                                        </p:tgtEl>
                                        <p:attrNameLst>
                                          <p:attrName>style.visibility</p:attrName>
                                        </p:attrNameLst>
                                      </p:cBhvr>
                                      <p:to>
                                        <p:strVal val="visible"/>
                                      </p:to>
                                    </p:set>
                                    <p:animEffect transition="in" filter="dissolve">
                                      <p:cBhvr>
                                        <p:cTn id="11" dur="500"/>
                                        <p:tgtEl>
                                          <p:spTgt spid="59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18" grpId="1" animBg="1" advAuto="0"/>
      <p:bldP spid="5922" grpId="2" animBg="1" advAuto="0"/>
    </p:bld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4" name="Shape 5924"/>
          <p:cNvSpPr/>
          <p:nvPr/>
        </p:nvSpPr>
        <p:spPr>
          <a:xfrm>
            <a:off x="1358304" y="1701800"/>
            <a:ext cx="6121401"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b="1">
                <a:latin typeface="+mn-lt"/>
                <a:ea typeface="+mn-ea"/>
                <a:cs typeface="+mn-cs"/>
                <a:sym typeface="Courier"/>
              </a:defRPr>
            </a:lvl1pPr>
          </a:lstStyle>
          <a:p>
            <a:pPr lvl="0">
              <a:defRPr sz="1800" b="0"/>
            </a:pPr>
            <a:r>
              <a:rPr sz="3200" b="1"/>
              <a:t>OPEN IN EDITOR:</a:t>
            </a:r>
          </a:p>
        </p:txBody>
      </p:sp>
      <p:sp>
        <p:nvSpPr>
          <p:cNvPr id="5925" name="Shape 5925"/>
          <p:cNvSpPr/>
          <p:nvPr/>
        </p:nvSpPr>
        <p:spPr>
          <a:xfrm>
            <a:off x="6642100" y="4686300"/>
            <a:ext cx="3048000"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defRPr b="1">
                <a:latin typeface="+mn-lt"/>
                <a:ea typeface="+mn-ea"/>
                <a:cs typeface="+mn-cs"/>
                <a:sym typeface="Courier"/>
              </a:defRPr>
            </a:lvl1pPr>
          </a:lstStyle>
          <a:p>
            <a:pPr lvl="0">
              <a:defRPr sz="1800" b="0"/>
            </a:pPr>
            <a:r>
              <a:rPr sz="3200" b="1"/>
              <a:t>SAVE FILE!</a:t>
            </a:r>
          </a:p>
        </p:txBody>
      </p:sp>
      <p:sp>
        <p:nvSpPr>
          <p:cNvPr id="5926" name="Shape 5926"/>
          <p:cNvSpPr/>
          <p:nvPr/>
        </p:nvSpPr>
        <p:spPr>
          <a:xfrm>
            <a:off x="5048448" y="1625600"/>
            <a:ext cx="14655801" cy="7112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lgn="l">
              <a:defRPr>
                <a:latin typeface="+mn-lt"/>
                <a:ea typeface="+mn-ea"/>
                <a:cs typeface="+mn-cs"/>
                <a:sym typeface="Courier"/>
              </a:defRPr>
            </a:lvl1pPr>
          </a:lstStyle>
          <a:p>
            <a:pPr lvl="0">
              <a:defRPr sz="1800"/>
            </a:pPr>
            <a:r>
              <a:rPr sz="3200"/>
              <a:t>roles/base.rb </a:t>
            </a:r>
          </a:p>
        </p:txBody>
      </p:sp>
      <p:sp>
        <p:nvSpPr>
          <p:cNvPr id="5927" name="Shape 5927"/>
          <p:cNvSpPr/>
          <p:nvPr/>
        </p:nvSpPr>
        <p:spPr>
          <a:xfrm>
            <a:off x="838200" y="2381250"/>
            <a:ext cx="14630400" cy="17272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p>
            <a:pPr lvl="8" indent="0" algn="l" defTabSz="457200">
              <a:defRPr sz="1800"/>
            </a:pPr>
            <a:r>
              <a:rPr sz="2200">
                <a:latin typeface="+mn-lt"/>
                <a:ea typeface="+mn-ea"/>
                <a:cs typeface="+mn-cs"/>
                <a:sym typeface="Courier"/>
              </a:rPr>
              <a:t>name</a:t>
            </a:r>
            <a:r>
              <a:rPr sz="2200">
                <a:solidFill>
                  <a:srgbClr val="4F7A28"/>
                </a:solidFill>
                <a:latin typeface="+mn-lt"/>
                <a:ea typeface="+mn-ea"/>
                <a:cs typeface="+mn-cs"/>
                <a:sym typeface="Courier"/>
              </a:rPr>
              <a:t> </a:t>
            </a:r>
            <a:r>
              <a:rPr sz="2200">
                <a:solidFill>
                  <a:srgbClr val="B51A00"/>
                </a:solidFill>
                <a:latin typeface="+mn-lt"/>
                <a:ea typeface="+mn-ea"/>
                <a:cs typeface="+mn-cs"/>
                <a:sym typeface="Courier"/>
              </a:rPr>
              <a:t>"base"</a:t>
            </a:r>
            <a:endParaRPr sz="2200">
              <a:solidFill>
                <a:srgbClr val="4F7A28"/>
              </a:solidFill>
              <a:latin typeface="+mn-lt"/>
              <a:ea typeface="+mn-ea"/>
              <a:cs typeface="+mn-cs"/>
              <a:sym typeface="Courier"/>
            </a:endParaRPr>
          </a:p>
          <a:p>
            <a:pPr lvl="8" indent="0" algn="l" defTabSz="457200">
              <a:defRPr sz="1800"/>
            </a:pPr>
            <a:r>
              <a:rPr sz="2200">
                <a:latin typeface="+mn-lt"/>
                <a:ea typeface="+mn-ea"/>
                <a:cs typeface="+mn-cs"/>
                <a:sym typeface="Courier"/>
              </a:rPr>
              <a:t>description</a:t>
            </a:r>
            <a:r>
              <a:rPr sz="2200">
                <a:solidFill>
                  <a:srgbClr val="4F7A28"/>
                </a:solidFill>
                <a:latin typeface="+mn-lt"/>
                <a:ea typeface="+mn-ea"/>
                <a:cs typeface="+mn-cs"/>
                <a:sym typeface="Courier"/>
              </a:rPr>
              <a:t> </a:t>
            </a:r>
            <a:r>
              <a:rPr sz="2200">
                <a:solidFill>
                  <a:srgbClr val="B51A00"/>
                </a:solidFill>
                <a:latin typeface="+mn-lt"/>
                <a:ea typeface="+mn-ea"/>
                <a:cs typeface="+mn-cs"/>
                <a:sym typeface="Courier"/>
              </a:rPr>
              <a:t>"Base Server Role"</a:t>
            </a:r>
            <a:endParaRPr sz="2200">
              <a:solidFill>
                <a:srgbClr val="4F7A28"/>
              </a:solidFill>
              <a:latin typeface="+mn-lt"/>
              <a:ea typeface="+mn-ea"/>
              <a:cs typeface="+mn-cs"/>
              <a:sym typeface="Courier"/>
            </a:endParaRPr>
          </a:p>
          <a:p>
            <a:pPr lvl="8" indent="0" algn="l" defTabSz="457200">
              <a:defRPr sz="1800"/>
            </a:pPr>
            <a:r>
              <a:rPr sz="2200">
                <a:latin typeface="+mn-lt"/>
                <a:ea typeface="+mn-ea"/>
                <a:cs typeface="+mn-cs"/>
                <a:sym typeface="Courier"/>
              </a:rPr>
              <a:t>run_list</a:t>
            </a:r>
            <a:r>
              <a:rPr sz="2200">
                <a:solidFill>
                  <a:srgbClr val="4F7A28"/>
                </a:solidFill>
                <a:latin typeface="+mn-lt"/>
                <a:ea typeface="+mn-ea"/>
                <a:cs typeface="+mn-cs"/>
                <a:sym typeface="Courier"/>
              </a:rPr>
              <a:t> </a:t>
            </a:r>
            <a:r>
              <a:rPr sz="2200">
                <a:solidFill>
                  <a:srgbClr val="B51A00"/>
                </a:solidFill>
                <a:latin typeface="+mn-lt"/>
                <a:ea typeface="+mn-ea"/>
                <a:cs typeface="+mn-cs"/>
                <a:sym typeface="Courier"/>
              </a:rPr>
              <a:t>"recipe[chef-client::delete_validation]"</a:t>
            </a:r>
            <a:r>
              <a:rPr sz="2200">
                <a:latin typeface="+mn-lt"/>
                <a:ea typeface="+mn-ea"/>
                <a:cs typeface="+mn-cs"/>
                <a:sym typeface="Courier"/>
              </a:rPr>
              <a:t>,</a:t>
            </a:r>
            <a:r>
              <a:rPr sz="2200">
                <a:solidFill>
                  <a:srgbClr val="4F7A28"/>
                </a:solidFill>
                <a:latin typeface="+mn-lt"/>
                <a:ea typeface="+mn-ea"/>
                <a:cs typeface="+mn-cs"/>
                <a:sym typeface="Courier"/>
              </a:rPr>
              <a:t> </a:t>
            </a:r>
            <a:r>
              <a:rPr sz="2200">
                <a:solidFill>
                  <a:srgbClr val="B51A00"/>
                </a:solidFill>
                <a:latin typeface="+mn-lt"/>
                <a:ea typeface="+mn-ea"/>
                <a:cs typeface="+mn-cs"/>
                <a:sym typeface="Courier"/>
              </a:rPr>
              <a:t>"recipe[chef-client]"</a:t>
            </a:r>
            <a:r>
              <a:rPr sz="2200">
                <a:latin typeface="+mn-lt"/>
                <a:ea typeface="+mn-ea"/>
                <a:cs typeface="+mn-cs"/>
                <a:sym typeface="Courier"/>
              </a:rPr>
              <a:t>,</a:t>
            </a:r>
            <a:r>
              <a:rPr sz="2200">
                <a:solidFill>
                  <a:srgbClr val="4F7A28"/>
                </a:solidFill>
                <a:latin typeface="+mn-lt"/>
                <a:ea typeface="+mn-ea"/>
                <a:cs typeface="+mn-cs"/>
                <a:sym typeface="Courier"/>
              </a:rPr>
              <a:t> </a:t>
            </a:r>
            <a:r>
              <a:rPr sz="2200">
                <a:solidFill>
                  <a:srgbClr val="B51A00"/>
                </a:solidFill>
                <a:latin typeface="+mn-lt"/>
                <a:ea typeface="+mn-ea"/>
                <a:cs typeface="+mn-cs"/>
                <a:sym typeface="Courier"/>
              </a:rPr>
              <a:t>"recipe[motd]"</a:t>
            </a:r>
            <a:r>
              <a:rPr sz="2200">
                <a:latin typeface="+mn-lt"/>
                <a:ea typeface="+mn-ea"/>
                <a:cs typeface="+mn-cs"/>
                <a:sym typeface="Courier"/>
              </a:rPr>
              <a:t>,</a:t>
            </a:r>
            <a:r>
              <a:rPr sz="2200">
                <a:solidFill>
                  <a:srgbClr val="4F7A28"/>
                </a:solidFill>
                <a:latin typeface="+mn-lt"/>
                <a:ea typeface="+mn-ea"/>
                <a:cs typeface="+mn-cs"/>
                <a:sym typeface="Courier"/>
              </a:rPr>
              <a:t> </a:t>
            </a:r>
            <a:r>
              <a:rPr sz="2200">
                <a:solidFill>
                  <a:srgbClr val="B51A00"/>
                </a:solidFill>
                <a:latin typeface="+mn-lt"/>
                <a:ea typeface="+mn-ea"/>
                <a:cs typeface="+mn-cs"/>
                <a:sym typeface="Courier"/>
              </a:rPr>
              <a:t>"recipe[users]"</a:t>
            </a:r>
          </a:p>
        </p:txBody>
      </p:sp>
      <p:sp>
        <p:nvSpPr>
          <p:cNvPr id="5928" name="Shape 5928"/>
          <p:cNvSpPr>
            <a:spLocks noGrp="1"/>
          </p:cNvSpPr>
          <p:nvPr>
            <p:ph type="title"/>
          </p:nvPr>
        </p:nvSpPr>
        <p:spPr>
          <a:prstGeom prst="rect">
            <a:avLst/>
          </a:prstGeom>
        </p:spPr>
        <p:txBody>
          <a:bodyPr/>
          <a:lstStyle>
            <a:lvl1pPr defTabSz="419100">
              <a:defRPr sz="5400">
                <a:effectLst>
                  <a:outerShdw blurRad="38100" dist="19050" dir="2700000" rotWithShape="0">
                    <a:srgbClr val="000000">
                      <a:alpha val="75000"/>
                    </a:srgbClr>
                  </a:outerShdw>
                </a:effectLst>
              </a:defRPr>
            </a:lvl1pPr>
          </a:lstStyle>
          <a:p>
            <a:pPr lvl="0">
              <a:defRPr sz="1800" b="0">
                <a:solidFill>
                  <a:srgbClr val="000000"/>
                </a:solidFill>
                <a:effectLst/>
              </a:defRPr>
            </a:pPr>
            <a:r>
              <a:rPr sz="5400" b="1">
                <a:solidFill>
                  <a:srgbClr val="FFFFFF"/>
                </a:solidFill>
                <a:effectLst>
                  <a:outerShdw blurRad="38100" dist="19050" dir="2700000" rotWithShape="0">
                    <a:srgbClr val="000000">
                      <a:alpha val="75000"/>
                    </a:srgbClr>
                  </a:outerShdw>
                </a:effectLst>
              </a:rPr>
              <a:t>Exercise: Add chef-client recipe to base role</a:t>
            </a:r>
          </a:p>
        </p:txBody>
      </p:sp>
      <p:sp>
        <p:nvSpPr>
          <p:cNvPr id="5929" name="Shape 5929"/>
          <p:cNvSpPr/>
          <p:nvPr/>
        </p:nvSpPr>
        <p:spPr>
          <a:xfrm>
            <a:off x="9537700" y="3263900"/>
            <a:ext cx="3771900" cy="355600"/>
          </a:xfrm>
          <a:prstGeom prst="rect">
            <a:avLst/>
          </a:prstGeom>
          <a:ln w="63500">
            <a:solidFill>
              <a:srgbClr val="FFAA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5930" name="Shape 5930"/>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585</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59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6" grpId="1" animBg="1" advAuto="0"/>
    </p:bld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2" name="Shape 5932"/>
          <p:cNvSpPr/>
          <p:nvPr/>
        </p:nvSpPr>
        <p:spPr>
          <a:xfrm>
            <a:off x="8134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 knife role from file base.rb</a:t>
            </a:r>
          </a:p>
        </p:txBody>
      </p:sp>
      <p:sp>
        <p:nvSpPr>
          <p:cNvPr id="5933" name="Shape 5933"/>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Exercise: Upload the base role</a:t>
            </a:r>
          </a:p>
        </p:txBody>
      </p:sp>
      <p:sp>
        <p:nvSpPr>
          <p:cNvPr id="5934" name="Shape 5934"/>
          <p:cNvSpPr/>
          <p:nvPr/>
        </p:nvSpPr>
        <p:spPr>
          <a:xfrm>
            <a:off x="825500" y="3657600"/>
            <a:ext cx="14605000" cy="51689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normAutofit/>
          </a:bodyPr>
          <a:lstStyle>
            <a:lvl1pPr algn="l" defTabSz="457200">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Updated Role base!</a:t>
            </a:r>
          </a:p>
        </p:txBody>
      </p:sp>
      <p:sp>
        <p:nvSpPr>
          <p:cNvPr id="5935" name="Shape 5935"/>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586</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59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2" grpId="1" animBg="1" advAuto="0"/>
    </p:bld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7" name="Shape 5937"/>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Exercise: Re-run the Chef Client</a:t>
            </a:r>
          </a:p>
        </p:txBody>
      </p:sp>
      <p:sp>
        <p:nvSpPr>
          <p:cNvPr id="5938" name="Shape 5938"/>
          <p:cNvSpPr/>
          <p:nvPr/>
        </p:nvSpPr>
        <p:spPr>
          <a:xfrm>
            <a:off x="825500" y="1701800"/>
            <a:ext cx="14605000" cy="71247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normAutofit/>
          </a:bodyPr>
          <a:lstStyle/>
          <a:p>
            <a:pPr lvl="0" algn="l" defTabSz="196596">
              <a:defRPr sz="1800"/>
            </a:pPr>
            <a:r>
              <a:rPr sz="1376">
                <a:solidFill>
                  <a:srgbClr val="FFFFFF"/>
                </a:solidFill>
                <a:latin typeface="+mn-lt"/>
                <a:ea typeface="+mn-ea"/>
                <a:cs typeface="+mn-cs"/>
                <a:sym typeface="Courier"/>
              </a:rPr>
              <a:t>...</a:t>
            </a:r>
          </a:p>
          <a:p>
            <a:pPr lvl="0" algn="l" defTabSz="196596">
              <a:defRPr sz="1800"/>
            </a:pPr>
            <a:r>
              <a:rPr sz="1376">
                <a:solidFill>
                  <a:srgbClr val="FFFFFF"/>
                </a:solidFill>
                <a:latin typeface="+mn-lt"/>
                <a:ea typeface="+mn-ea"/>
                <a:cs typeface="+mn-cs"/>
                <a:sym typeface="Courier"/>
              </a:rPr>
              <a:t>Recipe: chef-client::delete_validation</a:t>
            </a:r>
          </a:p>
          <a:p>
            <a:pPr lvl="0" algn="l" defTabSz="196596">
              <a:defRPr sz="1800"/>
            </a:pPr>
            <a:r>
              <a:rPr sz="1376">
                <a:solidFill>
                  <a:srgbClr val="FFFFFF"/>
                </a:solidFill>
                <a:latin typeface="+mn-lt"/>
                <a:ea typeface="+mn-ea"/>
                <a:cs typeface="+mn-cs"/>
                <a:sym typeface="Courier"/>
              </a:rPr>
              <a:t>  * file[/etc/chef/validation.pem] action delete[2014-01-07T09:05:43-05:00] INFO: Processing file[/etc/chef/validation.pem] action delete (chef-client::delete_validation line 25)</a:t>
            </a:r>
          </a:p>
          <a:p>
            <a:pPr lvl="0" algn="l" defTabSz="196596">
              <a:defRPr sz="1800"/>
            </a:pPr>
            <a:r>
              <a:rPr sz="1376">
                <a:solidFill>
                  <a:srgbClr val="FFFFFF"/>
                </a:solidFill>
                <a:latin typeface="+mn-lt"/>
                <a:ea typeface="+mn-ea"/>
                <a:cs typeface="+mn-cs"/>
                <a:sym typeface="Courier"/>
              </a:rPr>
              <a:t>[2014-01-07T09:05:43-05:00] INFO: file[/etc/chef/validation.pem] deleted file at /etc/chef/validation.pem</a:t>
            </a:r>
          </a:p>
          <a:p>
            <a:pPr lvl="0" algn="l" defTabSz="196596">
              <a:defRPr sz="1800"/>
            </a:pPr>
            <a:endParaRPr sz="1376">
              <a:solidFill>
                <a:srgbClr val="FFFFFF"/>
              </a:solidFill>
              <a:latin typeface="+mn-lt"/>
              <a:ea typeface="+mn-ea"/>
              <a:cs typeface="+mn-cs"/>
              <a:sym typeface="Courier"/>
            </a:endParaRPr>
          </a:p>
          <a:p>
            <a:pPr lvl="0" algn="l" defTabSz="196596">
              <a:defRPr sz="1800"/>
            </a:pPr>
            <a:r>
              <a:rPr sz="1376">
                <a:solidFill>
                  <a:srgbClr val="FFFFFF"/>
                </a:solidFill>
                <a:latin typeface="+mn-lt"/>
                <a:ea typeface="+mn-ea"/>
                <a:cs typeface="+mn-cs"/>
                <a:sym typeface="Courier"/>
              </a:rPr>
              <a:t>    - delete file /etc/chef/validation.pem</a:t>
            </a:r>
          </a:p>
          <a:p>
            <a:pPr lvl="0" algn="l" defTabSz="196596">
              <a:defRPr sz="1800"/>
            </a:pPr>
            <a:r>
              <a:rPr sz="1376">
                <a:solidFill>
                  <a:srgbClr val="FFFFFF"/>
                </a:solidFill>
                <a:latin typeface="+mn-lt"/>
                <a:ea typeface="+mn-ea"/>
                <a:cs typeface="+mn-cs"/>
                <a:sym typeface="Courier"/>
              </a:rPr>
              <a:t>...</a:t>
            </a:r>
          </a:p>
          <a:p>
            <a:pPr lvl="0" algn="l" defTabSz="196596">
              <a:defRPr sz="1800"/>
            </a:pPr>
            <a:endParaRPr sz="1376">
              <a:solidFill>
                <a:srgbClr val="FFFFFF"/>
              </a:solidFill>
              <a:latin typeface="+mn-lt"/>
              <a:ea typeface="+mn-ea"/>
              <a:cs typeface="+mn-cs"/>
              <a:sym typeface="Courier"/>
            </a:endParaRPr>
          </a:p>
          <a:p>
            <a:pPr lvl="0" algn="l" defTabSz="196596">
              <a:defRPr sz="1800"/>
            </a:pPr>
            <a:r>
              <a:rPr sz="1376">
                <a:solidFill>
                  <a:srgbClr val="FFFFFF"/>
                </a:solidFill>
                <a:latin typeface="+mn-lt"/>
                <a:ea typeface="+mn-ea"/>
                <a:cs typeface="+mn-cs"/>
                <a:sym typeface="Courier"/>
              </a:rPr>
              <a:t>  * service[chef-client] action enable[2014-01-07T09:05:46-05:00] INFO: Processing service[chef-client] action enable (chef-client::init_service line 32)</a:t>
            </a:r>
          </a:p>
          <a:p>
            <a:pPr lvl="0" algn="l" defTabSz="196596">
              <a:defRPr sz="1800"/>
            </a:pPr>
            <a:r>
              <a:rPr sz="1376">
                <a:solidFill>
                  <a:srgbClr val="FFFFFF"/>
                </a:solidFill>
                <a:latin typeface="+mn-lt"/>
                <a:ea typeface="+mn-ea"/>
                <a:cs typeface="+mn-cs"/>
                <a:sym typeface="Courier"/>
              </a:rPr>
              <a:t>[2014-01-07T09:05:47-05:00] INFO: service[chef-client] enabled</a:t>
            </a:r>
          </a:p>
          <a:p>
            <a:pPr lvl="0" algn="l" defTabSz="196596">
              <a:defRPr sz="1800"/>
            </a:pPr>
            <a:endParaRPr sz="1376">
              <a:solidFill>
                <a:srgbClr val="FFFFFF"/>
              </a:solidFill>
              <a:latin typeface="+mn-lt"/>
              <a:ea typeface="+mn-ea"/>
              <a:cs typeface="+mn-cs"/>
              <a:sym typeface="Courier"/>
            </a:endParaRPr>
          </a:p>
          <a:p>
            <a:pPr lvl="0" algn="l" defTabSz="196596">
              <a:defRPr sz="1800"/>
            </a:pPr>
            <a:r>
              <a:rPr sz="1376">
                <a:solidFill>
                  <a:srgbClr val="FFFFFF"/>
                </a:solidFill>
                <a:latin typeface="+mn-lt"/>
                <a:ea typeface="+mn-ea"/>
                <a:cs typeface="+mn-cs"/>
                <a:sym typeface="Courier"/>
              </a:rPr>
              <a:t>    - enable service service[chef-client]</a:t>
            </a:r>
          </a:p>
          <a:p>
            <a:pPr lvl="0" algn="l" defTabSz="196596">
              <a:defRPr sz="1800"/>
            </a:pPr>
            <a:endParaRPr sz="1376">
              <a:solidFill>
                <a:srgbClr val="FFFFFF"/>
              </a:solidFill>
              <a:latin typeface="+mn-lt"/>
              <a:ea typeface="+mn-ea"/>
              <a:cs typeface="+mn-cs"/>
              <a:sym typeface="Courier"/>
            </a:endParaRPr>
          </a:p>
          <a:p>
            <a:pPr lvl="0" algn="l" defTabSz="196596">
              <a:defRPr sz="1800"/>
            </a:pPr>
            <a:r>
              <a:rPr sz="1376">
                <a:solidFill>
                  <a:srgbClr val="FFFFFF"/>
                </a:solidFill>
                <a:latin typeface="+mn-lt"/>
                <a:ea typeface="+mn-ea"/>
                <a:cs typeface="+mn-cs"/>
                <a:sym typeface="Courier"/>
              </a:rPr>
              <a:t>  * service[chef-client] action start[2014-01-07T09:05:47-05:00] INFO: Processing service[chef-client] action start (chef-client::init_service line 32)</a:t>
            </a:r>
          </a:p>
          <a:p>
            <a:pPr lvl="0" algn="l" defTabSz="196596">
              <a:defRPr sz="1800"/>
            </a:pPr>
            <a:r>
              <a:rPr sz="1376">
                <a:solidFill>
                  <a:srgbClr val="FFFFFF"/>
                </a:solidFill>
                <a:latin typeface="+mn-lt"/>
                <a:ea typeface="+mn-ea"/>
                <a:cs typeface="+mn-cs"/>
                <a:sym typeface="Courier"/>
              </a:rPr>
              <a:t>[2014-01-07T09:05:48-05:00] INFO: service[chef-client] started</a:t>
            </a:r>
          </a:p>
          <a:p>
            <a:pPr lvl="0" algn="l" defTabSz="196596">
              <a:defRPr sz="1800"/>
            </a:pPr>
            <a:endParaRPr sz="1376">
              <a:solidFill>
                <a:srgbClr val="FFFFFF"/>
              </a:solidFill>
              <a:latin typeface="+mn-lt"/>
              <a:ea typeface="+mn-ea"/>
              <a:cs typeface="+mn-cs"/>
              <a:sym typeface="Courier"/>
            </a:endParaRPr>
          </a:p>
          <a:p>
            <a:pPr lvl="0" algn="l" defTabSz="196596">
              <a:defRPr sz="1800"/>
            </a:pPr>
            <a:r>
              <a:rPr sz="1376">
                <a:solidFill>
                  <a:srgbClr val="FFFFFF"/>
                </a:solidFill>
                <a:latin typeface="+mn-lt"/>
                <a:ea typeface="+mn-ea"/>
                <a:cs typeface="+mn-cs"/>
                <a:sym typeface="Courier"/>
              </a:rPr>
              <a:t>    - start service service[chef-client]</a:t>
            </a:r>
          </a:p>
          <a:p>
            <a:pPr lvl="0" algn="l" defTabSz="196596">
              <a:defRPr sz="1800"/>
            </a:pPr>
            <a:r>
              <a:rPr sz="1376">
                <a:solidFill>
                  <a:srgbClr val="FFFFFF"/>
                </a:solidFill>
                <a:latin typeface="+mn-lt"/>
                <a:ea typeface="+mn-ea"/>
                <a:cs typeface="+mn-cs"/>
                <a:sym typeface="Courier"/>
              </a:rPr>
              <a:t>...</a:t>
            </a:r>
          </a:p>
          <a:p>
            <a:pPr lvl="0" algn="l" defTabSz="196596">
              <a:defRPr sz="1800"/>
            </a:pPr>
            <a:endParaRPr sz="1376">
              <a:solidFill>
                <a:srgbClr val="FFFFFF"/>
              </a:solidFill>
              <a:latin typeface="+mn-lt"/>
              <a:ea typeface="+mn-ea"/>
              <a:cs typeface="+mn-cs"/>
              <a:sym typeface="Courier"/>
            </a:endParaRPr>
          </a:p>
          <a:p>
            <a:pPr lvl="0" algn="l" defTabSz="196596">
              <a:defRPr sz="1800"/>
            </a:pPr>
            <a:r>
              <a:rPr sz="1376">
                <a:solidFill>
                  <a:srgbClr val="FFFFFF"/>
                </a:solidFill>
                <a:latin typeface="+mn-lt"/>
                <a:ea typeface="+mn-ea"/>
                <a:cs typeface="+mn-cs"/>
                <a:sym typeface="Courier"/>
              </a:rPr>
              <a:t>[2014-01-07T09:05:55-05:00] INFO: template[/etc/init.d/chef-client] sending restart action to service[chef-client] (delayed)</a:t>
            </a:r>
          </a:p>
          <a:p>
            <a:pPr lvl="0" algn="l" defTabSz="196596">
              <a:defRPr sz="1800"/>
            </a:pPr>
            <a:r>
              <a:rPr sz="1376">
                <a:solidFill>
                  <a:srgbClr val="FFFFFF"/>
                </a:solidFill>
                <a:latin typeface="+mn-lt"/>
                <a:ea typeface="+mn-ea"/>
                <a:cs typeface="+mn-cs"/>
                <a:sym typeface="Courier"/>
              </a:rPr>
              <a:t>Recipe: chef-client::init_service</a:t>
            </a:r>
          </a:p>
          <a:p>
            <a:pPr lvl="0" algn="l" defTabSz="196596">
              <a:defRPr sz="1800"/>
            </a:pPr>
            <a:r>
              <a:rPr sz="1376">
                <a:solidFill>
                  <a:srgbClr val="FFFFFF"/>
                </a:solidFill>
                <a:latin typeface="+mn-lt"/>
                <a:ea typeface="+mn-ea"/>
                <a:cs typeface="+mn-cs"/>
                <a:sym typeface="Courier"/>
              </a:rPr>
              <a:t>  * service[chef-client] action restart[2014-01-07T09:05:55-05:00] INFO: Processing service[chef-client] action restart (chef-client::init_service line 32)</a:t>
            </a:r>
          </a:p>
          <a:p>
            <a:pPr lvl="0" algn="l" defTabSz="196596">
              <a:defRPr sz="1800"/>
            </a:pPr>
            <a:r>
              <a:rPr sz="1376">
                <a:solidFill>
                  <a:srgbClr val="FFFFFF"/>
                </a:solidFill>
                <a:latin typeface="+mn-lt"/>
                <a:ea typeface="+mn-ea"/>
                <a:cs typeface="+mn-cs"/>
                <a:sym typeface="Courier"/>
              </a:rPr>
              <a:t>[2014-01-07T09:06:01-05:00] INFO: service[chef-client] restarted</a:t>
            </a:r>
          </a:p>
          <a:p>
            <a:pPr lvl="0" algn="l" defTabSz="196596">
              <a:defRPr sz="1800"/>
            </a:pPr>
            <a:endParaRPr sz="1376">
              <a:solidFill>
                <a:srgbClr val="FFFFFF"/>
              </a:solidFill>
              <a:latin typeface="+mn-lt"/>
              <a:ea typeface="+mn-ea"/>
              <a:cs typeface="+mn-cs"/>
              <a:sym typeface="Courier"/>
            </a:endParaRPr>
          </a:p>
          <a:p>
            <a:pPr lvl="0" algn="l" defTabSz="196596">
              <a:defRPr sz="1800"/>
            </a:pPr>
            <a:r>
              <a:rPr sz="1376">
                <a:solidFill>
                  <a:srgbClr val="FFFFFF"/>
                </a:solidFill>
                <a:latin typeface="+mn-lt"/>
                <a:ea typeface="+mn-ea"/>
                <a:cs typeface="+mn-cs"/>
                <a:sym typeface="Courier"/>
              </a:rPr>
              <a:t>    - restart service service[chef-client]</a:t>
            </a:r>
          </a:p>
          <a:p>
            <a:pPr lvl="0" algn="l" defTabSz="196596">
              <a:defRPr sz="1800"/>
            </a:pPr>
            <a:endParaRPr sz="1376">
              <a:solidFill>
                <a:srgbClr val="FFFFFF"/>
              </a:solidFill>
              <a:latin typeface="+mn-lt"/>
              <a:ea typeface="+mn-ea"/>
              <a:cs typeface="+mn-cs"/>
              <a:sym typeface="Courier"/>
            </a:endParaRPr>
          </a:p>
          <a:p>
            <a:pPr lvl="0" algn="l" defTabSz="196596">
              <a:defRPr sz="1800"/>
            </a:pPr>
            <a:r>
              <a:rPr sz="1376">
                <a:solidFill>
                  <a:srgbClr val="FFFFFF"/>
                </a:solidFill>
                <a:latin typeface="+mn-lt"/>
                <a:ea typeface="+mn-ea"/>
                <a:cs typeface="+mn-cs"/>
                <a:sym typeface="Courier"/>
              </a:rPr>
              <a:t>[2014-01-07T09:06:01-05:00] INFO: Chef Run complete in 29.341053545 seconds</a:t>
            </a:r>
          </a:p>
        </p:txBody>
      </p:sp>
      <p:sp>
        <p:nvSpPr>
          <p:cNvPr id="5939" name="Shape 5939"/>
          <p:cNvSpPr/>
          <p:nvPr/>
        </p:nvSpPr>
        <p:spPr>
          <a:xfrm>
            <a:off x="825500" y="2108200"/>
            <a:ext cx="14592300" cy="1651000"/>
          </a:xfrm>
          <a:prstGeom prst="rect">
            <a:avLst/>
          </a:prstGeom>
          <a:ln w="38100">
            <a:solidFill>
              <a:srgbClr val="FFAA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5940" name="Shape 5940"/>
          <p:cNvSpPr/>
          <p:nvPr/>
        </p:nvSpPr>
        <p:spPr>
          <a:xfrm>
            <a:off x="838200" y="3860800"/>
            <a:ext cx="14566900" cy="2565400"/>
          </a:xfrm>
          <a:prstGeom prst="rect">
            <a:avLst/>
          </a:prstGeom>
          <a:ln w="38100">
            <a:solidFill>
              <a:srgbClr val="FFAA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5941" name="Shape 5941"/>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587</a:t>
            </a:fld>
            <a:endParaRPr sz="1000"/>
          </a:p>
        </p:txBody>
      </p:sp>
      <p:sp>
        <p:nvSpPr>
          <p:cNvPr id="5942" name="Shape 5942"/>
          <p:cNvSpPr/>
          <p:nvPr/>
        </p:nvSpPr>
        <p:spPr>
          <a:xfrm>
            <a:off x="838200" y="6527800"/>
            <a:ext cx="14566900" cy="2095500"/>
          </a:xfrm>
          <a:prstGeom prst="rect">
            <a:avLst/>
          </a:prstGeom>
          <a:ln w="38100">
            <a:solidFill>
              <a:srgbClr val="FFAA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xmlns:p14="http://schemas.microsoft.com/office/powerpoint/2010/main" spd="med"/>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6" name="Shape 5946"/>
          <p:cNvSpPr/>
          <p:nvPr/>
        </p:nvSpPr>
        <p:spPr>
          <a:xfrm>
            <a:off x="813494" y="1949450"/>
            <a:ext cx="14655801" cy="10287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p>
            <a:pPr lvl="0" algn="l">
              <a:defRPr sz="1800"/>
            </a:pPr>
            <a:r>
              <a:rPr sz="3600" b="1">
                <a:solidFill>
                  <a:srgbClr val="FFFFFF"/>
                </a:solidFill>
                <a:latin typeface="+mn-lt"/>
                <a:ea typeface="+mn-ea"/>
                <a:cs typeface="+mn-cs"/>
                <a:sym typeface="Courier"/>
              </a:rPr>
              <a:t>chef@node1$</a:t>
            </a:r>
            <a:r>
              <a:rPr sz="3600">
                <a:solidFill>
                  <a:srgbClr val="FFFFFF"/>
                </a:solidFill>
                <a:latin typeface="+mn-lt"/>
                <a:ea typeface="+mn-ea"/>
                <a:cs typeface="+mn-cs"/>
                <a:sym typeface="Courier"/>
              </a:rPr>
              <a:t> ps awux | grep chef-client</a:t>
            </a:r>
          </a:p>
        </p:txBody>
      </p:sp>
      <p:sp>
        <p:nvSpPr>
          <p:cNvPr id="5947" name="Shape 5947"/>
          <p:cNvSpPr/>
          <p:nvPr/>
        </p:nvSpPr>
        <p:spPr>
          <a:xfrm>
            <a:off x="838200" y="3378200"/>
            <a:ext cx="14605000" cy="51689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normAutofit/>
          </a:bodyPr>
          <a:lstStyle/>
          <a:p>
            <a:pPr lvl="0" algn="l" defTabSz="457200">
              <a:defRPr sz="1800"/>
            </a:pPr>
            <a:r>
              <a:rPr sz="3000" dirty="0">
                <a:solidFill>
                  <a:srgbClr val="FFFFFF"/>
                </a:solidFill>
                <a:latin typeface="+mn-lt"/>
                <a:ea typeface="+mn-ea"/>
                <a:cs typeface="+mn-cs"/>
                <a:sym typeface="Courier"/>
              </a:rPr>
              <a:t>root      8933  0.3  2.2 130400 37816 ?        Sl   03:19   0:01 </a:t>
            </a:r>
            <a:r>
              <a:rPr sz="3000" b="1" dirty="0">
                <a:solidFill>
                  <a:srgbClr val="FFFFFF"/>
                </a:solidFill>
                <a:latin typeface="+mn-lt"/>
                <a:ea typeface="+mn-ea"/>
                <a:cs typeface="+mn-cs"/>
                <a:sym typeface="Courier"/>
              </a:rPr>
              <a:t>/opt/chef/embedded/bin/ruby /usr/bin/chef-client -d</a:t>
            </a:r>
            <a:r>
              <a:rPr sz="3000" dirty="0">
                <a:solidFill>
                  <a:srgbClr val="FFFFFF"/>
                </a:solidFill>
                <a:latin typeface="+mn-lt"/>
                <a:ea typeface="+mn-ea"/>
                <a:cs typeface="+mn-cs"/>
                <a:sym typeface="Courier"/>
              </a:rPr>
              <a:t> -c /etc/chef/client.rb -L /var/log/chef/client.log -P /var/run/chef/client.pid -i 1800 -s 300</a:t>
            </a:r>
          </a:p>
        </p:txBody>
      </p:sp>
      <p:sp>
        <p:nvSpPr>
          <p:cNvPr id="5948" name="Shape 5948"/>
          <p:cNvSpPr>
            <a:spLocks noGrp="1"/>
          </p:cNvSpPr>
          <p:nvPr>
            <p:ph type="title"/>
          </p:nvPr>
        </p:nvSpPr>
        <p:spPr>
          <a:prstGeom prst="rect">
            <a:avLst/>
          </a:prstGeom>
        </p:spPr>
        <p:txBody>
          <a:bodyPr/>
          <a:lstStyle>
            <a:lvl1pPr defTabSz="497331">
              <a:defRPr sz="6408">
                <a:effectLst>
                  <a:outerShdw blurRad="45212" dist="22606" dir="2700000" rotWithShape="0">
                    <a:srgbClr val="000000">
                      <a:alpha val="75000"/>
                    </a:srgbClr>
                  </a:outerShdw>
                </a:effectLst>
              </a:defRPr>
            </a:lvl1pPr>
          </a:lstStyle>
          <a:p>
            <a:pPr lvl="0">
              <a:defRPr sz="1800" b="0">
                <a:solidFill>
                  <a:srgbClr val="000000"/>
                </a:solidFill>
                <a:effectLst/>
              </a:defRPr>
            </a:pPr>
            <a:r>
              <a:rPr sz="6408" b="1">
                <a:solidFill>
                  <a:srgbClr val="FFFFFF"/>
                </a:solidFill>
                <a:effectLst>
                  <a:outerShdw blurRad="45212" dist="22606" dir="2700000" rotWithShape="0">
                    <a:srgbClr val="000000">
                      <a:alpha val="75000"/>
                    </a:srgbClr>
                  </a:outerShdw>
                </a:effectLst>
              </a:rPr>
              <a:t>Exercise: Verify chef-client is running</a:t>
            </a:r>
          </a:p>
        </p:txBody>
      </p:sp>
      <p:sp>
        <p:nvSpPr>
          <p:cNvPr id="5949" name="Shape 5949"/>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588</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59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6" grpId="1" animBg="1" advAuto="0"/>
    </p:bld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3" name="Shape 5953"/>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Convergent infrastructure</a:t>
            </a:r>
          </a:p>
        </p:txBody>
      </p:sp>
      <p:sp>
        <p:nvSpPr>
          <p:cNvPr id="5954" name="Shape 5954"/>
          <p:cNvSpPr>
            <a:spLocks noGrp="1"/>
          </p:cNvSpPr>
          <p:nvPr>
            <p:ph type="body" idx="1"/>
          </p:nvPr>
        </p:nvSpPr>
        <p:spPr>
          <a:prstGeom prst="rect">
            <a:avLst/>
          </a:prstGeom>
        </p:spPr>
        <p:txBody>
          <a:bodyPr/>
          <a:lstStyle/>
          <a:p>
            <a:pPr lvl="0">
              <a:defRPr sz="1800"/>
            </a:pPr>
            <a:r>
              <a:rPr sz="4800"/>
              <a:t>Our node is now running chef-client as a daemon, and it will converge itself over time on a (by default) 30 minute interval.</a:t>
            </a:r>
          </a:p>
          <a:p>
            <a:pPr lvl="0">
              <a:defRPr sz="1800"/>
            </a:pPr>
            <a:r>
              <a:rPr sz="4800"/>
              <a:t>The amount of resources converged may vary with longer intervals, depending on configuration drift on the system.</a:t>
            </a:r>
          </a:p>
          <a:p>
            <a:pPr lvl="0">
              <a:defRPr sz="1800"/>
            </a:pPr>
            <a:r>
              <a:rPr sz="4800"/>
              <a:t>Because Chef resources are idempotent, it will only configure what it needs to each run.</a:t>
            </a:r>
          </a:p>
        </p:txBody>
      </p:sp>
      <p:sp>
        <p:nvSpPr>
          <p:cNvPr id="5955" name="Shape 5955"/>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589</a:t>
            </a:fld>
            <a:endParaRPr sz="1000"/>
          </a:p>
        </p:txBody>
      </p:sp>
    </p:spTree>
  </p:cSld>
  <p:clrMapOvr>
    <a:masterClrMapping/>
  </p:clrMapOvr>
  <p:transition xmlns:p14="http://schemas.microsoft.com/office/powerpoint/2010/mai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Shape 1049"/>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Environments Define Policy</a:t>
            </a:r>
          </a:p>
        </p:txBody>
      </p:sp>
      <p:sp>
        <p:nvSpPr>
          <p:cNvPr id="1050" name="Shape 1050"/>
          <p:cNvSpPr>
            <a:spLocks noGrp="1"/>
          </p:cNvSpPr>
          <p:nvPr>
            <p:ph type="body" idx="1"/>
          </p:nvPr>
        </p:nvSpPr>
        <p:spPr>
          <a:prstGeom prst="rect">
            <a:avLst/>
          </a:prstGeom>
        </p:spPr>
        <p:txBody>
          <a:bodyPr/>
          <a:lstStyle/>
          <a:p>
            <a:pPr lvl="0">
              <a:defRPr sz="1800"/>
            </a:pPr>
            <a:r>
              <a:rPr sz="4800"/>
              <a:t>Environments may include data attributes necessary for configuring your infrastructure, e.g.</a:t>
            </a:r>
          </a:p>
          <a:p>
            <a:pPr lvl="1">
              <a:defRPr sz="1800"/>
            </a:pPr>
            <a:r>
              <a:rPr sz="4800"/>
              <a:t>The URL of your payment service’s API</a:t>
            </a:r>
          </a:p>
          <a:p>
            <a:pPr lvl="1">
              <a:defRPr sz="1800"/>
            </a:pPr>
            <a:r>
              <a:rPr sz="4800"/>
              <a:t>The location of your package repository</a:t>
            </a:r>
          </a:p>
          <a:p>
            <a:pPr lvl="1">
              <a:defRPr sz="1800"/>
            </a:pPr>
            <a:r>
              <a:rPr sz="4800"/>
              <a:t>The version of the Chef configuration files that should be used</a:t>
            </a:r>
          </a:p>
        </p:txBody>
      </p:sp>
      <p:sp>
        <p:nvSpPr>
          <p:cNvPr id="1051" name="Shape 105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59</a:t>
            </a:fld>
            <a:endParaRPr sz="1000"/>
          </a:p>
        </p:txBody>
      </p:sp>
    </p:spTree>
  </p:cSld>
  <p:clrMapOvr>
    <a:masterClrMapping/>
  </p:clrMapOvr>
  <p:transition xmlns:p14="http://schemas.microsoft.com/office/powerpoint/2010/main" spd="med"/>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 name="Shape 5959"/>
          <p:cNvSpPr>
            <a:spLocks noGrp="1"/>
          </p:cNvSpPr>
          <p:nvPr>
            <p:ph type="title"/>
          </p:nvPr>
        </p:nvSpPr>
        <p:spPr>
          <a:prstGeom prst="rect">
            <a:avLst/>
          </a:prstGeom>
        </p:spPr>
        <p:txBody>
          <a:bodyPr/>
          <a:lstStyle/>
          <a:p>
            <a:pPr lvl="0">
              <a:defRPr sz="1800" b="0">
                <a:solidFill>
                  <a:srgbClr val="000000"/>
                </a:solidFill>
                <a:effectLst/>
              </a:defRPr>
            </a:pPr>
            <a:r>
              <a:rPr sz="9600" b="1">
                <a:solidFill>
                  <a:srgbClr val="FFFFFF"/>
                </a:solidFill>
                <a:effectLst>
                  <a:outerShdw blurRad="50800" dist="25400" dir="2700000" rotWithShape="0">
                    <a:srgbClr val="000000">
                      <a:alpha val="75000"/>
                    </a:srgbClr>
                  </a:outerShdw>
                </a:effectLst>
              </a:rPr>
              <a:t>Download and use ntp cookbook</a:t>
            </a:r>
          </a:p>
        </p:txBody>
      </p:sp>
      <p:sp>
        <p:nvSpPr>
          <p:cNvPr id="5960" name="Shape 5960"/>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590</a:t>
            </a:fld>
            <a:endParaRPr sz="1000"/>
          </a:p>
        </p:txBody>
      </p:sp>
    </p:spTree>
  </p:cSld>
  <p:clrMapOvr>
    <a:masterClrMapping/>
  </p:clrMapOvr>
  <p:transition xmlns:p14="http://schemas.microsoft.com/office/powerpoint/2010/main" spd="med"/>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2" name="Shape 5962"/>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NTP Cookbook</a:t>
            </a:r>
          </a:p>
        </p:txBody>
      </p:sp>
      <p:sp>
        <p:nvSpPr>
          <p:cNvPr id="5963" name="Shape 5963"/>
          <p:cNvSpPr>
            <a:spLocks noGrp="1"/>
          </p:cNvSpPr>
          <p:nvPr>
            <p:ph type="body" idx="1"/>
          </p:nvPr>
        </p:nvSpPr>
        <p:spPr>
          <a:prstGeom prst="rect">
            <a:avLst/>
          </a:prstGeom>
        </p:spPr>
        <p:txBody>
          <a:bodyPr/>
          <a:lstStyle/>
          <a:p>
            <a:pPr lvl="0">
              <a:defRPr sz="1800"/>
            </a:pPr>
            <a:r>
              <a:rPr sz="4800"/>
              <a:t>Network time protocol - keeps system clocks in sync</a:t>
            </a:r>
          </a:p>
          <a:p>
            <a:pPr lvl="0">
              <a:defRPr sz="1800"/>
            </a:pPr>
            <a:r>
              <a:rPr sz="4800"/>
              <a:t>Chef Server authentication is time sensitive!</a:t>
            </a:r>
          </a:p>
        </p:txBody>
      </p:sp>
      <p:sp>
        <p:nvSpPr>
          <p:cNvPr id="5964" name="Shape 5964"/>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591</a:t>
            </a:fld>
            <a:endParaRPr sz="1000"/>
          </a:p>
        </p:txBody>
      </p:sp>
    </p:spTree>
  </p:cSld>
  <p:clrMapOvr>
    <a:masterClrMapping/>
  </p:clrMapOvr>
  <p:transition xmlns:p14="http://schemas.microsoft.com/office/powerpoint/2010/main" spd="med"/>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8" name="Shape 5968"/>
          <p:cNvSpPr/>
          <p:nvPr/>
        </p:nvSpPr>
        <p:spPr>
          <a:xfrm>
            <a:off x="8134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 knife cookbook site download ntp</a:t>
            </a:r>
          </a:p>
        </p:txBody>
      </p:sp>
      <p:sp>
        <p:nvSpPr>
          <p:cNvPr id="5969" name="Shape 5969"/>
          <p:cNvSpPr>
            <a:spLocks noGrp="1"/>
          </p:cNvSpPr>
          <p:nvPr>
            <p:ph type="title"/>
          </p:nvPr>
        </p:nvSpPr>
        <p:spPr>
          <a:prstGeom prst="rect">
            <a:avLst/>
          </a:prstGeom>
        </p:spPr>
        <p:txBody>
          <a:bodyPr/>
          <a:lstStyle>
            <a:lvl1pPr defTabSz="491744">
              <a:defRPr sz="6336">
                <a:effectLst>
                  <a:outerShdw blurRad="44704" dist="22352" dir="2700000" rotWithShape="0">
                    <a:srgbClr val="000000">
                      <a:alpha val="75000"/>
                    </a:srgbClr>
                  </a:outerShdw>
                </a:effectLst>
              </a:defRPr>
            </a:lvl1pPr>
          </a:lstStyle>
          <a:p>
            <a:pPr lvl="0">
              <a:defRPr sz="1800" b="0">
                <a:solidFill>
                  <a:srgbClr val="000000"/>
                </a:solidFill>
                <a:effectLst/>
              </a:defRPr>
            </a:pPr>
            <a:r>
              <a:rPr sz="6336" b="1">
                <a:solidFill>
                  <a:srgbClr val="FFFFFF"/>
                </a:solidFill>
                <a:effectLst>
                  <a:outerShdw blurRad="44704" dist="22352" dir="2700000" rotWithShape="0">
                    <a:srgbClr val="000000">
                      <a:alpha val="75000"/>
                    </a:srgbClr>
                  </a:outerShdw>
                </a:effectLst>
              </a:rPr>
              <a:t>Exercise: Download the ntp cookbook</a:t>
            </a:r>
          </a:p>
        </p:txBody>
      </p:sp>
      <p:sp>
        <p:nvSpPr>
          <p:cNvPr id="5970" name="Shape 5970"/>
          <p:cNvSpPr/>
          <p:nvPr/>
        </p:nvSpPr>
        <p:spPr>
          <a:xfrm>
            <a:off x="825500" y="3657600"/>
            <a:ext cx="14605000" cy="51689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normAutofit/>
          </a:bodyPr>
          <a:lstStyle/>
          <a:p>
            <a:pPr lvl="0" algn="l" defTabSz="457200">
              <a:defRPr sz="1800"/>
            </a:pPr>
            <a:r>
              <a:rPr sz="4800">
                <a:solidFill>
                  <a:srgbClr val="FFFFFF"/>
                </a:solidFill>
                <a:latin typeface="+mn-lt"/>
                <a:ea typeface="+mn-ea"/>
                <a:cs typeface="+mn-cs"/>
                <a:sym typeface="Courier"/>
              </a:rPr>
              <a:t>Downloading ntp from the cookbooks site at version 1.5.4 to /Users/YOU/chef-repo/ntp-1.5.4.tar.gz</a:t>
            </a:r>
          </a:p>
          <a:p>
            <a:pPr lvl="0" algn="l" defTabSz="457200">
              <a:defRPr sz="1800"/>
            </a:pPr>
            <a:endParaRPr sz="4800">
              <a:solidFill>
                <a:srgbClr val="FFFFFF"/>
              </a:solidFill>
              <a:latin typeface="+mn-lt"/>
              <a:ea typeface="+mn-ea"/>
              <a:cs typeface="+mn-cs"/>
              <a:sym typeface="Courier"/>
            </a:endParaRPr>
          </a:p>
          <a:p>
            <a:pPr lvl="0" algn="l" defTabSz="457200">
              <a:defRPr sz="1800"/>
            </a:pPr>
            <a:r>
              <a:rPr sz="4800">
                <a:solidFill>
                  <a:srgbClr val="FFFFFF"/>
                </a:solidFill>
                <a:latin typeface="+mn-lt"/>
                <a:ea typeface="+mn-ea"/>
                <a:cs typeface="+mn-cs"/>
                <a:sym typeface="Courier"/>
              </a:rPr>
              <a:t>Cookbook saved: /Users/YOU/chef-repo/ntp-1.5.4.tar.gz</a:t>
            </a:r>
          </a:p>
        </p:txBody>
      </p:sp>
      <p:sp>
        <p:nvSpPr>
          <p:cNvPr id="5971" name="Shape 5971"/>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592</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59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68" grpId="1" animBg="1" advAuto="0"/>
    </p:bld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5" name="Shape 5975"/>
          <p:cNvSpPr/>
          <p:nvPr/>
        </p:nvSpPr>
        <p:spPr>
          <a:xfrm>
            <a:off x="813494" y="1917700"/>
            <a:ext cx="14655801" cy="1092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defTabSz="457200">
              <a:defRPr sz="4000">
                <a:solidFill>
                  <a:srgbClr val="FFFFFF"/>
                </a:solidFill>
                <a:latin typeface="+mn-lt"/>
                <a:ea typeface="+mn-ea"/>
                <a:cs typeface="+mn-cs"/>
                <a:sym typeface="Courier"/>
              </a:defRPr>
            </a:lvl1pPr>
          </a:lstStyle>
          <a:p>
            <a:pPr lvl="0">
              <a:defRPr sz="1800">
                <a:solidFill>
                  <a:srgbClr val="000000"/>
                </a:solidFill>
              </a:defRPr>
            </a:pPr>
            <a:r>
              <a:rPr sz="4000">
                <a:solidFill>
                  <a:srgbClr val="FFFFFF"/>
                </a:solidFill>
              </a:rPr>
              <a:t>$ tar -zxvf ntp*.tar.gz -C cookbooks/</a:t>
            </a:r>
          </a:p>
        </p:txBody>
      </p:sp>
      <p:sp>
        <p:nvSpPr>
          <p:cNvPr id="5976" name="Shape 5976"/>
          <p:cNvSpPr>
            <a:spLocks noGrp="1"/>
          </p:cNvSpPr>
          <p:nvPr>
            <p:ph type="body" idx="1"/>
          </p:nvPr>
        </p:nvSpPr>
        <p:spPr>
          <a:xfrm>
            <a:off x="800100" y="3467100"/>
            <a:ext cx="14655800" cy="5080000"/>
          </a:xfrm>
          <a:prstGeom prst="rect">
            <a:avLst/>
          </a:prstGeom>
        </p:spPr>
        <p:txBody>
          <a:bodyPr>
            <a:normAutofit fontScale="85000" lnSpcReduction="20000"/>
          </a:bodyPr>
          <a:lstStyle/>
          <a:p>
            <a:pPr lvl="0" defTabSz="218440">
              <a:buClrTx/>
              <a:defRPr sz="1800">
                <a:solidFill>
                  <a:srgbClr val="000000"/>
                </a:solidFill>
              </a:defRPr>
            </a:pPr>
            <a:r>
              <a:rPr sz="1600">
                <a:solidFill>
                  <a:srgbClr val="FFFFFF"/>
                </a:solidFill>
                <a:latin typeface="Menlo"/>
                <a:ea typeface="Menlo"/>
                <a:cs typeface="Menlo"/>
                <a:sym typeface="Menlo"/>
              </a:rPr>
              <a:t>x ntp/</a:t>
            </a:r>
          </a:p>
          <a:p>
            <a:pPr lvl="0" defTabSz="218440">
              <a:buClrTx/>
              <a:defRPr sz="1800">
                <a:solidFill>
                  <a:srgbClr val="000000"/>
                </a:solidFill>
              </a:defRPr>
            </a:pPr>
            <a:r>
              <a:rPr sz="1600">
                <a:solidFill>
                  <a:srgbClr val="FFFFFF"/>
                </a:solidFill>
                <a:latin typeface="Menlo"/>
                <a:ea typeface="Menlo"/>
                <a:cs typeface="Menlo"/>
                <a:sym typeface="Menlo"/>
              </a:rPr>
              <a:t>x ntp/CHANGELOG.md</a:t>
            </a:r>
          </a:p>
          <a:p>
            <a:pPr lvl="0" defTabSz="218440">
              <a:buClrTx/>
              <a:defRPr sz="1800">
                <a:solidFill>
                  <a:srgbClr val="000000"/>
                </a:solidFill>
              </a:defRPr>
            </a:pPr>
            <a:r>
              <a:rPr sz="1600">
                <a:solidFill>
                  <a:srgbClr val="FFFFFF"/>
                </a:solidFill>
                <a:latin typeface="Menlo"/>
                <a:ea typeface="Menlo"/>
                <a:cs typeface="Menlo"/>
                <a:sym typeface="Menlo"/>
              </a:rPr>
              <a:t>x ntp/README.md</a:t>
            </a:r>
          </a:p>
          <a:p>
            <a:pPr lvl="0" defTabSz="218440">
              <a:buClrTx/>
              <a:defRPr sz="1800">
                <a:solidFill>
                  <a:srgbClr val="000000"/>
                </a:solidFill>
              </a:defRPr>
            </a:pPr>
            <a:r>
              <a:rPr sz="1600">
                <a:solidFill>
                  <a:srgbClr val="FFFFFF"/>
                </a:solidFill>
                <a:latin typeface="Menlo"/>
                <a:ea typeface="Menlo"/>
                <a:cs typeface="Menlo"/>
                <a:sym typeface="Menlo"/>
              </a:rPr>
              <a:t>x ntp/attributes</a:t>
            </a:r>
          </a:p>
          <a:p>
            <a:pPr lvl="0" defTabSz="218440">
              <a:buClrTx/>
              <a:defRPr sz="1800">
                <a:solidFill>
                  <a:srgbClr val="000000"/>
                </a:solidFill>
              </a:defRPr>
            </a:pPr>
            <a:r>
              <a:rPr sz="1600">
                <a:solidFill>
                  <a:srgbClr val="FFFFFF"/>
                </a:solidFill>
                <a:latin typeface="Menlo"/>
                <a:ea typeface="Menlo"/>
                <a:cs typeface="Menlo"/>
                <a:sym typeface="Menlo"/>
              </a:rPr>
              <a:t>x ntp/attributes/default.rb</a:t>
            </a:r>
          </a:p>
          <a:p>
            <a:pPr lvl="0" defTabSz="218440">
              <a:buClrTx/>
              <a:defRPr sz="1800">
                <a:solidFill>
                  <a:srgbClr val="000000"/>
                </a:solidFill>
              </a:defRPr>
            </a:pPr>
            <a:r>
              <a:rPr sz="1600">
                <a:solidFill>
                  <a:srgbClr val="FFFFFF"/>
                </a:solidFill>
                <a:latin typeface="Menlo"/>
                <a:ea typeface="Menlo"/>
                <a:cs typeface="Menlo"/>
                <a:sym typeface="Menlo"/>
              </a:rPr>
              <a:t>x ntp/files</a:t>
            </a:r>
          </a:p>
          <a:p>
            <a:pPr lvl="0" defTabSz="218440">
              <a:buClrTx/>
              <a:defRPr sz="1800">
                <a:solidFill>
                  <a:srgbClr val="000000"/>
                </a:solidFill>
              </a:defRPr>
            </a:pPr>
            <a:r>
              <a:rPr sz="1600">
                <a:solidFill>
                  <a:srgbClr val="FFFFFF"/>
                </a:solidFill>
                <a:latin typeface="Menlo"/>
                <a:ea typeface="Menlo"/>
                <a:cs typeface="Menlo"/>
                <a:sym typeface="Menlo"/>
              </a:rPr>
              <a:t>x ntp/files/default</a:t>
            </a:r>
          </a:p>
          <a:p>
            <a:pPr lvl="0" defTabSz="218440">
              <a:buClrTx/>
              <a:defRPr sz="1800">
                <a:solidFill>
                  <a:srgbClr val="000000"/>
                </a:solidFill>
              </a:defRPr>
            </a:pPr>
            <a:r>
              <a:rPr sz="1600">
                <a:solidFill>
                  <a:srgbClr val="FFFFFF"/>
                </a:solidFill>
                <a:latin typeface="Menlo"/>
                <a:ea typeface="Menlo"/>
                <a:cs typeface="Menlo"/>
                <a:sym typeface="Menlo"/>
              </a:rPr>
              <a:t>x ntp/files/default/ntp.ini</a:t>
            </a:r>
          </a:p>
          <a:p>
            <a:pPr lvl="0" defTabSz="218440">
              <a:buClrTx/>
              <a:defRPr sz="1800">
                <a:solidFill>
                  <a:srgbClr val="000000"/>
                </a:solidFill>
              </a:defRPr>
            </a:pPr>
            <a:r>
              <a:rPr sz="1600">
                <a:solidFill>
                  <a:srgbClr val="FFFFFF"/>
                </a:solidFill>
                <a:latin typeface="Menlo"/>
                <a:ea typeface="Menlo"/>
                <a:cs typeface="Menlo"/>
                <a:sym typeface="Menlo"/>
              </a:rPr>
              <a:t>x ntp/files/default/ntp.leapseconds</a:t>
            </a:r>
          </a:p>
          <a:p>
            <a:pPr lvl="0" defTabSz="218440">
              <a:buClrTx/>
              <a:defRPr sz="1800">
                <a:solidFill>
                  <a:srgbClr val="000000"/>
                </a:solidFill>
              </a:defRPr>
            </a:pPr>
            <a:r>
              <a:rPr sz="1600">
                <a:solidFill>
                  <a:srgbClr val="FFFFFF"/>
                </a:solidFill>
                <a:latin typeface="Menlo"/>
                <a:ea typeface="Menlo"/>
                <a:cs typeface="Menlo"/>
                <a:sym typeface="Menlo"/>
              </a:rPr>
              <a:t>x ntp/files/default/tests</a:t>
            </a:r>
          </a:p>
          <a:p>
            <a:pPr lvl="0" defTabSz="218440">
              <a:buClrTx/>
              <a:defRPr sz="1800">
                <a:solidFill>
                  <a:srgbClr val="000000"/>
                </a:solidFill>
              </a:defRPr>
            </a:pPr>
            <a:r>
              <a:rPr sz="1600">
                <a:solidFill>
                  <a:srgbClr val="FFFFFF"/>
                </a:solidFill>
                <a:latin typeface="Menlo"/>
                <a:ea typeface="Menlo"/>
                <a:cs typeface="Menlo"/>
                <a:sym typeface="Menlo"/>
              </a:rPr>
              <a:t>x ntp/files/default/tests/minitest</a:t>
            </a:r>
          </a:p>
          <a:p>
            <a:pPr lvl="0" defTabSz="218440">
              <a:buClrTx/>
              <a:defRPr sz="1800">
                <a:solidFill>
                  <a:srgbClr val="000000"/>
                </a:solidFill>
              </a:defRPr>
            </a:pPr>
            <a:r>
              <a:rPr sz="1600">
                <a:solidFill>
                  <a:srgbClr val="FFFFFF"/>
                </a:solidFill>
                <a:latin typeface="Menlo"/>
                <a:ea typeface="Menlo"/>
                <a:cs typeface="Menlo"/>
                <a:sym typeface="Menlo"/>
              </a:rPr>
              <a:t>x ntp/files/default/tests/minitest/default_test.rb</a:t>
            </a:r>
          </a:p>
          <a:p>
            <a:pPr lvl="0" defTabSz="218440">
              <a:buClrTx/>
              <a:defRPr sz="1800">
                <a:solidFill>
                  <a:srgbClr val="000000"/>
                </a:solidFill>
              </a:defRPr>
            </a:pPr>
            <a:r>
              <a:rPr sz="1600">
                <a:solidFill>
                  <a:srgbClr val="FFFFFF"/>
                </a:solidFill>
                <a:latin typeface="Menlo"/>
                <a:ea typeface="Menlo"/>
                <a:cs typeface="Menlo"/>
                <a:sym typeface="Menlo"/>
              </a:rPr>
              <a:t>x ntp/files/default/tests/minitest/support</a:t>
            </a:r>
          </a:p>
          <a:p>
            <a:pPr lvl="0" defTabSz="218440">
              <a:buClrTx/>
              <a:defRPr sz="1800">
                <a:solidFill>
                  <a:srgbClr val="000000"/>
                </a:solidFill>
              </a:defRPr>
            </a:pPr>
            <a:r>
              <a:rPr sz="1600">
                <a:solidFill>
                  <a:srgbClr val="FFFFFF"/>
                </a:solidFill>
                <a:latin typeface="Menlo"/>
                <a:ea typeface="Menlo"/>
                <a:cs typeface="Menlo"/>
                <a:sym typeface="Menlo"/>
              </a:rPr>
              <a:t>x ntp/files/default/tests/minitest/support/helpers.rb</a:t>
            </a:r>
          </a:p>
          <a:p>
            <a:pPr lvl="0" defTabSz="218440">
              <a:buClrTx/>
              <a:defRPr sz="1800">
                <a:solidFill>
                  <a:srgbClr val="000000"/>
                </a:solidFill>
              </a:defRPr>
            </a:pPr>
            <a:r>
              <a:rPr sz="1600">
                <a:solidFill>
                  <a:srgbClr val="FFFFFF"/>
                </a:solidFill>
                <a:latin typeface="Menlo"/>
                <a:ea typeface="Menlo"/>
                <a:cs typeface="Menlo"/>
                <a:sym typeface="Menlo"/>
              </a:rPr>
              <a:t>x ntp/files/default/tests/minitest/undo_test.rb</a:t>
            </a:r>
          </a:p>
          <a:p>
            <a:pPr lvl="0" defTabSz="218440">
              <a:buClrTx/>
              <a:defRPr sz="1800">
                <a:solidFill>
                  <a:srgbClr val="000000"/>
                </a:solidFill>
              </a:defRPr>
            </a:pPr>
            <a:r>
              <a:rPr sz="1600">
                <a:solidFill>
                  <a:srgbClr val="FFFFFF"/>
                </a:solidFill>
                <a:latin typeface="Menlo"/>
                <a:ea typeface="Menlo"/>
                <a:cs typeface="Menlo"/>
                <a:sym typeface="Menlo"/>
              </a:rPr>
              <a:t>x ntp/files/default/usr.sbin.ntpd.apparmor</a:t>
            </a:r>
          </a:p>
          <a:p>
            <a:pPr lvl="0" defTabSz="218440">
              <a:buClrTx/>
              <a:defRPr sz="1800">
                <a:solidFill>
                  <a:srgbClr val="000000"/>
                </a:solidFill>
              </a:defRPr>
            </a:pPr>
            <a:r>
              <a:rPr sz="1600">
                <a:solidFill>
                  <a:srgbClr val="FFFFFF"/>
                </a:solidFill>
                <a:latin typeface="Menlo"/>
                <a:ea typeface="Menlo"/>
                <a:cs typeface="Menlo"/>
                <a:sym typeface="Menlo"/>
              </a:rPr>
              <a:t>x ntp/metadata.json</a:t>
            </a:r>
          </a:p>
          <a:p>
            <a:pPr lvl="0" defTabSz="218440">
              <a:buClrTx/>
              <a:defRPr sz="1800">
                <a:solidFill>
                  <a:srgbClr val="000000"/>
                </a:solidFill>
              </a:defRPr>
            </a:pPr>
            <a:r>
              <a:rPr sz="1600">
                <a:solidFill>
                  <a:srgbClr val="FFFFFF"/>
                </a:solidFill>
                <a:latin typeface="Menlo"/>
                <a:ea typeface="Menlo"/>
                <a:cs typeface="Menlo"/>
                <a:sym typeface="Menlo"/>
              </a:rPr>
              <a:t>x ntp/metadata.rb</a:t>
            </a:r>
          </a:p>
          <a:p>
            <a:pPr lvl="0" defTabSz="218440">
              <a:buClrTx/>
              <a:defRPr sz="1800">
                <a:solidFill>
                  <a:srgbClr val="000000"/>
                </a:solidFill>
              </a:defRPr>
            </a:pPr>
            <a:r>
              <a:rPr sz="1600">
                <a:solidFill>
                  <a:srgbClr val="FFFFFF"/>
                </a:solidFill>
                <a:latin typeface="Menlo"/>
                <a:ea typeface="Menlo"/>
                <a:cs typeface="Menlo"/>
                <a:sym typeface="Menlo"/>
              </a:rPr>
              <a:t>x ntp/recipes</a:t>
            </a:r>
          </a:p>
          <a:p>
            <a:pPr lvl="0" defTabSz="218440">
              <a:buClrTx/>
              <a:defRPr sz="1800">
                <a:solidFill>
                  <a:srgbClr val="000000"/>
                </a:solidFill>
              </a:defRPr>
            </a:pPr>
            <a:r>
              <a:rPr sz="1600">
                <a:solidFill>
                  <a:srgbClr val="FFFFFF"/>
                </a:solidFill>
                <a:latin typeface="Menlo"/>
                <a:ea typeface="Menlo"/>
                <a:cs typeface="Menlo"/>
                <a:sym typeface="Menlo"/>
              </a:rPr>
              <a:t>x ntp/recipes/apparmor.rb</a:t>
            </a:r>
          </a:p>
          <a:p>
            <a:pPr lvl="0" defTabSz="218440">
              <a:buClrTx/>
              <a:defRPr sz="1800">
                <a:solidFill>
                  <a:srgbClr val="000000"/>
                </a:solidFill>
              </a:defRPr>
            </a:pPr>
            <a:r>
              <a:rPr sz="1600">
                <a:solidFill>
                  <a:srgbClr val="FFFFFF"/>
                </a:solidFill>
                <a:latin typeface="Menlo"/>
                <a:ea typeface="Menlo"/>
                <a:cs typeface="Menlo"/>
                <a:sym typeface="Menlo"/>
              </a:rPr>
              <a:t>x ntp/recipes/default.rb</a:t>
            </a:r>
          </a:p>
          <a:p>
            <a:pPr lvl="0" defTabSz="218440">
              <a:buClrTx/>
              <a:defRPr sz="1800">
                <a:solidFill>
                  <a:srgbClr val="000000"/>
                </a:solidFill>
              </a:defRPr>
            </a:pPr>
            <a:r>
              <a:rPr sz="1600">
                <a:solidFill>
                  <a:srgbClr val="FFFFFF"/>
                </a:solidFill>
                <a:latin typeface="Menlo"/>
                <a:ea typeface="Menlo"/>
                <a:cs typeface="Menlo"/>
                <a:sym typeface="Menlo"/>
              </a:rPr>
              <a:t>x ntp/recipes/undo.rb</a:t>
            </a:r>
          </a:p>
          <a:p>
            <a:pPr lvl="0" defTabSz="218440">
              <a:buClrTx/>
              <a:defRPr sz="1800">
                <a:solidFill>
                  <a:srgbClr val="000000"/>
                </a:solidFill>
              </a:defRPr>
            </a:pPr>
            <a:r>
              <a:rPr sz="1600">
                <a:solidFill>
                  <a:srgbClr val="FFFFFF"/>
                </a:solidFill>
                <a:latin typeface="Menlo"/>
                <a:ea typeface="Menlo"/>
                <a:cs typeface="Menlo"/>
                <a:sym typeface="Menlo"/>
              </a:rPr>
              <a:t>x ntp/recipes/windows_client.rb</a:t>
            </a:r>
          </a:p>
          <a:p>
            <a:pPr lvl="0" defTabSz="218440">
              <a:buClrTx/>
              <a:defRPr sz="1800">
                <a:solidFill>
                  <a:srgbClr val="000000"/>
                </a:solidFill>
              </a:defRPr>
            </a:pPr>
            <a:r>
              <a:rPr sz="1600">
                <a:solidFill>
                  <a:srgbClr val="FFFFFF"/>
                </a:solidFill>
                <a:latin typeface="Menlo"/>
                <a:ea typeface="Menlo"/>
                <a:cs typeface="Menlo"/>
                <a:sym typeface="Menlo"/>
              </a:rPr>
              <a:t>x ntp/templates</a:t>
            </a:r>
          </a:p>
          <a:p>
            <a:pPr lvl="0" defTabSz="218440">
              <a:buClrTx/>
              <a:defRPr sz="1800">
                <a:solidFill>
                  <a:srgbClr val="000000"/>
                </a:solidFill>
              </a:defRPr>
            </a:pPr>
            <a:r>
              <a:rPr sz="1600">
                <a:solidFill>
                  <a:srgbClr val="FFFFFF"/>
                </a:solidFill>
                <a:latin typeface="Menlo"/>
                <a:ea typeface="Menlo"/>
                <a:cs typeface="Menlo"/>
                <a:sym typeface="Menlo"/>
              </a:rPr>
              <a:t>x ntp/templates/default</a:t>
            </a:r>
          </a:p>
          <a:p>
            <a:pPr lvl="0" defTabSz="218440">
              <a:buClrTx/>
              <a:defRPr sz="1800">
                <a:solidFill>
                  <a:srgbClr val="000000"/>
                </a:solidFill>
              </a:defRPr>
            </a:pPr>
            <a:r>
              <a:rPr sz="1600">
                <a:solidFill>
                  <a:srgbClr val="FFFFFF"/>
                </a:solidFill>
                <a:latin typeface="Menlo"/>
                <a:ea typeface="Menlo"/>
                <a:cs typeface="Menlo"/>
                <a:sym typeface="Menlo"/>
              </a:rPr>
              <a:t>x ntp/templates/default/ntp.conf.erb</a:t>
            </a:r>
          </a:p>
          <a:p>
            <a:pPr lvl="0" defTabSz="218440">
              <a:buClrTx/>
              <a:defRPr sz="1800">
                <a:solidFill>
                  <a:srgbClr val="000000"/>
                </a:solidFill>
              </a:defRPr>
            </a:pPr>
            <a:endParaRPr sz="1600">
              <a:solidFill>
                <a:srgbClr val="FFFFFF"/>
              </a:solidFill>
              <a:latin typeface="Menlo"/>
              <a:ea typeface="Menlo"/>
              <a:cs typeface="Menlo"/>
              <a:sym typeface="Menlo"/>
            </a:endParaRPr>
          </a:p>
        </p:txBody>
      </p:sp>
      <p:sp>
        <p:nvSpPr>
          <p:cNvPr id="5977" name="Shape 5977"/>
          <p:cNvSpPr/>
          <p:nvPr/>
        </p:nvSpPr>
        <p:spPr>
          <a:xfrm>
            <a:off x="800100" y="177800"/>
            <a:ext cx="14655800" cy="1117600"/>
          </a:xfrm>
          <a:prstGeom prst="rect">
            <a:avLst/>
          </a:prstGeom>
          <a:ln w="12700">
            <a:miter lim="400000"/>
          </a:ln>
          <a:effectLst>
            <a:outerShdw blurRad="50800" dist="25400" dir="2700000" rotWithShape="0">
              <a:srgbClr val="000000">
                <a:alpha val="75000"/>
              </a:srgbClr>
            </a:outerShdw>
          </a:effectLst>
          <a:extLst>
            <a:ext uri="{C572A759-6A51-4108-AA02-DFA0A04FC94B}">
              <ma14:wrappingTextBoxFlag xmlns:ma14="http://schemas.microsoft.com/office/mac/drawingml/2011/main" val="1"/>
            </a:ext>
          </a:extLst>
        </p:spPr>
        <p:txBody>
          <a:bodyPr lIns="38100" tIns="38100" rIns="38100" bIns="38100" anchor="b">
            <a:normAutofit lnSpcReduction="10000"/>
          </a:bodyPr>
          <a:lstStyle>
            <a:lvl1pPr algn="l" defTabSz="530859">
              <a:defRPr sz="6840" b="1">
                <a:solidFill>
                  <a:srgbClr val="FFFFFF"/>
                </a:solidFill>
                <a:effectLst>
                  <a:outerShdw blurRad="48260" dist="24130" dir="2700000" rotWithShape="0">
                    <a:srgbClr val="000000">
                      <a:alpha val="75000"/>
                    </a:srgbClr>
                  </a:outerShdw>
                </a:effectLst>
                <a:latin typeface="+mj-lt"/>
                <a:ea typeface="+mj-ea"/>
                <a:cs typeface="+mj-cs"/>
                <a:sym typeface="Arial"/>
              </a:defRPr>
            </a:lvl1pPr>
          </a:lstStyle>
          <a:p>
            <a:pPr lvl="0">
              <a:defRPr sz="1800" b="0">
                <a:solidFill>
                  <a:srgbClr val="000000"/>
                </a:solidFill>
                <a:effectLst/>
              </a:defRPr>
            </a:pPr>
            <a:r>
              <a:rPr sz="6840" b="1">
                <a:solidFill>
                  <a:srgbClr val="FFFFFF"/>
                </a:solidFill>
                <a:effectLst>
                  <a:outerShdw blurRad="48260" dist="24130" dir="2700000" rotWithShape="0">
                    <a:srgbClr val="000000">
                      <a:alpha val="75000"/>
                    </a:srgbClr>
                  </a:outerShdw>
                </a:effectLst>
              </a:rPr>
              <a:t>Exercise: Extract the ntp cookbook</a:t>
            </a:r>
          </a:p>
        </p:txBody>
      </p:sp>
      <p:sp>
        <p:nvSpPr>
          <p:cNvPr id="5978" name="Shape 5978"/>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593</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59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75" grpId="1" animBg="1" advAuto="0"/>
    </p:bld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2" name="Shape 5982"/>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Examining the ntp cookbook</a:t>
            </a:r>
          </a:p>
        </p:txBody>
      </p:sp>
      <p:sp>
        <p:nvSpPr>
          <p:cNvPr id="5983" name="Shape 5983"/>
          <p:cNvSpPr>
            <a:spLocks noGrp="1"/>
          </p:cNvSpPr>
          <p:nvPr>
            <p:ph type="body" idx="1"/>
          </p:nvPr>
        </p:nvSpPr>
        <p:spPr>
          <a:prstGeom prst="rect">
            <a:avLst/>
          </a:prstGeom>
        </p:spPr>
        <p:txBody>
          <a:bodyPr/>
          <a:lstStyle/>
          <a:p>
            <a:pPr lvl="0">
              <a:defRPr sz="1800"/>
            </a:pPr>
            <a:r>
              <a:rPr sz="4800"/>
              <a:t>The cookbook is quite flexible, but for this exercise we're just interested in the most basic use, an NTP client.</a:t>
            </a:r>
          </a:p>
          <a:p>
            <a:pPr lvl="1">
              <a:defRPr sz="1800"/>
            </a:pPr>
            <a:r>
              <a:rPr sz="4800"/>
              <a:t>default recipe</a:t>
            </a:r>
          </a:p>
        </p:txBody>
      </p:sp>
      <p:sp>
        <p:nvSpPr>
          <p:cNvPr id="5984" name="Shape 5984"/>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594</a:t>
            </a:fld>
            <a:endParaRPr sz="1000"/>
          </a:p>
        </p:txBody>
      </p:sp>
    </p:spTree>
  </p:cSld>
  <p:clrMapOvr>
    <a:masterClrMapping/>
  </p:clrMapOvr>
  <p:transition xmlns:p14="http://schemas.microsoft.com/office/powerpoint/2010/main" spd="med"/>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8" name="Shape 5988"/>
          <p:cNvSpPr>
            <a:spLocks noGrp="1"/>
          </p:cNvSpPr>
          <p:nvPr>
            <p:ph type="title"/>
          </p:nvPr>
        </p:nvSpPr>
        <p:spPr>
          <a:prstGeom prst="rect">
            <a:avLst/>
          </a:prstGeom>
        </p:spPr>
        <p:txBody>
          <a:bodyPr/>
          <a:lstStyle>
            <a:lvl1pPr defTabSz="497331">
              <a:defRPr sz="6408">
                <a:effectLst>
                  <a:outerShdw blurRad="45212" dist="22606" dir="2700000" rotWithShape="0">
                    <a:srgbClr val="000000">
                      <a:alpha val="75000"/>
                    </a:srgbClr>
                  </a:outerShdw>
                </a:effectLst>
              </a:defRPr>
            </a:lvl1pPr>
          </a:lstStyle>
          <a:p>
            <a:pPr lvl="0">
              <a:defRPr sz="1800" b="0">
                <a:solidFill>
                  <a:srgbClr val="000000"/>
                </a:solidFill>
                <a:effectLst/>
              </a:defRPr>
            </a:pPr>
            <a:r>
              <a:rPr sz="6408" b="1">
                <a:solidFill>
                  <a:srgbClr val="FFFFFF"/>
                </a:solidFill>
                <a:effectLst>
                  <a:outerShdw blurRad="45212" dist="22606" dir="2700000" rotWithShape="0">
                    <a:srgbClr val="000000">
                      <a:alpha val="75000"/>
                    </a:srgbClr>
                  </a:outerShdw>
                </a:effectLst>
              </a:rPr>
              <a:t>Exercise: View the ntp::default recipe</a:t>
            </a:r>
          </a:p>
        </p:txBody>
      </p:sp>
      <p:sp>
        <p:nvSpPr>
          <p:cNvPr id="5989" name="Shape 5989"/>
          <p:cNvSpPr>
            <a:spLocks noGrp="1"/>
          </p:cNvSpPr>
          <p:nvPr>
            <p:ph type="body" idx="1"/>
          </p:nvPr>
        </p:nvSpPr>
        <p:spPr>
          <a:xfrm>
            <a:off x="9423400" y="1574800"/>
            <a:ext cx="6604000" cy="7366000"/>
          </a:xfrm>
          <a:prstGeom prst="rect">
            <a:avLst/>
          </a:prstGeom>
        </p:spPr>
        <p:txBody>
          <a:bodyPr anchor="ctr"/>
          <a:lstStyle/>
          <a:p>
            <a:pPr marL="596900" lvl="0">
              <a:spcBef>
                <a:spcPts val="1500"/>
              </a:spcBef>
              <a:defRPr sz="1800"/>
            </a:pPr>
            <a:r>
              <a:rPr sz="4800"/>
              <a:t>All </a:t>
            </a:r>
            <a:r>
              <a:rPr sz="4800" b="1"/>
              <a:t>packages</a:t>
            </a:r>
            <a:r>
              <a:rPr sz="4800"/>
              <a:t> are installed</a:t>
            </a:r>
          </a:p>
          <a:p>
            <a:pPr marL="596900" lvl="0">
              <a:spcBef>
                <a:spcPts val="1500"/>
              </a:spcBef>
              <a:defRPr sz="1800"/>
            </a:pPr>
            <a:r>
              <a:rPr sz="4800"/>
              <a:t>The </a:t>
            </a:r>
            <a:r>
              <a:rPr sz="4800" b="1"/>
              <a:t>service</a:t>
            </a:r>
            <a:r>
              <a:rPr sz="4800"/>
              <a:t> is enabled and started</a:t>
            </a:r>
          </a:p>
          <a:p>
            <a:pPr marL="596900" lvl="0">
              <a:spcBef>
                <a:spcPts val="1500"/>
              </a:spcBef>
              <a:defRPr sz="1800"/>
            </a:pPr>
            <a:r>
              <a:rPr sz="4800"/>
              <a:t>The </a:t>
            </a:r>
            <a:r>
              <a:rPr sz="4800" b="1"/>
              <a:t>template</a:t>
            </a:r>
            <a:r>
              <a:rPr sz="4800"/>
              <a:t> notifies the service</a:t>
            </a:r>
          </a:p>
        </p:txBody>
      </p:sp>
      <p:sp>
        <p:nvSpPr>
          <p:cNvPr id="5990" name="Shape 5990"/>
          <p:cNvSpPr/>
          <p:nvPr/>
        </p:nvSpPr>
        <p:spPr>
          <a:xfrm>
            <a:off x="812800" y="1574800"/>
            <a:ext cx="8382000" cy="16256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ormAutofit lnSpcReduction="10000"/>
          </a:bodyPr>
          <a:lstStyle/>
          <a:p>
            <a:pPr lvl="8" indent="0" algn="l" defTabSz="452627">
              <a:defRPr sz="1800"/>
            </a:pPr>
            <a:r>
              <a:rPr sz="2574">
                <a:latin typeface="+mn-lt"/>
                <a:ea typeface="+mn-ea"/>
                <a:cs typeface="+mn-cs"/>
                <a:sym typeface="Courier"/>
              </a:rPr>
              <a:t>node[</a:t>
            </a:r>
            <a:r>
              <a:rPr sz="2574">
                <a:solidFill>
                  <a:srgbClr val="B51A00"/>
                </a:solidFill>
                <a:latin typeface="+mn-lt"/>
                <a:ea typeface="+mn-ea"/>
                <a:cs typeface="+mn-cs"/>
                <a:sym typeface="Courier"/>
              </a:rPr>
              <a:t>'ntp'</a:t>
            </a:r>
            <a:r>
              <a:rPr sz="2574">
                <a:latin typeface="+mn-lt"/>
                <a:ea typeface="+mn-ea"/>
                <a:cs typeface="+mn-cs"/>
                <a:sym typeface="Courier"/>
              </a:rPr>
              <a:t>][</a:t>
            </a:r>
            <a:r>
              <a:rPr sz="2574">
                <a:solidFill>
                  <a:srgbClr val="B51A00"/>
                </a:solidFill>
                <a:latin typeface="+mn-lt"/>
                <a:ea typeface="+mn-ea"/>
                <a:cs typeface="+mn-cs"/>
                <a:sym typeface="Courier"/>
              </a:rPr>
              <a:t>'packages'</a:t>
            </a:r>
            <a:r>
              <a:rPr sz="2574">
                <a:latin typeface="+mn-lt"/>
                <a:ea typeface="+mn-ea"/>
                <a:cs typeface="+mn-cs"/>
                <a:sym typeface="Courier"/>
              </a:rPr>
              <a:t>].each</a:t>
            </a:r>
            <a:r>
              <a:rPr sz="2574">
                <a:solidFill>
                  <a:srgbClr val="006D8F"/>
                </a:solidFill>
                <a:latin typeface="+mn-lt"/>
                <a:ea typeface="+mn-ea"/>
                <a:cs typeface="+mn-cs"/>
                <a:sym typeface="Courier"/>
              </a:rPr>
              <a:t> </a:t>
            </a:r>
            <a:r>
              <a:rPr sz="2574">
                <a:solidFill>
                  <a:srgbClr val="4F7A28"/>
                </a:solidFill>
                <a:latin typeface="+mn-lt"/>
                <a:ea typeface="+mn-ea"/>
                <a:cs typeface="+mn-cs"/>
                <a:sym typeface="Courier"/>
              </a:rPr>
              <a:t>do</a:t>
            </a:r>
            <a:r>
              <a:rPr sz="2574">
                <a:solidFill>
                  <a:srgbClr val="006D8F"/>
                </a:solidFill>
                <a:latin typeface="+mn-lt"/>
                <a:ea typeface="+mn-ea"/>
                <a:cs typeface="+mn-cs"/>
                <a:sym typeface="Courier"/>
              </a:rPr>
              <a:t> </a:t>
            </a:r>
            <a:r>
              <a:rPr sz="2574">
                <a:latin typeface="+mn-lt"/>
                <a:ea typeface="+mn-ea"/>
                <a:cs typeface="+mn-cs"/>
                <a:sym typeface="Courier"/>
              </a:rPr>
              <a:t>|ntppkg|</a:t>
            </a:r>
            <a:endParaRPr sz="2574">
              <a:solidFill>
                <a:srgbClr val="006D8F"/>
              </a:solidFill>
              <a:latin typeface="+mn-lt"/>
              <a:ea typeface="+mn-ea"/>
              <a:cs typeface="+mn-cs"/>
              <a:sym typeface="Courier"/>
            </a:endParaRPr>
          </a:p>
          <a:p>
            <a:pPr lvl="8" indent="0" algn="l" defTabSz="452627">
              <a:defRPr sz="1800"/>
            </a:pPr>
            <a:r>
              <a:rPr sz="2574">
                <a:solidFill>
                  <a:srgbClr val="006D8F"/>
                </a:solidFill>
                <a:latin typeface="+mn-lt"/>
                <a:ea typeface="+mn-ea"/>
                <a:cs typeface="+mn-cs"/>
                <a:sym typeface="Courier"/>
              </a:rPr>
              <a:t>  </a:t>
            </a:r>
            <a:r>
              <a:rPr sz="2574">
                <a:latin typeface="+mn-lt"/>
                <a:ea typeface="+mn-ea"/>
                <a:cs typeface="+mn-cs"/>
                <a:sym typeface="Courier"/>
              </a:rPr>
              <a:t>package</a:t>
            </a:r>
            <a:r>
              <a:rPr sz="2574">
                <a:solidFill>
                  <a:srgbClr val="006D8F"/>
                </a:solidFill>
                <a:latin typeface="+mn-lt"/>
                <a:ea typeface="+mn-ea"/>
                <a:cs typeface="+mn-cs"/>
                <a:sym typeface="Courier"/>
              </a:rPr>
              <a:t> </a:t>
            </a:r>
            <a:r>
              <a:rPr sz="2574">
                <a:latin typeface="+mn-lt"/>
                <a:ea typeface="+mn-ea"/>
                <a:cs typeface="+mn-cs"/>
                <a:sym typeface="Courier"/>
              </a:rPr>
              <a:t>ntppkg</a:t>
            </a:r>
            <a:endParaRPr sz="2574">
              <a:solidFill>
                <a:srgbClr val="006D8F"/>
              </a:solidFill>
              <a:latin typeface="+mn-lt"/>
              <a:ea typeface="+mn-ea"/>
              <a:cs typeface="+mn-cs"/>
              <a:sym typeface="Courier"/>
            </a:endParaRPr>
          </a:p>
          <a:p>
            <a:pPr lvl="8" indent="0" algn="l" defTabSz="452627">
              <a:defRPr sz="1800"/>
            </a:pPr>
            <a:r>
              <a:rPr sz="2574">
                <a:solidFill>
                  <a:srgbClr val="4F7A28"/>
                </a:solidFill>
                <a:latin typeface="+mn-lt"/>
                <a:ea typeface="+mn-ea"/>
                <a:cs typeface="+mn-cs"/>
                <a:sym typeface="Courier"/>
              </a:rPr>
              <a:t>end</a:t>
            </a:r>
          </a:p>
        </p:txBody>
      </p:sp>
      <p:sp>
        <p:nvSpPr>
          <p:cNvPr id="5991" name="Shape 5991"/>
          <p:cNvSpPr/>
          <p:nvPr/>
        </p:nvSpPr>
        <p:spPr>
          <a:xfrm>
            <a:off x="812800" y="6921500"/>
            <a:ext cx="8382000" cy="19558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ormAutofit/>
          </a:bodyPr>
          <a:lstStyle/>
          <a:p>
            <a:pPr lvl="8" indent="0" algn="l" defTabSz="411479">
              <a:defRPr sz="1800"/>
            </a:pPr>
            <a:r>
              <a:rPr sz="2340">
                <a:latin typeface="+mn-lt"/>
                <a:ea typeface="+mn-ea"/>
                <a:cs typeface="+mn-cs"/>
                <a:sym typeface="Courier"/>
              </a:rPr>
              <a:t>service</a:t>
            </a:r>
            <a:r>
              <a:rPr sz="2340">
                <a:solidFill>
                  <a:srgbClr val="006D8F"/>
                </a:solidFill>
                <a:latin typeface="+mn-lt"/>
                <a:ea typeface="+mn-ea"/>
                <a:cs typeface="+mn-cs"/>
                <a:sym typeface="Courier"/>
              </a:rPr>
              <a:t> </a:t>
            </a:r>
            <a:r>
              <a:rPr sz="2340">
                <a:latin typeface="+mn-lt"/>
                <a:ea typeface="+mn-ea"/>
                <a:cs typeface="+mn-cs"/>
                <a:sym typeface="Courier"/>
              </a:rPr>
              <a:t>node[</a:t>
            </a:r>
            <a:r>
              <a:rPr sz="2340">
                <a:solidFill>
                  <a:srgbClr val="B51A00"/>
                </a:solidFill>
                <a:latin typeface="+mn-lt"/>
                <a:ea typeface="+mn-ea"/>
                <a:cs typeface="+mn-cs"/>
                <a:sym typeface="Courier"/>
              </a:rPr>
              <a:t>'ntp'</a:t>
            </a:r>
            <a:r>
              <a:rPr sz="2340">
                <a:latin typeface="+mn-lt"/>
                <a:ea typeface="+mn-ea"/>
                <a:cs typeface="+mn-cs"/>
                <a:sym typeface="Courier"/>
              </a:rPr>
              <a:t>][</a:t>
            </a:r>
            <a:r>
              <a:rPr sz="2340">
                <a:solidFill>
                  <a:srgbClr val="B51A00"/>
                </a:solidFill>
                <a:latin typeface="+mn-lt"/>
                <a:ea typeface="+mn-ea"/>
                <a:cs typeface="+mn-cs"/>
                <a:sym typeface="Courier"/>
              </a:rPr>
              <a:t>'service'</a:t>
            </a:r>
            <a:r>
              <a:rPr sz="2340">
                <a:latin typeface="+mn-lt"/>
                <a:ea typeface="+mn-ea"/>
                <a:cs typeface="+mn-cs"/>
                <a:sym typeface="Courier"/>
              </a:rPr>
              <a:t>]</a:t>
            </a:r>
            <a:r>
              <a:rPr sz="2340">
                <a:solidFill>
                  <a:srgbClr val="006D8F"/>
                </a:solidFill>
                <a:latin typeface="+mn-lt"/>
                <a:ea typeface="+mn-ea"/>
                <a:cs typeface="+mn-cs"/>
                <a:sym typeface="Courier"/>
              </a:rPr>
              <a:t> </a:t>
            </a:r>
            <a:r>
              <a:rPr sz="2340">
                <a:solidFill>
                  <a:srgbClr val="4F7A28"/>
                </a:solidFill>
                <a:latin typeface="+mn-lt"/>
                <a:ea typeface="+mn-ea"/>
                <a:cs typeface="+mn-cs"/>
                <a:sym typeface="Courier"/>
              </a:rPr>
              <a:t>do</a:t>
            </a:r>
            <a:endParaRPr sz="2340">
              <a:solidFill>
                <a:srgbClr val="006D8F"/>
              </a:solidFill>
              <a:latin typeface="+mn-lt"/>
              <a:ea typeface="+mn-ea"/>
              <a:cs typeface="+mn-cs"/>
              <a:sym typeface="Courier"/>
            </a:endParaRPr>
          </a:p>
          <a:p>
            <a:pPr lvl="8" indent="0" algn="l" defTabSz="411479">
              <a:defRPr sz="1800"/>
            </a:pPr>
            <a:r>
              <a:rPr sz="2340">
                <a:solidFill>
                  <a:srgbClr val="006D8F"/>
                </a:solidFill>
                <a:latin typeface="+mn-lt"/>
                <a:ea typeface="+mn-ea"/>
                <a:cs typeface="+mn-cs"/>
                <a:sym typeface="Courier"/>
              </a:rPr>
              <a:t>  </a:t>
            </a:r>
            <a:r>
              <a:rPr sz="2340">
                <a:latin typeface="+mn-lt"/>
                <a:ea typeface="+mn-ea"/>
                <a:cs typeface="+mn-cs"/>
                <a:sym typeface="Courier"/>
              </a:rPr>
              <a:t>supports</a:t>
            </a:r>
            <a:r>
              <a:rPr sz="2340">
                <a:solidFill>
                  <a:srgbClr val="006D8F"/>
                </a:solidFill>
                <a:latin typeface="+mn-lt"/>
                <a:ea typeface="+mn-ea"/>
                <a:cs typeface="+mn-cs"/>
                <a:sym typeface="Courier"/>
              </a:rPr>
              <a:t> </a:t>
            </a:r>
            <a:r>
              <a:rPr sz="2340">
                <a:solidFill>
                  <a:srgbClr val="B51A00"/>
                </a:solidFill>
                <a:latin typeface="+mn-lt"/>
                <a:ea typeface="+mn-ea"/>
                <a:cs typeface="+mn-cs"/>
                <a:sym typeface="Courier"/>
              </a:rPr>
              <a:t>:status</a:t>
            </a:r>
            <a:r>
              <a:rPr sz="2340">
                <a:solidFill>
                  <a:srgbClr val="006D8F"/>
                </a:solidFill>
                <a:latin typeface="+mn-lt"/>
                <a:ea typeface="+mn-ea"/>
                <a:cs typeface="+mn-cs"/>
                <a:sym typeface="Courier"/>
              </a:rPr>
              <a:t> </a:t>
            </a:r>
            <a:r>
              <a:rPr sz="2340">
                <a:latin typeface="+mn-lt"/>
                <a:ea typeface="+mn-ea"/>
                <a:cs typeface="+mn-cs"/>
                <a:sym typeface="Courier"/>
              </a:rPr>
              <a:t>=&gt;</a:t>
            </a:r>
            <a:r>
              <a:rPr sz="2340">
                <a:solidFill>
                  <a:srgbClr val="006D8F"/>
                </a:solidFill>
                <a:latin typeface="+mn-lt"/>
                <a:ea typeface="+mn-ea"/>
                <a:cs typeface="+mn-cs"/>
                <a:sym typeface="Courier"/>
              </a:rPr>
              <a:t> </a:t>
            </a:r>
            <a:r>
              <a:rPr sz="2340">
                <a:solidFill>
                  <a:srgbClr val="B51A00"/>
                </a:solidFill>
                <a:latin typeface="+mn-lt"/>
                <a:ea typeface="+mn-ea"/>
                <a:cs typeface="+mn-cs"/>
                <a:sym typeface="Courier"/>
              </a:rPr>
              <a:t>true</a:t>
            </a:r>
            <a:r>
              <a:rPr sz="2340">
                <a:latin typeface="+mn-lt"/>
                <a:ea typeface="+mn-ea"/>
                <a:cs typeface="+mn-cs"/>
                <a:sym typeface="Courier"/>
              </a:rPr>
              <a:t>,</a:t>
            </a:r>
            <a:r>
              <a:rPr sz="2340">
                <a:solidFill>
                  <a:srgbClr val="006D8F"/>
                </a:solidFill>
                <a:latin typeface="+mn-lt"/>
                <a:ea typeface="+mn-ea"/>
                <a:cs typeface="+mn-cs"/>
                <a:sym typeface="Courier"/>
              </a:rPr>
              <a:t> </a:t>
            </a:r>
            <a:r>
              <a:rPr sz="2340">
                <a:solidFill>
                  <a:srgbClr val="B51A00"/>
                </a:solidFill>
                <a:latin typeface="+mn-lt"/>
                <a:ea typeface="+mn-ea"/>
                <a:cs typeface="+mn-cs"/>
                <a:sym typeface="Courier"/>
              </a:rPr>
              <a:t>:restart</a:t>
            </a:r>
            <a:r>
              <a:rPr sz="2340">
                <a:solidFill>
                  <a:srgbClr val="006D8F"/>
                </a:solidFill>
                <a:latin typeface="+mn-lt"/>
                <a:ea typeface="+mn-ea"/>
                <a:cs typeface="+mn-cs"/>
                <a:sym typeface="Courier"/>
              </a:rPr>
              <a:t> </a:t>
            </a:r>
            <a:r>
              <a:rPr sz="2340">
                <a:latin typeface="+mn-lt"/>
                <a:ea typeface="+mn-ea"/>
                <a:cs typeface="+mn-cs"/>
                <a:sym typeface="Courier"/>
              </a:rPr>
              <a:t>=&gt;</a:t>
            </a:r>
            <a:r>
              <a:rPr sz="2340">
                <a:solidFill>
                  <a:srgbClr val="006D8F"/>
                </a:solidFill>
                <a:latin typeface="+mn-lt"/>
                <a:ea typeface="+mn-ea"/>
                <a:cs typeface="+mn-cs"/>
                <a:sym typeface="Courier"/>
              </a:rPr>
              <a:t> </a:t>
            </a:r>
            <a:r>
              <a:rPr sz="2340">
                <a:solidFill>
                  <a:srgbClr val="B51A00"/>
                </a:solidFill>
                <a:latin typeface="+mn-lt"/>
                <a:ea typeface="+mn-ea"/>
                <a:cs typeface="+mn-cs"/>
                <a:sym typeface="Courier"/>
              </a:rPr>
              <a:t>true</a:t>
            </a:r>
            <a:endParaRPr sz="2340">
              <a:solidFill>
                <a:srgbClr val="006D8F"/>
              </a:solidFill>
              <a:latin typeface="+mn-lt"/>
              <a:ea typeface="+mn-ea"/>
              <a:cs typeface="+mn-cs"/>
              <a:sym typeface="Courier"/>
            </a:endParaRPr>
          </a:p>
          <a:p>
            <a:pPr lvl="8" indent="0" algn="l" defTabSz="411479">
              <a:defRPr sz="1800"/>
            </a:pPr>
            <a:r>
              <a:rPr sz="2340">
                <a:solidFill>
                  <a:srgbClr val="006D8F"/>
                </a:solidFill>
                <a:latin typeface="+mn-lt"/>
                <a:ea typeface="+mn-ea"/>
                <a:cs typeface="+mn-cs"/>
                <a:sym typeface="Courier"/>
              </a:rPr>
              <a:t>  </a:t>
            </a:r>
            <a:r>
              <a:rPr sz="2340">
                <a:latin typeface="+mn-lt"/>
                <a:ea typeface="+mn-ea"/>
                <a:cs typeface="+mn-cs"/>
                <a:sym typeface="Courier"/>
              </a:rPr>
              <a:t>action [</a:t>
            </a:r>
            <a:r>
              <a:rPr sz="2340">
                <a:solidFill>
                  <a:srgbClr val="B51A00"/>
                </a:solidFill>
                <a:latin typeface="+mn-lt"/>
                <a:ea typeface="+mn-ea"/>
                <a:cs typeface="+mn-cs"/>
                <a:sym typeface="Courier"/>
              </a:rPr>
              <a:t>:enable</a:t>
            </a:r>
            <a:r>
              <a:rPr sz="2340">
                <a:latin typeface="+mn-lt"/>
                <a:ea typeface="+mn-ea"/>
                <a:cs typeface="+mn-cs"/>
                <a:sym typeface="Courier"/>
              </a:rPr>
              <a:t>,</a:t>
            </a:r>
            <a:r>
              <a:rPr sz="2340">
                <a:solidFill>
                  <a:srgbClr val="006D8F"/>
                </a:solidFill>
                <a:latin typeface="+mn-lt"/>
                <a:ea typeface="+mn-ea"/>
                <a:cs typeface="+mn-cs"/>
                <a:sym typeface="Courier"/>
              </a:rPr>
              <a:t> </a:t>
            </a:r>
            <a:r>
              <a:rPr sz="2340">
                <a:solidFill>
                  <a:srgbClr val="B51A00"/>
                </a:solidFill>
                <a:latin typeface="+mn-lt"/>
                <a:ea typeface="+mn-ea"/>
                <a:cs typeface="+mn-cs"/>
                <a:sym typeface="Courier"/>
              </a:rPr>
              <a:t>:start</a:t>
            </a:r>
            <a:r>
              <a:rPr sz="2340">
                <a:solidFill>
                  <a:srgbClr val="006D8F"/>
                </a:solidFill>
                <a:latin typeface="+mn-lt"/>
                <a:ea typeface="+mn-ea"/>
                <a:cs typeface="+mn-cs"/>
                <a:sym typeface="Courier"/>
              </a:rPr>
              <a:t>]</a:t>
            </a:r>
          </a:p>
          <a:p>
            <a:pPr lvl="8" indent="0" algn="l" defTabSz="411479">
              <a:defRPr sz="1800"/>
            </a:pPr>
            <a:r>
              <a:rPr sz="2340">
                <a:solidFill>
                  <a:srgbClr val="4F7A28"/>
                </a:solidFill>
                <a:latin typeface="+mn-lt"/>
                <a:ea typeface="+mn-ea"/>
                <a:cs typeface="+mn-cs"/>
                <a:sym typeface="Courier"/>
              </a:rPr>
              <a:t>end</a:t>
            </a:r>
          </a:p>
        </p:txBody>
      </p:sp>
      <p:sp>
        <p:nvSpPr>
          <p:cNvPr id="5992" name="Shape 5992"/>
          <p:cNvSpPr/>
          <p:nvPr/>
        </p:nvSpPr>
        <p:spPr>
          <a:xfrm>
            <a:off x="812800" y="3251200"/>
            <a:ext cx="8382000" cy="36322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ormAutofit/>
          </a:bodyPr>
          <a:lstStyle/>
          <a:p>
            <a:pPr lvl="8" indent="0" algn="l" defTabSz="457200">
              <a:defRPr sz="1800"/>
            </a:pPr>
            <a:r>
              <a:rPr sz="2600">
                <a:latin typeface="+mn-lt"/>
                <a:ea typeface="+mn-ea"/>
                <a:cs typeface="+mn-cs"/>
                <a:sym typeface="Courier"/>
              </a:rPr>
              <a:t>template node[</a:t>
            </a:r>
            <a:r>
              <a:rPr sz="2600">
                <a:solidFill>
                  <a:srgbClr val="B51A00"/>
                </a:solidFill>
                <a:latin typeface="+mn-lt"/>
                <a:ea typeface="+mn-ea"/>
                <a:cs typeface="+mn-cs"/>
                <a:sym typeface="Courier"/>
              </a:rPr>
              <a:t>'ntp'</a:t>
            </a:r>
            <a:r>
              <a:rPr sz="2600">
                <a:latin typeface="+mn-lt"/>
                <a:ea typeface="+mn-ea"/>
                <a:cs typeface="+mn-cs"/>
                <a:sym typeface="Courier"/>
              </a:rPr>
              <a:t>][</a:t>
            </a:r>
            <a:r>
              <a:rPr sz="2600">
                <a:solidFill>
                  <a:srgbClr val="B51A00"/>
                </a:solidFill>
                <a:latin typeface="+mn-lt"/>
                <a:ea typeface="+mn-ea"/>
                <a:cs typeface="+mn-cs"/>
                <a:sym typeface="Courier"/>
              </a:rPr>
              <a:t>'conffile'</a:t>
            </a:r>
            <a:r>
              <a:rPr sz="2600">
                <a:latin typeface="+mn-lt"/>
                <a:ea typeface="+mn-ea"/>
                <a:cs typeface="+mn-cs"/>
                <a:sym typeface="Courier"/>
              </a:rPr>
              <a:t>] do</a:t>
            </a:r>
          </a:p>
          <a:p>
            <a:pPr lvl="8" indent="0" algn="l" defTabSz="457200">
              <a:defRPr sz="1800"/>
            </a:pPr>
            <a:r>
              <a:rPr sz="2600">
                <a:latin typeface="+mn-lt"/>
                <a:ea typeface="+mn-ea"/>
                <a:cs typeface="+mn-cs"/>
                <a:sym typeface="Courier"/>
              </a:rPr>
              <a:t>  source   </a:t>
            </a:r>
            <a:r>
              <a:rPr sz="2600">
                <a:solidFill>
                  <a:srgbClr val="B51A00"/>
                </a:solidFill>
                <a:latin typeface="+mn-lt"/>
                <a:ea typeface="+mn-ea"/>
                <a:cs typeface="+mn-cs"/>
                <a:sym typeface="Courier"/>
              </a:rPr>
              <a:t>'ntp.conf.erb'</a:t>
            </a:r>
            <a:endParaRPr sz="2600">
              <a:latin typeface="+mn-lt"/>
              <a:ea typeface="+mn-ea"/>
              <a:cs typeface="+mn-cs"/>
              <a:sym typeface="Courier"/>
            </a:endParaRPr>
          </a:p>
          <a:p>
            <a:pPr lvl="8" indent="0" algn="l" defTabSz="457200">
              <a:defRPr sz="1800"/>
            </a:pPr>
            <a:r>
              <a:rPr sz="2600">
                <a:latin typeface="+mn-lt"/>
                <a:ea typeface="+mn-ea"/>
                <a:cs typeface="+mn-cs"/>
                <a:sym typeface="Courier"/>
              </a:rPr>
              <a:t>  owner    node[</a:t>
            </a:r>
            <a:r>
              <a:rPr sz="2600">
                <a:solidFill>
                  <a:srgbClr val="B51A00"/>
                </a:solidFill>
                <a:latin typeface="+mn-lt"/>
                <a:ea typeface="+mn-ea"/>
                <a:cs typeface="+mn-cs"/>
                <a:sym typeface="Courier"/>
              </a:rPr>
              <a:t>'ntp'</a:t>
            </a:r>
            <a:r>
              <a:rPr sz="2600">
                <a:latin typeface="+mn-lt"/>
                <a:ea typeface="+mn-ea"/>
                <a:cs typeface="+mn-cs"/>
                <a:sym typeface="Courier"/>
              </a:rPr>
              <a:t>][</a:t>
            </a:r>
            <a:r>
              <a:rPr sz="2600">
                <a:solidFill>
                  <a:srgbClr val="B51A00"/>
                </a:solidFill>
                <a:latin typeface="+mn-lt"/>
                <a:ea typeface="+mn-ea"/>
                <a:cs typeface="+mn-cs"/>
                <a:sym typeface="Courier"/>
              </a:rPr>
              <a:t>'conf_owner'</a:t>
            </a:r>
            <a:r>
              <a:rPr sz="2600">
                <a:latin typeface="+mn-lt"/>
                <a:ea typeface="+mn-ea"/>
                <a:cs typeface="+mn-cs"/>
                <a:sym typeface="Courier"/>
              </a:rPr>
              <a:t>]</a:t>
            </a:r>
          </a:p>
          <a:p>
            <a:pPr lvl="8" indent="0" algn="l" defTabSz="457200">
              <a:defRPr sz="1800"/>
            </a:pPr>
            <a:r>
              <a:rPr sz="2600">
                <a:latin typeface="+mn-lt"/>
                <a:ea typeface="+mn-ea"/>
                <a:cs typeface="+mn-cs"/>
                <a:sym typeface="Courier"/>
              </a:rPr>
              <a:t>  group    node[</a:t>
            </a:r>
            <a:r>
              <a:rPr sz="2600">
                <a:solidFill>
                  <a:srgbClr val="B51A00"/>
                </a:solidFill>
                <a:latin typeface="+mn-lt"/>
                <a:ea typeface="+mn-ea"/>
                <a:cs typeface="+mn-cs"/>
                <a:sym typeface="Courier"/>
              </a:rPr>
              <a:t>'ntp'</a:t>
            </a:r>
            <a:r>
              <a:rPr sz="2600">
                <a:latin typeface="+mn-lt"/>
                <a:ea typeface="+mn-ea"/>
                <a:cs typeface="+mn-cs"/>
                <a:sym typeface="Courier"/>
              </a:rPr>
              <a:t>][</a:t>
            </a:r>
            <a:r>
              <a:rPr sz="2600">
                <a:solidFill>
                  <a:srgbClr val="B51A00"/>
                </a:solidFill>
                <a:latin typeface="+mn-lt"/>
                <a:ea typeface="+mn-ea"/>
                <a:cs typeface="+mn-cs"/>
                <a:sym typeface="Courier"/>
              </a:rPr>
              <a:t>'conf_group'</a:t>
            </a:r>
            <a:r>
              <a:rPr sz="2600">
                <a:latin typeface="+mn-lt"/>
                <a:ea typeface="+mn-ea"/>
                <a:cs typeface="+mn-cs"/>
                <a:sym typeface="Courier"/>
              </a:rPr>
              <a:t>]</a:t>
            </a:r>
          </a:p>
          <a:p>
            <a:pPr lvl="8" indent="0" algn="l" defTabSz="457200">
              <a:defRPr sz="1800"/>
            </a:pPr>
            <a:r>
              <a:rPr sz="2600">
                <a:latin typeface="+mn-lt"/>
                <a:ea typeface="+mn-ea"/>
                <a:cs typeface="+mn-cs"/>
                <a:sym typeface="Courier"/>
              </a:rPr>
              <a:t>  mode     '0644'</a:t>
            </a:r>
          </a:p>
          <a:p>
            <a:pPr lvl="8" indent="0" algn="l" defTabSz="457200">
              <a:defRPr sz="1800"/>
            </a:pPr>
            <a:r>
              <a:rPr sz="2600">
                <a:latin typeface="+mn-lt"/>
                <a:ea typeface="+mn-ea"/>
                <a:cs typeface="+mn-cs"/>
                <a:sym typeface="Courier"/>
              </a:rPr>
              <a:t>  notifies </a:t>
            </a:r>
            <a:r>
              <a:rPr sz="2600">
                <a:solidFill>
                  <a:srgbClr val="B51A00"/>
                </a:solidFill>
                <a:latin typeface="+mn-lt"/>
                <a:ea typeface="+mn-ea"/>
                <a:cs typeface="+mn-cs"/>
                <a:sym typeface="Courier"/>
              </a:rPr>
              <a:t>:restart</a:t>
            </a:r>
            <a:r>
              <a:rPr sz="2600">
                <a:latin typeface="+mn-lt"/>
                <a:ea typeface="+mn-ea"/>
                <a:cs typeface="+mn-cs"/>
                <a:sym typeface="Courier"/>
              </a:rPr>
              <a:t>, "service[#{node[</a:t>
            </a:r>
            <a:r>
              <a:rPr sz="2600">
                <a:solidFill>
                  <a:srgbClr val="B51A00"/>
                </a:solidFill>
                <a:latin typeface="+mn-lt"/>
                <a:ea typeface="+mn-ea"/>
                <a:cs typeface="+mn-cs"/>
                <a:sym typeface="Courier"/>
              </a:rPr>
              <a:t>'ntp'</a:t>
            </a:r>
            <a:r>
              <a:rPr sz="2600">
                <a:latin typeface="+mn-lt"/>
                <a:ea typeface="+mn-ea"/>
                <a:cs typeface="+mn-cs"/>
                <a:sym typeface="Courier"/>
              </a:rPr>
              <a:t>][</a:t>
            </a:r>
            <a:r>
              <a:rPr sz="2600">
                <a:solidFill>
                  <a:srgbClr val="B51A00"/>
                </a:solidFill>
                <a:latin typeface="+mn-lt"/>
                <a:ea typeface="+mn-ea"/>
                <a:cs typeface="+mn-cs"/>
                <a:sym typeface="Courier"/>
              </a:rPr>
              <a:t>'service'</a:t>
            </a:r>
            <a:r>
              <a:rPr sz="2600">
                <a:latin typeface="+mn-lt"/>
                <a:ea typeface="+mn-ea"/>
                <a:cs typeface="+mn-cs"/>
                <a:sym typeface="Courier"/>
              </a:rPr>
              <a:t>]}]"</a:t>
            </a:r>
          </a:p>
          <a:p>
            <a:pPr lvl="8" indent="0" algn="l" defTabSz="457200">
              <a:defRPr sz="1800"/>
            </a:pPr>
            <a:r>
              <a:rPr sz="2600">
                <a:solidFill>
                  <a:srgbClr val="4F7A28"/>
                </a:solidFill>
                <a:latin typeface="+mn-lt"/>
                <a:ea typeface="+mn-ea"/>
                <a:cs typeface="+mn-cs"/>
                <a:sym typeface="Courier"/>
              </a:rPr>
              <a:t>end</a:t>
            </a:r>
          </a:p>
        </p:txBody>
      </p:sp>
      <p:sp>
        <p:nvSpPr>
          <p:cNvPr id="5993" name="Shape 5993"/>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595</a:t>
            </a:fld>
            <a:endParaRPr sz="1000"/>
          </a:p>
        </p:txBody>
      </p:sp>
    </p:spTree>
  </p:cSld>
  <p:clrMapOvr>
    <a:masterClrMapping/>
  </p:clrMapOvr>
  <p:transition xmlns:p14="http://schemas.microsoft.com/office/powerpoint/2010/main" spd="med"/>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7" name="Shape 5997"/>
          <p:cNvSpPr/>
          <p:nvPr/>
        </p:nvSpPr>
        <p:spPr>
          <a:xfrm>
            <a:off x="8134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 knife cookbook upload ntp</a:t>
            </a:r>
          </a:p>
        </p:txBody>
      </p:sp>
      <p:sp>
        <p:nvSpPr>
          <p:cNvPr id="5998" name="Shape 5998"/>
          <p:cNvSpPr>
            <a:spLocks noGrp="1"/>
          </p:cNvSpPr>
          <p:nvPr>
            <p:ph type="title"/>
          </p:nvPr>
        </p:nvSpPr>
        <p:spPr>
          <a:prstGeom prst="rect">
            <a:avLst/>
          </a:prstGeom>
        </p:spPr>
        <p:txBody>
          <a:bodyPr>
            <a:normAutofit fontScale="90000"/>
          </a:bodyPr>
          <a:lstStyle>
            <a:lvl1pPr defTabSz="530859">
              <a:defRPr sz="6840">
                <a:effectLst>
                  <a:outerShdw blurRad="48260" dist="24130" dir="2700000" rotWithShape="0">
                    <a:srgbClr val="000000">
                      <a:alpha val="75000"/>
                    </a:srgbClr>
                  </a:outerShdw>
                </a:effectLst>
              </a:defRPr>
            </a:lvl1pPr>
          </a:lstStyle>
          <a:p>
            <a:pPr lvl="0">
              <a:defRPr sz="1800" b="0">
                <a:solidFill>
                  <a:srgbClr val="000000"/>
                </a:solidFill>
                <a:effectLst/>
              </a:defRPr>
            </a:pPr>
            <a:r>
              <a:rPr sz="6840" b="1">
                <a:solidFill>
                  <a:srgbClr val="FFFFFF"/>
                </a:solidFill>
                <a:effectLst>
                  <a:outerShdw blurRad="48260" dist="24130" dir="2700000" rotWithShape="0">
                    <a:srgbClr val="000000">
                      <a:alpha val="75000"/>
                    </a:srgbClr>
                  </a:outerShdw>
                </a:effectLst>
              </a:rPr>
              <a:t>Exercise: Upload the ntp cookbook</a:t>
            </a:r>
          </a:p>
        </p:txBody>
      </p:sp>
      <p:sp>
        <p:nvSpPr>
          <p:cNvPr id="5999" name="Shape 5999"/>
          <p:cNvSpPr/>
          <p:nvPr/>
        </p:nvSpPr>
        <p:spPr>
          <a:xfrm>
            <a:off x="825500" y="3657600"/>
            <a:ext cx="14605000" cy="51689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normAutofit/>
          </a:bodyPr>
          <a:lstStyle/>
          <a:p>
            <a:pPr lvl="0" algn="l" defTabSz="457200">
              <a:defRPr sz="1800"/>
            </a:pPr>
            <a:r>
              <a:rPr sz="4800">
                <a:solidFill>
                  <a:srgbClr val="FFFFFF"/>
                </a:solidFill>
                <a:latin typeface="+mn-lt"/>
                <a:ea typeface="+mn-ea"/>
                <a:cs typeface="+mn-cs"/>
                <a:sym typeface="Courier"/>
              </a:rPr>
              <a:t>Uploading ntp            [1.5.4]</a:t>
            </a:r>
          </a:p>
          <a:p>
            <a:pPr lvl="0" algn="l" defTabSz="457200">
              <a:defRPr sz="1800"/>
            </a:pPr>
            <a:r>
              <a:rPr sz="4800">
                <a:solidFill>
                  <a:srgbClr val="FFFFFF"/>
                </a:solidFill>
                <a:latin typeface="+mn-lt"/>
                <a:ea typeface="+mn-ea"/>
                <a:cs typeface="+mn-cs"/>
                <a:sym typeface="Courier"/>
              </a:rPr>
              <a:t>Uploaded 1 cookbook.</a:t>
            </a:r>
          </a:p>
        </p:txBody>
      </p:sp>
      <p:sp>
        <p:nvSpPr>
          <p:cNvPr id="6000" name="Shape 6000"/>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596</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59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97" grpId="1" animBg="1" advAuto="0"/>
    </p:bld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2" name="Shape 6002"/>
          <p:cNvSpPr/>
          <p:nvPr/>
        </p:nvSpPr>
        <p:spPr>
          <a:xfrm>
            <a:off x="1358304" y="1701800"/>
            <a:ext cx="6121401"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a:defRPr b="1">
                <a:latin typeface="+mn-lt"/>
                <a:ea typeface="+mn-ea"/>
                <a:cs typeface="+mn-cs"/>
                <a:sym typeface="Courier"/>
              </a:defRPr>
            </a:lvl1pPr>
          </a:lstStyle>
          <a:p>
            <a:pPr lvl="0">
              <a:defRPr sz="1800" b="0"/>
            </a:pPr>
            <a:r>
              <a:rPr sz="3200" b="1"/>
              <a:t>OPEN IN EDITOR:</a:t>
            </a:r>
          </a:p>
        </p:txBody>
      </p:sp>
      <p:sp>
        <p:nvSpPr>
          <p:cNvPr id="6003" name="Shape 6003"/>
          <p:cNvSpPr/>
          <p:nvPr/>
        </p:nvSpPr>
        <p:spPr>
          <a:xfrm>
            <a:off x="6642100" y="4838700"/>
            <a:ext cx="3048000" cy="55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defRPr b="1">
                <a:latin typeface="+mn-lt"/>
                <a:ea typeface="+mn-ea"/>
                <a:cs typeface="+mn-cs"/>
                <a:sym typeface="Courier"/>
              </a:defRPr>
            </a:lvl1pPr>
          </a:lstStyle>
          <a:p>
            <a:pPr lvl="0">
              <a:defRPr sz="1800" b="0"/>
            </a:pPr>
            <a:r>
              <a:rPr sz="3200" b="1"/>
              <a:t>SAVE FILE!</a:t>
            </a:r>
          </a:p>
        </p:txBody>
      </p:sp>
      <p:sp>
        <p:nvSpPr>
          <p:cNvPr id="6004" name="Shape 6004"/>
          <p:cNvSpPr/>
          <p:nvPr/>
        </p:nvSpPr>
        <p:spPr>
          <a:xfrm>
            <a:off x="5048448" y="1625600"/>
            <a:ext cx="10642601" cy="7112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lgn="l">
              <a:defRPr>
                <a:latin typeface="+mn-lt"/>
                <a:ea typeface="+mn-ea"/>
                <a:cs typeface="+mn-cs"/>
                <a:sym typeface="Courier"/>
              </a:defRPr>
            </a:lvl1pPr>
          </a:lstStyle>
          <a:p>
            <a:pPr lvl="0">
              <a:defRPr sz="1800"/>
            </a:pPr>
            <a:r>
              <a:rPr sz="3200"/>
              <a:t>roles/base.rb</a:t>
            </a:r>
          </a:p>
        </p:txBody>
      </p:sp>
      <p:sp>
        <p:nvSpPr>
          <p:cNvPr id="6005" name="Shape 6005"/>
          <p:cNvSpPr/>
          <p:nvPr/>
        </p:nvSpPr>
        <p:spPr>
          <a:xfrm>
            <a:off x="838200" y="2381250"/>
            <a:ext cx="14630400" cy="18288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spAutoFit/>
          </a:bodyPr>
          <a:lstStyle/>
          <a:p>
            <a:pPr lvl="8" indent="0" algn="l" defTabSz="457200">
              <a:defRPr sz="1800"/>
            </a:pPr>
            <a:r>
              <a:rPr sz="2300">
                <a:latin typeface="+mn-lt"/>
                <a:ea typeface="+mn-ea"/>
                <a:cs typeface="+mn-cs"/>
                <a:sym typeface="Courier"/>
              </a:rPr>
              <a:t>name</a:t>
            </a:r>
            <a:r>
              <a:rPr sz="2300">
                <a:solidFill>
                  <a:srgbClr val="4F7A28"/>
                </a:solidFill>
                <a:latin typeface="+mn-lt"/>
                <a:ea typeface="+mn-ea"/>
                <a:cs typeface="+mn-cs"/>
                <a:sym typeface="Courier"/>
              </a:rPr>
              <a:t> </a:t>
            </a:r>
            <a:r>
              <a:rPr sz="2300">
                <a:solidFill>
                  <a:srgbClr val="B51A00"/>
                </a:solidFill>
                <a:latin typeface="+mn-lt"/>
                <a:ea typeface="+mn-ea"/>
                <a:cs typeface="+mn-cs"/>
                <a:sym typeface="Courier"/>
              </a:rPr>
              <a:t>"base"</a:t>
            </a:r>
            <a:endParaRPr sz="2300">
              <a:solidFill>
                <a:srgbClr val="4F7A28"/>
              </a:solidFill>
              <a:latin typeface="+mn-lt"/>
              <a:ea typeface="+mn-ea"/>
              <a:cs typeface="+mn-cs"/>
              <a:sym typeface="Courier"/>
            </a:endParaRPr>
          </a:p>
          <a:p>
            <a:pPr lvl="8" indent="0" algn="l" defTabSz="457200">
              <a:defRPr sz="1800"/>
            </a:pPr>
            <a:r>
              <a:rPr sz="2300">
                <a:latin typeface="+mn-lt"/>
                <a:ea typeface="+mn-ea"/>
                <a:cs typeface="+mn-cs"/>
                <a:sym typeface="Courier"/>
              </a:rPr>
              <a:t>description</a:t>
            </a:r>
            <a:r>
              <a:rPr sz="2300">
                <a:solidFill>
                  <a:srgbClr val="4F7A28"/>
                </a:solidFill>
                <a:latin typeface="+mn-lt"/>
                <a:ea typeface="+mn-ea"/>
                <a:cs typeface="+mn-cs"/>
                <a:sym typeface="Courier"/>
              </a:rPr>
              <a:t> </a:t>
            </a:r>
            <a:r>
              <a:rPr sz="2300">
                <a:solidFill>
                  <a:srgbClr val="B51A00"/>
                </a:solidFill>
                <a:latin typeface="+mn-lt"/>
                <a:ea typeface="+mn-ea"/>
                <a:cs typeface="+mn-cs"/>
                <a:sym typeface="Courier"/>
              </a:rPr>
              <a:t>"Base Server Role"</a:t>
            </a:r>
            <a:endParaRPr sz="2300">
              <a:solidFill>
                <a:srgbClr val="4F7A28"/>
              </a:solidFill>
              <a:latin typeface="+mn-lt"/>
              <a:ea typeface="+mn-ea"/>
              <a:cs typeface="+mn-cs"/>
              <a:sym typeface="Courier"/>
            </a:endParaRPr>
          </a:p>
          <a:p>
            <a:pPr lvl="8" indent="0" algn="l" defTabSz="457200">
              <a:defRPr sz="1800"/>
            </a:pPr>
            <a:r>
              <a:rPr sz="2300">
                <a:latin typeface="+mn-lt"/>
                <a:ea typeface="+mn-ea"/>
                <a:cs typeface="+mn-cs"/>
                <a:sym typeface="Courier"/>
              </a:rPr>
              <a:t>run_list</a:t>
            </a:r>
            <a:r>
              <a:rPr sz="2300">
                <a:solidFill>
                  <a:srgbClr val="4F7A28"/>
                </a:solidFill>
                <a:latin typeface="+mn-lt"/>
                <a:ea typeface="+mn-ea"/>
                <a:cs typeface="+mn-cs"/>
                <a:sym typeface="Courier"/>
              </a:rPr>
              <a:t> </a:t>
            </a:r>
            <a:r>
              <a:rPr sz="2300">
                <a:solidFill>
                  <a:srgbClr val="B51A00"/>
                </a:solidFill>
                <a:latin typeface="+mn-lt"/>
                <a:ea typeface="+mn-ea"/>
                <a:cs typeface="+mn-cs"/>
                <a:sym typeface="Courier"/>
              </a:rPr>
              <a:t>"recipe[chef-client::delete_validation]"</a:t>
            </a:r>
            <a:r>
              <a:rPr sz="2300">
                <a:latin typeface="+mn-lt"/>
                <a:ea typeface="+mn-ea"/>
                <a:cs typeface="+mn-cs"/>
                <a:sym typeface="Courier"/>
              </a:rPr>
              <a:t>,</a:t>
            </a:r>
            <a:r>
              <a:rPr sz="2300">
                <a:solidFill>
                  <a:srgbClr val="4F7A28"/>
                </a:solidFill>
                <a:latin typeface="+mn-lt"/>
                <a:ea typeface="+mn-ea"/>
                <a:cs typeface="+mn-cs"/>
                <a:sym typeface="Courier"/>
              </a:rPr>
              <a:t> </a:t>
            </a:r>
            <a:r>
              <a:rPr sz="2300">
                <a:solidFill>
                  <a:srgbClr val="B51A00"/>
                </a:solidFill>
                <a:latin typeface="+mn-lt"/>
                <a:ea typeface="+mn-ea"/>
                <a:cs typeface="+mn-cs"/>
                <a:sym typeface="Courier"/>
              </a:rPr>
              <a:t>"recipe[chef-client]"</a:t>
            </a:r>
            <a:r>
              <a:rPr sz="2300">
                <a:latin typeface="+mn-lt"/>
                <a:ea typeface="+mn-ea"/>
                <a:cs typeface="+mn-cs"/>
                <a:sym typeface="Courier"/>
              </a:rPr>
              <a:t>, </a:t>
            </a:r>
            <a:r>
              <a:rPr sz="2300">
                <a:solidFill>
                  <a:srgbClr val="B51A00"/>
                </a:solidFill>
                <a:latin typeface="+mn-lt"/>
                <a:ea typeface="+mn-ea"/>
                <a:cs typeface="+mn-cs"/>
                <a:sym typeface="Courier"/>
              </a:rPr>
              <a:t>"recipe[ntp]"</a:t>
            </a:r>
            <a:r>
              <a:rPr sz="2300">
                <a:latin typeface="+mn-lt"/>
                <a:ea typeface="+mn-ea"/>
                <a:cs typeface="+mn-cs"/>
                <a:sym typeface="Courier"/>
              </a:rPr>
              <a:t>,</a:t>
            </a:r>
            <a:r>
              <a:rPr sz="2300">
                <a:solidFill>
                  <a:srgbClr val="4F7A28"/>
                </a:solidFill>
                <a:latin typeface="+mn-lt"/>
                <a:ea typeface="+mn-ea"/>
                <a:cs typeface="+mn-cs"/>
                <a:sym typeface="Courier"/>
              </a:rPr>
              <a:t> </a:t>
            </a:r>
            <a:r>
              <a:rPr sz="2300">
                <a:solidFill>
                  <a:srgbClr val="B51A00"/>
                </a:solidFill>
                <a:latin typeface="+mn-lt"/>
                <a:ea typeface="+mn-ea"/>
                <a:cs typeface="+mn-cs"/>
                <a:sym typeface="Courier"/>
              </a:rPr>
              <a:t>"recipe[motd]"</a:t>
            </a:r>
            <a:r>
              <a:rPr sz="2300">
                <a:latin typeface="+mn-lt"/>
                <a:ea typeface="+mn-ea"/>
                <a:cs typeface="+mn-cs"/>
                <a:sym typeface="Courier"/>
              </a:rPr>
              <a:t>,</a:t>
            </a:r>
            <a:r>
              <a:rPr sz="2300">
                <a:solidFill>
                  <a:srgbClr val="4F7A28"/>
                </a:solidFill>
                <a:latin typeface="+mn-lt"/>
                <a:ea typeface="+mn-ea"/>
                <a:cs typeface="+mn-cs"/>
                <a:sym typeface="Courier"/>
              </a:rPr>
              <a:t> </a:t>
            </a:r>
            <a:r>
              <a:rPr sz="2300">
                <a:solidFill>
                  <a:srgbClr val="B51A00"/>
                </a:solidFill>
                <a:latin typeface="+mn-lt"/>
                <a:ea typeface="+mn-ea"/>
                <a:cs typeface="+mn-cs"/>
                <a:sym typeface="Courier"/>
              </a:rPr>
              <a:t>"recipe[users]"</a:t>
            </a:r>
          </a:p>
        </p:txBody>
      </p:sp>
      <p:sp>
        <p:nvSpPr>
          <p:cNvPr id="6006" name="Shape 6006"/>
          <p:cNvSpPr>
            <a:spLocks noGrp="1"/>
          </p:cNvSpPr>
          <p:nvPr>
            <p:ph type="title"/>
          </p:nvPr>
        </p:nvSpPr>
        <p:spPr>
          <a:prstGeom prst="rect">
            <a:avLst/>
          </a:prstGeom>
        </p:spPr>
        <p:txBody>
          <a:bodyPr/>
          <a:lstStyle>
            <a:lvl1pPr defTabSz="419100">
              <a:defRPr sz="5400">
                <a:effectLst>
                  <a:outerShdw blurRad="38100" dist="19050" dir="2700000" rotWithShape="0">
                    <a:srgbClr val="000000">
                      <a:alpha val="75000"/>
                    </a:srgbClr>
                  </a:outerShdw>
                </a:effectLst>
              </a:defRPr>
            </a:lvl1pPr>
          </a:lstStyle>
          <a:p>
            <a:pPr lvl="0">
              <a:defRPr sz="1800" b="0">
                <a:solidFill>
                  <a:srgbClr val="000000"/>
                </a:solidFill>
                <a:effectLst/>
              </a:defRPr>
            </a:pPr>
            <a:r>
              <a:rPr sz="5400" b="1">
                <a:solidFill>
                  <a:srgbClr val="FFFFFF"/>
                </a:solidFill>
                <a:effectLst>
                  <a:outerShdw blurRad="38100" dist="19050" dir="2700000" rotWithShape="0">
                    <a:srgbClr val="000000">
                      <a:alpha val="75000"/>
                    </a:srgbClr>
                  </a:outerShdw>
                </a:effectLst>
              </a:rPr>
              <a:t>Exercise: Add the ntp recipe to the base role</a:t>
            </a:r>
          </a:p>
        </p:txBody>
      </p:sp>
      <p:sp>
        <p:nvSpPr>
          <p:cNvPr id="6007" name="Shape 6007"/>
          <p:cNvSpPr/>
          <p:nvPr/>
        </p:nvSpPr>
        <p:spPr>
          <a:xfrm>
            <a:off x="952500" y="3670300"/>
            <a:ext cx="2590800" cy="355600"/>
          </a:xfrm>
          <a:prstGeom prst="rect">
            <a:avLst/>
          </a:prstGeom>
          <a:ln w="63500">
            <a:solidFill>
              <a:srgbClr val="FFAA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008" name="Shape 6008"/>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597</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60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04" grpId="1" animBg="1" advAuto="0"/>
    </p:bld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 name="Shape 6010"/>
          <p:cNvSpPr/>
          <p:nvPr/>
        </p:nvSpPr>
        <p:spPr>
          <a:xfrm>
            <a:off x="8134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algn="l">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 knife role from file base.rb</a:t>
            </a:r>
          </a:p>
        </p:txBody>
      </p:sp>
      <p:sp>
        <p:nvSpPr>
          <p:cNvPr id="6011" name="Shape 6011"/>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Exercise: Upload the base role</a:t>
            </a:r>
          </a:p>
        </p:txBody>
      </p:sp>
      <p:sp>
        <p:nvSpPr>
          <p:cNvPr id="6012" name="Shape 6012"/>
          <p:cNvSpPr/>
          <p:nvPr/>
        </p:nvSpPr>
        <p:spPr>
          <a:xfrm>
            <a:off x="825500" y="3657600"/>
            <a:ext cx="14605000" cy="51689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normAutofit/>
          </a:bodyPr>
          <a:lstStyle>
            <a:lvl1pPr algn="l" defTabSz="457200">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Updated Role base!</a:t>
            </a:r>
          </a:p>
        </p:txBody>
      </p:sp>
      <p:sp>
        <p:nvSpPr>
          <p:cNvPr id="6013" name="Shape 6013"/>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598</a:t>
            </a:fld>
            <a:endParaRPr sz="1000"/>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0"/>
                                  </p:iterate>
                                  <p:childTnLst>
                                    <p:set>
                                      <p:cBhvr>
                                        <p:cTn id="6" fill="hold"/>
                                        <p:tgtEl>
                                          <p:spTgt spid="60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10" grpId="1" animBg="1" advAuto="0"/>
    </p:bld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5" name="Shape 6015"/>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Exercise: Re-run the Chef Client</a:t>
            </a:r>
          </a:p>
        </p:txBody>
      </p:sp>
      <p:sp>
        <p:nvSpPr>
          <p:cNvPr id="6016" name="Shape 6016"/>
          <p:cNvSpPr/>
          <p:nvPr/>
        </p:nvSpPr>
        <p:spPr>
          <a:xfrm>
            <a:off x="825500" y="1663700"/>
            <a:ext cx="14605000" cy="72136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normAutofit lnSpcReduction="10000"/>
          </a:bodyPr>
          <a:lstStyle/>
          <a:p>
            <a:pPr lvl="0" algn="l" defTabSz="260604">
              <a:defRPr sz="1800"/>
            </a:pPr>
            <a:r>
              <a:rPr sz="1710">
                <a:solidFill>
                  <a:srgbClr val="FFFFFF"/>
                </a:solidFill>
                <a:latin typeface="+mn-lt"/>
                <a:ea typeface="+mn-ea"/>
                <a:cs typeface="+mn-cs"/>
                <a:sym typeface="Courier"/>
              </a:rPr>
              <a:t>Recipe: ntp::default</a:t>
            </a:r>
          </a:p>
          <a:p>
            <a:pPr lvl="0" algn="l" defTabSz="260604">
              <a:defRPr sz="1800"/>
            </a:pPr>
            <a:r>
              <a:rPr sz="1710">
                <a:solidFill>
                  <a:srgbClr val="FFFFFF"/>
                </a:solidFill>
                <a:latin typeface="+mn-lt"/>
                <a:ea typeface="+mn-ea"/>
                <a:cs typeface="+mn-cs"/>
                <a:sym typeface="Courier"/>
              </a:rPr>
              <a:t>  * package[ntp] action install[2014-01-07T09:27:01-05:00] INFO: Processing package[ntp] action install (ntp::default line 25)</a:t>
            </a:r>
          </a:p>
          <a:p>
            <a:pPr lvl="0" algn="l" defTabSz="260604">
              <a:defRPr sz="1800"/>
            </a:pPr>
            <a:r>
              <a:rPr sz="1710">
                <a:solidFill>
                  <a:srgbClr val="FFFFFF"/>
                </a:solidFill>
                <a:latin typeface="+mn-lt"/>
                <a:ea typeface="+mn-ea"/>
                <a:cs typeface="+mn-cs"/>
                <a:sym typeface="Courier"/>
              </a:rPr>
              <a:t> (up to date)</a:t>
            </a:r>
          </a:p>
          <a:p>
            <a:pPr lvl="0" algn="l" defTabSz="260604">
              <a:defRPr sz="1800"/>
            </a:pPr>
            <a:r>
              <a:rPr sz="1710">
                <a:solidFill>
                  <a:srgbClr val="FFFFFF"/>
                </a:solidFill>
                <a:latin typeface="+mn-lt"/>
                <a:ea typeface="+mn-ea"/>
                <a:cs typeface="+mn-cs"/>
                <a:sym typeface="Courier"/>
              </a:rPr>
              <a:t>  * package[ntpdate] action install[2014-01-07T09:27:08-05:00] INFO: Processing package[ntpdate] action install (ntp::default line 25)</a:t>
            </a:r>
          </a:p>
          <a:p>
            <a:pPr lvl="0" algn="l" defTabSz="260604">
              <a:defRPr sz="1800"/>
            </a:pPr>
            <a:r>
              <a:rPr sz="1710">
                <a:solidFill>
                  <a:srgbClr val="FFFFFF"/>
                </a:solidFill>
                <a:latin typeface="+mn-lt"/>
                <a:ea typeface="+mn-ea"/>
                <a:cs typeface="+mn-cs"/>
                <a:sym typeface="Courier"/>
              </a:rPr>
              <a:t> (up to date)</a:t>
            </a:r>
          </a:p>
          <a:p>
            <a:pPr lvl="0" algn="l" defTabSz="260604">
              <a:defRPr sz="1800"/>
            </a:pPr>
            <a:r>
              <a:rPr sz="1710">
                <a:solidFill>
                  <a:srgbClr val="FFFFFF"/>
                </a:solidFill>
                <a:latin typeface="+mn-lt"/>
                <a:ea typeface="+mn-ea"/>
                <a:cs typeface="+mn-cs"/>
                <a:sym typeface="Courier"/>
              </a:rPr>
              <a:t>...</a:t>
            </a:r>
          </a:p>
          <a:p>
            <a:pPr lvl="0" algn="l" defTabSz="260604">
              <a:defRPr sz="1800"/>
            </a:pPr>
            <a:r>
              <a:rPr sz="1710">
                <a:solidFill>
                  <a:srgbClr val="FFFFFF"/>
                </a:solidFill>
                <a:latin typeface="+mn-lt"/>
                <a:ea typeface="+mn-ea"/>
                <a:cs typeface="+mn-cs"/>
                <a:sym typeface="Courier"/>
              </a:rPr>
              <a:t>  * template[/etc/ntp.conf] action create[2014-01-07T09:27:09-05:00] INFO: Processing template[/etc/ntp.conf] action create (ntp::default line 71)</a:t>
            </a:r>
          </a:p>
          <a:p>
            <a:pPr lvl="0" algn="l" defTabSz="260604">
              <a:defRPr sz="1800"/>
            </a:pPr>
            <a:r>
              <a:rPr sz="1710">
                <a:solidFill>
                  <a:srgbClr val="FFFFFF"/>
                </a:solidFill>
                <a:latin typeface="+mn-lt"/>
                <a:ea typeface="+mn-ea"/>
                <a:cs typeface="+mn-cs"/>
                <a:sym typeface="Courier"/>
              </a:rPr>
              <a:t>[2014-01-07T09:27:09-05:00] INFO: template[/etc/ntp.conf] backed up to /var/chef/backup/etc/ntp.conf.chef-20140107092709.254951</a:t>
            </a:r>
          </a:p>
          <a:p>
            <a:pPr lvl="0" algn="l" defTabSz="260604">
              <a:defRPr sz="1800"/>
            </a:pPr>
            <a:r>
              <a:rPr sz="1710">
                <a:solidFill>
                  <a:srgbClr val="FFFFFF"/>
                </a:solidFill>
                <a:latin typeface="+mn-lt"/>
                <a:ea typeface="+mn-ea"/>
                <a:cs typeface="+mn-cs"/>
                <a:sym typeface="Courier"/>
              </a:rPr>
              <a:t>[2014-01-07T09:27:09-05:00] INFO: template[/etc/ntp.conf] updated file contents /etc/ntp.conf</a:t>
            </a:r>
          </a:p>
          <a:p>
            <a:pPr lvl="0" algn="l" defTabSz="260604">
              <a:defRPr sz="1800"/>
            </a:pPr>
            <a:endParaRPr sz="1710">
              <a:solidFill>
                <a:srgbClr val="FFFFFF"/>
              </a:solidFill>
              <a:latin typeface="+mn-lt"/>
              <a:ea typeface="+mn-ea"/>
              <a:cs typeface="+mn-cs"/>
              <a:sym typeface="Courier"/>
            </a:endParaRPr>
          </a:p>
          <a:p>
            <a:pPr lvl="0" algn="l" defTabSz="260604">
              <a:defRPr sz="1800"/>
            </a:pPr>
            <a:r>
              <a:rPr sz="1710">
                <a:solidFill>
                  <a:srgbClr val="FFFFFF"/>
                </a:solidFill>
                <a:latin typeface="+mn-lt"/>
                <a:ea typeface="+mn-ea"/>
                <a:cs typeface="+mn-cs"/>
                <a:sym typeface="Courier"/>
              </a:rPr>
              <a:t>    - update content in file /etc/ntp.conf from ba8f03 to c381bb</a:t>
            </a:r>
          </a:p>
          <a:p>
            <a:pPr lvl="0" algn="l" defTabSz="260604">
              <a:defRPr sz="1800"/>
            </a:pPr>
            <a:r>
              <a:rPr sz="1710">
                <a:solidFill>
                  <a:srgbClr val="FFFFFF"/>
                </a:solidFill>
                <a:latin typeface="+mn-lt"/>
                <a:ea typeface="+mn-ea"/>
                <a:cs typeface="+mn-cs"/>
                <a:sym typeface="Courier"/>
              </a:rPr>
              <a:t>        --- /etc/ntp.conf	2013-10-27 09:07:05.541644862 -0400</a:t>
            </a:r>
          </a:p>
          <a:p>
            <a:pPr lvl="0" algn="l" defTabSz="260604">
              <a:defRPr sz="1800"/>
            </a:pPr>
            <a:r>
              <a:rPr sz="1710">
                <a:solidFill>
                  <a:srgbClr val="FFFFFF"/>
                </a:solidFill>
                <a:latin typeface="+mn-lt"/>
                <a:ea typeface="+mn-ea"/>
                <a:cs typeface="+mn-cs"/>
                <a:sym typeface="Courier"/>
              </a:rPr>
              <a:t>        +++ /tmp/chef-rendered-template20140107-20557-ttvqaw	2014-01-07 09:27:09.248975286 -0500</a:t>
            </a:r>
          </a:p>
          <a:p>
            <a:pPr lvl="0" algn="l" defTabSz="260604">
              <a:defRPr sz="1800"/>
            </a:pPr>
            <a:r>
              <a:rPr sz="1710">
                <a:solidFill>
                  <a:srgbClr val="FFFFFF"/>
                </a:solidFill>
                <a:latin typeface="+mn-lt"/>
                <a:ea typeface="+mn-ea"/>
                <a:cs typeface="+mn-cs"/>
                <a:sym typeface="Courier"/>
              </a:rPr>
              <a:t>        @@ -1,58 +1,30 @@</a:t>
            </a:r>
          </a:p>
          <a:p>
            <a:pPr lvl="0" algn="l" defTabSz="260604">
              <a:defRPr sz="1800"/>
            </a:pPr>
            <a:r>
              <a:rPr sz="1710">
                <a:solidFill>
                  <a:srgbClr val="FFFFFF"/>
                </a:solidFill>
                <a:latin typeface="+mn-lt"/>
                <a:ea typeface="+mn-ea"/>
                <a:cs typeface="+mn-cs"/>
                <a:sym typeface="Courier"/>
              </a:rPr>
              <a:t>...</a:t>
            </a:r>
          </a:p>
          <a:p>
            <a:pPr lvl="0" algn="l" defTabSz="260604">
              <a:defRPr sz="1800"/>
            </a:pPr>
            <a:r>
              <a:rPr sz="1710">
                <a:solidFill>
                  <a:srgbClr val="FFFFFF"/>
                </a:solidFill>
                <a:latin typeface="+mn-lt"/>
                <a:ea typeface="+mn-ea"/>
                <a:cs typeface="+mn-cs"/>
                <a:sym typeface="Courier"/>
              </a:rPr>
              <a:t>[2014-01-07T09:27:10-05:00] INFO: template[/etc/ntp.conf] sending restart action to service[ntpd] (delayed)</a:t>
            </a:r>
          </a:p>
          <a:p>
            <a:pPr lvl="0" algn="l" defTabSz="260604">
              <a:defRPr sz="1800"/>
            </a:pPr>
            <a:r>
              <a:rPr sz="1710">
                <a:solidFill>
                  <a:srgbClr val="FFFFFF"/>
                </a:solidFill>
                <a:latin typeface="+mn-lt"/>
                <a:ea typeface="+mn-ea"/>
                <a:cs typeface="+mn-cs"/>
                <a:sym typeface="Courier"/>
              </a:rPr>
              <a:t>Recipe: ntp::default</a:t>
            </a:r>
          </a:p>
          <a:p>
            <a:pPr lvl="0" algn="l" defTabSz="260604">
              <a:defRPr sz="1800"/>
            </a:pPr>
            <a:r>
              <a:rPr sz="1710">
                <a:solidFill>
                  <a:srgbClr val="FFFFFF"/>
                </a:solidFill>
                <a:latin typeface="+mn-lt"/>
                <a:ea typeface="+mn-ea"/>
                <a:cs typeface="+mn-cs"/>
                <a:sym typeface="Courier"/>
              </a:rPr>
              <a:t>  * service[ntpd] action restart[2014-01-07T09:27:10-05:00] INFO: Processing service[ntpd] action restart (ntp::default line 100)</a:t>
            </a:r>
          </a:p>
          <a:p>
            <a:pPr lvl="0" algn="l" defTabSz="260604">
              <a:defRPr sz="1800"/>
            </a:pPr>
            <a:r>
              <a:rPr sz="1710">
                <a:solidFill>
                  <a:srgbClr val="FFFFFF"/>
                </a:solidFill>
                <a:latin typeface="+mn-lt"/>
                <a:ea typeface="+mn-ea"/>
                <a:cs typeface="+mn-cs"/>
                <a:sym typeface="Courier"/>
              </a:rPr>
              <a:t>[2014-01-07T09:27:11-05:00] INFO: service[ntpd] restarted</a:t>
            </a:r>
          </a:p>
          <a:p>
            <a:pPr lvl="0" algn="l" defTabSz="260604">
              <a:defRPr sz="1800"/>
            </a:pPr>
            <a:endParaRPr sz="1710">
              <a:solidFill>
                <a:srgbClr val="FFFFFF"/>
              </a:solidFill>
              <a:latin typeface="+mn-lt"/>
              <a:ea typeface="+mn-ea"/>
              <a:cs typeface="+mn-cs"/>
              <a:sym typeface="Courier"/>
            </a:endParaRPr>
          </a:p>
          <a:p>
            <a:pPr lvl="0" algn="l" defTabSz="260604">
              <a:defRPr sz="1800"/>
            </a:pPr>
            <a:r>
              <a:rPr sz="1710">
                <a:solidFill>
                  <a:srgbClr val="FFFFFF"/>
                </a:solidFill>
                <a:latin typeface="+mn-lt"/>
                <a:ea typeface="+mn-ea"/>
                <a:cs typeface="+mn-cs"/>
                <a:sym typeface="Courier"/>
              </a:rPr>
              <a:t>    - restart service service[ntpd]</a:t>
            </a:r>
          </a:p>
        </p:txBody>
      </p:sp>
      <p:sp>
        <p:nvSpPr>
          <p:cNvPr id="6017" name="Shape 6017"/>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599</a:t>
            </a:fld>
            <a:endParaRPr sz="1000"/>
          </a:p>
        </p:txBody>
      </p:sp>
    </p:spTree>
  </p:cSld>
  <p:clrMapOvr>
    <a:masterClrMapping/>
  </p:clrMapOvr>
  <p:transition xmlns:p14="http://schemas.microsoft.com/office/powerpoint/2010/main" spd="med"/>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8" name="Shape 418"/>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Instructor Introduction</a:t>
            </a:r>
          </a:p>
        </p:txBody>
      </p:sp>
      <p:sp>
        <p:nvSpPr>
          <p:cNvPr id="419" name="Shape 419"/>
          <p:cNvSpPr>
            <a:spLocks noGrp="1"/>
          </p:cNvSpPr>
          <p:nvPr>
            <p:ph type="body" idx="1"/>
          </p:nvPr>
        </p:nvSpPr>
        <p:spPr>
          <a:prstGeom prst="rect">
            <a:avLst/>
          </a:prstGeom>
        </p:spPr>
        <p:txBody>
          <a:bodyPr/>
          <a:lstStyle/>
          <a:p>
            <a:pPr lvl="0">
              <a:defRPr sz="1800"/>
            </a:pPr>
            <a:r>
              <a:rPr sz="4800" b="1"/>
              <a:t>Name:</a:t>
            </a:r>
            <a:r>
              <a:rPr sz="4800"/>
              <a:t> Elon Bar-Evan</a:t>
            </a:r>
          </a:p>
          <a:p>
            <a:pPr lvl="0">
              <a:defRPr sz="1800"/>
            </a:pPr>
            <a:r>
              <a:rPr sz="4800" b="1"/>
              <a:t>Current job role:</a:t>
            </a:r>
            <a:endParaRPr sz="4800"/>
          </a:p>
          <a:p>
            <a:pPr lvl="0">
              <a:defRPr sz="1800"/>
            </a:pPr>
            <a:r>
              <a:rPr sz="4800" b="1"/>
              <a:t>Previous job roles/background:</a:t>
            </a:r>
            <a:r>
              <a:rPr sz="4800"/>
              <a:t> </a:t>
            </a:r>
          </a:p>
          <a:p>
            <a:pPr lvl="0">
              <a:defRPr sz="1800"/>
            </a:pPr>
            <a:r>
              <a:rPr sz="4800" b="1"/>
              <a:t>Experience with Chef/Config Management:</a:t>
            </a:r>
            <a:r>
              <a:rPr sz="4800"/>
              <a:t> </a:t>
            </a:r>
          </a:p>
          <a:p>
            <a:pPr lvl="0">
              <a:defRPr sz="1800"/>
            </a:pPr>
            <a:r>
              <a:rPr sz="4800" b="1"/>
              <a:t>Favorite Text Editor:</a:t>
            </a:r>
            <a:endParaRPr sz="4800"/>
          </a:p>
        </p:txBody>
      </p:sp>
      <p:sp>
        <p:nvSpPr>
          <p:cNvPr id="420" name="Shape 42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a:t>
            </a:fld>
            <a:endParaRPr sz="1000"/>
          </a:p>
        </p:txBody>
      </p:sp>
    </p:spTree>
  </p:cSld>
  <p:clrMapOvr>
    <a:masterClrMapping/>
  </p:clrMapOvr>
  <p:transition xmlns:p14="http://schemas.microsoft.com/office/powerpoint/2010/mai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 name="Shape 1053"/>
          <p:cNvSpPr>
            <a:spLocks noGrp="1"/>
          </p:cNvSpPr>
          <p:nvPr>
            <p:ph type="title"/>
          </p:nvPr>
        </p:nvSpPr>
        <p:spPr>
          <a:prstGeom prst="rect">
            <a:avLst/>
          </a:prstGeom>
        </p:spPr>
        <p:txBody>
          <a:bodyPr/>
          <a:lstStyle/>
          <a:p>
            <a:pPr lvl="0">
              <a:defRPr sz="1800" b="0">
                <a:solidFill>
                  <a:srgbClr val="000000"/>
                </a:solidFill>
                <a:effectLst/>
              </a:defRPr>
            </a:pPr>
            <a:r>
              <a:rPr sz="9600" b="1">
                <a:solidFill>
                  <a:srgbClr val="FFFFFF"/>
                </a:solidFill>
                <a:effectLst>
                  <a:outerShdw blurRad="50800" dist="25400" dir="2700000" rotWithShape="0">
                    <a:srgbClr val="000000">
                      <a:alpha val="75000"/>
                    </a:srgbClr>
                  </a:outerShdw>
                </a:effectLst>
              </a:rPr>
              <a:t>Roles</a:t>
            </a:r>
          </a:p>
        </p:txBody>
      </p:sp>
      <p:sp>
        <p:nvSpPr>
          <p:cNvPr id="1054" name="Shape 1054"/>
          <p:cNvSpPr/>
          <p:nvPr/>
        </p:nvSpPr>
        <p:spPr>
          <a:xfrm>
            <a:off x="5254354" y="2946400"/>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055" name="Shape 1055"/>
          <p:cNvSpPr/>
          <p:nvPr/>
        </p:nvSpPr>
        <p:spPr>
          <a:xfrm>
            <a:off x="7422775" y="3231613"/>
            <a:ext cx="3784601" cy="5334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Load Balancers</a:t>
            </a:r>
          </a:p>
        </p:txBody>
      </p:sp>
      <p:sp>
        <p:nvSpPr>
          <p:cNvPr id="1056" name="Shape 1056"/>
          <p:cNvSpPr/>
          <p:nvPr/>
        </p:nvSpPr>
        <p:spPr>
          <a:xfrm>
            <a:off x="5254354" y="4286263"/>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057" name="Shape 1057"/>
          <p:cNvSpPr/>
          <p:nvPr/>
        </p:nvSpPr>
        <p:spPr>
          <a:xfrm>
            <a:off x="10984617" y="4571476"/>
            <a:ext cx="3784601" cy="5334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Application Servers</a:t>
            </a:r>
          </a:p>
        </p:txBody>
      </p:sp>
      <p:sp>
        <p:nvSpPr>
          <p:cNvPr id="1058" name="Shape 1058"/>
          <p:cNvSpPr/>
          <p:nvPr/>
        </p:nvSpPr>
        <p:spPr>
          <a:xfrm>
            <a:off x="3816002" y="4286263"/>
            <a:ext cx="1169393"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059" name="Shape 1059"/>
          <p:cNvSpPr/>
          <p:nvPr/>
        </p:nvSpPr>
        <p:spPr>
          <a:xfrm>
            <a:off x="6786257" y="4286263"/>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060" name="Shape 1060"/>
          <p:cNvSpPr/>
          <p:nvPr/>
        </p:nvSpPr>
        <p:spPr>
          <a:xfrm>
            <a:off x="5277742" y="5713272"/>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061" name="Shape 1061"/>
          <p:cNvSpPr/>
          <p:nvPr/>
        </p:nvSpPr>
        <p:spPr>
          <a:xfrm>
            <a:off x="6716093" y="5713272"/>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062" name="Shape 1062"/>
          <p:cNvSpPr/>
          <p:nvPr/>
        </p:nvSpPr>
        <p:spPr>
          <a:xfrm>
            <a:off x="6910850" y="5998484"/>
            <a:ext cx="4229101" cy="5334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DB Cache</a:t>
            </a:r>
          </a:p>
        </p:txBody>
      </p:sp>
      <p:sp>
        <p:nvSpPr>
          <p:cNvPr id="1063" name="Shape 1063"/>
          <p:cNvSpPr/>
          <p:nvPr/>
        </p:nvSpPr>
        <p:spPr>
          <a:xfrm>
            <a:off x="6786257" y="2946400"/>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064" name="Shape 1064"/>
          <p:cNvSpPr/>
          <p:nvPr/>
        </p:nvSpPr>
        <p:spPr>
          <a:xfrm>
            <a:off x="8318160" y="4286263"/>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065" name="Shape 1065"/>
          <p:cNvSpPr/>
          <p:nvPr/>
        </p:nvSpPr>
        <p:spPr>
          <a:xfrm>
            <a:off x="9756511" y="4286263"/>
            <a:ext cx="1169392" cy="1089320"/>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066" name="Shape 1066"/>
          <p:cNvSpPr/>
          <p:nvPr/>
        </p:nvSpPr>
        <p:spPr>
          <a:xfrm>
            <a:off x="5301129" y="7140279"/>
            <a:ext cx="1169393" cy="1089321"/>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067" name="Shape 1067"/>
          <p:cNvSpPr/>
          <p:nvPr/>
        </p:nvSpPr>
        <p:spPr>
          <a:xfrm>
            <a:off x="6739481" y="7140279"/>
            <a:ext cx="1169393" cy="1089321"/>
          </a:xfrm>
          <a:prstGeom prst="roundRect">
            <a:avLst>
              <a:gd name="adj" fmla="val 17488"/>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068" name="Shape 1068"/>
          <p:cNvSpPr/>
          <p:nvPr/>
        </p:nvSpPr>
        <p:spPr>
          <a:xfrm>
            <a:off x="6731038" y="7412792"/>
            <a:ext cx="4597401" cy="5334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Database</a:t>
            </a:r>
          </a:p>
        </p:txBody>
      </p:sp>
      <p:sp>
        <p:nvSpPr>
          <p:cNvPr id="1069" name="Shape 106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60</a:t>
            </a:fld>
            <a:endParaRPr sz="1000"/>
          </a:p>
        </p:txBody>
      </p:sp>
    </p:spTree>
  </p:cSld>
  <p:clrMapOvr>
    <a:masterClrMapping/>
  </p:clrMapOvr>
  <p:transition xmlns:p14="http://schemas.microsoft.com/office/powerpoint/2010/main" spd="med"/>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 name="Shape 6021"/>
          <p:cNvSpPr>
            <a:spLocks noGrp="1"/>
          </p:cNvSpPr>
          <p:nvPr>
            <p:ph type="title"/>
          </p:nvPr>
        </p:nvSpPr>
        <p:spPr>
          <a:prstGeom prst="rect">
            <a:avLst/>
          </a:prstGeom>
        </p:spPr>
        <p:txBody>
          <a:bodyPr>
            <a:normAutofit fontScale="90000"/>
          </a:bodyPr>
          <a:lstStyle>
            <a:lvl1pPr defTabSz="491744">
              <a:defRPr sz="7304">
                <a:effectLst>
                  <a:outerShdw blurRad="44704" dist="22352" dir="2700000" rotWithShape="0">
                    <a:srgbClr val="000000">
                      <a:alpha val="75000"/>
                    </a:srgbClr>
                  </a:outerShdw>
                </a:effectLst>
              </a:defRPr>
            </a:lvl1pPr>
          </a:lstStyle>
          <a:p>
            <a:pPr lvl="0">
              <a:defRPr sz="1800" b="0">
                <a:solidFill>
                  <a:srgbClr val="000000"/>
                </a:solidFill>
                <a:effectLst/>
              </a:defRPr>
            </a:pPr>
            <a:r>
              <a:rPr sz="7304" b="1">
                <a:solidFill>
                  <a:srgbClr val="FFFFFF"/>
                </a:solidFill>
                <a:effectLst>
                  <a:outerShdw blurRad="44704" dist="22352" dir="2700000" rotWithShape="0">
                    <a:srgbClr val="000000">
                      <a:alpha val="75000"/>
                    </a:srgbClr>
                  </a:outerShdw>
                </a:effectLst>
              </a:rPr>
              <a:t>Review Questions</a:t>
            </a:r>
          </a:p>
        </p:txBody>
      </p:sp>
      <p:sp>
        <p:nvSpPr>
          <p:cNvPr id="6022" name="Shape 6022"/>
          <p:cNvSpPr>
            <a:spLocks noGrp="1"/>
          </p:cNvSpPr>
          <p:nvPr>
            <p:ph type="body" idx="1"/>
          </p:nvPr>
        </p:nvSpPr>
        <p:spPr>
          <a:prstGeom prst="rect">
            <a:avLst/>
          </a:prstGeom>
        </p:spPr>
        <p:txBody>
          <a:bodyPr/>
          <a:lstStyle/>
          <a:p>
            <a:pPr lvl="0">
              <a:defRPr sz="1800"/>
            </a:pPr>
            <a:r>
              <a:rPr sz="4800"/>
              <a:t>What is the Chef Supermarket site URL?</a:t>
            </a:r>
          </a:p>
          <a:p>
            <a:pPr lvl="0">
              <a:defRPr sz="1800"/>
            </a:pPr>
            <a:r>
              <a:rPr sz="4800"/>
              <a:t>What are two ways to download cookbooks from the Chef Supermarket?</a:t>
            </a:r>
          </a:p>
          <a:p>
            <a:pPr lvl="0">
              <a:defRPr sz="1800"/>
            </a:pPr>
            <a:r>
              <a:rPr sz="4800"/>
              <a:t>What is the first thing you should read when downloading a cookbook?</a:t>
            </a:r>
          </a:p>
          <a:p>
            <a:pPr lvl="0">
              <a:defRPr sz="1800"/>
            </a:pPr>
            <a:r>
              <a:rPr sz="4800"/>
              <a:t>Who vets the cookbooks on the Chef Supermarket?</a:t>
            </a:r>
          </a:p>
        </p:txBody>
      </p:sp>
      <p:sp>
        <p:nvSpPr>
          <p:cNvPr id="6023" name="Shape 6023"/>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600</a:t>
            </a:fld>
            <a:endParaRPr sz="1000"/>
          </a:p>
        </p:txBody>
      </p:sp>
    </p:spTree>
  </p:cSld>
  <p:clrMapOvr>
    <a:masterClrMapping/>
  </p:clrMapOvr>
  <p:transition xmlns:p14="http://schemas.microsoft.com/office/powerpoint/2010/main" spd="med"/>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5" name="Shape 6025"/>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Further Resources</a:t>
            </a:r>
          </a:p>
        </p:txBody>
      </p:sp>
      <p:sp>
        <p:nvSpPr>
          <p:cNvPr id="6026" name="Shape 6026"/>
          <p:cNvSpPr>
            <a:spLocks noGrp="1"/>
          </p:cNvSpPr>
          <p:nvPr>
            <p:ph type="body" idx="1"/>
          </p:nvPr>
        </p:nvSpPr>
        <p:spPr>
          <a:prstGeom prst="rect">
            <a:avLst/>
          </a:prstGeom>
        </p:spPr>
        <p:txBody>
          <a:bodyPr/>
          <a:lstStyle/>
          <a:p>
            <a:pPr lvl="0"/>
            <a:endParaRPr/>
          </a:p>
        </p:txBody>
      </p:sp>
      <p:sp>
        <p:nvSpPr>
          <p:cNvPr id="6027" name="Shape 6027"/>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601</a:t>
            </a:fld>
            <a:endParaRPr sz="1000"/>
          </a:p>
        </p:txBody>
      </p:sp>
    </p:spTree>
  </p:cSld>
  <p:clrMapOvr>
    <a:masterClrMapping/>
  </p:clrMapOvr>
  <p:transition xmlns:p14="http://schemas.microsoft.com/office/powerpoint/2010/main" spd="med"/>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9" name="Shape 6029"/>
          <p:cNvSpPr>
            <a:spLocks noGrp="1"/>
          </p:cNvSpPr>
          <p:nvPr>
            <p:ph type="title"/>
          </p:nvPr>
        </p:nvSpPr>
        <p:spPr>
          <a:xfrm>
            <a:off x="901700" y="1536700"/>
            <a:ext cx="14528800" cy="3086100"/>
          </a:xfrm>
          <a:prstGeom prst="rect">
            <a:avLst/>
          </a:prstGeom>
        </p:spPr>
        <p:txBody>
          <a:bodyPr/>
          <a:lstStyle/>
          <a:p>
            <a:pPr lvl="0">
              <a:defRPr sz="1800" b="0">
                <a:solidFill>
                  <a:srgbClr val="000000"/>
                </a:solidFill>
                <a:effectLst/>
              </a:defRPr>
            </a:pPr>
            <a:r>
              <a:rPr sz="9600" b="1">
                <a:solidFill>
                  <a:srgbClr val="FFFFFF"/>
                </a:solidFill>
                <a:effectLst>
                  <a:outerShdw blurRad="50800" dist="25400" dir="2700000" rotWithShape="0">
                    <a:srgbClr val="000000">
                      <a:alpha val="75000"/>
                    </a:srgbClr>
                  </a:outerShdw>
                </a:effectLst>
              </a:rPr>
              <a:t>Working with Chef Software, Inc.</a:t>
            </a:r>
          </a:p>
        </p:txBody>
      </p:sp>
      <p:sp>
        <p:nvSpPr>
          <p:cNvPr id="6030" name="Shape 6030"/>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602</a:t>
            </a:fld>
            <a:endParaRPr sz="1000"/>
          </a:p>
        </p:txBody>
      </p:sp>
    </p:spTree>
  </p:cSld>
  <p:clrMapOvr>
    <a:masterClrMapping/>
  </p:clrMapOvr>
  <p:transition xmlns:p14="http://schemas.microsoft.com/office/powerpoint/2010/main" spd="med"/>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4" name="Shape 6034"/>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Chef Status</a:t>
            </a:r>
          </a:p>
        </p:txBody>
      </p:sp>
      <p:sp>
        <p:nvSpPr>
          <p:cNvPr id="6035" name="Shape 6035"/>
          <p:cNvSpPr>
            <a:spLocks noGrp="1"/>
          </p:cNvSpPr>
          <p:nvPr>
            <p:ph type="body" idx="1"/>
          </p:nvPr>
        </p:nvSpPr>
        <p:spPr>
          <a:prstGeom prst="rect">
            <a:avLst/>
          </a:prstGeom>
        </p:spPr>
        <p:txBody>
          <a:bodyPr/>
          <a:lstStyle/>
          <a:p>
            <a:pPr lvl="0">
              <a:defRPr sz="1800"/>
            </a:pPr>
            <a:r>
              <a:rPr sz="4800" dirty="0"/>
              <a:t>Status for Chef related systems can be found by browsing to</a:t>
            </a:r>
          </a:p>
          <a:p>
            <a:pPr lvl="1">
              <a:defRPr sz="1800"/>
            </a:pPr>
            <a:r>
              <a:rPr sz="4800" dirty="0">
                <a:hlinkClick r:id="rId3"/>
              </a:rPr>
              <a:t>http:/</a:t>
            </a:r>
            <a:r>
              <a:rPr sz="4800" dirty="0" smtClean="0">
                <a:hlinkClick r:id="rId3"/>
              </a:rPr>
              <a:t>/</a:t>
            </a:r>
            <a:r>
              <a:rPr lang="en-US" sz="4800" dirty="0" smtClean="0">
                <a:hlinkClick r:id="rId3"/>
              </a:rPr>
              <a:t>s</a:t>
            </a:r>
            <a:r>
              <a:rPr sz="4800" dirty="0" smtClean="0">
                <a:hlinkClick r:id="rId3"/>
              </a:rPr>
              <a:t>tatus.chef.i</a:t>
            </a:r>
            <a:r>
              <a:rPr lang="en-US" sz="4800" dirty="0" smtClean="0">
                <a:hlinkClick r:id="rId3"/>
              </a:rPr>
              <a:t>o</a:t>
            </a:r>
            <a:r>
              <a:rPr sz="4800" dirty="0" smtClean="0"/>
              <a:t>, </a:t>
            </a:r>
            <a:r>
              <a:rPr sz="4800" dirty="0"/>
              <a:t>or</a:t>
            </a:r>
          </a:p>
          <a:p>
            <a:pPr lvl="1">
              <a:defRPr sz="1800"/>
            </a:pPr>
            <a:r>
              <a:rPr sz="4800" dirty="0">
                <a:hlinkClick r:id="rId4"/>
              </a:rPr>
              <a:t>https://twitter.com/opscode_status</a:t>
            </a:r>
            <a:r>
              <a:rPr sz="4800" dirty="0"/>
              <a:t> </a:t>
            </a:r>
          </a:p>
        </p:txBody>
      </p:sp>
      <p:sp>
        <p:nvSpPr>
          <p:cNvPr id="6036" name="Shape 6036"/>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603</a:t>
            </a:fld>
            <a:endParaRPr sz="1000"/>
          </a:p>
        </p:txBody>
      </p:sp>
    </p:spTree>
  </p:cSld>
  <p:clrMapOvr>
    <a:masterClrMapping/>
  </p:clrMapOvr>
  <p:transition xmlns:p14="http://schemas.microsoft.com/office/powerpoint/2010/main" spd="med"/>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0" name="Shape 6040"/>
          <p:cNvSpPr>
            <a:spLocks noGrp="1"/>
          </p:cNvSpPr>
          <p:nvPr>
            <p:ph type="title"/>
          </p:nvPr>
        </p:nvSpPr>
        <p:spPr>
          <a:prstGeom prst="rect">
            <a:avLst/>
          </a:prstGeom>
        </p:spPr>
        <p:txBody>
          <a:bodyPr/>
          <a:lstStyle>
            <a:lvl1pPr defTabSz="508508">
              <a:defRPr sz="6552">
                <a:effectLst>
                  <a:outerShdw blurRad="46228" dist="23114" dir="2700000" rotWithShape="0">
                    <a:srgbClr val="000000">
                      <a:alpha val="75000"/>
                    </a:srgbClr>
                  </a:outerShdw>
                </a:effectLst>
              </a:defRPr>
            </a:lvl1pPr>
          </a:lstStyle>
          <a:p>
            <a:pPr lvl="0">
              <a:defRPr sz="1800" b="0">
                <a:solidFill>
                  <a:srgbClr val="000000"/>
                </a:solidFill>
                <a:effectLst/>
              </a:defRPr>
            </a:pPr>
            <a:r>
              <a:rPr sz="6552" b="1">
                <a:solidFill>
                  <a:srgbClr val="FFFFFF"/>
                </a:solidFill>
                <a:effectLst>
                  <a:outerShdw blurRad="46228" dist="23114" dir="2700000" rotWithShape="0">
                    <a:srgbClr val="000000">
                      <a:alpha val="75000"/>
                    </a:srgbClr>
                  </a:outerShdw>
                </a:effectLst>
              </a:rPr>
              <a:t>How do I interact with Chef support?</a:t>
            </a:r>
          </a:p>
        </p:txBody>
      </p:sp>
      <p:sp>
        <p:nvSpPr>
          <p:cNvPr id="6041" name="Shape 6041"/>
          <p:cNvSpPr>
            <a:spLocks noGrp="1"/>
          </p:cNvSpPr>
          <p:nvPr>
            <p:ph type="body" idx="1"/>
          </p:nvPr>
        </p:nvSpPr>
        <p:spPr>
          <a:xfrm>
            <a:off x="800100" y="1879600"/>
            <a:ext cx="15341600" cy="7035800"/>
          </a:xfrm>
          <a:prstGeom prst="rect">
            <a:avLst/>
          </a:prstGeom>
        </p:spPr>
        <p:txBody>
          <a:bodyPr/>
          <a:lstStyle/>
          <a:p>
            <a:pPr lvl="0">
              <a:defRPr sz="1800"/>
            </a:pPr>
            <a:r>
              <a:rPr sz="4800" dirty="0"/>
              <a:t>There are two ways to raise a ticket with Chef Support </a:t>
            </a:r>
          </a:p>
          <a:p>
            <a:pPr lvl="1">
              <a:defRPr sz="1800"/>
            </a:pPr>
            <a:r>
              <a:rPr sz="4800" dirty="0"/>
              <a:t>Via the Web UI at http://www.chef.io/support/ </a:t>
            </a:r>
          </a:p>
          <a:p>
            <a:pPr lvl="1">
              <a:defRPr sz="1800"/>
            </a:pPr>
            <a:r>
              <a:rPr sz="4800" dirty="0"/>
              <a:t>By sending an email to </a:t>
            </a:r>
            <a:r>
              <a:rPr sz="4800" u="sng" dirty="0">
                <a:hlinkClick r:id="rId3"/>
              </a:rPr>
              <a:t>support@chef.io</a:t>
            </a:r>
            <a:endParaRPr sz="4800" dirty="0"/>
          </a:p>
          <a:p>
            <a:pPr lvl="0">
              <a:defRPr sz="1800"/>
            </a:pPr>
            <a:endParaRPr sz="4800" dirty="0"/>
          </a:p>
          <a:p>
            <a:pPr lvl="0">
              <a:defRPr sz="1800"/>
            </a:pPr>
            <a:r>
              <a:rPr sz="4800" dirty="0"/>
              <a:t>The Web UI allows you to submit any severity level ticket, however emailed tickets default to 'severity 3'</a:t>
            </a:r>
          </a:p>
          <a:p>
            <a:pPr lvl="0">
              <a:defRPr sz="1800"/>
            </a:pPr>
            <a:r>
              <a:rPr sz="4800" dirty="0"/>
              <a:t>The Web UI allows you to view previously submitted tickets for an org</a:t>
            </a:r>
          </a:p>
        </p:txBody>
      </p:sp>
      <p:sp>
        <p:nvSpPr>
          <p:cNvPr id="6042" name="Shape 6042"/>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604</a:t>
            </a:fld>
            <a:endParaRPr sz="1000"/>
          </a:p>
        </p:txBody>
      </p:sp>
    </p:spTree>
  </p:cSld>
  <p:clrMapOvr>
    <a:masterClrMapping/>
  </p:clrMapOvr>
  <p:transition xmlns:p14="http://schemas.microsoft.com/office/powerpoint/2010/main" spd="med"/>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6" name="Shape 6046"/>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To re-open a closed ticket</a:t>
            </a:r>
          </a:p>
        </p:txBody>
      </p:sp>
      <p:sp>
        <p:nvSpPr>
          <p:cNvPr id="6047" name="Shape 6047"/>
          <p:cNvSpPr>
            <a:spLocks noGrp="1"/>
          </p:cNvSpPr>
          <p:nvPr>
            <p:ph type="body" idx="1"/>
          </p:nvPr>
        </p:nvSpPr>
        <p:spPr>
          <a:prstGeom prst="rect">
            <a:avLst/>
          </a:prstGeom>
        </p:spPr>
        <p:txBody>
          <a:bodyPr/>
          <a:lstStyle/>
          <a:p>
            <a:pPr lvl="0">
              <a:defRPr sz="1800"/>
            </a:pPr>
            <a:r>
              <a:rPr sz="4800"/>
              <a:t>To re-open a closed ticket either</a:t>
            </a:r>
          </a:p>
          <a:p>
            <a:pPr lvl="1">
              <a:defRPr sz="1800"/>
            </a:pPr>
            <a:r>
              <a:rPr sz="4800"/>
              <a:t>Click on the closed ticket in the web interface, and reply in the box provided, or</a:t>
            </a:r>
          </a:p>
          <a:p>
            <a:pPr lvl="1">
              <a:defRPr sz="1800"/>
            </a:pPr>
            <a:r>
              <a:rPr sz="4800"/>
              <a:t>Reply to the email thread </a:t>
            </a:r>
          </a:p>
          <a:p>
            <a:pPr lvl="0">
              <a:defRPr sz="1800"/>
            </a:pPr>
            <a:endParaRPr sz="4800"/>
          </a:p>
          <a:p>
            <a:pPr lvl="0">
              <a:defRPr sz="1800"/>
            </a:pPr>
            <a:r>
              <a:rPr sz="4800"/>
              <a:t>This will restart the ticket and move it back into the active queue</a:t>
            </a:r>
          </a:p>
        </p:txBody>
      </p:sp>
      <p:sp>
        <p:nvSpPr>
          <p:cNvPr id="6048" name="Shape 6048"/>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605</a:t>
            </a:fld>
            <a:endParaRPr sz="1000"/>
          </a:p>
        </p:txBody>
      </p:sp>
    </p:spTree>
  </p:cSld>
  <p:clrMapOvr>
    <a:masterClrMapping/>
  </p:clrMapOvr>
  <p:transition xmlns:p14="http://schemas.microsoft.com/office/powerpoint/2010/main" spd="med"/>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2" name="Shape 6052"/>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Dealing with Support</a:t>
            </a:r>
          </a:p>
        </p:txBody>
      </p:sp>
      <p:sp>
        <p:nvSpPr>
          <p:cNvPr id="6053" name="Shape 6053"/>
          <p:cNvSpPr>
            <a:spLocks noGrp="1"/>
          </p:cNvSpPr>
          <p:nvPr>
            <p:ph type="body" idx="1"/>
          </p:nvPr>
        </p:nvSpPr>
        <p:spPr>
          <a:xfrm>
            <a:off x="800100" y="1879600"/>
            <a:ext cx="15278100" cy="6731000"/>
          </a:xfrm>
          <a:prstGeom prst="rect">
            <a:avLst/>
          </a:prstGeom>
        </p:spPr>
        <p:txBody>
          <a:bodyPr>
            <a:normAutofit lnSpcReduction="10000"/>
          </a:bodyPr>
          <a:lstStyle/>
          <a:p>
            <a:pPr marL="335279" lvl="0" indent="-335279" defTabSz="491744">
              <a:spcBef>
                <a:spcPts val="1000"/>
              </a:spcBef>
              <a:defRPr sz="1800"/>
            </a:pPr>
            <a:r>
              <a:rPr sz="4224"/>
              <a:t>When an org signs up for a support contract, the email domain of the primary user is used as a key, and anyone with an email in that domain can submit tickets</a:t>
            </a:r>
          </a:p>
          <a:p>
            <a:pPr marL="335279" lvl="0" indent="-335279" defTabSz="491744">
              <a:spcBef>
                <a:spcPts val="1000"/>
              </a:spcBef>
              <a:defRPr sz="1800"/>
            </a:pPr>
            <a:endParaRPr sz="4224"/>
          </a:p>
          <a:p>
            <a:pPr marL="335279" lvl="0" indent="-335279" defTabSz="491744">
              <a:spcBef>
                <a:spcPts val="1000"/>
              </a:spcBef>
              <a:defRPr sz="1800"/>
            </a:pPr>
            <a:r>
              <a:rPr sz="4224"/>
              <a:t>E.g. </a:t>
            </a:r>
            <a:r>
              <a:rPr sz="4224">
                <a:hlinkClick r:id="rId3"/>
              </a:rPr>
              <a:t>user1@domain.com</a:t>
            </a:r>
            <a:r>
              <a:rPr sz="4224"/>
              <a:t> starts a support contract for an org, then </a:t>
            </a:r>
            <a:r>
              <a:rPr sz="4224">
                <a:hlinkClick r:id="rId4"/>
              </a:rPr>
              <a:t>user2@domain.com</a:t>
            </a:r>
            <a:r>
              <a:rPr sz="4224"/>
              <a:t> and </a:t>
            </a:r>
            <a:r>
              <a:rPr sz="4224">
                <a:hlinkClick r:id="rId5"/>
              </a:rPr>
              <a:t>user3@domain.com</a:t>
            </a:r>
            <a:r>
              <a:rPr sz="4224"/>
              <a:t> can also submit tickets on behalf of "domain.com" for that org</a:t>
            </a:r>
          </a:p>
          <a:p>
            <a:pPr marL="335279" lvl="0" indent="-335279" defTabSz="491744">
              <a:spcBef>
                <a:spcPts val="1000"/>
              </a:spcBef>
              <a:defRPr sz="1800"/>
            </a:pPr>
            <a:endParaRPr sz="4224"/>
          </a:p>
          <a:p>
            <a:pPr marL="335279" lvl="0" indent="-335279" defTabSz="491744">
              <a:spcBef>
                <a:spcPts val="1000"/>
              </a:spcBef>
              <a:defRPr sz="1800"/>
            </a:pPr>
            <a:r>
              <a:rPr sz="4224"/>
              <a:t>Any user email address be added explicitly to the Support Tool for your org by emailing </a:t>
            </a:r>
            <a:r>
              <a:rPr sz="4224" u="sng">
                <a:hlinkClick r:id="rId6"/>
              </a:rPr>
              <a:t>sales@chef.io</a:t>
            </a:r>
            <a:r>
              <a:rPr sz="4224"/>
              <a:t> or submitting a ticket </a:t>
            </a:r>
          </a:p>
        </p:txBody>
      </p:sp>
      <p:sp>
        <p:nvSpPr>
          <p:cNvPr id="6054" name="Shape 6054"/>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606</a:t>
            </a:fld>
            <a:endParaRPr sz="1000"/>
          </a:p>
        </p:txBody>
      </p:sp>
    </p:spTree>
  </p:cSld>
  <p:clrMapOvr>
    <a:masterClrMapping/>
  </p:clrMapOvr>
  <p:transition xmlns:p14="http://schemas.microsoft.com/office/powerpoint/2010/main" spd="med"/>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8" name="Shape 6058"/>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New releases</a:t>
            </a:r>
          </a:p>
        </p:txBody>
      </p:sp>
      <p:sp>
        <p:nvSpPr>
          <p:cNvPr id="6059" name="Shape 6059"/>
          <p:cNvSpPr>
            <a:spLocks noGrp="1"/>
          </p:cNvSpPr>
          <p:nvPr>
            <p:ph type="body" idx="1"/>
          </p:nvPr>
        </p:nvSpPr>
        <p:spPr>
          <a:xfrm>
            <a:off x="800100" y="1879600"/>
            <a:ext cx="15290800" cy="6731000"/>
          </a:xfrm>
          <a:prstGeom prst="rect">
            <a:avLst/>
          </a:prstGeom>
        </p:spPr>
        <p:txBody>
          <a:bodyPr/>
          <a:lstStyle/>
          <a:p>
            <a:pPr lvl="0">
              <a:defRPr sz="1800"/>
            </a:pPr>
            <a:r>
              <a:rPr sz="4800" dirty="0"/>
              <a:t>Release Notes can be found here</a:t>
            </a:r>
          </a:p>
          <a:p>
            <a:pPr lvl="1">
              <a:defRPr sz="1800"/>
            </a:pPr>
            <a:r>
              <a:rPr sz="4800" dirty="0">
                <a:hlinkClick r:id="rId3"/>
              </a:rPr>
              <a:t>http://</a:t>
            </a:r>
            <a:r>
              <a:rPr sz="4800" dirty="0" smtClean="0">
                <a:hlinkClick r:id="rId3"/>
              </a:rPr>
              <a:t>docs.chef.io</a:t>
            </a:r>
            <a:endParaRPr lang="en-US" dirty="0"/>
          </a:p>
        </p:txBody>
      </p:sp>
      <p:sp>
        <p:nvSpPr>
          <p:cNvPr id="6060" name="Shape 6060"/>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607</a:t>
            </a:fld>
            <a:endParaRPr sz="1000"/>
          </a:p>
        </p:txBody>
      </p:sp>
    </p:spTree>
  </p:cSld>
  <p:clrMapOvr>
    <a:masterClrMapping/>
  </p:clrMapOvr>
  <p:transition xmlns:p14="http://schemas.microsoft.com/office/powerpoint/2010/main" spd="med"/>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4" name="Shape 6064"/>
          <p:cNvSpPr>
            <a:spLocks noGrp="1"/>
          </p:cNvSpPr>
          <p:nvPr>
            <p:ph type="title"/>
          </p:nvPr>
        </p:nvSpPr>
        <p:spPr>
          <a:xfrm>
            <a:off x="901700" y="1536700"/>
            <a:ext cx="14528800" cy="3086100"/>
          </a:xfrm>
          <a:prstGeom prst="rect">
            <a:avLst/>
          </a:prstGeom>
        </p:spPr>
        <p:txBody>
          <a:bodyPr/>
          <a:lstStyle/>
          <a:p>
            <a:pPr lvl="0">
              <a:defRPr sz="1800" b="0">
                <a:solidFill>
                  <a:srgbClr val="000000"/>
                </a:solidFill>
                <a:effectLst/>
              </a:defRPr>
            </a:pPr>
            <a:r>
              <a:rPr sz="9600" b="1">
                <a:solidFill>
                  <a:srgbClr val="FFFFFF"/>
                </a:solidFill>
                <a:effectLst>
                  <a:outerShdw blurRad="50800" dist="25400" dir="2700000" rotWithShape="0">
                    <a:srgbClr val="000000">
                      <a:alpha val="75000"/>
                    </a:srgbClr>
                  </a:outerShdw>
                </a:effectLst>
              </a:rPr>
              <a:t>Further Resources</a:t>
            </a:r>
          </a:p>
        </p:txBody>
      </p:sp>
      <p:sp>
        <p:nvSpPr>
          <p:cNvPr id="6065" name="Shape 6065"/>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608</a:t>
            </a:fld>
            <a:endParaRPr sz="1000"/>
          </a:p>
        </p:txBody>
      </p:sp>
    </p:spTree>
  </p:cSld>
  <p:clrMapOvr>
    <a:masterClrMapping/>
  </p:clrMapOvr>
  <p:transition xmlns:p14="http://schemas.microsoft.com/office/powerpoint/2010/main" spd="med"/>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9" name="Shape 6069"/>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Chef Fundamentals - Q&amp;A Forum</a:t>
            </a:r>
          </a:p>
        </p:txBody>
      </p:sp>
      <p:sp>
        <p:nvSpPr>
          <p:cNvPr id="6070" name="Shape 6070"/>
          <p:cNvSpPr>
            <a:spLocks noGrp="1"/>
          </p:cNvSpPr>
          <p:nvPr>
            <p:ph type="body" idx="1"/>
          </p:nvPr>
        </p:nvSpPr>
        <p:spPr>
          <a:prstGeom prst="rect">
            <a:avLst/>
          </a:prstGeom>
        </p:spPr>
        <p:txBody>
          <a:bodyPr/>
          <a:lstStyle/>
          <a:p>
            <a:pPr lvl="0">
              <a:defRPr sz="1800"/>
            </a:pPr>
            <a:r>
              <a:rPr sz="4800" dirty="0"/>
              <a:t>Chef Fundamentals Google Group Q&amp;A Forum</a:t>
            </a:r>
          </a:p>
          <a:p>
            <a:pPr lvl="0">
              <a:defRPr sz="1800"/>
            </a:pPr>
            <a:endParaRPr sz="4800" dirty="0"/>
          </a:p>
          <a:p>
            <a:pPr lvl="0">
              <a:defRPr sz="1800"/>
            </a:pPr>
            <a:r>
              <a:rPr sz="4800" dirty="0"/>
              <a:t>http://bit.ly/ChefFundamentalsForum </a:t>
            </a:r>
          </a:p>
          <a:p>
            <a:pPr lvl="0">
              <a:defRPr sz="1800"/>
            </a:pPr>
            <a:endParaRPr sz="4800" dirty="0"/>
          </a:p>
          <a:p>
            <a:pPr lvl="0">
              <a:defRPr sz="1800"/>
            </a:pPr>
            <a:r>
              <a:rPr sz="4800" dirty="0"/>
              <a:t>Join the group and post questions</a:t>
            </a:r>
          </a:p>
        </p:txBody>
      </p:sp>
      <p:sp>
        <p:nvSpPr>
          <p:cNvPr id="6071" name="Shape 6071"/>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609</a:t>
            </a:fld>
            <a:endParaRPr sz="1000"/>
          </a:p>
        </p:txBody>
      </p:sp>
    </p:spTree>
  </p:cSld>
  <p:clrMapOvr>
    <a:masterClrMapping/>
  </p:clrMapOvr>
  <p:transition xmlns:p14="http://schemas.microsoft.com/office/powerpoint/2010/mai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3" name="Shape 1073"/>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Roles</a:t>
            </a:r>
          </a:p>
        </p:txBody>
      </p:sp>
      <p:sp>
        <p:nvSpPr>
          <p:cNvPr id="1074" name="Shape 1074"/>
          <p:cNvSpPr>
            <a:spLocks noGrp="1"/>
          </p:cNvSpPr>
          <p:nvPr>
            <p:ph type="body" idx="1"/>
          </p:nvPr>
        </p:nvSpPr>
        <p:spPr>
          <a:prstGeom prst="rect">
            <a:avLst/>
          </a:prstGeom>
        </p:spPr>
        <p:txBody>
          <a:bodyPr/>
          <a:lstStyle/>
          <a:p>
            <a:pPr lvl="0">
              <a:defRPr sz="1800"/>
            </a:pPr>
            <a:r>
              <a:rPr sz="4800"/>
              <a:t>Roles represent the types of servers in your infrastructure</a:t>
            </a:r>
          </a:p>
          <a:p>
            <a:pPr lvl="1">
              <a:defRPr sz="1800"/>
            </a:pPr>
            <a:r>
              <a:rPr sz="4800"/>
              <a:t>Load Balancer</a:t>
            </a:r>
          </a:p>
          <a:p>
            <a:pPr lvl="1">
              <a:defRPr sz="1800"/>
            </a:pPr>
            <a:r>
              <a:rPr sz="4800"/>
              <a:t>Application Server</a:t>
            </a:r>
          </a:p>
          <a:p>
            <a:pPr lvl="1">
              <a:defRPr sz="1800"/>
            </a:pPr>
            <a:r>
              <a:rPr sz="4800"/>
              <a:t>Database Cache</a:t>
            </a:r>
          </a:p>
          <a:p>
            <a:pPr lvl="1">
              <a:defRPr sz="1800"/>
            </a:pPr>
            <a:r>
              <a:rPr sz="4800"/>
              <a:t>Database</a:t>
            </a:r>
          </a:p>
          <a:p>
            <a:pPr lvl="1">
              <a:defRPr sz="1800"/>
            </a:pPr>
            <a:r>
              <a:rPr sz="4800"/>
              <a:t>Monitoring</a:t>
            </a:r>
          </a:p>
        </p:txBody>
      </p:sp>
      <p:sp>
        <p:nvSpPr>
          <p:cNvPr id="1075" name="Shape 107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61</a:t>
            </a:fld>
            <a:endParaRPr sz="1000"/>
          </a:p>
        </p:txBody>
      </p:sp>
    </p:spTree>
  </p:cSld>
  <p:clrMapOvr>
    <a:masterClrMapping/>
  </p:clrMapOvr>
  <p:transition xmlns:p14="http://schemas.microsoft.com/office/powerpoint/2010/main" spd="med"/>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5" name="Shape 6075"/>
          <p:cNvSpPr>
            <a:spLocks noGrp="1"/>
          </p:cNvSpPr>
          <p:nvPr>
            <p:ph type="title"/>
          </p:nvPr>
        </p:nvSpPr>
        <p:spPr>
          <a:prstGeom prst="rect">
            <a:avLst/>
          </a:prstGeom>
        </p:spPr>
        <p:txBody>
          <a:bodyPr/>
          <a:lstStyle>
            <a:lvl1pPr defTabSz="424687">
              <a:defRPr sz="5472">
                <a:effectLst>
                  <a:outerShdw blurRad="38608" dist="19304" dir="2700000" rotWithShape="0">
                    <a:srgbClr val="000000">
                      <a:alpha val="75000"/>
                    </a:srgbClr>
                  </a:outerShdw>
                </a:effectLst>
              </a:defRPr>
            </a:lvl1pPr>
          </a:lstStyle>
          <a:p>
            <a:pPr lvl="0">
              <a:defRPr sz="1800" b="0">
                <a:solidFill>
                  <a:srgbClr val="000000"/>
                </a:solidFill>
                <a:effectLst/>
              </a:defRPr>
            </a:pPr>
            <a:r>
              <a:rPr sz="5472" b="1">
                <a:solidFill>
                  <a:srgbClr val="FFFFFF"/>
                </a:solidFill>
                <a:effectLst>
                  <a:outerShdw blurRad="38608" dist="19304" dir="2700000" rotWithShape="0">
                    <a:srgbClr val="000000">
                      <a:alpha val="75000"/>
                    </a:srgbClr>
                  </a:outerShdw>
                </a:effectLst>
              </a:rPr>
              <a:t>Further Resources: Cookbooks and Plugins</a:t>
            </a:r>
          </a:p>
        </p:txBody>
      </p:sp>
      <p:sp>
        <p:nvSpPr>
          <p:cNvPr id="6076" name="Shape 6076"/>
          <p:cNvSpPr>
            <a:spLocks noGrp="1"/>
          </p:cNvSpPr>
          <p:nvPr>
            <p:ph type="body" idx="1"/>
          </p:nvPr>
        </p:nvSpPr>
        <p:spPr>
          <a:xfrm>
            <a:off x="800100" y="1879600"/>
            <a:ext cx="6997700" cy="6731000"/>
          </a:xfrm>
          <a:prstGeom prst="rect">
            <a:avLst/>
          </a:prstGeom>
        </p:spPr>
        <p:txBody>
          <a:bodyPr/>
          <a:lstStyle/>
          <a:p>
            <a:pPr marL="261937" lvl="0" indent="-261937">
              <a:defRPr sz="1800"/>
            </a:pPr>
            <a:r>
              <a:rPr sz="3300"/>
              <a:t>Useful cookbooks</a:t>
            </a:r>
          </a:p>
          <a:p>
            <a:pPr marL="681036" lvl="1" indent="-261937">
              <a:defRPr sz="1800"/>
            </a:pPr>
            <a:r>
              <a:rPr sz="3300"/>
              <a:t>DNS: djbdns, pdns, dnsimple, dynect, route53</a:t>
            </a:r>
          </a:p>
          <a:p>
            <a:pPr marL="681036" lvl="1" indent="-261937">
              <a:defRPr sz="1800"/>
            </a:pPr>
            <a:r>
              <a:rPr sz="3300"/>
              <a:t>Monitoring: nagios, munin, zenoss, zabbix</a:t>
            </a:r>
          </a:p>
          <a:p>
            <a:pPr marL="681036" lvl="1" indent="-261937">
              <a:defRPr sz="1800"/>
            </a:pPr>
            <a:r>
              <a:rPr sz="3300"/>
              <a:t>Package repos: yum, apt, freebsd</a:t>
            </a:r>
          </a:p>
          <a:p>
            <a:pPr marL="681036" lvl="1" indent="-261937">
              <a:defRPr sz="1800"/>
            </a:pPr>
            <a:r>
              <a:rPr sz="3300"/>
              <a:t>Security: ossec, snort, cis_benchmark</a:t>
            </a:r>
          </a:p>
          <a:p>
            <a:pPr marL="681036" lvl="1" indent="-261937">
              <a:defRPr sz="1800"/>
            </a:pPr>
            <a:r>
              <a:rPr sz="3300"/>
              <a:t>Logging: rsyslog, syslog-ng, logstash, logwatch</a:t>
            </a:r>
          </a:p>
        </p:txBody>
      </p:sp>
      <p:sp>
        <p:nvSpPr>
          <p:cNvPr id="6077" name="Shape 6077"/>
          <p:cNvSpPr/>
          <p:nvPr/>
        </p:nvSpPr>
        <p:spPr>
          <a:xfrm>
            <a:off x="8293100" y="1816100"/>
            <a:ext cx="6997700" cy="67310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pPr marL="381000" lvl="1" indent="-381000" algn="l">
              <a:spcBef>
                <a:spcPts val="1200"/>
              </a:spcBef>
              <a:buClr>
                <a:srgbClr val="F38C24"/>
              </a:buClr>
              <a:buSzPct val="100000"/>
              <a:buChar char="•"/>
              <a:defRPr sz="1800"/>
            </a:pPr>
            <a:r>
              <a:rPr sz="3400">
                <a:latin typeface="+mj-lt"/>
                <a:ea typeface="+mj-ea"/>
                <a:cs typeface="+mj-cs"/>
                <a:sym typeface="Arial"/>
              </a:rPr>
              <a:t>Application cookbooks:</a:t>
            </a:r>
          </a:p>
          <a:p>
            <a:pPr marL="800099" lvl="2" indent="-381000" algn="l">
              <a:spcBef>
                <a:spcPts val="1200"/>
              </a:spcBef>
              <a:buClr>
                <a:srgbClr val="F38C24"/>
              </a:buClr>
              <a:buSzPct val="100000"/>
              <a:buChar char="•"/>
              <a:defRPr sz="1800"/>
            </a:pPr>
            <a:r>
              <a:rPr sz="3400">
                <a:latin typeface="+mj-lt"/>
                <a:ea typeface="+mj-ea"/>
                <a:cs typeface="+mj-cs"/>
                <a:sym typeface="Arial"/>
              </a:rPr>
              <a:t>application, database</a:t>
            </a:r>
          </a:p>
          <a:p>
            <a:pPr marL="800099" lvl="2" indent="-381000" algn="l">
              <a:spcBef>
                <a:spcPts val="1200"/>
              </a:spcBef>
              <a:buClr>
                <a:srgbClr val="F38C24"/>
              </a:buClr>
              <a:buSzPct val="100000"/>
              <a:buChar char="•"/>
              <a:defRPr sz="1800"/>
            </a:pPr>
            <a:r>
              <a:rPr sz="3400">
                <a:latin typeface="+mj-lt"/>
                <a:ea typeface="+mj-ea"/>
                <a:cs typeface="+mj-cs"/>
                <a:sym typeface="Arial"/>
              </a:rPr>
              <a:t>python, java, php, ruby</a:t>
            </a:r>
          </a:p>
          <a:p>
            <a:pPr marL="381000" lvl="1" indent="-381000" algn="l">
              <a:spcBef>
                <a:spcPts val="1200"/>
              </a:spcBef>
              <a:buClr>
                <a:srgbClr val="F38C24"/>
              </a:buClr>
              <a:buSzPct val="100000"/>
              <a:buChar char="•"/>
              <a:defRPr sz="1800"/>
            </a:pPr>
            <a:r>
              <a:rPr sz="3400">
                <a:latin typeface="+mj-lt"/>
                <a:ea typeface="+mj-ea"/>
                <a:cs typeface="+mj-cs"/>
                <a:sym typeface="Arial"/>
              </a:rPr>
              <a:t>Plugins</a:t>
            </a:r>
          </a:p>
          <a:p>
            <a:pPr marL="800099" lvl="2" indent="-381000" algn="l">
              <a:spcBef>
                <a:spcPts val="1200"/>
              </a:spcBef>
              <a:buClr>
                <a:srgbClr val="F38C24"/>
              </a:buClr>
              <a:buSzPct val="100000"/>
              <a:buChar char="•"/>
              <a:defRPr sz="1800"/>
            </a:pPr>
            <a:r>
              <a:rPr sz="3400">
                <a:latin typeface="+mj-lt"/>
                <a:ea typeface="+mj-ea"/>
                <a:cs typeface="+mj-cs"/>
                <a:sym typeface="Arial"/>
              </a:rPr>
              <a:t>Cloud: knife-ec2, knife-rackspace, knife-openstack, knife-hp</a:t>
            </a:r>
          </a:p>
          <a:p>
            <a:pPr marL="800099" lvl="2" indent="-381000" algn="l">
              <a:spcBef>
                <a:spcPts val="1200"/>
              </a:spcBef>
              <a:buClr>
                <a:srgbClr val="F38C24"/>
              </a:buClr>
              <a:buSzPct val="100000"/>
              <a:buChar char="•"/>
              <a:defRPr sz="1800"/>
            </a:pPr>
            <a:r>
              <a:rPr sz="3400">
                <a:latin typeface="+mj-lt"/>
                <a:ea typeface="+mj-ea"/>
                <a:cs typeface="+mj-cs"/>
                <a:sym typeface="Arial"/>
              </a:rPr>
              <a:t>Windows: knife-windows</a:t>
            </a:r>
          </a:p>
          <a:p>
            <a:pPr marL="381000" lvl="1" indent="-381000" algn="l">
              <a:spcBef>
                <a:spcPts val="1200"/>
              </a:spcBef>
              <a:buClr>
                <a:srgbClr val="F38C24"/>
              </a:buClr>
              <a:buSzPct val="100000"/>
              <a:buChar char="•"/>
              <a:defRPr sz="1800"/>
            </a:pPr>
            <a:r>
              <a:rPr sz="3400">
                <a:latin typeface="+mj-lt"/>
                <a:ea typeface="+mj-ea"/>
                <a:cs typeface="+mj-cs"/>
                <a:sym typeface="Arial"/>
              </a:rPr>
              <a:t>More listed on docs.chef.io</a:t>
            </a:r>
          </a:p>
        </p:txBody>
      </p:sp>
      <p:sp>
        <p:nvSpPr>
          <p:cNvPr id="6078" name="Shape 6078"/>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610</a:t>
            </a:fld>
            <a:endParaRPr sz="1000"/>
          </a:p>
        </p:txBody>
      </p:sp>
    </p:spTree>
  </p:cSld>
  <p:clrMapOvr>
    <a:masterClrMapping/>
  </p:clrMapOvr>
  <p:transition xmlns:p14="http://schemas.microsoft.com/office/powerpoint/2010/main" spd="med"/>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0" name="Shape 6080"/>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Further Resources</a:t>
            </a:r>
          </a:p>
        </p:txBody>
      </p:sp>
      <p:sp>
        <p:nvSpPr>
          <p:cNvPr id="6081" name="Shape 6081"/>
          <p:cNvSpPr>
            <a:spLocks noGrp="1"/>
          </p:cNvSpPr>
          <p:nvPr>
            <p:ph type="body" idx="1"/>
          </p:nvPr>
        </p:nvSpPr>
        <p:spPr>
          <a:prstGeom prst="rect">
            <a:avLst/>
          </a:prstGeom>
        </p:spPr>
        <p:txBody>
          <a:bodyPr>
            <a:normAutofit lnSpcReduction="10000"/>
          </a:bodyPr>
          <a:lstStyle/>
          <a:p>
            <a:pPr lvl="0">
              <a:defRPr sz="1800"/>
            </a:pPr>
            <a:r>
              <a:rPr sz="4800" u="sng" dirty="0">
                <a:hlinkClick r:id="rId2"/>
              </a:rPr>
              <a:t>http://</a:t>
            </a:r>
            <a:r>
              <a:rPr sz="4800" u="sng" dirty="0" smtClean="0">
                <a:hlinkClick r:id="rId2"/>
              </a:rPr>
              <a:t>chef.io</a:t>
            </a:r>
            <a:endParaRPr sz="4800" dirty="0"/>
          </a:p>
          <a:p>
            <a:pPr lvl="0">
              <a:defRPr sz="1800"/>
            </a:pPr>
            <a:r>
              <a:rPr sz="4800" u="sng" dirty="0">
                <a:hlinkClick r:id="rId3"/>
              </a:rPr>
              <a:t>http://</a:t>
            </a:r>
            <a:r>
              <a:rPr sz="4800" u="sng" dirty="0" smtClean="0">
                <a:hlinkClick r:id="rId3"/>
              </a:rPr>
              <a:t>supermarket.chef.io</a:t>
            </a:r>
            <a:endParaRPr sz="4800" dirty="0"/>
          </a:p>
          <a:p>
            <a:pPr lvl="0">
              <a:defRPr sz="1800"/>
            </a:pPr>
            <a:r>
              <a:rPr sz="4800" u="sng" dirty="0">
                <a:hlinkClick r:id="rId4"/>
              </a:rPr>
              <a:t>http://</a:t>
            </a:r>
            <a:r>
              <a:rPr sz="4800" u="sng" dirty="0" smtClean="0">
                <a:hlinkClick r:id="rId4"/>
              </a:rPr>
              <a:t>docs.chef.io</a:t>
            </a:r>
            <a:endParaRPr sz="4800" dirty="0"/>
          </a:p>
          <a:p>
            <a:pPr lvl="0">
              <a:defRPr sz="1800"/>
            </a:pPr>
            <a:r>
              <a:rPr sz="4800" u="sng" dirty="0">
                <a:hlinkClick r:id="rId5"/>
              </a:rPr>
              <a:t>http://learn.chef.io</a:t>
            </a:r>
            <a:endParaRPr sz="4800" dirty="0"/>
          </a:p>
          <a:p>
            <a:pPr lvl="0">
              <a:defRPr sz="1800"/>
            </a:pPr>
            <a:r>
              <a:rPr sz="4800" u="sng" dirty="0">
                <a:hlinkClick r:id="rId6"/>
              </a:rPr>
              <a:t>http://lists.opscode.com</a:t>
            </a:r>
            <a:endParaRPr sz="4800" dirty="0"/>
          </a:p>
          <a:p>
            <a:pPr lvl="0">
              <a:defRPr sz="1800"/>
            </a:pPr>
            <a:r>
              <a:rPr sz="4800" u="sng" dirty="0">
                <a:hlinkClick r:id="rId7"/>
              </a:rPr>
              <a:t>http://youtube.com/user/getchef</a:t>
            </a:r>
            <a:endParaRPr sz="4800" dirty="0"/>
          </a:p>
          <a:p>
            <a:pPr lvl="0">
              <a:defRPr sz="1800"/>
            </a:pPr>
            <a:r>
              <a:rPr sz="4800" dirty="0"/>
              <a:t>irc.freenode.net     #chef, #chef-hacking, #learnchef</a:t>
            </a:r>
          </a:p>
          <a:p>
            <a:pPr lvl="0">
              <a:defRPr sz="1800"/>
            </a:pPr>
            <a:r>
              <a:rPr sz="4800" dirty="0"/>
              <a:t>Twitter    @chef #getchef</a:t>
            </a:r>
          </a:p>
        </p:txBody>
      </p:sp>
      <p:sp>
        <p:nvSpPr>
          <p:cNvPr id="6082" name="Shape 6082"/>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611</a:t>
            </a:fld>
            <a:endParaRPr sz="1000"/>
          </a:p>
        </p:txBody>
      </p:sp>
    </p:spTree>
  </p:cSld>
  <p:clrMapOvr>
    <a:masterClrMapping/>
  </p:clrMapOvr>
  <p:transition xmlns:p14="http://schemas.microsoft.com/office/powerpoint/2010/main" spd="med"/>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4" name="Shape 6084"/>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Food Fight Show</a:t>
            </a:r>
          </a:p>
        </p:txBody>
      </p:sp>
      <p:sp>
        <p:nvSpPr>
          <p:cNvPr id="6085" name="Shape 6085"/>
          <p:cNvSpPr>
            <a:spLocks noGrp="1"/>
          </p:cNvSpPr>
          <p:nvPr>
            <p:ph type="body" idx="1"/>
          </p:nvPr>
        </p:nvSpPr>
        <p:spPr>
          <a:prstGeom prst="rect">
            <a:avLst/>
          </a:prstGeom>
        </p:spPr>
        <p:txBody>
          <a:bodyPr/>
          <a:lstStyle/>
          <a:p>
            <a:pPr marL="325437" lvl="0" indent="-325437">
              <a:defRPr sz="1800"/>
            </a:pPr>
            <a:r>
              <a:rPr sz="4100"/>
              <a:t>http://foodfightshow.org</a:t>
            </a:r>
          </a:p>
          <a:p>
            <a:pPr marL="325437" lvl="0" indent="-325437">
              <a:defRPr sz="1800"/>
            </a:pPr>
            <a:r>
              <a:rPr sz="4100"/>
              <a:t>The Podcast Where DevOps Chef Do Battle</a:t>
            </a:r>
          </a:p>
          <a:p>
            <a:pPr marL="325437" lvl="0" indent="-325437">
              <a:defRPr sz="1800"/>
            </a:pPr>
            <a:r>
              <a:rPr sz="4100"/>
              <a:t>Regular updates about new Cookbooks, Knife-plugins, and more</a:t>
            </a:r>
          </a:p>
          <a:p>
            <a:pPr marL="325437" lvl="0" indent="-325437">
              <a:defRPr sz="1800"/>
            </a:pPr>
            <a:r>
              <a:rPr sz="4100"/>
              <a:t>Best Practices for working with Chef</a:t>
            </a:r>
          </a:p>
        </p:txBody>
      </p:sp>
      <p:pic>
        <p:nvPicPr>
          <p:cNvPr id="6086" name="foodfight_header.png"/>
          <p:cNvPicPr/>
          <p:nvPr/>
        </p:nvPicPr>
        <p:blipFill>
          <a:blip r:embed="rId2">
            <a:extLst/>
          </a:blip>
          <a:stretch>
            <a:fillRect/>
          </a:stretch>
        </p:blipFill>
        <p:spPr>
          <a:xfrm>
            <a:off x="9318271" y="4419600"/>
            <a:ext cx="5655029" cy="2908301"/>
          </a:xfrm>
          <a:prstGeom prst="rect">
            <a:avLst/>
          </a:prstGeom>
          <a:ln w="12700">
            <a:miter lim="400000"/>
          </a:ln>
        </p:spPr>
      </p:pic>
      <p:sp>
        <p:nvSpPr>
          <p:cNvPr id="6087" name="Shape 6087"/>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612</a:t>
            </a:fld>
            <a:endParaRPr sz="1000"/>
          </a:p>
        </p:txBody>
      </p:sp>
    </p:spTree>
  </p:cSld>
  <p:clrMapOvr>
    <a:masterClrMapping/>
  </p:clrMapOvr>
  <p:transition xmlns:p14="http://schemas.microsoft.com/office/powerpoint/2010/main" spd="med"/>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9" name="Shape 6089"/>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lang="en-US" sz="7200" b="1" dirty="0" smtClean="0">
                <a:solidFill>
                  <a:srgbClr val="FFFFFF"/>
                </a:solidFill>
                <a:effectLst>
                  <a:outerShdw blurRad="50800" dist="25400" dir="2700000" rotWithShape="0">
                    <a:srgbClr val="000000">
                      <a:alpha val="75000"/>
                    </a:srgbClr>
                  </a:outerShdw>
                </a:effectLst>
              </a:rPr>
              <a:t>Chef Community Summit</a:t>
            </a:r>
            <a:endParaRPr sz="7200" b="1" dirty="0">
              <a:solidFill>
                <a:srgbClr val="FFFFFF"/>
              </a:solidFill>
              <a:effectLst>
                <a:outerShdw blurRad="50800" dist="25400" dir="2700000" rotWithShape="0">
                  <a:srgbClr val="000000">
                    <a:alpha val="75000"/>
                  </a:srgbClr>
                </a:outerShdw>
              </a:effectLst>
            </a:endParaRPr>
          </a:p>
        </p:txBody>
      </p:sp>
      <p:sp>
        <p:nvSpPr>
          <p:cNvPr id="6090" name="Shape 6090"/>
          <p:cNvSpPr>
            <a:spLocks noGrp="1"/>
          </p:cNvSpPr>
          <p:nvPr>
            <p:ph type="body" idx="1"/>
          </p:nvPr>
        </p:nvSpPr>
        <p:spPr>
          <a:xfrm>
            <a:off x="800100" y="1879600"/>
            <a:ext cx="15087600" cy="6731000"/>
          </a:xfrm>
          <a:prstGeom prst="rect">
            <a:avLst/>
          </a:prstGeom>
        </p:spPr>
        <p:txBody>
          <a:bodyPr>
            <a:normAutofit/>
          </a:bodyPr>
          <a:lstStyle/>
          <a:p>
            <a:pPr>
              <a:defRPr sz="1800"/>
            </a:pPr>
            <a:r>
              <a:rPr lang="en-US" sz="5000" dirty="0"/>
              <a:t>Open Space </a:t>
            </a:r>
            <a:r>
              <a:rPr lang="en-US" sz="5000" dirty="0" smtClean="0"/>
              <a:t>event</a:t>
            </a:r>
            <a:endParaRPr lang="en-US" sz="5000" dirty="0" smtClean="0"/>
          </a:p>
          <a:p>
            <a:pPr lvl="0">
              <a:defRPr sz="1800"/>
            </a:pPr>
            <a:r>
              <a:rPr lang="en-US" sz="5000" dirty="0" smtClean="0"/>
              <a:t>October</a:t>
            </a:r>
            <a:r>
              <a:rPr sz="5000" dirty="0" smtClean="0"/>
              <a:t> </a:t>
            </a:r>
            <a:r>
              <a:rPr lang="en-US" sz="5000" dirty="0" smtClean="0"/>
              <a:t>14-15</a:t>
            </a:r>
            <a:r>
              <a:rPr sz="5000" dirty="0" smtClean="0"/>
              <a:t> </a:t>
            </a:r>
            <a:r>
              <a:rPr sz="5000" dirty="0"/>
              <a:t>in </a:t>
            </a:r>
            <a:r>
              <a:rPr lang="en-US" sz="5000" dirty="0" smtClean="0"/>
              <a:t>Seattle, WA</a:t>
            </a:r>
          </a:p>
          <a:p>
            <a:pPr lvl="0">
              <a:defRPr sz="1800"/>
            </a:pPr>
            <a:r>
              <a:rPr lang="en-US" sz="5000" dirty="0" smtClean="0"/>
              <a:t>Fall 2015 in London, UK</a:t>
            </a:r>
            <a:endParaRPr sz="5000" dirty="0"/>
          </a:p>
          <a:p>
            <a:pPr lvl="0">
              <a:defRPr sz="1800"/>
            </a:pPr>
            <a:r>
              <a:rPr sz="5000" dirty="0" smtClean="0">
                <a:hlinkClick r:id="rId2"/>
              </a:rPr>
              <a:t>https</a:t>
            </a:r>
            <a:r>
              <a:rPr sz="5000" dirty="0">
                <a:hlinkClick r:id="rId2"/>
              </a:rPr>
              <a:t>://www.chef.io</a:t>
            </a:r>
            <a:r>
              <a:rPr sz="5000" dirty="0" smtClean="0">
                <a:hlinkClick r:id="rId2"/>
              </a:rPr>
              <a:t>/</a:t>
            </a:r>
            <a:r>
              <a:rPr lang="en-US" sz="5000" dirty="0" smtClean="0">
                <a:hlinkClick r:id="rId2"/>
              </a:rPr>
              <a:t>summit</a:t>
            </a:r>
            <a:endParaRPr lang="en-US" sz="5000" dirty="0" smtClean="0"/>
          </a:p>
        </p:txBody>
      </p:sp>
      <p:sp>
        <p:nvSpPr>
          <p:cNvPr id="6091" name="Shape 6091"/>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613</a:t>
            </a:fld>
            <a:endParaRPr sz="1000"/>
          </a:p>
        </p:txBody>
      </p:sp>
    </p:spTree>
    <p:extLst>
      <p:ext uri="{BB962C8B-B14F-4D97-AF65-F5344CB8AC3E}">
        <p14:creationId xmlns:p14="http://schemas.microsoft.com/office/powerpoint/2010/main" val="3683910342"/>
      </p:ext>
    </p:extLst>
  </p:cSld>
  <p:clrMapOvr>
    <a:masterClrMapping/>
  </p:clrMapOvr>
  <p:transition xmlns:p14="http://schemas.microsoft.com/office/powerpoint/2010/main" spd="med"/>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9" name="Shape 6089"/>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dirty="0" smtClean="0">
                <a:solidFill>
                  <a:srgbClr val="FFFFFF"/>
                </a:solidFill>
                <a:effectLst>
                  <a:outerShdw blurRad="50800" dist="25400" dir="2700000" rotWithShape="0">
                    <a:srgbClr val="000000">
                      <a:alpha val="75000"/>
                    </a:srgbClr>
                  </a:outerShdw>
                </a:effectLst>
              </a:rPr>
              <a:t>CHEFCONF201</a:t>
            </a:r>
            <a:r>
              <a:rPr lang="en-US" sz="7200" b="1" dirty="0" smtClean="0">
                <a:solidFill>
                  <a:srgbClr val="FFFFFF"/>
                </a:solidFill>
                <a:effectLst>
                  <a:outerShdw blurRad="50800" dist="25400" dir="2700000" rotWithShape="0">
                    <a:srgbClr val="000000">
                      <a:alpha val="75000"/>
                    </a:srgbClr>
                  </a:outerShdw>
                </a:effectLst>
              </a:rPr>
              <a:t>6</a:t>
            </a:r>
            <a:endParaRPr sz="7200" b="1" dirty="0">
              <a:solidFill>
                <a:srgbClr val="FFFFFF"/>
              </a:solidFill>
              <a:effectLst>
                <a:outerShdw blurRad="50800" dist="25400" dir="2700000" rotWithShape="0">
                  <a:srgbClr val="000000">
                    <a:alpha val="75000"/>
                  </a:srgbClr>
                </a:outerShdw>
              </a:effectLst>
            </a:endParaRPr>
          </a:p>
        </p:txBody>
      </p:sp>
      <p:sp>
        <p:nvSpPr>
          <p:cNvPr id="6090" name="Shape 6090"/>
          <p:cNvSpPr>
            <a:spLocks noGrp="1"/>
          </p:cNvSpPr>
          <p:nvPr>
            <p:ph type="body" idx="1"/>
          </p:nvPr>
        </p:nvSpPr>
        <p:spPr>
          <a:xfrm>
            <a:off x="800100" y="1879600"/>
            <a:ext cx="15087600" cy="6731000"/>
          </a:xfrm>
          <a:prstGeom prst="rect">
            <a:avLst/>
          </a:prstGeom>
        </p:spPr>
        <p:txBody>
          <a:bodyPr>
            <a:normAutofit/>
          </a:bodyPr>
          <a:lstStyle/>
          <a:p>
            <a:pPr lvl="0">
              <a:defRPr sz="1800"/>
            </a:pPr>
            <a:r>
              <a:rPr sz="5000" dirty="0" smtClean="0"/>
              <a:t>Ma</a:t>
            </a:r>
            <a:r>
              <a:rPr lang="en-US" sz="5000" dirty="0" smtClean="0"/>
              <a:t>y 9</a:t>
            </a:r>
            <a:r>
              <a:rPr sz="5000" dirty="0" smtClean="0"/>
              <a:t> </a:t>
            </a:r>
            <a:r>
              <a:rPr lang="en-US" sz="5000" dirty="0"/>
              <a:t>-</a:t>
            </a:r>
            <a:r>
              <a:rPr sz="5000" dirty="0" smtClean="0"/>
              <a:t> </a:t>
            </a:r>
            <a:r>
              <a:rPr lang="en-US" sz="5000" dirty="0" smtClean="0"/>
              <a:t>May 11</a:t>
            </a:r>
            <a:r>
              <a:rPr sz="5000" dirty="0" smtClean="0"/>
              <a:t> </a:t>
            </a:r>
            <a:r>
              <a:rPr sz="5000" dirty="0"/>
              <a:t>in </a:t>
            </a:r>
            <a:r>
              <a:rPr lang="en-US" sz="5000" dirty="0" smtClean="0"/>
              <a:t>Austin, TX</a:t>
            </a:r>
            <a:endParaRPr sz="5000" dirty="0"/>
          </a:p>
          <a:p>
            <a:pPr lvl="0">
              <a:defRPr sz="1800"/>
            </a:pPr>
            <a:r>
              <a:rPr sz="5000" dirty="0" smtClean="0"/>
              <a:t>Registr</a:t>
            </a:r>
            <a:r>
              <a:rPr lang="en-US" sz="5000" dirty="0" smtClean="0"/>
              <a:t>ation</a:t>
            </a:r>
            <a:r>
              <a:rPr sz="5000" dirty="0" smtClean="0"/>
              <a:t> no</a:t>
            </a:r>
            <a:r>
              <a:rPr lang="en-US" sz="5000" dirty="0" smtClean="0"/>
              <a:t>t yet open</a:t>
            </a:r>
          </a:p>
          <a:p>
            <a:pPr lvl="0">
              <a:defRPr sz="1800"/>
            </a:pPr>
            <a:r>
              <a:rPr lang="en-US" sz="5000" dirty="0" smtClean="0"/>
              <a:t>Sign up for email updates</a:t>
            </a:r>
            <a:endParaRPr lang="en-US" sz="5000" dirty="0"/>
          </a:p>
          <a:p>
            <a:pPr lvl="0">
              <a:defRPr sz="1800"/>
            </a:pPr>
            <a:r>
              <a:rPr sz="5000" dirty="0" smtClean="0">
                <a:hlinkClick r:id="rId2"/>
              </a:rPr>
              <a:t>https</a:t>
            </a:r>
            <a:r>
              <a:rPr sz="5000" dirty="0">
                <a:hlinkClick r:id="rId2"/>
              </a:rPr>
              <a:t>://www.chef.io/</a:t>
            </a:r>
            <a:r>
              <a:rPr sz="5000" dirty="0" smtClean="0">
                <a:hlinkClick r:id="rId2"/>
              </a:rPr>
              <a:t>chefconf</a:t>
            </a:r>
            <a:r>
              <a:rPr sz="5000" dirty="0" smtClean="0"/>
              <a:t> </a:t>
            </a:r>
            <a:endParaRPr sz="5000" dirty="0"/>
          </a:p>
          <a:p>
            <a:pPr lvl="0">
              <a:defRPr sz="1800"/>
            </a:pPr>
            <a:r>
              <a:rPr lang="en-US" sz="5000" dirty="0" smtClean="0"/>
              <a:t>Soon</a:t>
            </a:r>
            <a:r>
              <a:rPr sz="5000" dirty="0" smtClean="0"/>
              <a:t> </a:t>
            </a:r>
            <a:r>
              <a:rPr sz="5000" dirty="0"/>
              <a:t>accepting presentation proposals</a:t>
            </a:r>
          </a:p>
        </p:txBody>
      </p:sp>
      <p:sp>
        <p:nvSpPr>
          <p:cNvPr id="6091" name="Shape 6091"/>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614</a:t>
            </a:fld>
            <a:endParaRPr sz="1000"/>
          </a:p>
        </p:txBody>
      </p:sp>
    </p:spTree>
  </p:cSld>
  <p:clrMapOvr>
    <a:masterClrMapping/>
  </p:clrMapOvr>
  <p:transition xmlns:p14="http://schemas.microsoft.com/office/powerpoint/2010/main" spd="med"/>
</p:sld>
</file>

<file path=ppt/slides/slide6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93" name="Shape 6093"/>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Local Meetup Groups</a:t>
            </a:r>
          </a:p>
        </p:txBody>
      </p:sp>
      <p:sp>
        <p:nvSpPr>
          <p:cNvPr id="6094" name="Shape 6094"/>
          <p:cNvSpPr>
            <a:spLocks noGrp="1"/>
          </p:cNvSpPr>
          <p:nvPr>
            <p:ph type="body" idx="1"/>
          </p:nvPr>
        </p:nvSpPr>
        <p:spPr>
          <a:prstGeom prst="rect">
            <a:avLst/>
          </a:prstGeom>
        </p:spPr>
        <p:txBody>
          <a:bodyPr>
            <a:normAutofit lnSpcReduction="10000"/>
          </a:bodyPr>
          <a:lstStyle/>
          <a:p>
            <a:pPr marL="265747" lvl="0" indent="-265747" defTabSz="519684">
              <a:spcBef>
                <a:spcPts val="1100"/>
              </a:spcBef>
              <a:defRPr sz="1800"/>
            </a:pPr>
            <a:r>
              <a:rPr sz="3348"/>
              <a:t>DevOps Amsterdam - </a:t>
            </a:r>
          </a:p>
          <a:p>
            <a:pPr marL="265747" lvl="0" indent="-265747" defTabSz="519684">
              <a:spcBef>
                <a:spcPts val="1100"/>
              </a:spcBef>
              <a:defRPr sz="1800"/>
            </a:pPr>
            <a:r>
              <a:rPr sz="3348" u="sng">
                <a:hlinkClick r:id="rId3"/>
              </a:rPr>
              <a:t>http://www.meetup.com/DevOpsAmsterdam/</a:t>
            </a:r>
            <a:endParaRPr sz="3348"/>
          </a:p>
          <a:p>
            <a:pPr marL="265747" lvl="0" indent="-265747" defTabSz="519684">
              <a:spcBef>
                <a:spcPts val="1100"/>
              </a:spcBef>
              <a:defRPr sz="1800"/>
            </a:pPr>
            <a:endParaRPr sz="3348"/>
          </a:p>
          <a:p>
            <a:pPr marL="265747" lvl="0" indent="-265747" defTabSz="519684">
              <a:spcBef>
                <a:spcPts val="1100"/>
              </a:spcBef>
              <a:defRPr sz="1800"/>
            </a:pPr>
            <a:r>
              <a:rPr sz="3348"/>
              <a:t>Amsterdam SDN Group - </a:t>
            </a:r>
          </a:p>
          <a:p>
            <a:pPr marL="265747" lvl="0" indent="-265747" defTabSz="519684">
              <a:spcBef>
                <a:spcPts val="1100"/>
              </a:spcBef>
              <a:defRPr sz="1800"/>
            </a:pPr>
            <a:r>
              <a:rPr sz="3348" u="sng">
                <a:hlinkClick r:id="rId4"/>
              </a:rPr>
              <a:t>http://www.meetup.com/Amsterdam-SDN-Group/</a:t>
            </a:r>
            <a:endParaRPr sz="3348"/>
          </a:p>
          <a:p>
            <a:pPr marL="265747" lvl="0" indent="-265747" defTabSz="519684">
              <a:spcBef>
                <a:spcPts val="1100"/>
              </a:spcBef>
              <a:defRPr sz="1800"/>
            </a:pPr>
            <a:endParaRPr sz="3348"/>
          </a:p>
          <a:p>
            <a:pPr marL="265747" lvl="0" indent="-265747" defTabSz="519684">
              <a:spcBef>
                <a:spcPts val="1100"/>
              </a:spcBef>
              <a:defRPr sz="1800"/>
            </a:pPr>
            <a:r>
              <a:rPr sz="3348"/>
              <a:t>Continuous Delivery Amsterdam - </a:t>
            </a:r>
          </a:p>
          <a:p>
            <a:pPr marL="265747" lvl="0" indent="-265747" defTabSz="519684">
              <a:spcBef>
                <a:spcPts val="1100"/>
              </a:spcBef>
              <a:defRPr sz="1800"/>
            </a:pPr>
            <a:r>
              <a:rPr sz="3348" u="sng">
                <a:hlinkClick r:id="rId5"/>
              </a:rPr>
              <a:t>http://www.meetup.com/Continuous-Delivery-Amsterdam/</a:t>
            </a:r>
            <a:endParaRPr sz="3348"/>
          </a:p>
          <a:p>
            <a:pPr marL="265747" lvl="0" indent="-265747" defTabSz="519684">
              <a:spcBef>
                <a:spcPts val="1100"/>
              </a:spcBef>
              <a:defRPr sz="1800"/>
            </a:pPr>
            <a:endParaRPr sz="3348"/>
          </a:p>
          <a:p>
            <a:pPr marL="265747" lvl="0" indent="-265747" defTabSz="519684">
              <a:spcBef>
                <a:spcPts val="1100"/>
              </a:spcBef>
              <a:defRPr sz="1800"/>
            </a:pPr>
            <a:r>
              <a:rPr sz="3348"/>
              <a:t>Amsterdam Python Meetup - </a:t>
            </a:r>
          </a:p>
          <a:p>
            <a:pPr marL="265747" lvl="0" indent="-265747" defTabSz="519684">
              <a:spcBef>
                <a:spcPts val="1100"/>
              </a:spcBef>
              <a:defRPr sz="1800"/>
            </a:pPr>
            <a:r>
              <a:rPr sz="3348" u="sng">
                <a:hlinkClick r:id="rId6"/>
              </a:rPr>
              <a:t>http://www.meetup.com/Amsterdam-Python-Meetup-Group/</a:t>
            </a:r>
          </a:p>
        </p:txBody>
      </p:sp>
      <p:sp>
        <p:nvSpPr>
          <p:cNvPr id="6095" name="Shape 609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615</a:t>
            </a:fld>
            <a:endParaRPr sz="1000"/>
          </a:p>
        </p:txBody>
      </p:sp>
    </p:spTree>
  </p:cSld>
  <p:clrMapOvr>
    <a:masterClrMapping/>
  </p:clrMapOvr>
  <p:transition xmlns:p14="http://schemas.microsoft.com/office/powerpoint/2010/main" spd="med"/>
</p:sld>
</file>

<file path=ppt/slides/slide6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99" name="Shape 6099"/>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Local Meetup Groups</a:t>
            </a:r>
          </a:p>
        </p:txBody>
      </p:sp>
      <p:sp>
        <p:nvSpPr>
          <p:cNvPr id="6100" name="Shape 6100"/>
          <p:cNvSpPr>
            <a:spLocks noGrp="1"/>
          </p:cNvSpPr>
          <p:nvPr>
            <p:ph type="body" idx="1"/>
          </p:nvPr>
        </p:nvSpPr>
        <p:spPr>
          <a:prstGeom prst="rect">
            <a:avLst/>
          </a:prstGeom>
        </p:spPr>
        <p:txBody>
          <a:bodyPr>
            <a:normAutofit lnSpcReduction="10000"/>
          </a:bodyPr>
          <a:lstStyle/>
          <a:p>
            <a:pPr marL="231457" lvl="0" indent="-231457" defTabSz="452627">
              <a:spcBef>
                <a:spcPts val="900"/>
              </a:spcBef>
              <a:defRPr sz="1800"/>
            </a:pPr>
            <a:r>
              <a:rPr sz="2916"/>
              <a:t>Chef Users London</a:t>
            </a:r>
            <a:br>
              <a:rPr sz="2916"/>
            </a:br>
            <a:r>
              <a:rPr sz="2916"/>
              <a:t>http://www.meetup.com/Chef-Users-London </a:t>
            </a:r>
          </a:p>
          <a:p>
            <a:pPr marL="231457" lvl="0" indent="-231457" defTabSz="452627">
              <a:spcBef>
                <a:spcPts val="900"/>
              </a:spcBef>
              <a:defRPr sz="1800"/>
            </a:pPr>
            <a:endParaRPr sz="2916"/>
          </a:p>
          <a:p>
            <a:pPr marL="231457" lvl="0" indent="-231457" defTabSz="452627">
              <a:spcBef>
                <a:spcPts val="900"/>
              </a:spcBef>
              <a:defRPr sz="1800"/>
            </a:pPr>
            <a:r>
              <a:rPr sz="2916"/>
              <a:t>Infracoders London - </a:t>
            </a:r>
            <a:br>
              <a:rPr sz="2916"/>
            </a:br>
            <a:r>
              <a:rPr sz="2916">
                <a:hlinkClick r:id="rId3"/>
              </a:rPr>
              <a:t>http://www.meetup.com/Infracoders-London/</a:t>
            </a:r>
            <a:r>
              <a:rPr sz="2916"/>
              <a:t/>
            </a:r>
            <a:br>
              <a:rPr sz="2916"/>
            </a:br>
            <a:endParaRPr sz="2916"/>
          </a:p>
          <a:p>
            <a:pPr marL="231457" lvl="0" indent="-231457" defTabSz="452627">
              <a:spcBef>
                <a:spcPts val="900"/>
              </a:spcBef>
              <a:defRPr sz="1800"/>
            </a:pPr>
            <a:r>
              <a:rPr sz="2916"/>
              <a:t>Docker London - </a:t>
            </a:r>
            <a:br>
              <a:rPr sz="2916"/>
            </a:br>
            <a:r>
              <a:rPr sz="2916">
                <a:hlinkClick r:id="rId4"/>
              </a:rPr>
              <a:t>http://www.meetup.com/Docker-London/</a:t>
            </a:r>
            <a:endParaRPr sz="2916"/>
          </a:p>
          <a:p>
            <a:pPr marL="231457" lvl="0" indent="-231457" defTabSz="452627">
              <a:spcBef>
                <a:spcPts val="900"/>
              </a:spcBef>
              <a:defRPr sz="1800"/>
            </a:pPr>
            <a:endParaRPr sz="2916"/>
          </a:p>
          <a:p>
            <a:pPr marL="231457" lvl="0" indent="-231457" defTabSz="452627">
              <a:spcBef>
                <a:spcPts val="900"/>
              </a:spcBef>
              <a:defRPr sz="1800"/>
            </a:pPr>
            <a:r>
              <a:rPr sz="2916"/>
              <a:t>London Continuous Delivery - </a:t>
            </a:r>
            <a:br>
              <a:rPr sz="2916"/>
            </a:br>
            <a:r>
              <a:rPr sz="2916">
                <a:hlinkClick r:id="rId5"/>
              </a:rPr>
              <a:t>http://www.meetup.com/London-Continuous-Delivery/</a:t>
            </a:r>
            <a:r>
              <a:rPr sz="2916"/>
              <a:t/>
            </a:r>
            <a:br>
              <a:rPr sz="2916"/>
            </a:br>
            <a:endParaRPr sz="2916"/>
          </a:p>
          <a:p>
            <a:pPr marL="231457" lvl="0" indent="-231457" defTabSz="452627">
              <a:spcBef>
                <a:spcPts val="900"/>
              </a:spcBef>
              <a:defRPr sz="1800"/>
            </a:pPr>
            <a:r>
              <a:rPr sz="2916"/>
              <a:t>DevOps Exchange - </a:t>
            </a:r>
            <a:br>
              <a:rPr sz="2916"/>
            </a:br>
            <a:r>
              <a:rPr sz="2916">
                <a:hlinkClick r:id="rId6"/>
              </a:rPr>
              <a:t>http://www.meetup.com/DevOps-Exchange-London/</a:t>
            </a:r>
          </a:p>
        </p:txBody>
      </p:sp>
      <p:sp>
        <p:nvSpPr>
          <p:cNvPr id="6101" name="Shape 610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616</a:t>
            </a:fld>
            <a:endParaRPr sz="1000"/>
          </a:p>
        </p:txBody>
      </p:sp>
    </p:spTree>
  </p:cSld>
  <p:clrMapOvr>
    <a:masterClrMapping/>
  </p:clrMapOvr>
  <p:transition xmlns:p14="http://schemas.microsoft.com/office/powerpoint/2010/main" spd="med"/>
</p:sld>
</file>

<file path=ppt/slides/slide6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05" name="Shape 6105"/>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Local Meetup Groups</a:t>
            </a:r>
          </a:p>
        </p:txBody>
      </p:sp>
      <p:sp>
        <p:nvSpPr>
          <p:cNvPr id="6106" name="Shape 6106"/>
          <p:cNvSpPr>
            <a:spLocks noGrp="1"/>
          </p:cNvSpPr>
          <p:nvPr>
            <p:ph type="body" idx="1"/>
          </p:nvPr>
        </p:nvSpPr>
        <p:spPr>
          <a:prstGeom prst="rect">
            <a:avLst/>
          </a:prstGeom>
        </p:spPr>
        <p:txBody>
          <a:bodyPr/>
          <a:lstStyle/>
          <a:p>
            <a:pPr lvl="0">
              <a:defRPr sz="1800"/>
            </a:pPr>
            <a:r>
              <a:rPr sz="4800"/>
              <a:t>Fill in local meetup groups here </a:t>
            </a:r>
            <a:br>
              <a:rPr sz="4800"/>
            </a:br>
            <a:r>
              <a:rPr sz="4800"/>
              <a:t>http://opscode.meetup.com</a:t>
            </a:r>
          </a:p>
          <a:p>
            <a:pPr lvl="0">
              <a:defRPr sz="1800"/>
            </a:pPr>
            <a:endParaRPr sz="4800"/>
          </a:p>
          <a:p>
            <a:pPr lvl="0">
              <a:defRPr sz="1800"/>
            </a:pPr>
            <a:r>
              <a:rPr sz="4800">
                <a:hlinkClick r:id="rId3"/>
              </a:rPr>
              <a:t>https://wiki.opscode.com/display/chef/Resources+for+Community+Organizers</a:t>
            </a:r>
            <a:r>
              <a:rPr sz="4800"/>
              <a:t>  </a:t>
            </a:r>
          </a:p>
        </p:txBody>
      </p:sp>
      <p:sp>
        <p:nvSpPr>
          <p:cNvPr id="6107" name="Shape 610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617</a:t>
            </a:fld>
            <a:endParaRPr sz="1000"/>
          </a:p>
        </p:txBody>
      </p:sp>
    </p:spTree>
  </p:cSld>
  <p:clrMapOvr>
    <a:masterClrMapping/>
  </p:clrMapOvr>
  <p:transition xmlns:p14="http://schemas.microsoft.com/office/powerpoint/2010/main" spd="med"/>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1" name="Shape 6111"/>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Appendix:</a:t>
            </a:r>
          </a:p>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Just Enough Ruby for Chef</a:t>
            </a:r>
          </a:p>
        </p:txBody>
      </p:sp>
      <p:sp>
        <p:nvSpPr>
          <p:cNvPr id="6112" name="Shape 6112"/>
          <p:cNvSpPr>
            <a:spLocks noGrp="1"/>
          </p:cNvSpPr>
          <p:nvPr>
            <p:ph type="body" idx="1"/>
          </p:nvPr>
        </p:nvSpPr>
        <p:spPr>
          <a:prstGeom prst="rect">
            <a:avLst/>
          </a:prstGeom>
        </p:spPr>
        <p:txBody>
          <a:bodyPr/>
          <a:lstStyle/>
          <a:p>
            <a:pPr lvl="0">
              <a:defRPr sz="1800">
                <a:solidFill>
                  <a:srgbClr val="000000"/>
                </a:solidFill>
              </a:defRPr>
            </a:pPr>
            <a:r>
              <a:rPr sz="3600">
                <a:solidFill>
                  <a:srgbClr val="A1C3E5"/>
                </a:solidFill>
              </a:rPr>
              <a:t>A quick &amp; dirty crash course</a:t>
            </a:r>
          </a:p>
        </p:txBody>
      </p:sp>
      <p:sp>
        <p:nvSpPr>
          <p:cNvPr id="6113" name="Shape 6113"/>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618</a:t>
            </a:fld>
            <a:endParaRPr sz="1000"/>
          </a:p>
        </p:txBody>
      </p:sp>
    </p:spTree>
  </p:cSld>
  <p:clrMapOvr>
    <a:masterClrMapping/>
  </p:clrMapOvr>
  <p:transition xmlns:p14="http://schemas.microsoft.com/office/powerpoint/2010/main" spd="med"/>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5" name="Shape 6115"/>
          <p:cNvSpPr/>
          <p:nvPr/>
        </p:nvSpPr>
        <p:spPr>
          <a:xfrm>
            <a:off x="8121749" y="4349750"/>
            <a:ext cx="7302501" cy="37846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spAutoFit/>
          </a:bodyPr>
          <a:lstStyle/>
          <a:p>
            <a:pPr marL="800100" lvl="2" indent="-381000" algn="l">
              <a:spcBef>
                <a:spcPts val="1200"/>
              </a:spcBef>
              <a:buClr>
                <a:srgbClr val="F38C24"/>
              </a:buClr>
              <a:buSzPct val="100000"/>
              <a:buChar char="•"/>
              <a:defRPr sz="1800"/>
            </a:pPr>
            <a:r>
              <a:rPr sz="4300">
                <a:latin typeface="+mj-lt"/>
                <a:ea typeface="+mj-ea"/>
                <a:cs typeface="+mj-cs"/>
                <a:sym typeface="Arial"/>
              </a:rPr>
              <a:t>Regular Expressions</a:t>
            </a:r>
          </a:p>
          <a:p>
            <a:pPr marL="800100" lvl="2" indent="-381000" algn="l">
              <a:spcBef>
                <a:spcPts val="1200"/>
              </a:spcBef>
              <a:buClr>
                <a:srgbClr val="F38C24"/>
              </a:buClr>
              <a:buSzPct val="100000"/>
              <a:buChar char="•"/>
              <a:defRPr sz="1800"/>
            </a:pPr>
            <a:r>
              <a:rPr sz="4300">
                <a:latin typeface="+mj-lt"/>
                <a:ea typeface="+mj-ea"/>
                <a:cs typeface="+mj-cs"/>
                <a:sym typeface="Arial"/>
              </a:rPr>
              <a:t>Conditionals</a:t>
            </a:r>
          </a:p>
          <a:p>
            <a:pPr marL="800100" lvl="2" indent="-381000" algn="l">
              <a:spcBef>
                <a:spcPts val="1200"/>
              </a:spcBef>
              <a:buClr>
                <a:srgbClr val="F38C24"/>
              </a:buClr>
              <a:buSzPct val="100000"/>
              <a:buChar char="•"/>
              <a:defRPr sz="1800"/>
            </a:pPr>
            <a:r>
              <a:rPr sz="4300">
                <a:latin typeface="+mj-lt"/>
                <a:ea typeface="+mj-ea"/>
                <a:cs typeface="+mj-cs"/>
                <a:sym typeface="Arial"/>
              </a:rPr>
              <a:t>Method Declaration</a:t>
            </a:r>
          </a:p>
          <a:p>
            <a:pPr marL="800100" lvl="2" indent="-381000" algn="l">
              <a:spcBef>
                <a:spcPts val="1200"/>
              </a:spcBef>
              <a:buClr>
                <a:srgbClr val="F38C24"/>
              </a:buClr>
              <a:buSzPct val="100000"/>
              <a:buChar char="•"/>
              <a:defRPr sz="1800"/>
            </a:pPr>
            <a:r>
              <a:rPr sz="4300">
                <a:latin typeface="+mj-lt"/>
                <a:ea typeface="+mj-ea"/>
                <a:cs typeface="+mj-cs"/>
                <a:sym typeface="Arial"/>
              </a:rPr>
              <a:t>Classes</a:t>
            </a:r>
          </a:p>
          <a:p>
            <a:pPr marL="800100" lvl="2" indent="-381000" algn="l">
              <a:spcBef>
                <a:spcPts val="1200"/>
              </a:spcBef>
              <a:buClr>
                <a:srgbClr val="F38C24"/>
              </a:buClr>
              <a:buSzPct val="100000"/>
              <a:buChar char="•"/>
              <a:defRPr sz="1800"/>
            </a:pPr>
            <a:r>
              <a:rPr sz="4300">
                <a:latin typeface="+mj-lt"/>
                <a:ea typeface="+mj-ea"/>
                <a:cs typeface="+mj-cs"/>
                <a:sym typeface="Arial"/>
              </a:rPr>
              <a:t>Objects</a:t>
            </a:r>
          </a:p>
        </p:txBody>
      </p:sp>
      <p:sp>
        <p:nvSpPr>
          <p:cNvPr id="6116" name="Shape 6116"/>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Lesson Objectives</a:t>
            </a:r>
          </a:p>
        </p:txBody>
      </p:sp>
      <p:sp>
        <p:nvSpPr>
          <p:cNvPr id="6117" name="Shape 6117"/>
          <p:cNvSpPr>
            <a:spLocks noGrp="1"/>
          </p:cNvSpPr>
          <p:nvPr>
            <p:ph type="body" idx="1"/>
          </p:nvPr>
        </p:nvSpPr>
        <p:spPr>
          <a:xfrm>
            <a:off x="723900" y="1981200"/>
            <a:ext cx="15252700" cy="6832600"/>
          </a:xfrm>
          <a:prstGeom prst="rect">
            <a:avLst/>
          </a:prstGeom>
        </p:spPr>
        <p:txBody>
          <a:bodyPr>
            <a:noAutofit/>
          </a:bodyPr>
          <a:lstStyle/>
          <a:p>
            <a:pPr lvl="0">
              <a:defRPr sz="1800"/>
            </a:pPr>
            <a:r>
              <a:rPr sz="4800"/>
              <a:t>After completing the lesson, you will be able to</a:t>
            </a:r>
          </a:p>
          <a:p>
            <a:pPr marL="760411" lvl="1" indent="-341312">
              <a:defRPr sz="1800"/>
            </a:pPr>
            <a:r>
              <a:rPr sz="4300"/>
              <a:t>Explain what irb is, and how to use it.</a:t>
            </a:r>
          </a:p>
          <a:p>
            <a:pPr marL="760411" lvl="1" indent="-341312">
              <a:defRPr sz="1800"/>
            </a:pPr>
            <a:r>
              <a:rPr sz="4300"/>
              <a:t>Describe the function of:</a:t>
            </a:r>
          </a:p>
          <a:p>
            <a:pPr marL="1166812" lvl="2" indent="-341312">
              <a:defRPr sz="1800"/>
            </a:pPr>
            <a:r>
              <a:rPr sz="4300"/>
              <a:t>Variable Assignment</a:t>
            </a:r>
          </a:p>
          <a:p>
            <a:pPr marL="1166812" lvl="2" indent="-341312">
              <a:defRPr sz="1800"/>
            </a:pPr>
            <a:r>
              <a:rPr sz="4300"/>
              <a:t>Basic Arithmetic</a:t>
            </a:r>
          </a:p>
          <a:p>
            <a:pPr marL="1166812" lvl="2" indent="-341312">
              <a:defRPr sz="1800"/>
            </a:pPr>
            <a:r>
              <a:rPr sz="4300"/>
              <a:t>Strings</a:t>
            </a:r>
          </a:p>
          <a:p>
            <a:pPr marL="1166812" lvl="2" indent="-341312">
              <a:defRPr sz="1800"/>
            </a:pPr>
            <a:r>
              <a:rPr sz="4300"/>
              <a:t>Truthiness</a:t>
            </a:r>
          </a:p>
          <a:p>
            <a:pPr marL="1166812" lvl="2" indent="-341312">
              <a:defRPr sz="1800"/>
            </a:pPr>
            <a:r>
              <a:rPr sz="4300"/>
              <a:t>Operators</a:t>
            </a:r>
          </a:p>
          <a:p>
            <a:pPr marL="1219200" lvl="2">
              <a:defRPr sz="1800"/>
            </a:pPr>
            <a:r>
              <a:rPr sz="4300"/>
              <a:t>Hashes</a:t>
            </a:r>
          </a:p>
          <a:p>
            <a:pPr marL="760411" lvl="1" indent="-341312">
              <a:defRPr sz="1800"/>
            </a:pPr>
            <a:endParaRPr sz="4300"/>
          </a:p>
          <a:p>
            <a:pPr marL="760411" lvl="1" indent="-341312">
              <a:defRPr sz="1800"/>
            </a:pPr>
            <a:r>
              <a:rPr sz="4300"/>
              <a:t>Arrays</a:t>
            </a:r>
          </a:p>
        </p:txBody>
      </p:sp>
      <p:sp>
        <p:nvSpPr>
          <p:cNvPr id="6118" name="Shape 6118"/>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619</a:t>
            </a:fld>
            <a:endParaRPr sz="1000"/>
          </a:p>
        </p:txBody>
      </p:sp>
    </p:spTree>
  </p:cSld>
  <p:clrMapOvr>
    <a:masterClrMapping/>
  </p:clrMapOvr>
  <p:transition xmlns:p14="http://schemas.microsoft.com/office/powerpoint/2010/mai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7" name="Shape 1077"/>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Roles Define Policy</a:t>
            </a:r>
          </a:p>
        </p:txBody>
      </p:sp>
      <p:sp>
        <p:nvSpPr>
          <p:cNvPr id="1078" name="Shape 1078"/>
          <p:cNvSpPr>
            <a:spLocks noGrp="1"/>
          </p:cNvSpPr>
          <p:nvPr>
            <p:ph type="body" idx="1"/>
          </p:nvPr>
        </p:nvSpPr>
        <p:spPr>
          <a:xfrm>
            <a:off x="800100" y="1879600"/>
            <a:ext cx="15163800" cy="6731000"/>
          </a:xfrm>
          <a:prstGeom prst="rect">
            <a:avLst/>
          </a:prstGeom>
        </p:spPr>
        <p:txBody>
          <a:bodyPr/>
          <a:lstStyle/>
          <a:p>
            <a:pPr lvl="0">
              <a:defRPr sz="1800"/>
            </a:pPr>
            <a:r>
              <a:rPr sz="4800"/>
              <a:t>Roles may include an ordered list of Chef configuration files that should be applied</a:t>
            </a:r>
          </a:p>
          <a:p>
            <a:pPr lvl="1">
              <a:defRPr sz="1800"/>
            </a:pPr>
            <a:r>
              <a:rPr sz="4800"/>
              <a:t>This list is called a Run List</a:t>
            </a:r>
          </a:p>
          <a:p>
            <a:pPr lvl="1">
              <a:defRPr sz="1800"/>
            </a:pPr>
            <a:r>
              <a:rPr sz="4800"/>
              <a:t>Order is always important in the Run List</a:t>
            </a:r>
          </a:p>
          <a:p>
            <a:pPr lvl="0">
              <a:defRPr sz="1800"/>
            </a:pPr>
            <a:r>
              <a:rPr sz="4800"/>
              <a:t>Roles may include data attributes necessary for configuring your infrastructure, for example:</a:t>
            </a:r>
          </a:p>
          <a:p>
            <a:pPr lvl="1">
              <a:defRPr sz="1800"/>
            </a:pPr>
            <a:r>
              <a:rPr sz="4800"/>
              <a:t>The port that the application server listens on</a:t>
            </a:r>
          </a:p>
          <a:p>
            <a:pPr lvl="1">
              <a:defRPr sz="1800"/>
            </a:pPr>
            <a:r>
              <a:rPr sz="4800"/>
              <a:t>A list of applications that should be deployed</a:t>
            </a:r>
          </a:p>
        </p:txBody>
      </p:sp>
      <p:sp>
        <p:nvSpPr>
          <p:cNvPr id="1079" name="Shape 107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62</a:t>
            </a:fld>
            <a:endParaRPr sz="1000"/>
          </a:p>
        </p:txBody>
      </p:sp>
    </p:spTree>
  </p:cSld>
  <p:clrMapOvr>
    <a:masterClrMapping/>
  </p:clrMapOvr>
  <p:transition xmlns:p14="http://schemas.microsoft.com/office/powerpoint/2010/main" spd="med"/>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0" name="Shape 6120"/>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irb - the interactive ruby shell</a:t>
            </a:r>
          </a:p>
        </p:txBody>
      </p:sp>
      <p:sp>
        <p:nvSpPr>
          <p:cNvPr id="6121" name="Shape 6121"/>
          <p:cNvSpPr>
            <a:spLocks noGrp="1"/>
          </p:cNvSpPr>
          <p:nvPr>
            <p:ph type="body" idx="1"/>
          </p:nvPr>
        </p:nvSpPr>
        <p:spPr>
          <a:prstGeom prst="rect">
            <a:avLst/>
          </a:prstGeom>
        </p:spPr>
        <p:txBody>
          <a:bodyPr/>
          <a:lstStyle/>
          <a:p>
            <a:pPr lvl="0">
              <a:defRPr sz="1800"/>
            </a:pPr>
            <a:r>
              <a:rPr sz="4800"/>
              <a:t>irb is the interactive ruby shell</a:t>
            </a:r>
          </a:p>
          <a:p>
            <a:pPr lvl="0">
              <a:defRPr sz="1800"/>
            </a:pPr>
            <a:r>
              <a:rPr sz="4800"/>
              <a:t>It is a REPL for Ruby</a:t>
            </a:r>
          </a:p>
          <a:p>
            <a:pPr lvl="1">
              <a:defRPr sz="1800"/>
            </a:pPr>
            <a:r>
              <a:rPr sz="4800"/>
              <a:t>Read-Eval-Print-Loop</a:t>
            </a:r>
          </a:p>
          <a:p>
            <a:pPr lvl="1">
              <a:defRPr sz="1800"/>
            </a:pPr>
            <a:r>
              <a:rPr sz="4800"/>
              <a:t>LISP, Python, Erlang, Clojure, etc.</a:t>
            </a:r>
          </a:p>
          <a:p>
            <a:pPr lvl="0">
              <a:defRPr sz="1800"/>
            </a:pPr>
            <a:r>
              <a:rPr sz="4800"/>
              <a:t>An interactive programming environment </a:t>
            </a:r>
          </a:p>
          <a:p>
            <a:pPr lvl="0">
              <a:defRPr sz="1800"/>
            </a:pPr>
            <a:r>
              <a:rPr sz="4800"/>
              <a:t>Super-handy for trying things out</a:t>
            </a:r>
          </a:p>
        </p:txBody>
      </p:sp>
      <p:sp>
        <p:nvSpPr>
          <p:cNvPr id="6122" name="Shape 6122"/>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620</a:t>
            </a:fld>
            <a:endParaRPr sz="1000"/>
          </a:p>
        </p:txBody>
      </p:sp>
    </p:spTree>
  </p:cSld>
  <p:clrMapOvr>
    <a:masterClrMapping/>
  </p:clrMapOvr>
  <p:transition xmlns:p14="http://schemas.microsoft.com/office/powerpoint/2010/main" spd="med"/>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6" name="Shape 6126"/>
          <p:cNvSpPr/>
          <p:nvPr/>
        </p:nvSpPr>
        <p:spPr>
          <a:xfrm>
            <a:off x="800794" y="1949450"/>
            <a:ext cx="14655801" cy="10287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p>
            <a:pPr lvl="1" indent="0" algn="l">
              <a:buClr>
                <a:srgbClr val="F38C24"/>
              </a:buClr>
              <a:defRPr sz="1800"/>
            </a:pPr>
            <a:r>
              <a:rPr sz="3600" b="1">
                <a:solidFill>
                  <a:srgbClr val="FFFFFF"/>
                </a:solidFill>
                <a:latin typeface="+mn-lt"/>
                <a:ea typeface="+mn-ea"/>
                <a:cs typeface="+mn-cs"/>
                <a:sym typeface="Courier"/>
              </a:rPr>
              <a:t>chef@node1$</a:t>
            </a:r>
            <a:r>
              <a:rPr sz="3600">
                <a:solidFill>
                  <a:srgbClr val="FFFFFF"/>
                </a:solidFill>
                <a:latin typeface="+mn-lt"/>
                <a:ea typeface="+mn-ea"/>
                <a:cs typeface="+mn-cs"/>
                <a:sym typeface="Courier"/>
              </a:rPr>
              <a:t> /opt/chef/embedded/bin/irb</a:t>
            </a:r>
          </a:p>
        </p:txBody>
      </p:sp>
      <p:sp>
        <p:nvSpPr>
          <p:cNvPr id="6127" name="Shape 6127"/>
          <p:cNvSpPr>
            <a:spLocks noGrp="1"/>
          </p:cNvSpPr>
          <p:nvPr>
            <p:ph type="title"/>
          </p:nvPr>
        </p:nvSpPr>
        <p:spPr>
          <a:prstGeom prst="rect">
            <a:avLst/>
          </a:prstGeom>
        </p:spPr>
        <p:txBody>
          <a:bodyPr>
            <a:normAutofit fontScale="90000"/>
          </a:bodyPr>
          <a:lstStyle>
            <a:lvl1pPr defTabSz="474980">
              <a:defRPr sz="6120">
                <a:effectLst>
                  <a:outerShdw blurRad="43180" dist="21590" dir="2700000" rotWithShape="0">
                    <a:srgbClr val="000000">
                      <a:alpha val="75000"/>
                    </a:srgbClr>
                  </a:outerShdw>
                </a:effectLst>
              </a:defRPr>
            </a:lvl1pPr>
          </a:lstStyle>
          <a:p>
            <a:pPr lvl="0">
              <a:defRPr sz="1800" b="0">
                <a:solidFill>
                  <a:srgbClr val="000000"/>
                </a:solidFill>
                <a:effectLst/>
              </a:defRPr>
            </a:pPr>
            <a:r>
              <a:rPr sz="6120" b="1">
                <a:solidFill>
                  <a:srgbClr val="FFFFFF"/>
                </a:solidFill>
                <a:effectLst>
                  <a:outerShdw blurRad="43180" dist="21590" dir="2700000" rotWithShape="0">
                    <a:srgbClr val="000000">
                      <a:alpha val="75000"/>
                    </a:srgbClr>
                  </a:outerShdw>
                </a:effectLst>
              </a:rPr>
              <a:t>Exercise: Start irb on your ‘target’ node</a:t>
            </a:r>
          </a:p>
        </p:txBody>
      </p:sp>
      <p:sp>
        <p:nvSpPr>
          <p:cNvPr id="6128" name="Shape 6128"/>
          <p:cNvSpPr/>
          <p:nvPr/>
        </p:nvSpPr>
        <p:spPr>
          <a:xfrm>
            <a:off x="825500" y="3657600"/>
            <a:ext cx="14605000" cy="4686300"/>
          </a:xfrm>
          <a:prstGeom prst="rect">
            <a:avLst/>
          </a:prstGeom>
          <a:solidFill/>
          <a:ln w="25400">
            <a:solidFill>
              <a:srgbClr val="4D5D6D"/>
            </a:solidFill>
            <a:custDash>
              <a:ds d="200000" sp="200000"/>
            </a:custDash>
            <a:miter lim="400000"/>
          </a:ln>
          <a:extLst>
            <a:ext uri="{C572A759-6A51-4108-AA02-DFA0A04FC94B}">
              <ma14:wrappingTextBoxFlag xmlns:ma14="http://schemas.microsoft.com/office/mac/drawingml/2011/main" val="1"/>
            </a:ext>
          </a:extLst>
        </p:spPr>
        <p:txBody>
          <a:bodyPr lIns="38100" tIns="38100" rIns="38100" bIns="38100" anchor="ctr">
            <a:normAutofit/>
          </a:bodyPr>
          <a:lstStyle>
            <a:lvl1pPr algn="l">
              <a:buClr>
                <a:srgbClr val="DE5F31"/>
              </a:buClr>
              <a:defRPr sz="4800">
                <a:solidFill>
                  <a:srgbClr val="FFFFFF"/>
                </a:solidFill>
                <a:latin typeface="+mn-lt"/>
                <a:ea typeface="+mn-ea"/>
                <a:cs typeface="+mn-cs"/>
                <a:sym typeface="Courier"/>
              </a:defRPr>
            </a:lvl1pPr>
          </a:lstStyle>
          <a:p>
            <a:pPr lvl="0">
              <a:defRPr sz="1800">
                <a:solidFill>
                  <a:srgbClr val="000000"/>
                </a:solidFill>
              </a:defRPr>
            </a:pPr>
            <a:r>
              <a:rPr sz="4800">
                <a:solidFill>
                  <a:srgbClr val="FFFFFF"/>
                </a:solidFill>
              </a:rPr>
              <a:t>irb(main):001:0&gt; </a:t>
            </a:r>
          </a:p>
        </p:txBody>
      </p:sp>
      <p:sp>
        <p:nvSpPr>
          <p:cNvPr id="6129" name="Shape 6129"/>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621</a:t>
            </a:fld>
            <a:endParaRPr sz="1000"/>
          </a:p>
        </p:txBody>
      </p:sp>
    </p:spTree>
  </p:cSld>
  <p:clrMapOvr>
    <a:masterClrMapping/>
  </p:clrMapOvr>
  <p:transition xmlns:p14="http://schemas.microsoft.com/office/powerpoint/2010/main" spd="med"/>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3" name="Shape 6133"/>
          <p:cNvSpPr/>
          <p:nvPr/>
        </p:nvSpPr>
        <p:spPr>
          <a:xfrm>
            <a:off x="800794" y="1949450"/>
            <a:ext cx="14655801" cy="10287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p>
            <a:pPr lvl="1" indent="0" algn="l">
              <a:buClr>
                <a:srgbClr val="F38C24"/>
              </a:buClr>
              <a:defRPr sz="1800"/>
            </a:pPr>
            <a:r>
              <a:rPr sz="3600" b="1">
                <a:solidFill>
                  <a:srgbClr val="FFFFFF"/>
                </a:solidFill>
                <a:latin typeface="+mn-lt"/>
                <a:ea typeface="+mn-ea"/>
                <a:cs typeface="+mn-cs"/>
                <a:sym typeface="Courier"/>
              </a:rPr>
              <a:t>chef@node1$</a:t>
            </a:r>
            <a:r>
              <a:rPr sz="3600">
                <a:solidFill>
                  <a:srgbClr val="FFFFFF"/>
                </a:solidFill>
                <a:latin typeface="+mn-lt"/>
                <a:ea typeface="+mn-ea"/>
                <a:cs typeface="+mn-cs"/>
                <a:sym typeface="Courier"/>
              </a:rPr>
              <a:t> /opt/chef/embedded/bin/irb</a:t>
            </a:r>
          </a:p>
        </p:txBody>
      </p:sp>
      <p:sp>
        <p:nvSpPr>
          <p:cNvPr id="6134" name="Shape 6134"/>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Variable assignment</a:t>
            </a:r>
          </a:p>
        </p:txBody>
      </p:sp>
      <p:sp>
        <p:nvSpPr>
          <p:cNvPr id="6135" name="Shape 6135"/>
          <p:cNvSpPr/>
          <p:nvPr/>
        </p:nvSpPr>
        <p:spPr>
          <a:xfrm>
            <a:off x="825500" y="3657600"/>
            <a:ext cx="14605000" cy="4686300"/>
          </a:xfrm>
          <a:prstGeom prst="rect">
            <a:avLst/>
          </a:prstGeom>
          <a:solidFill/>
          <a:ln w="25400">
            <a:solidFill>
              <a:srgbClr val="4D5D6D"/>
            </a:solidFill>
            <a:custDash>
              <a:ds d="200000" sp="200000"/>
            </a:custDash>
            <a:miter lim="400000"/>
          </a:ln>
          <a:extLst>
            <a:ext uri="{C572A759-6A51-4108-AA02-DFA0A04FC94B}">
              <ma14:wrappingTextBoxFlag xmlns:ma14="http://schemas.microsoft.com/office/mac/drawingml/2011/main" val="1"/>
            </a:ext>
          </a:extLst>
        </p:spPr>
        <p:txBody>
          <a:bodyPr lIns="38100" tIns="38100" rIns="38100" bIns="38100" anchor="ctr">
            <a:normAutofit/>
          </a:bodyPr>
          <a:lstStyle/>
          <a:p>
            <a:pPr lvl="0" algn="l">
              <a:buClr>
                <a:srgbClr val="DE5F31"/>
              </a:buClr>
              <a:defRPr sz="1800"/>
            </a:pPr>
            <a:r>
              <a:rPr sz="4800">
                <a:solidFill>
                  <a:srgbClr val="FFFFFF"/>
                </a:solidFill>
                <a:latin typeface="+mn-lt"/>
                <a:ea typeface="+mn-ea"/>
                <a:cs typeface="+mn-cs"/>
                <a:sym typeface="Courier"/>
              </a:rPr>
              <a:t>irb(main):001:0&gt; </a:t>
            </a:r>
            <a:r>
              <a:rPr sz="4800" b="1">
                <a:solidFill>
                  <a:srgbClr val="FFFFFF"/>
                </a:solidFill>
                <a:latin typeface="+mn-lt"/>
                <a:ea typeface="+mn-ea"/>
                <a:cs typeface="+mn-cs"/>
                <a:sym typeface="Courier"/>
              </a:rPr>
              <a:t>x = "hello"</a:t>
            </a:r>
            <a:endParaRPr sz="4800">
              <a:solidFill>
                <a:srgbClr val="FFFFFF"/>
              </a:solidFill>
              <a:latin typeface="+mn-lt"/>
              <a:ea typeface="+mn-ea"/>
              <a:cs typeface="+mn-cs"/>
              <a:sym typeface="Courier"/>
            </a:endParaRPr>
          </a:p>
          <a:p>
            <a:pPr lvl="0" algn="l">
              <a:buClr>
                <a:srgbClr val="DE5F31"/>
              </a:buClr>
              <a:defRPr sz="1800"/>
            </a:pPr>
            <a:r>
              <a:rPr sz="4800">
                <a:solidFill>
                  <a:srgbClr val="FFFFFF"/>
                </a:solidFill>
                <a:latin typeface="+mn-lt"/>
                <a:ea typeface="+mn-ea"/>
                <a:cs typeface="+mn-cs"/>
                <a:sym typeface="Courier"/>
              </a:rPr>
              <a:t>=&gt; "hello"</a:t>
            </a:r>
          </a:p>
          <a:p>
            <a:pPr lvl="0" algn="l">
              <a:buClr>
                <a:srgbClr val="DE5F31"/>
              </a:buClr>
              <a:defRPr sz="1800"/>
            </a:pPr>
            <a:endParaRPr sz="4800">
              <a:solidFill>
                <a:srgbClr val="FFFFFF"/>
              </a:solidFill>
              <a:latin typeface="+mn-lt"/>
              <a:ea typeface="+mn-ea"/>
              <a:cs typeface="+mn-cs"/>
              <a:sym typeface="Courier"/>
            </a:endParaRPr>
          </a:p>
          <a:p>
            <a:pPr lvl="0" algn="l">
              <a:buClr>
                <a:srgbClr val="DE5F31"/>
              </a:buClr>
              <a:defRPr sz="1800"/>
            </a:pPr>
            <a:r>
              <a:rPr sz="4800">
                <a:solidFill>
                  <a:srgbClr val="FFFFFF"/>
                </a:solidFill>
                <a:latin typeface="+mn-lt"/>
                <a:ea typeface="+mn-ea"/>
                <a:cs typeface="+mn-cs"/>
                <a:sym typeface="Courier"/>
              </a:rPr>
              <a:t>irb(main):002:0&gt; </a:t>
            </a:r>
            <a:r>
              <a:rPr sz="4800" b="1">
                <a:solidFill>
                  <a:srgbClr val="FFFFFF"/>
                </a:solidFill>
                <a:latin typeface="+mn-lt"/>
                <a:ea typeface="+mn-ea"/>
                <a:cs typeface="+mn-cs"/>
                <a:sym typeface="Courier"/>
              </a:rPr>
              <a:t>puts x</a:t>
            </a:r>
            <a:endParaRPr sz="4800">
              <a:solidFill>
                <a:srgbClr val="FFFFFF"/>
              </a:solidFill>
              <a:latin typeface="+mn-lt"/>
              <a:ea typeface="+mn-ea"/>
              <a:cs typeface="+mn-cs"/>
              <a:sym typeface="Courier"/>
            </a:endParaRPr>
          </a:p>
          <a:p>
            <a:pPr lvl="0" algn="l">
              <a:buClr>
                <a:srgbClr val="DE5F31"/>
              </a:buClr>
              <a:defRPr sz="1800"/>
            </a:pPr>
            <a:r>
              <a:rPr sz="4800">
                <a:solidFill>
                  <a:srgbClr val="FFFFFF"/>
                </a:solidFill>
                <a:latin typeface="+mn-lt"/>
                <a:ea typeface="+mn-ea"/>
                <a:cs typeface="+mn-cs"/>
                <a:sym typeface="Courier"/>
              </a:rPr>
              <a:t>hello</a:t>
            </a:r>
          </a:p>
          <a:p>
            <a:pPr lvl="0" algn="l">
              <a:buClr>
                <a:srgbClr val="DE5F31"/>
              </a:buClr>
              <a:defRPr sz="1800"/>
            </a:pPr>
            <a:r>
              <a:rPr sz="4800">
                <a:solidFill>
                  <a:srgbClr val="FFFFFF"/>
                </a:solidFill>
                <a:latin typeface="+mn-lt"/>
                <a:ea typeface="+mn-ea"/>
                <a:cs typeface="+mn-cs"/>
                <a:sym typeface="Courier"/>
              </a:rPr>
              <a:t>=&gt; nil</a:t>
            </a:r>
          </a:p>
        </p:txBody>
      </p:sp>
      <p:sp>
        <p:nvSpPr>
          <p:cNvPr id="6136" name="Shape 6136"/>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622</a:t>
            </a:fld>
            <a:endParaRPr sz="1000"/>
          </a:p>
        </p:txBody>
      </p:sp>
    </p:spTree>
  </p:cSld>
  <p:clrMapOvr>
    <a:masterClrMapping/>
  </p:clrMapOvr>
  <p:transition xmlns:p14="http://schemas.microsoft.com/office/powerpoint/2010/main" spd="med"/>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0" name="Shape 6140"/>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Arithmetic</a:t>
            </a:r>
          </a:p>
        </p:txBody>
      </p:sp>
      <p:sp>
        <p:nvSpPr>
          <p:cNvPr id="6141" name="Shape 6141"/>
          <p:cNvSpPr/>
          <p:nvPr/>
        </p:nvSpPr>
        <p:spPr>
          <a:xfrm>
            <a:off x="825500" y="1701800"/>
            <a:ext cx="14605000" cy="7086600"/>
          </a:xfrm>
          <a:prstGeom prst="rect">
            <a:avLst/>
          </a:prstGeom>
          <a:solidFill/>
          <a:ln w="25400">
            <a:solidFill>
              <a:srgbClr val="4D5D6D"/>
            </a:solidFill>
            <a:custDash>
              <a:ds d="200000" sp="200000"/>
            </a:custDash>
            <a:miter lim="400000"/>
          </a:ln>
          <a:extLst>
            <a:ext uri="{C572A759-6A51-4108-AA02-DFA0A04FC94B}">
              <ma14:wrappingTextBoxFlag xmlns:ma14="http://schemas.microsoft.com/office/mac/drawingml/2011/main" val="1"/>
            </a:ext>
          </a:extLst>
        </p:spPr>
        <p:txBody>
          <a:bodyPr lIns="38100" tIns="38100" rIns="38100" bIns="38100" anchor="ctr">
            <a:normAutofit/>
          </a:bodyPr>
          <a:lstStyle/>
          <a:p>
            <a:pPr lvl="0" algn="l">
              <a:buClr>
                <a:srgbClr val="DE5F31"/>
              </a:buClr>
              <a:defRPr sz="1800"/>
            </a:pPr>
            <a:r>
              <a:rPr sz="4800">
                <a:solidFill>
                  <a:srgbClr val="FFFFFF"/>
                </a:solidFill>
                <a:latin typeface="+mn-lt"/>
                <a:ea typeface="+mn-ea"/>
                <a:cs typeface="+mn-cs"/>
                <a:sym typeface="Courier"/>
              </a:rPr>
              <a:t>irb(main):003:0&gt;</a:t>
            </a:r>
            <a:r>
              <a:rPr sz="4800" b="1">
                <a:solidFill>
                  <a:srgbClr val="FFFFFF"/>
                </a:solidFill>
                <a:latin typeface="+mn-lt"/>
                <a:ea typeface="+mn-ea"/>
                <a:cs typeface="+mn-cs"/>
                <a:sym typeface="Courier"/>
              </a:rPr>
              <a:t> 1 + 2</a:t>
            </a:r>
            <a:endParaRPr sz="4800">
              <a:solidFill>
                <a:srgbClr val="FFFFFF"/>
              </a:solidFill>
              <a:latin typeface="+mn-lt"/>
              <a:ea typeface="+mn-ea"/>
              <a:cs typeface="+mn-cs"/>
              <a:sym typeface="Courier"/>
            </a:endParaRPr>
          </a:p>
          <a:p>
            <a:pPr lvl="0" algn="l">
              <a:buClr>
                <a:srgbClr val="DE5F31"/>
              </a:buClr>
              <a:defRPr sz="1800"/>
            </a:pPr>
            <a:r>
              <a:rPr sz="4800">
                <a:solidFill>
                  <a:srgbClr val="FFFFFF"/>
                </a:solidFill>
                <a:latin typeface="+mn-lt"/>
                <a:ea typeface="+mn-ea"/>
                <a:cs typeface="+mn-cs"/>
                <a:sym typeface="Courier"/>
              </a:rPr>
              <a:t>=&gt; 3</a:t>
            </a:r>
          </a:p>
        </p:txBody>
      </p:sp>
      <p:sp>
        <p:nvSpPr>
          <p:cNvPr id="6142" name="Shape 6142"/>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623</a:t>
            </a:fld>
            <a:endParaRPr sz="1000"/>
          </a:p>
        </p:txBody>
      </p:sp>
    </p:spTree>
  </p:cSld>
  <p:clrMapOvr>
    <a:masterClrMapping/>
  </p:clrMapOvr>
  <p:transition xmlns:p14="http://schemas.microsoft.com/office/powerpoint/2010/main" spd="med"/>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hape 6146"/>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Arithmetic</a:t>
            </a:r>
          </a:p>
        </p:txBody>
      </p:sp>
      <p:sp>
        <p:nvSpPr>
          <p:cNvPr id="6147" name="Shape 6147"/>
          <p:cNvSpPr/>
          <p:nvPr/>
        </p:nvSpPr>
        <p:spPr>
          <a:xfrm>
            <a:off x="825500" y="1701800"/>
            <a:ext cx="14605000" cy="7086600"/>
          </a:xfrm>
          <a:prstGeom prst="rect">
            <a:avLst/>
          </a:prstGeom>
          <a:solidFill/>
          <a:ln w="25400">
            <a:solidFill>
              <a:srgbClr val="4D5D6D"/>
            </a:solidFill>
            <a:custDash>
              <a:ds d="200000" sp="200000"/>
            </a:custDash>
            <a:miter lim="400000"/>
          </a:ln>
          <a:extLst>
            <a:ext uri="{C572A759-6A51-4108-AA02-DFA0A04FC94B}">
              <ma14:wrappingTextBoxFlag xmlns:ma14="http://schemas.microsoft.com/office/mac/drawingml/2011/main" val="1"/>
            </a:ext>
          </a:extLst>
        </p:spPr>
        <p:txBody>
          <a:bodyPr lIns="38100" tIns="38100" rIns="38100" bIns="38100" anchor="ctr">
            <a:normAutofit/>
          </a:bodyPr>
          <a:lstStyle/>
          <a:p>
            <a:pPr lvl="0" algn="l">
              <a:buClr>
                <a:srgbClr val="DE5F31"/>
              </a:buClr>
              <a:defRPr sz="1800"/>
            </a:pPr>
            <a:r>
              <a:rPr sz="4800">
                <a:solidFill>
                  <a:srgbClr val="FFFFFF"/>
                </a:solidFill>
                <a:latin typeface="+mn-lt"/>
                <a:ea typeface="+mn-ea"/>
                <a:cs typeface="+mn-cs"/>
                <a:sym typeface="Courier"/>
              </a:rPr>
              <a:t>irb(main):004:0&gt; </a:t>
            </a:r>
            <a:r>
              <a:rPr sz="4800" b="1">
                <a:solidFill>
                  <a:srgbClr val="FFFFFF"/>
                </a:solidFill>
                <a:latin typeface="+mn-lt"/>
                <a:ea typeface="+mn-ea"/>
                <a:cs typeface="+mn-cs"/>
                <a:sym typeface="Courier"/>
              </a:rPr>
              <a:t>18 - 5</a:t>
            </a:r>
          </a:p>
          <a:p>
            <a:pPr lvl="0" algn="l">
              <a:buClr>
                <a:srgbClr val="DE5F31"/>
              </a:buClr>
              <a:defRPr sz="1800"/>
            </a:pPr>
            <a:r>
              <a:rPr sz="4800">
                <a:solidFill>
                  <a:srgbClr val="FFFFFF"/>
                </a:solidFill>
                <a:latin typeface="+mn-lt"/>
                <a:ea typeface="+mn-ea"/>
                <a:cs typeface="+mn-cs"/>
                <a:sym typeface="Courier"/>
              </a:rPr>
              <a:t>=&gt; 13</a:t>
            </a:r>
          </a:p>
        </p:txBody>
      </p:sp>
      <p:sp>
        <p:nvSpPr>
          <p:cNvPr id="6148" name="Shape 6148"/>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624</a:t>
            </a:fld>
            <a:endParaRPr sz="1000"/>
          </a:p>
        </p:txBody>
      </p:sp>
    </p:spTree>
  </p:cSld>
  <p:clrMapOvr>
    <a:masterClrMapping/>
  </p:clrMapOvr>
  <p:transition xmlns:p14="http://schemas.microsoft.com/office/powerpoint/2010/main" spd="med"/>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2" name="Shape 6152"/>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Arithmetic</a:t>
            </a:r>
          </a:p>
        </p:txBody>
      </p:sp>
      <p:sp>
        <p:nvSpPr>
          <p:cNvPr id="6153" name="Shape 6153"/>
          <p:cNvSpPr/>
          <p:nvPr/>
        </p:nvSpPr>
        <p:spPr>
          <a:xfrm>
            <a:off x="825500" y="1701800"/>
            <a:ext cx="14605000" cy="7086600"/>
          </a:xfrm>
          <a:prstGeom prst="rect">
            <a:avLst/>
          </a:prstGeom>
          <a:solidFill/>
          <a:ln w="25400">
            <a:solidFill>
              <a:srgbClr val="4D5D6D"/>
            </a:solidFill>
            <a:custDash>
              <a:ds d="200000" sp="200000"/>
            </a:custDash>
            <a:miter lim="400000"/>
          </a:ln>
          <a:extLst>
            <a:ext uri="{C572A759-6A51-4108-AA02-DFA0A04FC94B}">
              <ma14:wrappingTextBoxFlag xmlns:ma14="http://schemas.microsoft.com/office/mac/drawingml/2011/main" val="1"/>
            </a:ext>
          </a:extLst>
        </p:spPr>
        <p:txBody>
          <a:bodyPr lIns="38100" tIns="38100" rIns="38100" bIns="38100" anchor="ctr">
            <a:normAutofit/>
          </a:bodyPr>
          <a:lstStyle/>
          <a:p>
            <a:pPr lvl="0" algn="l">
              <a:buClr>
                <a:srgbClr val="DE5F31"/>
              </a:buClr>
              <a:defRPr sz="1800"/>
            </a:pPr>
            <a:r>
              <a:rPr sz="4800">
                <a:solidFill>
                  <a:srgbClr val="FFFFFF"/>
                </a:solidFill>
                <a:latin typeface="+mn-lt"/>
                <a:ea typeface="+mn-ea"/>
                <a:cs typeface="+mn-cs"/>
                <a:sym typeface="Courier"/>
              </a:rPr>
              <a:t>irb(main):005:0&gt; </a:t>
            </a:r>
            <a:r>
              <a:rPr sz="4800" b="1">
                <a:solidFill>
                  <a:srgbClr val="FFFFFF"/>
                </a:solidFill>
                <a:latin typeface="+mn-lt"/>
                <a:ea typeface="+mn-ea"/>
                <a:cs typeface="+mn-cs"/>
                <a:sym typeface="Courier"/>
              </a:rPr>
              <a:t>2 * 7</a:t>
            </a:r>
          </a:p>
          <a:p>
            <a:pPr lvl="0" algn="l">
              <a:buClr>
                <a:srgbClr val="DE5F31"/>
              </a:buClr>
              <a:defRPr sz="1800"/>
            </a:pPr>
            <a:r>
              <a:rPr sz="4800">
                <a:solidFill>
                  <a:srgbClr val="FFFFFF"/>
                </a:solidFill>
                <a:latin typeface="+mn-lt"/>
                <a:ea typeface="+mn-ea"/>
                <a:cs typeface="+mn-cs"/>
                <a:sym typeface="Courier"/>
              </a:rPr>
              <a:t>=&gt; 14</a:t>
            </a:r>
          </a:p>
        </p:txBody>
      </p:sp>
      <p:sp>
        <p:nvSpPr>
          <p:cNvPr id="6154" name="Shape 6154"/>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625</a:t>
            </a:fld>
            <a:endParaRPr sz="1000"/>
          </a:p>
        </p:txBody>
      </p:sp>
    </p:spTree>
  </p:cSld>
  <p:clrMapOvr>
    <a:masterClrMapping/>
  </p:clrMapOvr>
  <p:transition xmlns:p14="http://schemas.microsoft.com/office/powerpoint/2010/main" spd="med"/>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8" name="Shape 6158"/>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Arithmetic</a:t>
            </a:r>
          </a:p>
        </p:txBody>
      </p:sp>
      <p:sp>
        <p:nvSpPr>
          <p:cNvPr id="6159" name="Shape 6159"/>
          <p:cNvSpPr/>
          <p:nvPr/>
        </p:nvSpPr>
        <p:spPr>
          <a:xfrm>
            <a:off x="825500" y="1701800"/>
            <a:ext cx="14605000" cy="7086600"/>
          </a:xfrm>
          <a:prstGeom prst="rect">
            <a:avLst/>
          </a:prstGeom>
          <a:solidFill/>
          <a:ln w="25400">
            <a:solidFill>
              <a:srgbClr val="4D5D6D"/>
            </a:solidFill>
            <a:custDash>
              <a:ds d="200000" sp="200000"/>
            </a:custDash>
            <a:miter lim="400000"/>
          </a:ln>
          <a:extLst>
            <a:ext uri="{C572A759-6A51-4108-AA02-DFA0A04FC94B}">
              <ma14:wrappingTextBoxFlag xmlns:ma14="http://schemas.microsoft.com/office/mac/drawingml/2011/main" val="1"/>
            </a:ext>
          </a:extLst>
        </p:spPr>
        <p:txBody>
          <a:bodyPr lIns="38100" tIns="38100" rIns="38100" bIns="38100" anchor="ctr">
            <a:normAutofit/>
          </a:bodyPr>
          <a:lstStyle/>
          <a:p>
            <a:pPr lvl="0" algn="l">
              <a:buClr>
                <a:srgbClr val="DE5F31"/>
              </a:buClr>
              <a:defRPr sz="1800"/>
            </a:pPr>
            <a:r>
              <a:rPr sz="4800">
                <a:solidFill>
                  <a:srgbClr val="FFFFFF"/>
                </a:solidFill>
                <a:latin typeface="+mn-lt"/>
                <a:ea typeface="+mn-ea"/>
                <a:cs typeface="+mn-cs"/>
                <a:sym typeface="Courier"/>
              </a:rPr>
              <a:t>irb(main):006:0&gt; </a:t>
            </a:r>
            <a:r>
              <a:rPr sz="4800" b="1">
                <a:solidFill>
                  <a:srgbClr val="FFFFFF"/>
                </a:solidFill>
                <a:latin typeface="+mn-lt"/>
                <a:ea typeface="+mn-ea"/>
                <a:cs typeface="+mn-cs"/>
                <a:sym typeface="Courier"/>
              </a:rPr>
              <a:t>5 / 2</a:t>
            </a:r>
          </a:p>
          <a:p>
            <a:pPr lvl="0" algn="l">
              <a:buClr>
                <a:srgbClr val="DE5F31"/>
              </a:buClr>
              <a:defRPr sz="1800"/>
            </a:pPr>
            <a:r>
              <a:rPr sz="4800">
                <a:solidFill>
                  <a:srgbClr val="FFFFFF"/>
                </a:solidFill>
                <a:latin typeface="+mn-lt"/>
                <a:ea typeface="+mn-ea"/>
                <a:cs typeface="+mn-cs"/>
                <a:sym typeface="Courier"/>
              </a:rPr>
              <a:t>=&gt; 2</a:t>
            </a:r>
          </a:p>
        </p:txBody>
      </p:sp>
      <p:sp>
        <p:nvSpPr>
          <p:cNvPr id="6160" name="Shape 6160"/>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626</a:t>
            </a:fld>
            <a:endParaRPr sz="1000"/>
          </a:p>
        </p:txBody>
      </p:sp>
    </p:spTree>
  </p:cSld>
  <p:clrMapOvr>
    <a:masterClrMapping/>
  </p:clrMapOvr>
  <p:transition xmlns:p14="http://schemas.microsoft.com/office/powerpoint/2010/main" spd="med"/>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 name="Shape 6164"/>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Arithmetic</a:t>
            </a:r>
          </a:p>
        </p:txBody>
      </p:sp>
      <p:sp>
        <p:nvSpPr>
          <p:cNvPr id="6165" name="Shape 6165"/>
          <p:cNvSpPr/>
          <p:nvPr/>
        </p:nvSpPr>
        <p:spPr>
          <a:xfrm>
            <a:off x="825500" y="1701800"/>
            <a:ext cx="14605000" cy="7086600"/>
          </a:xfrm>
          <a:prstGeom prst="rect">
            <a:avLst/>
          </a:prstGeom>
          <a:solidFill/>
          <a:ln w="25400">
            <a:solidFill>
              <a:srgbClr val="4D5D6D"/>
            </a:solidFill>
            <a:custDash>
              <a:ds d="200000" sp="200000"/>
            </a:custDash>
            <a:miter lim="400000"/>
          </a:ln>
          <a:extLst>
            <a:ext uri="{C572A759-6A51-4108-AA02-DFA0A04FC94B}">
              <ma14:wrappingTextBoxFlag xmlns:ma14="http://schemas.microsoft.com/office/mac/drawingml/2011/main" val="1"/>
            </a:ext>
          </a:extLst>
        </p:spPr>
        <p:txBody>
          <a:bodyPr lIns="38100" tIns="38100" rIns="38100" bIns="38100" anchor="ctr">
            <a:normAutofit/>
          </a:bodyPr>
          <a:lstStyle/>
          <a:p>
            <a:pPr lvl="0" algn="l">
              <a:buClr>
                <a:srgbClr val="DE5F31"/>
              </a:buClr>
              <a:defRPr sz="1800"/>
            </a:pPr>
            <a:r>
              <a:rPr sz="4800">
                <a:solidFill>
                  <a:srgbClr val="FFFFFF"/>
                </a:solidFill>
                <a:latin typeface="+mn-lt"/>
                <a:ea typeface="+mn-ea"/>
                <a:cs typeface="+mn-cs"/>
                <a:sym typeface="Courier"/>
              </a:rPr>
              <a:t>irb(main):007:0&gt; </a:t>
            </a:r>
            <a:r>
              <a:rPr sz="4800" b="1">
                <a:solidFill>
                  <a:srgbClr val="FFFFFF"/>
                </a:solidFill>
                <a:latin typeface="+mn-lt"/>
                <a:ea typeface="+mn-ea"/>
                <a:cs typeface="+mn-cs"/>
                <a:sym typeface="Courier"/>
              </a:rPr>
              <a:t>5 / 2.0</a:t>
            </a:r>
          </a:p>
          <a:p>
            <a:pPr lvl="0" algn="l">
              <a:buClr>
                <a:srgbClr val="DE5F31"/>
              </a:buClr>
              <a:defRPr sz="1800"/>
            </a:pPr>
            <a:r>
              <a:rPr sz="4800">
                <a:solidFill>
                  <a:srgbClr val="FFFFFF"/>
                </a:solidFill>
                <a:latin typeface="+mn-lt"/>
                <a:ea typeface="+mn-ea"/>
                <a:cs typeface="+mn-cs"/>
                <a:sym typeface="Courier"/>
              </a:rPr>
              <a:t>=&gt; 2.5</a:t>
            </a:r>
          </a:p>
        </p:txBody>
      </p:sp>
      <p:sp>
        <p:nvSpPr>
          <p:cNvPr id="6166" name="Shape 6166"/>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627</a:t>
            </a:fld>
            <a:endParaRPr sz="1000"/>
          </a:p>
        </p:txBody>
      </p:sp>
    </p:spTree>
  </p:cSld>
  <p:clrMapOvr>
    <a:masterClrMapping/>
  </p:clrMapOvr>
  <p:transition xmlns:p14="http://schemas.microsoft.com/office/powerpoint/2010/main" spd="med"/>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0" name="Shape 6170"/>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Arithmetic</a:t>
            </a:r>
          </a:p>
        </p:txBody>
      </p:sp>
      <p:sp>
        <p:nvSpPr>
          <p:cNvPr id="6171" name="Shape 6171"/>
          <p:cNvSpPr/>
          <p:nvPr/>
        </p:nvSpPr>
        <p:spPr>
          <a:xfrm>
            <a:off x="825500" y="1701800"/>
            <a:ext cx="14605000" cy="7086600"/>
          </a:xfrm>
          <a:prstGeom prst="rect">
            <a:avLst/>
          </a:prstGeom>
          <a:solidFill/>
          <a:ln w="25400">
            <a:solidFill>
              <a:srgbClr val="4D5D6D"/>
            </a:solidFill>
            <a:custDash>
              <a:ds d="200000" sp="200000"/>
            </a:custDash>
            <a:miter lim="400000"/>
          </a:ln>
          <a:extLst>
            <a:ext uri="{C572A759-6A51-4108-AA02-DFA0A04FC94B}">
              <ma14:wrappingTextBoxFlag xmlns:ma14="http://schemas.microsoft.com/office/mac/drawingml/2011/main" val="1"/>
            </a:ext>
          </a:extLst>
        </p:spPr>
        <p:txBody>
          <a:bodyPr lIns="38100" tIns="38100" rIns="38100" bIns="38100" anchor="ctr">
            <a:normAutofit/>
          </a:bodyPr>
          <a:lstStyle/>
          <a:p>
            <a:pPr lvl="0" algn="l">
              <a:buClr>
                <a:srgbClr val="DE5F31"/>
              </a:buClr>
              <a:defRPr sz="1800"/>
            </a:pPr>
            <a:r>
              <a:rPr sz="4800">
                <a:solidFill>
                  <a:srgbClr val="FFFFFF"/>
                </a:solidFill>
                <a:latin typeface="+mn-lt"/>
                <a:ea typeface="+mn-ea"/>
                <a:cs typeface="+mn-cs"/>
                <a:sym typeface="Courier"/>
              </a:rPr>
              <a:t>irb(main):008:0&gt; </a:t>
            </a:r>
            <a:r>
              <a:rPr sz="4800" b="1">
                <a:solidFill>
                  <a:srgbClr val="FFFFFF"/>
                </a:solidFill>
                <a:latin typeface="+mn-lt"/>
                <a:ea typeface="+mn-ea"/>
                <a:cs typeface="+mn-cs"/>
                <a:sym typeface="Courier"/>
              </a:rPr>
              <a:t>5.class</a:t>
            </a:r>
          </a:p>
          <a:p>
            <a:pPr lvl="0" algn="l">
              <a:buClr>
                <a:srgbClr val="DE5F31"/>
              </a:buClr>
              <a:defRPr sz="1800"/>
            </a:pPr>
            <a:r>
              <a:rPr sz="4800">
                <a:solidFill>
                  <a:srgbClr val="FFFFFF"/>
                </a:solidFill>
                <a:latin typeface="+mn-lt"/>
                <a:ea typeface="+mn-ea"/>
                <a:cs typeface="+mn-cs"/>
                <a:sym typeface="Courier"/>
              </a:rPr>
              <a:t>=&gt; Fixnum</a:t>
            </a:r>
          </a:p>
          <a:p>
            <a:pPr lvl="0" algn="l">
              <a:buClr>
                <a:srgbClr val="DE5F31"/>
              </a:buClr>
              <a:defRPr sz="1800"/>
            </a:pPr>
            <a:endParaRPr sz="4800">
              <a:solidFill>
                <a:srgbClr val="FFFFFF"/>
              </a:solidFill>
              <a:latin typeface="+mn-lt"/>
              <a:ea typeface="+mn-ea"/>
              <a:cs typeface="+mn-cs"/>
              <a:sym typeface="Courier"/>
            </a:endParaRPr>
          </a:p>
          <a:p>
            <a:pPr lvl="0" algn="l">
              <a:buClr>
                <a:srgbClr val="DE5F31"/>
              </a:buClr>
              <a:defRPr sz="1800"/>
            </a:pPr>
            <a:r>
              <a:rPr sz="4800">
                <a:solidFill>
                  <a:srgbClr val="FFFFFF"/>
                </a:solidFill>
                <a:latin typeface="+mn-lt"/>
                <a:ea typeface="+mn-ea"/>
                <a:cs typeface="+mn-cs"/>
                <a:sym typeface="Courier"/>
              </a:rPr>
              <a:t>irb(main):009:0&gt; </a:t>
            </a:r>
            <a:r>
              <a:rPr sz="4800" b="1">
                <a:solidFill>
                  <a:srgbClr val="FFFFFF"/>
                </a:solidFill>
                <a:latin typeface="+mn-lt"/>
                <a:ea typeface="+mn-ea"/>
                <a:cs typeface="+mn-cs"/>
                <a:sym typeface="Courier"/>
              </a:rPr>
              <a:t>5.0.class</a:t>
            </a:r>
            <a:endParaRPr sz="4800">
              <a:solidFill>
                <a:srgbClr val="FFFFFF"/>
              </a:solidFill>
              <a:latin typeface="+mn-lt"/>
              <a:ea typeface="+mn-ea"/>
              <a:cs typeface="+mn-cs"/>
              <a:sym typeface="Courier"/>
            </a:endParaRPr>
          </a:p>
          <a:p>
            <a:pPr lvl="0" algn="l">
              <a:buClr>
                <a:srgbClr val="DE5F31"/>
              </a:buClr>
              <a:defRPr sz="1800"/>
            </a:pPr>
            <a:r>
              <a:rPr sz="4800">
                <a:solidFill>
                  <a:srgbClr val="FFFFFF"/>
                </a:solidFill>
                <a:latin typeface="+mn-lt"/>
                <a:ea typeface="+mn-ea"/>
                <a:cs typeface="+mn-cs"/>
                <a:sym typeface="Courier"/>
              </a:rPr>
              <a:t>=&gt; Float</a:t>
            </a:r>
          </a:p>
        </p:txBody>
      </p:sp>
      <p:sp>
        <p:nvSpPr>
          <p:cNvPr id="6172" name="Shape 6172"/>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628</a:t>
            </a:fld>
            <a:endParaRPr sz="1000"/>
          </a:p>
        </p:txBody>
      </p:sp>
    </p:spTree>
  </p:cSld>
  <p:clrMapOvr>
    <a:masterClrMapping/>
  </p:clrMapOvr>
  <p:transition xmlns:p14="http://schemas.microsoft.com/office/powerpoint/2010/main" spd="med"/>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6" name="Shape 6176"/>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Arithmetic</a:t>
            </a:r>
          </a:p>
        </p:txBody>
      </p:sp>
      <p:sp>
        <p:nvSpPr>
          <p:cNvPr id="6177" name="Shape 6177"/>
          <p:cNvSpPr/>
          <p:nvPr/>
        </p:nvSpPr>
        <p:spPr>
          <a:xfrm>
            <a:off x="825500" y="1701800"/>
            <a:ext cx="14605000" cy="7086600"/>
          </a:xfrm>
          <a:prstGeom prst="rect">
            <a:avLst/>
          </a:prstGeom>
          <a:solidFill/>
          <a:ln w="25400">
            <a:solidFill>
              <a:srgbClr val="4D5D6D"/>
            </a:solidFill>
            <a:custDash>
              <a:ds d="200000" sp="200000"/>
            </a:custDash>
            <a:miter lim="400000"/>
          </a:ln>
          <a:extLst>
            <a:ext uri="{C572A759-6A51-4108-AA02-DFA0A04FC94B}">
              <ma14:wrappingTextBoxFlag xmlns:ma14="http://schemas.microsoft.com/office/mac/drawingml/2011/main" val="1"/>
            </a:ext>
          </a:extLst>
        </p:spPr>
        <p:txBody>
          <a:bodyPr lIns="38100" tIns="38100" rIns="38100" bIns="38100" anchor="ctr">
            <a:normAutofit/>
          </a:bodyPr>
          <a:lstStyle/>
          <a:p>
            <a:pPr lvl="0" algn="l">
              <a:buClr>
                <a:srgbClr val="DE5F31"/>
              </a:buClr>
              <a:defRPr sz="1800"/>
            </a:pPr>
            <a:r>
              <a:rPr sz="4800">
                <a:solidFill>
                  <a:srgbClr val="FFFFFF"/>
                </a:solidFill>
                <a:latin typeface="+mn-lt"/>
                <a:ea typeface="+mn-ea"/>
                <a:cs typeface="+mn-cs"/>
                <a:sym typeface="Courier"/>
              </a:rPr>
              <a:t>irb(main):010:0&gt; </a:t>
            </a:r>
            <a:r>
              <a:rPr sz="4800" b="1">
                <a:solidFill>
                  <a:srgbClr val="FFFFFF"/>
                </a:solidFill>
                <a:latin typeface="+mn-lt"/>
                <a:ea typeface="+mn-ea"/>
                <a:cs typeface="+mn-cs"/>
                <a:sym typeface="Courier"/>
              </a:rPr>
              <a:t>1 + (2 * 3)</a:t>
            </a:r>
          </a:p>
          <a:p>
            <a:pPr lvl="0" algn="l">
              <a:buClr>
                <a:srgbClr val="DE5F31"/>
              </a:buClr>
              <a:defRPr sz="1800"/>
            </a:pPr>
            <a:r>
              <a:rPr sz="4800">
                <a:solidFill>
                  <a:srgbClr val="FFFFFF"/>
                </a:solidFill>
                <a:latin typeface="+mn-lt"/>
                <a:ea typeface="+mn-ea"/>
                <a:cs typeface="+mn-cs"/>
                <a:sym typeface="Courier"/>
              </a:rPr>
              <a:t>=&gt; 7</a:t>
            </a:r>
          </a:p>
        </p:txBody>
      </p:sp>
      <p:sp>
        <p:nvSpPr>
          <p:cNvPr id="6178" name="Shape 6178"/>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629</a:t>
            </a:fld>
            <a:endParaRPr sz="1000"/>
          </a:p>
        </p:txBody>
      </p:sp>
    </p:spTree>
  </p:cSld>
  <p:clrMapOvr>
    <a:masterClrMapping/>
  </p:clrMapOvr>
  <p:transition xmlns:p14="http://schemas.microsoft.com/office/powerpoint/2010/mai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1" name="Shape 1081"/>
          <p:cNvSpPr>
            <a:spLocks noGrp="1"/>
          </p:cNvSpPr>
          <p:nvPr>
            <p:ph type="title"/>
          </p:nvPr>
        </p:nvSpPr>
        <p:spPr>
          <a:prstGeom prst="rect">
            <a:avLst/>
          </a:prstGeom>
        </p:spPr>
        <p:txBody>
          <a:bodyPr/>
          <a:lstStyle/>
          <a:p>
            <a:pPr lvl="0">
              <a:defRPr sz="1800" b="0">
                <a:solidFill>
                  <a:srgbClr val="000000"/>
                </a:solidFill>
                <a:effectLst/>
              </a:defRPr>
            </a:pPr>
            <a:r>
              <a:rPr sz="9600" b="1">
                <a:solidFill>
                  <a:srgbClr val="FFFFFF"/>
                </a:solidFill>
                <a:effectLst>
                  <a:outerShdw blurRad="50800" dist="25400" dir="2700000" rotWithShape="0">
                    <a:srgbClr val="000000">
                      <a:alpha val="75000"/>
                    </a:srgbClr>
                  </a:outerShdw>
                </a:effectLst>
              </a:rPr>
              <a:t>Nodes</a:t>
            </a:r>
          </a:p>
        </p:txBody>
      </p:sp>
      <p:sp>
        <p:nvSpPr>
          <p:cNvPr id="1082" name="Shape 1082"/>
          <p:cNvSpPr/>
          <p:nvPr/>
        </p:nvSpPr>
        <p:spPr>
          <a:xfrm>
            <a:off x="7620988" y="3111500"/>
            <a:ext cx="851225" cy="694625"/>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083" name="Shape 1083"/>
          <p:cNvSpPr/>
          <p:nvPr/>
        </p:nvSpPr>
        <p:spPr>
          <a:xfrm>
            <a:off x="7620988" y="49270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084" name="Shape 1084"/>
          <p:cNvSpPr/>
          <p:nvPr/>
        </p:nvSpPr>
        <p:spPr>
          <a:xfrm>
            <a:off x="6573983" y="49270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085" name="Shape 1085"/>
          <p:cNvSpPr/>
          <p:nvPr/>
        </p:nvSpPr>
        <p:spPr>
          <a:xfrm>
            <a:off x="8736091" y="49270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086" name="Shape 1086"/>
          <p:cNvSpPr/>
          <p:nvPr/>
        </p:nvSpPr>
        <p:spPr>
          <a:xfrm>
            <a:off x="4508499" y="5891167"/>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087" name="Shape 1087"/>
          <p:cNvSpPr/>
          <p:nvPr/>
        </p:nvSpPr>
        <p:spPr>
          <a:xfrm>
            <a:off x="5555503" y="5891167"/>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088" name="Shape 1088"/>
          <p:cNvSpPr/>
          <p:nvPr/>
        </p:nvSpPr>
        <p:spPr>
          <a:xfrm>
            <a:off x="8736091" y="3111500"/>
            <a:ext cx="851225" cy="694625"/>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089" name="Shape 1089"/>
          <p:cNvSpPr/>
          <p:nvPr/>
        </p:nvSpPr>
        <p:spPr>
          <a:xfrm>
            <a:off x="9851195" y="49270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090" name="Shape 1090"/>
          <p:cNvSpPr/>
          <p:nvPr/>
        </p:nvSpPr>
        <p:spPr>
          <a:xfrm>
            <a:off x="10898198" y="49270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091" name="Shape 1091"/>
          <p:cNvSpPr/>
          <p:nvPr/>
        </p:nvSpPr>
        <p:spPr>
          <a:xfrm>
            <a:off x="8747237" y="6746966"/>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092" name="Shape 1092"/>
          <p:cNvSpPr/>
          <p:nvPr/>
        </p:nvSpPr>
        <p:spPr>
          <a:xfrm>
            <a:off x="9883141" y="6772366"/>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093" name="Shape 1093"/>
          <p:cNvSpPr/>
          <p:nvPr/>
        </p:nvSpPr>
        <p:spPr>
          <a:xfrm>
            <a:off x="7630885" y="4024120"/>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094" name="Shape 1094"/>
          <p:cNvSpPr/>
          <p:nvPr/>
        </p:nvSpPr>
        <p:spPr>
          <a:xfrm>
            <a:off x="8748335" y="4024120"/>
            <a:ext cx="851224"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095" name="Shape 1095"/>
          <p:cNvSpPr/>
          <p:nvPr/>
        </p:nvSpPr>
        <p:spPr>
          <a:xfrm>
            <a:off x="9865783" y="4024120"/>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096" name="Shape 1096"/>
          <p:cNvSpPr/>
          <p:nvPr/>
        </p:nvSpPr>
        <p:spPr>
          <a:xfrm>
            <a:off x="5528750" y="4965866"/>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097" name="Shape 1097"/>
          <p:cNvSpPr/>
          <p:nvPr/>
        </p:nvSpPr>
        <p:spPr>
          <a:xfrm>
            <a:off x="6513434" y="4024120"/>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098" name="Shape 1098"/>
          <p:cNvSpPr/>
          <p:nvPr/>
        </p:nvSpPr>
        <p:spPr>
          <a:xfrm>
            <a:off x="8749190" y="5850055"/>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099" name="Shape 1099"/>
          <p:cNvSpPr/>
          <p:nvPr/>
        </p:nvSpPr>
        <p:spPr>
          <a:xfrm>
            <a:off x="9872526" y="5875455"/>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100" name="Shape 1100"/>
          <p:cNvSpPr/>
          <p:nvPr/>
        </p:nvSpPr>
        <p:spPr>
          <a:xfrm>
            <a:off x="7623518" y="7735117"/>
            <a:ext cx="851225" cy="694625"/>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101" name="Shape 1101"/>
          <p:cNvSpPr/>
          <p:nvPr/>
        </p:nvSpPr>
        <p:spPr>
          <a:xfrm>
            <a:off x="8734156" y="7735117"/>
            <a:ext cx="851225" cy="694625"/>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102" name="Shape 1102"/>
          <p:cNvSpPr/>
          <p:nvPr/>
        </p:nvSpPr>
        <p:spPr>
          <a:xfrm>
            <a:off x="7620000" y="6781800"/>
            <a:ext cx="851224" cy="694625"/>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103" name="Shape 1103"/>
          <p:cNvSpPr/>
          <p:nvPr/>
        </p:nvSpPr>
        <p:spPr>
          <a:xfrm>
            <a:off x="6578600" y="6781800"/>
            <a:ext cx="851224" cy="694625"/>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104" name="Shape 110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63</a:t>
            </a:fld>
            <a:endParaRPr sz="1000"/>
          </a:p>
        </p:txBody>
      </p:sp>
    </p:spTree>
  </p:cSld>
  <p:clrMapOvr>
    <a:masterClrMapping/>
  </p:clrMapOvr>
  <p:transition xmlns:p14="http://schemas.microsoft.com/office/powerpoint/2010/main" spd="med"/>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2" name="Shape 6182"/>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Strings</a:t>
            </a:r>
          </a:p>
        </p:txBody>
      </p:sp>
      <p:sp>
        <p:nvSpPr>
          <p:cNvPr id="6183" name="Shape 6183"/>
          <p:cNvSpPr/>
          <p:nvPr/>
        </p:nvSpPr>
        <p:spPr>
          <a:xfrm>
            <a:off x="825500" y="1701800"/>
            <a:ext cx="14605000" cy="7086600"/>
          </a:xfrm>
          <a:prstGeom prst="rect">
            <a:avLst/>
          </a:prstGeom>
          <a:solidFill/>
          <a:ln w="25400">
            <a:solidFill>
              <a:srgbClr val="4D5D6D"/>
            </a:solidFill>
            <a:custDash>
              <a:ds d="200000" sp="200000"/>
            </a:custDash>
            <a:miter lim="400000"/>
          </a:ln>
          <a:extLst>
            <a:ext uri="{C572A759-6A51-4108-AA02-DFA0A04FC94B}">
              <ma14:wrappingTextBoxFlag xmlns:ma14="http://schemas.microsoft.com/office/mac/drawingml/2011/main" val="1"/>
            </a:ext>
          </a:extLst>
        </p:spPr>
        <p:txBody>
          <a:bodyPr lIns="38100" tIns="38100" rIns="38100" bIns="38100" anchor="ctr">
            <a:normAutofit/>
          </a:bodyPr>
          <a:lstStyle/>
          <a:p>
            <a:pPr lvl="0" algn="l">
              <a:buClr>
                <a:srgbClr val="DE5F31"/>
              </a:buClr>
              <a:defRPr sz="1800"/>
            </a:pPr>
            <a:r>
              <a:rPr sz="4800">
                <a:solidFill>
                  <a:srgbClr val="FFFFFF"/>
                </a:solidFill>
                <a:latin typeface="+mn-lt"/>
                <a:ea typeface="+mn-ea"/>
                <a:cs typeface="+mn-cs"/>
                <a:sym typeface="Courier"/>
              </a:rPr>
              <a:t>irb(main):011:0&gt;</a:t>
            </a:r>
            <a:r>
              <a:rPr sz="4800" b="1">
                <a:solidFill>
                  <a:srgbClr val="FFFFFF"/>
                </a:solidFill>
                <a:latin typeface="+mn-lt"/>
                <a:ea typeface="+mn-ea"/>
                <a:cs typeface="+mn-cs"/>
                <a:sym typeface="Courier"/>
              </a:rPr>
              <a:t> 'jungle'</a:t>
            </a:r>
          </a:p>
          <a:p>
            <a:pPr lvl="0" algn="l">
              <a:buClr>
                <a:srgbClr val="DE5F31"/>
              </a:buClr>
              <a:defRPr sz="1800"/>
            </a:pPr>
            <a:r>
              <a:rPr sz="4800">
                <a:solidFill>
                  <a:srgbClr val="FFFFFF"/>
                </a:solidFill>
                <a:latin typeface="+mn-lt"/>
                <a:ea typeface="+mn-ea"/>
                <a:cs typeface="+mn-cs"/>
                <a:sym typeface="Courier"/>
              </a:rPr>
              <a:t>=&gt; "jungle"</a:t>
            </a:r>
          </a:p>
        </p:txBody>
      </p:sp>
      <p:sp>
        <p:nvSpPr>
          <p:cNvPr id="6184" name="Shape 6184"/>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630</a:t>
            </a:fld>
            <a:endParaRPr sz="1000"/>
          </a:p>
        </p:txBody>
      </p:sp>
    </p:spTree>
  </p:cSld>
  <p:clrMapOvr>
    <a:masterClrMapping/>
  </p:clrMapOvr>
  <p:transition xmlns:p14="http://schemas.microsoft.com/office/powerpoint/2010/main" spd="med"/>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8" name="Shape 6188"/>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Strings</a:t>
            </a:r>
          </a:p>
        </p:txBody>
      </p:sp>
      <p:sp>
        <p:nvSpPr>
          <p:cNvPr id="6189" name="Shape 6189"/>
          <p:cNvSpPr/>
          <p:nvPr/>
        </p:nvSpPr>
        <p:spPr>
          <a:xfrm>
            <a:off x="825500" y="1701800"/>
            <a:ext cx="14605000" cy="7086600"/>
          </a:xfrm>
          <a:prstGeom prst="rect">
            <a:avLst/>
          </a:prstGeom>
          <a:solidFill/>
          <a:ln w="25400">
            <a:solidFill>
              <a:srgbClr val="4D5D6D"/>
            </a:solidFill>
            <a:custDash>
              <a:ds d="200000" sp="200000"/>
            </a:custDash>
            <a:miter lim="400000"/>
          </a:ln>
          <a:extLst>
            <a:ext uri="{C572A759-6A51-4108-AA02-DFA0A04FC94B}">
              <ma14:wrappingTextBoxFlag xmlns:ma14="http://schemas.microsoft.com/office/mac/drawingml/2011/main" val="1"/>
            </a:ext>
          </a:extLst>
        </p:spPr>
        <p:txBody>
          <a:bodyPr lIns="38100" tIns="38100" rIns="38100" bIns="38100" anchor="ctr">
            <a:normAutofit/>
          </a:bodyPr>
          <a:lstStyle/>
          <a:p>
            <a:pPr lvl="0" algn="l">
              <a:buClr>
                <a:srgbClr val="DE5F31"/>
              </a:buClr>
              <a:defRPr sz="1800"/>
            </a:pPr>
            <a:r>
              <a:rPr sz="4800">
                <a:solidFill>
                  <a:srgbClr val="FFFFFF"/>
                </a:solidFill>
                <a:latin typeface="+mn-lt"/>
                <a:ea typeface="+mn-ea"/>
                <a:cs typeface="+mn-cs"/>
                <a:sym typeface="Courier"/>
              </a:rPr>
              <a:t>irb(main):012:0&gt; </a:t>
            </a:r>
            <a:r>
              <a:rPr sz="4800" b="1">
                <a:solidFill>
                  <a:srgbClr val="FFFFFF"/>
                </a:solidFill>
                <a:latin typeface="+mn-lt"/>
                <a:ea typeface="+mn-ea"/>
                <a:cs typeface="+mn-cs"/>
                <a:sym typeface="Courier"/>
              </a:rPr>
              <a:t>'it\'s alive'</a:t>
            </a:r>
            <a:endParaRPr sz="4800">
              <a:solidFill>
                <a:srgbClr val="FFFFFF"/>
              </a:solidFill>
              <a:latin typeface="+mn-lt"/>
              <a:ea typeface="+mn-ea"/>
              <a:cs typeface="+mn-cs"/>
              <a:sym typeface="Courier"/>
            </a:endParaRPr>
          </a:p>
          <a:p>
            <a:pPr lvl="0" algn="l">
              <a:buClr>
                <a:srgbClr val="DE5F31"/>
              </a:buClr>
              <a:defRPr sz="1800"/>
            </a:pPr>
            <a:r>
              <a:rPr sz="4800">
                <a:solidFill>
                  <a:srgbClr val="FFFFFF"/>
                </a:solidFill>
                <a:latin typeface="+mn-lt"/>
                <a:ea typeface="+mn-ea"/>
                <a:cs typeface="+mn-cs"/>
                <a:sym typeface="Courier"/>
              </a:rPr>
              <a:t>=&gt; "it's alive"</a:t>
            </a:r>
          </a:p>
        </p:txBody>
      </p:sp>
      <p:sp>
        <p:nvSpPr>
          <p:cNvPr id="6190" name="Shape 6190"/>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631</a:t>
            </a:fld>
            <a:endParaRPr sz="1000"/>
          </a:p>
        </p:txBody>
      </p:sp>
    </p:spTree>
  </p:cSld>
  <p:clrMapOvr>
    <a:masterClrMapping/>
  </p:clrMapOvr>
  <p:transition xmlns:p14="http://schemas.microsoft.com/office/powerpoint/2010/main" spd="med"/>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4" name="Shape 6194"/>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Strings</a:t>
            </a:r>
          </a:p>
        </p:txBody>
      </p:sp>
      <p:sp>
        <p:nvSpPr>
          <p:cNvPr id="6195" name="Shape 6195"/>
          <p:cNvSpPr/>
          <p:nvPr/>
        </p:nvSpPr>
        <p:spPr>
          <a:xfrm>
            <a:off x="825500" y="1701800"/>
            <a:ext cx="14605000" cy="7086600"/>
          </a:xfrm>
          <a:prstGeom prst="rect">
            <a:avLst/>
          </a:prstGeom>
          <a:solidFill/>
          <a:ln w="25400">
            <a:solidFill>
              <a:srgbClr val="4D5D6D"/>
            </a:solidFill>
            <a:custDash>
              <a:ds d="200000" sp="200000"/>
            </a:custDash>
            <a:miter lim="400000"/>
          </a:ln>
          <a:extLst>
            <a:ext uri="{C572A759-6A51-4108-AA02-DFA0A04FC94B}">
              <ma14:wrappingTextBoxFlag xmlns:ma14="http://schemas.microsoft.com/office/mac/drawingml/2011/main" val="1"/>
            </a:ext>
          </a:extLst>
        </p:spPr>
        <p:txBody>
          <a:bodyPr lIns="38100" tIns="38100" rIns="38100" bIns="38100" anchor="ctr">
            <a:normAutofit/>
          </a:bodyPr>
          <a:lstStyle/>
          <a:p>
            <a:pPr lvl="0" algn="l">
              <a:buClr>
                <a:srgbClr val="DE5F31"/>
              </a:buClr>
              <a:defRPr sz="1800"/>
            </a:pPr>
            <a:r>
              <a:rPr sz="4800">
                <a:solidFill>
                  <a:srgbClr val="FFFFFF"/>
                </a:solidFill>
                <a:latin typeface="+mn-lt"/>
                <a:ea typeface="+mn-ea"/>
                <a:cs typeface="+mn-cs"/>
                <a:sym typeface="Courier"/>
              </a:rPr>
              <a:t>irb(main):013:0&gt; </a:t>
            </a:r>
            <a:r>
              <a:rPr sz="4800" b="1">
                <a:solidFill>
                  <a:srgbClr val="FFFFFF"/>
                </a:solidFill>
                <a:latin typeface="+mn-lt"/>
                <a:ea typeface="+mn-ea"/>
                <a:cs typeface="+mn-cs"/>
                <a:sym typeface="Courier"/>
              </a:rPr>
              <a:t>"animal"</a:t>
            </a:r>
          </a:p>
          <a:p>
            <a:pPr lvl="0" algn="l">
              <a:buClr>
                <a:srgbClr val="DE5F31"/>
              </a:buClr>
              <a:defRPr sz="1800"/>
            </a:pPr>
            <a:r>
              <a:rPr sz="4800">
                <a:solidFill>
                  <a:srgbClr val="FFFFFF"/>
                </a:solidFill>
                <a:latin typeface="+mn-lt"/>
                <a:ea typeface="+mn-ea"/>
                <a:cs typeface="+mn-cs"/>
                <a:sym typeface="Courier"/>
              </a:rPr>
              <a:t>=&gt; "animal"</a:t>
            </a:r>
          </a:p>
        </p:txBody>
      </p:sp>
      <p:sp>
        <p:nvSpPr>
          <p:cNvPr id="6196" name="Shape 6196"/>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632</a:t>
            </a:fld>
            <a:endParaRPr sz="1000"/>
          </a:p>
        </p:txBody>
      </p:sp>
    </p:spTree>
  </p:cSld>
  <p:clrMapOvr>
    <a:masterClrMapping/>
  </p:clrMapOvr>
  <p:transition xmlns:p14="http://schemas.microsoft.com/office/powerpoint/2010/main" spd="med"/>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0" name="Shape 6200"/>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Strings</a:t>
            </a:r>
          </a:p>
        </p:txBody>
      </p:sp>
      <p:sp>
        <p:nvSpPr>
          <p:cNvPr id="6201" name="Shape 6201"/>
          <p:cNvSpPr/>
          <p:nvPr/>
        </p:nvSpPr>
        <p:spPr>
          <a:xfrm>
            <a:off x="825500" y="1701800"/>
            <a:ext cx="14605000" cy="7086600"/>
          </a:xfrm>
          <a:prstGeom prst="rect">
            <a:avLst/>
          </a:prstGeom>
          <a:solidFill/>
          <a:ln w="25400">
            <a:solidFill>
              <a:srgbClr val="4D5D6D"/>
            </a:solidFill>
            <a:custDash>
              <a:ds d="200000" sp="200000"/>
            </a:custDash>
            <a:miter lim="400000"/>
          </a:ln>
          <a:extLst>
            <a:ext uri="{C572A759-6A51-4108-AA02-DFA0A04FC94B}">
              <ma14:wrappingTextBoxFlag xmlns:ma14="http://schemas.microsoft.com/office/mac/drawingml/2011/main" val="1"/>
            </a:ext>
          </a:extLst>
        </p:spPr>
        <p:txBody>
          <a:bodyPr lIns="38100" tIns="38100" rIns="38100" bIns="38100" anchor="ctr">
            <a:normAutofit/>
          </a:bodyPr>
          <a:lstStyle/>
          <a:p>
            <a:pPr lvl="0" algn="l">
              <a:buClr>
                <a:srgbClr val="DE5F31"/>
              </a:buClr>
              <a:defRPr sz="1800"/>
            </a:pPr>
            <a:r>
              <a:rPr sz="4800">
                <a:solidFill>
                  <a:srgbClr val="FFFFFF"/>
                </a:solidFill>
                <a:latin typeface="+mn-lt"/>
                <a:ea typeface="+mn-ea"/>
                <a:cs typeface="+mn-cs"/>
                <a:sym typeface="Courier"/>
              </a:rPr>
              <a:t>irb(main):014:0&gt; </a:t>
            </a:r>
            <a:r>
              <a:rPr sz="4800" b="1">
                <a:solidFill>
                  <a:srgbClr val="FFFFFF"/>
                </a:solidFill>
                <a:latin typeface="+mn-lt"/>
                <a:ea typeface="+mn-ea"/>
                <a:cs typeface="+mn-cs"/>
                <a:sym typeface="Courier"/>
              </a:rPr>
              <a:t>"\"so easy\""</a:t>
            </a:r>
            <a:endParaRPr sz="4800">
              <a:solidFill>
                <a:srgbClr val="FFFFFF"/>
              </a:solidFill>
              <a:latin typeface="+mn-lt"/>
              <a:ea typeface="+mn-ea"/>
              <a:cs typeface="+mn-cs"/>
              <a:sym typeface="Courier"/>
            </a:endParaRPr>
          </a:p>
          <a:p>
            <a:pPr lvl="0" algn="l">
              <a:buClr>
                <a:srgbClr val="DE5F31"/>
              </a:buClr>
              <a:defRPr sz="1800"/>
            </a:pPr>
            <a:r>
              <a:rPr sz="4800">
                <a:solidFill>
                  <a:srgbClr val="FFFFFF"/>
                </a:solidFill>
                <a:latin typeface="+mn-lt"/>
                <a:ea typeface="+mn-ea"/>
                <a:cs typeface="+mn-cs"/>
                <a:sym typeface="Courier"/>
              </a:rPr>
              <a:t>=&gt; "\"so easy\""</a:t>
            </a:r>
          </a:p>
          <a:p>
            <a:pPr lvl="0" algn="l">
              <a:buClr>
                <a:srgbClr val="DE5F31"/>
              </a:buClr>
              <a:defRPr sz="1800"/>
            </a:pPr>
            <a:endParaRPr sz="4800">
              <a:solidFill>
                <a:srgbClr val="FFFFFF"/>
              </a:solidFill>
              <a:latin typeface="+mn-lt"/>
              <a:ea typeface="+mn-ea"/>
              <a:cs typeface="+mn-cs"/>
              <a:sym typeface="Courier"/>
            </a:endParaRPr>
          </a:p>
          <a:p>
            <a:pPr lvl="0" algn="l">
              <a:buClr>
                <a:srgbClr val="DE5F31"/>
              </a:buClr>
              <a:defRPr sz="1800"/>
            </a:pPr>
            <a:r>
              <a:rPr sz="4800">
                <a:solidFill>
                  <a:srgbClr val="FFFFFF"/>
                </a:solidFill>
                <a:latin typeface="+mn-lt"/>
                <a:ea typeface="+mn-ea"/>
                <a:cs typeface="+mn-cs"/>
                <a:sym typeface="Courier"/>
              </a:rPr>
              <a:t>irb(main):015:0&gt; </a:t>
            </a:r>
            <a:r>
              <a:rPr sz="4800" b="1">
                <a:solidFill>
                  <a:srgbClr val="FFFFFF"/>
                </a:solidFill>
                <a:latin typeface="+mn-lt"/>
                <a:ea typeface="+mn-ea"/>
                <a:cs typeface="+mn-cs"/>
                <a:sym typeface="Courier"/>
              </a:rPr>
              <a:t>puts "\"so easy\""</a:t>
            </a:r>
          </a:p>
          <a:p>
            <a:pPr lvl="0" algn="l">
              <a:buClr>
                <a:srgbClr val="DE5F31"/>
              </a:buClr>
              <a:defRPr sz="1800"/>
            </a:pPr>
            <a:r>
              <a:rPr sz="4800">
                <a:solidFill>
                  <a:srgbClr val="FFFFFF"/>
                </a:solidFill>
                <a:latin typeface="+mn-lt"/>
                <a:ea typeface="+mn-ea"/>
                <a:cs typeface="+mn-cs"/>
                <a:sym typeface="Courier"/>
              </a:rPr>
              <a:t>"so easy"</a:t>
            </a:r>
          </a:p>
          <a:p>
            <a:pPr lvl="0" algn="l">
              <a:buClr>
                <a:srgbClr val="DE5F31"/>
              </a:buClr>
              <a:defRPr sz="1800"/>
            </a:pPr>
            <a:r>
              <a:rPr sz="4800">
                <a:solidFill>
                  <a:srgbClr val="FFFFFF"/>
                </a:solidFill>
                <a:latin typeface="+mn-lt"/>
                <a:ea typeface="+mn-ea"/>
                <a:cs typeface="+mn-cs"/>
                <a:sym typeface="Courier"/>
              </a:rPr>
              <a:t>=&gt; nil</a:t>
            </a:r>
          </a:p>
        </p:txBody>
      </p:sp>
      <p:sp>
        <p:nvSpPr>
          <p:cNvPr id="6202" name="Shape 6202"/>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633</a:t>
            </a:fld>
            <a:endParaRPr sz="1000"/>
          </a:p>
        </p:txBody>
      </p:sp>
    </p:spTree>
  </p:cSld>
  <p:clrMapOvr>
    <a:masterClrMapping/>
  </p:clrMapOvr>
  <p:transition xmlns:p14="http://schemas.microsoft.com/office/powerpoint/2010/main" spd="med"/>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6" name="Shape 6206"/>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Strings</a:t>
            </a:r>
          </a:p>
        </p:txBody>
      </p:sp>
      <p:sp>
        <p:nvSpPr>
          <p:cNvPr id="6207" name="Shape 6207"/>
          <p:cNvSpPr/>
          <p:nvPr/>
        </p:nvSpPr>
        <p:spPr>
          <a:xfrm>
            <a:off x="825500" y="1701800"/>
            <a:ext cx="14605000" cy="7086600"/>
          </a:xfrm>
          <a:prstGeom prst="rect">
            <a:avLst/>
          </a:prstGeom>
          <a:solidFill/>
          <a:ln w="25400">
            <a:solidFill>
              <a:srgbClr val="4D5D6D"/>
            </a:solidFill>
            <a:custDash>
              <a:ds d="200000" sp="200000"/>
            </a:custDash>
            <a:miter lim="400000"/>
          </a:ln>
          <a:extLst>
            <a:ext uri="{C572A759-6A51-4108-AA02-DFA0A04FC94B}">
              <ma14:wrappingTextBoxFlag xmlns:ma14="http://schemas.microsoft.com/office/mac/drawingml/2011/main" val="1"/>
            </a:ext>
          </a:extLst>
        </p:spPr>
        <p:txBody>
          <a:bodyPr lIns="38100" tIns="38100" rIns="38100" bIns="38100" anchor="ctr">
            <a:normAutofit/>
          </a:bodyPr>
          <a:lstStyle/>
          <a:p>
            <a:pPr lvl="0" algn="l">
              <a:buClr>
                <a:srgbClr val="DE5F31"/>
              </a:buClr>
              <a:defRPr sz="1800"/>
            </a:pPr>
            <a:r>
              <a:rPr sz="4800">
                <a:solidFill>
                  <a:srgbClr val="FFFFFF"/>
                </a:solidFill>
                <a:latin typeface="+mn-lt"/>
                <a:ea typeface="+mn-ea"/>
                <a:cs typeface="+mn-cs"/>
                <a:sym typeface="Courier"/>
              </a:rPr>
              <a:t>irb(main):016:0&gt; </a:t>
            </a:r>
            <a:r>
              <a:rPr sz="4800" b="1">
                <a:solidFill>
                  <a:srgbClr val="FFFFFF"/>
                </a:solidFill>
                <a:latin typeface="+mn-lt"/>
                <a:ea typeface="+mn-ea"/>
                <a:cs typeface="+mn-cs"/>
                <a:sym typeface="Courier"/>
              </a:rPr>
              <a:t>x = "pretty"</a:t>
            </a:r>
          </a:p>
          <a:p>
            <a:pPr lvl="0" algn="l">
              <a:buClr>
                <a:srgbClr val="DE5F31"/>
              </a:buClr>
              <a:defRPr sz="1800"/>
            </a:pPr>
            <a:r>
              <a:rPr sz="4800">
                <a:solidFill>
                  <a:srgbClr val="FFFFFF"/>
                </a:solidFill>
                <a:latin typeface="+mn-lt"/>
                <a:ea typeface="+mn-ea"/>
                <a:cs typeface="+mn-cs"/>
                <a:sym typeface="Courier"/>
              </a:rPr>
              <a:t>=&gt; "pretty"</a:t>
            </a:r>
          </a:p>
          <a:p>
            <a:pPr lvl="0" algn="l">
              <a:buClr>
                <a:srgbClr val="DE5F31"/>
              </a:buClr>
              <a:defRPr sz="1800"/>
            </a:pPr>
            <a:endParaRPr sz="4800">
              <a:solidFill>
                <a:srgbClr val="FFFFFF"/>
              </a:solidFill>
              <a:latin typeface="+mn-lt"/>
              <a:ea typeface="+mn-ea"/>
              <a:cs typeface="+mn-cs"/>
              <a:sym typeface="Courier"/>
            </a:endParaRPr>
          </a:p>
          <a:p>
            <a:pPr lvl="0" algn="l">
              <a:buClr>
                <a:srgbClr val="DE5F31"/>
              </a:buClr>
              <a:defRPr sz="1800"/>
            </a:pPr>
            <a:r>
              <a:rPr sz="4800">
                <a:solidFill>
                  <a:srgbClr val="FFFFFF"/>
                </a:solidFill>
                <a:latin typeface="+mn-lt"/>
                <a:ea typeface="+mn-ea"/>
                <a:cs typeface="+mn-cs"/>
                <a:sym typeface="Courier"/>
              </a:rPr>
              <a:t>irb(main):017:0&gt; </a:t>
            </a:r>
            <a:r>
              <a:rPr sz="4800" b="1">
                <a:solidFill>
                  <a:srgbClr val="FFFFFF"/>
                </a:solidFill>
                <a:latin typeface="+mn-lt"/>
                <a:ea typeface="+mn-ea"/>
                <a:cs typeface="+mn-cs"/>
                <a:sym typeface="Courier"/>
              </a:rPr>
              <a:t>"#{x} nice"</a:t>
            </a:r>
          </a:p>
          <a:p>
            <a:pPr lvl="0" algn="l">
              <a:buClr>
                <a:srgbClr val="DE5F31"/>
              </a:buClr>
              <a:defRPr sz="1800"/>
            </a:pPr>
            <a:r>
              <a:rPr sz="4800">
                <a:solidFill>
                  <a:srgbClr val="FFFFFF"/>
                </a:solidFill>
                <a:latin typeface="+mn-lt"/>
                <a:ea typeface="+mn-ea"/>
                <a:cs typeface="+mn-cs"/>
                <a:sym typeface="Courier"/>
              </a:rPr>
              <a:t>=&gt; "pretty nice"</a:t>
            </a:r>
          </a:p>
          <a:p>
            <a:pPr lvl="0" algn="l">
              <a:buClr>
                <a:srgbClr val="DE5F31"/>
              </a:buClr>
              <a:defRPr sz="1800"/>
            </a:pPr>
            <a:endParaRPr sz="4800">
              <a:solidFill>
                <a:srgbClr val="FFFFFF"/>
              </a:solidFill>
              <a:latin typeface="+mn-lt"/>
              <a:ea typeface="+mn-ea"/>
              <a:cs typeface="+mn-cs"/>
              <a:sym typeface="Courier"/>
            </a:endParaRPr>
          </a:p>
          <a:p>
            <a:pPr lvl="0" algn="l">
              <a:buClr>
                <a:srgbClr val="DE5F31"/>
              </a:buClr>
              <a:defRPr sz="1800"/>
            </a:pPr>
            <a:r>
              <a:rPr sz="4800">
                <a:solidFill>
                  <a:srgbClr val="FFFFFF"/>
                </a:solidFill>
                <a:latin typeface="+mn-lt"/>
                <a:ea typeface="+mn-ea"/>
                <a:cs typeface="+mn-cs"/>
                <a:sym typeface="Courier"/>
              </a:rPr>
              <a:t>irb(main):018:0&gt; </a:t>
            </a:r>
            <a:r>
              <a:rPr sz="4800" b="1">
                <a:solidFill>
                  <a:srgbClr val="FFFFFF"/>
                </a:solidFill>
                <a:latin typeface="+mn-lt"/>
                <a:ea typeface="+mn-ea"/>
                <a:cs typeface="+mn-cs"/>
                <a:sym typeface="Courier"/>
              </a:rPr>
              <a:t>'#{x} nice'</a:t>
            </a:r>
            <a:endParaRPr sz="4800">
              <a:solidFill>
                <a:srgbClr val="FFFFFF"/>
              </a:solidFill>
              <a:latin typeface="+mn-lt"/>
              <a:ea typeface="+mn-ea"/>
              <a:cs typeface="+mn-cs"/>
              <a:sym typeface="Courier"/>
            </a:endParaRPr>
          </a:p>
          <a:p>
            <a:pPr lvl="0" algn="l">
              <a:buClr>
                <a:srgbClr val="DE5F31"/>
              </a:buClr>
              <a:defRPr sz="1800"/>
            </a:pPr>
            <a:r>
              <a:rPr sz="4800">
                <a:solidFill>
                  <a:srgbClr val="FFFFFF"/>
                </a:solidFill>
                <a:latin typeface="+mn-lt"/>
                <a:ea typeface="+mn-ea"/>
                <a:cs typeface="+mn-cs"/>
                <a:sym typeface="Courier"/>
              </a:rPr>
              <a:t>=&gt; "\#{x} nice"</a:t>
            </a:r>
          </a:p>
        </p:txBody>
      </p:sp>
      <p:sp>
        <p:nvSpPr>
          <p:cNvPr id="6208" name="Shape 6208"/>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634</a:t>
            </a:fld>
            <a:endParaRPr sz="1000"/>
          </a:p>
        </p:txBody>
      </p:sp>
    </p:spTree>
  </p:cSld>
  <p:clrMapOvr>
    <a:masterClrMapping/>
  </p:clrMapOvr>
  <p:transition xmlns:p14="http://schemas.microsoft.com/office/powerpoint/2010/main" spd="med"/>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2" name="Shape 6212"/>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Truthiness</a:t>
            </a:r>
          </a:p>
        </p:txBody>
      </p:sp>
      <p:sp>
        <p:nvSpPr>
          <p:cNvPr id="6213" name="Shape 6213"/>
          <p:cNvSpPr/>
          <p:nvPr/>
        </p:nvSpPr>
        <p:spPr>
          <a:xfrm>
            <a:off x="825500" y="1701800"/>
            <a:ext cx="14605000" cy="7086600"/>
          </a:xfrm>
          <a:prstGeom prst="rect">
            <a:avLst/>
          </a:prstGeom>
          <a:solidFill/>
          <a:ln w="25400">
            <a:solidFill>
              <a:srgbClr val="4D5D6D"/>
            </a:solidFill>
            <a:custDash>
              <a:ds d="200000" sp="200000"/>
            </a:custDash>
            <a:miter lim="400000"/>
          </a:ln>
          <a:extLst>
            <a:ext uri="{C572A759-6A51-4108-AA02-DFA0A04FC94B}">
              <ma14:wrappingTextBoxFlag xmlns:ma14="http://schemas.microsoft.com/office/mac/drawingml/2011/main" val="1"/>
            </a:ext>
          </a:extLst>
        </p:spPr>
        <p:txBody>
          <a:bodyPr lIns="38100" tIns="38100" rIns="38100" bIns="38100" anchor="ctr">
            <a:normAutofit/>
          </a:bodyPr>
          <a:lstStyle/>
          <a:p>
            <a:pPr lvl="0" algn="l" defTabSz="296163">
              <a:buClr>
                <a:srgbClr val="DE5F31"/>
              </a:buClr>
              <a:defRPr sz="1800"/>
            </a:pPr>
            <a:r>
              <a:rPr sz="2543">
                <a:solidFill>
                  <a:srgbClr val="FFFFFF"/>
                </a:solidFill>
                <a:latin typeface="+mn-lt"/>
                <a:ea typeface="+mn-ea"/>
                <a:cs typeface="+mn-cs"/>
                <a:sym typeface="Courier"/>
              </a:rPr>
              <a:t>irb(main):019:0&gt; </a:t>
            </a:r>
            <a:r>
              <a:rPr sz="2543" b="1">
                <a:solidFill>
                  <a:srgbClr val="FFFFFF"/>
                </a:solidFill>
                <a:latin typeface="+mn-lt"/>
                <a:ea typeface="+mn-ea"/>
                <a:cs typeface="+mn-cs"/>
                <a:sym typeface="Courier"/>
              </a:rPr>
              <a:t>true</a:t>
            </a:r>
            <a:endParaRPr sz="2543">
              <a:solidFill>
                <a:srgbClr val="FFFFFF"/>
              </a:solidFill>
              <a:latin typeface="+mn-lt"/>
              <a:ea typeface="+mn-ea"/>
              <a:cs typeface="+mn-cs"/>
              <a:sym typeface="Courier"/>
            </a:endParaRPr>
          </a:p>
          <a:p>
            <a:pPr lvl="0" algn="l" defTabSz="296163">
              <a:buClr>
                <a:srgbClr val="DE5F31"/>
              </a:buClr>
              <a:defRPr sz="1800"/>
            </a:pPr>
            <a:r>
              <a:rPr sz="2543">
                <a:solidFill>
                  <a:srgbClr val="FFFFFF"/>
                </a:solidFill>
                <a:latin typeface="+mn-lt"/>
                <a:ea typeface="+mn-ea"/>
                <a:cs typeface="+mn-cs"/>
                <a:sym typeface="Courier"/>
              </a:rPr>
              <a:t>=&gt; true</a:t>
            </a:r>
          </a:p>
          <a:p>
            <a:pPr lvl="0" algn="l" defTabSz="296163">
              <a:buClr>
                <a:srgbClr val="DE5F31"/>
              </a:buClr>
              <a:defRPr sz="1800"/>
            </a:pPr>
            <a:endParaRPr sz="2543">
              <a:solidFill>
                <a:srgbClr val="FFFFFF"/>
              </a:solidFill>
              <a:latin typeface="+mn-lt"/>
              <a:ea typeface="+mn-ea"/>
              <a:cs typeface="+mn-cs"/>
              <a:sym typeface="Courier"/>
            </a:endParaRPr>
          </a:p>
          <a:p>
            <a:pPr lvl="0" algn="l" defTabSz="296163">
              <a:buClr>
                <a:srgbClr val="DE5F31"/>
              </a:buClr>
              <a:defRPr sz="1800"/>
            </a:pPr>
            <a:r>
              <a:rPr sz="2543">
                <a:solidFill>
                  <a:srgbClr val="FFFFFF"/>
                </a:solidFill>
                <a:latin typeface="+mn-lt"/>
                <a:ea typeface="+mn-ea"/>
                <a:cs typeface="+mn-cs"/>
                <a:sym typeface="Courier"/>
              </a:rPr>
              <a:t>irb(main):020:0&gt; </a:t>
            </a:r>
            <a:r>
              <a:rPr sz="2543" b="1">
                <a:solidFill>
                  <a:srgbClr val="FFFFFF"/>
                </a:solidFill>
                <a:latin typeface="+mn-lt"/>
                <a:ea typeface="+mn-ea"/>
                <a:cs typeface="+mn-cs"/>
                <a:sym typeface="Courier"/>
              </a:rPr>
              <a:t>false</a:t>
            </a:r>
            <a:endParaRPr sz="2543">
              <a:solidFill>
                <a:srgbClr val="FFFFFF"/>
              </a:solidFill>
              <a:latin typeface="+mn-lt"/>
              <a:ea typeface="+mn-ea"/>
              <a:cs typeface="+mn-cs"/>
              <a:sym typeface="Courier"/>
            </a:endParaRPr>
          </a:p>
          <a:p>
            <a:pPr lvl="0" algn="l" defTabSz="296163">
              <a:buClr>
                <a:srgbClr val="DE5F31"/>
              </a:buClr>
              <a:defRPr sz="1800"/>
            </a:pPr>
            <a:r>
              <a:rPr sz="2543">
                <a:solidFill>
                  <a:srgbClr val="FFFFFF"/>
                </a:solidFill>
                <a:latin typeface="+mn-lt"/>
                <a:ea typeface="+mn-ea"/>
                <a:cs typeface="+mn-cs"/>
                <a:sym typeface="Courier"/>
              </a:rPr>
              <a:t>=&gt; false</a:t>
            </a:r>
          </a:p>
          <a:p>
            <a:pPr lvl="0" algn="l" defTabSz="296163">
              <a:buClr>
                <a:srgbClr val="DE5F31"/>
              </a:buClr>
              <a:defRPr sz="1800"/>
            </a:pPr>
            <a:endParaRPr sz="2543">
              <a:solidFill>
                <a:srgbClr val="FFFFFF"/>
              </a:solidFill>
              <a:latin typeface="+mn-lt"/>
              <a:ea typeface="+mn-ea"/>
              <a:cs typeface="+mn-cs"/>
              <a:sym typeface="Courier"/>
            </a:endParaRPr>
          </a:p>
          <a:p>
            <a:pPr lvl="0" algn="l" defTabSz="296163">
              <a:buClr>
                <a:srgbClr val="DE5F31"/>
              </a:buClr>
              <a:defRPr sz="1800"/>
            </a:pPr>
            <a:r>
              <a:rPr sz="2543">
                <a:solidFill>
                  <a:srgbClr val="FFFFFF"/>
                </a:solidFill>
                <a:latin typeface="+mn-lt"/>
                <a:ea typeface="+mn-ea"/>
                <a:cs typeface="+mn-cs"/>
                <a:sym typeface="Courier"/>
              </a:rPr>
              <a:t>irb(main):021:0&gt; </a:t>
            </a:r>
            <a:r>
              <a:rPr sz="2543" b="1">
                <a:solidFill>
                  <a:srgbClr val="FFFFFF"/>
                </a:solidFill>
                <a:latin typeface="+mn-lt"/>
                <a:ea typeface="+mn-ea"/>
                <a:cs typeface="+mn-cs"/>
                <a:sym typeface="Courier"/>
              </a:rPr>
              <a:t>nil</a:t>
            </a:r>
            <a:endParaRPr sz="2543">
              <a:solidFill>
                <a:srgbClr val="FFFFFF"/>
              </a:solidFill>
              <a:latin typeface="+mn-lt"/>
              <a:ea typeface="+mn-ea"/>
              <a:cs typeface="+mn-cs"/>
              <a:sym typeface="Courier"/>
            </a:endParaRPr>
          </a:p>
          <a:p>
            <a:pPr lvl="0" algn="l" defTabSz="296163">
              <a:buClr>
                <a:srgbClr val="DE5F31"/>
              </a:buClr>
              <a:defRPr sz="1800"/>
            </a:pPr>
            <a:r>
              <a:rPr sz="2543">
                <a:solidFill>
                  <a:srgbClr val="FFFFFF"/>
                </a:solidFill>
                <a:latin typeface="+mn-lt"/>
                <a:ea typeface="+mn-ea"/>
                <a:cs typeface="+mn-cs"/>
                <a:sym typeface="Courier"/>
              </a:rPr>
              <a:t>=&gt; nil</a:t>
            </a:r>
          </a:p>
          <a:p>
            <a:pPr lvl="0" algn="l" defTabSz="296163">
              <a:buClr>
                <a:srgbClr val="DE5F31"/>
              </a:buClr>
              <a:defRPr sz="1800"/>
            </a:pPr>
            <a:endParaRPr sz="2543">
              <a:solidFill>
                <a:srgbClr val="FFFFFF"/>
              </a:solidFill>
              <a:latin typeface="+mn-lt"/>
              <a:ea typeface="+mn-ea"/>
              <a:cs typeface="+mn-cs"/>
              <a:sym typeface="Courier"/>
            </a:endParaRPr>
          </a:p>
          <a:p>
            <a:pPr lvl="0" algn="l" defTabSz="296163">
              <a:buClr>
                <a:srgbClr val="DE5F31"/>
              </a:buClr>
              <a:defRPr sz="1800"/>
            </a:pPr>
            <a:r>
              <a:rPr sz="2543">
                <a:solidFill>
                  <a:srgbClr val="FFFFFF"/>
                </a:solidFill>
                <a:latin typeface="+mn-lt"/>
                <a:ea typeface="+mn-ea"/>
                <a:cs typeface="+mn-cs"/>
                <a:sym typeface="Courier"/>
              </a:rPr>
              <a:t>irb(main):022:0&gt; </a:t>
            </a:r>
            <a:r>
              <a:rPr sz="2543" b="1">
                <a:solidFill>
                  <a:srgbClr val="FFFFFF"/>
                </a:solidFill>
                <a:latin typeface="+mn-lt"/>
                <a:ea typeface="+mn-ea"/>
                <a:cs typeface="+mn-cs"/>
                <a:sym typeface="Courier"/>
              </a:rPr>
              <a:t>!!nil</a:t>
            </a:r>
            <a:endParaRPr sz="2543">
              <a:solidFill>
                <a:srgbClr val="FFFFFF"/>
              </a:solidFill>
              <a:latin typeface="+mn-lt"/>
              <a:ea typeface="+mn-ea"/>
              <a:cs typeface="+mn-cs"/>
              <a:sym typeface="Courier"/>
            </a:endParaRPr>
          </a:p>
          <a:p>
            <a:pPr lvl="0" algn="l" defTabSz="296163">
              <a:buClr>
                <a:srgbClr val="DE5F31"/>
              </a:buClr>
              <a:defRPr sz="1800"/>
            </a:pPr>
            <a:r>
              <a:rPr sz="2543">
                <a:solidFill>
                  <a:srgbClr val="FFFFFF"/>
                </a:solidFill>
                <a:latin typeface="+mn-lt"/>
                <a:ea typeface="+mn-ea"/>
                <a:cs typeface="+mn-cs"/>
                <a:sym typeface="Courier"/>
              </a:rPr>
              <a:t>=&gt; false</a:t>
            </a:r>
          </a:p>
          <a:p>
            <a:pPr lvl="0" algn="l" defTabSz="296163">
              <a:buClr>
                <a:srgbClr val="DE5F31"/>
              </a:buClr>
              <a:defRPr sz="1800"/>
            </a:pPr>
            <a:endParaRPr sz="2543">
              <a:solidFill>
                <a:srgbClr val="FFFFFF"/>
              </a:solidFill>
              <a:latin typeface="+mn-lt"/>
              <a:ea typeface="+mn-ea"/>
              <a:cs typeface="+mn-cs"/>
              <a:sym typeface="Courier"/>
            </a:endParaRPr>
          </a:p>
          <a:p>
            <a:pPr lvl="0" algn="l" defTabSz="296163">
              <a:buClr>
                <a:srgbClr val="DE5F31"/>
              </a:buClr>
              <a:defRPr sz="1800"/>
            </a:pPr>
            <a:r>
              <a:rPr sz="2543">
                <a:solidFill>
                  <a:srgbClr val="FFFFFF"/>
                </a:solidFill>
                <a:latin typeface="+mn-lt"/>
                <a:ea typeface="+mn-ea"/>
                <a:cs typeface="+mn-cs"/>
                <a:sym typeface="Courier"/>
              </a:rPr>
              <a:t>irb(main):023:0&gt; </a:t>
            </a:r>
            <a:r>
              <a:rPr sz="2543" b="1">
                <a:solidFill>
                  <a:srgbClr val="FFFFFF"/>
                </a:solidFill>
                <a:latin typeface="+mn-lt"/>
                <a:ea typeface="+mn-ea"/>
                <a:cs typeface="+mn-cs"/>
                <a:sym typeface="Courier"/>
              </a:rPr>
              <a:t>!!0</a:t>
            </a:r>
          </a:p>
          <a:p>
            <a:pPr lvl="0" algn="l" defTabSz="296163">
              <a:buClr>
                <a:srgbClr val="DE5F31"/>
              </a:buClr>
              <a:defRPr sz="1800"/>
            </a:pPr>
            <a:r>
              <a:rPr sz="2543">
                <a:solidFill>
                  <a:srgbClr val="FFFFFF"/>
                </a:solidFill>
                <a:latin typeface="+mn-lt"/>
                <a:ea typeface="+mn-ea"/>
                <a:cs typeface="+mn-cs"/>
                <a:sym typeface="Courier"/>
              </a:rPr>
              <a:t>=&gt; true</a:t>
            </a:r>
          </a:p>
          <a:p>
            <a:pPr lvl="0" algn="l" defTabSz="296163">
              <a:buClr>
                <a:srgbClr val="DE5F31"/>
              </a:buClr>
              <a:defRPr sz="1800"/>
            </a:pPr>
            <a:endParaRPr sz="2543">
              <a:solidFill>
                <a:srgbClr val="FFFFFF"/>
              </a:solidFill>
              <a:latin typeface="+mn-lt"/>
              <a:ea typeface="+mn-ea"/>
              <a:cs typeface="+mn-cs"/>
              <a:sym typeface="Courier"/>
            </a:endParaRPr>
          </a:p>
          <a:p>
            <a:pPr lvl="0" algn="l" defTabSz="296163">
              <a:buClr>
                <a:srgbClr val="DE5F31"/>
              </a:buClr>
              <a:defRPr sz="1800"/>
            </a:pPr>
            <a:r>
              <a:rPr sz="2543">
                <a:solidFill>
                  <a:srgbClr val="FFFFFF"/>
                </a:solidFill>
                <a:latin typeface="+mn-lt"/>
                <a:ea typeface="+mn-ea"/>
                <a:cs typeface="+mn-cs"/>
                <a:sym typeface="Courier"/>
              </a:rPr>
              <a:t>irb(main):024:0&gt; </a:t>
            </a:r>
            <a:r>
              <a:rPr sz="2543" b="1">
                <a:solidFill>
                  <a:srgbClr val="FFFFFF"/>
                </a:solidFill>
                <a:latin typeface="+mn-lt"/>
                <a:ea typeface="+mn-ea"/>
                <a:cs typeface="+mn-cs"/>
                <a:sym typeface="Courier"/>
              </a:rPr>
              <a:t>!!x</a:t>
            </a:r>
          </a:p>
          <a:p>
            <a:pPr lvl="0" algn="l" defTabSz="296163">
              <a:buClr>
                <a:srgbClr val="DE5F31"/>
              </a:buClr>
              <a:defRPr sz="1800"/>
            </a:pPr>
            <a:r>
              <a:rPr sz="2543">
                <a:solidFill>
                  <a:srgbClr val="FFFFFF"/>
                </a:solidFill>
                <a:latin typeface="+mn-lt"/>
                <a:ea typeface="+mn-ea"/>
                <a:cs typeface="+mn-cs"/>
                <a:sym typeface="Courier"/>
              </a:rPr>
              <a:t>=&gt; true</a:t>
            </a:r>
          </a:p>
        </p:txBody>
      </p:sp>
      <p:sp>
        <p:nvSpPr>
          <p:cNvPr id="6214" name="Shape 6214"/>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635</a:t>
            </a:fld>
            <a:endParaRPr sz="1000"/>
          </a:p>
        </p:txBody>
      </p:sp>
    </p:spTree>
  </p:cSld>
  <p:clrMapOvr>
    <a:masterClrMapping/>
  </p:clrMapOvr>
  <p:transition xmlns:p14="http://schemas.microsoft.com/office/powerpoint/2010/main" spd="med"/>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8" name="Shape 6218"/>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Operators</a:t>
            </a:r>
          </a:p>
        </p:txBody>
      </p:sp>
      <p:sp>
        <p:nvSpPr>
          <p:cNvPr id="6219" name="Shape 6219"/>
          <p:cNvSpPr/>
          <p:nvPr/>
        </p:nvSpPr>
        <p:spPr>
          <a:xfrm>
            <a:off x="825500" y="1701800"/>
            <a:ext cx="14605000" cy="7086600"/>
          </a:xfrm>
          <a:prstGeom prst="rect">
            <a:avLst/>
          </a:prstGeom>
          <a:solidFill/>
          <a:ln w="25400">
            <a:solidFill>
              <a:srgbClr val="4D5D6D"/>
            </a:solidFill>
            <a:custDash>
              <a:ds d="200000" sp="200000"/>
            </a:custDash>
            <a:miter lim="400000"/>
          </a:ln>
          <a:extLst>
            <a:ext uri="{C572A759-6A51-4108-AA02-DFA0A04FC94B}">
              <ma14:wrappingTextBoxFlag xmlns:ma14="http://schemas.microsoft.com/office/mac/drawingml/2011/main" val="1"/>
            </a:ext>
          </a:extLst>
        </p:spPr>
        <p:txBody>
          <a:bodyPr lIns="38100" tIns="38100" rIns="38100" bIns="38100" anchor="ctr">
            <a:normAutofit/>
          </a:bodyPr>
          <a:lstStyle/>
          <a:p>
            <a:pPr lvl="0" algn="l" defTabSz="435863">
              <a:buClr>
                <a:srgbClr val="DE5F31"/>
              </a:buClr>
              <a:defRPr sz="1800"/>
            </a:pPr>
            <a:r>
              <a:rPr sz="3743">
                <a:solidFill>
                  <a:srgbClr val="FFFFFF"/>
                </a:solidFill>
                <a:latin typeface="+mn-lt"/>
                <a:ea typeface="+mn-ea"/>
                <a:cs typeface="+mn-cs"/>
                <a:sym typeface="Courier"/>
              </a:rPr>
              <a:t>irb(main):025:0&gt; </a:t>
            </a:r>
            <a:r>
              <a:rPr sz="3743" b="1">
                <a:solidFill>
                  <a:srgbClr val="FFFFFF"/>
                </a:solidFill>
                <a:latin typeface="+mn-lt"/>
                <a:ea typeface="+mn-ea"/>
                <a:cs typeface="+mn-cs"/>
                <a:sym typeface="Courier"/>
              </a:rPr>
              <a:t>1 == 1</a:t>
            </a:r>
            <a:endParaRPr sz="3743">
              <a:solidFill>
                <a:srgbClr val="FFFFFF"/>
              </a:solidFill>
              <a:latin typeface="+mn-lt"/>
              <a:ea typeface="+mn-ea"/>
              <a:cs typeface="+mn-cs"/>
              <a:sym typeface="Courier"/>
            </a:endParaRPr>
          </a:p>
          <a:p>
            <a:pPr lvl="0" algn="l" defTabSz="435863">
              <a:buClr>
                <a:srgbClr val="DE5F31"/>
              </a:buClr>
              <a:defRPr sz="1800"/>
            </a:pPr>
            <a:r>
              <a:rPr sz="3743">
                <a:solidFill>
                  <a:srgbClr val="FFFFFF"/>
                </a:solidFill>
                <a:latin typeface="+mn-lt"/>
                <a:ea typeface="+mn-ea"/>
                <a:cs typeface="+mn-cs"/>
                <a:sym typeface="Courier"/>
              </a:rPr>
              <a:t>=&gt; true</a:t>
            </a:r>
          </a:p>
          <a:p>
            <a:pPr lvl="0" algn="l" defTabSz="435863">
              <a:buClr>
                <a:srgbClr val="DE5F31"/>
              </a:buClr>
              <a:defRPr sz="1800"/>
            </a:pPr>
            <a:endParaRPr sz="3743">
              <a:solidFill>
                <a:srgbClr val="FFFFFF"/>
              </a:solidFill>
              <a:latin typeface="+mn-lt"/>
              <a:ea typeface="+mn-ea"/>
              <a:cs typeface="+mn-cs"/>
              <a:sym typeface="Courier"/>
            </a:endParaRPr>
          </a:p>
          <a:p>
            <a:pPr lvl="0" algn="l" defTabSz="435863">
              <a:buClr>
                <a:srgbClr val="DE5F31"/>
              </a:buClr>
              <a:defRPr sz="1800"/>
            </a:pPr>
            <a:r>
              <a:rPr sz="3743">
                <a:solidFill>
                  <a:srgbClr val="FFFFFF"/>
                </a:solidFill>
                <a:latin typeface="+mn-lt"/>
                <a:ea typeface="+mn-ea"/>
                <a:cs typeface="+mn-cs"/>
                <a:sym typeface="Courier"/>
              </a:rPr>
              <a:t>irb(main):026:0&gt; </a:t>
            </a:r>
            <a:r>
              <a:rPr sz="3743" b="1">
                <a:solidFill>
                  <a:srgbClr val="FFFFFF"/>
                </a:solidFill>
                <a:latin typeface="+mn-lt"/>
                <a:ea typeface="+mn-ea"/>
                <a:cs typeface="+mn-cs"/>
                <a:sym typeface="Courier"/>
              </a:rPr>
              <a:t>1 == true</a:t>
            </a:r>
          </a:p>
          <a:p>
            <a:pPr lvl="0" algn="l" defTabSz="435863">
              <a:buClr>
                <a:srgbClr val="DE5F31"/>
              </a:buClr>
              <a:defRPr sz="1800"/>
            </a:pPr>
            <a:r>
              <a:rPr sz="3743">
                <a:solidFill>
                  <a:srgbClr val="FFFFFF"/>
                </a:solidFill>
                <a:latin typeface="+mn-lt"/>
                <a:ea typeface="+mn-ea"/>
                <a:cs typeface="+mn-cs"/>
                <a:sym typeface="Courier"/>
              </a:rPr>
              <a:t>=&gt; false</a:t>
            </a:r>
          </a:p>
          <a:p>
            <a:pPr lvl="0" algn="l" defTabSz="435863">
              <a:buClr>
                <a:srgbClr val="DE5F31"/>
              </a:buClr>
              <a:defRPr sz="1800"/>
            </a:pPr>
            <a:endParaRPr sz="3743">
              <a:solidFill>
                <a:srgbClr val="FFFFFF"/>
              </a:solidFill>
              <a:latin typeface="+mn-lt"/>
              <a:ea typeface="+mn-ea"/>
              <a:cs typeface="+mn-cs"/>
              <a:sym typeface="Courier"/>
            </a:endParaRPr>
          </a:p>
          <a:p>
            <a:pPr lvl="0" algn="l" defTabSz="435863">
              <a:buClr>
                <a:srgbClr val="DE5F31"/>
              </a:buClr>
              <a:defRPr sz="1800"/>
            </a:pPr>
            <a:r>
              <a:rPr sz="3743">
                <a:solidFill>
                  <a:srgbClr val="FFFFFF"/>
                </a:solidFill>
                <a:latin typeface="+mn-lt"/>
                <a:ea typeface="+mn-ea"/>
                <a:cs typeface="+mn-cs"/>
                <a:sym typeface="Courier"/>
              </a:rPr>
              <a:t>irb(main):027:0&gt; </a:t>
            </a:r>
            <a:r>
              <a:rPr sz="3743" b="1">
                <a:solidFill>
                  <a:srgbClr val="FFFFFF"/>
                </a:solidFill>
                <a:latin typeface="+mn-lt"/>
                <a:ea typeface="+mn-ea"/>
                <a:cs typeface="+mn-cs"/>
                <a:sym typeface="Courier"/>
              </a:rPr>
              <a:t>1 != true</a:t>
            </a:r>
          </a:p>
          <a:p>
            <a:pPr lvl="0" algn="l" defTabSz="435863">
              <a:buClr>
                <a:srgbClr val="DE5F31"/>
              </a:buClr>
              <a:defRPr sz="1800"/>
            </a:pPr>
            <a:r>
              <a:rPr sz="3743">
                <a:solidFill>
                  <a:srgbClr val="FFFFFF"/>
                </a:solidFill>
                <a:latin typeface="+mn-lt"/>
                <a:ea typeface="+mn-ea"/>
                <a:cs typeface="+mn-cs"/>
                <a:sym typeface="Courier"/>
              </a:rPr>
              <a:t>=&gt; true</a:t>
            </a:r>
          </a:p>
          <a:p>
            <a:pPr lvl="0" algn="l" defTabSz="435863">
              <a:buClr>
                <a:srgbClr val="DE5F31"/>
              </a:buClr>
              <a:defRPr sz="1800"/>
            </a:pPr>
            <a:endParaRPr sz="3743">
              <a:solidFill>
                <a:srgbClr val="FFFFFF"/>
              </a:solidFill>
              <a:latin typeface="+mn-lt"/>
              <a:ea typeface="+mn-ea"/>
              <a:cs typeface="+mn-cs"/>
              <a:sym typeface="Courier"/>
            </a:endParaRPr>
          </a:p>
          <a:p>
            <a:pPr lvl="0" algn="l" defTabSz="435863">
              <a:buClr>
                <a:srgbClr val="DE5F31"/>
              </a:buClr>
              <a:defRPr sz="1800"/>
            </a:pPr>
            <a:r>
              <a:rPr sz="3743">
                <a:solidFill>
                  <a:srgbClr val="FFFFFF"/>
                </a:solidFill>
                <a:latin typeface="+mn-lt"/>
                <a:ea typeface="+mn-ea"/>
                <a:cs typeface="+mn-cs"/>
                <a:sym typeface="Courier"/>
              </a:rPr>
              <a:t>irb(main):028:0&gt;</a:t>
            </a:r>
            <a:r>
              <a:rPr sz="3743" b="1">
                <a:solidFill>
                  <a:srgbClr val="FFFFFF"/>
                </a:solidFill>
                <a:latin typeface="+mn-lt"/>
                <a:ea typeface="+mn-ea"/>
                <a:cs typeface="+mn-cs"/>
                <a:sym typeface="Courier"/>
              </a:rPr>
              <a:t> !!1 == true</a:t>
            </a:r>
          </a:p>
          <a:p>
            <a:pPr lvl="0" algn="l" defTabSz="435863">
              <a:buClr>
                <a:srgbClr val="DE5F31"/>
              </a:buClr>
              <a:defRPr sz="1800"/>
            </a:pPr>
            <a:r>
              <a:rPr sz="3743">
                <a:solidFill>
                  <a:srgbClr val="FFFFFF"/>
                </a:solidFill>
                <a:latin typeface="+mn-lt"/>
                <a:ea typeface="+mn-ea"/>
                <a:cs typeface="+mn-cs"/>
                <a:sym typeface="Courier"/>
              </a:rPr>
              <a:t>=&gt; true</a:t>
            </a:r>
          </a:p>
        </p:txBody>
      </p:sp>
      <p:sp>
        <p:nvSpPr>
          <p:cNvPr id="6220" name="Shape 6220"/>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636</a:t>
            </a:fld>
            <a:endParaRPr sz="1000"/>
          </a:p>
        </p:txBody>
      </p:sp>
    </p:spTree>
  </p:cSld>
  <p:clrMapOvr>
    <a:masterClrMapping/>
  </p:clrMapOvr>
  <p:transition xmlns:p14="http://schemas.microsoft.com/office/powerpoint/2010/main" spd="med"/>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4" name="Shape 6224"/>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Operators</a:t>
            </a:r>
          </a:p>
        </p:txBody>
      </p:sp>
      <p:sp>
        <p:nvSpPr>
          <p:cNvPr id="6225" name="Shape 6225"/>
          <p:cNvSpPr/>
          <p:nvPr/>
        </p:nvSpPr>
        <p:spPr>
          <a:xfrm>
            <a:off x="825500" y="1701800"/>
            <a:ext cx="14605000" cy="7086600"/>
          </a:xfrm>
          <a:prstGeom prst="rect">
            <a:avLst/>
          </a:prstGeom>
          <a:solidFill/>
          <a:ln w="25400">
            <a:solidFill>
              <a:srgbClr val="4D5D6D"/>
            </a:solidFill>
            <a:custDash>
              <a:ds d="200000" sp="200000"/>
            </a:custDash>
            <a:miter lim="400000"/>
          </a:ln>
          <a:extLst>
            <a:ext uri="{C572A759-6A51-4108-AA02-DFA0A04FC94B}">
              <ma14:wrappingTextBoxFlag xmlns:ma14="http://schemas.microsoft.com/office/mac/drawingml/2011/main" val="1"/>
            </a:ext>
          </a:extLst>
        </p:spPr>
        <p:txBody>
          <a:bodyPr lIns="38100" tIns="38100" rIns="38100" bIns="38100" anchor="ctr">
            <a:normAutofit/>
          </a:bodyPr>
          <a:lstStyle/>
          <a:p>
            <a:pPr lvl="0" algn="l" defTabSz="296163">
              <a:buClr>
                <a:srgbClr val="DE5F31"/>
              </a:buClr>
              <a:defRPr sz="1800"/>
            </a:pPr>
            <a:r>
              <a:rPr sz="2543">
                <a:solidFill>
                  <a:srgbClr val="FFFFFF"/>
                </a:solidFill>
                <a:latin typeface="+mn-lt"/>
                <a:ea typeface="+mn-ea"/>
                <a:cs typeface="+mn-cs"/>
                <a:sym typeface="Courier"/>
              </a:rPr>
              <a:t>irb(main):029:0&gt; </a:t>
            </a:r>
            <a:r>
              <a:rPr sz="2543" b="1">
                <a:solidFill>
                  <a:srgbClr val="FFFFFF"/>
                </a:solidFill>
                <a:latin typeface="+mn-lt"/>
                <a:ea typeface="+mn-ea"/>
                <a:cs typeface="+mn-cs"/>
                <a:sym typeface="Courier"/>
              </a:rPr>
              <a:t>2 &lt; 1</a:t>
            </a:r>
          </a:p>
          <a:p>
            <a:pPr lvl="0" algn="l" defTabSz="296163">
              <a:buClr>
                <a:srgbClr val="DE5F31"/>
              </a:buClr>
              <a:defRPr sz="1800"/>
            </a:pPr>
            <a:r>
              <a:rPr sz="2543">
                <a:solidFill>
                  <a:srgbClr val="FFFFFF"/>
                </a:solidFill>
                <a:latin typeface="+mn-lt"/>
                <a:ea typeface="+mn-ea"/>
                <a:cs typeface="+mn-cs"/>
                <a:sym typeface="Courier"/>
              </a:rPr>
              <a:t>=&gt; false</a:t>
            </a:r>
          </a:p>
          <a:p>
            <a:pPr lvl="0" algn="l" defTabSz="296163">
              <a:buClr>
                <a:srgbClr val="DE5F31"/>
              </a:buClr>
              <a:defRPr sz="1800"/>
            </a:pPr>
            <a:endParaRPr sz="2543">
              <a:solidFill>
                <a:srgbClr val="FFFFFF"/>
              </a:solidFill>
              <a:latin typeface="+mn-lt"/>
              <a:ea typeface="+mn-ea"/>
              <a:cs typeface="+mn-cs"/>
              <a:sym typeface="Courier"/>
            </a:endParaRPr>
          </a:p>
          <a:p>
            <a:pPr lvl="0" algn="l" defTabSz="296163">
              <a:buClr>
                <a:srgbClr val="DE5F31"/>
              </a:buClr>
              <a:defRPr sz="1800"/>
            </a:pPr>
            <a:r>
              <a:rPr sz="2543">
                <a:solidFill>
                  <a:srgbClr val="FFFFFF"/>
                </a:solidFill>
                <a:latin typeface="+mn-lt"/>
                <a:ea typeface="+mn-ea"/>
                <a:cs typeface="+mn-cs"/>
                <a:sym typeface="Courier"/>
              </a:rPr>
              <a:t>irb(main):030:0&gt; </a:t>
            </a:r>
            <a:r>
              <a:rPr sz="2543" b="1">
                <a:solidFill>
                  <a:srgbClr val="FFFFFF"/>
                </a:solidFill>
                <a:latin typeface="+mn-lt"/>
                <a:ea typeface="+mn-ea"/>
                <a:cs typeface="+mn-cs"/>
                <a:sym typeface="Courier"/>
              </a:rPr>
              <a:t>2 &gt; 1</a:t>
            </a:r>
          </a:p>
          <a:p>
            <a:pPr lvl="0" algn="l" defTabSz="296163">
              <a:buClr>
                <a:srgbClr val="DE5F31"/>
              </a:buClr>
              <a:defRPr sz="1800"/>
            </a:pPr>
            <a:r>
              <a:rPr sz="2543">
                <a:solidFill>
                  <a:srgbClr val="FFFFFF"/>
                </a:solidFill>
                <a:latin typeface="+mn-lt"/>
                <a:ea typeface="+mn-ea"/>
                <a:cs typeface="+mn-cs"/>
                <a:sym typeface="Courier"/>
              </a:rPr>
              <a:t>=&gt; true</a:t>
            </a:r>
          </a:p>
          <a:p>
            <a:pPr lvl="0" algn="l" defTabSz="296163">
              <a:buClr>
                <a:srgbClr val="DE5F31"/>
              </a:buClr>
              <a:defRPr sz="1800"/>
            </a:pPr>
            <a:endParaRPr sz="2543">
              <a:solidFill>
                <a:srgbClr val="FFFFFF"/>
              </a:solidFill>
              <a:latin typeface="+mn-lt"/>
              <a:ea typeface="+mn-ea"/>
              <a:cs typeface="+mn-cs"/>
              <a:sym typeface="Courier"/>
            </a:endParaRPr>
          </a:p>
          <a:p>
            <a:pPr lvl="0" algn="l" defTabSz="296163">
              <a:buClr>
                <a:srgbClr val="DE5F31"/>
              </a:buClr>
              <a:defRPr sz="1800"/>
            </a:pPr>
            <a:r>
              <a:rPr sz="2543">
                <a:solidFill>
                  <a:srgbClr val="FFFFFF"/>
                </a:solidFill>
                <a:latin typeface="+mn-lt"/>
                <a:ea typeface="+mn-ea"/>
                <a:cs typeface="+mn-cs"/>
                <a:sym typeface="Courier"/>
              </a:rPr>
              <a:t>irb(main):031:0&gt; </a:t>
            </a:r>
            <a:r>
              <a:rPr sz="2543" b="1">
                <a:solidFill>
                  <a:srgbClr val="FFFFFF"/>
                </a:solidFill>
                <a:latin typeface="+mn-lt"/>
                <a:ea typeface="+mn-ea"/>
                <a:cs typeface="+mn-cs"/>
                <a:sym typeface="Courier"/>
              </a:rPr>
              <a:t>4 &gt;= 3</a:t>
            </a:r>
          </a:p>
          <a:p>
            <a:pPr lvl="0" algn="l" defTabSz="296163">
              <a:buClr>
                <a:srgbClr val="DE5F31"/>
              </a:buClr>
              <a:defRPr sz="1800"/>
            </a:pPr>
            <a:r>
              <a:rPr sz="2543">
                <a:solidFill>
                  <a:srgbClr val="FFFFFF"/>
                </a:solidFill>
                <a:latin typeface="+mn-lt"/>
                <a:ea typeface="+mn-ea"/>
                <a:cs typeface="+mn-cs"/>
                <a:sym typeface="Courier"/>
              </a:rPr>
              <a:t>=&gt; true</a:t>
            </a:r>
          </a:p>
          <a:p>
            <a:pPr lvl="0" algn="l" defTabSz="296163">
              <a:buClr>
                <a:srgbClr val="DE5F31"/>
              </a:buClr>
              <a:defRPr sz="1800"/>
            </a:pPr>
            <a:endParaRPr sz="2543">
              <a:solidFill>
                <a:srgbClr val="FFFFFF"/>
              </a:solidFill>
              <a:latin typeface="+mn-lt"/>
              <a:ea typeface="+mn-ea"/>
              <a:cs typeface="+mn-cs"/>
              <a:sym typeface="Courier"/>
            </a:endParaRPr>
          </a:p>
          <a:p>
            <a:pPr lvl="0" algn="l" defTabSz="296163">
              <a:buClr>
                <a:srgbClr val="DE5F31"/>
              </a:buClr>
              <a:defRPr sz="1800"/>
            </a:pPr>
            <a:r>
              <a:rPr sz="2543">
                <a:solidFill>
                  <a:srgbClr val="FFFFFF"/>
                </a:solidFill>
                <a:latin typeface="+mn-lt"/>
                <a:ea typeface="+mn-ea"/>
                <a:cs typeface="+mn-cs"/>
                <a:sym typeface="Courier"/>
              </a:rPr>
              <a:t>irb(main):032:0&gt; </a:t>
            </a:r>
            <a:r>
              <a:rPr sz="2543" b="1">
                <a:solidFill>
                  <a:srgbClr val="FFFFFF"/>
                </a:solidFill>
                <a:latin typeface="+mn-lt"/>
                <a:ea typeface="+mn-ea"/>
                <a:cs typeface="+mn-cs"/>
                <a:sym typeface="Courier"/>
              </a:rPr>
              <a:t>4 &gt;= 4</a:t>
            </a:r>
          </a:p>
          <a:p>
            <a:pPr lvl="0" algn="l" defTabSz="296163">
              <a:buClr>
                <a:srgbClr val="DE5F31"/>
              </a:buClr>
              <a:defRPr sz="1800"/>
            </a:pPr>
            <a:r>
              <a:rPr sz="2543">
                <a:solidFill>
                  <a:srgbClr val="FFFFFF"/>
                </a:solidFill>
                <a:latin typeface="+mn-lt"/>
                <a:ea typeface="+mn-ea"/>
                <a:cs typeface="+mn-cs"/>
                <a:sym typeface="Courier"/>
              </a:rPr>
              <a:t>=&gt; true</a:t>
            </a:r>
          </a:p>
          <a:p>
            <a:pPr lvl="0" algn="l" defTabSz="296163">
              <a:buClr>
                <a:srgbClr val="DE5F31"/>
              </a:buClr>
              <a:defRPr sz="1800"/>
            </a:pPr>
            <a:endParaRPr sz="2543">
              <a:solidFill>
                <a:srgbClr val="FFFFFF"/>
              </a:solidFill>
              <a:latin typeface="+mn-lt"/>
              <a:ea typeface="+mn-ea"/>
              <a:cs typeface="+mn-cs"/>
              <a:sym typeface="Courier"/>
            </a:endParaRPr>
          </a:p>
          <a:p>
            <a:pPr lvl="0" algn="l" defTabSz="296163">
              <a:buClr>
                <a:srgbClr val="DE5F31"/>
              </a:buClr>
              <a:defRPr sz="1800"/>
            </a:pPr>
            <a:r>
              <a:rPr sz="2543">
                <a:solidFill>
                  <a:srgbClr val="FFFFFF"/>
                </a:solidFill>
                <a:latin typeface="+mn-lt"/>
                <a:ea typeface="+mn-ea"/>
                <a:cs typeface="+mn-cs"/>
                <a:sym typeface="Courier"/>
              </a:rPr>
              <a:t>irb(main):033:0&gt; </a:t>
            </a:r>
            <a:r>
              <a:rPr sz="2543" b="1">
                <a:solidFill>
                  <a:srgbClr val="FFFFFF"/>
                </a:solidFill>
                <a:latin typeface="+mn-lt"/>
                <a:ea typeface="+mn-ea"/>
                <a:cs typeface="+mn-cs"/>
                <a:sym typeface="Courier"/>
              </a:rPr>
              <a:t>4 &lt;= 5</a:t>
            </a:r>
          </a:p>
          <a:p>
            <a:pPr lvl="0" algn="l" defTabSz="296163">
              <a:buClr>
                <a:srgbClr val="DE5F31"/>
              </a:buClr>
              <a:defRPr sz="1800"/>
            </a:pPr>
            <a:r>
              <a:rPr sz="2543">
                <a:solidFill>
                  <a:srgbClr val="FFFFFF"/>
                </a:solidFill>
                <a:latin typeface="+mn-lt"/>
                <a:ea typeface="+mn-ea"/>
                <a:cs typeface="+mn-cs"/>
                <a:sym typeface="Courier"/>
              </a:rPr>
              <a:t>=&gt; true</a:t>
            </a:r>
          </a:p>
          <a:p>
            <a:pPr lvl="0" algn="l" defTabSz="296163">
              <a:buClr>
                <a:srgbClr val="DE5F31"/>
              </a:buClr>
              <a:defRPr sz="1800"/>
            </a:pPr>
            <a:endParaRPr sz="2543">
              <a:solidFill>
                <a:srgbClr val="FFFFFF"/>
              </a:solidFill>
              <a:latin typeface="+mn-lt"/>
              <a:ea typeface="+mn-ea"/>
              <a:cs typeface="+mn-cs"/>
              <a:sym typeface="Courier"/>
            </a:endParaRPr>
          </a:p>
          <a:p>
            <a:pPr lvl="0" algn="l" defTabSz="296163">
              <a:buClr>
                <a:srgbClr val="DE5F31"/>
              </a:buClr>
              <a:defRPr sz="1800"/>
            </a:pPr>
            <a:r>
              <a:rPr sz="2543">
                <a:solidFill>
                  <a:srgbClr val="FFFFFF"/>
                </a:solidFill>
                <a:latin typeface="+mn-lt"/>
                <a:ea typeface="+mn-ea"/>
                <a:cs typeface="+mn-cs"/>
                <a:sym typeface="Courier"/>
              </a:rPr>
              <a:t>irb(main):034:0&gt; </a:t>
            </a:r>
            <a:r>
              <a:rPr sz="2543" b="1">
                <a:solidFill>
                  <a:srgbClr val="FFFFFF"/>
                </a:solidFill>
                <a:latin typeface="+mn-lt"/>
                <a:ea typeface="+mn-ea"/>
                <a:cs typeface="+mn-cs"/>
                <a:sym typeface="Courier"/>
              </a:rPr>
              <a:t>4 &lt;= 3</a:t>
            </a:r>
          </a:p>
          <a:p>
            <a:pPr lvl="0" algn="l" defTabSz="296163">
              <a:buClr>
                <a:srgbClr val="DE5F31"/>
              </a:buClr>
              <a:defRPr sz="1800"/>
            </a:pPr>
            <a:r>
              <a:rPr sz="2543">
                <a:solidFill>
                  <a:srgbClr val="FFFFFF"/>
                </a:solidFill>
                <a:latin typeface="+mn-lt"/>
                <a:ea typeface="+mn-ea"/>
                <a:cs typeface="+mn-cs"/>
                <a:sym typeface="Courier"/>
              </a:rPr>
              <a:t>=&gt; false</a:t>
            </a:r>
          </a:p>
        </p:txBody>
      </p:sp>
      <p:sp>
        <p:nvSpPr>
          <p:cNvPr id="6226" name="Shape 6226"/>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637</a:t>
            </a:fld>
            <a:endParaRPr sz="1000"/>
          </a:p>
        </p:txBody>
      </p:sp>
    </p:spTree>
  </p:cSld>
  <p:clrMapOvr>
    <a:masterClrMapping/>
  </p:clrMapOvr>
  <p:transition xmlns:p14="http://schemas.microsoft.com/office/powerpoint/2010/main" spd="med"/>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0" name="Shape 6230"/>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Operators</a:t>
            </a:r>
          </a:p>
        </p:txBody>
      </p:sp>
      <p:sp>
        <p:nvSpPr>
          <p:cNvPr id="6231" name="Shape 6231"/>
          <p:cNvSpPr/>
          <p:nvPr/>
        </p:nvSpPr>
        <p:spPr>
          <a:xfrm>
            <a:off x="825500" y="1701800"/>
            <a:ext cx="14605000" cy="7086600"/>
          </a:xfrm>
          <a:prstGeom prst="rect">
            <a:avLst/>
          </a:prstGeom>
          <a:solidFill/>
          <a:ln w="25400">
            <a:solidFill>
              <a:srgbClr val="4D5D6D"/>
            </a:solidFill>
            <a:custDash>
              <a:ds d="200000" sp="200000"/>
            </a:custDash>
            <a:miter lim="400000"/>
          </a:ln>
          <a:extLst>
            <a:ext uri="{C572A759-6A51-4108-AA02-DFA0A04FC94B}">
              <ma14:wrappingTextBoxFlag xmlns:ma14="http://schemas.microsoft.com/office/mac/drawingml/2011/main" val="1"/>
            </a:ext>
          </a:extLst>
        </p:spPr>
        <p:txBody>
          <a:bodyPr lIns="38100" tIns="38100" rIns="38100" bIns="38100" anchor="ctr">
            <a:normAutofit/>
          </a:bodyPr>
          <a:lstStyle/>
          <a:p>
            <a:pPr lvl="0" algn="l">
              <a:buClr>
                <a:srgbClr val="DE5F31"/>
              </a:buClr>
              <a:defRPr sz="1800"/>
            </a:pPr>
            <a:r>
              <a:rPr sz="4800">
                <a:solidFill>
                  <a:srgbClr val="FFFFFF"/>
                </a:solidFill>
                <a:latin typeface="+mn-lt"/>
                <a:ea typeface="+mn-ea"/>
                <a:cs typeface="+mn-cs"/>
                <a:sym typeface="Courier"/>
              </a:rPr>
              <a:t>irb(main):035:0&gt; </a:t>
            </a:r>
            <a:r>
              <a:rPr sz="4800" b="1">
                <a:solidFill>
                  <a:srgbClr val="FFFFFF"/>
                </a:solidFill>
                <a:latin typeface="+mn-lt"/>
                <a:ea typeface="+mn-ea"/>
                <a:cs typeface="+mn-cs"/>
                <a:sym typeface="Courier"/>
              </a:rPr>
              <a:t>5 &lt;=&gt; 5</a:t>
            </a:r>
          </a:p>
          <a:p>
            <a:pPr lvl="0" algn="l">
              <a:buClr>
                <a:srgbClr val="DE5F31"/>
              </a:buClr>
              <a:defRPr sz="1800"/>
            </a:pPr>
            <a:r>
              <a:rPr sz="4800">
                <a:solidFill>
                  <a:srgbClr val="FFFFFF"/>
                </a:solidFill>
                <a:latin typeface="+mn-lt"/>
                <a:ea typeface="+mn-ea"/>
                <a:cs typeface="+mn-cs"/>
                <a:sym typeface="Courier"/>
              </a:rPr>
              <a:t>=&gt; 0</a:t>
            </a:r>
          </a:p>
          <a:p>
            <a:pPr lvl="0" algn="l">
              <a:buClr>
                <a:srgbClr val="DE5F31"/>
              </a:buClr>
              <a:defRPr sz="1800"/>
            </a:pPr>
            <a:endParaRPr sz="4800">
              <a:solidFill>
                <a:srgbClr val="FFFFFF"/>
              </a:solidFill>
              <a:latin typeface="+mn-lt"/>
              <a:ea typeface="+mn-ea"/>
              <a:cs typeface="+mn-cs"/>
              <a:sym typeface="Courier"/>
            </a:endParaRPr>
          </a:p>
          <a:p>
            <a:pPr lvl="0" algn="l">
              <a:buClr>
                <a:srgbClr val="DE5F31"/>
              </a:buClr>
              <a:defRPr sz="1800"/>
            </a:pPr>
            <a:r>
              <a:rPr sz="4800">
                <a:solidFill>
                  <a:srgbClr val="FFFFFF"/>
                </a:solidFill>
                <a:latin typeface="+mn-lt"/>
                <a:ea typeface="+mn-ea"/>
                <a:cs typeface="+mn-cs"/>
                <a:sym typeface="Courier"/>
              </a:rPr>
              <a:t>irb(main):036:0&gt; </a:t>
            </a:r>
            <a:r>
              <a:rPr sz="4800" b="1">
                <a:solidFill>
                  <a:srgbClr val="FFFFFF"/>
                </a:solidFill>
                <a:latin typeface="+mn-lt"/>
                <a:ea typeface="+mn-ea"/>
                <a:cs typeface="+mn-cs"/>
                <a:sym typeface="Courier"/>
              </a:rPr>
              <a:t>5 &lt;=&gt; 6</a:t>
            </a:r>
          </a:p>
          <a:p>
            <a:pPr lvl="0" algn="l">
              <a:buClr>
                <a:srgbClr val="DE5F31"/>
              </a:buClr>
              <a:defRPr sz="1800"/>
            </a:pPr>
            <a:r>
              <a:rPr sz="4800">
                <a:solidFill>
                  <a:srgbClr val="FFFFFF"/>
                </a:solidFill>
                <a:latin typeface="+mn-lt"/>
                <a:ea typeface="+mn-ea"/>
                <a:cs typeface="+mn-cs"/>
                <a:sym typeface="Courier"/>
              </a:rPr>
              <a:t>=&gt; -1</a:t>
            </a:r>
          </a:p>
          <a:p>
            <a:pPr lvl="0" algn="l">
              <a:buClr>
                <a:srgbClr val="DE5F31"/>
              </a:buClr>
              <a:defRPr sz="1800"/>
            </a:pPr>
            <a:endParaRPr sz="4800">
              <a:solidFill>
                <a:srgbClr val="FFFFFF"/>
              </a:solidFill>
              <a:latin typeface="+mn-lt"/>
              <a:ea typeface="+mn-ea"/>
              <a:cs typeface="+mn-cs"/>
              <a:sym typeface="Courier"/>
            </a:endParaRPr>
          </a:p>
          <a:p>
            <a:pPr lvl="0" algn="l">
              <a:buClr>
                <a:srgbClr val="DE5F31"/>
              </a:buClr>
              <a:defRPr sz="1800"/>
            </a:pPr>
            <a:r>
              <a:rPr sz="4800">
                <a:solidFill>
                  <a:srgbClr val="FFFFFF"/>
                </a:solidFill>
                <a:latin typeface="+mn-lt"/>
                <a:ea typeface="+mn-ea"/>
                <a:cs typeface="+mn-cs"/>
                <a:sym typeface="Courier"/>
              </a:rPr>
              <a:t>irb(main):037:0&gt; </a:t>
            </a:r>
            <a:r>
              <a:rPr sz="4800" b="1">
                <a:solidFill>
                  <a:srgbClr val="FFFFFF"/>
                </a:solidFill>
                <a:latin typeface="+mn-lt"/>
                <a:ea typeface="+mn-ea"/>
                <a:cs typeface="+mn-cs"/>
                <a:sym typeface="Courier"/>
              </a:rPr>
              <a:t>5 &lt;=&gt; 4</a:t>
            </a:r>
          </a:p>
          <a:p>
            <a:pPr lvl="0" algn="l">
              <a:buClr>
                <a:srgbClr val="DE5F31"/>
              </a:buClr>
              <a:defRPr sz="1800"/>
            </a:pPr>
            <a:r>
              <a:rPr sz="4800">
                <a:solidFill>
                  <a:srgbClr val="FFFFFF"/>
                </a:solidFill>
                <a:latin typeface="+mn-lt"/>
                <a:ea typeface="+mn-ea"/>
                <a:cs typeface="+mn-cs"/>
                <a:sym typeface="Courier"/>
              </a:rPr>
              <a:t>=&gt; 1</a:t>
            </a:r>
          </a:p>
        </p:txBody>
      </p:sp>
      <p:sp>
        <p:nvSpPr>
          <p:cNvPr id="6232" name="Shape 6232"/>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638</a:t>
            </a:fld>
            <a:endParaRPr sz="1000"/>
          </a:p>
        </p:txBody>
      </p:sp>
    </p:spTree>
  </p:cSld>
  <p:clrMapOvr>
    <a:masterClrMapping/>
  </p:clrMapOvr>
  <p:transition xmlns:p14="http://schemas.microsoft.com/office/powerpoint/2010/main" spd="med"/>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 name="Shape 6236"/>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Arrays</a:t>
            </a:r>
          </a:p>
        </p:txBody>
      </p:sp>
      <p:sp>
        <p:nvSpPr>
          <p:cNvPr id="6237" name="Shape 6237"/>
          <p:cNvSpPr/>
          <p:nvPr/>
        </p:nvSpPr>
        <p:spPr>
          <a:xfrm>
            <a:off x="825500" y="1701800"/>
            <a:ext cx="14605000" cy="7086600"/>
          </a:xfrm>
          <a:prstGeom prst="rect">
            <a:avLst/>
          </a:prstGeom>
          <a:solidFill/>
          <a:ln w="25400">
            <a:solidFill>
              <a:srgbClr val="4D5D6D"/>
            </a:solidFill>
            <a:custDash>
              <a:ds d="200000" sp="200000"/>
            </a:custDash>
            <a:miter lim="400000"/>
          </a:ln>
          <a:extLst>
            <a:ext uri="{C572A759-6A51-4108-AA02-DFA0A04FC94B}">
              <ma14:wrappingTextBoxFlag xmlns:ma14="http://schemas.microsoft.com/office/mac/drawingml/2011/main" val="1"/>
            </a:ext>
          </a:extLst>
        </p:spPr>
        <p:txBody>
          <a:bodyPr lIns="38100" tIns="38100" rIns="38100" bIns="38100" anchor="ctr">
            <a:normAutofit/>
          </a:bodyPr>
          <a:lstStyle/>
          <a:p>
            <a:pPr lvl="0" algn="l" defTabSz="435863">
              <a:buClr>
                <a:srgbClr val="DE5F31"/>
              </a:buClr>
              <a:defRPr sz="1800"/>
            </a:pPr>
            <a:r>
              <a:rPr sz="3743">
                <a:solidFill>
                  <a:srgbClr val="FFFFFF"/>
                </a:solidFill>
                <a:latin typeface="+mn-lt"/>
                <a:ea typeface="+mn-ea"/>
                <a:cs typeface="+mn-cs"/>
                <a:sym typeface="Courier"/>
              </a:rPr>
              <a:t>irb(main):038:0&gt; </a:t>
            </a:r>
            <a:r>
              <a:rPr sz="3743" b="1">
                <a:solidFill>
                  <a:srgbClr val="FFFFFF"/>
                </a:solidFill>
                <a:latin typeface="+mn-lt"/>
                <a:ea typeface="+mn-ea"/>
                <a:cs typeface="+mn-cs"/>
                <a:sym typeface="Courier"/>
              </a:rPr>
              <a:t>x = ["a", "b", "c"]</a:t>
            </a:r>
          </a:p>
          <a:p>
            <a:pPr lvl="0" algn="l" defTabSz="435863">
              <a:buClr>
                <a:srgbClr val="DE5F31"/>
              </a:buClr>
              <a:defRPr sz="1800"/>
            </a:pPr>
            <a:r>
              <a:rPr sz="3743">
                <a:solidFill>
                  <a:srgbClr val="FFFFFF"/>
                </a:solidFill>
                <a:latin typeface="+mn-lt"/>
                <a:ea typeface="+mn-ea"/>
                <a:cs typeface="+mn-cs"/>
                <a:sym typeface="Courier"/>
              </a:rPr>
              <a:t>=&gt; ["a", "b", "c"]</a:t>
            </a:r>
          </a:p>
          <a:p>
            <a:pPr lvl="0" algn="l" defTabSz="435863">
              <a:buClr>
                <a:srgbClr val="DE5F31"/>
              </a:buClr>
              <a:defRPr sz="1800"/>
            </a:pPr>
            <a:endParaRPr sz="3743">
              <a:solidFill>
                <a:srgbClr val="FFFFFF"/>
              </a:solidFill>
              <a:latin typeface="+mn-lt"/>
              <a:ea typeface="+mn-ea"/>
              <a:cs typeface="+mn-cs"/>
              <a:sym typeface="Courier"/>
            </a:endParaRPr>
          </a:p>
          <a:p>
            <a:pPr lvl="0" algn="l" defTabSz="435863">
              <a:buClr>
                <a:srgbClr val="DE5F31"/>
              </a:buClr>
              <a:defRPr sz="1800"/>
            </a:pPr>
            <a:r>
              <a:rPr sz="3743">
                <a:solidFill>
                  <a:srgbClr val="FFFFFF"/>
                </a:solidFill>
                <a:latin typeface="+mn-lt"/>
                <a:ea typeface="+mn-ea"/>
                <a:cs typeface="+mn-cs"/>
                <a:sym typeface="Courier"/>
              </a:rPr>
              <a:t>irb(main):039:0&gt; </a:t>
            </a:r>
            <a:r>
              <a:rPr sz="3743" b="1">
                <a:solidFill>
                  <a:srgbClr val="FFFFFF"/>
                </a:solidFill>
                <a:latin typeface="+mn-lt"/>
                <a:ea typeface="+mn-ea"/>
                <a:cs typeface="+mn-cs"/>
                <a:sym typeface="Courier"/>
              </a:rPr>
              <a:t>x[0]</a:t>
            </a:r>
          </a:p>
          <a:p>
            <a:pPr lvl="0" algn="l" defTabSz="435863">
              <a:buClr>
                <a:srgbClr val="DE5F31"/>
              </a:buClr>
              <a:defRPr sz="1800"/>
            </a:pPr>
            <a:r>
              <a:rPr sz="3743">
                <a:solidFill>
                  <a:srgbClr val="FFFFFF"/>
                </a:solidFill>
                <a:latin typeface="+mn-lt"/>
                <a:ea typeface="+mn-ea"/>
                <a:cs typeface="+mn-cs"/>
                <a:sym typeface="Courier"/>
              </a:rPr>
              <a:t>=&gt; "a"</a:t>
            </a:r>
          </a:p>
          <a:p>
            <a:pPr lvl="0" algn="l" defTabSz="435863">
              <a:buClr>
                <a:srgbClr val="DE5F31"/>
              </a:buClr>
              <a:defRPr sz="1800"/>
            </a:pPr>
            <a:endParaRPr sz="3743">
              <a:solidFill>
                <a:srgbClr val="FFFFFF"/>
              </a:solidFill>
              <a:latin typeface="+mn-lt"/>
              <a:ea typeface="+mn-ea"/>
              <a:cs typeface="+mn-cs"/>
              <a:sym typeface="Courier"/>
            </a:endParaRPr>
          </a:p>
          <a:p>
            <a:pPr lvl="0" algn="l" defTabSz="435863">
              <a:buClr>
                <a:srgbClr val="DE5F31"/>
              </a:buClr>
              <a:defRPr sz="1800"/>
            </a:pPr>
            <a:r>
              <a:rPr sz="3743">
                <a:solidFill>
                  <a:srgbClr val="FFFFFF"/>
                </a:solidFill>
                <a:latin typeface="+mn-lt"/>
                <a:ea typeface="+mn-ea"/>
                <a:cs typeface="+mn-cs"/>
                <a:sym typeface="Courier"/>
              </a:rPr>
              <a:t>irb(main):040:0&gt; </a:t>
            </a:r>
            <a:r>
              <a:rPr sz="3743" b="1">
                <a:solidFill>
                  <a:srgbClr val="FFFFFF"/>
                </a:solidFill>
                <a:latin typeface="+mn-lt"/>
                <a:ea typeface="+mn-ea"/>
                <a:cs typeface="+mn-cs"/>
                <a:sym typeface="Courier"/>
              </a:rPr>
              <a:t>x.first</a:t>
            </a:r>
          </a:p>
          <a:p>
            <a:pPr lvl="0" algn="l" defTabSz="435863">
              <a:buClr>
                <a:srgbClr val="DE5F31"/>
              </a:buClr>
              <a:defRPr sz="1800"/>
            </a:pPr>
            <a:r>
              <a:rPr sz="3743">
                <a:solidFill>
                  <a:srgbClr val="FFFFFF"/>
                </a:solidFill>
                <a:latin typeface="+mn-lt"/>
                <a:ea typeface="+mn-ea"/>
                <a:cs typeface="+mn-cs"/>
                <a:sym typeface="Courier"/>
              </a:rPr>
              <a:t>=&gt; "a"</a:t>
            </a:r>
          </a:p>
          <a:p>
            <a:pPr lvl="0" algn="l" defTabSz="435863">
              <a:buClr>
                <a:srgbClr val="DE5F31"/>
              </a:buClr>
              <a:defRPr sz="1800"/>
            </a:pPr>
            <a:endParaRPr sz="3743">
              <a:solidFill>
                <a:srgbClr val="FFFFFF"/>
              </a:solidFill>
              <a:latin typeface="+mn-lt"/>
              <a:ea typeface="+mn-ea"/>
              <a:cs typeface="+mn-cs"/>
              <a:sym typeface="Courier"/>
            </a:endParaRPr>
          </a:p>
          <a:p>
            <a:pPr lvl="0" algn="l" defTabSz="435863">
              <a:buClr>
                <a:srgbClr val="DE5F31"/>
              </a:buClr>
              <a:defRPr sz="1800"/>
            </a:pPr>
            <a:r>
              <a:rPr sz="3743">
                <a:solidFill>
                  <a:srgbClr val="FFFFFF"/>
                </a:solidFill>
                <a:latin typeface="+mn-lt"/>
                <a:ea typeface="+mn-ea"/>
                <a:cs typeface="+mn-cs"/>
                <a:sym typeface="Courier"/>
              </a:rPr>
              <a:t>irb(main):041:0&gt; </a:t>
            </a:r>
            <a:r>
              <a:rPr sz="3743" b="1">
                <a:solidFill>
                  <a:srgbClr val="FFFFFF"/>
                </a:solidFill>
                <a:latin typeface="+mn-lt"/>
                <a:ea typeface="+mn-ea"/>
                <a:cs typeface="+mn-cs"/>
                <a:sym typeface="Courier"/>
              </a:rPr>
              <a:t>x.last</a:t>
            </a:r>
          </a:p>
          <a:p>
            <a:pPr lvl="0" algn="l" defTabSz="435863">
              <a:buClr>
                <a:srgbClr val="DE5F31"/>
              </a:buClr>
              <a:defRPr sz="1800"/>
            </a:pPr>
            <a:r>
              <a:rPr sz="3743">
                <a:solidFill>
                  <a:srgbClr val="FFFFFF"/>
                </a:solidFill>
                <a:latin typeface="+mn-lt"/>
                <a:ea typeface="+mn-ea"/>
                <a:cs typeface="+mn-cs"/>
                <a:sym typeface="Courier"/>
              </a:rPr>
              <a:t>=&gt; "c"</a:t>
            </a:r>
          </a:p>
        </p:txBody>
      </p:sp>
      <p:sp>
        <p:nvSpPr>
          <p:cNvPr id="6238" name="Shape 6238"/>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639</a:t>
            </a:fld>
            <a:endParaRPr sz="1000"/>
          </a:p>
        </p:txBody>
      </p:sp>
    </p:spTree>
  </p:cSld>
  <p:clrMapOvr>
    <a:masterClrMapping/>
  </p:clrMapOvr>
  <p:transition xmlns:p14="http://schemas.microsoft.com/office/powerpoint/2010/mai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 name="Shape 1108"/>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Nodes</a:t>
            </a:r>
          </a:p>
        </p:txBody>
      </p:sp>
      <p:sp>
        <p:nvSpPr>
          <p:cNvPr id="1109" name="Shape 1109"/>
          <p:cNvSpPr>
            <a:spLocks noGrp="1"/>
          </p:cNvSpPr>
          <p:nvPr>
            <p:ph type="body" idx="1"/>
          </p:nvPr>
        </p:nvSpPr>
        <p:spPr>
          <a:prstGeom prst="rect">
            <a:avLst/>
          </a:prstGeom>
        </p:spPr>
        <p:txBody>
          <a:bodyPr/>
          <a:lstStyle/>
          <a:p>
            <a:pPr lvl="0">
              <a:defRPr sz="1800"/>
            </a:pPr>
            <a:r>
              <a:rPr sz="4800"/>
              <a:t>Nodes represent the servers in your infrastructure</a:t>
            </a:r>
          </a:p>
          <a:p>
            <a:pPr lvl="1">
              <a:defRPr sz="1800"/>
            </a:pPr>
            <a:r>
              <a:rPr sz="4800"/>
              <a:t>Could be physical servers or virtual servers</a:t>
            </a:r>
          </a:p>
          <a:p>
            <a:pPr lvl="1">
              <a:defRPr sz="1800"/>
            </a:pPr>
            <a:r>
              <a:rPr sz="4800"/>
              <a:t>May represent hardware that you own or compute instances in a public or private cloud</a:t>
            </a:r>
          </a:p>
          <a:p>
            <a:pPr lvl="0">
              <a:defRPr sz="1800"/>
            </a:pPr>
            <a:r>
              <a:rPr sz="4800"/>
              <a:t>Could also be network hardware - switches, routers, etc</a:t>
            </a:r>
          </a:p>
        </p:txBody>
      </p:sp>
      <p:sp>
        <p:nvSpPr>
          <p:cNvPr id="1110" name="Shape 111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64</a:t>
            </a:fld>
            <a:endParaRPr sz="1000"/>
          </a:p>
        </p:txBody>
      </p:sp>
    </p:spTree>
  </p:cSld>
  <p:clrMapOvr>
    <a:masterClrMapping/>
  </p:clrMapOvr>
  <p:transition xmlns:p14="http://schemas.microsoft.com/office/powerpoint/2010/main" spd="med"/>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2" name="Shape 6242"/>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Arrays</a:t>
            </a:r>
          </a:p>
        </p:txBody>
      </p:sp>
      <p:sp>
        <p:nvSpPr>
          <p:cNvPr id="6243" name="Shape 6243"/>
          <p:cNvSpPr/>
          <p:nvPr/>
        </p:nvSpPr>
        <p:spPr>
          <a:xfrm>
            <a:off x="825500" y="1701800"/>
            <a:ext cx="14605000" cy="7086600"/>
          </a:xfrm>
          <a:prstGeom prst="rect">
            <a:avLst/>
          </a:prstGeom>
          <a:solidFill/>
          <a:ln w="25400">
            <a:solidFill>
              <a:srgbClr val="4D5D6D"/>
            </a:solidFill>
            <a:custDash>
              <a:ds d="200000" sp="200000"/>
            </a:custDash>
            <a:miter lim="400000"/>
          </a:ln>
          <a:extLst>
            <a:ext uri="{C572A759-6A51-4108-AA02-DFA0A04FC94B}">
              <ma14:wrappingTextBoxFlag xmlns:ma14="http://schemas.microsoft.com/office/mac/drawingml/2011/main" val="1"/>
            </a:ext>
          </a:extLst>
        </p:spPr>
        <p:txBody>
          <a:bodyPr lIns="38100" tIns="38100" rIns="38100" bIns="38100" anchor="ctr">
            <a:normAutofit/>
          </a:bodyPr>
          <a:lstStyle/>
          <a:p>
            <a:pPr lvl="0" algn="l" defTabSz="435863">
              <a:buClr>
                <a:srgbClr val="DE5F31"/>
              </a:buClr>
              <a:defRPr sz="1800"/>
            </a:pPr>
            <a:r>
              <a:rPr sz="3743">
                <a:solidFill>
                  <a:srgbClr val="FFFFFF"/>
                </a:solidFill>
                <a:latin typeface="+mn-lt"/>
                <a:ea typeface="+mn-ea"/>
                <a:cs typeface="+mn-cs"/>
                <a:sym typeface="Courier"/>
              </a:rPr>
              <a:t>irb(main):042:0&gt; </a:t>
            </a:r>
            <a:r>
              <a:rPr sz="3743" b="1">
                <a:solidFill>
                  <a:srgbClr val="FFFFFF"/>
                </a:solidFill>
                <a:latin typeface="+mn-lt"/>
                <a:ea typeface="+mn-ea"/>
                <a:cs typeface="+mn-cs"/>
                <a:sym typeface="Courier"/>
              </a:rPr>
              <a:t>x + ["d"]</a:t>
            </a:r>
          </a:p>
          <a:p>
            <a:pPr lvl="0" algn="l" defTabSz="435863">
              <a:buClr>
                <a:srgbClr val="DE5F31"/>
              </a:buClr>
              <a:defRPr sz="1800"/>
            </a:pPr>
            <a:r>
              <a:rPr sz="3743">
                <a:solidFill>
                  <a:srgbClr val="FFFFFF"/>
                </a:solidFill>
                <a:latin typeface="+mn-lt"/>
                <a:ea typeface="+mn-ea"/>
                <a:cs typeface="+mn-cs"/>
                <a:sym typeface="Courier"/>
              </a:rPr>
              <a:t>=&gt; ["a", "b", "c", "d"]</a:t>
            </a:r>
          </a:p>
          <a:p>
            <a:pPr lvl="0" algn="l" defTabSz="435863">
              <a:buClr>
                <a:srgbClr val="DE5F31"/>
              </a:buClr>
              <a:defRPr sz="1800"/>
            </a:pPr>
            <a:endParaRPr sz="3743">
              <a:solidFill>
                <a:srgbClr val="FFFFFF"/>
              </a:solidFill>
              <a:latin typeface="+mn-lt"/>
              <a:ea typeface="+mn-ea"/>
              <a:cs typeface="+mn-cs"/>
              <a:sym typeface="Courier"/>
            </a:endParaRPr>
          </a:p>
          <a:p>
            <a:pPr lvl="0" algn="l" defTabSz="435863">
              <a:buClr>
                <a:srgbClr val="DE5F31"/>
              </a:buClr>
              <a:defRPr sz="1800"/>
            </a:pPr>
            <a:r>
              <a:rPr sz="3743">
                <a:solidFill>
                  <a:srgbClr val="FFFFFF"/>
                </a:solidFill>
                <a:latin typeface="+mn-lt"/>
                <a:ea typeface="+mn-ea"/>
                <a:cs typeface="+mn-cs"/>
                <a:sym typeface="Courier"/>
              </a:rPr>
              <a:t>irb(main):043:0&gt; </a:t>
            </a:r>
            <a:r>
              <a:rPr sz="3743" b="1">
                <a:solidFill>
                  <a:srgbClr val="FFFFFF"/>
                </a:solidFill>
                <a:latin typeface="+mn-lt"/>
                <a:ea typeface="+mn-ea"/>
                <a:cs typeface="+mn-cs"/>
                <a:sym typeface="Courier"/>
              </a:rPr>
              <a:t>x</a:t>
            </a:r>
          </a:p>
          <a:p>
            <a:pPr lvl="0" algn="l" defTabSz="435863">
              <a:buClr>
                <a:srgbClr val="DE5F31"/>
              </a:buClr>
              <a:defRPr sz="1800"/>
            </a:pPr>
            <a:r>
              <a:rPr sz="3743">
                <a:solidFill>
                  <a:srgbClr val="FFFFFF"/>
                </a:solidFill>
                <a:latin typeface="+mn-lt"/>
                <a:ea typeface="+mn-ea"/>
                <a:cs typeface="+mn-cs"/>
                <a:sym typeface="Courier"/>
              </a:rPr>
              <a:t>=&gt; ["a", "b", "c"]</a:t>
            </a:r>
          </a:p>
          <a:p>
            <a:pPr lvl="0" algn="l" defTabSz="435863">
              <a:buClr>
                <a:srgbClr val="DE5F31"/>
              </a:buClr>
              <a:defRPr sz="1800"/>
            </a:pPr>
            <a:endParaRPr sz="3743">
              <a:solidFill>
                <a:srgbClr val="FFFFFF"/>
              </a:solidFill>
              <a:latin typeface="+mn-lt"/>
              <a:ea typeface="+mn-ea"/>
              <a:cs typeface="+mn-cs"/>
              <a:sym typeface="Courier"/>
            </a:endParaRPr>
          </a:p>
          <a:p>
            <a:pPr lvl="0" algn="l" defTabSz="435863">
              <a:buClr>
                <a:srgbClr val="DE5F31"/>
              </a:buClr>
              <a:defRPr sz="1800"/>
            </a:pPr>
            <a:r>
              <a:rPr sz="3743">
                <a:solidFill>
                  <a:srgbClr val="FFFFFF"/>
                </a:solidFill>
                <a:latin typeface="+mn-lt"/>
                <a:ea typeface="+mn-ea"/>
                <a:cs typeface="+mn-cs"/>
                <a:sym typeface="Courier"/>
              </a:rPr>
              <a:t>irb(main):044:0&gt; </a:t>
            </a:r>
            <a:r>
              <a:rPr sz="3743" b="1">
                <a:solidFill>
                  <a:srgbClr val="FFFFFF"/>
                </a:solidFill>
                <a:latin typeface="+mn-lt"/>
                <a:ea typeface="+mn-ea"/>
                <a:cs typeface="+mn-cs"/>
                <a:sym typeface="Courier"/>
              </a:rPr>
              <a:t>x = x + ["d"]</a:t>
            </a:r>
          </a:p>
          <a:p>
            <a:pPr lvl="0" algn="l" defTabSz="435863">
              <a:buClr>
                <a:srgbClr val="DE5F31"/>
              </a:buClr>
              <a:defRPr sz="1800"/>
            </a:pPr>
            <a:r>
              <a:rPr sz="3743">
                <a:solidFill>
                  <a:srgbClr val="FFFFFF"/>
                </a:solidFill>
                <a:latin typeface="+mn-lt"/>
                <a:ea typeface="+mn-ea"/>
                <a:cs typeface="+mn-cs"/>
                <a:sym typeface="Courier"/>
              </a:rPr>
              <a:t>=&gt; ["a", "b", "c", "d"]</a:t>
            </a:r>
          </a:p>
          <a:p>
            <a:pPr lvl="0" algn="l" defTabSz="435863">
              <a:buClr>
                <a:srgbClr val="DE5F31"/>
              </a:buClr>
              <a:defRPr sz="1800"/>
            </a:pPr>
            <a:endParaRPr sz="3743">
              <a:solidFill>
                <a:srgbClr val="FFFFFF"/>
              </a:solidFill>
              <a:latin typeface="+mn-lt"/>
              <a:ea typeface="+mn-ea"/>
              <a:cs typeface="+mn-cs"/>
              <a:sym typeface="Courier"/>
            </a:endParaRPr>
          </a:p>
          <a:p>
            <a:pPr lvl="0" algn="l" defTabSz="435863">
              <a:buClr>
                <a:srgbClr val="DE5F31"/>
              </a:buClr>
              <a:defRPr sz="1800"/>
            </a:pPr>
            <a:r>
              <a:rPr sz="3743">
                <a:solidFill>
                  <a:srgbClr val="FFFFFF"/>
                </a:solidFill>
                <a:latin typeface="+mn-lt"/>
                <a:ea typeface="+mn-ea"/>
                <a:cs typeface="+mn-cs"/>
                <a:sym typeface="Courier"/>
              </a:rPr>
              <a:t>irb(main):045:0&gt; </a:t>
            </a:r>
            <a:r>
              <a:rPr sz="3743" b="1">
                <a:solidFill>
                  <a:srgbClr val="FFFFFF"/>
                </a:solidFill>
                <a:latin typeface="+mn-lt"/>
                <a:ea typeface="+mn-ea"/>
                <a:cs typeface="+mn-cs"/>
                <a:sym typeface="Courier"/>
              </a:rPr>
              <a:t>x</a:t>
            </a:r>
            <a:endParaRPr sz="3743">
              <a:solidFill>
                <a:srgbClr val="FFFFFF"/>
              </a:solidFill>
              <a:latin typeface="+mn-lt"/>
              <a:ea typeface="+mn-ea"/>
              <a:cs typeface="+mn-cs"/>
              <a:sym typeface="Courier"/>
            </a:endParaRPr>
          </a:p>
          <a:p>
            <a:pPr lvl="0" algn="l" defTabSz="435863">
              <a:buClr>
                <a:srgbClr val="DE5F31"/>
              </a:buClr>
              <a:defRPr sz="1800"/>
            </a:pPr>
            <a:r>
              <a:rPr sz="3743">
                <a:solidFill>
                  <a:srgbClr val="FFFFFF"/>
                </a:solidFill>
                <a:latin typeface="+mn-lt"/>
                <a:ea typeface="+mn-ea"/>
                <a:cs typeface="+mn-cs"/>
                <a:sym typeface="Courier"/>
              </a:rPr>
              <a:t>=&gt; ["a", "b", "c", "d"]</a:t>
            </a:r>
          </a:p>
        </p:txBody>
      </p:sp>
      <p:sp>
        <p:nvSpPr>
          <p:cNvPr id="6244" name="Shape 6244"/>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640</a:t>
            </a:fld>
            <a:endParaRPr sz="1000"/>
          </a:p>
        </p:txBody>
      </p:sp>
    </p:spTree>
  </p:cSld>
  <p:clrMapOvr>
    <a:masterClrMapping/>
  </p:clrMapOvr>
  <p:transition xmlns:p14="http://schemas.microsoft.com/office/powerpoint/2010/main" spd="med"/>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8" name="Shape 6248"/>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Arrays</a:t>
            </a:r>
          </a:p>
        </p:txBody>
      </p:sp>
      <p:sp>
        <p:nvSpPr>
          <p:cNvPr id="6249" name="Shape 6249"/>
          <p:cNvSpPr/>
          <p:nvPr/>
        </p:nvSpPr>
        <p:spPr>
          <a:xfrm>
            <a:off x="825500" y="1701800"/>
            <a:ext cx="14605000" cy="7086600"/>
          </a:xfrm>
          <a:prstGeom prst="rect">
            <a:avLst/>
          </a:prstGeom>
          <a:solidFill/>
          <a:ln w="25400">
            <a:solidFill>
              <a:srgbClr val="4D5D6D"/>
            </a:solidFill>
            <a:custDash>
              <a:ds d="200000" sp="200000"/>
            </a:custDash>
            <a:miter lim="400000"/>
          </a:ln>
          <a:extLst>
            <a:ext uri="{C572A759-6A51-4108-AA02-DFA0A04FC94B}">
              <ma14:wrappingTextBoxFlag xmlns:ma14="http://schemas.microsoft.com/office/mac/drawingml/2011/main" val="1"/>
            </a:ext>
          </a:extLst>
        </p:spPr>
        <p:txBody>
          <a:bodyPr lIns="38100" tIns="38100" rIns="38100" bIns="38100" anchor="ctr">
            <a:normAutofit/>
          </a:bodyPr>
          <a:lstStyle/>
          <a:p>
            <a:pPr lvl="0" algn="l">
              <a:buClr>
                <a:srgbClr val="DE5F31"/>
              </a:buClr>
              <a:defRPr sz="1800"/>
            </a:pPr>
            <a:r>
              <a:rPr sz="4800">
                <a:solidFill>
                  <a:srgbClr val="FFFFFF"/>
                </a:solidFill>
                <a:latin typeface="+mn-lt"/>
                <a:ea typeface="+mn-ea"/>
                <a:cs typeface="+mn-cs"/>
                <a:sym typeface="Courier"/>
              </a:rPr>
              <a:t>irb(main):046:0&gt; </a:t>
            </a:r>
            <a:r>
              <a:rPr sz="4800" b="1">
                <a:solidFill>
                  <a:srgbClr val="FFFFFF"/>
                </a:solidFill>
                <a:latin typeface="+mn-lt"/>
                <a:ea typeface="+mn-ea"/>
                <a:cs typeface="+mn-cs"/>
                <a:sym typeface="Courier"/>
              </a:rPr>
              <a:t>x &lt;&lt; "e"</a:t>
            </a:r>
          </a:p>
          <a:p>
            <a:pPr lvl="0" algn="l">
              <a:buClr>
                <a:srgbClr val="DE5F31"/>
              </a:buClr>
              <a:defRPr sz="1800"/>
            </a:pPr>
            <a:r>
              <a:rPr sz="4800">
                <a:solidFill>
                  <a:srgbClr val="FFFFFF"/>
                </a:solidFill>
                <a:latin typeface="+mn-lt"/>
                <a:ea typeface="+mn-ea"/>
                <a:cs typeface="+mn-cs"/>
                <a:sym typeface="Courier"/>
              </a:rPr>
              <a:t>=&gt; ["a", "b", "c", "d", "e"]</a:t>
            </a:r>
          </a:p>
          <a:p>
            <a:pPr lvl="0" algn="l">
              <a:buClr>
                <a:srgbClr val="DE5F31"/>
              </a:buClr>
              <a:defRPr sz="1800"/>
            </a:pPr>
            <a:endParaRPr sz="4800">
              <a:solidFill>
                <a:srgbClr val="FFFFFF"/>
              </a:solidFill>
              <a:latin typeface="+mn-lt"/>
              <a:ea typeface="+mn-ea"/>
              <a:cs typeface="+mn-cs"/>
              <a:sym typeface="Courier"/>
            </a:endParaRPr>
          </a:p>
          <a:p>
            <a:pPr lvl="0" algn="l">
              <a:buClr>
                <a:srgbClr val="DE5F31"/>
              </a:buClr>
              <a:defRPr sz="1800"/>
            </a:pPr>
            <a:r>
              <a:rPr sz="4800">
                <a:solidFill>
                  <a:srgbClr val="FFFFFF"/>
                </a:solidFill>
                <a:latin typeface="+mn-lt"/>
                <a:ea typeface="+mn-ea"/>
                <a:cs typeface="+mn-cs"/>
                <a:sym typeface="Courier"/>
              </a:rPr>
              <a:t>irb(main):047:0&gt; </a:t>
            </a:r>
            <a:r>
              <a:rPr sz="4800" b="1">
                <a:solidFill>
                  <a:srgbClr val="FFFFFF"/>
                </a:solidFill>
                <a:latin typeface="+mn-lt"/>
                <a:ea typeface="+mn-ea"/>
                <a:cs typeface="+mn-cs"/>
                <a:sym typeface="Courier"/>
              </a:rPr>
              <a:t>x</a:t>
            </a:r>
            <a:endParaRPr sz="4800">
              <a:solidFill>
                <a:srgbClr val="FFFFFF"/>
              </a:solidFill>
              <a:latin typeface="+mn-lt"/>
              <a:ea typeface="+mn-ea"/>
              <a:cs typeface="+mn-cs"/>
              <a:sym typeface="Courier"/>
            </a:endParaRPr>
          </a:p>
          <a:p>
            <a:pPr lvl="0" algn="l">
              <a:buClr>
                <a:srgbClr val="DE5F31"/>
              </a:buClr>
              <a:defRPr sz="1800"/>
            </a:pPr>
            <a:r>
              <a:rPr sz="4800">
                <a:solidFill>
                  <a:srgbClr val="FFFFFF"/>
                </a:solidFill>
                <a:latin typeface="+mn-lt"/>
                <a:ea typeface="+mn-ea"/>
                <a:cs typeface="+mn-cs"/>
                <a:sym typeface="Courier"/>
              </a:rPr>
              <a:t>=&gt; ["a", "b", "c", "d", "e"]</a:t>
            </a:r>
          </a:p>
        </p:txBody>
      </p:sp>
      <p:sp>
        <p:nvSpPr>
          <p:cNvPr id="6250" name="Shape 6250"/>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641</a:t>
            </a:fld>
            <a:endParaRPr sz="1000"/>
          </a:p>
        </p:txBody>
      </p:sp>
    </p:spTree>
  </p:cSld>
  <p:clrMapOvr>
    <a:masterClrMapping/>
  </p:clrMapOvr>
  <p:transition xmlns:p14="http://schemas.microsoft.com/office/powerpoint/2010/main" spd="med"/>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4" name="Shape 6254"/>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Arrays</a:t>
            </a:r>
          </a:p>
        </p:txBody>
      </p:sp>
      <p:sp>
        <p:nvSpPr>
          <p:cNvPr id="6255" name="Shape 6255"/>
          <p:cNvSpPr/>
          <p:nvPr/>
        </p:nvSpPr>
        <p:spPr>
          <a:xfrm>
            <a:off x="825500" y="1701800"/>
            <a:ext cx="14605000" cy="7086600"/>
          </a:xfrm>
          <a:prstGeom prst="rect">
            <a:avLst/>
          </a:prstGeom>
          <a:solidFill/>
          <a:ln w="25400">
            <a:solidFill>
              <a:srgbClr val="4D5D6D"/>
            </a:solidFill>
            <a:custDash>
              <a:ds d="200000" sp="200000"/>
            </a:custDash>
            <a:miter lim="400000"/>
          </a:ln>
          <a:extLst>
            <a:ext uri="{C572A759-6A51-4108-AA02-DFA0A04FC94B}">
              <ma14:wrappingTextBoxFlag xmlns:ma14="http://schemas.microsoft.com/office/mac/drawingml/2011/main" val="1"/>
            </a:ext>
          </a:extLst>
        </p:spPr>
        <p:txBody>
          <a:bodyPr lIns="38100" tIns="38100" rIns="38100" bIns="38100" anchor="ctr">
            <a:normAutofit/>
          </a:bodyPr>
          <a:lstStyle/>
          <a:p>
            <a:pPr lvl="0" algn="l">
              <a:buClr>
                <a:srgbClr val="DE5F31"/>
              </a:buClr>
              <a:defRPr sz="1800"/>
            </a:pPr>
            <a:r>
              <a:rPr sz="3800">
                <a:solidFill>
                  <a:srgbClr val="FFFFFF"/>
                </a:solidFill>
                <a:latin typeface="+mn-lt"/>
                <a:ea typeface="+mn-ea"/>
                <a:cs typeface="+mn-cs"/>
                <a:sym typeface="Courier"/>
              </a:rPr>
              <a:t>irb(main):048:0&gt; </a:t>
            </a:r>
            <a:r>
              <a:rPr sz="3800" b="1">
                <a:solidFill>
                  <a:srgbClr val="FFFFFF"/>
                </a:solidFill>
                <a:latin typeface="+mn-lt"/>
                <a:ea typeface="+mn-ea"/>
                <a:cs typeface="+mn-cs"/>
                <a:sym typeface="Courier"/>
              </a:rPr>
              <a:t>x.map { |i| "the letter #{i}" }</a:t>
            </a:r>
            <a:endParaRPr sz="3800">
              <a:solidFill>
                <a:srgbClr val="FFFFFF"/>
              </a:solidFill>
              <a:latin typeface="+mn-lt"/>
              <a:ea typeface="+mn-ea"/>
              <a:cs typeface="+mn-cs"/>
              <a:sym typeface="Courier"/>
            </a:endParaRPr>
          </a:p>
          <a:p>
            <a:pPr lvl="0" algn="l">
              <a:buClr>
                <a:srgbClr val="DE5F31"/>
              </a:buClr>
              <a:defRPr sz="1800"/>
            </a:pPr>
            <a:r>
              <a:rPr sz="3800">
                <a:solidFill>
                  <a:srgbClr val="FFFFFF"/>
                </a:solidFill>
                <a:latin typeface="+mn-lt"/>
                <a:ea typeface="+mn-ea"/>
                <a:cs typeface="+mn-cs"/>
                <a:sym typeface="Courier"/>
              </a:rPr>
              <a:t>=&gt; ["the letter a", "the letter b", "the letter c", "the letter d", "the letter e"]</a:t>
            </a:r>
          </a:p>
          <a:p>
            <a:pPr lvl="0" algn="l">
              <a:buClr>
                <a:srgbClr val="DE5F31"/>
              </a:buClr>
              <a:defRPr sz="1800"/>
            </a:pPr>
            <a:endParaRPr sz="3800">
              <a:solidFill>
                <a:srgbClr val="FFFFFF"/>
              </a:solidFill>
              <a:latin typeface="+mn-lt"/>
              <a:ea typeface="+mn-ea"/>
              <a:cs typeface="+mn-cs"/>
              <a:sym typeface="Courier"/>
            </a:endParaRPr>
          </a:p>
          <a:p>
            <a:pPr lvl="0" algn="l">
              <a:buClr>
                <a:srgbClr val="DE5F31"/>
              </a:buClr>
              <a:defRPr sz="1800"/>
            </a:pPr>
            <a:r>
              <a:rPr sz="3800">
                <a:solidFill>
                  <a:srgbClr val="FFFFFF"/>
                </a:solidFill>
                <a:latin typeface="+mn-lt"/>
                <a:ea typeface="+mn-ea"/>
                <a:cs typeface="+mn-cs"/>
                <a:sym typeface="Courier"/>
              </a:rPr>
              <a:t>irb(main):049:0&gt; </a:t>
            </a:r>
            <a:r>
              <a:rPr sz="3800" b="1">
                <a:solidFill>
                  <a:srgbClr val="FFFFFF"/>
                </a:solidFill>
                <a:latin typeface="+mn-lt"/>
                <a:ea typeface="+mn-ea"/>
                <a:cs typeface="+mn-cs"/>
                <a:sym typeface="Courier"/>
              </a:rPr>
              <a:t>x</a:t>
            </a:r>
            <a:endParaRPr sz="3800">
              <a:solidFill>
                <a:srgbClr val="FFFFFF"/>
              </a:solidFill>
              <a:latin typeface="+mn-lt"/>
              <a:ea typeface="+mn-ea"/>
              <a:cs typeface="+mn-cs"/>
              <a:sym typeface="Courier"/>
            </a:endParaRPr>
          </a:p>
          <a:p>
            <a:pPr lvl="0" algn="l">
              <a:buClr>
                <a:srgbClr val="DE5F31"/>
              </a:buClr>
              <a:defRPr sz="1800"/>
            </a:pPr>
            <a:r>
              <a:rPr sz="3800">
                <a:solidFill>
                  <a:srgbClr val="FFFFFF"/>
                </a:solidFill>
                <a:latin typeface="+mn-lt"/>
                <a:ea typeface="+mn-ea"/>
                <a:cs typeface="+mn-cs"/>
                <a:sym typeface="Courier"/>
              </a:rPr>
              <a:t>=&gt; ["a", "b", "c", "d", "e"]</a:t>
            </a:r>
          </a:p>
        </p:txBody>
      </p:sp>
      <p:sp>
        <p:nvSpPr>
          <p:cNvPr id="6256" name="Shape 6256"/>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642</a:t>
            </a:fld>
            <a:endParaRPr sz="1000"/>
          </a:p>
        </p:txBody>
      </p:sp>
    </p:spTree>
  </p:cSld>
  <p:clrMapOvr>
    <a:masterClrMapping/>
  </p:clrMapOvr>
  <p:transition xmlns:p14="http://schemas.microsoft.com/office/powerpoint/2010/main" spd="med"/>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0" name="Shape 6260"/>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Arrays</a:t>
            </a:r>
          </a:p>
        </p:txBody>
      </p:sp>
      <p:sp>
        <p:nvSpPr>
          <p:cNvPr id="6261" name="Shape 6261"/>
          <p:cNvSpPr/>
          <p:nvPr/>
        </p:nvSpPr>
        <p:spPr>
          <a:xfrm>
            <a:off x="825500" y="1701800"/>
            <a:ext cx="14605000" cy="7086600"/>
          </a:xfrm>
          <a:prstGeom prst="rect">
            <a:avLst/>
          </a:prstGeom>
          <a:solidFill/>
          <a:ln w="25400">
            <a:solidFill>
              <a:srgbClr val="4D5D6D"/>
            </a:solidFill>
            <a:custDash>
              <a:ds d="200000" sp="200000"/>
            </a:custDash>
            <a:miter lim="400000"/>
          </a:ln>
          <a:extLst>
            <a:ext uri="{C572A759-6A51-4108-AA02-DFA0A04FC94B}">
              <ma14:wrappingTextBoxFlag xmlns:ma14="http://schemas.microsoft.com/office/mac/drawingml/2011/main" val="1"/>
            </a:ext>
          </a:extLst>
        </p:spPr>
        <p:txBody>
          <a:bodyPr lIns="38100" tIns="38100" rIns="38100" bIns="38100" anchor="ctr">
            <a:normAutofit/>
          </a:bodyPr>
          <a:lstStyle/>
          <a:p>
            <a:pPr lvl="0" algn="l">
              <a:buClr>
                <a:srgbClr val="DE5F31"/>
              </a:buClr>
              <a:defRPr sz="1800"/>
            </a:pPr>
            <a:r>
              <a:rPr sz="3600">
                <a:solidFill>
                  <a:srgbClr val="FFFFFF"/>
                </a:solidFill>
                <a:latin typeface="+mn-lt"/>
                <a:ea typeface="+mn-ea"/>
                <a:cs typeface="+mn-cs"/>
                <a:sym typeface="Courier"/>
              </a:rPr>
              <a:t>irb(main):050:0&gt; </a:t>
            </a:r>
            <a:r>
              <a:rPr sz="3600" b="1">
                <a:solidFill>
                  <a:srgbClr val="FFFFFF"/>
                </a:solidFill>
                <a:latin typeface="+mn-lt"/>
                <a:ea typeface="+mn-ea"/>
                <a:cs typeface="+mn-cs"/>
                <a:sym typeface="Courier"/>
              </a:rPr>
              <a:t>x.map! { |i| "the letter #{i}" }</a:t>
            </a:r>
            <a:endParaRPr sz="3600">
              <a:solidFill>
                <a:srgbClr val="FFFFFF"/>
              </a:solidFill>
              <a:latin typeface="+mn-lt"/>
              <a:ea typeface="+mn-ea"/>
              <a:cs typeface="+mn-cs"/>
              <a:sym typeface="Courier"/>
            </a:endParaRPr>
          </a:p>
          <a:p>
            <a:pPr lvl="0" algn="l">
              <a:buClr>
                <a:srgbClr val="DE5F31"/>
              </a:buClr>
              <a:defRPr sz="1800"/>
            </a:pPr>
            <a:r>
              <a:rPr sz="3600">
                <a:solidFill>
                  <a:srgbClr val="FFFFFF"/>
                </a:solidFill>
                <a:latin typeface="+mn-lt"/>
                <a:ea typeface="+mn-ea"/>
                <a:cs typeface="+mn-cs"/>
                <a:sym typeface="Courier"/>
              </a:rPr>
              <a:t>=&gt; ["the letter a", "the letter b", "the letter c", "the letter d", "the letter e"]</a:t>
            </a:r>
          </a:p>
          <a:p>
            <a:pPr lvl="0" algn="l">
              <a:buClr>
                <a:srgbClr val="DE5F31"/>
              </a:buClr>
              <a:defRPr sz="1800"/>
            </a:pPr>
            <a:endParaRPr sz="3600">
              <a:solidFill>
                <a:srgbClr val="FFFFFF"/>
              </a:solidFill>
              <a:latin typeface="+mn-lt"/>
              <a:ea typeface="+mn-ea"/>
              <a:cs typeface="+mn-cs"/>
              <a:sym typeface="Courier"/>
            </a:endParaRPr>
          </a:p>
          <a:p>
            <a:pPr lvl="0" algn="l">
              <a:buClr>
                <a:srgbClr val="DE5F31"/>
              </a:buClr>
              <a:defRPr sz="1800"/>
            </a:pPr>
            <a:r>
              <a:rPr sz="3600">
                <a:solidFill>
                  <a:srgbClr val="FFFFFF"/>
                </a:solidFill>
                <a:latin typeface="+mn-lt"/>
                <a:ea typeface="+mn-ea"/>
                <a:cs typeface="+mn-cs"/>
                <a:sym typeface="Courier"/>
              </a:rPr>
              <a:t>irb(main):051:0&gt; </a:t>
            </a:r>
            <a:r>
              <a:rPr sz="3600" b="1">
                <a:solidFill>
                  <a:srgbClr val="FFFFFF"/>
                </a:solidFill>
                <a:latin typeface="+mn-lt"/>
                <a:ea typeface="+mn-ea"/>
                <a:cs typeface="+mn-cs"/>
                <a:sym typeface="Courier"/>
              </a:rPr>
              <a:t>x</a:t>
            </a:r>
            <a:endParaRPr sz="3600">
              <a:solidFill>
                <a:srgbClr val="FFFFFF"/>
              </a:solidFill>
              <a:latin typeface="+mn-lt"/>
              <a:ea typeface="+mn-ea"/>
              <a:cs typeface="+mn-cs"/>
              <a:sym typeface="Courier"/>
            </a:endParaRPr>
          </a:p>
          <a:p>
            <a:pPr lvl="0" algn="l">
              <a:buClr>
                <a:srgbClr val="DE5F31"/>
              </a:buClr>
              <a:defRPr sz="1800"/>
            </a:pPr>
            <a:r>
              <a:rPr sz="3600">
                <a:solidFill>
                  <a:srgbClr val="FFFFFF"/>
                </a:solidFill>
                <a:latin typeface="+mn-lt"/>
                <a:ea typeface="+mn-ea"/>
                <a:cs typeface="+mn-cs"/>
                <a:sym typeface="Courier"/>
              </a:rPr>
              <a:t>=&gt; ["the letter a", "the letter b", "the letter c", "the letter d", "the letter e"]</a:t>
            </a:r>
          </a:p>
        </p:txBody>
      </p:sp>
      <p:sp>
        <p:nvSpPr>
          <p:cNvPr id="6262" name="Shape 6262"/>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643</a:t>
            </a:fld>
            <a:endParaRPr sz="1000"/>
          </a:p>
        </p:txBody>
      </p:sp>
    </p:spTree>
  </p:cSld>
  <p:clrMapOvr>
    <a:masterClrMapping/>
  </p:clrMapOvr>
  <p:transition xmlns:p14="http://schemas.microsoft.com/office/powerpoint/2010/main" spd="med"/>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6" name="Shape 6266"/>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Hashes</a:t>
            </a:r>
          </a:p>
        </p:txBody>
      </p:sp>
      <p:sp>
        <p:nvSpPr>
          <p:cNvPr id="6267" name="Shape 6267"/>
          <p:cNvSpPr/>
          <p:nvPr/>
        </p:nvSpPr>
        <p:spPr>
          <a:xfrm>
            <a:off x="825500" y="1701800"/>
            <a:ext cx="14605000" cy="7086600"/>
          </a:xfrm>
          <a:prstGeom prst="rect">
            <a:avLst/>
          </a:prstGeom>
          <a:solidFill/>
          <a:ln w="25400">
            <a:solidFill>
              <a:srgbClr val="4D5D6D"/>
            </a:solidFill>
            <a:custDash>
              <a:ds d="200000" sp="200000"/>
            </a:custDash>
            <a:miter lim="400000"/>
          </a:ln>
          <a:extLst>
            <a:ext uri="{C572A759-6A51-4108-AA02-DFA0A04FC94B}">
              <ma14:wrappingTextBoxFlag xmlns:ma14="http://schemas.microsoft.com/office/mac/drawingml/2011/main" val="1"/>
            </a:ext>
          </a:extLst>
        </p:spPr>
        <p:txBody>
          <a:bodyPr lIns="38100" tIns="38100" rIns="38100" bIns="38100" anchor="ctr">
            <a:normAutofit/>
          </a:bodyPr>
          <a:lstStyle/>
          <a:p>
            <a:pPr lvl="0" algn="l">
              <a:buClr>
                <a:srgbClr val="DE5F31"/>
              </a:buClr>
              <a:defRPr sz="1800"/>
            </a:pPr>
            <a:r>
              <a:rPr sz="4400">
                <a:solidFill>
                  <a:srgbClr val="FFFFFF"/>
                </a:solidFill>
                <a:latin typeface="+mn-lt"/>
                <a:ea typeface="+mn-ea"/>
                <a:cs typeface="+mn-cs"/>
                <a:sym typeface="Courier"/>
              </a:rPr>
              <a:t>irb(main):052:0&gt; </a:t>
            </a:r>
            <a:r>
              <a:rPr sz="4400" b="1">
                <a:solidFill>
                  <a:srgbClr val="FFFFFF"/>
                </a:solidFill>
                <a:latin typeface="+mn-lt"/>
                <a:ea typeface="+mn-ea"/>
                <a:cs typeface="+mn-cs"/>
                <a:sym typeface="Courier"/>
              </a:rPr>
              <a:t>h = {</a:t>
            </a:r>
            <a:r>
              <a:rPr sz="4400">
                <a:solidFill>
                  <a:srgbClr val="FFFFFF"/>
                </a:solidFill>
                <a:latin typeface="+mn-lt"/>
                <a:ea typeface="+mn-ea"/>
                <a:cs typeface="+mn-cs"/>
                <a:sym typeface="Courier"/>
              </a:rPr>
              <a:t> </a:t>
            </a:r>
          </a:p>
          <a:p>
            <a:pPr lvl="0" algn="l">
              <a:buClr>
                <a:srgbClr val="DE5F31"/>
              </a:buClr>
              <a:defRPr sz="1800"/>
            </a:pPr>
            <a:r>
              <a:rPr sz="4400">
                <a:solidFill>
                  <a:srgbClr val="FFFFFF"/>
                </a:solidFill>
                <a:latin typeface="+mn-lt"/>
                <a:ea typeface="+mn-ea"/>
                <a:cs typeface="+mn-cs"/>
                <a:sym typeface="Courier"/>
              </a:rPr>
              <a:t>irb(main):053:1* </a:t>
            </a:r>
            <a:r>
              <a:rPr sz="4400" b="1">
                <a:solidFill>
                  <a:srgbClr val="FFFFFF"/>
                </a:solidFill>
                <a:latin typeface="+mn-lt"/>
                <a:ea typeface="+mn-ea"/>
                <a:cs typeface="+mn-cs"/>
                <a:sym typeface="Courier"/>
              </a:rPr>
              <a:t>"first_name" =&gt; "Gary",</a:t>
            </a:r>
            <a:endParaRPr sz="4400">
              <a:solidFill>
                <a:srgbClr val="FFFFFF"/>
              </a:solidFill>
              <a:latin typeface="+mn-lt"/>
              <a:ea typeface="+mn-ea"/>
              <a:cs typeface="+mn-cs"/>
              <a:sym typeface="Courier"/>
            </a:endParaRPr>
          </a:p>
          <a:p>
            <a:pPr lvl="0" algn="l">
              <a:buClr>
                <a:srgbClr val="DE5F31"/>
              </a:buClr>
              <a:defRPr sz="1800"/>
            </a:pPr>
            <a:r>
              <a:rPr sz="4400">
                <a:solidFill>
                  <a:srgbClr val="FFFFFF"/>
                </a:solidFill>
                <a:latin typeface="+mn-lt"/>
                <a:ea typeface="+mn-ea"/>
                <a:cs typeface="+mn-cs"/>
                <a:sym typeface="Courier"/>
              </a:rPr>
              <a:t>irb(main):054:1* </a:t>
            </a:r>
            <a:r>
              <a:rPr sz="4400" b="1">
                <a:solidFill>
                  <a:srgbClr val="FFFFFF"/>
                </a:solidFill>
                <a:latin typeface="+mn-lt"/>
                <a:ea typeface="+mn-ea"/>
                <a:cs typeface="+mn-cs"/>
                <a:sym typeface="Courier"/>
              </a:rPr>
              <a:t>"last_name" =&gt; "Gygax"</a:t>
            </a:r>
            <a:endParaRPr sz="4400">
              <a:solidFill>
                <a:srgbClr val="FFFFFF"/>
              </a:solidFill>
              <a:latin typeface="+mn-lt"/>
              <a:ea typeface="+mn-ea"/>
              <a:cs typeface="+mn-cs"/>
              <a:sym typeface="Courier"/>
            </a:endParaRPr>
          </a:p>
          <a:p>
            <a:pPr lvl="0" algn="l">
              <a:buClr>
                <a:srgbClr val="DE5F31"/>
              </a:buClr>
              <a:defRPr sz="1800"/>
            </a:pPr>
            <a:r>
              <a:rPr sz="4400">
                <a:solidFill>
                  <a:srgbClr val="FFFFFF"/>
                </a:solidFill>
                <a:latin typeface="+mn-lt"/>
                <a:ea typeface="+mn-ea"/>
                <a:cs typeface="+mn-cs"/>
                <a:sym typeface="Courier"/>
              </a:rPr>
              <a:t>irb(main):055:1&gt; </a:t>
            </a:r>
            <a:r>
              <a:rPr sz="4400" b="1">
                <a:solidFill>
                  <a:srgbClr val="FFFFFF"/>
                </a:solidFill>
                <a:latin typeface="+mn-lt"/>
                <a:ea typeface="+mn-ea"/>
                <a:cs typeface="+mn-cs"/>
                <a:sym typeface="Courier"/>
              </a:rPr>
              <a:t>}</a:t>
            </a:r>
            <a:endParaRPr sz="4400">
              <a:solidFill>
                <a:srgbClr val="FFFFFF"/>
              </a:solidFill>
              <a:latin typeface="+mn-lt"/>
              <a:ea typeface="+mn-ea"/>
              <a:cs typeface="+mn-cs"/>
              <a:sym typeface="Courier"/>
            </a:endParaRPr>
          </a:p>
          <a:p>
            <a:pPr lvl="0" algn="l">
              <a:buClr>
                <a:srgbClr val="DE5F31"/>
              </a:buClr>
              <a:defRPr sz="1800"/>
            </a:pPr>
            <a:r>
              <a:rPr sz="4400">
                <a:solidFill>
                  <a:srgbClr val="FFFFFF"/>
                </a:solidFill>
                <a:latin typeface="+mn-lt"/>
                <a:ea typeface="+mn-ea"/>
                <a:cs typeface="+mn-cs"/>
                <a:sym typeface="Courier"/>
              </a:rPr>
              <a:t>=&gt; {"first_name"=&gt;"Gary", "last_name"=&gt;"Gygax"}</a:t>
            </a:r>
          </a:p>
        </p:txBody>
      </p:sp>
      <p:sp>
        <p:nvSpPr>
          <p:cNvPr id="6268" name="Shape 6268"/>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644</a:t>
            </a:fld>
            <a:endParaRPr sz="1000"/>
          </a:p>
        </p:txBody>
      </p:sp>
    </p:spTree>
  </p:cSld>
  <p:clrMapOvr>
    <a:masterClrMapping/>
  </p:clrMapOvr>
  <p:transition xmlns:p14="http://schemas.microsoft.com/office/powerpoint/2010/main" spd="med"/>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2" name="Shape 6272"/>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Hashes</a:t>
            </a:r>
          </a:p>
        </p:txBody>
      </p:sp>
      <p:sp>
        <p:nvSpPr>
          <p:cNvPr id="6273" name="Shape 6273"/>
          <p:cNvSpPr/>
          <p:nvPr/>
        </p:nvSpPr>
        <p:spPr>
          <a:xfrm>
            <a:off x="825500" y="1701800"/>
            <a:ext cx="14605000" cy="7086600"/>
          </a:xfrm>
          <a:prstGeom prst="rect">
            <a:avLst/>
          </a:prstGeom>
          <a:solidFill/>
          <a:ln w="25400">
            <a:solidFill>
              <a:srgbClr val="4D5D6D"/>
            </a:solidFill>
            <a:custDash>
              <a:ds d="200000" sp="200000"/>
            </a:custDash>
            <a:miter lim="400000"/>
          </a:ln>
          <a:extLst>
            <a:ext uri="{C572A759-6A51-4108-AA02-DFA0A04FC94B}">
              <ma14:wrappingTextBoxFlag xmlns:ma14="http://schemas.microsoft.com/office/mac/drawingml/2011/main" val="1"/>
            </a:ext>
          </a:extLst>
        </p:spPr>
        <p:txBody>
          <a:bodyPr lIns="38100" tIns="38100" rIns="38100" bIns="38100" anchor="ctr">
            <a:normAutofit/>
          </a:bodyPr>
          <a:lstStyle/>
          <a:p>
            <a:pPr lvl="0" algn="l" defTabSz="435863">
              <a:buClr>
                <a:srgbClr val="DE5F31"/>
              </a:buClr>
              <a:defRPr sz="1800"/>
            </a:pPr>
            <a:r>
              <a:rPr sz="3743">
                <a:solidFill>
                  <a:srgbClr val="FFFFFF"/>
                </a:solidFill>
                <a:latin typeface="+mn-lt"/>
                <a:ea typeface="+mn-ea"/>
                <a:cs typeface="+mn-cs"/>
                <a:sym typeface="Courier"/>
              </a:rPr>
              <a:t>irb(main):056:0&gt; </a:t>
            </a:r>
            <a:r>
              <a:rPr sz="3743" b="1">
                <a:solidFill>
                  <a:srgbClr val="FFFFFF"/>
                </a:solidFill>
                <a:latin typeface="+mn-lt"/>
                <a:ea typeface="+mn-ea"/>
                <a:cs typeface="+mn-cs"/>
                <a:sym typeface="Courier"/>
              </a:rPr>
              <a:t>h.keys</a:t>
            </a:r>
            <a:endParaRPr sz="3743">
              <a:solidFill>
                <a:srgbClr val="FFFFFF"/>
              </a:solidFill>
              <a:latin typeface="+mn-lt"/>
              <a:ea typeface="+mn-ea"/>
              <a:cs typeface="+mn-cs"/>
              <a:sym typeface="Courier"/>
            </a:endParaRPr>
          </a:p>
          <a:p>
            <a:pPr lvl="0" algn="l" defTabSz="435863">
              <a:buClr>
                <a:srgbClr val="DE5F31"/>
              </a:buClr>
              <a:defRPr sz="1800"/>
            </a:pPr>
            <a:r>
              <a:rPr sz="3743">
                <a:solidFill>
                  <a:srgbClr val="FFFFFF"/>
                </a:solidFill>
                <a:latin typeface="+mn-lt"/>
                <a:ea typeface="+mn-ea"/>
                <a:cs typeface="+mn-cs"/>
                <a:sym typeface="Courier"/>
              </a:rPr>
              <a:t>=&gt; ["first_name", "last_name"]</a:t>
            </a:r>
          </a:p>
          <a:p>
            <a:pPr lvl="0" algn="l" defTabSz="435863">
              <a:buClr>
                <a:srgbClr val="DE5F31"/>
              </a:buClr>
              <a:defRPr sz="1800"/>
            </a:pPr>
            <a:endParaRPr sz="3743">
              <a:solidFill>
                <a:srgbClr val="FFFFFF"/>
              </a:solidFill>
              <a:latin typeface="+mn-lt"/>
              <a:ea typeface="+mn-ea"/>
              <a:cs typeface="+mn-cs"/>
              <a:sym typeface="Courier"/>
            </a:endParaRPr>
          </a:p>
          <a:p>
            <a:pPr lvl="0" algn="l" defTabSz="435863">
              <a:buClr>
                <a:srgbClr val="DE5F31"/>
              </a:buClr>
              <a:defRPr sz="1800"/>
            </a:pPr>
            <a:r>
              <a:rPr sz="3743">
                <a:solidFill>
                  <a:srgbClr val="FFFFFF"/>
                </a:solidFill>
                <a:latin typeface="+mn-lt"/>
                <a:ea typeface="+mn-ea"/>
                <a:cs typeface="+mn-cs"/>
                <a:sym typeface="Courier"/>
              </a:rPr>
              <a:t>irb(main):057:0&gt; </a:t>
            </a:r>
            <a:r>
              <a:rPr sz="3743" b="1">
                <a:solidFill>
                  <a:srgbClr val="FFFFFF"/>
                </a:solidFill>
                <a:latin typeface="+mn-lt"/>
                <a:ea typeface="+mn-ea"/>
                <a:cs typeface="+mn-cs"/>
                <a:sym typeface="Courier"/>
              </a:rPr>
              <a:t>h["first_name"]</a:t>
            </a:r>
          </a:p>
          <a:p>
            <a:pPr lvl="0" algn="l" defTabSz="435863">
              <a:buClr>
                <a:srgbClr val="DE5F31"/>
              </a:buClr>
              <a:defRPr sz="1800"/>
            </a:pPr>
            <a:r>
              <a:rPr sz="3743">
                <a:solidFill>
                  <a:srgbClr val="FFFFFF"/>
                </a:solidFill>
                <a:latin typeface="+mn-lt"/>
                <a:ea typeface="+mn-ea"/>
                <a:cs typeface="+mn-cs"/>
                <a:sym typeface="Courier"/>
              </a:rPr>
              <a:t>=&gt; "Gary"</a:t>
            </a:r>
          </a:p>
          <a:p>
            <a:pPr lvl="0" algn="l" defTabSz="435863">
              <a:buClr>
                <a:srgbClr val="DE5F31"/>
              </a:buClr>
              <a:defRPr sz="1800"/>
            </a:pPr>
            <a:endParaRPr sz="3743">
              <a:solidFill>
                <a:srgbClr val="FFFFFF"/>
              </a:solidFill>
              <a:latin typeface="+mn-lt"/>
              <a:ea typeface="+mn-ea"/>
              <a:cs typeface="+mn-cs"/>
              <a:sym typeface="Courier"/>
            </a:endParaRPr>
          </a:p>
          <a:p>
            <a:pPr lvl="0" algn="l" defTabSz="435863">
              <a:buClr>
                <a:srgbClr val="DE5F31"/>
              </a:buClr>
              <a:defRPr sz="1800"/>
            </a:pPr>
            <a:r>
              <a:rPr sz="3743">
                <a:solidFill>
                  <a:srgbClr val="FFFFFF"/>
                </a:solidFill>
                <a:latin typeface="+mn-lt"/>
                <a:ea typeface="+mn-ea"/>
                <a:cs typeface="+mn-cs"/>
                <a:sym typeface="Courier"/>
              </a:rPr>
              <a:t>irb(main):058:0&gt; </a:t>
            </a:r>
            <a:r>
              <a:rPr sz="3743" b="1">
                <a:solidFill>
                  <a:srgbClr val="FFFFFF"/>
                </a:solidFill>
                <a:latin typeface="+mn-lt"/>
                <a:ea typeface="+mn-ea"/>
                <a:cs typeface="+mn-cs"/>
                <a:sym typeface="Courier"/>
              </a:rPr>
              <a:t>h["age"] = 33</a:t>
            </a:r>
            <a:endParaRPr sz="3743">
              <a:solidFill>
                <a:srgbClr val="FFFFFF"/>
              </a:solidFill>
              <a:latin typeface="+mn-lt"/>
              <a:ea typeface="+mn-ea"/>
              <a:cs typeface="+mn-cs"/>
              <a:sym typeface="Courier"/>
            </a:endParaRPr>
          </a:p>
          <a:p>
            <a:pPr lvl="0" algn="l" defTabSz="435863">
              <a:buClr>
                <a:srgbClr val="DE5F31"/>
              </a:buClr>
              <a:defRPr sz="1800"/>
            </a:pPr>
            <a:r>
              <a:rPr sz="3743">
                <a:solidFill>
                  <a:srgbClr val="FFFFFF"/>
                </a:solidFill>
                <a:latin typeface="+mn-lt"/>
                <a:ea typeface="+mn-ea"/>
                <a:cs typeface="+mn-cs"/>
                <a:sym typeface="Courier"/>
              </a:rPr>
              <a:t>=&gt; 33</a:t>
            </a:r>
          </a:p>
          <a:p>
            <a:pPr lvl="0" algn="l" defTabSz="435863">
              <a:buClr>
                <a:srgbClr val="DE5F31"/>
              </a:buClr>
              <a:defRPr sz="1800"/>
            </a:pPr>
            <a:endParaRPr sz="3743">
              <a:solidFill>
                <a:srgbClr val="FFFFFF"/>
              </a:solidFill>
              <a:latin typeface="+mn-lt"/>
              <a:ea typeface="+mn-ea"/>
              <a:cs typeface="+mn-cs"/>
              <a:sym typeface="Courier"/>
            </a:endParaRPr>
          </a:p>
          <a:p>
            <a:pPr lvl="0" algn="l" defTabSz="435863">
              <a:buClr>
                <a:srgbClr val="DE5F31"/>
              </a:buClr>
              <a:defRPr sz="1800"/>
            </a:pPr>
            <a:r>
              <a:rPr sz="3743">
                <a:solidFill>
                  <a:srgbClr val="FFFFFF"/>
                </a:solidFill>
                <a:latin typeface="+mn-lt"/>
                <a:ea typeface="+mn-ea"/>
                <a:cs typeface="+mn-cs"/>
                <a:sym typeface="Courier"/>
              </a:rPr>
              <a:t>irb(main):059:0&gt; </a:t>
            </a:r>
            <a:r>
              <a:rPr sz="3743" b="1">
                <a:solidFill>
                  <a:srgbClr val="FFFFFF"/>
                </a:solidFill>
                <a:latin typeface="+mn-lt"/>
                <a:ea typeface="+mn-ea"/>
                <a:cs typeface="+mn-cs"/>
                <a:sym typeface="Courier"/>
              </a:rPr>
              <a:t>h.keys</a:t>
            </a:r>
          </a:p>
          <a:p>
            <a:pPr lvl="0" algn="l" defTabSz="435863">
              <a:buClr>
                <a:srgbClr val="DE5F31"/>
              </a:buClr>
              <a:defRPr sz="1800"/>
            </a:pPr>
            <a:r>
              <a:rPr sz="3743">
                <a:solidFill>
                  <a:srgbClr val="FFFFFF"/>
                </a:solidFill>
                <a:latin typeface="+mn-lt"/>
                <a:ea typeface="+mn-ea"/>
                <a:cs typeface="+mn-cs"/>
                <a:sym typeface="Courier"/>
              </a:rPr>
              <a:t>=&gt; ["first_name", "last_name", "age"]</a:t>
            </a:r>
          </a:p>
        </p:txBody>
      </p:sp>
      <p:sp>
        <p:nvSpPr>
          <p:cNvPr id="6274" name="Shape 6274"/>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645</a:t>
            </a:fld>
            <a:endParaRPr sz="1000"/>
          </a:p>
        </p:txBody>
      </p:sp>
    </p:spTree>
  </p:cSld>
  <p:clrMapOvr>
    <a:masterClrMapping/>
  </p:clrMapOvr>
  <p:transition xmlns:p14="http://schemas.microsoft.com/office/powerpoint/2010/main" spd="med"/>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8" name="Shape 6278"/>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Hashes</a:t>
            </a:r>
          </a:p>
        </p:txBody>
      </p:sp>
      <p:sp>
        <p:nvSpPr>
          <p:cNvPr id="6279" name="Shape 6279"/>
          <p:cNvSpPr/>
          <p:nvPr/>
        </p:nvSpPr>
        <p:spPr>
          <a:xfrm>
            <a:off x="825500" y="1701800"/>
            <a:ext cx="14605000" cy="7086600"/>
          </a:xfrm>
          <a:prstGeom prst="rect">
            <a:avLst/>
          </a:prstGeom>
          <a:solidFill/>
          <a:ln w="25400">
            <a:solidFill>
              <a:srgbClr val="4D5D6D"/>
            </a:solidFill>
            <a:custDash>
              <a:ds d="200000" sp="200000"/>
            </a:custDash>
            <a:miter lim="400000"/>
          </a:ln>
          <a:extLst>
            <a:ext uri="{C572A759-6A51-4108-AA02-DFA0A04FC94B}">
              <ma14:wrappingTextBoxFlag xmlns:ma14="http://schemas.microsoft.com/office/mac/drawingml/2011/main" val="1"/>
            </a:ext>
          </a:extLst>
        </p:spPr>
        <p:txBody>
          <a:bodyPr lIns="38100" tIns="38100" rIns="38100" bIns="38100" anchor="ctr">
            <a:normAutofit/>
          </a:bodyPr>
          <a:lstStyle/>
          <a:p>
            <a:pPr lvl="0" algn="l">
              <a:buClr>
                <a:srgbClr val="DE5F31"/>
              </a:buClr>
              <a:defRPr sz="1800"/>
            </a:pPr>
            <a:r>
              <a:rPr sz="4800">
                <a:solidFill>
                  <a:srgbClr val="FFFFFF"/>
                </a:solidFill>
                <a:latin typeface="+mn-lt"/>
                <a:ea typeface="+mn-ea"/>
                <a:cs typeface="+mn-cs"/>
                <a:sym typeface="Courier"/>
              </a:rPr>
              <a:t>irb(main):060:0&gt; </a:t>
            </a:r>
            <a:r>
              <a:rPr sz="4800" b="1">
                <a:solidFill>
                  <a:srgbClr val="FFFFFF"/>
                </a:solidFill>
                <a:latin typeface="+mn-lt"/>
                <a:ea typeface="+mn-ea"/>
                <a:cs typeface="+mn-cs"/>
                <a:sym typeface="Courier"/>
              </a:rPr>
              <a:t>h.values</a:t>
            </a:r>
          </a:p>
          <a:p>
            <a:pPr lvl="0" algn="l">
              <a:buClr>
                <a:srgbClr val="DE5F31"/>
              </a:buClr>
              <a:defRPr sz="1800"/>
            </a:pPr>
            <a:r>
              <a:rPr sz="4800">
                <a:solidFill>
                  <a:srgbClr val="FFFFFF"/>
                </a:solidFill>
                <a:latin typeface="+mn-lt"/>
                <a:ea typeface="+mn-ea"/>
                <a:cs typeface="+mn-cs"/>
                <a:sym typeface="Courier"/>
              </a:rPr>
              <a:t>=&gt; ["Gary", "Gygax", 33]</a:t>
            </a:r>
          </a:p>
        </p:txBody>
      </p:sp>
      <p:sp>
        <p:nvSpPr>
          <p:cNvPr id="6280" name="Shape 6280"/>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646</a:t>
            </a:fld>
            <a:endParaRPr sz="1000"/>
          </a:p>
        </p:txBody>
      </p:sp>
    </p:spTree>
  </p:cSld>
  <p:clrMapOvr>
    <a:masterClrMapping/>
  </p:clrMapOvr>
  <p:transition xmlns:p14="http://schemas.microsoft.com/office/powerpoint/2010/main" spd="med"/>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4" name="Shape 6284"/>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Hashes</a:t>
            </a:r>
          </a:p>
        </p:txBody>
      </p:sp>
      <p:sp>
        <p:nvSpPr>
          <p:cNvPr id="6285" name="Shape 6285"/>
          <p:cNvSpPr/>
          <p:nvPr/>
        </p:nvSpPr>
        <p:spPr>
          <a:xfrm>
            <a:off x="825500" y="1714500"/>
            <a:ext cx="14605000" cy="7086600"/>
          </a:xfrm>
          <a:prstGeom prst="rect">
            <a:avLst/>
          </a:prstGeom>
          <a:solidFill/>
          <a:ln w="25400">
            <a:solidFill>
              <a:srgbClr val="4D5D6D"/>
            </a:solidFill>
            <a:custDash>
              <a:ds d="200000" sp="200000"/>
            </a:custDash>
            <a:miter lim="400000"/>
          </a:ln>
          <a:extLst>
            <a:ext uri="{C572A759-6A51-4108-AA02-DFA0A04FC94B}">
              <ma14:wrappingTextBoxFlag xmlns:ma14="http://schemas.microsoft.com/office/mac/drawingml/2011/main" val="1"/>
            </a:ext>
          </a:extLst>
        </p:spPr>
        <p:txBody>
          <a:bodyPr lIns="38100" tIns="38100" rIns="38100" bIns="38100" anchor="ctr">
            <a:normAutofit/>
          </a:bodyPr>
          <a:lstStyle/>
          <a:p>
            <a:pPr lvl="0" algn="l">
              <a:buClr>
                <a:srgbClr val="DE5F31"/>
              </a:buClr>
              <a:defRPr sz="1800"/>
            </a:pPr>
            <a:r>
              <a:rPr sz="3400">
                <a:solidFill>
                  <a:srgbClr val="FFFFFF"/>
                </a:solidFill>
                <a:latin typeface="+mn-lt"/>
                <a:ea typeface="+mn-ea"/>
                <a:cs typeface="+mn-cs"/>
                <a:sym typeface="Courier"/>
              </a:rPr>
              <a:t>irb(main):061:0&gt; </a:t>
            </a:r>
            <a:r>
              <a:rPr sz="3400" b="1">
                <a:solidFill>
                  <a:srgbClr val="FFFFFF"/>
                </a:solidFill>
                <a:latin typeface="+mn-lt"/>
                <a:ea typeface="+mn-ea"/>
                <a:cs typeface="+mn-cs"/>
                <a:sym typeface="Courier"/>
              </a:rPr>
              <a:t>h.each { |k, v| puts "#{k}: #{v}" }</a:t>
            </a:r>
            <a:endParaRPr sz="3400">
              <a:solidFill>
                <a:srgbClr val="FFFFFF"/>
              </a:solidFill>
              <a:latin typeface="+mn-lt"/>
              <a:ea typeface="+mn-ea"/>
              <a:cs typeface="+mn-cs"/>
              <a:sym typeface="Courier"/>
            </a:endParaRPr>
          </a:p>
          <a:p>
            <a:pPr lvl="0" algn="l">
              <a:buClr>
                <a:srgbClr val="DE5F31"/>
              </a:buClr>
              <a:defRPr sz="1800"/>
            </a:pPr>
            <a:r>
              <a:rPr sz="3400">
                <a:solidFill>
                  <a:srgbClr val="FFFFFF"/>
                </a:solidFill>
                <a:latin typeface="+mn-lt"/>
                <a:ea typeface="+mn-ea"/>
                <a:cs typeface="+mn-cs"/>
                <a:sym typeface="Courier"/>
              </a:rPr>
              <a:t>first_name: Gary</a:t>
            </a:r>
          </a:p>
          <a:p>
            <a:pPr lvl="0" algn="l">
              <a:buClr>
                <a:srgbClr val="DE5F31"/>
              </a:buClr>
              <a:defRPr sz="1800"/>
            </a:pPr>
            <a:r>
              <a:rPr sz="3400">
                <a:solidFill>
                  <a:srgbClr val="FFFFFF"/>
                </a:solidFill>
                <a:latin typeface="+mn-lt"/>
                <a:ea typeface="+mn-ea"/>
                <a:cs typeface="+mn-cs"/>
                <a:sym typeface="Courier"/>
              </a:rPr>
              <a:t>last_name: Gygax</a:t>
            </a:r>
          </a:p>
          <a:p>
            <a:pPr lvl="0" algn="l">
              <a:buClr>
                <a:srgbClr val="DE5F31"/>
              </a:buClr>
              <a:defRPr sz="1800"/>
            </a:pPr>
            <a:r>
              <a:rPr sz="3400">
                <a:solidFill>
                  <a:srgbClr val="FFFFFF"/>
                </a:solidFill>
                <a:latin typeface="+mn-lt"/>
                <a:ea typeface="+mn-ea"/>
                <a:cs typeface="+mn-cs"/>
                <a:sym typeface="Courier"/>
              </a:rPr>
              <a:t>age: 33</a:t>
            </a:r>
          </a:p>
          <a:p>
            <a:pPr lvl="0" algn="l">
              <a:buClr>
                <a:srgbClr val="DE5F31"/>
              </a:buClr>
              <a:defRPr sz="1800"/>
            </a:pPr>
            <a:r>
              <a:rPr sz="3400">
                <a:solidFill>
                  <a:srgbClr val="FFFFFF"/>
                </a:solidFill>
                <a:latin typeface="+mn-lt"/>
                <a:ea typeface="+mn-ea"/>
                <a:cs typeface="+mn-cs"/>
                <a:sym typeface="Courier"/>
              </a:rPr>
              <a:t>=&gt; {"first_name"=&gt;"Gary", "last_name"=&gt;"Gygax", "age"=&gt;33}</a:t>
            </a:r>
          </a:p>
        </p:txBody>
      </p:sp>
      <p:sp>
        <p:nvSpPr>
          <p:cNvPr id="6286" name="Shape 6286"/>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647</a:t>
            </a:fld>
            <a:endParaRPr sz="1000"/>
          </a:p>
        </p:txBody>
      </p:sp>
    </p:spTree>
  </p:cSld>
  <p:clrMapOvr>
    <a:masterClrMapping/>
  </p:clrMapOvr>
  <p:transition xmlns:p14="http://schemas.microsoft.com/office/powerpoint/2010/main" spd="med"/>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0" name="Shape 6290"/>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Regular Expressions</a:t>
            </a:r>
          </a:p>
        </p:txBody>
      </p:sp>
      <p:sp>
        <p:nvSpPr>
          <p:cNvPr id="6291" name="Shape 6291"/>
          <p:cNvSpPr/>
          <p:nvPr/>
        </p:nvSpPr>
        <p:spPr>
          <a:xfrm>
            <a:off x="825500" y="1701800"/>
            <a:ext cx="14605000" cy="7086600"/>
          </a:xfrm>
          <a:prstGeom prst="rect">
            <a:avLst/>
          </a:prstGeom>
          <a:solidFill/>
          <a:ln w="25400">
            <a:solidFill>
              <a:srgbClr val="4D5D6D"/>
            </a:solidFill>
            <a:custDash>
              <a:ds d="200000" sp="200000"/>
            </a:custDash>
            <a:miter lim="400000"/>
          </a:ln>
          <a:extLst>
            <a:ext uri="{C572A759-6A51-4108-AA02-DFA0A04FC94B}">
              <ma14:wrappingTextBoxFlag xmlns:ma14="http://schemas.microsoft.com/office/mac/drawingml/2011/main" val="1"/>
            </a:ext>
          </a:extLst>
        </p:spPr>
        <p:txBody>
          <a:bodyPr lIns="38100" tIns="38100" rIns="38100" bIns="38100" anchor="ctr">
            <a:normAutofit/>
          </a:bodyPr>
          <a:lstStyle/>
          <a:p>
            <a:pPr lvl="0" algn="l" defTabSz="497331">
              <a:buClr>
                <a:srgbClr val="DE5F31"/>
              </a:buClr>
              <a:defRPr sz="1800"/>
            </a:pPr>
            <a:r>
              <a:rPr sz="3026">
                <a:solidFill>
                  <a:srgbClr val="FFFFFF"/>
                </a:solidFill>
                <a:latin typeface="+mn-lt"/>
                <a:ea typeface="+mn-ea"/>
                <a:cs typeface="+mn-cs"/>
                <a:sym typeface="Courier"/>
              </a:rPr>
              <a:t>irb(main):062:0&gt; </a:t>
            </a:r>
            <a:r>
              <a:rPr sz="3026" b="1">
                <a:solidFill>
                  <a:srgbClr val="FFFFFF"/>
                </a:solidFill>
                <a:latin typeface="+mn-lt"/>
                <a:ea typeface="+mn-ea"/>
                <a:cs typeface="+mn-cs"/>
                <a:sym typeface="Courier"/>
              </a:rPr>
              <a:t>x = "I want to believe"</a:t>
            </a:r>
          </a:p>
          <a:p>
            <a:pPr lvl="0" algn="l" defTabSz="497331">
              <a:buClr>
                <a:srgbClr val="DE5F31"/>
              </a:buClr>
              <a:defRPr sz="1800"/>
            </a:pPr>
            <a:r>
              <a:rPr sz="3026">
                <a:solidFill>
                  <a:srgbClr val="FFFFFF"/>
                </a:solidFill>
                <a:latin typeface="+mn-lt"/>
                <a:ea typeface="+mn-ea"/>
                <a:cs typeface="+mn-cs"/>
                <a:sym typeface="Courier"/>
              </a:rPr>
              <a:t>=&gt; "I want to believe"</a:t>
            </a:r>
          </a:p>
          <a:p>
            <a:pPr lvl="0" algn="l" defTabSz="497331">
              <a:buClr>
                <a:srgbClr val="DE5F31"/>
              </a:buClr>
              <a:defRPr sz="1800"/>
            </a:pPr>
            <a:endParaRPr sz="3026">
              <a:solidFill>
                <a:srgbClr val="FFFFFF"/>
              </a:solidFill>
              <a:latin typeface="+mn-lt"/>
              <a:ea typeface="+mn-ea"/>
              <a:cs typeface="+mn-cs"/>
              <a:sym typeface="Courier"/>
            </a:endParaRPr>
          </a:p>
          <a:p>
            <a:pPr lvl="0" algn="l" defTabSz="497331">
              <a:buClr>
                <a:srgbClr val="DE5F31"/>
              </a:buClr>
              <a:defRPr sz="1800"/>
            </a:pPr>
            <a:r>
              <a:rPr sz="3026">
                <a:solidFill>
                  <a:srgbClr val="FFFFFF"/>
                </a:solidFill>
                <a:latin typeface="+mn-lt"/>
                <a:ea typeface="+mn-ea"/>
                <a:cs typeface="+mn-cs"/>
                <a:sym typeface="Courier"/>
              </a:rPr>
              <a:t>irb(main):063:0&gt; </a:t>
            </a:r>
            <a:r>
              <a:rPr sz="3026" b="1">
                <a:solidFill>
                  <a:srgbClr val="FFFFFF"/>
                </a:solidFill>
                <a:latin typeface="+mn-lt"/>
                <a:ea typeface="+mn-ea"/>
                <a:cs typeface="+mn-cs"/>
                <a:sym typeface="Courier"/>
              </a:rPr>
              <a:t>x =~ /I/</a:t>
            </a:r>
          </a:p>
          <a:p>
            <a:pPr lvl="0" algn="l" defTabSz="497331">
              <a:buClr>
                <a:srgbClr val="DE5F31"/>
              </a:buClr>
              <a:defRPr sz="1800"/>
            </a:pPr>
            <a:r>
              <a:rPr sz="3026">
                <a:solidFill>
                  <a:srgbClr val="FFFFFF"/>
                </a:solidFill>
                <a:latin typeface="+mn-lt"/>
                <a:ea typeface="+mn-ea"/>
                <a:cs typeface="+mn-cs"/>
                <a:sym typeface="Courier"/>
              </a:rPr>
              <a:t>=&gt; 0</a:t>
            </a:r>
          </a:p>
          <a:p>
            <a:pPr lvl="0" algn="l" defTabSz="497331">
              <a:buClr>
                <a:srgbClr val="DE5F31"/>
              </a:buClr>
              <a:defRPr sz="1800"/>
            </a:pPr>
            <a:endParaRPr sz="3026">
              <a:solidFill>
                <a:srgbClr val="FFFFFF"/>
              </a:solidFill>
              <a:latin typeface="+mn-lt"/>
              <a:ea typeface="+mn-ea"/>
              <a:cs typeface="+mn-cs"/>
              <a:sym typeface="Courier"/>
            </a:endParaRPr>
          </a:p>
          <a:p>
            <a:pPr lvl="0" algn="l" defTabSz="497331">
              <a:buClr>
                <a:srgbClr val="DE5F31"/>
              </a:buClr>
              <a:defRPr sz="1800"/>
            </a:pPr>
            <a:r>
              <a:rPr sz="3026">
                <a:solidFill>
                  <a:srgbClr val="FFFFFF"/>
                </a:solidFill>
                <a:latin typeface="+mn-lt"/>
                <a:ea typeface="+mn-ea"/>
                <a:cs typeface="+mn-cs"/>
                <a:sym typeface="Courier"/>
              </a:rPr>
              <a:t>irb(main):064:0&gt; </a:t>
            </a:r>
            <a:r>
              <a:rPr sz="3026" b="1">
                <a:solidFill>
                  <a:srgbClr val="FFFFFF"/>
                </a:solidFill>
                <a:latin typeface="+mn-lt"/>
                <a:ea typeface="+mn-ea"/>
                <a:cs typeface="+mn-cs"/>
                <a:sym typeface="Courier"/>
              </a:rPr>
              <a:t>x =~ /lie/</a:t>
            </a:r>
          </a:p>
          <a:p>
            <a:pPr lvl="0" algn="l" defTabSz="497331">
              <a:buClr>
                <a:srgbClr val="DE5F31"/>
              </a:buClr>
              <a:defRPr sz="1800"/>
            </a:pPr>
            <a:r>
              <a:rPr sz="3026">
                <a:solidFill>
                  <a:srgbClr val="FFFFFF"/>
                </a:solidFill>
                <a:latin typeface="+mn-lt"/>
                <a:ea typeface="+mn-ea"/>
                <a:cs typeface="+mn-cs"/>
                <a:sym typeface="Courier"/>
              </a:rPr>
              <a:t>=&gt; 12</a:t>
            </a:r>
          </a:p>
          <a:p>
            <a:pPr lvl="0" algn="l" defTabSz="497331">
              <a:buClr>
                <a:srgbClr val="DE5F31"/>
              </a:buClr>
              <a:defRPr sz="1800"/>
            </a:pPr>
            <a:endParaRPr sz="3026">
              <a:solidFill>
                <a:srgbClr val="FFFFFF"/>
              </a:solidFill>
              <a:latin typeface="+mn-lt"/>
              <a:ea typeface="+mn-ea"/>
              <a:cs typeface="+mn-cs"/>
              <a:sym typeface="Courier"/>
            </a:endParaRPr>
          </a:p>
          <a:p>
            <a:pPr lvl="0" algn="l" defTabSz="497331">
              <a:buClr>
                <a:srgbClr val="DE5F31"/>
              </a:buClr>
              <a:defRPr sz="1800"/>
            </a:pPr>
            <a:r>
              <a:rPr sz="3026">
                <a:solidFill>
                  <a:srgbClr val="FFFFFF"/>
                </a:solidFill>
                <a:latin typeface="+mn-lt"/>
                <a:ea typeface="+mn-ea"/>
                <a:cs typeface="+mn-cs"/>
                <a:sym typeface="Courier"/>
              </a:rPr>
              <a:t>irb(main):065:0&gt; </a:t>
            </a:r>
            <a:r>
              <a:rPr sz="3026" b="1">
                <a:solidFill>
                  <a:srgbClr val="FFFFFF"/>
                </a:solidFill>
                <a:latin typeface="+mn-lt"/>
                <a:ea typeface="+mn-ea"/>
                <a:cs typeface="+mn-cs"/>
                <a:sym typeface="Courier"/>
              </a:rPr>
              <a:t>x =~ /smile/</a:t>
            </a:r>
          </a:p>
          <a:p>
            <a:pPr lvl="0" algn="l" defTabSz="497331">
              <a:buClr>
                <a:srgbClr val="DE5F31"/>
              </a:buClr>
              <a:defRPr sz="1800"/>
            </a:pPr>
            <a:r>
              <a:rPr sz="3026">
                <a:solidFill>
                  <a:srgbClr val="FFFFFF"/>
                </a:solidFill>
                <a:latin typeface="+mn-lt"/>
                <a:ea typeface="+mn-ea"/>
                <a:cs typeface="+mn-cs"/>
                <a:sym typeface="Courier"/>
              </a:rPr>
              <a:t>=&gt; nil</a:t>
            </a:r>
          </a:p>
          <a:p>
            <a:pPr lvl="0" algn="l" defTabSz="497331">
              <a:buClr>
                <a:srgbClr val="DE5F31"/>
              </a:buClr>
              <a:defRPr sz="1800"/>
            </a:pPr>
            <a:endParaRPr sz="3026">
              <a:solidFill>
                <a:srgbClr val="FFFFFF"/>
              </a:solidFill>
              <a:latin typeface="+mn-lt"/>
              <a:ea typeface="+mn-ea"/>
              <a:cs typeface="+mn-cs"/>
              <a:sym typeface="Courier"/>
            </a:endParaRPr>
          </a:p>
          <a:p>
            <a:pPr lvl="0" algn="l" defTabSz="497331">
              <a:buClr>
                <a:srgbClr val="DE5F31"/>
              </a:buClr>
              <a:defRPr sz="1800"/>
            </a:pPr>
            <a:r>
              <a:rPr sz="3026">
                <a:solidFill>
                  <a:srgbClr val="FFFFFF"/>
                </a:solidFill>
                <a:latin typeface="+mn-lt"/>
                <a:ea typeface="+mn-ea"/>
                <a:cs typeface="+mn-cs"/>
                <a:sym typeface="Courier"/>
              </a:rPr>
              <a:t>irb(main):066:0&gt; </a:t>
            </a:r>
            <a:r>
              <a:rPr sz="3026" b="1">
                <a:solidFill>
                  <a:srgbClr val="FFFFFF"/>
                </a:solidFill>
                <a:latin typeface="+mn-lt"/>
                <a:ea typeface="+mn-ea"/>
                <a:cs typeface="+mn-cs"/>
                <a:sym typeface="Courier"/>
              </a:rPr>
              <a:t>x !~ /smile/</a:t>
            </a:r>
          </a:p>
          <a:p>
            <a:pPr lvl="0" algn="l" defTabSz="497331">
              <a:buClr>
                <a:srgbClr val="DE5F31"/>
              </a:buClr>
              <a:defRPr sz="1800"/>
            </a:pPr>
            <a:r>
              <a:rPr sz="3026">
                <a:solidFill>
                  <a:srgbClr val="FFFFFF"/>
                </a:solidFill>
                <a:latin typeface="+mn-lt"/>
                <a:ea typeface="+mn-ea"/>
                <a:cs typeface="+mn-cs"/>
                <a:sym typeface="Courier"/>
              </a:rPr>
              <a:t>=&gt; true</a:t>
            </a:r>
          </a:p>
        </p:txBody>
      </p:sp>
      <p:sp>
        <p:nvSpPr>
          <p:cNvPr id="6292" name="Shape 6292"/>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648</a:t>
            </a:fld>
            <a:endParaRPr sz="1000"/>
          </a:p>
        </p:txBody>
      </p:sp>
    </p:spTree>
  </p:cSld>
  <p:clrMapOvr>
    <a:masterClrMapping/>
  </p:clrMapOvr>
  <p:transition xmlns:p14="http://schemas.microsoft.com/office/powerpoint/2010/main" spd="med"/>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6" name="Shape 6296"/>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Regular Expressions</a:t>
            </a:r>
          </a:p>
        </p:txBody>
      </p:sp>
      <p:sp>
        <p:nvSpPr>
          <p:cNvPr id="6297" name="Shape 6297"/>
          <p:cNvSpPr/>
          <p:nvPr/>
        </p:nvSpPr>
        <p:spPr>
          <a:xfrm>
            <a:off x="825500" y="1701800"/>
            <a:ext cx="14605000" cy="7086600"/>
          </a:xfrm>
          <a:prstGeom prst="rect">
            <a:avLst/>
          </a:prstGeom>
          <a:solidFill/>
          <a:ln w="25400">
            <a:solidFill>
              <a:srgbClr val="4D5D6D"/>
            </a:solidFill>
            <a:custDash>
              <a:ds d="200000" sp="200000"/>
            </a:custDash>
            <a:miter lim="400000"/>
          </a:ln>
          <a:extLst>
            <a:ext uri="{C572A759-6A51-4108-AA02-DFA0A04FC94B}">
              <ma14:wrappingTextBoxFlag xmlns:ma14="http://schemas.microsoft.com/office/mac/drawingml/2011/main" val="1"/>
            </a:ext>
          </a:extLst>
        </p:spPr>
        <p:txBody>
          <a:bodyPr lIns="38100" tIns="38100" rIns="38100" bIns="38100" anchor="ctr">
            <a:normAutofit/>
          </a:bodyPr>
          <a:lstStyle/>
          <a:p>
            <a:pPr lvl="0" algn="l" defTabSz="497331">
              <a:buClr>
                <a:srgbClr val="DE5F31"/>
              </a:buClr>
              <a:defRPr sz="1800"/>
            </a:pPr>
            <a:r>
              <a:rPr sz="3026">
                <a:solidFill>
                  <a:srgbClr val="FFFFFF"/>
                </a:solidFill>
                <a:latin typeface="+mn-lt"/>
                <a:ea typeface="+mn-ea"/>
                <a:cs typeface="+mn-cs"/>
                <a:sym typeface="Courier"/>
              </a:rPr>
              <a:t>irb(main):067:0&gt; </a:t>
            </a:r>
            <a:r>
              <a:rPr sz="3026" b="1">
                <a:solidFill>
                  <a:srgbClr val="FFFFFF"/>
                </a:solidFill>
                <a:latin typeface="+mn-lt"/>
                <a:ea typeface="+mn-ea"/>
                <a:cs typeface="+mn-cs"/>
                <a:sym typeface="Courier"/>
              </a:rPr>
              <a:t>x.sub(/t/, "T")</a:t>
            </a:r>
            <a:endParaRPr sz="3026">
              <a:solidFill>
                <a:srgbClr val="FFFFFF"/>
              </a:solidFill>
              <a:latin typeface="+mn-lt"/>
              <a:ea typeface="+mn-ea"/>
              <a:cs typeface="+mn-cs"/>
              <a:sym typeface="Courier"/>
            </a:endParaRPr>
          </a:p>
          <a:p>
            <a:pPr lvl="0" algn="l" defTabSz="497331">
              <a:buClr>
                <a:srgbClr val="DE5F31"/>
              </a:buClr>
              <a:defRPr sz="1800"/>
            </a:pPr>
            <a:r>
              <a:rPr sz="3026">
                <a:solidFill>
                  <a:srgbClr val="FFFFFF"/>
                </a:solidFill>
                <a:latin typeface="+mn-lt"/>
                <a:ea typeface="+mn-ea"/>
                <a:cs typeface="+mn-cs"/>
                <a:sym typeface="Courier"/>
              </a:rPr>
              <a:t>=&gt; "I wanT to believe"</a:t>
            </a:r>
          </a:p>
          <a:p>
            <a:pPr lvl="0" algn="l" defTabSz="497331">
              <a:buClr>
                <a:srgbClr val="DE5F31"/>
              </a:buClr>
              <a:defRPr sz="1800"/>
            </a:pPr>
            <a:endParaRPr sz="3026">
              <a:solidFill>
                <a:srgbClr val="FFFFFF"/>
              </a:solidFill>
              <a:latin typeface="+mn-lt"/>
              <a:ea typeface="+mn-ea"/>
              <a:cs typeface="+mn-cs"/>
              <a:sym typeface="Courier"/>
            </a:endParaRPr>
          </a:p>
          <a:p>
            <a:pPr lvl="0" algn="l" defTabSz="497331">
              <a:buClr>
                <a:srgbClr val="DE5F31"/>
              </a:buClr>
              <a:defRPr sz="1800"/>
            </a:pPr>
            <a:r>
              <a:rPr sz="3026">
                <a:solidFill>
                  <a:srgbClr val="FFFFFF"/>
                </a:solidFill>
                <a:latin typeface="+mn-lt"/>
                <a:ea typeface="+mn-ea"/>
                <a:cs typeface="+mn-cs"/>
                <a:sym typeface="Courier"/>
              </a:rPr>
              <a:t>irb(main):068:0&gt; puts x</a:t>
            </a:r>
          </a:p>
          <a:p>
            <a:pPr lvl="0" algn="l" defTabSz="497331">
              <a:buClr>
                <a:srgbClr val="DE5F31"/>
              </a:buClr>
              <a:defRPr sz="1800"/>
            </a:pPr>
            <a:r>
              <a:rPr sz="3026">
                <a:solidFill>
                  <a:srgbClr val="FFFFFF"/>
                </a:solidFill>
                <a:latin typeface="+mn-lt"/>
                <a:ea typeface="+mn-ea"/>
                <a:cs typeface="+mn-cs"/>
                <a:sym typeface="Courier"/>
              </a:rPr>
              <a:t>I want to believe</a:t>
            </a:r>
          </a:p>
          <a:p>
            <a:pPr lvl="0" algn="l" defTabSz="497331">
              <a:buClr>
                <a:srgbClr val="DE5F31"/>
              </a:buClr>
              <a:defRPr sz="1800"/>
            </a:pPr>
            <a:r>
              <a:rPr sz="3026">
                <a:solidFill>
                  <a:srgbClr val="FFFFFF"/>
                </a:solidFill>
                <a:latin typeface="+mn-lt"/>
                <a:ea typeface="+mn-ea"/>
                <a:cs typeface="+mn-cs"/>
                <a:sym typeface="Courier"/>
              </a:rPr>
              <a:t>=&gt; nil</a:t>
            </a:r>
          </a:p>
          <a:p>
            <a:pPr lvl="0" algn="l" defTabSz="497331">
              <a:buClr>
                <a:srgbClr val="DE5F31"/>
              </a:buClr>
              <a:defRPr sz="1800"/>
            </a:pPr>
            <a:endParaRPr sz="3026">
              <a:solidFill>
                <a:srgbClr val="FFFFFF"/>
              </a:solidFill>
              <a:latin typeface="+mn-lt"/>
              <a:ea typeface="+mn-ea"/>
              <a:cs typeface="+mn-cs"/>
              <a:sym typeface="Courier"/>
            </a:endParaRPr>
          </a:p>
          <a:p>
            <a:pPr lvl="0" algn="l" defTabSz="497331">
              <a:buClr>
                <a:srgbClr val="DE5F31"/>
              </a:buClr>
              <a:defRPr sz="1800"/>
            </a:pPr>
            <a:r>
              <a:rPr sz="3026">
                <a:solidFill>
                  <a:srgbClr val="FFFFFF"/>
                </a:solidFill>
                <a:latin typeface="+mn-lt"/>
                <a:ea typeface="+mn-ea"/>
                <a:cs typeface="+mn-cs"/>
                <a:sym typeface="Courier"/>
              </a:rPr>
              <a:t>irb(main):069:0&gt; </a:t>
            </a:r>
            <a:r>
              <a:rPr sz="3026" b="1">
                <a:solidFill>
                  <a:srgbClr val="FFFFFF"/>
                </a:solidFill>
                <a:latin typeface="+mn-lt"/>
                <a:ea typeface="+mn-ea"/>
                <a:cs typeface="+mn-cs"/>
                <a:sym typeface="Courier"/>
              </a:rPr>
              <a:t>x.gsub!(/t/, "T")</a:t>
            </a:r>
          </a:p>
          <a:p>
            <a:pPr lvl="0" algn="l" defTabSz="497331">
              <a:buClr>
                <a:srgbClr val="DE5F31"/>
              </a:buClr>
              <a:defRPr sz="1800"/>
            </a:pPr>
            <a:r>
              <a:rPr sz="3026">
                <a:solidFill>
                  <a:srgbClr val="FFFFFF"/>
                </a:solidFill>
                <a:latin typeface="+mn-lt"/>
                <a:ea typeface="+mn-ea"/>
                <a:cs typeface="+mn-cs"/>
                <a:sym typeface="Courier"/>
              </a:rPr>
              <a:t>=&gt; "I wanT To believe"</a:t>
            </a:r>
          </a:p>
          <a:p>
            <a:pPr lvl="0" algn="l" defTabSz="497331">
              <a:buClr>
                <a:srgbClr val="DE5F31"/>
              </a:buClr>
              <a:defRPr sz="1800"/>
            </a:pPr>
            <a:endParaRPr sz="3026">
              <a:solidFill>
                <a:srgbClr val="FFFFFF"/>
              </a:solidFill>
              <a:latin typeface="+mn-lt"/>
              <a:ea typeface="+mn-ea"/>
              <a:cs typeface="+mn-cs"/>
              <a:sym typeface="Courier"/>
            </a:endParaRPr>
          </a:p>
          <a:p>
            <a:pPr lvl="0" algn="l" defTabSz="497331">
              <a:buClr>
                <a:srgbClr val="DE5F31"/>
              </a:buClr>
              <a:defRPr sz="1800"/>
            </a:pPr>
            <a:r>
              <a:rPr sz="3026">
                <a:solidFill>
                  <a:srgbClr val="FFFFFF"/>
                </a:solidFill>
                <a:latin typeface="+mn-lt"/>
                <a:ea typeface="+mn-ea"/>
                <a:cs typeface="+mn-cs"/>
                <a:sym typeface="Courier"/>
              </a:rPr>
              <a:t>irb(main):070:0&gt; </a:t>
            </a:r>
            <a:r>
              <a:rPr sz="3026" b="1">
                <a:solidFill>
                  <a:srgbClr val="FFFFFF"/>
                </a:solidFill>
                <a:latin typeface="+mn-lt"/>
                <a:ea typeface="+mn-ea"/>
                <a:cs typeface="+mn-cs"/>
                <a:sym typeface="Courier"/>
              </a:rPr>
              <a:t>puts x</a:t>
            </a:r>
          </a:p>
          <a:p>
            <a:pPr lvl="0" algn="l" defTabSz="497331">
              <a:buClr>
                <a:srgbClr val="DE5F31"/>
              </a:buClr>
              <a:defRPr sz="1800"/>
            </a:pPr>
            <a:r>
              <a:rPr sz="3026">
                <a:solidFill>
                  <a:srgbClr val="FFFFFF"/>
                </a:solidFill>
                <a:latin typeface="+mn-lt"/>
                <a:ea typeface="+mn-ea"/>
                <a:cs typeface="+mn-cs"/>
                <a:sym typeface="Courier"/>
              </a:rPr>
              <a:t>I wanT To believe</a:t>
            </a:r>
          </a:p>
          <a:p>
            <a:pPr lvl="0" algn="l" defTabSz="497331">
              <a:buClr>
                <a:srgbClr val="DE5F31"/>
              </a:buClr>
              <a:defRPr sz="1800"/>
            </a:pPr>
            <a:r>
              <a:rPr sz="3026">
                <a:solidFill>
                  <a:srgbClr val="FFFFFF"/>
                </a:solidFill>
                <a:latin typeface="+mn-lt"/>
                <a:ea typeface="+mn-ea"/>
                <a:cs typeface="+mn-cs"/>
                <a:sym typeface="Courier"/>
              </a:rPr>
              <a:t>=&gt; nil</a:t>
            </a:r>
          </a:p>
          <a:p>
            <a:pPr lvl="0" algn="l" defTabSz="497331">
              <a:buClr>
                <a:srgbClr val="DE5F31"/>
              </a:buClr>
              <a:defRPr sz="1800"/>
            </a:pPr>
            <a:endParaRPr sz="3026">
              <a:solidFill>
                <a:srgbClr val="FFFFFF"/>
              </a:solidFill>
              <a:latin typeface="+mn-lt"/>
              <a:ea typeface="+mn-ea"/>
              <a:cs typeface="+mn-cs"/>
              <a:sym typeface="Courier"/>
            </a:endParaRPr>
          </a:p>
        </p:txBody>
      </p:sp>
      <p:sp>
        <p:nvSpPr>
          <p:cNvPr id="6298" name="Shape 6298"/>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649</a:t>
            </a:fld>
            <a:endParaRPr sz="1000"/>
          </a:p>
        </p:txBody>
      </p:sp>
    </p:spTree>
  </p:cSld>
  <p:clrMapOvr>
    <a:masterClrMapping/>
  </p:clrMapOvr>
  <p:transition xmlns:p14="http://schemas.microsoft.com/office/powerpoint/2010/mai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4" name="Shape 1114"/>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Node</a:t>
            </a:r>
          </a:p>
        </p:txBody>
      </p:sp>
      <p:sp>
        <p:nvSpPr>
          <p:cNvPr id="1115" name="Shape 1115"/>
          <p:cNvSpPr>
            <a:spLocks noGrp="1"/>
          </p:cNvSpPr>
          <p:nvPr>
            <p:ph type="body" idx="1"/>
          </p:nvPr>
        </p:nvSpPr>
        <p:spPr>
          <a:prstGeom prst="rect">
            <a:avLst/>
          </a:prstGeom>
        </p:spPr>
        <p:txBody>
          <a:bodyPr/>
          <a:lstStyle/>
          <a:p>
            <a:pPr lvl="0">
              <a:defRPr sz="1800"/>
            </a:pPr>
            <a:r>
              <a:rPr sz="4800"/>
              <a:t>Each Node will</a:t>
            </a:r>
          </a:p>
          <a:p>
            <a:pPr lvl="1">
              <a:defRPr sz="1800"/>
            </a:pPr>
            <a:r>
              <a:rPr sz="4800"/>
              <a:t>Belong to one Organization</a:t>
            </a:r>
          </a:p>
          <a:p>
            <a:pPr lvl="1">
              <a:defRPr sz="1800"/>
            </a:pPr>
            <a:r>
              <a:rPr sz="4800"/>
              <a:t>Belong to one Environment</a:t>
            </a:r>
          </a:p>
          <a:p>
            <a:pPr lvl="1">
              <a:defRPr sz="1800"/>
            </a:pPr>
            <a:r>
              <a:rPr sz="4800"/>
              <a:t>Have zero or more Roles</a:t>
            </a:r>
          </a:p>
        </p:txBody>
      </p:sp>
      <p:sp>
        <p:nvSpPr>
          <p:cNvPr id="1116" name="Shape 111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65</a:t>
            </a:fld>
            <a:endParaRPr sz="1000"/>
          </a:p>
        </p:txBody>
      </p:sp>
    </p:spTree>
  </p:cSld>
  <p:clrMapOvr>
    <a:masterClrMapping/>
  </p:clrMapOvr>
  <p:transition xmlns:p14="http://schemas.microsoft.com/office/powerpoint/2010/main" spd="med"/>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2" name="Shape 6302"/>
          <p:cNvSpPr/>
          <p:nvPr/>
        </p:nvSpPr>
        <p:spPr>
          <a:xfrm>
            <a:off x="825500" y="1701800"/>
            <a:ext cx="14605000" cy="7086600"/>
          </a:xfrm>
          <a:prstGeom prst="rect">
            <a:avLst/>
          </a:prstGeom>
          <a:solidFill/>
          <a:ln w="25400">
            <a:solidFill>
              <a:srgbClr val="4D5D6D"/>
            </a:solidFill>
            <a:custDash>
              <a:ds d="200000" sp="200000"/>
            </a:custDash>
            <a:miter lim="400000"/>
          </a:ln>
          <a:extLst>
            <a:ext uri="{C572A759-6A51-4108-AA02-DFA0A04FC94B}">
              <ma14:wrappingTextBoxFlag xmlns:ma14="http://schemas.microsoft.com/office/mac/drawingml/2011/main" val="1"/>
            </a:ext>
          </a:extLst>
        </p:spPr>
        <p:txBody>
          <a:bodyPr lIns="38100" tIns="38100" rIns="38100" bIns="38100" anchor="ctr">
            <a:normAutofit/>
          </a:bodyPr>
          <a:lstStyle/>
          <a:p>
            <a:pPr lvl="0" algn="l">
              <a:buClr>
                <a:srgbClr val="DE5F31"/>
              </a:buClr>
              <a:defRPr sz="1800"/>
            </a:pPr>
            <a:r>
              <a:rPr sz="3400">
                <a:solidFill>
                  <a:srgbClr val="FFFFFF"/>
                </a:solidFill>
                <a:latin typeface="+mn-lt"/>
                <a:ea typeface="+mn-ea"/>
                <a:cs typeface="+mn-cs"/>
                <a:sym typeface="Courier"/>
              </a:rPr>
              <a:t>irb(main):071:0&gt; </a:t>
            </a:r>
            <a:r>
              <a:rPr sz="3400" b="1">
                <a:solidFill>
                  <a:srgbClr val="FFFFFF"/>
                </a:solidFill>
                <a:latin typeface="+mn-lt"/>
                <a:ea typeface="+mn-ea"/>
                <a:cs typeface="+mn-cs"/>
                <a:sym typeface="Courier"/>
              </a:rPr>
              <a:t>x = "happy"</a:t>
            </a:r>
            <a:endParaRPr sz="3400">
              <a:solidFill>
                <a:srgbClr val="FFFFFF"/>
              </a:solidFill>
              <a:latin typeface="+mn-lt"/>
              <a:ea typeface="+mn-ea"/>
              <a:cs typeface="+mn-cs"/>
              <a:sym typeface="Courier"/>
            </a:endParaRPr>
          </a:p>
          <a:p>
            <a:pPr lvl="0" algn="l">
              <a:buClr>
                <a:srgbClr val="DE5F31"/>
              </a:buClr>
              <a:defRPr sz="1800"/>
            </a:pPr>
            <a:r>
              <a:rPr sz="3400">
                <a:solidFill>
                  <a:srgbClr val="FFFFFF"/>
                </a:solidFill>
                <a:latin typeface="+mn-lt"/>
                <a:ea typeface="+mn-ea"/>
                <a:cs typeface="+mn-cs"/>
                <a:sym typeface="Courier"/>
              </a:rPr>
              <a:t>=&gt; "happy"</a:t>
            </a:r>
          </a:p>
          <a:p>
            <a:pPr lvl="0" algn="l">
              <a:buClr>
                <a:srgbClr val="DE5F31"/>
              </a:buClr>
              <a:defRPr sz="1800"/>
            </a:pPr>
            <a:endParaRPr sz="3400">
              <a:solidFill>
                <a:srgbClr val="FFFFFF"/>
              </a:solidFill>
              <a:latin typeface="+mn-lt"/>
              <a:ea typeface="+mn-ea"/>
              <a:cs typeface="+mn-cs"/>
              <a:sym typeface="Courier"/>
            </a:endParaRPr>
          </a:p>
          <a:p>
            <a:pPr lvl="0" algn="l">
              <a:buClr>
                <a:srgbClr val="DE5F31"/>
              </a:buClr>
              <a:defRPr sz="1800"/>
            </a:pPr>
            <a:r>
              <a:rPr sz="3400">
                <a:solidFill>
                  <a:srgbClr val="FFFFFF"/>
                </a:solidFill>
                <a:latin typeface="+mn-lt"/>
                <a:ea typeface="+mn-ea"/>
                <a:cs typeface="+mn-cs"/>
                <a:sym typeface="Courier"/>
              </a:rPr>
              <a:t>irb(main):072:0&gt; </a:t>
            </a:r>
            <a:r>
              <a:rPr sz="3400" b="1">
                <a:solidFill>
                  <a:srgbClr val="FFFFFF"/>
                </a:solidFill>
                <a:latin typeface="+mn-lt"/>
                <a:ea typeface="+mn-ea"/>
                <a:cs typeface="+mn-cs"/>
                <a:sym typeface="Courier"/>
              </a:rPr>
              <a:t>if x == "happy"</a:t>
            </a:r>
          </a:p>
          <a:p>
            <a:pPr lvl="0" algn="l">
              <a:buClr>
                <a:srgbClr val="DE5F31"/>
              </a:buClr>
              <a:defRPr sz="1800"/>
            </a:pPr>
            <a:r>
              <a:rPr sz="3400">
                <a:solidFill>
                  <a:srgbClr val="FFFFFF"/>
                </a:solidFill>
                <a:latin typeface="+mn-lt"/>
                <a:ea typeface="+mn-ea"/>
                <a:cs typeface="+mn-cs"/>
                <a:sym typeface="Courier"/>
              </a:rPr>
              <a:t>irb(main):073:1&gt;   </a:t>
            </a:r>
            <a:r>
              <a:rPr sz="3400" b="1">
                <a:solidFill>
                  <a:srgbClr val="FFFFFF"/>
                </a:solidFill>
                <a:latin typeface="+mn-lt"/>
                <a:ea typeface="+mn-ea"/>
                <a:cs typeface="+mn-cs"/>
                <a:sym typeface="Courier"/>
              </a:rPr>
              <a:t>puts "Sure am!"</a:t>
            </a:r>
            <a:endParaRPr sz="3400">
              <a:solidFill>
                <a:srgbClr val="FFFFFF"/>
              </a:solidFill>
              <a:latin typeface="+mn-lt"/>
              <a:ea typeface="+mn-ea"/>
              <a:cs typeface="+mn-cs"/>
              <a:sym typeface="Courier"/>
            </a:endParaRPr>
          </a:p>
          <a:p>
            <a:pPr lvl="0" algn="l">
              <a:buClr>
                <a:srgbClr val="DE5F31"/>
              </a:buClr>
              <a:defRPr sz="1800"/>
            </a:pPr>
            <a:r>
              <a:rPr sz="3400">
                <a:solidFill>
                  <a:srgbClr val="FFFFFF"/>
                </a:solidFill>
                <a:latin typeface="+mn-lt"/>
                <a:ea typeface="+mn-ea"/>
                <a:cs typeface="+mn-cs"/>
                <a:sym typeface="Courier"/>
              </a:rPr>
              <a:t>irb(main):074:1&gt; </a:t>
            </a:r>
            <a:r>
              <a:rPr sz="3400" b="1">
                <a:solidFill>
                  <a:srgbClr val="FFFFFF"/>
                </a:solidFill>
                <a:latin typeface="+mn-lt"/>
                <a:ea typeface="+mn-ea"/>
                <a:cs typeface="+mn-cs"/>
                <a:sym typeface="Courier"/>
              </a:rPr>
              <a:t>elsif x == "sad"</a:t>
            </a:r>
          </a:p>
          <a:p>
            <a:pPr lvl="0" algn="l">
              <a:buClr>
                <a:srgbClr val="DE5F31"/>
              </a:buClr>
              <a:defRPr sz="1800"/>
            </a:pPr>
            <a:r>
              <a:rPr sz="3400">
                <a:solidFill>
                  <a:srgbClr val="FFFFFF"/>
                </a:solidFill>
                <a:latin typeface="+mn-lt"/>
                <a:ea typeface="+mn-ea"/>
                <a:cs typeface="+mn-cs"/>
                <a:sym typeface="Courier"/>
              </a:rPr>
              <a:t>irb(main):075:1&gt;   </a:t>
            </a:r>
            <a:r>
              <a:rPr sz="3400" b="1">
                <a:solidFill>
                  <a:srgbClr val="FFFFFF"/>
                </a:solidFill>
                <a:latin typeface="+mn-lt"/>
                <a:ea typeface="+mn-ea"/>
                <a:cs typeface="+mn-cs"/>
                <a:sym typeface="Courier"/>
              </a:rPr>
              <a:t>puts "Boo!"</a:t>
            </a:r>
            <a:endParaRPr sz="3400">
              <a:solidFill>
                <a:srgbClr val="FFFFFF"/>
              </a:solidFill>
              <a:latin typeface="+mn-lt"/>
              <a:ea typeface="+mn-ea"/>
              <a:cs typeface="+mn-cs"/>
              <a:sym typeface="Courier"/>
            </a:endParaRPr>
          </a:p>
          <a:p>
            <a:pPr lvl="0" algn="l">
              <a:buClr>
                <a:srgbClr val="DE5F31"/>
              </a:buClr>
              <a:defRPr sz="1800"/>
            </a:pPr>
            <a:r>
              <a:rPr sz="3400">
                <a:solidFill>
                  <a:srgbClr val="FFFFFF"/>
                </a:solidFill>
                <a:latin typeface="+mn-lt"/>
                <a:ea typeface="+mn-ea"/>
                <a:cs typeface="+mn-cs"/>
                <a:sym typeface="Courier"/>
              </a:rPr>
              <a:t>irb(main):076:1&gt; </a:t>
            </a:r>
            <a:r>
              <a:rPr sz="3400" b="1">
                <a:solidFill>
                  <a:srgbClr val="FFFFFF"/>
                </a:solidFill>
                <a:latin typeface="+mn-lt"/>
                <a:ea typeface="+mn-ea"/>
                <a:cs typeface="+mn-cs"/>
                <a:sym typeface="Courier"/>
              </a:rPr>
              <a:t>else</a:t>
            </a:r>
          </a:p>
          <a:p>
            <a:pPr lvl="0" algn="l">
              <a:buClr>
                <a:srgbClr val="DE5F31"/>
              </a:buClr>
              <a:defRPr sz="1800"/>
            </a:pPr>
            <a:r>
              <a:rPr sz="3400">
                <a:solidFill>
                  <a:srgbClr val="FFFFFF"/>
                </a:solidFill>
                <a:latin typeface="+mn-lt"/>
                <a:ea typeface="+mn-ea"/>
                <a:cs typeface="+mn-cs"/>
                <a:sym typeface="Courier"/>
              </a:rPr>
              <a:t>irb(main):077:1*   </a:t>
            </a:r>
            <a:r>
              <a:rPr sz="3400" b="1">
                <a:solidFill>
                  <a:srgbClr val="FFFFFF"/>
                </a:solidFill>
                <a:latin typeface="+mn-lt"/>
                <a:ea typeface="+mn-ea"/>
                <a:cs typeface="+mn-cs"/>
                <a:sym typeface="Courier"/>
              </a:rPr>
              <a:t>puts "Therapy?"</a:t>
            </a:r>
            <a:endParaRPr sz="3400">
              <a:solidFill>
                <a:srgbClr val="FFFFFF"/>
              </a:solidFill>
              <a:latin typeface="+mn-lt"/>
              <a:ea typeface="+mn-ea"/>
              <a:cs typeface="+mn-cs"/>
              <a:sym typeface="Courier"/>
            </a:endParaRPr>
          </a:p>
          <a:p>
            <a:pPr lvl="0" algn="l">
              <a:buClr>
                <a:srgbClr val="DE5F31"/>
              </a:buClr>
              <a:defRPr sz="1800"/>
            </a:pPr>
            <a:r>
              <a:rPr sz="3400">
                <a:solidFill>
                  <a:srgbClr val="FFFFFF"/>
                </a:solidFill>
                <a:latin typeface="+mn-lt"/>
                <a:ea typeface="+mn-ea"/>
                <a:cs typeface="+mn-cs"/>
                <a:sym typeface="Courier"/>
              </a:rPr>
              <a:t>irb(main):078:1&gt; </a:t>
            </a:r>
            <a:r>
              <a:rPr sz="3400" b="1">
                <a:solidFill>
                  <a:srgbClr val="FFFFFF"/>
                </a:solidFill>
                <a:latin typeface="+mn-lt"/>
                <a:ea typeface="+mn-ea"/>
                <a:cs typeface="+mn-cs"/>
                <a:sym typeface="Courier"/>
              </a:rPr>
              <a:t>end</a:t>
            </a:r>
          </a:p>
          <a:p>
            <a:pPr lvl="0" algn="l">
              <a:buClr>
                <a:srgbClr val="DE5F31"/>
              </a:buClr>
              <a:defRPr sz="1800"/>
            </a:pPr>
            <a:r>
              <a:rPr sz="3400">
                <a:solidFill>
                  <a:srgbClr val="FFFFFF"/>
                </a:solidFill>
                <a:latin typeface="+mn-lt"/>
                <a:ea typeface="+mn-ea"/>
                <a:cs typeface="+mn-cs"/>
                <a:sym typeface="Courier"/>
              </a:rPr>
              <a:t>Sure am!</a:t>
            </a:r>
          </a:p>
          <a:p>
            <a:pPr lvl="0" algn="l">
              <a:buClr>
                <a:srgbClr val="DE5F31"/>
              </a:buClr>
              <a:defRPr sz="1800"/>
            </a:pPr>
            <a:r>
              <a:rPr sz="3400">
                <a:solidFill>
                  <a:srgbClr val="FFFFFF"/>
                </a:solidFill>
                <a:latin typeface="+mn-lt"/>
                <a:ea typeface="+mn-ea"/>
                <a:cs typeface="+mn-cs"/>
                <a:sym typeface="Courier"/>
              </a:rPr>
              <a:t>=&gt; nil</a:t>
            </a:r>
          </a:p>
        </p:txBody>
      </p:sp>
      <p:sp>
        <p:nvSpPr>
          <p:cNvPr id="6303" name="Shape 6303"/>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Conditionals</a:t>
            </a:r>
          </a:p>
        </p:txBody>
      </p:sp>
      <p:sp>
        <p:nvSpPr>
          <p:cNvPr id="6304" name="Shape 6304"/>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650</a:t>
            </a:fld>
            <a:endParaRPr sz="1000"/>
          </a:p>
        </p:txBody>
      </p:sp>
    </p:spTree>
  </p:cSld>
  <p:clrMapOvr>
    <a:masterClrMapping/>
  </p:clrMapOvr>
  <p:transition xmlns:p14="http://schemas.microsoft.com/office/powerpoint/2010/main" spd="med"/>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8" name="Shape 6308"/>
          <p:cNvSpPr/>
          <p:nvPr/>
        </p:nvSpPr>
        <p:spPr>
          <a:xfrm>
            <a:off x="825500" y="1701800"/>
            <a:ext cx="14605000" cy="7086600"/>
          </a:xfrm>
          <a:prstGeom prst="rect">
            <a:avLst/>
          </a:prstGeom>
          <a:solidFill/>
          <a:ln w="25400">
            <a:solidFill>
              <a:srgbClr val="4D5D6D"/>
            </a:solidFill>
            <a:custDash>
              <a:ds d="200000" sp="200000"/>
            </a:custDash>
            <a:miter lim="400000"/>
          </a:ln>
          <a:extLst>
            <a:ext uri="{C572A759-6A51-4108-AA02-DFA0A04FC94B}">
              <ma14:wrappingTextBoxFlag xmlns:ma14="http://schemas.microsoft.com/office/mac/drawingml/2011/main" val="1"/>
            </a:ext>
          </a:extLst>
        </p:spPr>
        <p:txBody>
          <a:bodyPr lIns="38100" tIns="38100" rIns="38100" bIns="38100" anchor="ctr">
            <a:normAutofit/>
          </a:bodyPr>
          <a:lstStyle/>
          <a:p>
            <a:pPr lvl="0" algn="l" defTabSz="497331">
              <a:buClr>
                <a:srgbClr val="DE5F31"/>
              </a:buClr>
              <a:defRPr sz="1800"/>
            </a:pPr>
            <a:r>
              <a:rPr sz="3026">
                <a:solidFill>
                  <a:srgbClr val="FFFFFF"/>
                </a:solidFill>
                <a:latin typeface="+mn-lt"/>
                <a:ea typeface="+mn-ea"/>
                <a:cs typeface="+mn-cs"/>
                <a:sym typeface="Courier"/>
              </a:rPr>
              <a:t>irb(main):079:0&gt; </a:t>
            </a:r>
            <a:r>
              <a:rPr sz="3026" b="1">
                <a:solidFill>
                  <a:srgbClr val="FFFFFF"/>
                </a:solidFill>
                <a:latin typeface="+mn-lt"/>
                <a:ea typeface="+mn-ea"/>
                <a:cs typeface="+mn-cs"/>
                <a:sym typeface="Courier"/>
              </a:rPr>
              <a:t>case x</a:t>
            </a:r>
          </a:p>
          <a:p>
            <a:pPr lvl="0" algn="l" defTabSz="497331">
              <a:buClr>
                <a:srgbClr val="DE5F31"/>
              </a:buClr>
              <a:defRPr sz="1800"/>
            </a:pPr>
            <a:r>
              <a:rPr sz="3026">
                <a:solidFill>
                  <a:srgbClr val="FFFFFF"/>
                </a:solidFill>
                <a:latin typeface="+mn-lt"/>
                <a:ea typeface="+mn-ea"/>
                <a:cs typeface="+mn-cs"/>
                <a:sym typeface="Courier"/>
              </a:rPr>
              <a:t>irb(main):080:1&gt; </a:t>
            </a:r>
            <a:r>
              <a:rPr sz="3026" b="1">
                <a:solidFill>
                  <a:srgbClr val="FFFFFF"/>
                </a:solidFill>
                <a:latin typeface="+mn-lt"/>
                <a:ea typeface="+mn-ea"/>
                <a:cs typeface="+mn-cs"/>
                <a:sym typeface="Courier"/>
              </a:rPr>
              <a:t>when "happy"</a:t>
            </a:r>
          </a:p>
          <a:p>
            <a:pPr lvl="0" algn="l" defTabSz="497331">
              <a:buClr>
                <a:srgbClr val="DE5F31"/>
              </a:buClr>
              <a:defRPr sz="1800"/>
            </a:pPr>
            <a:r>
              <a:rPr sz="3026">
                <a:solidFill>
                  <a:srgbClr val="FFFFFF"/>
                </a:solidFill>
                <a:latin typeface="+mn-lt"/>
                <a:ea typeface="+mn-ea"/>
                <a:cs typeface="+mn-cs"/>
                <a:sym typeface="Courier"/>
              </a:rPr>
              <a:t>irb(main):081:1&gt;  </a:t>
            </a:r>
            <a:r>
              <a:rPr sz="3026" b="1">
                <a:solidFill>
                  <a:srgbClr val="FFFFFF"/>
                </a:solidFill>
                <a:latin typeface="+mn-lt"/>
                <a:ea typeface="+mn-ea"/>
                <a:cs typeface="+mn-cs"/>
                <a:sym typeface="Courier"/>
              </a:rPr>
              <a:t> puts "Sure Am!"</a:t>
            </a:r>
          </a:p>
          <a:p>
            <a:pPr lvl="0" algn="l" defTabSz="497331">
              <a:buClr>
                <a:srgbClr val="DE5F31"/>
              </a:buClr>
              <a:defRPr sz="1800"/>
            </a:pPr>
            <a:r>
              <a:rPr sz="3026">
                <a:solidFill>
                  <a:srgbClr val="FFFFFF"/>
                </a:solidFill>
                <a:latin typeface="+mn-lt"/>
                <a:ea typeface="+mn-ea"/>
                <a:cs typeface="+mn-cs"/>
                <a:sym typeface="Courier"/>
              </a:rPr>
              <a:t>irb(main):082:1&gt;  </a:t>
            </a:r>
            <a:r>
              <a:rPr sz="3026" b="1">
                <a:solidFill>
                  <a:srgbClr val="FFFFFF"/>
                </a:solidFill>
                <a:latin typeface="+mn-lt"/>
                <a:ea typeface="+mn-ea"/>
                <a:cs typeface="+mn-cs"/>
                <a:sym typeface="Courier"/>
              </a:rPr>
              <a:t> 1</a:t>
            </a:r>
          </a:p>
          <a:p>
            <a:pPr lvl="0" algn="l" defTabSz="497331">
              <a:buClr>
                <a:srgbClr val="DE5F31"/>
              </a:buClr>
              <a:defRPr sz="1800"/>
            </a:pPr>
            <a:r>
              <a:rPr sz="3026">
                <a:solidFill>
                  <a:srgbClr val="FFFFFF"/>
                </a:solidFill>
                <a:latin typeface="+mn-lt"/>
                <a:ea typeface="+mn-ea"/>
                <a:cs typeface="+mn-cs"/>
                <a:sym typeface="Courier"/>
              </a:rPr>
              <a:t>irb(main):083:1&gt; </a:t>
            </a:r>
            <a:r>
              <a:rPr sz="3026" b="1">
                <a:solidFill>
                  <a:srgbClr val="FFFFFF"/>
                </a:solidFill>
                <a:latin typeface="+mn-lt"/>
                <a:ea typeface="+mn-ea"/>
                <a:cs typeface="+mn-cs"/>
                <a:sym typeface="Courier"/>
              </a:rPr>
              <a:t>when "sad"</a:t>
            </a:r>
          </a:p>
          <a:p>
            <a:pPr lvl="0" algn="l" defTabSz="497331">
              <a:buClr>
                <a:srgbClr val="DE5F31"/>
              </a:buClr>
              <a:defRPr sz="1800"/>
            </a:pPr>
            <a:r>
              <a:rPr sz="3026">
                <a:solidFill>
                  <a:srgbClr val="FFFFFF"/>
                </a:solidFill>
                <a:latin typeface="+mn-lt"/>
                <a:ea typeface="+mn-ea"/>
                <a:cs typeface="+mn-cs"/>
                <a:sym typeface="Courier"/>
              </a:rPr>
              <a:t>irb(main):085:1&gt;  </a:t>
            </a:r>
            <a:r>
              <a:rPr sz="3026" b="1">
                <a:solidFill>
                  <a:srgbClr val="FFFFFF"/>
                </a:solidFill>
                <a:latin typeface="+mn-lt"/>
                <a:ea typeface="+mn-ea"/>
                <a:cs typeface="+mn-cs"/>
                <a:sym typeface="Courier"/>
              </a:rPr>
              <a:t> puts "Boo!"</a:t>
            </a:r>
          </a:p>
          <a:p>
            <a:pPr lvl="0" algn="l" defTabSz="497331">
              <a:buClr>
                <a:srgbClr val="DE5F31"/>
              </a:buClr>
              <a:defRPr sz="1800"/>
            </a:pPr>
            <a:r>
              <a:rPr sz="3026">
                <a:solidFill>
                  <a:srgbClr val="FFFFFF"/>
                </a:solidFill>
                <a:latin typeface="+mn-lt"/>
                <a:ea typeface="+mn-ea"/>
                <a:cs typeface="+mn-cs"/>
                <a:sym typeface="Courier"/>
              </a:rPr>
              <a:t>irb(main):086:1&gt;  </a:t>
            </a:r>
            <a:r>
              <a:rPr sz="3026" b="1">
                <a:solidFill>
                  <a:srgbClr val="FFFFFF"/>
                </a:solidFill>
                <a:latin typeface="+mn-lt"/>
                <a:ea typeface="+mn-ea"/>
                <a:cs typeface="+mn-cs"/>
                <a:sym typeface="Courier"/>
              </a:rPr>
              <a:t> 2</a:t>
            </a:r>
          </a:p>
          <a:p>
            <a:pPr lvl="0" algn="l" defTabSz="497331">
              <a:buClr>
                <a:srgbClr val="DE5F31"/>
              </a:buClr>
              <a:defRPr sz="1800"/>
            </a:pPr>
            <a:r>
              <a:rPr sz="3026">
                <a:solidFill>
                  <a:srgbClr val="FFFFFF"/>
                </a:solidFill>
                <a:latin typeface="+mn-lt"/>
                <a:ea typeface="+mn-ea"/>
                <a:cs typeface="+mn-cs"/>
                <a:sym typeface="Courier"/>
              </a:rPr>
              <a:t>irb(main):087:1&gt; </a:t>
            </a:r>
            <a:r>
              <a:rPr sz="3026" b="1">
                <a:solidFill>
                  <a:srgbClr val="FFFFFF"/>
                </a:solidFill>
                <a:latin typeface="+mn-lt"/>
                <a:ea typeface="+mn-ea"/>
                <a:cs typeface="+mn-cs"/>
                <a:sym typeface="Courier"/>
              </a:rPr>
              <a:t>else</a:t>
            </a:r>
          </a:p>
          <a:p>
            <a:pPr lvl="0" algn="l" defTabSz="497331">
              <a:buClr>
                <a:srgbClr val="DE5F31"/>
              </a:buClr>
              <a:defRPr sz="1800"/>
            </a:pPr>
            <a:r>
              <a:rPr sz="3026">
                <a:solidFill>
                  <a:srgbClr val="FFFFFF"/>
                </a:solidFill>
                <a:latin typeface="+mn-lt"/>
                <a:ea typeface="+mn-ea"/>
                <a:cs typeface="+mn-cs"/>
                <a:sym typeface="Courier"/>
              </a:rPr>
              <a:t>irb(main):088:1&gt;   </a:t>
            </a:r>
            <a:r>
              <a:rPr sz="3026" b="1">
                <a:solidFill>
                  <a:srgbClr val="FFFFFF"/>
                </a:solidFill>
                <a:latin typeface="+mn-lt"/>
                <a:ea typeface="+mn-ea"/>
                <a:cs typeface="+mn-cs"/>
                <a:sym typeface="Courier"/>
              </a:rPr>
              <a:t>puts "Therapy?"</a:t>
            </a:r>
          </a:p>
          <a:p>
            <a:pPr lvl="0" algn="l" defTabSz="497331">
              <a:buClr>
                <a:srgbClr val="DE5F31"/>
              </a:buClr>
              <a:defRPr sz="1800"/>
            </a:pPr>
            <a:r>
              <a:rPr sz="3026">
                <a:solidFill>
                  <a:srgbClr val="FFFFFF"/>
                </a:solidFill>
                <a:latin typeface="+mn-lt"/>
                <a:ea typeface="+mn-ea"/>
                <a:cs typeface="+mn-cs"/>
                <a:sym typeface="Courier"/>
              </a:rPr>
              <a:t>irb(main):089:1&gt;   </a:t>
            </a:r>
            <a:r>
              <a:rPr sz="3026" b="1">
                <a:solidFill>
                  <a:srgbClr val="FFFFFF"/>
                </a:solidFill>
                <a:latin typeface="+mn-lt"/>
                <a:ea typeface="+mn-ea"/>
                <a:cs typeface="+mn-cs"/>
                <a:sym typeface="Courier"/>
              </a:rPr>
              <a:t>3</a:t>
            </a:r>
          </a:p>
          <a:p>
            <a:pPr lvl="0" algn="l" defTabSz="497331">
              <a:buClr>
                <a:srgbClr val="DE5F31"/>
              </a:buClr>
              <a:defRPr sz="1800"/>
            </a:pPr>
            <a:r>
              <a:rPr sz="3026">
                <a:solidFill>
                  <a:srgbClr val="FFFFFF"/>
                </a:solidFill>
                <a:latin typeface="+mn-lt"/>
                <a:ea typeface="+mn-ea"/>
                <a:cs typeface="+mn-cs"/>
                <a:sym typeface="Courier"/>
              </a:rPr>
              <a:t>irb(main):090:1&gt; </a:t>
            </a:r>
            <a:r>
              <a:rPr sz="3026" b="1">
                <a:solidFill>
                  <a:srgbClr val="FFFFFF"/>
                </a:solidFill>
                <a:latin typeface="+mn-lt"/>
                <a:ea typeface="+mn-ea"/>
                <a:cs typeface="+mn-cs"/>
                <a:sym typeface="Courier"/>
              </a:rPr>
              <a:t>end</a:t>
            </a:r>
          </a:p>
          <a:p>
            <a:pPr lvl="0" algn="l" defTabSz="497331">
              <a:buClr>
                <a:srgbClr val="DE5F31"/>
              </a:buClr>
              <a:defRPr sz="1800"/>
            </a:pPr>
            <a:r>
              <a:rPr sz="3026">
                <a:solidFill>
                  <a:srgbClr val="FFFFFF"/>
                </a:solidFill>
                <a:latin typeface="+mn-lt"/>
                <a:ea typeface="+mn-ea"/>
                <a:cs typeface="+mn-cs"/>
                <a:sym typeface="Courier"/>
              </a:rPr>
              <a:t>Sure Am!</a:t>
            </a:r>
          </a:p>
          <a:p>
            <a:pPr lvl="0" algn="l" defTabSz="497331">
              <a:buClr>
                <a:srgbClr val="DE5F31"/>
              </a:buClr>
              <a:defRPr sz="1800"/>
            </a:pPr>
            <a:r>
              <a:rPr sz="3026">
                <a:solidFill>
                  <a:srgbClr val="FFFFFF"/>
                </a:solidFill>
                <a:latin typeface="+mn-lt"/>
                <a:ea typeface="+mn-ea"/>
                <a:cs typeface="+mn-cs"/>
                <a:sym typeface="Courier"/>
              </a:rPr>
              <a:t>=&gt; 1</a:t>
            </a:r>
          </a:p>
          <a:p>
            <a:pPr lvl="0" algn="l" defTabSz="497331">
              <a:buClr>
                <a:srgbClr val="DE5F31"/>
              </a:buClr>
              <a:defRPr sz="1800"/>
            </a:pPr>
            <a:endParaRPr sz="3026">
              <a:solidFill>
                <a:srgbClr val="FFFFFF"/>
              </a:solidFill>
              <a:latin typeface="+mn-lt"/>
              <a:ea typeface="+mn-ea"/>
              <a:cs typeface="+mn-cs"/>
              <a:sym typeface="Courier"/>
            </a:endParaRPr>
          </a:p>
        </p:txBody>
      </p:sp>
      <p:sp>
        <p:nvSpPr>
          <p:cNvPr id="6309" name="Shape 6309"/>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Conditionals</a:t>
            </a:r>
          </a:p>
        </p:txBody>
      </p:sp>
      <p:sp>
        <p:nvSpPr>
          <p:cNvPr id="6310" name="Shape 6310"/>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651</a:t>
            </a:fld>
            <a:endParaRPr sz="1000"/>
          </a:p>
        </p:txBody>
      </p:sp>
    </p:spTree>
  </p:cSld>
  <p:clrMapOvr>
    <a:masterClrMapping/>
  </p:clrMapOvr>
  <p:transition xmlns:p14="http://schemas.microsoft.com/office/powerpoint/2010/main" spd="med"/>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4" name="Shape 6314"/>
          <p:cNvSpPr/>
          <p:nvPr/>
        </p:nvSpPr>
        <p:spPr>
          <a:xfrm>
            <a:off x="825500" y="1701800"/>
            <a:ext cx="14605000" cy="7086600"/>
          </a:xfrm>
          <a:prstGeom prst="rect">
            <a:avLst/>
          </a:prstGeom>
          <a:solidFill/>
          <a:ln w="25400">
            <a:solidFill>
              <a:srgbClr val="4D5D6D"/>
            </a:solidFill>
            <a:custDash>
              <a:ds d="200000" sp="200000"/>
            </a:custDash>
            <a:miter lim="400000"/>
          </a:ln>
          <a:extLst>
            <a:ext uri="{C572A759-6A51-4108-AA02-DFA0A04FC94B}">
              <ma14:wrappingTextBoxFlag xmlns:ma14="http://schemas.microsoft.com/office/mac/drawingml/2011/main" val="1"/>
            </a:ext>
          </a:extLst>
        </p:spPr>
        <p:txBody>
          <a:bodyPr lIns="38100" tIns="38100" rIns="38100" bIns="38100" anchor="ctr">
            <a:normAutofit/>
          </a:bodyPr>
          <a:lstStyle/>
          <a:p>
            <a:pPr lvl="0" algn="l">
              <a:buClr>
                <a:srgbClr val="DE5F31"/>
              </a:buClr>
              <a:defRPr sz="1800"/>
            </a:pPr>
            <a:r>
              <a:rPr sz="3400">
                <a:solidFill>
                  <a:srgbClr val="FFFFFF"/>
                </a:solidFill>
                <a:latin typeface="+mn-lt"/>
                <a:ea typeface="+mn-ea"/>
                <a:cs typeface="+mn-cs"/>
                <a:sym typeface="Courier"/>
              </a:rPr>
              <a:t>irb(main):091:0&gt; </a:t>
            </a:r>
            <a:r>
              <a:rPr sz="3400" b="1">
                <a:solidFill>
                  <a:srgbClr val="FFFFFF"/>
                </a:solidFill>
                <a:latin typeface="+mn-lt"/>
                <a:ea typeface="+mn-ea"/>
                <a:cs typeface="+mn-cs"/>
                <a:sym typeface="Courier"/>
              </a:rPr>
              <a:t>def metal(str)</a:t>
            </a:r>
          </a:p>
          <a:p>
            <a:pPr lvl="0" algn="l">
              <a:buClr>
                <a:srgbClr val="DE5F31"/>
              </a:buClr>
              <a:defRPr sz="1800"/>
            </a:pPr>
            <a:r>
              <a:rPr sz="3400">
                <a:solidFill>
                  <a:srgbClr val="FFFFFF"/>
                </a:solidFill>
                <a:latin typeface="+mn-lt"/>
                <a:ea typeface="+mn-ea"/>
                <a:cs typeface="+mn-cs"/>
                <a:sym typeface="Courier"/>
              </a:rPr>
              <a:t>irb(main):092:1&gt;  </a:t>
            </a:r>
            <a:r>
              <a:rPr sz="3400" b="1">
                <a:solidFill>
                  <a:srgbClr val="FFFFFF"/>
                </a:solidFill>
                <a:latin typeface="+mn-lt"/>
                <a:ea typeface="+mn-ea"/>
                <a:cs typeface="+mn-cs"/>
                <a:sym typeface="Courier"/>
              </a:rPr>
              <a:t> puts "!!#{str} is metal!!"</a:t>
            </a:r>
          </a:p>
          <a:p>
            <a:pPr lvl="0" algn="l">
              <a:buClr>
                <a:srgbClr val="DE5F31"/>
              </a:buClr>
              <a:defRPr sz="1800"/>
            </a:pPr>
            <a:r>
              <a:rPr sz="3400">
                <a:solidFill>
                  <a:srgbClr val="FFFFFF"/>
                </a:solidFill>
                <a:latin typeface="+mn-lt"/>
                <a:ea typeface="+mn-ea"/>
                <a:cs typeface="+mn-cs"/>
                <a:sym typeface="Courier"/>
              </a:rPr>
              <a:t>irb(main):093:1&gt; </a:t>
            </a:r>
            <a:r>
              <a:rPr sz="3400" b="1">
                <a:solidFill>
                  <a:srgbClr val="FFFFFF"/>
                </a:solidFill>
                <a:latin typeface="+mn-lt"/>
                <a:ea typeface="+mn-ea"/>
                <a:cs typeface="+mn-cs"/>
                <a:sym typeface="Courier"/>
              </a:rPr>
              <a:t>end</a:t>
            </a:r>
          </a:p>
          <a:p>
            <a:pPr lvl="0" algn="l">
              <a:buClr>
                <a:srgbClr val="DE5F31"/>
              </a:buClr>
              <a:defRPr sz="1800"/>
            </a:pPr>
            <a:r>
              <a:rPr sz="3400">
                <a:solidFill>
                  <a:srgbClr val="FFFFFF"/>
                </a:solidFill>
                <a:latin typeface="+mn-lt"/>
                <a:ea typeface="+mn-ea"/>
                <a:cs typeface="+mn-cs"/>
                <a:sym typeface="Courier"/>
              </a:rPr>
              <a:t>=&gt; nil</a:t>
            </a:r>
          </a:p>
          <a:p>
            <a:pPr lvl="0" algn="l">
              <a:buClr>
                <a:srgbClr val="DE5F31"/>
              </a:buClr>
              <a:defRPr sz="1800"/>
            </a:pPr>
            <a:endParaRPr sz="3400">
              <a:solidFill>
                <a:srgbClr val="FFFFFF"/>
              </a:solidFill>
              <a:latin typeface="+mn-lt"/>
              <a:ea typeface="+mn-ea"/>
              <a:cs typeface="+mn-cs"/>
              <a:sym typeface="Courier"/>
            </a:endParaRPr>
          </a:p>
          <a:p>
            <a:pPr lvl="0" algn="l">
              <a:buClr>
                <a:srgbClr val="DE5F31"/>
              </a:buClr>
              <a:defRPr sz="1800"/>
            </a:pPr>
            <a:r>
              <a:rPr sz="3400">
                <a:solidFill>
                  <a:srgbClr val="FFFFFF"/>
                </a:solidFill>
                <a:latin typeface="+mn-lt"/>
                <a:ea typeface="+mn-ea"/>
                <a:cs typeface="+mn-cs"/>
                <a:sym typeface="Courier"/>
              </a:rPr>
              <a:t>irb(main):094:0&gt; </a:t>
            </a:r>
            <a:r>
              <a:rPr sz="3400" b="1">
                <a:solidFill>
                  <a:srgbClr val="FFFFFF"/>
                </a:solidFill>
                <a:latin typeface="+mn-lt"/>
                <a:ea typeface="+mn-ea"/>
                <a:cs typeface="+mn-cs"/>
                <a:sym typeface="Courier"/>
              </a:rPr>
              <a:t>metal("ozzy")</a:t>
            </a:r>
          </a:p>
          <a:p>
            <a:pPr lvl="0" algn="l">
              <a:buClr>
                <a:srgbClr val="DE5F31"/>
              </a:buClr>
              <a:defRPr sz="1800"/>
            </a:pPr>
            <a:r>
              <a:rPr sz="3400">
                <a:solidFill>
                  <a:srgbClr val="FFFFFF"/>
                </a:solidFill>
                <a:latin typeface="+mn-lt"/>
                <a:ea typeface="+mn-ea"/>
                <a:cs typeface="+mn-cs"/>
                <a:sym typeface="Courier"/>
              </a:rPr>
              <a:t>!!ozzy is metal!!</a:t>
            </a:r>
          </a:p>
          <a:p>
            <a:pPr lvl="0" algn="l">
              <a:buClr>
                <a:srgbClr val="DE5F31"/>
              </a:buClr>
              <a:defRPr sz="1800"/>
            </a:pPr>
            <a:r>
              <a:rPr sz="3400">
                <a:solidFill>
                  <a:srgbClr val="FFFFFF"/>
                </a:solidFill>
                <a:latin typeface="+mn-lt"/>
                <a:ea typeface="+mn-ea"/>
                <a:cs typeface="+mn-cs"/>
                <a:sym typeface="Courier"/>
              </a:rPr>
              <a:t>=&gt; nil</a:t>
            </a:r>
          </a:p>
          <a:p>
            <a:pPr lvl="0" algn="l">
              <a:buClr>
                <a:srgbClr val="DE5F31"/>
              </a:buClr>
              <a:defRPr sz="1800"/>
            </a:pPr>
            <a:endParaRPr sz="3400">
              <a:solidFill>
                <a:srgbClr val="FFFFFF"/>
              </a:solidFill>
              <a:latin typeface="+mn-lt"/>
              <a:ea typeface="+mn-ea"/>
              <a:cs typeface="+mn-cs"/>
              <a:sym typeface="Courier"/>
            </a:endParaRPr>
          </a:p>
        </p:txBody>
      </p:sp>
      <p:sp>
        <p:nvSpPr>
          <p:cNvPr id="6315" name="Shape 6315"/>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Method Definition</a:t>
            </a:r>
          </a:p>
        </p:txBody>
      </p:sp>
      <p:sp>
        <p:nvSpPr>
          <p:cNvPr id="6316" name="Shape 6316"/>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652</a:t>
            </a:fld>
            <a:endParaRPr sz="1000"/>
          </a:p>
        </p:txBody>
      </p:sp>
    </p:spTree>
  </p:cSld>
  <p:clrMapOvr>
    <a:masterClrMapping/>
  </p:clrMapOvr>
  <p:transition xmlns:p14="http://schemas.microsoft.com/office/powerpoint/2010/main" spd="med"/>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0" name="Shape 6320"/>
          <p:cNvSpPr/>
          <p:nvPr/>
        </p:nvSpPr>
        <p:spPr>
          <a:xfrm>
            <a:off x="825500" y="1701800"/>
            <a:ext cx="14605000" cy="7086600"/>
          </a:xfrm>
          <a:prstGeom prst="rect">
            <a:avLst/>
          </a:prstGeom>
          <a:solidFill/>
          <a:ln w="25400">
            <a:solidFill>
              <a:srgbClr val="4D5D6D"/>
            </a:solidFill>
            <a:custDash>
              <a:ds d="200000" sp="200000"/>
            </a:custDash>
            <a:miter lim="400000"/>
          </a:ln>
          <a:extLst>
            <a:ext uri="{C572A759-6A51-4108-AA02-DFA0A04FC94B}">
              <ma14:wrappingTextBoxFlag xmlns:ma14="http://schemas.microsoft.com/office/mac/drawingml/2011/main" val="1"/>
            </a:ext>
          </a:extLst>
        </p:spPr>
        <p:txBody>
          <a:bodyPr lIns="38100" tIns="38100" rIns="38100" bIns="38100" anchor="ctr">
            <a:normAutofit/>
          </a:bodyPr>
          <a:lstStyle/>
          <a:p>
            <a:pPr lvl="0" algn="l">
              <a:buClr>
                <a:srgbClr val="DE5F31"/>
              </a:buClr>
              <a:defRPr sz="1800"/>
            </a:pPr>
            <a:r>
              <a:rPr sz="3400">
                <a:solidFill>
                  <a:srgbClr val="FFFFFF"/>
                </a:solidFill>
                <a:latin typeface="+mn-lt"/>
                <a:ea typeface="+mn-ea"/>
                <a:cs typeface="+mn-cs"/>
                <a:sym typeface="Courier"/>
              </a:rPr>
              <a:t>irb(main):095:0&gt; </a:t>
            </a:r>
            <a:r>
              <a:rPr sz="3400" b="1">
                <a:solidFill>
                  <a:srgbClr val="FFFFFF"/>
                </a:solidFill>
                <a:latin typeface="+mn-lt"/>
                <a:ea typeface="+mn-ea"/>
                <a:cs typeface="+mn-cs"/>
                <a:sym typeface="Courier"/>
              </a:rPr>
              <a:t>class Person</a:t>
            </a:r>
          </a:p>
          <a:p>
            <a:pPr lvl="0" algn="l">
              <a:buClr>
                <a:srgbClr val="DE5F31"/>
              </a:buClr>
              <a:defRPr sz="1800"/>
            </a:pPr>
            <a:r>
              <a:rPr sz="3400">
                <a:solidFill>
                  <a:srgbClr val="FFFFFF"/>
                </a:solidFill>
                <a:latin typeface="+mn-lt"/>
                <a:ea typeface="+mn-ea"/>
                <a:cs typeface="+mn-cs"/>
                <a:sym typeface="Courier"/>
              </a:rPr>
              <a:t>irb(main):096:1&gt;  </a:t>
            </a:r>
            <a:r>
              <a:rPr sz="3400" b="1">
                <a:solidFill>
                  <a:srgbClr val="FFFFFF"/>
                </a:solidFill>
                <a:latin typeface="+mn-lt"/>
                <a:ea typeface="+mn-ea"/>
                <a:cs typeface="+mn-cs"/>
                <a:sym typeface="Courier"/>
              </a:rPr>
              <a:t> attr_accessor :name, :is_metal</a:t>
            </a:r>
          </a:p>
          <a:p>
            <a:pPr lvl="0" algn="l">
              <a:buClr>
                <a:srgbClr val="DE5F31"/>
              </a:buClr>
              <a:defRPr sz="1800"/>
            </a:pPr>
            <a:r>
              <a:rPr sz="3400">
                <a:solidFill>
                  <a:srgbClr val="FFFFFF"/>
                </a:solidFill>
                <a:latin typeface="+mn-lt"/>
                <a:ea typeface="+mn-ea"/>
                <a:cs typeface="+mn-cs"/>
                <a:sym typeface="Courier"/>
              </a:rPr>
              <a:t>irb(main):097:1&gt; </a:t>
            </a:r>
          </a:p>
          <a:p>
            <a:pPr lvl="0" algn="l">
              <a:buClr>
                <a:srgbClr val="DE5F31"/>
              </a:buClr>
              <a:defRPr sz="1800"/>
            </a:pPr>
            <a:r>
              <a:rPr sz="3400">
                <a:solidFill>
                  <a:srgbClr val="FFFFFF"/>
                </a:solidFill>
                <a:latin typeface="+mn-lt"/>
                <a:ea typeface="+mn-ea"/>
                <a:cs typeface="+mn-cs"/>
                <a:sym typeface="Courier"/>
              </a:rPr>
              <a:t>irb(main):098:1&gt;   </a:t>
            </a:r>
            <a:r>
              <a:rPr sz="3400" b="1">
                <a:solidFill>
                  <a:srgbClr val="FFFFFF"/>
                </a:solidFill>
                <a:latin typeface="+mn-lt"/>
                <a:ea typeface="+mn-ea"/>
                <a:cs typeface="+mn-cs"/>
                <a:sym typeface="Courier"/>
              </a:rPr>
              <a:t>def metal</a:t>
            </a:r>
          </a:p>
          <a:p>
            <a:pPr lvl="0" algn="l">
              <a:buClr>
                <a:srgbClr val="DE5F31"/>
              </a:buClr>
              <a:defRPr sz="1800"/>
            </a:pPr>
            <a:r>
              <a:rPr sz="3400">
                <a:solidFill>
                  <a:srgbClr val="FFFFFF"/>
                </a:solidFill>
                <a:latin typeface="+mn-lt"/>
                <a:ea typeface="+mn-ea"/>
                <a:cs typeface="+mn-cs"/>
                <a:sym typeface="Courier"/>
              </a:rPr>
              <a:t>irb(main):099:2&gt;     </a:t>
            </a:r>
            <a:r>
              <a:rPr sz="3400" b="1">
                <a:solidFill>
                  <a:srgbClr val="FFFFFF"/>
                </a:solidFill>
                <a:latin typeface="+mn-lt"/>
                <a:ea typeface="+mn-ea"/>
                <a:cs typeface="+mn-cs"/>
                <a:sym typeface="Courier"/>
              </a:rPr>
              <a:t>if @is_metal</a:t>
            </a:r>
          </a:p>
          <a:p>
            <a:pPr lvl="0" algn="l">
              <a:buClr>
                <a:srgbClr val="DE5F31"/>
              </a:buClr>
              <a:defRPr sz="1800"/>
            </a:pPr>
            <a:r>
              <a:rPr sz="3400">
                <a:solidFill>
                  <a:srgbClr val="FFFFFF"/>
                </a:solidFill>
                <a:latin typeface="+mn-lt"/>
                <a:ea typeface="+mn-ea"/>
                <a:cs typeface="+mn-cs"/>
                <a:sym typeface="Courier"/>
              </a:rPr>
              <a:t>irb(main):100:3&gt;      </a:t>
            </a:r>
            <a:r>
              <a:rPr sz="3400" b="1">
                <a:solidFill>
                  <a:srgbClr val="FFFFFF"/>
                </a:solidFill>
                <a:latin typeface="+mn-lt"/>
                <a:ea typeface="+mn-ea"/>
                <a:cs typeface="+mn-cs"/>
                <a:sym typeface="Courier"/>
              </a:rPr>
              <a:t> puts "!!#{@name} is metal!!"</a:t>
            </a:r>
          </a:p>
          <a:p>
            <a:pPr lvl="0" algn="l">
              <a:buClr>
                <a:srgbClr val="DE5F31"/>
              </a:buClr>
              <a:defRPr sz="1800"/>
            </a:pPr>
            <a:r>
              <a:rPr sz="3400">
                <a:solidFill>
                  <a:srgbClr val="FFFFFF"/>
                </a:solidFill>
                <a:latin typeface="+mn-lt"/>
                <a:ea typeface="+mn-ea"/>
                <a:cs typeface="+mn-cs"/>
                <a:sym typeface="Courier"/>
              </a:rPr>
              <a:t>irb(main):101:3&gt;    </a:t>
            </a:r>
            <a:r>
              <a:rPr sz="3400" b="1">
                <a:solidFill>
                  <a:srgbClr val="FFFFFF"/>
                </a:solidFill>
                <a:latin typeface="+mn-lt"/>
                <a:ea typeface="+mn-ea"/>
                <a:cs typeface="+mn-cs"/>
                <a:sym typeface="Courier"/>
              </a:rPr>
              <a:t> end</a:t>
            </a:r>
          </a:p>
          <a:p>
            <a:pPr lvl="0" algn="l">
              <a:buClr>
                <a:srgbClr val="DE5F31"/>
              </a:buClr>
              <a:defRPr sz="1800"/>
            </a:pPr>
            <a:r>
              <a:rPr sz="3400">
                <a:solidFill>
                  <a:srgbClr val="FFFFFF"/>
                </a:solidFill>
                <a:latin typeface="+mn-lt"/>
                <a:ea typeface="+mn-ea"/>
                <a:cs typeface="+mn-cs"/>
                <a:sym typeface="Courier"/>
              </a:rPr>
              <a:t>irb(main):102:2&gt;   </a:t>
            </a:r>
            <a:r>
              <a:rPr sz="3400" b="1">
                <a:solidFill>
                  <a:srgbClr val="FFFFFF"/>
                </a:solidFill>
                <a:latin typeface="+mn-lt"/>
                <a:ea typeface="+mn-ea"/>
                <a:cs typeface="+mn-cs"/>
                <a:sym typeface="Courier"/>
              </a:rPr>
              <a:t>end</a:t>
            </a:r>
          </a:p>
          <a:p>
            <a:pPr lvl="0" algn="l">
              <a:buClr>
                <a:srgbClr val="DE5F31"/>
              </a:buClr>
              <a:defRPr sz="1800"/>
            </a:pPr>
            <a:r>
              <a:rPr sz="3400">
                <a:solidFill>
                  <a:srgbClr val="FFFFFF"/>
                </a:solidFill>
                <a:latin typeface="+mn-lt"/>
                <a:ea typeface="+mn-ea"/>
                <a:cs typeface="+mn-cs"/>
                <a:sym typeface="Courier"/>
              </a:rPr>
              <a:t>irb(main):103:1&gt; </a:t>
            </a:r>
            <a:r>
              <a:rPr sz="3400" b="1">
                <a:solidFill>
                  <a:srgbClr val="FFFFFF"/>
                </a:solidFill>
                <a:latin typeface="+mn-lt"/>
                <a:ea typeface="+mn-ea"/>
                <a:cs typeface="+mn-cs"/>
                <a:sym typeface="Courier"/>
              </a:rPr>
              <a:t>end</a:t>
            </a:r>
          </a:p>
          <a:p>
            <a:pPr lvl="0" algn="l">
              <a:buClr>
                <a:srgbClr val="DE5F31"/>
              </a:buClr>
              <a:defRPr sz="1800"/>
            </a:pPr>
            <a:r>
              <a:rPr sz="3400">
                <a:solidFill>
                  <a:srgbClr val="FFFFFF"/>
                </a:solidFill>
                <a:latin typeface="+mn-lt"/>
                <a:ea typeface="+mn-ea"/>
                <a:cs typeface="+mn-cs"/>
                <a:sym typeface="Courier"/>
              </a:rPr>
              <a:t>=&gt; nil</a:t>
            </a:r>
          </a:p>
          <a:p>
            <a:pPr lvl="0" algn="l">
              <a:buClr>
                <a:srgbClr val="DE5F31"/>
              </a:buClr>
              <a:defRPr sz="1800"/>
            </a:pPr>
            <a:endParaRPr sz="3400">
              <a:solidFill>
                <a:srgbClr val="FFFFFF"/>
              </a:solidFill>
              <a:latin typeface="+mn-lt"/>
              <a:ea typeface="+mn-ea"/>
              <a:cs typeface="+mn-cs"/>
              <a:sym typeface="Courier"/>
            </a:endParaRPr>
          </a:p>
        </p:txBody>
      </p:sp>
      <p:sp>
        <p:nvSpPr>
          <p:cNvPr id="6321" name="Shape 6321"/>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Classes</a:t>
            </a:r>
          </a:p>
        </p:txBody>
      </p:sp>
      <p:sp>
        <p:nvSpPr>
          <p:cNvPr id="6322" name="Shape 6322"/>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653</a:t>
            </a:fld>
            <a:endParaRPr sz="1000"/>
          </a:p>
        </p:txBody>
      </p:sp>
    </p:spTree>
  </p:cSld>
  <p:clrMapOvr>
    <a:masterClrMapping/>
  </p:clrMapOvr>
  <p:transition xmlns:p14="http://schemas.microsoft.com/office/powerpoint/2010/main" spd="med"/>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6" name="Shape 6326"/>
          <p:cNvSpPr/>
          <p:nvPr/>
        </p:nvSpPr>
        <p:spPr>
          <a:xfrm>
            <a:off x="825500" y="1701800"/>
            <a:ext cx="14605000" cy="7086600"/>
          </a:xfrm>
          <a:prstGeom prst="rect">
            <a:avLst/>
          </a:prstGeom>
          <a:solidFill/>
          <a:ln w="25400">
            <a:solidFill>
              <a:srgbClr val="4D5D6D"/>
            </a:solidFill>
            <a:custDash>
              <a:ds d="200000" sp="200000"/>
            </a:custDash>
            <a:miter lim="400000"/>
          </a:ln>
          <a:extLst>
            <a:ext uri="{C572A759-6A51-4108-AA02-DFA0A04FC94B}">
              <ma14:wrappingTextBoxFlag xmlns:ma14="http://schemas.microsoft.com/office/mac/drawingml/2011/main" val="1"/>
            </a:ext>
          </a:extLst>
        </p:spPr>
        <p:txBody>
          <a:bodyPr lIns="38100" tIns="38100" rIns="38100" bIns="38100" anchor="ctr">
            <a:normAutofit/>
          </a:bodyPr>
          <a:lstStyle/>
          <a:p>
            <a:pPr lvl="0" algn="l" defTabSz="363219">
              <a:buClr>
                <a:srgbClr val="DE5F31"/>
              </a:buClr>
              <a:defRPr sz="1800"/>
            </a:pPr>
            <a:r>
              <a:rPr sz="2209">
                <a:solidFill>
                  <a:srgbClr val="FFFFFF"/>
                </a:solidFill>
                <a:latin typeface="+mn-lt"/>
                <a:ea typeface="+mn-ea"/>
                <a:cs typeface="+mn-cs"/>
                <a:sym typeface="Courier"/>
              </a:rPr>
              <a:t>irb(main):104:0&gt; </a:t>
            </a:r>
            <a:r>
              <a:rPr sz="2209" b="1">
                <a:solidFill>
                  <a:srgbClr val="FFFFFF"/>
                </a:solidFill>
                <a:latin typeface="+mn-lt"/>
                <a:ea typeface="+mn-ea"/>
                <a:cs typeface="+mn-cs"/>
                <a:sym typeface="Courier"/>
              </a:rPr>
              <a:t>p = Person.new</a:t>
            </a:r>
          </a:p>
          <a:p>
            <a:pPr lvl="0" algn="l" defTabSz="363219">
              <a:buClr>
                <a:srgbClr val="DE5F31"/>
              </a:buClr>
              <a:defRPr sz="1800"/>
            </a:pPr>
            <a:r>
              <a:rPr sz="2209">
                <a:solidFill>
                  <a:srgbClr val="FFFFFF"/>
                </a:solidFill>
                <a:latin typeface="+mn-lt"/>
                <a:ea typeface="+mn-ea"/>
                <a:cs typeface="+mn-cs"/>
                <a:sym typeface="Courier"/>
              </a:rPr>
              <a:t>=&gt; #&lt;Person:0x891ab4c&gt;</a:t>
            </a:r>
          </a:p>
          <a:p>
            <a:pPr lvl="0" algn="l" defTabSz="363219">
              <a:buClr>
                <a:srgbClr val="DE5F31"/>
              </a:buClr>
              <a:defRPr sz="1800"/>
            </a:pPr>
            <a:endParaRPr sz="2209">
              <a:solidFill>
                <a:srgbClr val="FFFFFF"/>
              </a:solidFill>
              <a:latin typeface="+mn-lt"/>
              <a:ea typeface="+mn-ea"/>
              <a:cs typeface="+mn-cs"/>
              <a:sym typeface="Courier"/>
            </a:endParaRPr>
          </a:p>
          <a:p>
            <a:pPr lvl="0" algn="l" defTabSz="363219">
              <a:buClr>
                <a:srgbClr val="DE5F31"/>
              </a:buClr>
              <a:defRPr sz="1800"/>
            </a:pPr>
            <a:r>
              <a:rPr sz="2209">
                <a:solidFill>
                  <a:srgbClr val="FFFFFF"/>
                </a:solidFill>
                <a:latin typeface="+mn-lt"/>
                <a:ea typeface="+mn-ea"/>
                <a:cs typeface="+mn-cs"/>
                <a:sym typeface="Courier"/>
              </a:rPr>
              <a:t>irb(main):105:0&gt; p</a:t>
            </a:r>
            <a:r>
              <a:rPr sz="2209" b="1">
                <a:solidFill>
                  <a:srgbClr val="FFFFFF"/>
                </a:solidFill>
                <a:latin typeface="+mn-lt"/>
                <a:ea typeface="+mn-ea"/>
                <a:cs typeface="+mn-cs"/>
                <a:sym typeface="Courier"/>
              </a:rPr>
              <a:t>.name = "Adam Jacob"</a:t>
            </a:r>
          </a:p>
          <a:p>
            <a:pPr lvl="0" algn="l" defTabSz="363219">
              <a:buClr>
                <a:srgbClr val="DE5F31"/>
              </a:buClr>
              <a:defRPr sz="1800"/>
            </a:pPr>
            <a:r>
              <a:rPr sz="2209">
                <a:solidFill>
                  <a:srgbClr val="FFFFFF"/>
                </a:solidFill>
                <a:latin typeface="+mn-lt"/>
                <a:ea typeface="+mn-ea"/>
                <a:cs typeface="+mn-cs"/>
                <a:sym typeface="Courier"/>
              </a:rPr>
              <a:t>=&gt; "Adam Jacob"</a:t>
            </a:r>
          </a:p>
          <a:p>
            <a:pPr lvl="0" algn="l" defTabSz="363219">
              <a:buClr>
                <a:srgbClr val="DE5F31"/>
              </a:buClr>
              <a:defRPr sz="1800"/>
            </a:pPr>
            <a:endParaRPr sz="2209">
              <a:solidFill>
                <a:srgbClr val="FFFFFF"/>
              </a:solidFill>
              <a:latin typeface="+mn-lt"/>
              <a:ea typeface="+mn-ea"/>
              <a:cs typeface="+mn-cs"/>
              <a:sym typeface="Courier"/>
            </a:endParaRPr>
          </a:p>
          <a:p>
            <a:pPr lvl="0" algn="l" defTabSz="363219">
              <a:buClr>
                <a:srgbClr val="DE5F31"/>
              </a:buClr>
              <a:defRPr sz="1800"/>
            </a:pPr>
            <a:r>
              <a:rPr sz="2209">
                <a:solidFill>
                  <a:srgbClr val="FFFFFF"/>
                </a:solidFill>
                <a:latin typeface="+mn-lt"/>
                <a:ea typeface="+mn-ea"/>
                <a:cs typeface="+mn-cs"/>
                <a:sym typeface="Courier"/>
              </a:rPr>
              <a:t>irb(main):106:0&gt; </a:t>
            </a:r>
            <a:r>
              <a:rPr sz="2209" b="1">
                <a:solidFill>
                  <a:srgbClr val="FFFFFF"/>
                </a:solidFill>
                <a:latin typeface="+mn-lt"/>
                <a:ea typeface="+mn-ea"/>
                <a:cs typeface="+mn-cs"/>
                <a:sym typeface="Courier"/>
              </a:rPr>
              <a:t>p.is_metal = true</a:t>
            </a:r>
          </a:p>
          <a:p>
            <a:pPr lvl="0" algn="l" defTabSz="363219">
              <a:buClr>
                <a:srgbClr val="DE5F31"/>
              </a:buClr>
              <a:defRPr sz="1800"/>
            </a:pPr>
            <a:r>
              <a:rPr sz="2209">
                <a:solidFill>
                  <a:srgbClr val="FFFFFF"/>
                </a:solidFill>
                <a:latin typeface="+mn-lt"/>
                <a:ea typeface="+mn-ea"/>
                <a:cs typeface="+mn-cs"/>
                <a:sym typeface="Courier"/>
              </a:rPr>
              <a:t>=&gt; true</a:t>
            </a:r>
          </a:p>
          <a:p>
            <a:pPr lvl="0" algn="l" defTabSz="363219">
              <a:buClr>
                <a:srgbClr val="DE5F31"/>
              </a:buClr>
              <a:defRPr sz="1800"/>
            </a:pPr>
            <a:endParaRPr sz="2209">
              <a:solidFill>
                <a:srgbClr val="FFFFFF"/>
              </a:solidFill>
              <a:latin typeface="+mn-lt"/>
              <a:ea typeface="+mn-ea"/>
              <a:cs typeface="+mn-cs"/>
              <a:sym typeface="Courier"/>
            </a:endParaRPr>
          </a:p>
          <a:p>
            <a:pPr lvl="0" algn="l" defTabSz="363219">
              <a:buClr>
                <a:srgbClr val="DE5F31"/>
              </a:buClr>
              <a:defRPr sz="1800"/>
            </a:pPr>
            <a:r>
              <a:rPr sz="2209">
                <a:solidFill>
                  <a:srgbClr val="FFFFFF"/>
                </a:solidFill>
                <a:latin typeface="+mn-lt"/>
                <a:ea typeface="+mn-ea"/>
                <a:cs typeface="+mn-cs"/>
                <a:sym typeface="Courier"/>
              </a:rPr>
              <a:t>irb(main):107:0&gt; </a:t>
            </a:r>
            <a:r>
              <a:rPr sz="2209" b="1">
                <a:solidFill>
                  <a:srgbClr val="FFFFFF"/>
                </a:solidFill>
                <a:latin typeface="+mn-lt"/>
                <a:ea typeface="+mn-ea"/>
                <a:cs typeface="+mn-cs"/>
                <a:sym typeface="Courier"/>
              </a:rPr>
              <a:t>p.metal</a:t>
            </a:r>
          </a:p>
          <a:p>
            <a:pPr lvl="0" algn="l" defTabSz="363219">
              <a:buClr>
                <a:srgbClr val="DE5F31"/>
              </a:buClr>
              <a:defRPr sz="1800"/>
            </a:pPr>
            <a:r>
              <a:rPr sz="2209">
                <a:solidFill>
                  <a:srgbClr val="FFFFFF"/>
                </a:solidFill>
                <a:latin typeface="+mn-lt"/>
                <a:ea typeface="+mn-ea"/>
                <a:cs typeface="+mn-cs"/>
                <a:sym typeface="Courier"/>
              </a:rPr>
              <a:t>!!Adam Jacob is metal!!</a:t>
            </a:r>
          </a:p>
          <a:p>
            <a:pPr lvl="0" algn="l" defTabSz="363219">
              <a:buClr>
                <a:srgbClr val="DE5F31"/>
              </a:buClr>
              <a:defRPr sz="1800"/>
            </a:pPr>
            <a:r>
              <a:rPr sz="2209">
                <a:solidFill>
                  <a:srgbClr val="FFFFFF"/>
                </a:solidFill>
                <a:latin typeface="+mn-lt"/>
                <a:ea typeface="+mn-ea"/>
                <a:cs typeface="+mn-cs"/>
                <a:sym typeface="Courier"/>
              </a:rPr>
              <a:t>=&gt; nil</a:t>
            </a:r>
          </a:p>
          <a:p>
            <a:pPr lvl="0" algn="l" defTabSz="363219">
              <a:buClr>
                <a:srgbClr val="DE5F31"/>
              </a:buClr>
              <a:defRPr sz="1800"/>
            </a:pPr>
            <a:endParaRPr sz="2209">
              <a:solidFill>
                <a:srgbClr val="FFFFFF"/>
              </a:solidFill>
              <a:latin typeface="+mn-lt"/>
              <a:ea typeface="+mn-ea"/>
              <a:cs typeface="+mn-cs"/>
              <a:sym typeface="Courier"/>
            </a:endParaRPr>
          </a:p>
          <a:p>
            <a:pPr lvl="0" algn="l" defTabSz="363219">
              <a:buClr>
                <a:srgbClr val="DE5F31"/>
              </a:buClr>
              <a:defRPr sz="1800"/>
            </a:pPr>
            <a:r>
              <a:rPr sz="2209">
                <a:solidFill>
                  <a:srgbClr val="FFFFFF"/>
                </a:solidFill>
                <a:latin typeface="+mn-lt"/>
                <a:ea typeface="+mn-ea"/>
                <a:cs typeface="+mn-cs"/>
                <a:sym typeface="Courier"/>
              </a:rPr>
              <a:t>irb(main):108:0&gt; </a:t>
            </a:r>
            <a:r>
              <a:rPr sz="2209" b="1">
                <a:solidFill>
                  <a:srgbClr val="FFFFFF"/>
                </a:solidFill>
                <a:latin typeface="+mn-lt"/>
                <a:ea typeface="+mn-ea"/>
                <a:cs typeface="+mn-cs"/>
                <a:sym typeface="Courier"/>
              </a:rPr>
              <a:t>p.is_metal = false</a:t>
            </a:r>
          </a:p>
          <a:p>
            <a:pPr lvl="0" algn="l" defTabSz="363219">
              <a:buClr>
                <a:srgbClr val="DE5F31"/>
              </a:buClr>
              <a:defRPr sz="1800"/>
            </a:pPr>
            <a:r>
              <a:rPr sz="2209">
                <a:solidFill>
                  <a:srgbClr val="FFFFFF"/>
                </a:solidFill>
                <a:latin typeface="+mn-lt"/>
                <a:ea typeface="+mn-ea"/>
                <a:cs typeface="+mn-cs"/>
                <a:sym typeface="Courier"/>
              </a:rPr>
              <a:t>=&gt; false</a:t>
            </a:r>
          </a:p>
          <a:p>
            <a:pPr lvl="0" algn="l" defTabSz="363219">
              <a:buClr>
                <a:srgbClr val="DE5F31"/>
              </a:buClr>
              <a:defRPr sz="1800"/>
            </a:pPr>
            <a:endParaRPr sz="2209">
              <a:solidFill>
                <a:srgbClr val="FFFFFF"/>
              </a:solidFill>
              <a:latin typeface="+mn-lt"/>
              <a:ea typeface="+mn-ea"/>
              <a:cs typeface="+mn-cs"/>
              <a:sym typeface="Courier"/>
            </a:endParaRPr>
          </a:p>
          <a:p>
            <a:pPr lvl="0" algn="l" defTabSz="363219">
              <a:buClr>
                <a:srgbClr val="DE5F31"/>
              </a:buClr>
              <a:defRPr sz="1800"/>
            </a:pPr>
            <a:r>
              <a:rPr sz="2209">
                <a:solidFill>
                  <a:srgbClr val="FFFFFF"/>
                </a:solidFill>
                <a:latin typeface="+mn-lt"/>
                <a:ea typeface="+mn-ea"/>
                <a:cs typeface="+mn-cs"/>
                <a:sym typeface="Courier"/>
              </a:rPr>
              <a:t>irb(main):109:0&gt; </a:t>
            </a:r>
            <a:r>
              <a:rPr sz="2209" b="1">
                <a:solidFill>
                  <a:srgbClr val="FFFFFF"/>
                </a:solidFill>
                <a:latin typeface="+mn-lt"/>
                <a:ea typeface="+mn-ea"/>
                <a:cs typeface="+mn-cs"/>
                <a:sym typeface="Courier"/>
              </a:rPr>
              <a:t>p.metal</a:t>
            </a:r>
          </a:p>
          <a:p>
            <a:pPr lvl="0" algn="l" defTabSz="363219">
              <a:buClr>
                <a:srgbClr val="DE5F31"/>
              </a:buClr>
              <a:defRPr sz="1800"/>
            </a:pPr>
            <a:r>
              <a:rPr sz="2209">
                <a:solidFill>
                  <a:srgbClr val="FFFFFF"/>
                </a:solidFill>
                <a:latin typeface="+mn-lt"/>
                <a:ea typeface="+mn-ea"/>
                <a:cs typeface="+mn-cs"/>
                <a:sym typeface="Courier"/>
              </a:rPr>
              <a:t>=&gt; nil</a:t>
            </a:r>
          </a:p>
          <a:p>
            <a:pPr lvl="0" algn="l" defTabSz="363219">
              <a:buClr>
                <a:srgbClr val="DE5F31"/>
              </a:buClr>
              <a:defRPr sz="1800"/>
            </a:pPr>
            <a:endParaRPr sz="2209">
              <a:solidFill>
                <a:srgbClr val="FFFFFF"/>
              </a:solidFill>
              <a:latin typeface="+mn-lt"/>
              <a:ea typeface="+mn-ea"/>
              <a:cs typeface="+mn-cs"/>
              <a:sym typeface="Courier"/>
            </a:endParaRPr>
          </a:p>
        </p:txBody>
      </p:sp>
      <p:sp>
        <p:nvSpPr>
          <p:cNvPr id="6327" name="Shape 6327"/>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Classes</a:t>
            </a:r>
          </a:p>
        </p:txBody>
      </p:sp>
      <p:sp>
        <p:nvSpPr>
          <p:cNvPr id="6328" name="Shape 6328"/>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654</a:t>
            </a:fld>
            <a:endParaRPr sz="1000"/>
          </a:p>
        </p:txBody>
      </p:sp>
    </p:spTree>
  </p:cSld>
  <p:clrMapOvr>
    <a:masterClrMapping/>
  </p:clrMapOvr>
  <p:transition xmlns:p14="http://schemas.microsoft.com/office/powerpoint/2010/main" spd="med"/>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2" name="Shape 6332"/>
          <p:cNvSpPr>
            <a:spLocks noGrp="1"/>
          </p:cNvSpPr>
          <p:nvPr>
            <p:ph type="title"/>
          </p:nvPr>
        </p:nvSpPr>
        <p:spPr>
          <a:prstGeom prst="rect">
            <a:avLst/>
          </a:prstGeom>
        </p:spPr>
        <p:txBody>
          <a:bodyPr>
            <a:normAutofit fontScale="90000"/>
          </a:bodyPr>
          <a:lstStyle>
            <a:lvl1pPr defTabSz="491744">
              <a:defRPr sz="7304">
                <a:effectLst>
                  <a:outerShdw blurRad="44704" dist="22352" dir="2700000" rotWithShape="0">
                    <a:srgbClr val="000000">
                      <a:alpha val="75000"/>
                    </a:srgbClr>
                  </a:outerShdw>
                </a:effectLst>
              </a:defRPr>
            </a:lvl1pPr>
          </a:lstStyle>
          <a:p>
            <a:pPr lvl="0">
              <a:defRPr sz="1800" b="0">
                <a:solidFill>
                  <a:srgbClr val="000000"/>
                </a:solidFill>
                <a:effectLst/>
              </a:defRPr>
            </a:pPr>
            <a:r>
              <a:rPr sz="7304" b="1">
                <a:solidFill>
                  <a:srgbClr val="FFFFFF"/>
                </a:solidFill>
                <a:effectLst>
                  <a:outerShdw blurRad="44704" dist="22352" dir="2700000" rotWithShape="0">
                    <a:srgbClr val="000000">
                      <a:alpha val="75000"/>
                    </a:srgbClr>
                  </a:outerShdw>
                </a:effectLst>
              </a:rPr>
              <a:t>Review Questions</a:t>
            </a:r>
          </a:p>
        </p:txBody>
      </p:sp>
      <p:sp>
        <p:nvSpPr>
          <p:cNvPr id="6333" name="Shape 6333"/>
          <p:cNvSpPr>
            <a:spLocks noGrp="1"/>
          </p:cNvSpPr>
          <p:nvPr>
            <p:ph type="body" idx="1"/>
          </p:nvPr>
        </p:nvSpPr>
        <p:spPr>
          <a:xfrm>
            <a:off x="800100" y="1676400"/>
            <a:ext cx="12725400" cy="6985000"/>
          </a:xfrm>
          <a:prstGeom prst="rect">
            <a:avLst/>
          </a:prstGeom>
        </p:spPr>
        <p:txBody>
          <a:bodyPr>
            <a:normAutofit lnSpcReduction="10000"/>
          </a:bodyPr>
          <a:lstStyle/>
          <a:p>
            <a:pPr marL="339089" lvl="0" indent="-339089" defTabSz="497331">
              <a:spcBef>
                <a:spcPts val="1000"/>
              </a:spcBef>
              <a:defRPr sz="1800"/>
            </a:pPr>
            <a:r>
              <a:rPr sz="4272"/>
              <a:t>What is irb?</a:t>
            </a:r>
          </a:p>
          <a:p>
            <a:pPr marL="339089" lvl="0" indent="-339089" defTabSz="497331">
              <a:spcBef>
                <a:spcPts val="1000"/>
              </a:spcBef>
              <a:defRPr sz="1800"/>
            </a:pPr>
            <a:r>
              <a:rPr sz="4272"/>
              <a:t>What is true in ruby? What is false?</a:t>
            </a:r>
          </a:p>
          <a:p>
            <a:pPr marL="339089" lvl="0" indent="-339089" defTabSz="497331">
              <a:spcBef>
                <a:spcPts val="1000"/>
              </a:spcBef>
              <a:defRPr sz="1800"/>
            </a:pPr>
            <a:r>
              <a:rPr sz="4272"/>
              <a:t>How do you press for the truth?</a:t>
            </a:r>
          </a:p>
          <a:p>
            <a:pPr marL="339089" lvl="0" indent="-339089" defTabSz="497331">
              <a:spcBef>
                <a:spcPts val="1000"/>
              </a:spcBef>
              <a:defRPr sz="1800"/>
            </a:pPr>
            <a:r>
              <a:rPr sz="4272"/>
              <a:t>What does &gt;= do?</a:t>
            </a:r>
          </a:p>
          <a:p>
            <a:pPr marL="339089" lvl="0" indent="-339089" defTabSz="497331">
              <a:spcBef>
                <a:spcPts val="1000"/>
              </a:spcBef>
              <a:defRPr sz="1800"/>
            </a:pPr>
            <a:r>
              <a:rPr sz="4272"/>
              <a:t>How do you define a method?</a:t>
            </a:r>
          </a:p>
          <a:p>
            <a:pPr marL="339089" lvl="0" indent="-339089" defTabSz="497331">
              <a:spcBef>
                <a:spcPts val="1000"/>
              </a:spcBef>
              <a:defRPr sz="1800"/>
            </a:pPr>
            <a:r>
              <a:rPr sz="4272"/>
              <a:t>What is a class?</a:t>
            </a:r>
          </a:p>
          <a:p>
            <a:pPr marL="339089" lvl="0" indent="-339089" defTabSz="497331">
              <a:spcBef>
                <a:spcPts val="1000"/>
              </a:spcBef>
              <a:defRPr sz="1800"/>
            </a:pPr>
            <a:r>
              <a:rPr sz="4272"/>
              <a:t>What is an object?</a:t>
            </a:r>
          </a:p>
          <a:p>
            <a:pPr marL="339089" lvl="0" indent="-339089" defTabSz="497331">
              <a:spcBef>
                <a:spcPts val="1000"/>
              </a:spcBef>
              <a:defRPr sz="1800"/>
            </a:pPr>
            <a:r>
              <a:rPr sz="4272"/>
              <a:t>The book you want: "Programming Ruby 1.9" </a:t>
            </a:r>
            <a:r>
              <a:rPr sz="4272" u="sng">
                <a:hlinkClick r:id="rId2"/>
              </a:rPr>
              <a:t>http://pragprog.com/book/ruby3/programming-ruby-1-9</a:t>
            </a:r>
          </a:p>
        </p:txBody>
      </p:sp>
      <p:sp>
        <p:nvSpPr>
          <p:cNvPr id="6334" name="Shape 6334"/>
          <p:cNvSpPr>
            <a:spLocks noGrp="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655</a:t>
            </a:fld>
            <a:endParaRPr sz="1000"/>
          </a:p>
        </p:txBody>
      </p:sp>
    </p:spTree>
  </p:cSld>
  <p:clrMapOvr>
    <a:masterClrMapping/>
  </p:clrMapOvr>
  <p:transition xmlns:p14="http://schemas.microsoft.com/office/powerpoint/2010/main" spd="med"/>
</p:sld>
</file>

<file path=ppt/slides/slide6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36" name="Shape 6336"/>
          <p:cNvSpPr>
            <a:spLocks noGrp="1"/>
          </p:cNvSpPr>
          <p:nvPr>
            <p:ph type="title"/>
          </p:nvPr>
        </p:nvSpPr>
        <p:spPr>
          <a:prstGeom prst="rect">
            <a:avLst/>
          </a:prstGeom>
        </p:spPr>
        <p:txBody>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Review Day 1</a:t>
            </a:r>
          </a:p>
        </p:txBody>
      </p:sp>
      <p:sp>
        <p:nvSpPr>
          <p:cNvPr id="6337" name="Shape 6337"/>
          <p:cNvSpPr>
            <a:spLocks noGrp="1"/>
          </p:cNvSpPr>
          <p:nvPr>
            <p:ph type="body" idx="1"/>
          </p:nvPr>
        </p:nvSpPr>
        <p:spPr>
          <a:prstGeom prst="rect">
            <a:avLst/>
          </a:prstGeom>
        </p:spPr>
        <p:txBody>
          <a:bodyPr/>
          <a:lstStyle/>
          <a:p>
            <a:pPr lvl="0"/>
            <a:endParaRPr/>
          </a:p>
        </p:txBody>
      </p:sp>
      <p:sp>
        <p:nvSpPr>
          <p:cNvPr id="6338" name="Shape 633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656</a:t>
            </a:fld>
            <a:endParaRPr sz="1000"/>
          </a:p>
        </p:txBody>
      </p:sp>
    </p:spTree>
  </p:cSld>
  <p:clrMapOvr>
    <a:masterClrMapping/>
  </p:clrMapOvr>
  <p:transition xmlns:p14="http://schemas.microsoft.com/office/powerpoint/2010/main" spd="med"/>
</p:sld>
</file>

<file path=ppt/slides/slide6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2" name="Shape 6342"/>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Terminology</a:t>
            </a:r>
          </a:p>
        </p:txBody>
      </p:sp>
      <p:sp>
        <p:nvSpPr>
          <p:cNvPr id="6343" name="Shape 6343"/>
          <p:cNvSpPr>
            <a:spLocks noGrp="1"/>
          </p:cNvSpPr>
          <p:nvPr>
            <p:ph type="body" idx="1"/>
          </p:nvPr>
        </p:nvSpPr>
        <p:spPr>
          <a:prstGeom prst="rect">
            <a:avLst/>
          </a:prstGeom>
        </p:spPr>
        <p:txBody>
          <a:bodyPr>
            <a:normAutofit lnSpcReduction="10000"/>
          </a:bodyPr>
          <a:lstStyle/>
          <a:p>
            <a:pPr marL="342900" lvl="0" indent="-342900" defTabSz="502919">
              <a:spcBef>
                <a:spcPts val="1000"/>
              </a:spcBef>
              <a:defRPr sz="1800"/>
            </a:pPr>
            <a:r>
              <a:rPr sz="4319"/>
              <a:t>Organization</a:t>
            </a:r>
          </a:p>
          <a:p>
            <a:pPr marL="342900" lvl="0" indent="-342900" defTabSz="502919">
              <a:spcBef>
                <a:spcPts val="1000"/>
              </a:spcBef>
              <a:defRPr sz="1800"/>
            </a:pPr>
            <a:r>
              <a:rPr sz="4319"/>
              <a:t>Environment</a:t>
            </a:r>
          </a:p>
          <a:p>
            <a:pPr marL="342900" lvl="0" indent="-342900" defTabSz="502919">
              <a:spcBef>
                <a:spcPts val="1000"/>
              </a:spcBef>
              <a:defRPr sz="1800"/>
            </a:pPr>
            <a:r>
              <a:rPr sz="4319"/>
              <a:t>Role</a:t>
            </a:r>
          </a:p>
          <a:p>
            <a:pPr marL="342900" lvl="0" indent="-342900" defTabSz="502919">
              <a:spcBef>
                <a:spcPts val="1000"/>
              </a:spcBef>
              <a:defRPr sz="1800"/>
            </a:pPr>
            <a:r>
              <a:rPr sz="4319"/>
              <a:t>Node</a:t>
            </a:r>
          </a:p>
          <a:p>
            <a:pPr marL="342900" lvl="0" indent="-342900" defTabSz="502919">
              <a:spcBef>
                <a:spcPts val="1000"/>
              </a:spcBef>
              <a:defRPr sz="1800"/>
            </a:pPr>
            <a:r>
              <a:rPr sz="4319"/>
              <a:t>Cookbook</a:t>
            </a:r>
          </a:p>
          <a:p>
            <a:pPr marL="342900" lvl="0" indent="-342900" defTabSz="502919">
              <a:spcBef>
                <a:spcPts val="1000"/>
              </a:spcBef>
              <a:defRPr sz="1800"/>
            </a:pPr>
            <a:r>
              <a:rPr sz="4319"/>
              <a:t>Recipe</a:t>
            </a:r>
          </a:p>
          <a:p>
            <a:pPr marL="342900" lvl="0" indent="-342900" defTabSz="502919">
              <a:spcBef>
                <a:spcPts val="1000"/>
              </a:spcBef>
              <a:defRPr sz="1800"/>
            </a:pPr>
            <a:r>
              <a:rPr sz="4319"/>
              <a:t>Resource</a:t>
            </a:r>
          </a:p>
          <a:p>
            <a:pPr marL="342900" lvl="0" indent="-342900" defTabSz="502919">
              <a:spcBef>
                <a:spcPts val="1000"/>
              </a:spcBef>
              <a:defRPr sz="1800"/>
            </a:pPr>
            <a:r>
              <a:rPr sz="4319"/>
              <a:t>Run List</a:t>
            </a:r>
          </a:p>
          <a:p>
            <a:pPr marL="342900" lvl="0" indent="-342900" defTabSz="502919">
              <a:spcBef>
                <a:spcPts val="1000"/>
              </a:spcBef>
              <a:defRPr sz="1800"/>
            </a:pPr>
            <a:r>
              <a:rPr sz="4319"/>
              <a:t>Search</a:t>
            </a:r>
          </a:p>
        </p:txBody>
      </p:sp>
      <p:sp>
        <p:nvSpPr>
          <p:cNvPr id="6344" name="Shape 634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657</a:t>
            </a:fld>
            <a:endParaRPr sz="1000"/>
          </a:p>
        </p:txBody>
      </p:sp>
    </p:spTree>
  </p:cSld>
  <p:clrMapOvr>
    <a:masterClrMapping/>
  </p:clrMapOvr>
  <p:transition xmlns:p14="http://schemas.microsoft.com/office/powerpoint/2010/main" spd="med"/>
</p:sld>
</file>

<file path=ppt/slides/slide6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6" name="Shape 6346"/>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Chef Managed Infrastructure</a:t>
            </a:r>
          </a:p>
        </p:txBody>
      </p:sp>
      <p:pic>
        <p:nvPicPr>
          <p:cNvPr id="6347" name="droppedImage.png"/>
          <p:cNvPicPr/>
          <p:nvPr/>
        </p:nvPicPr>
        <p:blipFill>
          <a:blip r:embed="rId3">
            <a:extLst/>
          </a:blip>
          <a:stretch>
            <a:fillRect/>
          </a:stretch>
        </p:blipFill>
        <p:spPr>
          <a:xfrm>
            <a:off x="4635500" y="1557734"/>
            <a:ext cx="7048500" cy="7378701"/>
          </a:xfrm>
          <a:prstGeom prst="rect">
            <a:avLst/>
          </a:prstGeom>
          <a:ln w="12700">
            <a:miter lim="400000"/>
          </a:ln>
        </p:spPr>
      </p:pic>
      <p:sp>
        <p:nvSpPr>
          <p:cNvPr id="6348" name="Shape 634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658</a:t>
            </a:fld>
            <a:endParaRPr sz="1000"/>
          </a:p>
        </p:txBody>
      </p:sp>
    </p:spTree>
  </p:cSld>
  <p:clrMapOvr>
    <a:masterClrMapping/>
  </p:clrMapOvr>
  <p:transition xmlns:p14="http://schemas.microsoft.com/office/powerpoint/2010/main" spd="med"/>
</p:sld>
</file>

<file path=ppt/slides/slide6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52" name="Shape 6352"/>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Bootstrapping a Node</a:t>
            </a:r>
          </a:p>
        </p:txBody>
      </p:sp>
      <p:sp>
        <p:nvSpPr>
          <p:cNvPr id="6353" name="Shape 6353"/>
          <p:cNvSpPr>
            <a:spLocks noGrp="1"/>
          </p:cNvSpPr>
          <p:nvPr>
            <p:ph type="body" idx="1"/>
          </p:nvPr>
        </p:nvSpPr>
        <p:spPr>
          <a:prstGeom prst="rect">
            <a:avLst/>
          </a:prstGeom>
        </p:spPr>
        <p:txBody>
          <a:bodyPr/>
          <a:lstStyle/>
          <a:p>
            <a:pPr lvl="0">
              <a:defRPr sz="1800"/>
            </a:pPr>
            <a:r>
              <a:rPr sz="4800"/>
              <a:t>Let’s check-in on your node.</a:t>
            </a:r>
          </a:p>
          <a:p>
            <a:pPr lvl="0">
              <a:defRPr sz="1800"/>
            </a:pPr>
            <a:endParaRPr sz="4800"/>
          </a:p>
          <a:p>
            <a:pPr lvl="0">
              <a:defRPr sz="1800"/>
            </a:pPr>
            <a:r>
              <a:rPr sz="4800"/>
              <a:t>How does it look this morning?</a:t>
            </a:r>
          </a:p>
        </p:txBody>
      </p:sp>
      <p:sp>
        <p:nvSpPr>
          <p:cNvPr id="6354" name="Shape 635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659</a:t>
            </a:fld>
            <a:endParaRPr sz="1000"/>
          </a:p>
        </p:txBody>
      </p:sp>
    </p:spTree>
  </p:cSld>
  <p:clrMapOvr>
    <a:masterClrMapping/>
  </p:clrMapOvr>
  <p:transition xmlns:p14="http://schemas.microsoft.com/office/powerpoint/2010/mai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8" name="Shape 1118"/>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Nodes Adhere to Policy</a:t>
            </a:r>
          </a:p>
        </p:txBody>
      </p:sp>
      <p:sp>
        <p:nvSpPr>
          <p:cNvPr id="1119" name="Shape 1119"/>
          <p:cNvSpPr>
            <a:spLocks noGrp="1"/>
          </p:cNvSpPr>
          <p:nvPr>
            <p:ph type="body" idx="1"/>
          </p:nvPr>
        </p:nvSpPr>
        <p:spPr>
          <a:prstGeom prst="rect">
            <a:avLst/>
          </a:prstGeom>
        </p:spPr>
        <p:txBody>
          <a:bodyPr/>
          <a:lstStyle/>
          <a:p>
            <a:pPr lvl="0">
              <a:defRPr sz="1800"/>
            </a:pPr>
            <a:r>
              <a:rPr sz="4800"/>
              <a:t>The chef-client application runs on each node, which </a:t>
            </a:r>
          </a:p>
          <a:p>
            <a:pPr lvl="1">
              <a:defRPr sz="1800"/>
            </a:pPr>
            <a:r>
              <a:rPr sz="4800"/>
              <a:t>Gathers the current system configuration of the node</a:t>
            </a:r>
          </a:p>
          <a:p>
            <a:pPr lvl="1">
              <a:defRPr sz="1800"/>
            </a:pPr>
            <a:r>
              <a:rPr sz="4800"/>
              <a:t>Downloads the desired system configuration policies from the Chef server for that node</a:t>
            </a:r>
          </a:p>
          <a:p>
            <a:pPr lvl="1">
              <a:defRPr sz="1800"/>
            </a:pPr>
            <a:r>
              <a:rPr sz="4800"/>
              <a:t>Configures the node such that it adheres to those policies</a:t>
            </a:r>
          </a:p>
        </p:txBody>
      </p:sp>
      <p:sp>
        <p:nvSpPr>
          <p:cNvPr id="1120" name="Shape 112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66</a:t>
            </a:fld>
            <a:endParaRPr sz="1000"/>
          </a:p>
        </p:txBody>
      </p:sp>
    </p:spTree>
  </p:cSld>
  <p:clrMapOvr>
    <a:masterClrMapping/>
  </p:clrMapOvr>
  <p:transition xmlns:p14="http://schemas.microsoft.com/office/powerpoint/2010/main" spd="med"/>
</p:sld>
</file>

<file path=ppt/slides/slide6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56" name="Shape 6356"/>
          <p:cNvSpPr/>
          <p:nvPr/>
        </p:nvSpPr>
        <p:spPr>
          <a:xfrm>
            <a:off x="7772400" y="1974850"/>
            <a:ext cx="8102600" cy="65786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p>
            <a:pPr lvl="0" algn="l" defTabSz="457200">
              <a:defRPr sz="1800"/>
            </a:pPr>
            <a:r>
              <a:rPr sz="2500">
                <a:latin typeface="+mn-lt"/>
                <a:ea typeface="+mn-ea"/>
                <a:cs typeface="+mn-cs"/>
                <a:sym typeface="Courier"/>
              </a:rPr>
              <a:t>package </a:t>
            </a:r>
            <a:r>
              <a:rPr sz="2500">
                <a:solidFill>
                  <a:srgbClr val="C8352B"/>
                </a:solidFill>
                <a:latin typeface="+mn-lt"/>
                <a:ea typeface="+mn-ea"/>
                <a:cs typeface="+mn-cs"/>
                <a:sym typeface="Courier"/>
              </a:rPr>
              <a:t>"haproxy"</a:t>
            </a:r>
            <a:r>
              <a:rPr sz="2500">
                <a:latin typeface="+mn-lt"/>
                <a:ea typeface="+mn-ea"/>
                <a:cs typeface="+mn-cs"/>
                <a:sym typeface="Courier"/>
              </a:rPr>
              <a:t> </a:t>
            </a:r>
            <a:r>
              <a:rPr sz="2500" b="1">
                <a:solidFill>
                  <a:srgbClr val="008F00"/>
                </a:solidFill>
                <a:latin typeface="+mn-lt"/>
                <a:ea typeface="+mn-ea"/>
                <a:cs typeface="+mn-cs"/>
                <a:sym typeface="Courier"/>
              </a:rPr>
              <a:t>do</a:t>
            </a:r>
            <a:endParaRPr sz="2500">
              <a:latin typeface="+mn-lt"/>
              <a:ea typeface="+mn-ea"/>
              <a:cs typeface="+mn-cs"/>
              <a:sym typeface="Courier"/>
            </a:endParaRPr>
          </a:p>
          <a:p>
            <a:pPr lvl="0" algn="l" defTabSz="457200">
              <a:defRPr sz="1800"/>
            </a:pPr>
            <a:r>
              <a:rPr sz="2500">
                <a:latin typeface="+mn-lt"/>
                <a:ea typeface="+mn-ea"/>
                <a:cs typeface="+mn-cs"/>
                <a:sym typeface="Courier"/>
              </a:rPr>
              <a:t>  action </a:t>
            </a:r>
            <a:r>
              <a:rPr sz="2500">
                <a:solidFill>
                  <a:srgbClr val="22288F"/>
                </a:solidFill>
                <a:latin typeface="+mn-lt"/>
                <a:ea typeface="+mn-ea"/>
                <a:cs typeface="+mn-cs"/>
                <a:sym typeface="Courier"/>
              </a:rPr>
              <a:t>:install</a:t>
            </a:r>
            <a:endParaRPr sz="2500">
              <a:latin typeface="+mn-lt"/>
              <a:ea typeface="+mn-ea"/>
              <a:cs typeface="+mn-cs"/>
              <a:sym typeface="Courier"/>
            </a:endParaRPr>
          </a:p>
          <a:p>
            <a:pPr lvl="0" algn="l" defTabSz="457200">
              <a:defRPr sz="1800"/>
            </a:pPr>
            <a:r>
              <a:rPr sz="2500" b="1">
                <a:solidFill>
                  <a:srgbClr val="008F00"/>
                </a:solidFill>
                <a:latin typeface="+mn-lt"/>
                <a:ea typeface="+mn-ea"/>
                <a:cs typeface="+mn-cs"/>
                <a:sym typeface="Courier"/>
              </a:rPr>
              <a:t>end</a:t>
            </a:r>
            <a:endParaRPr sz="2500">
              <a:latin typeface="+mn-lt"/>
              <a:ea typeface="+mn-ea"/>
              <a:cs typeface="+mn-cs"/>
              <a:sym typeface="Courier"/>
            </a:endParaRPr>
          </a:p>
          <a:p>
            <a:pPr lvl="0" algn="l" defTabSz="457200">
              <a:defRPr sz="1800"/>
            </a:pPr>
            <a:endParaRPr sz="2500">
              <a:latin typeface="+mn-lt"/>
              <a:ea typeface="+mn-ea"/>
              <a:cs typeface="+mn-cs"/>
              <a:sym typeface="Courier"/>
            </a:endParaRPr>
          </a:p>
          <a:p>
            <a:pPr lvl="0" algn="l" defTabSz="457200">
              <a:defRPr sz="1800"/>
            </a:pPr>
            <a:r>
              <a:rPr sz="2500">
                <a:latin typeface="+mn-lt"/>
                <a:ea typeface="+mn-ea"/>
                <a:cs typeface="+mn-cs"/>
                <a:sym typeface="Courier"/>
              </a:rPr>
              <a:t>template </a:t>
            </a:r>
            <a:r>
              <a:rPr sz="2500">
                <a:solidFill>
                  <a:srgbClr val="C8352B"/>
                </a:solidFill>
                <a:latin typeface="+mn-lt"/>
                <a:ea typeface="+mn-ea"/>
                <a:cs typeface="+mn-cs"/>
                <a:sym typeface="Courier"/>
              </a:rPr>
              <a:t>"/etc/haproxy/haproxy.cfg"</a:t>
            </a:r>
            <a:r>
              <a:rPr sz="2500">
                <a:latin typeface="+mn-lt"/>
                <a:ea typeface="+mn-ea"/>
                <a:cs typeface="+mn-cs"/>
                <a:sym typeface="Courier"/>
              </a:rPr>
              <a:t> </a:t>
            </a:r>
            <a:r>
              <a:rPr sz="2500" b="1">
                <a:solidFill>
                  <a:srgbClr val="008F00"/>
                </a:solidFill>
                <a:latin typeface="+mn-lt"/>
                <a:ea typeface="+mn-ea"/>
                <a:cs typeface="+mn-cs"/>
                <a:sym typeface="Courier"/>
              </a:rPr>
              <a:t>do</a:t>
            </a:r>
            <a:endParaRPr sz="2500">
              <a:latin typeface="+mn-lt"/>
              <a:ea typeface="+mn-ea"/>
              <a:cs typeface="+mn-cs"/>
              <a:sym typeface="Courier"/>
            </a:endParaRPr>
          </a:p>
          <a:p>
            <a:pPr lvl="0" algn="l" defTabSz="457200">
              <a:defRPr sz="1800"/>
            </a:pPr>
            <a:r>
              <a:rPr sz="2500">
                <a:latin typeface="+mn-lt"/>
                <a:ea typeface="+mn-ea"/>
                <a:cs typeface="+mn-cs"/>
                <a:sym typeface="Courier"/>
              </a:rPr>
              <a:t>  source </a:t>
            </a:r>
            <a:r>
              <a:rPr sz="2500">
                <a:solidFill>
                  <a:srgbClr val="C8352B"/>
                </a:solidFill>
                <a:latin typeface="+mn-lt"/>
                <a:ea typeface="+mn-ea"/>
                <a:cs typeface="+mn-cs"/>
                <a:sym typeface="Courier"/>
              </a:rPr>
              <a:t>"haproxy.cfg.erb"</a:t>
            </a:r>
            <a:endParaRPr sz="2500">
              <a:latin typeface="+mn-lt"/>
              <a:ea typeface="+mn-ea"/>
              <a:cs typeface="+mn-cs"/>
              <a:sym typeface="Courier"/>
            </a:endParaRPr>
          </a:p>
          <a:p>
            <a:pPr lvl="0" algn="l" defTabSz="457200">
              <a:defRPr sz="1800"/>
            </a:pPr>
            <a:r>
              <a:rPr sz="2500">
                <a:latin typeface="+mn-lt"/>
                <a:ea typeface="+mn-ea"/>
                <a:cs typeface="+mn-cs"/>
                <a:sym typeface="Courier"/>
              </a:rPr>
              <a:t>  owner </a:t>
            </a:r>
            <a:r>
              <a:rPr sz="2500">
                <a:solidFill>
                  <a:srgbClr val="C8352B"/>
                </a:solidFill>
                <a:latin typeface="+mn-lt"/>
                <a:ea typeface="+mn-ea"/>
                <a:cs typeface="+mn-cs"/>
                <a:sym typeface="Courier"/>
              </a:rPr>
              <a:t>"root"</a:t>
            </a:r>
            <a:endParaRPr sz="2500">
              <a:latin typeface="+mn-lt"/>
              <a:ea typeface="+mn-ea"/>
              <a:cs typeface="+mn-cs"/>
              <a:sym typeface="Courier"/>
            </a:endParaRPr>
          </a:p>
          <a:p>
            <a:pPr lvl="0" algn="l" defTabSz="457200">
              <a:defRPr sz="1800"/>
            </a:pPr>
            <a:r>
              <a:rPr sz="2500">
                <a:latin typeface="+mn-lt"/>
                <a:ea typeface="+mn-ea"/>
                <a:cs typeface="+mn-cs"/>
                <a:sym typeface="Courier"/>
              </a:rPr>
              <a:t>  group </a:t>
            </a:r>
            <a:r>
              <a:rPr sz="2500">
                <a:solidFill>
                  <a:srgbClr val="C8352B"/>
                </a:solidFill>
                <a:latin typeface="+mn-lt"/>
                <a:ea typeface="+mn-ea"/>
                <a:cs typeface="+mn-cs"/>
                <a:sym typeface="Courier"/>
              </a:rPr>
              <a:t>"root"</a:t>
            </a:r>
            <a:endParaRPr sz="2500">
              <a:latin typeface="+mn-lt"/>
              <a:ea typeface="+mn-ea"/>
              <a:cs typeface="+mn-cs"/>
              <a:sym typeface="Courier"/>
            </a:endParaRPr>
          </a:p>
          <a:p>
            <a:pPr lvl="0" algn="l" defTabSz="457200">
              <a:defRPr sz="1800"/>
            </a:pPr>
            <a:r>
              <a:rPr sz="2500">
                <a:latin typeface="+mn-lt"/>
                <a:ea typeface="+mn-ea"/>
                <a:cs typeface="+mn-cs"/>
                <a:sym typeface="Courier"/>
              </a:rPr>
              <a:t>  mode </a:t>
            </a:r>
            <a:r>
              <a:rPr sz="2500">
                <a:solidFill>
                  <a:srgbClr val="C8352B"/>
                </a:solidFill>
                <a:latin typeface="+mn-lt"/>
                <a:ea typeface="+mn-ea"/>
                <a:cs typeface="+mn-cs"/>
                <a:sym typeface="Courier"/>
              </a:rPr>
              <a:t>"0644"</a:t>
            </a:r>
            <a:endParaRPr sz="2500">
              <a:latin typeface="+mn-lt"/>
              <a:ea typeface="+mn-ea"/>
              <a:cs typeface="+mn-cs"/>
              <a:sym typeface="Courier"/>
            </a:endParaRPr>
          </a:p>
          <a:p>
            <a:pPr lvl="0" algn="l" defTabSz="457200">
              <a:defRPr sz="1800"/>
            </a:pPr>
            <a:r>
              <a:rPr sz="2500">
                <a:latin typeface="+mn-lt"/>
                <a:ea typeface="+mn-ea"/>
                <a:cs typeface="+mn-cs"/>
                <a:sym typeface="Courier"/>
              </a:rPr>
              <a:t>  notifies </a:t>
            </a:r>
            <a:r>
              <a:rPr sz="2500">
                <a:solidFill>
                  <a:srgbClr val="22288F"/>
                </a:solidFill>
                <a:latin typeface="+mn-lt"/>
                <a:ea typeface="+mn-ea"/>
                <a:cs typeface="+mn-cs"/>
                <a:sym typeface="Courier"/>
              </a:rPr>
              <a:t>:restart</a:t>
            </a:r>
            <a:r>
              <a:rPr sz="2500">
                <a:latin typeface="+mn-lt"/>
                <a:ea typeface="+mn-ea"/>
                <a:cs typeface="+mn-cs"/>
                <a:sym typeface="Courier"/>
              </a:rPr>
              <a:t>, </a:t>
            </a:r>
            <a:r>
              <a:rPr sz="2500">
                <a:solidFill>
                  <a:srgbClr val="C8352B"/>
                </a:solidFill>
                <a:latin typeface="+mn-lt"/>
                <a:ea typeface="+mn-ea"/>
                <a:cs typeface="+mn-cs"/>
                <a:sym typeface="Courier"/>
              </a:rPr>
              <a:t>"service[haproxy]"</a:t>
            </a:r>
            <a:endParaRPr sz="2500">
              <a:latin typeface="+mn-lt"/>
              <a:ea typeface="+mn-ea"/>
              <a:cs typeface="+mn-cs"/>
              <a:sym typeface="Courier"/>
            </a:endParaRPr>
          </a:p>
          <a:p>
            <a:pPr lvl="0" algn="l" defTabSz="457200">
              <a:defRPr sz="1800"/>
            </a:pPr>
            <a:r>
              <a:rPr sz="2500" b="1">
                <a:solidFill>
                  <a:srgbClr val="008F00"/>
                </a:solidFill>
                <a:latin typeface="+mn-lt"/>
                <a:ea typeface="+mn-ea"/>
                <a:cs typeface="+mn-cs"/>
                <a:sym typeface="Courier"/>
              </a:rPr>
              <a:t>end</a:t>
            </a:r>
            <a:endParaRPr sz="2500">
              <a:latin typeface="+mn-lt"/>
              <a:ea typeface="+mn-ea"/>
              <a:cs typeface="+mn-cs"/>
              <a:sym typeface="Courier"/>
            </a:endParaRPr>
          </a:p>
          <a:p>
            <a:pPr lvl="0" algn="l" defTabSz="457200">
              <a:defRPr sz="1800"/>
            </a:pPr>
            <a:endParaRPr sz="2500">
              <a:latin typeface="+mn-lt"/>
              <a:ea typeface="+mn-ea"/>
              <a:cs typeface="+mn-cs"/>
              <a:sym typeface="Courier"/>
            </a:endParaRPr>
          </a:p>
          <a:p>
            <a:pPr lvl="0" algn="l" defTabSz="457200">
              <a:defRPr sz="1800"/>
            </a:pPr>
            <a:r>
              <a:rPr sz="2500">
                <a:latin typeface="+mn-lt"/>
                <a:ea typeface="+mn-ea"/>
                <a:cs typeface="+mn-cs"/>
                <a:sym typeface="Courier"/>
              </a:rPr>
              <a:t>service </a:t>
            </a:r>
            <a:r>
              <a:rPr sz="2500">
                <a:solidFill>
                  <a:srgbClr val="C8352B"/>
                </a:solidFill>
                <a:latin typeface="+mn-lt"/>
                <a:ea typeface="+mn-ea"/>
                <a:cs typeface="+mn-cs"/>
                <a:sym typeface="Courier"/>
              </a:rPr>
              <a:t>"haproxy"</a:t>
            </a:r>
            <a:r>
              <a:rPr sz="2500">
                <a:latin typeface="+mn-lt"/>
                <a:ea typeface="+mn-ea"/>
                <a:cs typeface="+mn-cs"/>
                <a:sym typeface="Courier"/>
              </a:rPr>
              <a:t> </a:t>
            </a:r>
            <a:r>
              <a:rPr sz="2500" b="1">
                <a:solidFill>
                  <a:srgbClr val="008F00"/>
                </a:solidFill>
                <a:latin typeface="+mn-lt"/>
                <a:ea typeface="+mn-ea"/>
                <a:cs typeface="+mn-cs"/>
                <a:sym typeface="Courier"/>
              </a:rPr>
              <a:t>do</a:t>
            </a:r>
            <a:endParaRPr sz="2500">
              <a:latin typeface="+mn-lt"/>
              <a:ea typeface="+mn-ea"/>
              <a:cs typeface="+mn-cs"/>
              <a:sym typeface="Courier"/>
            </a:endParaRPr>
          </a:p>
          <a:p>
            <a:pPr lvl="0" algn="l" defTabSz="457200">
              <a:defRPr sz="1800"/>
            </a:pPr>
            <a:r>
              <a:rPr sz="2500">
                <a:latin typeface="+mn-lt"/>
                <a:ea typeface="+mn-ea"/>
                <a:cs typeface="+mn-cs"/>
                <a:sym typeface="Courier"/>
              </a:rPr>
              <a:t>  supports </a:t>
            </a:r>
            <a:r>
              <a:rPr sz="2500">
                <a:solidFill>
                  <a:srgbClr val="22288F"/>
                </a:solidFill>
                <a:latin typeface="+mn-lt"/>
                <a:ea typeface="+mn-ea"/>
                <a:cs typeface="+mn-cs"/>
                <a:sym typeface="Courier"/>
              </a:rPr>
              <a:t>:restart</a:t>
            </a:r>
            <a:r>
              <a:rPr sz="2500">
                <a:latin typeface="+mn-lt"/>
                <a:ea typeface="+mn-ea"/>
                <a:cs typeface="+mn-cs"/>
                <a:sym typeface="Courier"/>
              </a:rPr>
              <a:t> </a:t>
            </a:r>
            <a:r>
              <a:rPr sz="2500">
                <a:solidFill>
                  <a:srgbClr val="797979"/>
                </a:solidFill>
                <a:latin typeface="+mn-lt"/>
                <a:ea typeface="+mn-ea"/>
                <a:cs typeface="+mn-cs"/>
                <a:sym typeface="Courier"/>
              </a:rPr>
              <a:t>=&gt;</a:t>
            </a:r>
            <a:r>
              <a:rPr sz="2500">
                <a:latin typeface="+mn-lt"/>
                <a:ea typeface="+mn-ea"/>
                <a:cs typeface="+mn-cs"/>
                <a:sym typeface="Courier"/>
              </a:rPr>
              <a:t> </a:t>
            </a:r>
            <a:r>
              <a:rPr sz="2500">
                <a:solidFill>
                  <a:srgbClr val="22288F"/>
                </a:solidFill>
                <a:latin typeface="+mn-lt"/>
                <a:ea typeface="+mn-ea"/>
                <a:cs typeface="+mn-cs"/>
                <a:sym typeface="Courier"/>
              </a:rPr>
              <a:t>true</a:t>
            </a:r>
            <a:endParaRPr sz="2500">
              <a:latin typeface="+mn-lt"/>
              <a:ea typeface="+mn-ea"/>
              <a:cs typeface="+mn-cs"/>
              <a:sym typeface="Courier"/>
            </a:endParaRPr>
          </a:p>
          <a:p>
            <a:pPr lvl="0" algn="l" defTabSz="457200">
              <a:defRPr sz="1800"/>
            </a:pPr>
            <a:r>
              <a:rPr sz="2500">
                <a:latin typeface="+mn-lt"/>
                <a:ea typeface="+mn-ea"/>
                <a:cs typeface="+mn-cs"/>
                <a:sym typeface="Courier"/>
              </a:rPr>
              <a:t>  action </a:t>
            </a:r>
            <a:r>
              <a:rPr sz="2500">
                <a:solidFill>
                  <a:srgbClr val="797979"/>
                </a:solidFill>
                <a:latin typeface="+mn-lt"/>
                <a:ea typeface="+mn-ea"/>
                <a:cs typeface="+mn-cs"/>
                <a:sym typeface="Courier"/>
              </a:rPr>
              <a:t>[</a:t>
            </a:r>
            <a:r>
              <a:rPr sz="2500">
                <a:solidFill>
                  <a:srgbClr val="22288F"/>
                </a:solidFill>
                <a:latin typeface="+mn-lt"/>
                <a:ea typeface="+mn-ea"/>
                <a:cs typeface="+mn-cs"/>
                <a:sym typeface="Courier"/>
              </a:rPr>
              <a:t>:enable</a:t>
            </a:r>
            <a:r>
              <a:rPr sz="2500">
                <a:latin typeface="+mn-lt"/>
                <a:ea typeface="+mn-ea"/>
                <a:cs typeface="+mn-cs"/>
                <a:sym typeface="Courier"/>
              </a:rPr>
              <a:t>, </a:t>
            </a:r>
            <a:r>
              <a:rPr sz="2500">
                <a:solidFill>
                  <a:srgbClr val="22288F"/>
                </a:solidFill>
                <a:latin typeface="+mn-lt"/>
                <a:ea typeface="+mn-ea"/>
                <a:cs typeface="+mn-cs"/>
                <a:sym typeface="Courier"/>
              </a:rPr>
              <a:t>:start</a:t>
            </a:r>
            <a:r>
              <a:rPr sz="2500">
                <a:solidFill>
                  <a:srgbClr val="797979"/>
                </a:solidFill>
                <a:latin typeface="+mn-lt"/>
                <a:ea typeface="+mn-ea"/>
                <a:cs typeface="+mn-cs"/>
                <a:sym typeface="Courier"/>
              </a:rPr>
              <a:t>]</a:t>
            </a:r>
            <a:endParaRPr sz="2500">
              <a:latin typeface="+mn-lt"/>
              <a:ea typeface="+mn-ea"/>
              <a:cs typeface="+mn-cs"/>
              <a:sym typeface="Courier"/>
            </a:endParaRPr>
          </a:p>
          <a:p>
            <a:pPr lvl="0" algn="l" defTabSz="457200">
              <a:defRPr sz="1800"/>
            </a:pPr>
            <a:r>
              <a:rPr sz="2500" b="1">
                <a:solidFill>
                  <a:srgbClr val="008F00"/>
                </a:solidFill>
                <a:latin typeface="+mn-lt"/>
                <a:ea typeface="+mn-ea"/>
                <a:cs typeface="+mn-cs"/>
                <a:sym typeface="Courier"/>
              </a:rPr>
              <a:t>end</a:t>
            </a:r>
          </a:p>
        </p:txBody>
      </p:sp>
      <p:sp>
        <p:nvSpPr>
          <p:cNvPr id="6357" name="Shape 6357"/>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Chef Resources</a:t>
            </a:r>
          </a:p>
        </p:txBody>
      </p:sp>
      <p:sp>
        <p:nvSpPr>
          <p:cNvPr id="6358" name="Shape 6358"/>
          <p:cNvSpPr>
            <a:spLocks noGrp="1"/>
          </p:cNvSpPr>
          <p:nvPr>
            <p:ph type="body" idx="1"/>
          </p:nvPr>
        </p:nvSpPr>
        <p:spPr>
          <a:prstGeom prst="rect">
            <a:avLst/>
          </a:prstGeom>
        </p:spPr>
        <p:txBody>
          <a:bodyPr/>
          <a:lstStyle/>
          <a:p>
            <a:pPr lvl="0"/>
            <a:endParaRPr/>
          </a:p>
        </p:txBody>
      </p:sp>
      <p:sp>
        <p:nvSpPr>
          <p:cNvPr id="6359" name="Shape 635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660</a:t>
            </a:fld>
            <a:endParaRPr sz="1000"/>
          </a:p>
        </p:txBody>
      </p:sp>
    </p:spTree>
  </p:cSld>
  <p:clrMapOvr>
    <a:masterClrMapping/>
  </p:clrMapOvr>
  <p:transition xmlns:p14="http://schemas.microsoft.com/office/powerpoint/2010/main" spd="med"/>
</p:sld>
</file>

<file path=ppt/slides/slide6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63" name="Shape 6363"/>
          <p:cNvSpPr/>
          <p:nvPr/>
        </p:nvSpPr>
        <p:spPr>
          <a:xfrm>
            <a:off x="7772400" y="1974850"/>
            <a:ext cx="8102600" cy="6578600"/>
          </a:xfrm>
          <a:prstGeom prst="rect">
            <a:avLst/>
          </a:prstGeom>
          <a:solidFill>
            <a:srgbClr val="FFFFFF"/>
          </a:solidFill>
          <a:ln w="25400">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p>
            <a:pPr lvl="0" algn="l" defTabSz="457200">
              <a:defRPr sz="1800"/>
            </a:pPr>
            <a:r>
              <a:rPr sz="2500">
                <a:latin typeface="+mn-lt"/>
                <a:ea typeface="+mn-ea"/>
                <a:cs typeface="+mn-cs"/>
                <a:sym typeface="Courier"/>
              </a:rPr>
              <a:t>package </a:t>
            </a:r>
            <a:r>
              <a:rPr sz="2500">
                <a:solidFill>
                  <a:srgbClr val="C8352B"/>
                </a:solidFill>
                <a:latin typeface="+mn-lt"/>
                <a:ea typeface="+mn-ea"/>
                <a:cs typeface="+mn-cs"/>
                <a:sym typeface="Courier"/>
              </a:rPr>
              <a:t>"haproxy"</a:t>
            </a:r>
            <a:r>
              <a:rPr sz="2500">
                <a:latin typeface="+mn-lt"/>
                <a:ea typeface="+mn-ea"/>
                <a:cs typeface="+mn-cs"/>
                <a:sym typeface="Courier"/>
              </a:rPr>
              <a:t> </a:t>
            </a:r>
            <a:r>
              <a:rPr sz="2500" b="1">
                <a:solidFill>
                  <a:srgbClr val="008F00"/>
                </a:solidFill>
                <a:latin typeface="+mn-lt"/>
                <a:ea typeface="+mn-ea"/>
                <a:cs typeface="+mn-cs"/>
                <a:sym typeface="Courier"/>
              </a:rPr>
              <a:t>do</a:t>
            </a:r>
            <a:endParaRPr sz="2500">
              <a:latin typeface="+mn-lt"/>
              <a:ea typeface="+mn-ea"/>
              <a:cs typeface="+mn-cs"/>
              <a:sym typeface="Courier"/>
            </a:endParaRPr>
          </a:p>
          <a:p>
            <a:pPr lvl="0" algn="l" defTabSz="457200">
              <a:defRPr sz="1800"/>
            </a:pPr>
            <a:r>
              <a:rPr sz="2500">
                <a:latin typeface="+mn-lt"/>
                <a:ea typeface="+mn-ea"/>
                <a:cs typeface="+mn-cs"/>
                <a:sym typeface="Courier"/>
              </a:rPr>
              <a:t>  action </a:t>
            </a:r>
            <a:r>
              <a:rPr sz="2500">
                <a:solidFill>
                  <a:srgbClr val="22288F"/>
                </a:solidFill>
                <a:latin typeface="+mn-lt"/>
                <a:ea typeface="+mn-ea"/>
                <a:cs typeface="+mn-cs"/>
                <a:sym typeface="Courier"/>
              </a:rPr>
              <a:t>:install</a:t>
            </a:r>
            <a:endParaRPr sz="2500">
              <a:latin typeface="+mn-lt"/>
              <a:ea typeface="+mn-ea"/>
              <a:cs typeface="+mn-cs"/>
              <a:sym typeface="Courier"/>
            </a:endParaRPr>
          </a:p>
          <a:p>
            <a:pPr lvl="0" algn="l" defTabSz="457200">
              <a:defRPr sz="1800"/>
            </a:pPr>
            <a:r>
              <a:rPr sz="2500" b="1">
                <a:solidFill>
                  <a:srgbClr val="008F00"/>
                </a:solidFill>
                <a:latin typeface="+mn-lt"/>
                <a:ea typeface="+mn-ea"/>
                <a:cs typeface="+mn-cs"/>
                <a:sym typeface="Courier"/>
              </a:rPr>
              <a:t>end</a:t>
            </a:r>
            <a:endParaRPr sz="2500">
              <a:latin typeface="+mn-lt"/>
              <a:ea typeface="+mn-ea"/>
              <a:cs typeface="+mn-cs"/>
              <a:sym typeface="Courier"/>
            </a:endParaRPr>
          </a:p>
          <a:p>
            <a:pPr lvl="0" algn="l" defTabSz="457200">
              <a:defRPr sz="1800"/>
            </a:pPr>
            <a:endParaRPr sz="2500">
              <a:latin typeface="+mn-lt"/>
              <a:ea typeface="+mn-ea"/>
              <a:cs typeface="+mn-cs"/>
              <a:sym typeface="Courier"/>
            </a:endParaRPr>
          </a:p>
          <a:p>
            <a:pPr lvl="0" algn="l" defTabSz="457200">
              <a:defRPr sz="1800"/>
            </a:pPr>
            <a:r>
              <a:rPr sz="2500">
                <a:latin typeface="+mn-lt"/>
                <a:ea typeface="+mn-ea"/>
                <a:cs typeface="+mn-cs"/>
                <a:sym typeface="Courier"/>
              </a:rPr>
              <a:t>template </a:t>
            </a:r>
            <a:r>
              <a:rPr sz="2500">
                <a:solidFill>
                  <a:srgbClr val="C8352B"/>
                </a:solidFill>
                <a:latin typeface="+mn-lt"/>
                <a:ea typeface="+mn-ea"/>
                <a:cs typeface="+mn-cs"/>
                <a:sym typeface="Courier"/>
              </a:rPr>
              <a:t>"/etc/haproxy/haproxy.cfg"</a:t>
            </a:r>
            <a:r>
              <a:rPr sz="2500">
                <a:latin typeface="+mn-lt"/>
                <a:ea typeface="+mn-ea"/>
                <a:cs typeface="+mn-cs"/>
                <a:sym typeface="Courier"/>
              </a:rPr>
              <a:t> </a:t>
            </a:r>
            <a:r>
              <a:rPr sz="2500" b="1">
                <a:solidFill>
                  <a:srgbClr val="008F00"/>
                </a:solidFill>
                <a:latin typeface="+mn-lt"/>
                <a:ea typeface="+mn-ea"/>
                <a:cs typeface="+mn-cs"/>
                <a:sym typeface="Courier"/>
              </a:rPr>
              <a:t>do</a:t>
            </a:r>
            <a:endParaRPr sz="2500">
              <a:latin typeface="+mn-lt"/>
              <a:ea typeface="+mn-ea"/>
              <a:cs typeface="+mn-cs"/>
              <a:sym typeface="Courier"/>
            </a:endParaRPr>
          </a:p>
          <a:p>
            <a:pPr lvl="0" algn="l" defTabSz="457200">
              <a:defRPr sz="1800"/>
            </a:pPr>
            <a:r>
              <a:rPr sz="2500">
                <a:latin typeface="+mn-lt"/>
                <a:ea typeface="+mn-ea"/>
                <a:cs typeface="+mn-cs"/>
                <a:sym typeface="Courier"/>
              </a:rPr>
              <a:t>  source </a:t>
            </a:r>
            <a:r>
              <a:rPr sz="2500">
                <a:solidFill>
                  <a:srgbClr val="C8352B"/>
                </a:solidFill>
                <a:latin typeface="+mn-lt"/>
                <a:ea typeface="+mn-ea"/>
                <a:cs typeface="+mn-cs"/>
                <a:sym typeface="Courier"/>
              </a:rPr>
              <a:t>"haproxy.cfg.erb"</a:t>
            </a:r>
            <a:endParaRPr sz="2500">
              <a:latin typeface="+mn-lt"/>
              <a:ea typeface="+mn-ea"/>
              <a:cs typeface="+mn-cs"/>
              <a:sym typeface="Courier"/>
            </a:endParaRPr>
          </a:p>
          <a:p>
            <a:pPr lvl="0" algn="l" defTabSz="457200">
              <a:defRPr sz="1800"/>
            </a:pPr>
            <a:r>
              <a:rPr sz="2500">
                <a:latin typeface="+mn-lt"/>
                <a:ea typeface="+mn-ea"/>
                <a:cs typeface="+mn-cs"/>
                <a:sym typeface="Courier"/>
              </a:rPr>
              <a:t>  owner </a:t>
            </a:r>
            <a:r>
              <a:rPr sz="2500">
                <a:solidFill>
                  <a:srgbClr val="C8352B"/>
                </a:solidFill>
                <a:latin typeface="+mn-lt"/>
                <a:ea typeface="+mn-ea"/>
                <a:cs typeface="+mn-cs"/>
                <a:sym typeface="Courier"/>
              </a:rPr>
              <a:t>"root"</a:t>
            </a:r>
            <a:endParaRPr sz="2500">
              <a:latin typeface="+mn-lt"/>
              <a:ea typeface="+mn-ea"/>
              <a:cs typeface="+mn-cs"/>
              <a:sym typeface="Courier"/>
            </a:endParaRPr>
          </a:p>
          <a:p>
            <a:pPr lvl="0" algn="l" defTabSz="457200">
              <a:defRPr sz="1800"/>
            </a:pPr>
            <a:r>
              <a:rPr sz="2500">
                <a:latin typeface="+mn-lt"/>
                <a:ea typeface="+mn-ea"/>
                <a:cs typeface="+mn-cs"/>
                <a:sym typeface="Courier"/>
              </a:rPr>
              <a:t>  group </a:t>
            </a:r>
            <a:r>
              <a:rPr sz="2500">
                <a:solidFill>
                  <a:srgbClr val="C8352B"/>
                </a:solidFill>
                <a:latin typeface="+mn-lt"/>
                <a:ea typeface="+mn-ea"/>
                <a:cs typeface="+mn-cs"/>
                <a:sym typeface="Courier"/>
              </a:rPr>
              <a:t>"root"</a:t>
            </a:r>
            <a:endParaRPr sz="2500">
              <a:latin typeface="+mn-lt"/>
              <a:ea typeface="+mn-ea"/>
              <a:cs typeface="+mn-cs"/>
              <a:sym typeface="Courier"/>
            </a:endParaRPr>
          </a:p>
          <a:p>
            <a:pPr lvl="0" algn="l" defTabSz="457200">
              <a:defRPr sz="1800"/>
            </a:pPr>
            <a:r>
              <a:rPr sz="2500">
                <a:latin typeface="+mn-lt"/>
                <a:ea typeface="+mn-ea"/>
                <a:cs typeface="+mn-cs"/>
                <a:sym typeface="Courier"/>
              </a:rPr>
              <a:t>  mode </a:t>
            </a:r>
            <a:r>
              <a:rPr sz="2500">
                <a:solidFill>
                  <a:srgbClr val="C8352B"/>
                </a:solidFill>
                <a:latin typeface="+mn-lt"/>
                <a:ea typeface="+mn-ea"/>
                <a:cs typeface="+mn-cs"/>
                <a:sym typeface="Courier"/>
              </a:rPr>
              <a:t>"0644"</a:t>
            </a:r>
            <a:endParaRPr sz="2500">
              <a:latin typeface="+mn-lt"/>
              <a:ea typeface="+mn-ea"/>
              <a:cs typeface="+mn-cs"/>
              <a:sym typeface="Courier"/>
            </a:endParaRPr>
          </a:p>
          <a:p>
            <a:pPr lvl="0" algn="l" defTabSz="457200">
              <a:defRPr sz="1800"/>
            </a:pPr>
            <a:r>
              <a:rPr sz="2500">
                <a:latin typeface="+mn-lt"/>
                <a:ea typeface="+mn-ea"/>
                <a:cs typeface="+mn-cs"/>
                <a:sym typeface="Courier"/>
              </a:rPr>
              <a:t>  notifies </a:t>
            </a:r>
            <a:r>
              <a:rPr sz="2500">
                <a:solidFill>
                  <a:srgbClr val="22288F"/>
                </a:solidFill>
                <a:latin typeface="+mn-lt"/>
                <a:ea typeface="+mn-ea"/>
                <a:cs typeface="+mn-cs"/>
                <a:sym typeface="Courier"/>
              </a:rPr>
              <a:t>:restart</a:t>
            </a:r>
            <a:r>
              <a:rPr sz="2500">
                <a:latin typeface="+mn-lt"/>
                <a:ea typeface="+mn-ea"/>
                <a:cs typeface="+mn-cs"/>
                <a:sym typeface="Courier"/>
              </a:rPr>
              <a:t>, </a:t>
            </a:r>
            <a:r>
              <a:rPr sz="2500">
                <a:solidFill>
                  <a:srgbClr val="C8352B"/>
                </a:solidFill>
                <a:latin typeface="+mn-lt"/>
                <a:ea typeface="+mn-ea"/>
                <a:cs typeface="+mn-cs"/>
                <a:sym typeface="Courier"/>
              </a:rPr>
              <a:t>"service[haproxy]"</a:t>
            </a:r>
            <a:endParaRPr sz="2500">
              <a:latin typeface="+mn-lt"/>
              <a:ea typeface="+mn-ea"/>
              <a:cs typeface="+mn-cs"/>
              <a:sym typeface="Courier"/>
            </a:endParaRPr>
          </a:p>
          <a:p>
            <a:pPr lvl="0" algn="l" defTabSz="457200">
              <a:defRPr sz="1800"/>
            </a:pPr>
            <a:r>
              <a:rPr sz="2500" b="1">
                <a:solidFill>
                  <a:srgbClr val="008F00"/>
                </a:solidFill>
                <a:latin typeface="+mn-lt"/>
                <a:ea typeface="+mn-ea"/>
                <a:cs typeface="+mn-cs"/>
                <a:sym typeface="Courier"/>
              </a:rPr>
              <a:t>end</a:t>
            </a:r>
            <a:endParaRPr sz="2500">
              <a:latin typeface="+mn-lt"/>
              <a:ea typeface="+mn-ea"/>
              <a:cs typeface="+mn-cs"/>
              <a:sym typeface="Courier"/>
            </a:endParaRPr>
          </a:p>
          <a:p>
            <a:pPr lvl="0" algn="l" defTabSz="457200">
              <a:defRPr sz="1800"/>
            </a:pPr>
            <a:endParaRPr sz="2500">
              <a:latin typeface="+mn-lt"/>
              <a:ea typeface="+mn-ea"/>
              <a:cs typeface="+mn-cs"/>
              <a:sym typeface="Courier"/>
            </a:endParaRPr>
          </a:p>
          <a:p>
            <a:pPr lvl="0" algn="l" defTabSz="457200">
              <a:defRPr sz="1800"/>
            </a:pPr>
            <a:r>
              <a:rPr sz="2500">
                <a:latin typeface="+mn-lt"/>
                <a:ea typeface="+mn-ea"/>
                <a:cs typeface="+mn-cs"/>
                <a:sym typeface="Courier"/>
              </a:rPr>
              <a:t>service </a:t>
            </a:r>
            <a:r>
              <a:rPr sz="2500">
                <a:solidFill>
                  <a:srgbClr val="C8352B"/>
                </a:solidFill>
                <a:latin typeface="+mn-lt"/>
                <a:ea typeface="+mn-ea"/>
                <a:cs typeface="+mn-cs"/>
                <a:sym typeface="Courier"/>
              </a:rPr>
              <a:t>"haproxy"</a:t>
            </a:r>
            <a:r>
              <a:rPr sz="2500">
                <a:latin typeface="+mn-lt"/>
                <a:ea typeface="+mn-ea"/>
                <a:cs typeface="+mn-cs"/>
                <a:sym typeface="Courier"/>
              </a:rPr>
              <a:t> </a:t>
            </a:r>
            <a:r>
              <a:rPr sz="2500" b="1">
                <a:solidFill>
                  <a:srgbClr val="008F00"/>
                </a:solidFill>
                <a:latin typeface="+mn-lt"/>
                <a:ea typeface="+mn-ea"/>
                <a:cs typeface="+mn-cs"/>
                <a:sym typeface="Courier"/>
              </a:rPr>
              <a:t>do</a:t>
            </a:r>
            <a:endParaRPr sz="2500">
              <a:latin typeface="+mn-lt"/>
              <a:ea typeface="+mn-ea"/>
              <a:cs typeface="+mn-cs"/>
              <a:sym typeface="Courier"/>
            </a:endParaRPr>
          </a:p>
          <a:p>
            <a:pPr lvl="0" algn="l" defTabSz="457200">
              <a:defRPr sz="1800"/>
            </a:pPr>
            <a:r>
              <a:rPr sz="2500">
                <a:latin typeface="+mn-lt"/>
                <a:ea typeface="+mn-ea"/>
                <a:cs typeface="+mn-cs"/>
                <a:sym typeface="Courier"/>
              </a:rPr>
              <a:t>  supports </a:t>
            </a:r>
            <a:r>
              <a:rPr sz="2500">
                <a:solidFill>
                  <a:srgbClr val="22288F"/>
                </a:solidFill>
                <a:latin typeface="+mn-lt"/>
                <a:ea typeface="+mn-ea"/>
                <a:cs typeface="+mn-cs"/>
                <a:sym typeface="Courier"/>
              </a:rPr>
              <a:t>:restart =&gt; true</a:t>
            </a:r>
            <a:endParaRPr sz="2500">
              <a:latin typeface="+mn-lt"/>
              <a:ea typeface="+mn-ea"/>
              <a:cs typeface="+mn-cs"/>
              <a:sym typeface="Courier"/>
            </a:endParaRPr>
          </a:p>
          <a:p>
            <a:pPr lvl="0" algn="l" defTabSz="457200">
              <a:defRPr sz="1800"/>
            </a:pPr>
            <a:r>
              <a:rPr sz="2500">
                <a:latin typeface="+mn-lt"/>
                <a:ea typeface="+mn-ea"/>
                <a:cs typeface="+mn-cs"/>
                <a:sym typeface="Courier"/>
              </a:rPr>
              <a:t>  action </a:t>
            </a:r>
            <a:r>
              <a:rPr sz="2500">
                <a:solidFill>
                  <a:srgbClr val="797979"/>
                </a:solidFill>
                <a:latin typeface="+mn-lt"/>
                <a:ea typeface="+mn-ea"/>
                <a:cs typeface="+mn-cs"/>
                <a:sym typeface="Courier"/>
              </a:rPr>
              <a:t>[</a:t>
            </a:r>
            <a:r>
              <a:rPr sz="2500">
                <a:solidFill>
                  <a:srgbClr val="22288F"/>
                </a:solidFill>
                <a:latin typeface="+mn-lt"/>
                <a:ea typeface="+mn-ea"/>
                <a:cs typeface="+mn-cs"/>
                <a:sym typeface="Courier"/>
              </a:rPr>
              <a:t>:enable</a:t>
            </a:r>
            <a:r>
              <a:rPr sz="2500">
                <a:latin typeface="+mn-lt"/>
                <a:ea typeface="+mn-ea"/>
                <a:cs typeface="+mn-cs"/>
                <a:sym typeface="Courier"/>
              </a:rPr>
              <a:t>, </a:t>
            </a:r>
            <a:r>
              <a:rPr sz="2500">
                <a:solidFill>
                  <a:srgbClr val="22288F"/>
                </a:solidFill>
                <a:latin typeface="+mn-lt"/>
                <a:ea typeface="+mn-ea"/>
                <a:cs typeface="+mn-cs"/>
                <a:sym typeface="Courier"/>
              </a:rPr>
              <a:t>:start</a:t>
            </a:r>
            <a:r>
              <a:rPr sz="2500">
                <a:solidFill>
                  <a:srgbClr val="797979"/>
                </a:solidFill>
                <a:latin typeface="+mn-lt"/>
                <a:ea typeface="+mn-ea"/>
                <a:cs typeface="+mn-cs"/>
                <a:sym typeface="Courier"/>
              </a:rPr>
              <a:t>]</a:t>
            </a:r>
            <a:endParaRPr sz="2500">
              <a:latin typeface="+mn-lt"/>
              <a:ea typeface="+mn-ea"/>
              <a:cs typeface="+mn-cs"/>
              <a:sym typeface="Courier"/>
            </a:endParaRPr>
          </a:p>
          <a:p>
            <a:pPr lvl="0" algn="l" defTabSz="457200">
              <a:defRPr sz="1800"/>
            </a:pPr>
            <a:r>
              <a:rPr sz="2500" b="1">
                <a:solidFill>
                  <a:srgbClr val="008F00"/>
                </a:solidFill>
                <a:latin typeface="+mn-lt"/>
                <a:ea typeface="+mn-ea"/>
                <a:cs typeface="+mn-cs"/>
                <a:sym typeface="Courier"/>
              </a:rPr>
              <a:t>end</a:t>
            </a:r>
          </a:p>
        </p:txBody>
      </p:sp>
      <p:sp>
        <p:nvSpPr>
          <p:cNvPr id="6364" name="Shape 6364"/>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Chef Resources</a:t>
            </a:r>
          </a:p>
        </p:txBody>
      </p:sp>
      <p:sp>
        <p:nvSpPr>
          <p:cNvPr id="6365" name="Shape 6365"/>
          <p:cNvSpPr>
            <a:spLocks noGrp="1"/>
          </p:cNvSpPr>
          <p:nvPr>
            <p:ph type="body" idx="1"/>
          </p:nvPr>
        </p:nvSpPr>
        <p:spPr>
          <a:prstGeom prst="rect">
            <a:avLst/>
          </a:prstGeom>
        </p:spPr>
        <p:txBody>
          <a:bodyPr/>
          <a:lstStyle/>
          <a:p>
            <a:pPr lvl="0">
              <a:defRPr sz="1800"/>
            </a:pPr>
            <a:r>
              <a:rPr sz="4800"/>
              <a:t>Have a </a:t>
            </a:r>
            <a:r>
              <a:rPr sz="4800" b="1"/>
              <a:t>type</a:t>
            </a:r>
          </a:p>
        </p:txBody>
      </p:sp>
      <p:sp>
        <p:nvSpPr>
          <p:cNvPr id="6366" name="Shape 636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661</a:t>
            </a:fld>
            <a:endParaRPr sz="1000"/>
          </a:p>
        </p:txBody>
      </p:sp>
      <p:sp>
        <p:nvSpPr>
          <p:cNvPr id="6367" name="Shape 6367"/>
          <p:cNvSpPr/>
          <p:nvPr/>
        </p:nvSpPr>
        <p:spPr>
          <a:xfrm>
            <a:off x="9690100" y="3797300"/>
            <a:ext cx="57277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368" name="Shape 6368"/>
          <p:cNvSpPr/>
          <p:nvPr/>
        </p:nvSpPr>
        <p:spPr>
          <a:xfrm>
            <a:off x="9436100" y="2235200"/>
            <a:ext cx="24257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369" name="Shape 6369"/>
          <p:cNvSpPr/>
          <p:nvPr/>
        </p:nvSpPr>
        <p:spPr>
          <a:xfrm>
            <a:off x="7937500" y="2692400"/>
            <a:ext cx="3340100" cy="8509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370" name="Shape 6370"/>
          <p:cNvSpPr/>
          <p:nvPr/>
        </p:nvSpPr>
        <p:spPr>
          <a:xfrm>
            <a:off x="7988300" y="4216400"/>
            <a:ext cx="7620000" cy="21971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371" name="Shape 6371"/>
          <p:cNvSpPr/>
          <p:nvPr/>
        </p:nvSpPr>
        <p:spPr>
          <a:xfrm>
            <a:off x="6489700" y="6502400"/>
            <a:ext cx="24257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372" name="Shape 6372"/>
          <p:cNvSpPr/>
          <p:nvPr/>
        </p:nvSpPr>
        <p:spPr>
          <a:xfrm>
            <a:off x="9563100" y="6819900"/>
            <a:ext cx="24257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373" name="Shape 6373"/>
          <p:cNvSpPr/>
          <p:nvPr/>
        </p:nvSpPr>
        <p:spPr>
          <a:xfrm>
            <a:off x="7962900" y="7277100"/>
            <a:ext cx="5511800" cy="11176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xmlns:p14="http://schemas.microsoft.com/office/powerpoint/2010/main" spd="med"/>
</p:sld>
</file>

<file path=ppt/slides/slide6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77" name="Shape 6377"/>
          <p:cNvSpPr/>
          <p:nvPr/>
        </p:nvSpPr>
        <p:spPr>
          <a:xfrm>
            <a:off x="7772400" y="1974850"/>
            <a:ext cx="8102600" cy="6578600"/>
          </a:xfrm>
          <a:prstGeom prst="rect">
            <a:avLst/>
          </a:prstGeom>
          <a:solidFill>
            <a:srgbClr val="FFFFFF"/>
          </a:solidFill>
          <a:ln w="25400">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p>
            <a:pPr lvl="0" algn="l" defTabSz="457200">
              <a:defRPr sz="1800"/>
            </a:pPr>
            <a:r>
              <a:rPr sz="2500">
                <a:latin typeface="+mn-lt"/>
                <a:ea typeface="+mn-ea"/>
                <a:cs typeface="+mn-cs"/>
                <a:sym typeface="Courier"/>
              </a:rPr>
              <a:t>package </a:t>
            </a:r>
            <a:r>
              <a:rPr sz="2500">
                <a:solidFill>
                  <a:srgbClr val="C8352B"/>
                </a:solidFill>
                <a:latin typeface="+mn-lt"/>
                <a:ea typeface="+mn-ea"/>
                <a:cs typeface="+mn-cs"/>
                <a:sym typeface="Courier"/>
              </a:rPr>
              <a:t>"haproxy"</a:t>
            </a:r>
            <a:r>
              <a:rPr sz="2500">
                <a:latin typeface="+mn-lt"/>
                <a:ea typeface="+mn-ea"/>
                <a:cs typeface="+mn-cs"/>
                <a:sym typeface="Courier"/>
              </a:rPr>
              <a:t> </a:t>
            </a:r>
            <a:r>
              <a:rPr sz="2500" b="1">
                <a:solidFill>
                  <a:srgbClr val="008F00"/>
                </a:solidFill>
                <a:latin typeface="+mn-lt"/>
                <a:ea typeface="+mn-ea"/>
                <a:cs typeface="+mn-cs"/>
                <a:sym typeface="Courier"/>
              </a:rPr>
              <a:t>do</a:t>
            </a:r>
            <a:endParaRPr sz="2500">
              <a:latin typeface="+mn-lt"/>
              <a:ea typeface="+mn-ea"/>
              <a:cs typeface="+mn-cs"/>
              <a:sym typeface="Courier"/>
            </a:endParaRPr>
          </a:p>
          <a:p>
            <a:pPr lvl="0" algn="l" defTabSz="457200">
              <a:defRPr sz="1800"/>
            </a:pPr>
            <a:r>
              <a:rPr sz="2500">
                <a:latin typeface="+mn-lt"/>
                <a:ea typeface="+mn-ea"/>
                <a:cs typeface="+mn-cs"/>
                <a:sym typeface="Courier"/>
              </a:rPr>
              <a:t>  action </a:t>
            </a:r>
            <a:r>
              <a:rPr sz="2500">
                <a:solidFill>
                  <a:srgbClr val="22288F"/>
                </a:solidFill>
                <a:latin typeface="+mn-lt"/>
                <a:ea typeface="+mn-ea"/>
                <a:cs typeface="+mn-cs"/>
                <a:sym typeface="Courier"/>
              </a:rPr>
              <a:t>:install</a:t>
            </a:r>
            <a:endParaRPr sz="2500">
              <a:latin typeface="+mn-lt"/>
              <a:ea typeface="+mn-ea"/>
              <a:cs typeface="+mn-cs"/>
              <a:sym typeface="Courier"/>
            </a:endParaRPr>
          </a:p>
          <a:p>
            <a:pPr lvl="0" algn="l" defTabSz="457200">
              <a:defRPr sz="1800"/>
            </a:pPr>
            <a:r>
              <a:rPr sz="2500" b="1">
                <a:solidFill>
                  <a:srgbClr val="008F00"/>
                </a:solidFill>
                <a:latin typeface="+mn-lt"/>
                <a:ea typeface="+mn-ea"/>
                <a:cs typeface="+mn-cs"/>
                <a:sym typeface="Courier"/>
              </a:rPr>
              <a:t>end</a:t>
            </a:r>
            <a:endParaRPr sz="2500">
              <a:latin typeface="+mn-lt"/>
              <a:ea typeface="+mn-ea"/>
              <a:cs typeface="+mn-cs"/>
              <a:sym typeface="Courier"/>
            </a:endParaRPr>
          </a:p>
          <a:p>
            <a:pPr lvl="0" algn="l" defTabSz="457200">
              <a:defRPr sz="1800"/>
            </a:pPr>
            <a:endParaRPr sz="2500">
              <a:latin typeface="+mn-lt"/>
              <a:ea typeface="+mn-ea"/>
              <a:cs typeface="+mn-cs"/>
              <a:sym typeface="Courier"/>
            </a:endParaRPr>
          </a:p>
          <a:p>
            <a:pPr lvl="0" algn="l" defTabSz="457200">
              <a:defRPr sz="1800"/>
            </a:pPr>
            <a:r>
              <a:rPr sz="2500">
                <a:latin typeface="+mn-lt"/>
                <a:ea typeface="+mn-ea"/>
                <a:cs typeface="+mn-cs"/>
                <a:sym typeface="Courier"/>
              </a:rPr>
              <a:t>template </a:t>
            </a:r>
            <a:r>
              <a:rPr sz="2500">
                <a:solidFill>
                  <a:srgbClr val="C8352B"/>
                </a:solidFill>
                <a:latin typeface="+mn-lt"/>
                <a:ea typeface="+mn-ea"/>
                <a:cs typeface="+mn-cs"/>
                <a:sym typeface="Courier"/>
              </a:rPr>
              <a:t>"/etc/haproxy/haproxy.cfg"</a:t>
            </a:r>
            <a:r>
              <a:rPr sz="2500">
                <a:latin typeface="+mn-lt"/>
                <a:ea typeface="+mn-ea"/>
                <a:cs typeface="+mn-cs"/>
                <a:sym typeface="Courier"/>
              </a:rPr>
              <a:t> </a:t>
            </a:r>
            <a:r>
              <a:rPr sz="2500" b="1">
                <a:solidFill>
                  <a:srgbClr val="008F00"/>
                </a:solidFill>
                <a:latin typeface="+mn-lt"/>
                <a:ea typeface="+mn-ea"/>
                <a:cs typeface="+mn-cs"/>
                <a:sym typeface="Courier"/>
              </a:rPr>
              <a:t>do</a:t>
            </a:r>
            <a:endParaRPr sz="2500">
              <a:latin typeface="+mn-lt"/>
              <a:ea typeface="+mn-ea"/>
              <a:cs typeface="+mn-cs"/>
              <a:sym typeface="Courier"/>
            </a:endParaRPr>
          </a:p>
          <a:p>
            <a:pPr lvl="0" algn="l" defTabSz="457200">
              <a:defRPr sz="1800"/>
            </a:pPr>
            <a:r>
              <a:rPr sz="2500">
                <a:latin typeface="+mn-lt"/>
                <a:ea typeface="+mn-ea"/>
                <a:cs typeface="+mn-cs"/>
                <a:sym typeface="Courier"/>
              </a:rPr>
              <a:t>  source </a:t>
            </a:r>
            <a:r>
              <a:rPr sz="2500">
                <a:solidFill>
                  <a:srgbClr val="C8352B"/>
                </a:solidFill>
                <a:latin typeface="+mn-lt"/>
                <a:ea typeface="+mn-ea"/>
                <a:cs typeface="+mn-cs"/>
                <a:sym typeface="Courier"/>
              </a:rPr>
              <a:t>"haproxy.cfg.erb"</a:t>
            </a:r>
            <a:endParaRPr sz="2500">
              <a:latin typeface="+mn-lt"/>
              <a:ea typeface="+mn-ea"/>
              <a:cs typeface="+mn-cs"/>
              <a:sym typeface="Courier"/>
            </a:endParaRPr>
          </a:p>
          <a:p>
            <a:pPr lvl="0" algn="l" defTabSz="457200">
              <a:defRPr sz="1800"/>
            </a:pPr>
            <a:r>
              <a:rPr sz="2500">
                <a:latin typeface="+mn-lt"/>
                <a:ea typeface="+mn-ea"/>
                <a:cs typeface="+mn-cs"/>
                <a:sym typeface="Courier"/>
              </a:rPr>
              <a:t>  owner </a:t>
            </a:r>
            <a:r>
              <a:rPr sz="2500">
                <a:solidFill>
                  <a:srgbClr val="C8352B"/>
                </a:solidFill>
                <a:latin typeface="+mn-lt"/>
                <a:ea typeface="+mn-ea"/>
                <a:cs typeface="+mn-cs"/>
                <a:sym typeface="Courier"/>
              </a:rPr>
              <a:t>"root"</a:t>
            </a:r>
            <a:endParaRPr sz="2500">
              <a:latin typeface="+mn-lt"/>
              <a:ea typeface="+mn-ea"/>
              <a:cs typeface="+mn-cs"/>
              <a:sym typeface="Courier"/>
            </a:endParaRPr>
          </a:p>
          <a:p>
            <a:pPr lvl="0" algn="l" defTabSz="457200">
              <a:defRPr sz="1800"/>
            </a:pPr>
            <a:r>
              <a:rPr sz="2500">
                <a:latin typeface="+mn-lt"/>
                <a:ea typeface="+mn-ea"/>
                <a:cs typeface="+mn-cs"/>
                <a:sym typeface="Courier"/>
              </a:rPr>
              <a:t>  group </a:t>
            </a:r>
            <a:r>
              <a:rPr sz="2500">
                <a:solidFill>
                  <a:srgbClr val="C8352B"/>
                </a:solidFill>
                <a:latin typeface="+mn-lt"/>
                <a:ea typeface="+mn-ea"/>
                <a:cs typeface="+mn-cs"/>
                <a:sym typeface="Courier"/>
              </a:rPr>
              <a:t>"root"</a:t>
            </a:r>
            <a:endParaRPr sz="2500">
              <a:latin typeface="+mn-lt"/>
              <a:ea typeface="+mn-ea"/>
              <a:cs typeface="+mn-cs"/>
              <a:sym typeface="Courier"/>
            </a:endParaRPr>
          </a:p>
          <a:p>
            <a:pPr lvl="0" algn="l" defTabSz="457200">
              <a:defRPr sz="1800"/>
            </a:pPr>
            <a:r>
              <a:rPr sz="2500">
                <a:latin typeface="+mn-lt"/>
                <a:ea typeface="+mn-ea"/>
                <a:cs typeface="+mn-cs"/>
                <a:sym typeface="Courier"/>
              </a:rPr>
              <a:t>  mode </a:t>
            </a:r>
            <a:r>
              <a:rPr sz="2500">
                <a:solidFill>
                  <a:srgbClr val="C8352B"/>
                </a:solidFill>
                <a:latin typeface="+mn-lt"/>
                <a:ea typeface="+mn-ea"/>
                <a:cs typeface="+mn-cs"/>
                <a:sym typeface="Courier"/>
              </a:rPr>
              <a:t>"0644"</a:t>
            </a:r>
            <a:endParaRPr sz="2500">
              <a:latin typeface="+mn-lt"/>
              <a:ea typeface="+mn-ea"/>
              <a:cs typeface="+mn-cs"/>
              <a:sym typeface="Courier"/>
            </a:endParaRPr>
          </a:p>
          <a:p>
            <a:pPr lvl="0" algn="l" defTabSz="457200">
              <a:defRPr sz="1800"/>
            </a:pPr>
            <a:r>
              <a:rPr sz="2500">
                <a:latin typeface="+mn-lt"/>
                <a:ea typeface="+mn-ea"/>
                <a:cs typeface="+mn-cs"/>
                <a:sym typeface="Courier"/>
              </a:rPr>
              <a:t>  notifies </a:t>
            </a:r>
            <a:r>
              <a:rPr sz="2500">
                <a:solidFill>
                  <a:srgbClr val="22288F"/>
                </a:solidFill>
                <a:latin typeface="+mn-lt"/>
                <a:ea typeface="+mn-ea"/>
                <a:cs typeface="+mn-cs"/>
                <a:sym typeface="Courier"/>
              </a:rPr>
              <a:t>:restart</a:t>
            </a:r>
            <a:r>
              <a:rPr sz="2500">
                <a:latin typeface="+mn-lt"/>
                <a:ea typeface="+mn-ea"/>
                <a:cs typeface="+mn-cs"/>
                <a:sym typeface="Courier"/>
              </a:rPr>
              <a:t>, </a:t>
            </a:r>
            <a:r>
              <a:rPr sz="2500">
                <a:solidFill>
                  <a:srgbClr val="C8352B"/>
                </a:solidFill>
                <a:latin typeface="+mn-lt"/>
                <a:ea typeface="+mn-ea"/>
                <a:cs typeface="+mn-cs"/>
                <a:sym typeface="Courier"/>
              </a:rPr>
              <a:t>"service[haproxy]"</a:t>
            </a:r>
            <a:endParaRPr sz="2500">
              <a:latin typeface="+mn-lt"/>
              <a:ea typeface="+mn-ea"/>
              <a:cs typeface="+mn-cs"/>
              <a:sym typeface="Courier"/>
            </a:endParaRPr>
          </a:p>
          <a:p>
            <a:pPr lvl="0" algn="l" defTabSz="457200">
              <a:defRPr sz="1800"/>
            </a:pPr>
            <a:r>
              <a:rPr sz="2500" b="1">
                <a:solidFill>
                  <a:srgbClr val="008F00"/>
                </a:solidFill>
                <a:latin typeface="+mn-lt"/>
                <a:ea typeface="+mn-ea"/>
                <a:cs typeface="+mn-cs"/>
                <a:sym typeface="Courier"/>
              </a:rPr>
              <a:t>end</a:t>
            </a:r>
            <a:endParaRPr sz="2500">
              <a:latin typeface="+mn-lt"/>
              <a:ea typeface="+mn-ea"/>
              <a:cs typeface="+mn-cs"/>
              <a:sym typeface="Courier"/>
            </a:endParaRPr>
          </a:p>
          <a:p>
            <a:pPr lvl="0" algn="l" defTabSz="457200">
              <a:defRPr sz="1800"/>
            </a:pPr>
            <a:endParaRPr sz="2500">
              <a:latin typeface="+mn-lt"/>
              <a:ea typeface="+mn-ea"/>
              <a:cs typeface="+mn-cs"/>
              <a:sym typeface="Courier"/>
            </a:endParaRPr>
          </a:p>
          <a:p>
            <a:pPr lvl="0" algn="l" defTabSz="457200">
              <a:defRPr sz="1800"/>
            </a:pPr>
            <a:r>
              <a:rPr sz="2500">
                <a:latin typeface="+mn-lt"/>
                <a:ea typeface="+mn-ea"/>
                <a:cs typeface="+mn-cs"/>
                <a:sym typeface="Courier"/>
              </a:rPr>
              <a:t>service </a:t>
            </a:r>
            <a:r>
              <a:rPr sz="2500">
                <a:solidFill>
                  <a:srgbClr val="C8352B"/>
                </a:solidFill>
                <a:latin typeface="+mn-lt"/>
                <a:ea typeface="+mn-ea"/>
                <a:cs typeface="+mn-cs"/>
                <a:sym typeface="Courier"/>
              </a:rPr>
              <a:t>"haproxy"</a:t>
            </a:r>
            <a:r>
              <a:rPr sz="2500">
                <a:latin typeface="+mn-lt"/>
                <a:ea typeface="+mn-ea"/>
                <a:cs typeface="+mn-cs"/>
                <a:sym typeface="Courier"/>
              </a:rPr>
              <a:t> </a:t>
            </a:r>
            <a:r>
              <a:rPr sz="2500" b="1">
                <a:solidFill>
                  <a:srgbClr val="008F00"/>
                </a:solidFill>
                <a:latin typeface="+mn-lt"/>
                <a:ea typeface="+mn-ea"/>
                <a:cs typeface="+mn-cs"/>
                <a:sym typeface="Courier"/>
              </a:rPr>
              <a:t>do</a:t>
            </a:r>
            <a:endParaRPr sz="2500">
              <a:latin typeface="+mn-lt"/>
              <a:ea typeface="+mn-ea"/>
              <a:cs typeface="+mn-cs"/>
              <a:sym typeface="Courier"/>
            </a:endParaRPr>
          </a:p>
          <a:p>
            <a:pPr lvl="0" algn="l" defTabSz="457200">
              <a:defRPr sz="1800"/>
            </a:pPr>
            <a:r>
              <a:rPr sz="2500">
                <a:latin typeface="+mn-lt"/>
                <a:ea typeface="+mn-ea"/>
                <a:cs typeface="+mn-cs"/>
                <a:sym typeface="Courier"/>
              </a:rPr>
              <a:t>  supports </a:t>
            </a:r>
            <a:r>
              <a:rPr sz="2500">
                <a:solidFill>
                  <a:srgbClr val="22288F"/>
                </a:solidFill>
                <a:latin typeface="+mn-lt"/>
                <a:ea typeface="+mn-ea"/>
                <a:cs typeface="+mn-cs"/>
                <a:sym typeface="Courier"/>
              </a:rPr>
              <a:t>:restart =&gt; true</a:t>
            </a:r>
            <a:endParaRPr sz="2500">
              <a:latin typeface="+mn-lt"/>
              <a:ea typeface="+mn-ea"/>
              <a:cs typeface="+mn-cs"/>
              <a:sym typeface="Courier"/>
            </a:endParaRPr>
          </a:p>
          <a:p>
            <a:pPr lvl="0" algn="l" defTabSz="457200">
              <a:defRPr sz="1800"/>
            </a:pPr>
            <a:r>
              <a:rPr sz="2500">
                <a:latin typeface="+mn-lt"/>
                <a:ea typeface="+mn-ea"/>
                <a:cs typeface="+mn-cs"/>
                <a:sym typeface="Courier"/>
              </a:rPr>
              <a:t>  action </a:t>
            </a:r>
            <a:r>
              <a:rPr sz="2500">
                <a:solidFill>
                  <a:srgbClr val="797979"/>
                </a:solidFill>
                <a:latin typeface="+mn-lt"/>
                <a:ea typeface="+mn-ea"/>
                <a:cs typeface="+mn-cs"/>
                <a:sym typeface="Courier"/>
              </a:rPr>
              <a:t>[</a:t>
            </a:r>
            <a:r>
              <a:rPr sz="2500">
                <a:solidFill>
                  <a:srgbClr val="22288F"/>
                </a:solidFill>
                <a:latin typeface="+mn-lt"/>
                <a:ea typeface="+mn-ea"/>
                <a:cs typeface="+mn-cs"/>
                <a:sym typeface="Courier"/>
              </a:rPr>
              <a:t>:enable</a:t>
            </a:r>
            <a:r>
              <a:rPr sz="2500">
                <a:latin typeface="+mn-lt"/>
                <a:ea typeface="+mn-ea"/>
                <a:cs typeface="+mn-cs"/>
                <a:sym typeface="Courier"/>
              </a:rPr>
              <a:t>, </a:t>
            </a:r>
            <a:r>
              <a:rPr sz="2500">
                <a:solidFill>
                  <a:srgbClr val="22288F"/>
                </a:solidFill>
                <a:latin typeface="+mn-lt"/>
                <a:ea typeface="+mn-ea"/>
                <a:cs typeface="+mn-cs"/>
                <a:sym typeface="Courier"/>
              </a:rPr>
              <a:t>:start</a:t>
            </a:r>
            <a:r>
              <a:rPr sz="2500">
                <a:solidFill>
                  <a:srgbClr val="797979"/>
                </a:solidFill>
                <a:latin typeface="+mn-lt"/>
                <a:ea typeface="+mn-ea"/>
                <a:cs typeface="+mn-cs"/>
                <a:sym typeface="Courier"/>
              </a:rPr>
              <a:t>]</a:t>
            </a:r>
            <a:endParaRPr sz="2500">
              <a:latin typeface="+mn-lt"/>
              <a:ea typeface="+mn-ea"/>
              <a:cs typeface="+mn-cs"/>
              <a:sym typeface="Courier"/>
            </a:endParaRPr>
          </a:p>
          <a:p>
            <a:pPr lvl="0" algn="l" defTabSz="457200">
              <a:defRPr sz="1800"/>
            </a:pPr>
            <a:r>
              <a:rPr sz="2500" b="1">
                <a:solidFill>
                  <a:srgbClr val="008F00"/>
                </a:solidFill>
                <a:latin typeface="+mn-lt"/>
                <a:ea typeface="+mn-ea"/>
                <a:cs typeface="+mn-cs"/>
                <a:sym typeface="Courier"/>
              </a:rPr>
              <a:t>end</a:t>
            </a:r>
          </a:p>
        </p:txBody>
      </p:sp>
      <p:sp>
        <p:nvSpPr>
          <p:cNvPr id="6378" name="Shape 6378"/>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Chef Resources</a:t>
            </a:r>
          </a:p>
        </p:txBody>
      </p:sp>
      <p:sp>
        <p:nvSpPr>
          <p:cNvPr id="6379" name="Shape 6379"/>
          <p:cNvSpPr>
            <a:spLocks noGrp="1"/>
          </p:cNvSpPr>
          <p:nvPr>
            <p:ph type="body" idx="1"/>
          </p:nvPr>
        </p:nvSpPr>
        <p:spPr>
          <a:prstGeom prst="rect">
            <a:avLst/>
          </a:prstGeom>
        </p:spPr>
        <p:txBody>
          <a:bodyPr/>
          <a:lstStyle/>
          <a:p>
            <a:pPr lvl="0">
              <a:defRPr sz="1800"/>
            </a:pPr>
            <a:r>
              <a:rPr sz="4800"/>
              <a:t>Have a type</a:t>
            </a:r>
          </a:p>
          <a:p>
            <a:pPr lvl="0">
              <a:defRPr sz="1800"/>
            </a:pPr>
            <a:r>
              <a:rPr sz="4800"/>
              <a:t>Have a </a:t>
            </a:r>
            <a:r>
              <a:rPr sz="4800" b="1"/>
              <a:t>name</a:t>
            </a:r>
          </a:p>
        </p:txBody>
      </p:sp>
      <p:sp>
        <p:nvSpPr>
          <p:cNvPr id="6380" name="Shape 638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662</a:t>
            </a:fld>
            <a:endParaRPr sz="1000"/>
          </a:p>
        </p:txBody>
      </p:sp>
      <p:sp>
        <p:nvSpPr>
          <p:cNvPr id="6381" name="Shape 6381"/>
          <p:cNvSpPr/>
          <p:nvPr/>
        </p:nvSpPr>
        <p:spPr>
          <a:xfrm>
            <a:off x="7912100" y="3797300"/>
            <a:ext cx="17272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382" name="Shape 6382"/>
          <p:cNvSpPr/>
          <p:nvPr/>
        </p:nvSpPr>
        <p:spPr>
          <a:xfrm>
            <a:off x="7937500" y="2273300"/>
            <a:ext cx="15240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383" name="Shape 6383"/>
          <p:cNvSpPr/>
          <p:nvPr/>
        </p:nvSpPr>
        <p:spPr>
          <a:xfrm>
            <a:off x="7937500" y="2692400"/>
            <a:ext cx="3340100" cy="8509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384" name="Shape 6384"/>
          <p:cNvSpPr/>
          <p:nvPr/>
        </p:nvSpPr>
        <p:spPr>
          <a:xfrm>
            <a:off x="7988300" y="4216400"/>
            <a:ext cx="7620000" cy="21971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385" name="Shape 6385"/>
          <p:cNvSpPr/>
          <p:nvPr/>
        </p:nvSpPr>
        <p:spPr>
          <a:xfrm>
            <a:off x="6489700" y="6502400"/>
            <a:ext cx="24257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386" name="Shape 6386"/>
          <p:cNvSpPr/>
          <p:nvPr/>
        </p:nvSpPr>
        <p:spPr>
          <a:xfrm>
            <a:off x="7962900" y="6870700"/>
            <a:ext cx="15240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387" name="Shape 6387"/>
          <p:cNvSpPr/>
          <p:nvPr/>
        </p:nvSpPr>
        <p:spPr>
          <a:xfrm>
            <a:off x="7962900" y="7277100"/>
            <a:ext cx="5511800" cy="11176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388" name="Shape 6388"/>
          <p:cNvSpPr/>
          <p:nvPr/>
        </p:nvSpPr>
        <p:spPr>
          <a:xfrm>
            <a:off x="11391900" y="2273300"/>
            <a:ext cx="15240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389" name="Shape 6389"/>
          <p:cNvSpPr/>
          <p:nvPr/>
        </p:nvSpPr>
        <p:spPr>
          <a:xfrm>
            <a:off x="14795500" y="3797300"/>
            <a:ext cx="6858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390" name="Shape 6390"/>
          <p:cNvSpPr/>
          <p:nvPr/>
        </p:nvSpPr>
        <p:spPr>
          <a:xfrm>
            <a:off x="11264900" y="6870700"/>
            <a:ext cx="6858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xmlns:p14="http://schemas.microsoft.com/office/powerpoint/2010/main" spd="med"/>
</p:sld>
</file>

<file path=ppt/slides/slide6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94" name="Shape 6394"/>
          <p:cNvSpPr/>
          <p:nvPr/>
        </p:nvSpPr>
        <p:spPr>
          <a:xfrm>
            <a:off x="7772400" y="1974850"/>
            <a:ext cx="8102600" cy="6578600"/>
          </a:xfrm>
          <a:prstGeom prst="rect">
            <a:avLst/>
          </a:prstGeom>
          <a:solidFill>
            <a:srgbClr val="FFFFFF"/>
          </a:solidFill>
          <a:ln w="25400">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p>
            <a:pPr lvl="0" algn="l" defTabSz="457200">
              <a:defRPr sz="1800"/>
            </a:pPr>
            <a:r>
              <a:rPr sz="2500">
                <a:latin typeface="+mn-lt"/>
                <a:ea typeface="+mn-ea"/>
                <a:cs typeface="+mn-cs"/>
                <a:sym typeface="Courier"/>
              </a:rPr>
              <a:t>package </a:t>
            </a:r>
            <a:r>
              <a:rPr sz="2500">
                <a:solidFill>
                  <a:srgbClr val="C8352B"/>
                </a:solidFill>
                <a:latin typeface="+mn-lt"/>
                <a:ea typeface="+mn-ea"/>
                <a:cs typeface="+mn-cs"/>
                <a:sym typeface="Courier"/>
              </a:rPr>
              <a:t>"haproxy"</a:t>
            </a:r>
            <a:r>
              <a:rPr sz="2500">
                <a:latin typeface="+mn-lt"/>
                <a:ea typeface="+mn-ea"/>
                <a:cs typeface="+mn-cs"/>
                <a:sym typeface="Courier"/>
              </a:rPr>
              <a:t> </a:t>
            </a:r>
            <a:r>
              <a:rPr sz="2500" b="1">
                <a:solidFill>
                  <a:srgbClr val="008F00"/>
                </a:solidFill>
                <a:latin typeface="+mn-lt"/>
                <a:ea typeface="+mn-ea"/>
                <a:cs typeface="+mn-cs"/>
                <a:sym typeface="Courier"/>
              </a:rPr>
              <a:t>do</a:t>
            </a:r>
            <a:endParaRPr sz="2500">
              <a:latin typeface="+mn-lt"/>
              <a:ea typeface="+mn-ea"/>
              <a:cs typeface="+mn-cs"/>
              <a:sym typeface="Courier"/>
            </a:endParaRPr>
          </a:p>
          <a:p>
            <a:pPr lvl="0" algn="l" defTabSz="457200">
              <a:defRPr sz="1800"/>
            </a:pPr>
            <a:r>
              <a:rPr sz="2500">
                <a:latin typeface="+mn-lt"/>
                <a:ea typeface="+mn-ea"/>
                <a:cs typeface="+mn-cs"/>
                <a:sym typeface="Courier"/>
              </a:rPr>
              <a:t>  action </a:t>
            </a:r>
            <a:r>
              <a:rPr sz="2500">
                <a:solidFill>
                  <a:srgbClr val="22288F"/>
                </a:solidFill>
                <a:latin typeface="+mn-lt"/>
                <a:ea typeface="+mn-ea"/>
                <a:cs typeface="+mn-cs"/>
                <a:sym typeface="Courier"/>
              </a:rPr>
              <a:t>:install</a:t>
            </a:r>
            <a:endParaRPr sz="2500">
              <a:latin typeface="+mn-lt"/>
              <a:ea typeface="+mn-ea"/>
              <a:cs typeface="+mn-cs"/>
              <a:sym typeface="Courier"/>
            </a:endParaRPr>
          </a:p>
          <a:p>
            <a:pPr lvl="0" algn="l" defTabSz="457200">
              <a:defRPr sz="1800"/>
            </a:pPr>
            <a:r>
              <a:rPr sz="2500" b="1">
                <a:solidFill>
                  <a:srgbClr val="008F00"/>
                </a:solidFill>
                <a:latin typeface="+mn-lt"/>
                <a:ea typeface="+mn-ea"/>
                <a:cs typeface="+mn-cs"/>
                <a:sym typeface="Courier"/>
              </a:rPr>
              <a:t>end</a:t>
            </a:r>
            <a:endParaRPr sz="2500">
              <a:latin typeface="+mn-lt"/>
              <a:ea typeface="+mn-ea"/>
              <a:cs typeface="+mn-cs"/>
              <a:sym typeface="Courier"/>
            </a:endParaRPr>
          </a:p>
          <a:p>
            <a:pPr lvl="0" algn="l" defTabSz="457200">
              <a:defRPr sz="1800"/>
            </a:pPr>
            <a:endParaRPr sz="2500">
              <a:latin typeface="+mn-lt"/>
              <a:ea typeface="+mn-ea"/>
              <a:cs typeface="+mn-cs"/>
              <a:sym typeface="Courier"/>
            </a:endParaRPr>
          </a:p>
          <a:p>
            <a:pPr lvl="0" algn="l" defTabSz="457200">
              <a:defRPr sz="1800"/>
            </a:pPr>
            <a:r>
              <a:rPr sz="2500">
                <a:latin typeface="+mn-lt"/>
                <a:ea typeface="+mn-ea"/>
                <a:cs typeface="+mn-cs"/>
                <a:sym typeface="Courier"/>
              </a:rPr>
              <a:t>template </a:t>
            </a:r>
            <a:r>
              <a:rPr sz="2500">
                <a:solidFill>
                  <a:srgbClr val="C8352B"/>
                </a:solidFill>
                <a:latin typeface="+mn-lt"/>
                <a:ea typeface="+mn-ea"/>
                <a:cs typeface="+mn-cs"/>
                <a:sym typeface="Courier"/>
              </a:rPr>
              <a:t>"/etc/haproxy/haproxy.cfg"</a:t>
            </a:r>
            <a:r>
              <a:rPr sz="2500">
                <a:latin typeface="+mn-lt"/>
                <a:ea typeface="+mn-ea"/>
                <a:cs typeface="+mn-cs"/>
                <a:sym typeface="Courier"/>
              </a:rPr>
              <a:t> </a:t>
            </a:r>
            <a:r>
              <a:rPr sz="2500" b="1">
                <a:solidFill>
                  <a:srgbClr val="008F00"/>
                </a:solidFill>
                <a:latin typeface="+mn-lt"/>
                <a:ea typeface="+mn-ea"/>
                <a:cs typeface="+mn-cs"/>
                <a:sym typeface="Courier"/>
              </a:rPr>
              <a:t>do</a:t>
            </a:r>
            <a:endParaRPr sz="2500">
              <a:latin typeface="+mn-lt"/>
              <a:ea typeface="+mn-ea"/>
              <a:cs typeface="+mn-cs"/>
              <a:sym typeface="Courier"/>
            </a:endParaRPr>
          </a:p>
          <a:p>
            <a:pPr lvl="0" algn="l" defTabSz="457200">
              <a:defRPr sz="1800"/>
            </a:pPr>
            <a:r>
              <a:rPr sz="2500">
                <a:latin typeface="+mn-lt"/>
                <a:ea typeface="+mn-ea"/>
                <a:cs typeface="+mn-cs"/>
                <a:sym typeface="Courier"/>
              </a:rPr>
              <a:t>  source </a:t>
            </a:r>
            <a:r>
              <a:rPr sz="2500">
                <a:solidFill>
                  <a:srgbClr val="C8352B"/>
                </a:solidFill>
                <a:latin typeface="+mn-lt"/>
                <a:ea typeface="+mn-ea"/>
                <a:cs typeface="+mn-cs"/>
                <a:sym typeface="Courier"/>
              </a:rPr>
              <a:t>"haproxy.cfg.erb"</a:t>
            </a:r>
            <a:endParaRPr sz="2500">
              <a:latin typeface="+mn-lt"/>
              <a:ea typeface="+mn-ea"/>
              <a:cs typeface="+mn-cs"/>
              <a:sym typeface="Courier"/>
            </a:endParaRPr>
          </a:p>
          <a:p>
            <a:pPr lvl="0" algn="l" defTabSz="457200">
              <a:defRPr sz="1800"/>
            </a:pPr>
            <a:r>
              <a:rPr sz="2500">
                <a:latin typeface="+mn-lt"/>
                <a:ea typeface="+mn-ea"/>
                <a:cs typeface="+mn-cs"/>
                <a:sym typeface="Courier"/>
              </a:rPr>
              <a:t>  owner </a:t>
            </a:r>
            <a:r>
              <a:rPr sz="2500">
                <a:solidFill>
                  <a:srgbClr val="C8352B"/>
                </a:solidFill>
                <a:latin typeface="+mn-lt"/>
                <a:ea typeface="+mn-ea"/>
                <a:cs typeface="+mn-cs"/>
                <a:sym typeface="Courier"/>
              </a:rPr>
              <a:t>"root"</a:t>
            </a:r>
            <a:endParaRPr sz="2500">
              <a:latin typeface="+mn-lt"/>
              <a:ea typeface="+mn-ea"/>
              <a:cs typeface="+mn-cs"/>
              <a:sym typeface="Courier"/>
            </a:endParaRPr>
          </a:p>
          <a:p>
            <a:pPr lvl="0" algn="l" defTabSz="457200">
              <a:defRPr sz="1800"/>
            </a:pPr>
            <a:r>
              <a:rPr sz="2500">
                <a:latin typeface="+mn-lt"/>
                <a:ea typeface="+mn-ea"/>
                <a:cs typeface="+mn-cs"/>
                <a:sym typeface="Courier"/>
              </a:rPr>
              <a:t>  group </a:t>
            </a:r>
            <a:r>
              <a:rPr sz="2500">
                <a:solidFill>
                  <a:srgbClr val="C8352B"/>
                </a:solidFill>
                <a:latin typeface="+mn-lt"/>
                <a:ea typeface="+mn-ea"/>
                <a:cs typeface="+mn-cs"/>
                <a:sym typeface="Courier"/>
              </a:rPr>
              <a:t>"root"</a:t>
            </a:r>
            <a:endParaRPr sz="2500">
              <a:latin typeface="+mn-lt"/>
              <a:ea typeface="+mn-ea"/>
              <a:cs typeface="+mn-cs"/>
              <a:sym typeface="Courier"/>
            </a:endParaRPr>
          </a:p>
          <a:p>
            <a:pPr lvl="0" algn="l" defTabSz="457200">
              <a:defRPr sz="1800"/>
            </a:pPr>
            <a:r>
              <a:rPr sz="2500">
                <a:latin typeface="+mn-lt"/>
                <a:ea typeface="+mn-ea"/>
                <a:cs typeface="+mn-cs"/>
                <a:sym typeface="Courier"/>
              </a:rPr>
              <a:t>  mode </a:t>
            </a:r>
            <a:r>
              <a:rPr sz="2500">
                <a:solidFill>
                  <a:srgbClr val="C8352B"/>
                </a:solidFill>
                <a:latin typeface="+mn-lt"/>
                <a:ea typeface="+mn-ea"/>
                <a:cs typeface="+mn-cs"/>
                <a:sym typeface="Courier"/>
              </a:rPr>
              <a:t>"0644"</a:t>
            </a:r>
            <a:endParaRPr sz="2500">
              <a:latin typeface="+mn-lt"/>
              <a:ea typeface="+mn-ea"/>
              <a:cs typeface="+mn-cs"/>
              <a:sym typeface="Courier"/>
            </a:endParaRPr>
          </a:p>
          <a:p>
            <a:pPr lvl="0" algn="l" defTabSz="457200">
              <a:defRPr sz="1800"/>
            </a:pPr>
            <a:r>
              <a:rPr sz="2500">
                <a:latin typeface="+mn-lt"/>
                <a:ea typeface="+mn-ea"/>
                <a:cs typeface="+mn-cs"/>
                <a:sym typeface="Courier"/>
              </a:rPr>
              <a:t>  notifies </a:t>
            </a:r>
            <a:r>
              <a:rPr sz="2500">
                <a:solidFill>
                  <a:srgbClr val="22288F"/>
                </a:solidFill>
                <a:latin typeface="+mn-lt"/>
                <a:ea typeface="+mn-ea"/>
                <a:cs typeface="+mn-cs"/>
                <a:sym typeface="Courier"/>
              </a:rPr>
              <a:t>:restart</a:t>
            </a:r>
            <a:r>
              <a:rPr sz="2500">
                <a:latin typeface="+mn-lt"/>
                <a:ea typeface="+mn-ea"/>
                <a:cs typeface="+mn-cs"/>
                <a:sym typeface="Courier"/>
              </a:rPr>
              <a:t>, </a:t>
            </a:r>
            <a:r>
              <a:rPr sz="2500">
                <a:solidFill>
                  <a:srgbClr val="C8352B"/>
                </a:solidFill>
                <a:latin typeface="+mn-lt"/>
                <a:ea typeface="+mn-ea"/>
                <a:cs typeface="+mn-cs"/>
                <a:sym typeface="Courier"/>
              </a:rPr>
              <a:t>"service[haproxy]"</a:t>
            </a:r>
            <a:endParaRPr sz="2500">
              <a:latin typeface="+mn-lt"/>
              <a:ea typeface="+mn-ea"/>
              <a:cs typeface="+mn-cs"/>
              <a:sym typeface="Courier"/>
            </a:endParaRPr>
          </a:p>
          <a:p>
            <a:pPr lvl="0" algn="l" defTabSz="457200">
              <a:defRPr sz="1800"/>
            </a:pPr>
            <a:r>
              <a:rPr sz="2500" b="1">
                <a:solidFill>
                  <a:srgbClr val="008F00"/>
                </a:solidFill>
                <a:latin typeface="+mn-lt"/>
                <a:ea typeface="+mn-ea"/>
                <a:cs typeface="+mn-cs"/>
                <a:sym typeface="Courier"/>
              </a:rPr>
              <a:t>end</a:t>
            </a:r>
            <a:endParaRPr sz="2500">
              <a:latin typeface="+mn-lt"/>
              <a:ea typeface="+mn-ea"/>
              <a:cs typeface="+mn-cs"/>
              <a:sym typeface="Courier"/>
            </a:endParaRPr>
          </a:p>
          <a:p>
            <a:pPr lvl="0" algn="l" defTabSz="457200">
              <a:defRPr sz="1800"/>
            </a:pPr>
            <a:endParaRPr sz="2500">
              <a:latin typeface="+mn-lt"/>
              <a:ea typeface="+mn-ea"/>
              <a:cs typeface="+mn-cs"/>
              <a:sym typeface="Courier"/>
            </a:endParaRPr>
          </a:p>
          <a:p>
            <a:pPr lvl="0" algn="l" defTabSz="457200">
              <a:defRPr sz="1800"/>
            </a:pPr>
            <a:r>
              <a:rPr sz="2500">
                <a:latin typeface="+mn-lt"/>
                <a:ea typeface="+mn-ea"/>
                <a:cs typeface="+mn-cs"/>
                <a:sym typeface="Courier"/>
              </a:rPr>
              <a:t>service </a:t>
            </a:r>
            <a:r>
              <a:rPr sz="2500">
                <a:solidFill>
                  <a:srgbClr val="C8352B"/>
                </a:solidFill>
                <a:latin typeface="+mn-lt"/>
                <a:ea typeface="+mn-ea"/>
                <a:cs typeface="+mn-cs"/>
                <a:sym typeface="Courier"/>
              </a:rPr>
              <a:t>"haproxy"</a:t>
            </a:r>
            <a:r>
              <a:rPr sz="2500">
                <a:latin typeface="+mn-lt"/>
                <a:ea typeface="+mn-ea"/>
                <a:cs typeface="+mn-cs"/>
                <a:sym typeface="Courier"/>
              </a:rPr>
              <a:t> </a:t>
            </a:r>
            <a:r>
              <a:rPr sz="2500" b="1">
                <a:solidFill>
                  <a:srgbClr val="008F00"/>
                </a:solidFill>
                <a:latin typeface="+mn-lt"/>
                <a:ea typeface="+mn-ea"/>
                <a:cs typeface="+mn-cs"/>
                <a:sym typeface="Courier"/>
              </a:rPr>
              <a:t>do</a:t>
            </a:r>
            <a:endParaRPr sz="2500">
              <a:latin typeface="+mn-lt"/>
              <a:ea typeface="+mn-ea"/>
              <a:cs typeface="+mn-cs"/>
              <a:sym typeface="Courier"/>
            </a:endParaRPr>
          </a:p>
          <a:p>
            <a:pPr lvl="0" algn="l" defTabSz="457200">
              <a:defRPr sz="1800"/>
            </a:pPr>
            <a:r>
              <a:rPr sz="2500">
                <a:latin typeface="+mn-lt"/>
                <a:ea typeface="+mn-ea"/>
                <a:cs typeface="+mn-cs"/>
                <a:sym typeface="Courier"/>
              </a:rPr>
              <a:t>  supports </a:t>
            </a:r>
            <a:r>
              <a:rPr sz="2500">
                <a:solidFill>
                  <a:srgbClr val="22288F"/>
                </a:solidFill>
                <a:latin typeface="+mn-lt"/>
                <a:ea typeface="+mn-ea"/>
                <a:cs typeface="+mn-cs"/>
                <a:sym typeface="Courier"/>
              </a:rPr>
              <a:t>:restart =&gt; true</a:t>
            </a:r>
            <a:endParaRPr sz="2500">
              <a:latin typeface="+mn-lt"/>
              <a:ea typeface="+mn-ea"/>
              <a:cs typeface="+mn-cs"/>
              <a:sym typeface="Courier"/>
            </a:endParaRPr>
          </a:p>
          <a:p>
            <a:pPr lvl="0" algn="l" defTabSz="457200">
              <a:defRPr sz="1800"/>
            </a:pPr>
            <a:r>
              <a:rPr sz="2500">
                <a:latin typeface="+mn-lt"/>
                <a:ea typeface="+mn-ea"/>
                <a:cs typeface="+mn-cs"/>
                <a:sym typeface="Courier"/>
              </a:rPr>
              <a:t>  action </a:t>
            </a:r>
            <a:r>
              <a:rPr sz="2500">
                <a:solidFill>
                  <a:srgbClr val="797979"/>
                </a:solidFill>
                <a:latin typeface="+mn-lt"/>
                <a:ea typeface="+mn-ea"/>
                <a:cs typeface="+mn-cs"/>
                <a:sym typeface="Courier"/>
              </a:rPr>
              <a:t>[</a:t>
            </a:r>
            <a:r>
              <a:rPr sz="2500">
                <a:solidFill>
                  <a:srgbClr val="22288F"/>
                </a:solidFill>
                <a:latin typeface="+mn-lt"/>
                <a:ea typeface="+mn-ea"/>
                <a:cs typeface="+mn-cs"/>
                <a:sym typeface="Courier"/>
              </a:rPr>
              <a:t>:enable</a:t>
            </a:r>
            <a:r>
              <a:rPr sz="2500">
                <a:latin typeface="+mn-lt"/>
                <a:ea typeface="+mn-ea"/>
                <a:cs typeface="+mn-cs"/>
                <a:sym typeface="Courier"/>
              </a:rPr>
              <a:t>, </a:t>
            </a:r>
            <a:r>
              <a:rPr sz="2500">
                <a:solidFill>
                  <a:srgbClr val="22288F"/>
                </a:solidFill>
                <a:latin typeface="+mn-lt"/>
                <a:ea typeface="+mn-ea"/>
                <a:cs typeface="+mn-cs"/>
                <a:sym typeface="Courier"/>
              </a:rPr>
              <a:t>:start</a:t>
            </a:r>
            <a:r>
              <a:rPr sz="2500">
                <a:solidFill>
                  <a:srgbClr val="797979"/>
                </a:solidFill>
                <a:latin typeface="+mn-lt"/>
                <a:ea typeface="+mn-ea"/>
                <a:cs typeface="+mn-cs"/>
                <a:sym typeface="Courier"/>
              </a:rPr>
              <a:t>]</a:t>
            </a:r>
            <a:endParaRPr sz="2500">
              <a:latin typeface="+mn-lt"/>
              <a:ea typeface="+mn-ea"/>
              <a:cs typeface="+mn-cs"/>
              <a:sym typeface="Courier"/>
            </a:endParaRPr>
          </a:p>
          <a:p>
            <a:pPr lvl="0" algn="l" defTabSz="457200">
              <a:defRPr sz="1800"/>
            </a:pPr>
            <a:r>
              <a:rPr sz="2500" b="1">
                <a:solidFill>
                  <a:srgbClr val="008F00"/>
                </a:solidFill>
                <a:latin typeface="+mn-lt"/>
                <a:ea typeface="+mn-ea"/>
                <a:cs typeface="+mn-cs"/>
                <a:sym typeface="Courier"/>
              </a:rPr>
              <a:t>end</a:t>
            </a:r>
          </a:p>
        </p:txBody>
      </p:sp>
      <p:sp>
        <p:nvSpPr>
          <p:cNvPr id="6395" name="Shape 6395"/>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Chef Resources</a:t>
            </a:r>
          </a:p>
        </p:txBody>
      </p:sp>
      <p:sp>
        <p:nvSpPr>
          <p:cNvPr id="6396" name="Shape 6396"/>
          <p:cNvSpPr>
            <a:spLocks noGrp="1"/>
          </p:cNvSpPr>
          <p:nvPr>
            <p:ph type="body" idx="1"/>
          </p:nvPr>
        </p:nvSpPr>
        <p:spPr>
          <a:prstGeom prst="rect">
            <a:avLst/>
          </a:prstGeom>
        </p:spPr>
        <p:txBody>
          <a:bodyPr/>
          <a:lstStyle/>
          <a:p>
            <a:pPr lvl="0">
              <a:defRPr sz="1800"/>
            </a:pPr>
            <a:r>
              <a:rPr sz="4800"/>
              <a:t>Have a type</a:t>
            </a:r>
          </a:p>
          <a:p>
            <a:pPr lvl="0">
              <a:defRPr sz="1800"/>
            </a:pPr>
            <a:r>
              <a:rPr sz="4800"/>
              <a:t>Have a name</a:t>
            </a:r>
          </a:p>
          <a:p>
            <a:pPr lvl="0">
              <a:defRPr sz="1800"/>
            </a:pPr>
            <a:r>
              <a:rPr sz="4800"/>
              <a:t>Have </a:t>
            </a:r>
            <a:r>
              <a:rPr sz="4800" b="1"/>
              <a:t>parameters</a:t>
            </a:r>
          </a:p>
        </p:txBody>
      </p:sp>
      <p:sp>
        <p:nvSpPr>
          <p:cNvPr id="6397" name="Shape 639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663</a:t>
            </a:fld>
            <a:endParaRPr sz="1000"/>
          </a:p>
        </p:txBody>
      </p:sp>
      <p:sp>
        <p:nvSpPr>
          <p:cNvPr id="6398" name="Shape 6398"/>
          <p:cNvSpPr/>
          <p:nvPr/>
        </p:nvSpPr>
        <p:spPr>
          <a:xfrm>
            <a:off x="7912100" y="3797300"/>
            <a:ext cx="68961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399" name="Shape 6399"/>
          <p:cNvSpPr/>
          <p:nvPr/>
        </p:nvSpPr>
        <p:spPr>
          <a:xfrm>
            <a:off x="7937500" y="2273300"/>
            <a:ext cx="15240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400" name="Shape 6400"/>
          <p:cNvSpPr/>
          <p:nvPr/>
        </p:nvSpPr>
        <p:spPr>
          <a:xfrm>
            <a:off x="7937500" y="2324100"/>
            <a:ext cx="3340100" cy="12192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401" name="Shape 6401"/>
          <p:cNvSpPr/>
          <p:nvPr/>
        </p:nvSpPr>
        <p:spPr>
          <a:xfrm>
            <a:off x="7988300" y="5600700"/>
            <a:ext cx="7620000" cy="8128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402" name="Shape 6402"/>
          <p:cNvSpPr/>
          <p:nvPr/>
        </p:nvSpPr>
        <p:spPr>
          <a:xfrm>
            <a:off x="6489700" y="6502400"/>
            <a:ext cx="24257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403" name="Shape 6403"/>
          <p:cNvSpPr/>
          <p:nvPr/>
        </p:nvSpPr>
        <p:spPr>
          <a:xfrm>
            <a:off x="7962900" y="6870700"/>
            <a:ext cx="39751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404" name="Shape 6404"/>
          <p:cNvSpPr/>
          <p:nvPr/>
        </p:nvSpPr>
        <p:spPr>
          <a:xfrm>
            <a:off x="7962900" y="7581900"/>
            <a:ext cx="5511800" cy="8128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405" name="Shape 6405"/>
          <p:cNvSpPr/>
          <p:nvPr/>
        </p:nvSpPr>
        <p:spPr>
          <a:xfrm>
            <a:off x="11391900" y="2273300"/>
            <a:ext cx="15240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406" name="Shape 6406"/>
          <p:cNvSpPr/>
          <p:nvPr/>
        </p:nvSpPr>
        <p:spPr>
          <a:xfrm>
            <a:off x="14795500" y="3797300"/>
            <a:ext cx="6858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407" name="Shape 6407"/>
          <p:cNvSpPr/>
          <p:nvPr/>
        </p:nvSpPr>
        <p:spPr>
          <a:xfrm>
            <a:off x="11150600" y="6870700"/>
            <a:ext cx="6858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xmlns:p14="http://schemas.microsoft.com/office/powerpoint/2010/main" spd="med"/>
</p:sld>
</file>

<file path=ppt/slides/slide6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11" name="Shape 6411"/>
          <p:cNvSpPr/>
          <p:nvPr/>
        </p:nvSpPr>
        <p:spPr>
          <a:xfrm>
            <a:off x="7772400" y="1974850"/>
            <a:ext cx="8102600" cy="6578600"/>
          </a:xfrm>
          <a:prstGeom prst="rect">
            <a:avLst/>
          </a:prstGeom>
          <a:solidFill>
            <a:srgbClr val="FFFFFF"/>
          </a:solidFill>
          <a:ln w="25400">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p>
            <a:pPr lvl="0" algn="l" defTabSz="457200">
              <a:defRPr sz="1800"/>
            </a:pPr>
            <a:r>
              <a:rPr sz="2500">
                <a:latin typeface="+mn-lt"/>
                <a:ea typeface="+mn-ea"/>
                <a:cs typeface="+mn-cs"/>
                <a:sym typeface="Courier"/>
              </a:rPr>
              <a:t>package </a:t>
            </a:r>
            <a:r>
              <a:rPr sz="2500">
                <a:solidFill>
                  <a:srgbClr val="C8352B"/>
                </a:solidFill>
                <a:latin typeface="+mn-lt"/>
                <a:ea typeface="+mn-ea"/>
                <a:cs typeface="+mn-cs"/>
                <a:sym typeface="Courier"/>
              </a:rPr>
              <a:t>"haproxy"</a:t>
            </a:r>
            <a:r>
              <a:rPr sz="2500">
                <a:latin typeface="+mn-lt"/>
                <a:ea typeface="+mn-ea"/>
                <a:cs typeface="+mn-cs"/>
                <a:sym typeface="Courier"/>
              </a:rPr>
              <a:t> </a:t>
            </a:r>
            <a:r>
              <a:rPr sz="2500" b="1">
                <a:solidFill>
                  <a:srgbClr val="008F00"/>
                </a:solidFill>
                <a:latin typeface="+mn-lt"/>
                <a:ea typeface="+mn-ea"/>
                <a:cs typeface="+mn-cs"/>
                <a:sym typeface="Courier"/>
              </a:rPr>
              <a:t>do</a:t>
            </a:r>
            <a:endParaRPr sz="2500">
              <a:latin typeface="+mn-lt"/>
              <a:ea typeface="+mn-ea"/>
              <a:cs typeface="+mn-cs"/>
              <a:sym typeface="Courier"/>
            </a:endParaRPr>
          </a:p>
          <a:p>
            <a:pPr lvl="0" algn="l" defTabSz="457200">
              <a:defRPr sz="1800"/>
            </a:pPr>
            <a:r>
              <a:rPr sz="2500">
                <a:latin typeface="+mn-lt"/>
                <a:ea typeface="+mn-ea"/>
                <a:cs typeface="+mn-cs"/>
                <a:sym typeface="Courier"/>
              </a:rPr>
              <a:t>  action </a:t>
            </a:r>
            <a:r>
              <a:rPr sz="2500">
                <a:solidFill>
                  <a:srgbClr val="22288F"/>
                </a:solidFill>
                <a:latin typeface="+mn-lt"/>
                <a:ea typeface="+mn-ea"/>
                <a:cs typeface="+mn-cs"/>
                <a:sym typeface="Courier"/>
              </a:rPr>
              <a:t>:install</a:t>
            </a:r>
            <a:endParaRPr sz="2500">
              <a:latin typeface="+mn-lt"/>
              <a:ea typeface="+mn-ea"/>
              <a:cs typeface="+mn-cs"/>
              <a:sym typeface="Courier"/>
            </a:endParaRPr>
          </a:p>
          <a:p>
            <a:pPr lvl="0" algn="l" defTabSz="457200">
              <a:defRPr sz="1800"/>
            </a:pPr>
            <a:r>
              <a:rPr sz="2500" b="1">
                <a:solidFill>
                  <a:srgbClr val="008F00"/>
                </a:solidFill>
                <a:latin typeface="+mn-lt"/>
                <a:ea typeface="+mn-ea"/>
                <a:cs typeface="+mn-cs"/>
                <a:sym typeface="Courier"/>
              </a:rPr>
              <a:t>end</a:t>
            </a:r>
            <a:endParaRPr sz="2500">
              <a:latin typeface="+mn-lt"/>
              <a:ea typeface="+mn-ea"/>
              <a:cs typeface="+mn-cs"/>
              <a:sym typeface="Courier"/>
            </a:endParaRPr>
          </a:p>
          <a:p>
            <a:pPr lvl="0" algn="l" defTabSz="457200">
              <a:defRPr sz="1800"/>
            </a:pPr>
            <a:endParaRPr sz="2500">
              <a:latin typeface="+mn-lt"/>
              <a:ea typeface="+mn-ea"/>
              <a:cs typeface="+mn-cs"/>
              <a:sym typeface="Courier"/>
            </a:endParaRPr>
          </a:p>
          <a:p>
            <a:pPr lvl="0" algn="l" defTabSz="457200">
              <a:defRPr sz="1800"/>
            </a:pPr>
            <a:r>
              <a:rPr sz="2500">
                <a:latin typeface="+mn-lt"/>
                <a:ea typeface="+mn-ea"/>
                <a:cs typeface="+mn-cs"/>
                <a:sym typeface="Courier"/>
              </a:rPr>
              <a:t>template </a:t>
            </a:r>
            <a:r>
              <a:rPr sz="2500">
                <a:solidFill>
                  <a:srgbClr val="C8352B"/>
                </a:solidFill>
                <a:latin typeface="+mn-lt"/>
                <a:ea typeface="+mn-ea"/>
                <a:cs typeface="+mn-cs"/>
                <a:sym typeface="Courier"/>
              </a:rPr>
              <a:t>"/etc/haproxy/haproxy.cfg"</a:t>
            </a:r>
            <a:r>
              <a:rPr sz="2500">
                <a:latin typeface="+mn-lt"/>
                <a:ea typeface="+mn-ea"/>
                <a:cs typeface="+mn-cs"/>
                <a:sym typeface="Courier"/>
              </a:rPr>
              <a:t> </a:t>
            </a:r>
            <a:r>
              <a:rPr sz="2500" b="1">
                <a:solidFill>
                  <a:srgbClr val="008F00"/>
                </a:solidFill>
                <a:latin typeface="+mn-lt"/>
                <a:ea typeface="+mn-ea"/>
                <a:cs typeface="+mn-cs"/>
                <a:sym typeface="Courier"/>
              </a:rPr>
              <a:t>do</a:t>
            </a:r>
            <a:endParaRPr sz="2500">
              <a:latin typeface="+mn-lt"/>
              <a:ea typeface="+mn-ea"/>
              <a:cs typeface="+mn-cs"/>
              <a:sym typeface="Courier"/>
            </a:endParaRPr>
          </a:p>
          <a:p>
            <a:pPr lvl="0" algn="l" defTabSz="457200">
              <a:defRPr sz="1800"/>
            </a:pPr>
            <a:r>
              <a:rPr sz="2500">
                <a:latin typeface="+mn-lt"/>
                <a:ea typeface="+mn-ea"/>
                <a:cs typeface="+mn-cs"/>
                <a:sym typeface="Courier"/>
              </a:rPr>
              <a:t>  source </a:t>
            </a:r>
            <a:r>
              <a:rPr sz="2500">
                <a:solidFill>
                  <a:srgbClr val="C8352B"/>
                </a:solidFill>
                <a:latin typeface="+mn-lt"/>
                <a:ea typeface="+mn-ea"/>
                <a:cs typeface="+mn-cs"/>
                <a:sym typeface="Courier"/>
              </a:rPr>
              <a:t>"haproxy.cfg.erb"</a:t>
            </a:r>
            <a:endParaRPr sz="2500">
              <a:latin typeface="+mn-lt"/>
              <a:ea typeface="+mn-ea"/>
              <a:cs typeface="+mn-cs"/>
              <a:sym typeface="Courier"/>
            </a:endParaRPr>
          </a:p>
          <a:p>
            <a:pPr lvl="0" algn="l" defTabSz="457200">
              <a:defRPr sz="1800"/>
            </a:pPr>
            <a:r>
              <a:rPr sz="2500">
                <a:latin typeface="+mn-lt"/>
                <a:ea typeface="+mn-ea"/>
                <a:cs typeface="+mn-cs"/>
                <a:sym typeface="Courier"/>
              </a:rPr>
              <a:t>  owner </a:t>
            </a:r>
            <a:r>
              <a:rPr sz="2500">
                <a:solidFill>
                  <a:srgbClr val="C8352B"/>
                </a:solidFill>
                <a:latin typeface="+mn-lt"/>
                <a:ea typeface="+mn-ea"/>
                <a:cs typeface="+mn-cs"/>
                <a:sym typeface="Courier"/>
              </a:rPr>
              <a:t>"root"</a:t>
            </a:r>
            <a:endParaRPr sz="2500">
              <a:latin typeface="+mn-lt"/>
              <a:ea typeface="+mn-ea"/>
              <a:cs typeface="+mn-cs"/>
              <a:sym typeface="Courier"/>
            </a:endParaRPr>
          </a:p>
          <a:p>
            <a:pPr lvl="0" algn="l" defTabSz="457200">
              <a:defRPr sz="1800"/>
            </a:pPr>
            <a:r>
              <a:rPr sz="2500">
                <a:latin typeface="+mn-lt"/>
                <a:ea typeface="+mn-ea"/>
                <a:cs typeface="+mn-cs"/>
                <a:sym typeface="Courier"/>
              </a:rPr>
              <a:t>  group </a:t>
            </a:r>
            <a:r>
              <a:rPr sz="2500">
                <a:solidFill>
                  <a:srgbClr val="C8352B"/>
                </a:solidFill>
                <a:latin typeface="+mn-lt"/>
                <a:ea typeface="+mn-ea"/>
                <a:cs typeface="+mn-cs"/>
                <a:sym typeface="Courier"/>
              </a:rPr>
              <a:t>"root"</a:t>
            </a:r>
            <a:endParaRPr sz="2500">
              <a:latin typeface="+mn-lt"/>
              <a:ea typeface="+mn-ea"/>
              <a:cs typeface="+mn-cs"/>
              <a:sym typeface="Courier"/>
            </a:endParaRPr>
          </a:p>
          <a:p>
            <a:pPr lvl="0" algn="l" defTabSz="457200">
              <a:defRPr sz="1800"/>
            </a:pPr>
            <a:r>
              <a:rPr sz="2500">
                <a:latin typeface="+mn-lt"/>
                <a:ea typeface="+mn-ea"/>
                <a:cs typeface="+mn-cs"/>
                <a:sym typeface="Courier"/>
              </a:rPr>
              <a:t>  mode </a:t>
            </a:r>
            <a:r>
              <a:rPr sz="2500">
                <a:solidFill>
                  <a:srgbClr val="C8352B"/>
                </a:solidFill>
                <a:latin typeface="+mn-lt"/>
                <a:ea typeface="+mn-ea"/>
                <a:cs typeface="+mn-cs"/>
                <a:sym typeface="Courier"/>
              </a:rPr>
              <a:t>"0644"</a:t>
            </a:r>
            <a:endParaRPr sz="2500">
              <a:latin typeface="+mn-lt"/>
              <a:ea typeface="+mn-ea"/>
              <a:cs typeface="+mn-cs"/>
              <a:sym typeface="Courier"/>
            </a:endParaRPr>
          </a:p>
          <a:p>
            <a:pPr lvl="0" algn="l" defTabSz="457200">
              <a:defRPr sz="1800"/>
            </a:pPr>
            <a:r>
              <a:rPr sz="2500">
                <a:latin typeface="+mn-lt"/>
                <a:ea typeface="+mn-ea"/>
                <a:cs typeface="+mn-cs"/>
                <a:sym typeface="Courier"/>
              </a:rPr>
              <a:t>  notifies </a:t>
            </a:r>
            <a:r>
              <a:rPr sz="2500">
                <a:solidFill>
                  <a:srgbClr val="22288F"/>
                </a:solidFill>
                <a:latin typeface="+mn-lt"/>
                <a:ea typeface="+mn-ea"/>
                <a:cs typeface="+mn-cs"/>
                <a:sym typeface="Courier"/>
              </a:rPr>
              <a:t>:restart</a:t>
            </a:r>
            <a:r>
              <a:rPr sz="2500">
                <a:latin typeface="+mn-lt"/>
                <a:ea typeface="+mn-ea"/>
                <a:cs typeface="+mn-cs"/>
                <a:sym typeface="Courier"/>
              </a:rPr>
              <a:t>, </a:t>
            </a:r>
            <a:r>
              <a:rPr sz="2500">
                <a:solidFill>
                  <a:srgbClr val="C8352B"/>
                </a:solidFill>
                <a:latin typeface="+mn-lt"/>
                <a:ea typeface="+mn-ea"/>
                <a:cs typeface="+mn-cs"/>
                <a:sym typeface="Courier"/>
              </a:rPr>
              <a:t>"service[haproxy]"</a:t>
            </a:r>
            <a:endParaRPr sz="2500">
              <a:latin typeface="+mn-lt"/>
              <a:ea typeface="+mn-ea"/>
              <a:cs typeface="+mn-cs"/>
              <a:sym typeface="Courier"/>
            </a:endParaRPr>
          </a:p>
          <a:p>
            <a:pPr lvl="0" algn="l" defTabSz="457200">
              <a:defRPr sz="1800"/>
            </a:pPr>
            <a:r>
              <a:rPr sz="2500" b="1">
                <a:solidFill>
                  <a:srgbClr val="008F00"/>
                </a:solidFill>
                <a:latin typeface="+mn-lt"/>
                <a:ea typeface="+mn-ea"/>
                <a:cs typeface="+mn-cs"/>
                <a:sym typeface="Courier"/>
              </a:rPr>
              <a:t>end</a:t>
            </a:r>
            <a:endParaRPr sz="2500">
              <a:latin typeface="+mn-lt"/>
              <a:ea typeface="+mn-ea"/>
              <a:cs typeface="+mn-cs"/>
              <a:sym typeface="Courier"/>
            </a:endParaRPr>
          </a:p>
          <a:p>
            <a:pPr lvl="0" algn="l" defTabSz="457200">
              <a:defRPr sz="1800"/>
            </a:pPr>
            <a:endParaRPr sz="2500">
              <a:latin typeface="+mn-lt"/>
              <a:ea typeface="+mn-ea"/>
              <a:cs typeface="+mn-cs"/>
              <a:sym typeface="Courier"/>
            </a:endParaRPr>
          </a:p>
          <a:p>
            <a:pPr lvl="0" algn="l" defTabSz="457200">
              <a:defRPr sz="1800"/>
            </a:pPr>
            <a:r>
              <a:rPr sz="2500">
                <a:latin typeface="+mn-lt"/>
                <a:ea typeface="+mn-ea"/>
                <a:cs typeface="+mn-cs"/>
                <a:sym typeface="Courier"/>
              </a:rPr>
              <a:t>service </a:t>
            </a:r>
            <a:r>
              <a:rPr sz="2500">
                <a:solidFill>
                  <a:srgbClr val="C8352B"/>
                </a:solidFill>
                <a:latin typeface="+mn-lt"/>
                <a:ea typeface="+mn-ea"/>
                <a:cs typeface="+mn-cs"/>
                <a:sym typeface="Courier"/>
              </a:rPr>
              <a:t>"haproxy"</a:t>
            </a:r>
            <a:r>
              <a:rPr sz="2500">
                <a:latin typeface="+mn-lt"/>
                <a:ea typeface="+mn-ea"/>
                <a:cs typeface="+mn-cs"/>
                <a:sym typeface="Courier"/>
              </a:rPr>
              <a:t> </a:t>
            </a:r>
            <a:r>
              <a:rPr sz="2500" b="1">
                <a:solidFill>
                  <a:srgbClr val="008F00"/>
                </a:solidFill>
                <a:latin typeface="+mn-lt"/>
                <a:ea typeface="+mn-ea"/>
                <a:cs typeface="+mn-cs"/>
                <a:sym typeface="Courier"/>
              </a:rPr>
              <a:t>do</a:t>
            </a:r>
            <a:endParaRPr sz="2500">
              <a:latin typeface="+mn-lt"/>
              <a:ea typeface="+mn-ea"/>
              <a:cs typeface="+mn-cs"/>
              <a:sym typeface="Courier"/>
            </a:endParaRPr>
          </a:p>
          <a:p>
            <a:pPr lvl="0" algn="l" defTabSz="457200">
              <a:defRPr sz="1800"/>
            </a:pPr>
            <a:r>
              <a:rPr sz="2500">
                <a:latin typeface="+mn-lt"/>
                <a:ea typeface="+mn-ea"/>
                <a:cs typeface="+mn-cs"/>
                <a:sym typeface="Courier"/>
              </a:rPr>
              <a:t>  supports </a:t>
            </a:r>
            <a:r>
              <a:rPr sz="2500">
                <a:solidFill>
                  <a:srgbClr val="22288F"/>
                </a:solidFill>
                <a:latin typeface="+mn-lt"/>
                <a:ea typeface="+mn-ea"/>
                <a:cs typeface="+mn-cs"/>
                <a:sym typeface="Courier"/>
              </a:rPr>
              <a:t>:restart =&gt; true</a:t>
            </a:r>
            <a:endParaRPr sz="2500">
              <a:latin typeface="+mn-lt"/>
              <a:ea typeface="+mn-ea"/>
              <a:cs typeface="+mn-cs"/>
              <a:sym typeface="Courier"/>
            </a:endParaRPr>
          </a:p>
          <a:p>
            <a:pPr lvl="0" algn="l" defTabSz="457200">
              <a:defRPr sz="1800"/>
            </a:pPr>
            <a:r>
              <a:rPr sz="2500">
                <a:latin typeface="+mn-lt"/>
                <a:ea typeface="+mn-ea"/>
                <a:cs typeface="+mn-cs"/>
                <a:sym typeface="Courier"/>
              </a:rPr>
              <a:t>  action </a:t>
            </a:r>
            <a:r>
              <a:rPr sz="2500">
                <a:solidFill>
                  <a:srgbClr val="797979"/>
                </a:solidFill>
                <a:latin typeface="+mn-lt"/>
                <a:ea typeface="+mn-ea"/>
                <a:cs typeface="+mn-cs"/>
                <a:sym typeface="Courier"/>
              </a:rPr>
              <a:t>[</a:t>
            </a:r>
            <a:r>
              <a:rPr sz="2500">
                <a:solidFill>
                  <a:srgbClr val="22288F"/>
                </a:solidFill>
                <a:latin typeface="+mn-lt"/>
                <a:ea typeface="+mn-ea"/>
                <a:cs typeface="+mn-cs"/>
                <a:sym typeface="Courier"/>
              </a:rPr>
              <a:t>:enable</a:t>
            </a:r>
            <a:r>
              <a:rPr sz="2500">
                <a:latin typeface="+mn-lt"/>
                <a:ea typeface="+mn-ea"/>
                <a:cs typeface="+mn-cs"/>
                <a:sym typeface="Courier"/>
              </a:rPr>
              <a:t>, </a:t>
            </a:r>
            <a:r>
              <a:rPr sz="2500">
                <a:solidFill>
                  <a:srgbClr val="22288F"/>
                </a:solidFill>
                <a:latin typeface="+mn-lt"/>
                <a:ea typeface="+mn-ea"/>
                <a:cs typeface="+mn-cs"/>
                <a:sym typeface="Courier"/>
              </a:rPr>
              <a:t>:start</a:t>
            </a:r>
            <a:r>
              <a:rPr sz="2500">
                <a:solidFill>
                  <a:srgbClr val="797979"/>
                </a:solidFill>
                <a:latin typeface="+mn-lt"/>
                <a:ea typeface="+mn-ea"/>
                <a:cs typeface="+mn-cs"/>
                <a:sym typeface="Courier"/>
              </a:rPr>
              <a:t>]</a:t>
            </a:r>
            <a:endParaRPr sz="2500">
              <a:latin typeface="+mn-lt"/>
              <a:ea typeface="+mn-ea"/>
              <a:cs typeface="+mn-cs"/>
              <a:sym typeface="Courier"/>
            </a:endParaRPr>
          </a:p>
          <a:p>
            <a:pPr lvl="0" algn="l" defTabSz="457200">
              <a:defRPr sz="1800"/>
            </a:pPr>
            <a:r>
              <a:rPr sz="2500" b="1">
                <a:solidFill>
                  <a:srgbClr val="008F00"/>
                </a:solidFill>
                <a:latin typeface="+mn-lt"/>
                <a:ea typeface="+mn-ea"/>
                <a:cs typeface="+mn-cs"/>
                <a:sym typeface="Courier"/>
              </a:rPr>
              <a:t>end</a:t>
            </a:r>
          </a:p>
        </p:txBody>
      </p:sp>
      <p:sp>
        <p:nvSpPr>
          <p:cNvPr id="6412" name="Shape 6412"/>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Chef Resources</a:t>
            </a:r>
          </a:p>
        </p:txBody>
      </p:sp>
      <p:sp>
        <p:nvSpPr>
          <p:cNvPr id="6413" name="Shape 6413"/>
          <p:cNvSpPr>
            <a:spLocks noGrp="1"/>
          </p:cNvSpPr>
          <p:nvPr>
            <p:ph type="body" idx="1"/>
          </p:nvPr>
        </p:nvSpPr>
        <p:spPr>
          <a:prstGeom prst="rect">
            <a:avLst/>
          </a:prstGeom>
        </p:spPr>
        <p:txBody>
          <a:bodyPr/>
          <a:lstStyle/>
          <a:p>
            <a:pPr lvl="0">
              <a:defRPr sz="1800"/>
            </a:pPr>
            <a:r>
              <a:rPr sz="4800"/>
              <a:t>Have a type</a:t>
            </a:r>
          </a:p>
          <a:p>
            <a:pPr lvl="0">
              <a:defRPr sz="1800"/>
            </a:pPr>
            <a:r>
              <a:rPr sz="4800"/>
              <a:t>Have a name</a:t>
            </a:r>
          </a:p>
          <a:p>
            <a:pPr lvl="0">
              <a:defRPr sz="1800"/>
            </a:pPr>
            <a:r>
              <a:rPr sz="4800"/>
              <a:t>Have parameters</a:t>
            </a:r>
            <a:endParaRPr sz="4800" b="1"/>
          </a:p>
          <a:p>
            <a:pPr lvl="0">
              <a:defRPr sz="1800"/>
            </a:pPr>
            <a:r>
              <a:rPr sz="4800"/>
              <a:t>Take </a:t>
            </a:r>
            <a:r>
              <a:rPr sz="4800" b="1"/>
              <a:t>action</a:t>
            </a:r>
            <a:r>
              <a:rPr sz="4800"/>
              <a:t> to put the resource into the desired state</a:t>
            </a:r>
          </a:p>
        </p:txBody>
      </p:sp>
      <p:sp>
        <p:nvSpPr>
          <p:cNvPr id="6414" name="Shape 641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664</a:t>
            </a:fld>
            <a:endParaRPr sz="1000"/>
          </a:p>
        </p:txBody>
      </p:sp>
      <p:sp>
        <p:nvSpPr>
          <p:cNvPr id="6415" name="Shape 6415"/>
          <p:cNvSpPr/>
          <p:nvPr/>
        </p:nvSpPr>
        <p:spPr>
          <a:xfrm>
            <a:off x="7912100" y="3797300"/>
            <a:ext cx="68961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416" name="Shape 6416"/>
          <p:cNvSpPr/>
          <p:nvPr/>
        </p:nvSpPr>
        <p:spPr>
          <a:xfrm>
            <a:off x="7937500" y="2273300"/>
            <a:ext cx="15240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417" name="Shape 6417"/>
          <p:cNvSpPr/>
          <p:nvPr/>
        </p:nvSpPr>
        <p:spPr>
          <a:xfrm>
            <a:off x="7937500" y="2324100"/>
            <a:ext cx="33401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418" name="Shape 6418"/>
          <p:cNvSpPr/>
          <p:nvPr/>
        </p:nvSpPr>
        <p:spPr>
          <a:xfrm>
            <a:off x="7988300" y="4140200"/>
            <a:ext cx="7620000" cy="2273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419" name="Shape 6419"/>
          <p:cNvSpPr/>
          <p:nvPr/>
        </p:nvSpPr>
        <p:spPr>
          <a:xfrm>
            <a:off x="6489700" y="6502400"/>
            <a:ext cx="24257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420" name="Shape 6420"/>
          <p:cNvSpPr/>
          <p:nvPr/>
        </p:nvSpPr>
        <p:spPr>
          <a:xfrm>
            <a:off x="7962900" y="6870700"/>
            <a:ext cx="39751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421" name="Shape 6421"/>
          <p:cNvSpPr/>
          <p:nvPr/>
        </p:nvSpPr>
        <p:spPr>
          <a:xfrm>
            <a:off x="7962900" y="7277100"/>
            <a:ext cx="55118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422" name="Shape 6422"/>
          <p:cNvSpPr/>
          <p:nvPr/>
        </p:nvSpPr>
        <p:spPr>
          <a:xfrm>
            <a:off x="11391900" y="2273300"/>
            <a:ext cx="15240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423" name="Shape 6423"/>
          <p:cNvSpPr/>
          <p:nvPr/>
        </p:nvSpPr>
        <p:spPr>
          <a:xfrm>
            <a:off x="14795500" y="3797300"/>
            <a:ext cx="6858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424" name="Shape 6424"/>
          <p:cNvSpPr/>
          <p:nvPr/>
        </p:nvSpPr>
        <p:spPr>
          <a:xfrm>
            <a:off x="11150600" y="6870700"/>
            <a:ext cx="6858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425" name="Shape 6425"/>
          <p:cNvSpPr/>
          <p:nvPr/>
        </p:nvSpPr>
        <p:spPr>
          <a:xfrm>
            <a:off x="7937500" y="3060700"/>
            <a:ext cx="15240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426" name="Shape 6426"/>
          <p:cNvSpPr/>
          <p:nvPr/>
        </p:nvSpPr>
        <p:spPr>
          <a:xfrm>
            <a:off x="7937500" y="8026400"/>
            <a:ext cx="15240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xmlns:p14="http://schemas.microsoft.com/office/powerpoint/2010/main" spd="med"/>
</p:sld>
</file>

<file path=ppt/slides/slide6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30" name="Shape 6430"/>
          <p:cNvSpPr/>
          <p:nvPr/>
        </p:nvSpPr>
        <p:spPr>
          <a:xfrm>
            <a:off x="7772400" y="1974850"/>
            <a:ext cx="8102600" cy="6578600"/>
          </a:xfrm>
          <a:prstGeom prst="rect">
            <a:avLst/>
          </a:prstGeom>
          <a:solidFill>
            <a:srgbClr val="FFFFFF"/>
          </a:solidFill>
          <a:ln w="25400">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p>
            <a:pPr lvl="0" algn="l" defTabSz="457200">
              <a:defRPr sz="1800"/>
            </a:pPr>
            <a:r>
              <a:rPr sz="2500">
                <a:latin typeface="+mn-lt"/>
                <a:ea typeface="+mn-ea"/>
                <a:cs typeface="+mn-cs"/>
                <a:sym typeface="Courier"/>
              </a:rPr>
              <a:t>package </a:t>
            </a:r>
            <a:r>
              <a:rPr sz="2500">
                <a:solidFill>
                  <a:srgbClr val="C8352B"/>
                </a:solidFill>
                <a:latin typeface="+mn-lt"/>
                <a:ea typeface="+mn-ea"/>
                <a:cs typeface="+mn-cs"/>
                <a:sym typeface="Courier"/>
              </a:rPr>
              <a:t>"haproxy"</a:t>
            </a:r>
            <a:r>
              <a:rPr sz="2500">
                <a:latin typeface="+mn-lt"/>
                <a:ea typeface="+mn-ea"/>
                <a:cs typeface="+mn-cs"/>
                <a:sym typeface="Courier"/>
              </a:rPr>
              <a:t> </a:t>
            </a:r>
            <a:r>
              <a:rPr sz="2500" b="1">
                <a:solidFill>
                  <a:srgbClr val="008F00"/>
                </a:solidFill>
                <a:latin typeface="+mn-lt"/>
                <a:ea typeface="+mn-ea"/>
                <a:cs typeface="+mn-cs"/>
                <a:sym typeface="Courier"/>
              </a:rPr>
              <a:t>do</a:t>
            </a:r>
            <a:endParaRPr sz="2500">
              <a:latin typeface="+mn-lt"/>
              <a:ea typeface="+mn-ea"/>
              <a:cs typeface="+mn-cs"/>
              <a:sym typeface="Courier"/>
            </a:endParaRPr>
          </a:p>
          <a:p>
            <a:pPr lvl="0" algn="l" defTabSz="457200">
              <a:defRPr sz="1800"/>
            </a:pPr>
            <a:r>
              <a:rPr sz="2500">
                <a:latin typeface="+mn-lt"/>
                <a:ea typeface="+mn-ea"/>
                <a:cs typeface="+mn-cs"/>
                <a:sym typeface="Courier"/>
              </a:rPr>
              <a:t>  action </a:t>
            </a:r>
            <a:r>
              <a:rPr sz="2500">
                <a:solidFill>
                  <a:srgbClr val="22288F"/>
                </a:solidFill>
                <a:latin typeface="+mn-lt"/>
                <a:ea typeface="+mn-ea"/>
                <a:cs typeface="+mn-cs"/>
                <a:sym typeface="Courier"/>
              </a:rPr>
              <a:t>:install</a:t>
            </a:r>
            <a:endParaRPr sz="2500">
              <a:latin typeface="+mn-lt"/>
              <a:ea typeface="+mn-ea"/>
              <a:cs typeface="+mn-cs"/>
              <a:sym typeface="Courier"/>
            </a:endParaRPr>
          </a:p>
          <a:p>
            <a:pPr lvl="0" algn="l" defTabSz="457200">
              <a:defRPr sz="1800"/>
            </a:pPr>
            <a:r>
              <a:rPr sz="2500" b="1">
                <a:solidFill>
                  <a:srgbClr val="008F00"/>
                </a:solidFill>
                <a:latin typeface="+mn-lt"/>
                <a:ea typeface="+mn-ea"/>
                <a:cs typeface="+mn-cs"/>
                <a:sym typeface="Courier"/>
              </a:rPr>
              <a:t>end</a:t>
            </a:r>
            <a:endParaRPr sz="2500">
              <a:latin typeface="+mn-lt"/>
              <a:ea typeface="+mn-ea"/>
              <a:cs typeface="+mn-cs"/>
              <a:sym typeface="Courier"/>
            </a:endParaRPr>
          </a:p>
          <a:p>
            <a:pPr lvl="0" algn="l" defTabSz="457200">
              <a:defRPr sz="1800"/>
            </a:pPr>
            <a:endParaRPr sz="2500">
              <a:latin typeface="+mn-lt"/>
              <a:ea typeface="+mn-ea"/>
              <a:cs typeface="+mn-cs"/>
              <a:sym typeface="Courier"/>
            </a:endParaRPr>
          </a:p>
          <a:p>
            <a:pPr lvl="0" algn="l" defTabSz="457200">
              <a:defRPr sz="1800"/>
            </a:pPr>
            <a:r>
              <a:rPr sz="2500">
                <a:latin typeface="+mn-lt"/>
                <a:ea typeface="+mn-ea"/>
                <a:cs typeface="+mn-cs"/>
                <a:sym typeface="Courier"/>
              </a:rPr>
              <a:t>template </a:t>
            </a:r>
            <a:r>
              <a:rPr sz="2500">
                <a:solidFill>
                  <a:srgbClr val="C8352B"/>
                </a:solidFill>
                <a:latin typeface="+mn-lt"/>
                <a:ea typeface="+mn-ea"/>
                <a:cs typeface="+mn-cs"/>
                <a:sym typeface="Courier"/>
              </a:rPr>
              <a:t>"/etc/haproxy/haproxy.cfg"</a:t>
            </a:r>
            <a:r>
              <a:rPr sz="2500">
                <a:latin typeface="+mn-lt"/>
                <a:ea typeface="+mn-ea"/>
                <a:cs typeface="+mn-cs"/>
                <a:sym typeface="Courier"/>
              </a:rPr>
              <a:t> </a:t>
            </a:r>
            <a:r>
              <a:rPr sz="2500" b="1">
                <a:solidFill>
                  <a:srgbClr val="008F00"/>
                </a:solidFill>
                <a:latin typeface="+mn-lt"/>
                <a:ea typeface="+mn-ea"/>
                <a:cs typeface="+mn-cs"/>
                <a:sym typeface="Courier"/>
              </a:rPr>
              <a:t>do</a:t>
            </a:r>
            <a:endParaRPr sz="2500">
              <a:latin typeface="+mn-lt"/>
              <a:ea typeface="+mn-ea"/>
              <a:cs typeface="+mn-cs"/>
              <a:sym typeface="Courier"/>
            </a:endParaRPr>
          </a:p>
          <a:p>
            <a:pPr lvl="0" algn="l" defTabSz="457200">
              <a:defRPr sz="1800"/>
            </a:pPr>
            <a:r>
              <a:rPr sz="2500">
                <a:latin typeface="+mn-lt"/>
                <a:ea typeface="+mn-ea"/>
                <a:cs typeface="+mn-cs"/>
                <a:sym typeface="Courier"/>
              </a:rPr>
              <a:t>  source </a:t>
            </a:r>
            <a:r>
              <a:rPr sz="2500">
                <a:solidFill>
                  <a:srgbClr val="C8352B"/>
                </a:solidFill>
                <a:latin typeface="+mn-lt"/>
                <a:ea typeface="+mn-ea"/>
                <a:cs typeface="+mn-cs"/>
                <a:sym typeface="Courier"/>
              </a:rPr>
              <a:t>"haproxy.cfg.erb"</a:t>
            </a:r>
            <a:endParaRPr sz="2500">
              <a:latin typeface="+mn-lt"/>
              <a:ea typeface="+mn-ea"/>
              <a:cs typeface="+mn-cs"/>
              <a:sym typeface="Courier"/>
            </a:endParaRPr>
          </a:p>
          <a:p>
            <a:pPr lvl="0" algn="l" defTabSz="457200">
              <a:defRPr sz="1800"/>
            </a:pPr>
            <a:r>
              <a:rPr sz="2500">
                <a:latin typeface="+mn-lt"/>
                <a:ea typeface="+mn-ea"/>
                <a:cs typeface="+mn-cs"/>
                <a:sym typeface="Courier"/>
              </a:rPr>
              <a:t>  owner </a:t>
            </a:r>
            <a:r>
              <a:rPr sz="2500">
                <a:solidFill>
                  <a:srgbClr val="C8352B"/>
                </a:solidFill>
                <a:latin typeface="+mn-lt"/>
                <a:ea typeface="+mn-ea"/>
                <a:cs typeface="+mn-cs"/>
                <a:sym typeface="Courier"/>
              </a:rPr>
              <a:t>"root"</a:t>
            </a:r>
            <a:endParaRPr sz="2500">
              <a:latin typeface="+mn-lt"/>
              <a:ea typeface="+mn-ea"/>
              <a:cs typeface="+mn-cs"/>
              <a:sym typeface="Courier"/>
            </a:endParaRPr>
          </a:p>
          <a:p>
            <a:pPr lvl="0" algn="l" defTabSz="457200">
              <a:defRPr sz="1800"/>
            </a:pPr>
            <a:r>
              <a:rPr sz="2500">
                <a:latin typeface="+mn-lt"/>
                <a:ea typeface="+mn-ea"/>
                <a:cs typeface="+mn-cs"/>
                <a:sym typeface="Courier"/>
              </a:rPr>
              <a:t>  group </a:t>
            </a:r>
            <a:r>
              <a:rPr sz="2500">
                <a:solidFill>
                  <a:srgbClr val="C8352B"/>
                </a:solidFill>
                <a:latin typeface="+mn-lt"/>
                <a:ea typeface="+mn-ea"/>
                <a:cs typeface="+mn-cs"/>
                <a:sym typeface="Courier"/>
              </a:rPr>
              <a:t>"root"</a:t>
            </a:r>
            <a:endParaRPr sz="2500">
              <a:latin typeface="+mn-lt"/>
              <a:ea typeface="+mn-ea"/>
              <a:cs typeface="+mn-cs"/>
              <a:sym typeface="Courier"/>
            </a:endParaRPr>
          </a:p>
          <a:p>
            <a:pPr lvl="0" algn="l" defTabSz="457200">
              <a:defRPr sz="1800"/>
            </a:pPr>
            <a:r>
              <a:rPr sz="2500">
                <a:latin typeface="+mn-lt"/>
                <a:ea typeface="+mn-ea"/>
                <a:cs typeface="+mn-cs"/>
                <a:sym typeface="Courier"/>
              </a:rPr>
              <a:t>  mode </a:t>
            </a:r>
            <a:r>
              <a:rPr sz="2500">
                <a:solidFill>
                  <a:srgbClr val="C8352B"/>
                </a:solidFill>
                <a:latin typeface="+mn-lt"/>
                <a:ea typeface="+mn-ea"/>
                <a:cs typeface="+mn-cs"/>
                <a:sym typeface="Courier"/>
              </a:rPr>
              <a:t>"0644"</a:t>
            </a:r>
            <a:endParaRPr sz="2500">
              <a:latin typeface="+mn-lt"/>
              <a:ea typeface="+mn-ea"/>
              <a:cs typeface="+mn-cs"/>
              <a:sym typeface="Courier"/>
            </a:endParaRPr>
          </a:p>
          <a:p>
            <a:pPr lvl="0" algn="l" defTabSz="457200">
              <a:defRPr sz="1800"/>
            </a:pPr>
            <a:r>
              <a:rPr sz="2500">
                <a:latin typeface="+mn-lt"/>
                <a:ea typeface="+mn-ea"/>
                <a:cs typeface="+mn-cs"/>
                <a:sym typeface="Courier"/>
              </a:rPr>
              <a:t>  notifies </a:t>
            </a:r>
            <a:r>
              <a:rPr sz="2500">
                <a:solidFill>
                  <a:srgbClr val="22288F"/>
                </a:solidFill>
                <a:latin typeface="+mn-lt"/>
                <a:ea typeface="+mn-ea"/>
                <a:cs typeface="+mn-cs"/>
                <a:sym typeface="Courier"/>
              </a:rPr>
              <a:t>:restart</a:t>
            </a:r>
            <a:r>
              <a:rPr sz="2500">
                <a:latin typeface="+mn-lt"/>
                <a:ea typeface="+mn-ea"/>
                <a:cs typeface="+mn-cs"/>
                <a:sym typeface="Courier"/>
              </a:rPr>
              <a:t>, </a:t>
            </a:r>
            <a:r>
              <a:rPr sz="2500">
                <a:solidFill>
                  <a:srgbClr val="C8352B"/>
                </a:solidFill>
                <a:latin typeface="+mn-lt"/>
                <a:ea typeface="+mn-ea"/>
                <a:cs typeface="+mn-cs"/>
                <a:sym typeface="Courier"/>
              </a:rPr>
              <a:t>"service[haproxy]"</a:t>
            </a:r>
            <a:endParaRPr sz="2500">
              <a:latin typeface="+mn-lt"/>
              <a:ea typeface="+mn-ea"/>
              <a:cs typeface="+mn-cs"/>
              <a:sym typeface="Courier"/>
            </a:endParaRPr>
          </a:p>
          <a:p>
            <a:pPr lvl="0" algn="l" defTabSz="457200">
              <a:defRPr sz="1800"/>
            </a:pPr>
            <a:r>
              <a:rPr sz="2500" b="1">
                <a:solidFill>
                  <a:srgbClr val="008F00"/>
                </a:solidFill>
                <a:latin typeface="+mn-lt"/>
                <a:ea typeface="+mn-ea"/>
                <a:cs typeface="+mn-cs"/>
                <a:sym typeface="Courier"/>
              </a:rPr>
              <a:t>end</a:t>
            </a:r>
            <a:endParaRPr sz="2500">
              <a:latin typeface="+mn-lt"/>
              <a:ea typeface="+mn-ea"/>
              <a:cs typeface="+mn-cs"/>
              <a:sym typeface="Courier"/>
            </a:endParaRPr>
          </a:p>
          <a:p>
            <a:pPr lvl="0" algn="l" defTabSz="457200">
              <a:defRPr sz="1800"/>
            </a:pPr>
            <a:endParaRPr sz="2500">
              <a:latin typeface="+mn-lt"/>
              <a:ea typeface="+mn-ea"/>
              <a:cs typeface="+mn-cs"/>
              <a:sym typeface="Courier"/>
            </a:endParaRPr>
          </a:p>
          <a:p>
            <a:pPr lvl="0" algn="l" defTabSz="457200">
              <a:defRPr sz="1800"/>
            </a:pPr>
            <a:r>
              <a:rPr sz="2500">
                <a:latin typeface="+mn-lt"/>
                <a:ea typeface="+mn-ea"/>
                <a:cs typeface="+mn-cs"/>
                <a:sym typeface="Courier"/>
              </a:rPr>
              <a:t>service </a:t>
            </a:r>
            <a:r>
              <a:rPr sz="2500">
                <a:solidFill>
                  <a:srgbClr val="C8352B"/>
                </a:solidFill>
                <a:latin typeface="+mn-lt"/>
                <a:ea typeface="+mn-ea"/>
                <a:cs typeface="+mn-cs"/>
                <a:sym typeface="Courier"/>
              </a:rPr>
              <a:t>"haproxy"</a:t>
            </a:r>
            <a:r>
              <a:rPr sz="2500">
                <a:latin typeface="+mn-lt"/>
                <a:ea typeface="+mn-ea"/>
                <a:cs typeface="+mn-cs"/>
                <a:sym typeface="Courier"/>
              </a:rPr>
              <a:t> </a:t>
            </a:r>
            <a:r>
              <a:rPr sz="2500" b="1">
                <a:solidFill>
                  <a:srgbClr val="008F00"/>
                </a:solidFill>
                <a:latin typeface="+mn-lt"/>
                <a:ea typeface="+mn-ea"/>
                <a:cs typeface="+mn-cs"/>
                <a:sym typeface="Courier"/>
              </a:rPr>
              <a:t>do</a:t>
            </a:r>
            <a:endParaRPr sz="2500">
              <a:latin typeface="+mn-lt"/>
              <a:ea typeface="+mn-ea"/>
              <a:cs typeface="+mn-cs"/>
              <a:sym typeface="Courier"/>
            </a:endParaRPr>
          </a:p>
          <a:p>
            <a:pPr lvl="0" algn="l" defTabSz="457200">
              <a:defRPr sz="1800"/>
            </a:pPr>
            <a:r>
              <a:rPr sz="2500">
                <a:latin typeface="+mn-lt"/>
                <a:ea typeface="+mn-ea"/>
                <a:cs typeface="+mn-cs"/>
                <a:sym typeface="Courier"/>
              </a:rPr>
              <a:t>  supports </a:t>
            </a:r>
            <a:r>
              <a:rPr sz="2500">
                <a:solidFill>
                  <a:srgbClr val="22288F"/>
                </a:solidFill>
                <a:latin typeface="+mn-lt"/>
                <a:ea typeface="+mn-ea"/>
                <a:cs typeface="+mn-cs"/>
                <a:sym typeface="Courier"/>
              </a:rPr>
              <a:t>:restart =&gt; true</a:t>
            </a:r>
            <a:endParaRPr sz="2500">
              <a:latin typeface="+mn-lt"/>
              <a:ea typeface="+mn-ea"/>
              <a:cs typeface="+mn-cs"/>
              <a:sym typeface="Courier"/>
            </a:endParaRPr>
          </a:p>
          <a:p>
            <a:pPr lvl="0" algn="l" defTabSz="457200">
              <a:defRPr sz="1800"/>
            </a:pPr>
            <a:r>
              <a:rPr sz="2500">
                <a:latin typeface="+mn-lt"/>
                <a:ea typeface="+mn-ea"/>
                <a:cs typeface="+mn-cs"/>
                <a:sym typeface="Courier"/>
              </a:rPr>
              <a:t>  action </a:t>
            </a:r>
            <a:r>
              <a:rPr sz="2500">
                <a:solidFill>
                  <a:srgbClr val="797979"/>
                </a:solidFill>
                <a:latin typeface="+mn-lt"/>
                <a:ea typeface="+mn-ea"/>
                <a:cs typeface="+mn-cs"/>
                <a:sym typeface="Courier"/>
              </a:rPr>
              <a:t>[</a:t>
            </a:r>
            <a:r>
              <a:rPr sz="2500">
                <a:solidFill>
                  <a:srgbClr val="22288F"/>
                </a:solidFill>
                <a:latin typeface="+mn-lt"/>
                <a:ea typeface="+mn-ea"/>
                <a:cs typeface="+mn-cs"/>
                <a:sym typeface="Courier"/>
              </a:rPr>
              <a:t>:enable</a:t>
            </a:r>
            <a:r>
              <a:rPr sz="2500">
                <a:latin typeface="+mn-lt"/>
                <a:ea typeface="+mn-ea"/>
                <a:cs typeface="+mn-cs"/>
                <a:sym typeface="Courier"/>
              </a:rPr>
              <a:t>, </a:t>
            </a:r>
            <a:r>
              <a:rPr sz="2500">
                <a:solidFill>
                  <a:srgbClr val="22288F"/>
                </a:solidFill>
                <a:latin typeface="+mn-lt"/>
                <a:ea typeface="+mn-ea"/>
                <a:cs typeface="+mn-cs"/>
                <a:sym typeface="Courier"/>
              </a:rPr>
              <a:t>:start</a:t>
            </a:r>
            <a:r>
              <a:rPr sz="2500">
                <a:solidFill>
                  <a:srgbClr val="797979"/>
                </a:solidFill>
                <a:latin typeface="+mn-lt"/>
                <a:ea typeface="+mn-ea"/>
                <a:cs typeface="+mn-cs"/>
                <a:sym typeface="Courier"/>
              </a:rPr>
              <a:t>]</a:t>
            </a:r>
            <a:endParaRPr sz="2500">
              <a:latin typeface="+mn-lt"/>
              <a:ea typeface="+mn-ea"/>
              <a:cs typeface="+mn-cs"/>
              <a:sym typeface="Courier"/>
            </a:endParaRPr>
          </a:p>
          <a:p>
            <a:pPr lvl="0" algn="l" defTabSz="457200">
              <a:defRPr sz="1800"/>
            </a:pPr>
            <a:r>
              <a:rPr sz="2500" b="1">
                <a:solidFill>
                  <a:srgbClr val="008F00"/>
                </a:solidFill>
                <a:latin typeface="+mn-lt"/>
                <a:ea typeface="+mn-ea"/>
                <a:cs typeface="+mn-cs"/>
                <a:sym typeface="Courier"/>
              </a:rPr>
              <a:t>end</a:t>
            </a:r>
          </a:p>
        </p:txBody>
      </p:sp>
      <p:sp>
        <p:nvSpPr>
          <p:cNvPr id="6431" name="Shape 6431"/>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Chef Resources</a:t>
            </a:r>
          </a:p>
        </p:txBody>
      </p:sp>
      <p:sp>
        <p:nvSpPr>
          <p:cNvPr id="6432" name="Shape 6432"/>
          <p:cNvSpPr>
            <a:spLocks noGrp="1"/>
          </p:cNvSpPr>
          <p:nvPr>
            <p:ph type="body" idx="1"/>
          </p:nvPr>
        </p:nvSpPr>
        <p:spPr>
          <a:prstGeom prst="rect">
            <a:avLst/>
          </a:prstGeom>
        </p:spPr>
        <p:txBody>
          <a:bodyPr/>
          <a:lstStyle/>
          <a:p>
            <a:pPr marL="365759" lvl="0" indent="-365759" defTabSz="536447">
              <a:spcBef>
                <a:spcPts val="1100"/>
              </a:spcBef>
              <a:defRPr sz="1800"/>
            </a:pPr>
            <a:r>
              <a:rPr sz="4608"/>
              <a:t>Have a type</a:t>
            </a:r>
          </a:p>
          <a:p>
            <a:pPr marL="365759" lvl="0" indent="-365759" defTabSz="536447">
              <a:spcBef>
                <a:spcPts val="1100"/>
              </a:spcBef>
              <a:defRPr sz="1800"/>
            </a:pPr>
            <a:r>
              <a:rPr sz="4608"/>
              <a:t>Have a name</a:t>
            </a:r>
          </a:p>
          <a:p>
            <a:pPr marL="365759" lvl="0" indent="-365759" defTabSz="536447">
              <a:spcBef>
                <a:spcPts val="1100"/>
              </a:spcBef>
              <a:defRPr sz="1800"/>
            </a:pPr>
            <a:r>
              <a:rPr sz="4608"/>
              <a:t>Have parameters</a:t>
            </a:r>
            <a:endParaRPr sz="4608" b="1"/>
          </a:p>
          <a:p>
            <a:pPr marL="365759" lvl="0" indent="-365759" defTabSz="536447">
              <a:spcBef>
                <a:spcPts val="1100"/>
              </a:spcBef>
              <a:defRPr sz="1800"/>
            </a:pPr>
            <a:r>
              <a:rPr sz="4608"/>
              <a:t>Take action to put the resource into the desired state</a:t>
            </a:r>
          </a:p>
          <a:p>
            <a:pPr marL="365759" lvl="0" indent="-365759" defTabSz="536447">
              <a:spcBef>
                <a:spcPts val="1100"/>
              </a:spcBef>
              <a:defRPr sz="1800"/>
            </a:pPr>
            <a:r>
              <a:rPr sz="4608"/>
              <a:t>Can send </a:t>
            </a:r>
            <a:r>
              <a:rPr sz="4608" b="1"/>
              <a:t>notifications</a:t>
            </a:r>
            <a:r>
              <a:rPr sz="4608"/>
              <a:t> to other resources</a:t>
            </a:r>
          </a:p>
        </p:txBody>
      </p:sp>
      <p:sp>
        <p:nvSpPr>
          <p:cNvPr id="6433" name="Shape 643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665</a:t>
            </a:fld>
            <a:endParaRPr sz="1000"/>
          </a:p>
        </p:txBody>
      </p:sp>
      <p:sp>
        <p:nvSpPr>
          <p:cNvPr id="6434" name="Shape 6434"/>
          <p:cNvSpPr/>
          <p:nvPr/>
        </p:nvSpPr>
        <p:spPr>
          <a:xfrm>
            <a:off x="7912100" y="3797300"/>
            <a:ext cx="68961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435" name="Shape 6435"/>
          <p:cNvSpPr/>
          <p:nvPr/>
        </p:nvSpPr>
        <p:spPr>
          <a:xfrm>
            <a:off x="7937500" y="2273300"/>
            <a:ext cx="15240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436" name="Shape 6436"/>
          <p:cNvSpPr/>
          <p:nvPr/>
        </p:nvSpPr>
        <p:spPr>
          <a:xfrm>
            <a:off x="7937500" y="2324100"/>
            <a:ext cx="3340100" cy="8382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437" name="Shape 6437"/>
          <p:cNvSpPr/>
          <p:nvPr/>
        </p:nvSpPr>
        <p:spPr>
          <a:xfrm>
            <a:off x="7988300" y="4140200"/>
            <a:ext cx="7620000" cy="15494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438" name="Shape 6438"/>
          <p:cNvSpPr/>
          <p:nvPr/>
        </p:nvSpPr>
        <p:spPr>
          <a:xfrm>
            <a:off x="7962900" y="6870700"/>
            <a:ext cx="39751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439" name="Shape 6439"/>
          <p:cNvSpPr/>
          <p:nvPr/>
        </p:nvSpPr>
        <p:spPr>
          <a:xfrm>
            <a:off x="7962900" y="7277100"/>
            <a:ext cx="5511800" cy="8382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440" name="Shape 6440"/>
          <p:cNvSpPr/>
          <p:nvPr/>
        </p:nvSpPr>
        <p:spPr>
          <a:xfrm>
            <a:off x="11391900" y="2273300"/>
            <a:ext cx="15240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441" name="Shape 6441"/>
          <p:cNvSpPr/>
          <p:nvPr/>
        </p:nvSpPr>
        <p:spPr>
          <a:xfrm>
            <a:off x="14795500" y="3797300"/>
            <a:ext cx="6858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442" name="Shape 6442"/>
          <p:cNvSpPr/>
          <p:nvPr/>
        </p:nvSpPr>
        <p:spPr>
          <a:xfrm>
            <a:off x="11150600" y="6870700"/>
            <a:ext cx="6858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443" name="Shape 6443"/>
          <p:cNvSpPr/>
          <p:nvPr/>
        </p:nvSpPr>
        <p:spPr>
          <a:xfrm>
            <a:off x="7937500" y="3060700"/>
            <a:ext cx="15240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444" name="Shape 6444"/>
          <p:cNvSpPr/>
          <p:nvPr/>
        </p:nvSpPr>
        <p:spPr>
          <a:xfrm>
            <a:off x="7937500" y="8026400"/>
            <a:ext cx="15240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6445" name="Shape 6445"/>
          <p:cNvSpPr/>
          <p:nvPr/>
        </p:nvSpPr>
        <p:spPr>
          <a:xfrm>
            <a:off x="7937500" y="6057900"/>
            <a:ext cx="1524000" cy="368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xmlns:p14="http://schemas.microsoft.com/office/powerpoint/2010/main" spd="med"/>
</p:sld>
</file>

<file path=ppt/slides/slide6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449" name="Group 6449"/>
          <p:cNvGrpSpPr/>
          <p:nvPr/>
        </p:nvGrpSpPr>
        <p:grpSpPr>
          <a:xfrm>
            <a:off x="5143500" y="322576"/>
            <a:ext cx="1388469" cy="1539248"/>
            <a:chOff x="-50799" y="-134623"/>
            <a:chExt cx="1388468" cy="1539247"/>
          </a:xfrm>
        </p:grpSpPr>
        <p:sp>
          <p:nvSpPr>
            <p:cNvPr id="6448" name="Shape 6448"/>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6447" name="Picture 6446"/>
            <p:cNvPicPr/>
            <p:nvPr/>
          </p:nvPicPr>
          <p:blipFill>
            <a:blip r:embed="rId3">
              <a:extLst/>
            </a:blip>
            <a:stretch>
              <a:fillRect/>
            </a:stretch>
          </p:blipFill>
          <p:spPr>
            <a:xfrm>
              <a:off x="-50800" y="-134624"/>
              <a:ext cx="1388469" cy="1539248"/>
            </a:xfrm>
            <a:prstGeom prst="rect">
              <a:avLst/>
            </a:prstGeom>
            <a:effectLst/>
          </p:spPr>
        </p:pic>
      </p:grpSp>
      <p:grpSp>
        <p:nvGrpSpPr>
          <p:cNvPr id="6452" name="Group 6452"/>
          <p:cNvGrpSpPr/>
          <p:nvPr/>
        </p:nvGrpSpPr>
        <p:grpSpPr>
          <a:xfrm>
            <a:off x="6565900" y="406400"/>
            <a:ext cx="3124200" cy="1371600"/>
            <a:chOff x="-50800" y="-50800"/>
            <a:chExt cx="3124200" cy="1371600"/>
          </a:xfrm>
        </p:grpSpPr>
        <p:sp>
          <p:nvSpPr>
            <p:cNvPr id="6451" name="Shape 6451"/>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build node</a:t>
              </a:r>
            </a:p>
          </p:txBody>
        </p:sp>
        <p:pic>
          <p:nvPicPr>
            <p:cNvPr id="6450" name="Picture 6449"/>
            <p:cNvPicPr/>
            <p:nvPr/>
          </p:nvPicPr>
          <p:blipFill>
            <a:blip r:embed="rId4">
              <a:extLst/>
            </a:blip>
            <a:stretch>
              <a:fillRect/>
            </a:stretch>
          </p:blipFill>
          <p:spPr>
            <a:xfrm>
              <a:off x="-50800" y="-50800"/>
              <a:ext cx="3124200" cy="1371600"/>
            </a:xfrm>
            <a:prstGeom prst="rect">
              <a:avLst/>
            </a:prstGeom>
            <a:effectLst/>
          </p:spPr>
        </p:pic>
      </p:grpSp>
      <p:grpSp>
        <p:nvGrpSpPr>
          <p:cNvPr id="6455" name="Group 6455"/>
          <p:cNvGrpSpPr/>
          <p:nvPr/>
        </p:nvGrpSpPr>
        <p:grpSpPr>
          <a:xfrm>
            <a:off x="11150600" y="406400"/>
            <a:ext cx="3124200" cy="1371600"/>
            <a:chOff x="-50800" y="-50800"/>
            <a:chExt cx="3124200" cy="1371600"/>
          </a:xfrm>
        </p:grpSpPr>
        <p:sp>
          <p:nvSpPr>
            <p:cNvPr id="6454" name="Shape 6454"/>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authenticate</a:t>
              </a:r>
            </a:p>
          </p:txBody>
        </p:sp>
        <p:pic>
          <p:nvPicPr>
            <p:cNvPr id="6453" name="Picture 6452"/>
            <p:cNvPicPr/>
            <p:nvPr/>
          </p:nvPicPr>
          <p:blipFill>
            <a:blip r:embed="rId4">
              <a:extLst/>
            </a:blip>
            <a:stretch>
              <a:fillRect/>
            </a:stretch>
          </p:blipFill>
          <p:spPr>
            <a:xfrm>
              <a:off x="-50800" y="-50800"/>
              <a:ext cx="3124200" cy="1371600"/>
            </a:xfrm>
            <a:prstGeom prst="rect">
              <a:avLst/>
            </a:prstGeom>
            <a:effectLst/>
          </p:spPr>
        </p:pic>
      </p:grpSp>
      <p:grpSp>
        <p:nvGrpSpPr>
          <p:cNvPr id="6458" name="Group 6458"/>
          <p:cNvGrpSpPr/>
          <p:nvPr/>
        </p:nvGrpSpPr>
        <p:grpSpPr>
          <a:xfrm>
            <a:off x="11150600" y="3213100"/>
            <a:ext cx="3124200" cy="1473200"/>
            <a:chOff x="-50800" y="-50800"/>
            <a:chExt cx="3124200" cy="1473200"/>
          </a:xfrm>
        </p:grpSpPr>
        <p:sp>
          <p:nvSpPr>
            <p:cNvPr id="6457" name="Shape 6457"/>
            <p:cNvSpPr/>
            <p:nvPr/>
          </p:nvSpPr>
          <p:spPr>
            <a:xfrm>
              <a:off x="0" y="0"/>
              <a:ext cx="3022600" cy="13716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sync cookbooks</a:t>
              </a:r>
            </a:p>
          </p:txBody>
        </p:sp>
        <p:pic>
          <p:nvPicPr>
            <p:cNvPr id="6456" name="Picture 6455"/>
            <p:cNvPicPr/>
            <p:nvPr/>
          </p:nvPicPr>
          <p:blipFill>
            <a:blip r:embed="rId5">
              <a:extLst/>
            </a:blip>
            <a:stretch>
              <a:fillRect/>
            </a:stretch>
          </p:blipFill>
          <p:spPr>
            <a:xfrm>
              <a:off x="-50800" y="-50800"/>
              <a:ext cx="3124200" cy="1473200"/>
            </a:xfrm>
            <a:prstGeom prst="rect">
              <a:avLst/>
            </a:prstGeom>
            <a:effectLst/>
          </p:spPr>
        </p:pic>
      </p:grpSp>
      <p:grpSp>
        <p:nvGrpSpPr>
          <p:cNvPr id="6461" name="Group 6461"/>
          <p:cNvGrpSpPr/>
          <p:nvPr/>
        </p:nvGrpSpPr>
        <p:grpSpPr>
          <a:xfrm>
            <a:off x="6565900" y="3213100"/>
            <a:ext cx="3124200" cy="1460500"/>
            <a:chOff x="-50800" y="-50800"/>
            <a:chExt cx="3124200" cy="1460500"/>
          </a:xfrm>
        </p:grpSpPr>
        <p:sp>
          <p:nvSpPr>
            <p:cNvPr id="6460" name="Shape 6460"/>
            <p:cNvSpPr/>
            <p:nvPr/>
          </p:nvSpPr>
          <p:spPr>
            <a:xfrm>
              <a:off x="0" y="0"/>
              <a:ext cx="3022600" cy="13589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load cookbooks</a:t>
              </a:r>
            </a:p>
          </p:txBody>
        </p:sp>
        <p:pic>
          <p:nvPicPr>
            <p:cNvPr id="6459" name="Picture 6458"/>
            <p:cNvPicPr/>
            <p:nvPr/>
          </p:nvPicPr>
          <p:blipFill>
            <a:blip r:embed="rId6">
              <a:extLst/>
            </a:blip>
            <a:stretch>
              <a:fillRect/>
            </a:stretch>
          </p:blipFill>
          <p:spPr>
            <a:xfrm>
              <a:off x="-50800" y="-50800"/>
              <a:ext cx="3124200" cy="1460500"/>
            </a:xfrm>
            <a:prstGeom prst="rect">
              <a:avLst/>
            </a:prstGeom>
            <a:effectLst/>
          </p:spPr>
        </p:pic>
      </p:grpSp>
      <p:grpSp>
        <p:nvGrpSpPr>
          <p:cNvPr id="6464" name="Group 6464"/>
          <p:cNvGrpSpPr/>
          <p:nvPr/>
        </p:nvGrpSpPr>
        <p:grpSpPr>
          <a:xfrm>
            <a:off x="1981200" y="3213100"/>
            <a:ext cx="3124200" cy="1371600"/>
            <a:chOff x="-50800" y="-50800"/>
            <a:chExt cx="3124200" cy="1371600"/>
          </a:xfrm>
        </p:grpSpPr>
        <p:sp>
          <p:nvSpPr>
            <p:cNvPr id="6463" name="Shape 6463"/>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converge</a:t>
              </a:r>
            </a:p>
          </p:txBody>
        </p:sp>
        <p:pic>
          <p:nvPicPr>
            <p:cNvPr id="6462" name="Picture 6461"/>
            <p:cNvPicPr/>
            <p:nvPr/>
          </p:nvPicPr>
          <p:blipFill>
            <a:blip r:embed="rId4">
              <a:extLst/>
            </a:blip>
            <a:stretch>
              <a:fillRect/>
            </a:stretch>
          </p:blipFill>
          <p:spPr>
            <a:xfrm>
              <a:off x="-50800" y="-50800"/>
              <a:ext cx="3124200" cy="1371600"/>
            </a:xfrm>
            <a:prstGeom prst="rect">
              <a:avLst/>
            </a:prstGeom>
            <a:effectLst/>
          </p:spPr>
        </p:pic>
      </p:grpSp>
      <p:grpSp>
        <p:nvGrpSpPr>
          <p:cNvPr id="6467" name="Group 6467"/>
          <p:cNvGrpSpPr/>
          <p:nvPr/>
        </p:nvGrpSpPr>
        <p:grpSpPr>
          <a:xfrm>
            <a:off x="6565900" y="5803900"/>
            <a:ext cx="3124200" cy="1371600"/>
            <a:chOff x="-50800" y="-50800"/>
            <a:chExt cx="3124200" cy="1371600"/>
          </a:xfrm>
        </p:grpSpPr>
        <p:sp>
          <p:nvSpPr>
            <p:cNvPr id="6466" name="Shape 6466"/>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node.save</a:t>
              </a:r>
            </a:p>
          </p:txBody>
        </p:sp>
        <p:pic>
          <p:nvPicPr>
            <p:cNvPr id="6465" name="Picture 6464"/>
            <p:cNvPicPr/>
            <p:nvPr/>
          </p:nvPicPr>
          <p:blipFill>
            <a:blip r:embed="rId7">
              <a:extLst/>
            </a:blip>
            <a:stretch>
              <a:fillRect/>
            </a:stretch>
          </p:blipFill>
          <p:spPr>
            <a:xfrm>
              <a:off x="-50800" y="-50800"/>
              <a:ext cx="3124200" cy="1371600"/>
            </a:xfrm>
            <a:prstGeom prst="rect">
              <a:avLst/>
            </a:prstGeom>
            <a:effectLst/>
          </p:spPr>
        </p:pic>
      </p:grpSp>
      <p:grpSp>
        <p:nvGrpSpPr>
          <p:cNvPr id="6470" name="Group 6470"/>
          <p:cNvGrpSpPr/>
          <p:nvPr/>
        </p:nvGrpSpPr>
        <p:grpSpPr>
          <a:xfrm>
            <a:off x="11150600" y="6235700"/>
            <a:ext cx="3124200" cy="2209800"/>
            <a:chOff x="-50800" y="-50800"/>
            <a:chExt cx="3124200" cy="2209800"/>
          </a:xfrm>
        </p:grpSpPr>
        <p:sp>
          <p:nvSpPr>
            <p:cNvPr id="6469" name="Shape 6469"/>
            <p:cNvSpPr/>
            <p:nvPr/>
          </p:nvSpPr>
          <p:spPr>
            <a:xfrm>
              <a:off x="0" y="0"/>
              <a:ext cx="3022600" cy="21082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p>
              <a:pPr lvl="0">
                <a:defRPr sz="1800"/>
              </a:pPr>
              <a:r>
                <a:rPr sz="3200">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rPr>
                <a:t>notification</a:t>
              </a:r>
            </a:p>
            <a:p>
              <a:pPr lvl="0">
                <a:defRPr sz="1800"/>
              </a:pPr>
              <a:r>
                <a:rPr sz="3200">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rPr>
                <a:t>handlers</a:t>
              </a:r>
            </a:p>
          </p:txBody>
        </p:sp>
        <p:pic>
          <p:nvPicPr>
            <p:cNvPr id="6468" name="Picture 6467"/>
            <p:cNvPicPr/>
            <p:nvPr/>
          </p:nvPicPr>
          <p:blipFill>
            <a:blip r:embed="rId8">
              <a:extLst/>
            </a:blip>
            <a:stretch>
              <a:fillRect/>
            </a:stretch>
          </p:blipFill>
          <p:spPr>
            <a:xfrm>
              <a:off x="-50800" y="-50800"/>
              <a:ext cx="3124200" cy="2209800"/>
            </a:xfrm>
            <a:prstGeom prst="rect">
              <a:avLst/>
            </a:prstGeom>
            <a:effectLst/>
          </p:spPr>
        </p:pic>
      </p:grpSp>
      <p:grpSp>
        <p:nvGrpSpPr>
          <p:cNvPr id="6473" name="Group 6473"/>
          <p:cNvGrpSpPr/>
          <p:nvPr/>
        </p:nvGrpSpPr>
        <p:grpSpPr>
          <a:xfrm>
            <a:off x="9728200" y="322576"/>
            <a:ext cx="1388469" cy="1539248"/>
            <a:chOff x="-50799" y="-134623"/>
            <a:chExt cx="1388468" cy="1539247"/>
          </a:xfrm>
        </p:grpSpPr>
        <p:sp>
          <p:nvSpPr>
            <p:cNvPr id="6472" name="Shape 6472"/>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6471" name="Picture 6470"/>
            <p:cNvPicPr/>
            <p:nvPr/>
          </p:nvPicPr>
          <p:blipFill>
            <a:blip r:embed="rId3">
              <a:extLst/>
            </a:blip>
            <a:stretch>
              <a:fillRect/>
            </a:stretch>
          </p:blipFill>
          <p:spPr>
            <a:xfrm>
              <a:off x="-50800" y="-134624"/>
              <a:ext cx="1388469" cy="1539248"/>
            </a:xfrm>
            <a:prstGeom prst="rect">
              <a:avLst/>
            </a:prstGeom>
            <a:effectLst/>
          </p:spPr>
        </p:pic>
      </p:grpSp>
      <p:grpSp>
        <p:nvGrpSpPr>
          <p:cNvPr id="6476" name="Group 6476"/>
          <p:cNvGrpSpPr/>
          <p:nvPr/>
        </p:nvGrpSpPr>
        <p:grpSpPr>
          <a:xfrm>
            <a:off x="6565900" y="7493000"/>
            <a:ext cx="3124200" cy="1371600"/>
            <a:chOff x="-50800" y="-50800"/>
            <a:chExt cx="3124200" cy="1371600"/>
          </a:xfrm>
        </p:grpSpPr>
        <p:sp>
          <p:nvSpPr>
            <p:cNvPr id="6475" name="Shape 6475"/>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exception</a:t>
              </a:r>
            </a:p>
          </p:txBody>
        </p:sp>
        <p:pic>
          <p:nvPicPr>
            <p:cNvPr id="6474" name="Picture 6473"/>
            <p:cNvPicPr/>
            <p:nvPr/>
          </p:nvPicPr>
          <p:blipFill>
            <a:blip r:embed="rId9">
              <a:extLst/>
            </a:blip>
            <a:stretch>
              <a:fillRect/>
            </a:stretch>
          </p:blipFill>
          <p:spPr>
            <a:xfrm>
              <a:off x="-50800" y="-50800"/>
              <a:ext cx="3124200" cy="1371600"/>
            </a:xfrm>
            <a:prstGeom prst="rect">
              <a:avLst/>
            </a:prstGeom>
            <a:effectLst/>
          </p:spPr>
        </p:pic>
      </p:grpSp>
      <p:grpSp>
        <p:nvGrpSpPr>
          <p:cNvPr id="6479" name="Group 6479"/>
          <p:cNvGrpSpPr/>
          <p:nvPr/>
        </p:nvGrpSpPr>
        <p:grpSpPr>
          <a:xfrm rot="5400000">
            <a:off x="12018465" y="1728010"/>
            <a:ext cx="1388470" cy="1539249"/>
            <a:chOff x="-50799" y="-134623"/>
            <a:chExt cx="1388468" cy="1539247"/>
          </a:xfrm>
        </p:grpSpPr>
        <p:sp>
          <p:nvSpPr>
            <p:cNvPr id="6478" name="Shape 6478"/>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6477" name="Picture 6476"/>
            <p:cNvPicPr/>
            <p:nvPr/>
          </p:nvPicPr>
          <p:blipFill>
            <a:blip r:embed="rId3">
              <a:extLst/>
            </a:blip>
            <a:stretch>
              <a:fillRect/>
            </a:stretch>
          </p:blipFill>
          <p:spPr>
            <a:xfrm>
              <a:off x="-50800" y="-134624"/>
              <a:ext cx="1388469" cy="1539248"/>
            </a:xfrm>
            <a:prstGeom prst="rect">
              <a:avLst/>
            </a:prstGeom>
            <a:effectLst/>
          </p:spPr>
        </p:pic>
      </p:grpSp>
      <p:grpSp>
        <p:nvGrpSpPr>
          <p:cNvPr id="6482" name="Group 6482"/>
          <p:cNvGrpSpPr/>
          <p:nvPr/>
        </p:nvGrpSpPr>
        <p:grpSpPr>
          <a:xfrm flipH="1">
            <a:off x="9711331" y="3129276"/>
            <a:ext cx="1388469" cy="1539248"/>
            <a:chOff x="-50799" y="-134623"/>
            <a:chExt cx="1388468" cy="1539247"/>
          </a:xfrm>
        </p:grpSpPr>
        <p:sp>
          <p:nvSpPr>
            <p:cNvPr id="6481" name="Shape 6481"/>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6480" name="Picture 6479"/>
            <p:cNvPicPr/>
            <p:nvPr/>
          </p:nvPicPr>
          <p:blipFill>
            <a:blip r:embed="rId3">
              <a:extLst/>
            </a:blip>
            <a:stretch>
              <a:fillRect/>
            </a:stretch>
          </p:blipFill>
          <p:spPr>
            <a:xfrm>
              <a:off x="-50800" y="-134624"/>
              <a:ext cx="1388469" cy="1539248"/>
            </a:xfrm>
            <a:prstGeom prst="rect">
              <a:avLst/>
            </a:prstGeom>
            <a:effectLst/>
          </p:spPr>
        </p:pic>
      </p:grpSp>
      <p:grpSp>
        <p:nvGrpSpPr>
          <p:cNvPr id="6485" name="Group 6485"/>
          <p:cNvGrpSpPr/>
          <p:nvPr/>
        </p:nvGrpSpPr>
        <p:grpSpPr>
          <a:xfrm flipH="1">
            <a:off x="5139331" y="3129276"/>
            <a:ext cx="1388469" cy="1539248"/>
            <a:chOff x="-50799" y="-134623"/>
            <a:chExt cx="1388468" cy="1539247"/>
          </a:xfrm>
        </p:grpSpPr>
        <p:sp>
          <p:nvSpPr>
            <p:cNvPr id="6484" name="Shape 6484"/>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6483" name="Picture 6482"/>
            <p:cNvPicPr/>
            <p:nvPr/>
          </p:nvPicPr>
          <p:blipFill>
            <a:blip r:embed="rId3">
              <a:extLst/>
            </a:blip>
            <a:stretch>
              <a:fillRect/>
            </a:stretch>
          </p:blipFill>
          <p:spPr>
            <a:xfrm>
              <a:off x="-50800" y="-134624"/>
              <a:ext cx="1388469" cy="1539248"/>
            </a:xfrm>
            <a:prstGeom prst="rect">
              <a:avLst/>
            </a:prstGeom>
            <a:effectLst/>
          </p:spPr>
        </p:pic>
      </p:grpSp>
      <p:grpSp>
        <p:nvGrpSpPr>
          <p:cNvPr id="6488" name="Group 6488"/>
          <p:cNvGrpSpPr/>
          <p:nvPr/>
        </p:nvGrpSpPr>
        <p:grpSpPr>
          <a:xfrm rot="5400000">
            <a:off x="2849065" y="4547410"/>
            <a:ext cx="1388470" cy="1539249"/>
            <a:chOff x="-50799" y="-134623"/>
            <a:chExt cx="1388468" cy="1539247"/>
          </a:xfrm>
        </p:grpSpPr>
        <p:sp>
          <p:nvSpPr>
            <p:cNvPr id="6487" name="Shape 6487"/>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6486" name="Picture 6485"/>
            <p:cNvPicPr/>
            <p:nvPr/>
          </p:nvPicPr>
          <p:blipFill>
            <a:blip r:embed="rId3">
              <a:extLst/>
            </a:blip>
            <a:stretch>
              <a:fillRect/>
            </a:stretch>
          </p:blipFill>
          <p:spPr>
            <a:xfrm>
              <a:off x="-50800" y="-134624"/>
              <a:ext cx="1388469" cy="1539248"/>
            </a:xfrm>
            <a:prstGeom prst="rect">
              <a:avLst/>
            </a:prstGeom>
            <a:effectLst/>
          </p:spPr>
        </p:pic>
      </p:grpSp>
      <p:sp>
        <p:nvSpPr>
          <p:cNvPr id="6489" name="Shape 6489"/>
          <p:cNvSpPr/>
          <p:nvPr/>
        </p:nvSpPr>
        <p:spPr>
          <a:xfrm>
            <a:off x="5138496" y="6209639"/>
            <a:ext cx="728575" cy="54742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a:latin typeface="Helvetica Neue"/>
                <a:ea typeface="Helvetica Neue"/>
                <a:cs typeface="Helvetica Neue"/>
                <a:sym typeface="Helvetica Neue"/>
              </a:defRPr>
            </a:lvl1pPr>
          </a:lstStyle>
          <a:p>
            <a:pPr lvl="0">
              <a:defRPr sz="1800"/>
            </a:pPr>
            <a:r>
              <a:rPr sz="3200"/>
              <a:t>Yes</a:t>
            </a:r>
          </a:p>
        </p:txBody>
      </p:sp>
      <p:sp>
        <p:nvSpPr>
          <p:cNvPr id="6490" name="Shape 6490"/>
          <p:cNvSpPr/>
          <p:nvPr/>
        </p:nvSpPr>
        <p:spPr>
          <a:xfrm>
            <a:off x="5185858" y="7898739"/>
            <a:ext cx="615595" cy="54742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a:latin typeface="Helvetica Neue"/>
                <a:ea typeface="Helvetica Neue"/>
                <a:cs typeface="Helvetica Neue"/>
                <a:sym typeface="Helvetica Neue"/>
              </a:defRPr>
            </a:lvl1pPr>
          </a:lstStyle>
          <a:p>
            <a:pPr lvl="0">
              <a:defRPr sz="1800"/>
            </a:pPr>
            <a:r>
              <a:rPr sz="3200"/>
              <a:t>No</a:t>
            </a:r>
          </a:p>
        </p:txBody>
      </p:sp>
      <p:grpSp>
        <p:nvGrpSpPr>
          <p:cNvPr id="6493" name="Group 6493"/>
          <p:cNvGrpSpPr/>
          <p:nvPr/>
        </p:nvGrpSpPr>
        <p:grpSpPr>
          <a:xfrm>
            <a:off x="1968500" y="406400"/>
            <a:ext cx="3124200" cy="1371601"/>
            <a:chOff x="-50800" y="-50799"/>
            <a:chExt cx="3124200" cy="1371600"/>
          </a:xfrm>
        </p:grpSpPr>
        <p:sp>
          <p:nvSpPr>
            <p:cNvPr id="6492" name="Shape 6492"/>
            <p:cNvSpPr/>
            <p:nvPr/>
          </p:nvSpPr>
          <p:spPr>
            <a:xfrm>
              <a:off x="0" y="0"/>
              <a:ext cx="3022600" cy="1270000"/>
            </a:xfrm>
            <a:prstGeom prst="roundRect">
              <a:avLst>
                <a:gd name="adj" fmla="val 15000"/>
              </a:avLst>
            </a:prstGeom>
            <a:solidFill>
              <a:srgbClr val="F2F1F0"/>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chef-client</a:t>
              </a:r>
            </a:p>
          </p:txBody>
        </p:sp>
        <p:pic>
          <p:nvPicPr>
            <p:cNvPr id="6491" name="Picture 6490"/>
            <p:cNvPicPr/>
            <p:nvPr/>
          </p:nvPicPr>
          <p:blipFill>
            <a:blip r:embed="rId10">
              <a:extLst/>
            </a:blip>
            <a:stretch>
              <a:fillRect/>
            </a:stretch>
          </p:blipFill>
          <p:spPr>
            <a:xfrm>
              <a:off x="-50800" y="-50800"/>
              <a:ext cx="3124200" cy="1371601"/>
            </a:xfrm>
            <a:prstGeom prst="rect">
              <a:avLst/>
            </a:prstGeom>
            <a:effectLst/>
          </p:spPr>
        </p:pic>
      </p:grpSp>
      <p:grpSp>
        <p:nvGrpSpPr>
          <p:cNvPr id="6496" name="Group 6496"/>
          <p:cNvGrpSpPr/>
          <p:nvPr/>
        </p:nvGrpSpPr>
        <p:grpSpPr>
          <a:xfrm>
            <a:off x="1676101" y="6046898"/>
            <a:ext cx="3734398" cy="2587404"/>
            <a:chOff x="-89198" y="-61801"/>
            <a:chExt cx="3734397" cy="2587403"/>
          </a:xfrm>
        </p:grpSpPr>
        <p:sp>
          <p:nvSpPr>
            <p:cNvPr id="6495" name="Shape 6495"/>
            <p:cNvSpPr/>
            <p:nvPr/>
          </p:nvSpPr>
          <p:spPr>
            <a:xfrm>
              <a:off x="0" y="0"/>
              <a:ext cx="3556000" cy="24638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EFEDDE"/>
            </a:solid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2E2F2C"/>
                  </a:solidFill>
                  <a:effectLst>
                    <a:outerShdw blurRad="38100" dist="12700" dir="5400000" rotWithShape="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blurRad="38100" dist="12700" dir="5400000" rotWithShape="0">
                      <a:srgbClr val="000000">
                        <a:alpha val="50000"/>
                      </a:srgbClr>
                    </a:outerShdw>
                  </a:effectLst>
                </a:rPr>
                <a:t>success?</a:t>
              </a:r>
            </a:p>
          </p:txBody>
        </p:sp>
        <p:pic>
          <p:nvPicPr>
            <p:cNvPr id="6494" name="Picture 6493"/>
            <p:cNvPicPr/>
            <p:nvPr/>
          </p:nvPicPr>
          <p:blipFill>
            <a:blip r:embed="rId11">
              <a:extLst/>
            </a:blip>
            <a:stretch>
              <a:fillRect/>
            </a:stretch>
          </p:blipFill>
          <p:spPr>
            <a:xfrm>
              <a:off x="-89199" y="-61802"/>
              <a:ext cx="3734398" cy="2587404"/>
            </a:xfrm>
            <a:prstGeom prst="rect">
              <a:avLst/>
            </a:prstGeom>
            <a:effectLst/>
          </p:spPr>
        </p:pic>
      </p:grpSp>
      <p:grpSp>
        <p:nvGrpSpPr>
          <p:cNvPr id="6499" name="Group 6499"/>
          <p:cNvGrpSpPr/>
          <p:nvPr/>
        </p:nvGrpSpPr>
        <p:grpSpPr>
          <a:xfrm>
            <a:off x="5143500" y="6570976"/>
            <a:ext cx="1388469" cy="1539248"/>
            <a:chOff x="-50799" y="-134623"/>
            <a:chExt cx="1388468" cy="1539247"/>
          </a:xfrm>
        </p:grpSpPr>
        <p:sp>
          <p:nvSpPr>
            <p:cNvPr id="6498" name="Shape 6498"/>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6497" name="Picture 6496"/>
            <p:cNvPicPr/>
            <p:nvPr/>
          </p:nvPicPr>
          <p:blipFill>
            <a:blip r:embed="rId3">
              <a:extLst/>
            </a:blip>
            <a:stretch>
              <a:fillRect/>
            </a:stretch>
          </p:blipFill>
          <p:spPr>
            <a:xfrm>
              <a:off x="-50800" y="-134624"/>
              <a:ext cx="1388469" cy="1539248"/>
            </a:xfrm>
            <a:prstGeom prst="rect">
              <a:avLst/>
            </a:prstGeom>
            <a:effectLst/>
          </p:spPr>
        </p:pic>
      </p:grpSp>
      <p:grpSp>
        <p:nvGrpSpPr>
          <p:cNvPr id="6502" name="Group 6502"/>
          <p:cNvGrpSpPr/>
          <p:nvPr/>
        </p:nvGrpSpPr>
        <p:grpSpPr>
          <a:xfrm rot="5400000">
            <a:off x="12048034" y="1766110"/>
            <a:ext cx="1388470" cy="1539249"/>
            <a:chOff x="-50799" y="-134623"/>
            <a:chExt cx="1388468" cy="1539247"/>
          </a:xfrm>
        </p:grpSpPr>
        <p:sp>
          <p:nvSpPr>
            <p:cNvPr id="6501" name="Shape 6501"/>
            <p:cNvSpPr/>
            <p:nvPr/>
          </p:nvSpPr>
          <p:spPr>
            <a:xfrm>
              <a:off x="0" y="0"/>
              <a:ext cx="1270000" cy="1270000"/>
            </a:xfrm>
            <a:prstGeom prst="rightArrow">
              <a:avLst>
                <a:gd name="adj1" fmla="val 32000"/>
                <a:gd name="adj2" fmla="val 44000"/>
              </a:avLst>
            </a:prstGeom>
            <a:solidFill>
              <a:srgbClr val="F7681A"/>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6500" name="Picture 6499"/>
            <p:cNvPicPr/>
            <p:nvPr/>
          </p:nvPicPr>
          <p:blipFill>
            <a:blip r:embed="rId3">
              <a:extLst/>
            </a:blip>
            <a:stretch>
              <a:fillRect/>
            </a:stretch>
          </p:blipFill>
          <p:spPr>
            <a:xfrm>
              <a:off x="-50800" y="-134624"/>
              <a:ext cx="1388469" cy="1539248"/>
            </a:xfrm>
            <a:prstGeom prst="rect">
              <a:avLst/>
            </a:prstGeom>
            <a:effectLst/>
          </p:spPr>
        </p:pic>
      </p:grpSp>
      <p:sp>
        <p:nvSpPr>
          <p:cNvPr id="6503" name="Shape 650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666</a:t>
            </a:fld>
            <a:endParaRPr sz="1000"/>
          </a:p>
        </p:txBody>
      </p:sp>
      <p:grpSp>
        <p:nvGrpSpPr>
          <p:cNvPr id="6506" name="Group 6506"/>
          <p:cNvGrpSpPr/>
          <p:nvPr/>
        </p:nvGrpSpPr>
        <p:grpSpPr>
          <a:xfrm>
            <a:off x="9728200" y="6570976"/>
            <a:ext cx="1388469" cy="1539248"/>
            <a:chOff x="-50799" y="-134623"/>
            <a:chExt cx="1388468" cy="1539247"/>
          </a:xfrm>
        </p:grpSpPr>
        <p:sp>
          <p:nvSpPr>
            <p:cNvPr id="6505" name="Shape 6505"/>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0" tIns="0" rIns="0" bIns="0" numCol="1" anchor="ctr">
              <a:noAutofit/>
            </a:bodyPr>
            <a:lstStyle/>
            <a:p>
              <a:pPr lvl="0">
                <a:defRPr>
                  <a:solidFill>
                    <a:srgbClr val="FFFFFF"/>
                  </a:solidFill>
                  <a:effectLst>
                    <a:outerShdw blurRad="38100" dist="12700" dir="5400000" rotWithShape="0">
                      <a:srgbClr val="000000">
                        <a:alpha val="50000"/>
                      </a:srgbClr>
                    </a:outerShdw>
                  </a:effectLst>
                  <a:latin typeface="Helvetica Neue"/>
                  <a:ea typeface="Helvetica Neue"/>
                  <a:cs typeface="Helvetica Neue"/>
                  <a:sym typeface="Helvetica Neue"/>
                </a:defRPr>
              </a:pPr>
              <a:endParaRPr/>
            </a:p>
          </p:txBody>
        </p:sp>
        <p:pic>
          <p:nvPicPr>
            <p:cNvPr id="6504" name="Picture 6503"/>
            <p:cNvPicPr/>
            <p:nvPr/>
          </p:nvPicPr>
          <p:blipFill>
            <a:blip r:embed="rId3">
              <a:extLst/>
            </a:blip>
            <a:stretch>
              <a:fillRect/>
            </a:stretch>
          </p:blipFill>
          <p:spPr>
            <a:xfrm>
              <a:off x="-50800" y="-134624"/>
              <a:ext cx="1388469" cy="1539248"/>
            </a:xfrm>
            <a:prstGeom prst="rect">
              <a:avLst/>
            </a:prstGeom>
            <a:effectLst/>
          </p:spPr>
        </p:pic>
      </p:grpSp>
    </p:spTree>
  </p:cSld>
  <p:clrMapOvr>
    <a:masterClrMapping/>
  </p:clrMapOvr>
  <p:transition xmlns:p14="http://schemas.microsoft.com/office/powerpoint/2010/main" spd="med"/>
</p:sld>
</file>

<file path=ppt/slides/slide6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10" name="Shape 6510"/>
          <p:cNvSpPr>
            <a:spLocks noGrp="1"/>
          </p:cNvSpPr>
          <p:nvPr>
            <p:ph type="title"/>
          </p:nvPr>
        </p:nvSpPr>
        <p:spPr>
          <a:prstGeom prst="rect">
            <a:avLst/>
          </a:prstGeom>
        </p:spPr>
        <p:txBody>
          <a:bodyPr/>
          <a:lstStyle>
            <a:lvl1pPr defTabSz="407924">
              <a:defRPr sz="5256">
                <a:effectLst>
                  <a:outerShdw blurRad="37084" dist="18542" dir="2700000" rotWithShape="0">
                    <a:srgbClr val="000000">
                      <a:alpha val="75000"/>
                    </a:srgbClr>
                  </a:outerShdw>
                </a:effectLst>
              </a:defRPr>
            </a:lvl1pPr>
          </a:lstStyle>
          <a:p>
            <a:pPr lvl="0">
              <a:defRPr sz="1800" b="0">
                <a:solidFill>
                  <a:srgbClr val="000000"/>
                </a:solidFill>
                <a:effectLst/>
              </a:defRPr>
            </a:pPr>
            <a:r>
              <a:rPr sz="5256" b="1">
                <a:solidFill>
                  <a:srgbClr val="FFFFFF"/>
                </a:solidFill>
                <a:effectLst>
                  <a:outerShdw blurRad="37084" dist="18542" dir="2700000" rotWithShape="0">
                    <a:srgbClr val="000000">
                      <a:alpha val="75000"/>
                    </a:srgbClr>
                  </a:outerShdw>
                </a:effectLst>
              </a:rPr>
              <a:t>Resource Collection Phase 2 - Execute Phase</a:t>
            </a:r>
          </a:p>
        </p:txBody>
      </p:sp>
      <p:sp>
        <p:nvSpPr>
          <p:cNvPr id="6511" name="Shape 651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667</a:t>
            </a:fld>
            <a:endParaRPr sz="1000"/>
          </a:p>
        </p:txBody>
      </p:sp>
      <p:sp>
        <p:nvSpPr>
          <p:cNvPr id="6512" name="Shape 6512"/>
          <p:cNvSpPr/>
          <p:nvPr/>
        </p:nvSpPr>
        <p:spPr>
          <a:xfrm>
            <a:off x="520700" y="2057400"/>
            <a:ext cx="7493000" cy="436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0" algn="l" defTabSz="457200">
              <a:defRPr sz="1800"/>
            </a:pPr>
            <a:r>
              <a:rPr sz="2200">
                <a:latin typeface="+mn-lt"/>
                <a:ea typeface="+mn-ea"/>
                <a:cs typeface="+mn-cs"/>
                <a:sym typeface="Courier"/>
              </a:rPr>
              <a:t>package </a:t>
            </a:r>
            <a:r>
              <a:rPr sz="2200">
                <a:solidFill>
                  <a:srgbClr val="C8352B"/>
                </a:solidFill>
                <a:latin typeface="+mn-lt"/>
                <a:ea typeface="+mn-ea"/>
                <a:cs typeface="+mn-cs"/>
                <a:sym typeface="Courier"/>
              </a:rPr>
              <a:t>"httpd"</a:t>
            </a:r>
            <a:r>
              <a:rPr sz="2200">
                <a:latin typeface="+mn-lt"/>
                <a:ea typeface="+mn-ea"/>
                <a:cs typeface="+mn-cs"/>
                <a:sym typeface="Courier"/>
              </a:rPr>
              <a:t> </a:t>
            </a:r>
            <a:r>
              <a:rPr sz="2200">
                <a:solidFill>
                  <a:srgbClr val="4F7A28"/>
                </a:solidFill>
                <a:latin typeface="+mn-lt"/>
                <a:ea typeface="+mn-ea"/>
                <a:cs typeface="+mn-cs"/>
                <a:sym typeface="Courier"/>
              </a:rPr>
              <a:t>do</a:t>
            </a:r>
            <a:endParaRPr sz="2200">
              <a:latin typeface="+mn-lt"/>
              <a:ea typeface="+mn-ea"/>
              <a:cs typeface="+mn-cs"/>
              <a:sym typeface="Courier"/>
            </a:endParaRPr>
          </a:p>
          <a:p>
            <a:pPr lvl="0" algn="l" defTabSz="457200">
              <a:defRPr sz="1800"/>
            </a:pPr>
            <a:r>
              <a:rPr sz="2200">
                <a:latin typeface="+mn-lt"/>
                <a:ea typeface="+mn-ea"/>
                <a:cs typeface="+mn-cs"/>
                <a:sym typeface="Courier"/>
              </a:rPr>
              <a:t>  action</a:t>
            </a:r>
            <a:r>
              <a:rPr sz="2200">
                <a:solidFill>
                  <a:srgbClr val="B51A00"/>
                </a:solidFill>
                <a:latin typeface="+mn-lt"/>
                <a:ea typeface="+mn-ea"/>
                <a:cs typeface="+mn-cs"/>
                <a:sym typeface="Courier"/>
              </a:rPr>
              <a:t> :install</a:t>
            </a:r>
            <a:endParaRPr sz="2200">
              <a:latin typeface="+mn-lt"/>
              <a:ea typeface="+mn-ea"/>
              <a:cs typeface="+mn-cs"/>
              <a:sym typeface="Courier"/>
            </a:endParaRPr>
          </a:p>
          <a:p>
            <a:pPr lvl="0" algn="l" defTabSz="457200">
              <a:defRPr sz="1800"/>
            </a:pPr>
            <a:r>
              <a:rPr sz="2200">
                <a:solidFill>
                  <a:srgbClr val="4F7A28"/>
                </a:solidFill>
                <a:latin typeface="+mn-lt"/>
                <a:ea typeface="+mn-ea"/>
                <a:cs typeface="+mn-cs"/>
                <a:sym typeface="Courier"/>
              </a:rPr>
              <a:t>end</a:t>
            </a:r>
            <a:endParaRPr sz="2200">
              <a:latin typeface="+mn-lt"/>
              <a:ea typeface="+mn-ea"/>
              <a:cs typeface="+mn-cs"/>
              <a:sym typeface="Courier"/>
            </a:endParaRPr>
          </a:p>
          <a:p>
            <a:pPr lvl="0" algn="l" defTabSz="457200">
              <a:defRPr sz="1800"/>
            </a:pPr>
            <a:r>
              <a:rPr sz="2200">
                <a:latin typeface="+mn-lt"/>
                <a:ea typeface="+mn-ea"/>
                <a:cs typeface="+mn-cs"/>
                <a:sym typeface="Courier"/>
              </a:rPr>
              <a:t> </a:t>
            </a:r>
          </a:p>
          <a:p>
            <a:pPr lvl="8" indent="0" algn="l" defTabSz="457200">
              <a:defRPr sz="1800"/>
            </a:pPr>
            <a:r>
              <a:rPr sz="2200">
                <a:latin typeface="+mn-lt"/>
                <a:ea typeface="+mn-ea"/>
                <a:cs typeface="+mn-cs"/>
                <a:sym typeface="Courier"/>
              </a:rPr>
              <a:t>cookbook_file </a:t>
            </a:r>
            <a:r>
              <a:rPr sz="2200">
                <a:solidFill>
                  <a:srgbClr val="B51A00"/>
                </a:solidFill>
                <a:latin typeface="+mn-lt"/>
                <a:ea typeface="+mn-ea"/>
                <a:cs typeface="+mn-cs"/>
                <a:sym typeface="Courier"/>
              </a:rPr>
              <a:t>"/var/www/html/index.html"</a:t>
            </a:r>
            <a:r>
              <a:rPr sz="2200">
                <a:latin typeface="+mn-lt"/>
                <a:ea typeface="+mn-ea"/>
                <a:cs typeface="+mn-cs"/>
                <a:sym typeface="Courier"/>
              </a:rPr>
              <a:t> </a:t>
            </a:r>
            <a:r>
              <a:rPr sz="2200" b="1">
                <a:solidFill>
                  <a:srgbClr val="008F00"/>
                </a:solidFill>
                <a:latin typeface="+mn-lt"/>
                <a:ea typeface="+mn-ea"/>
                <a:cs typeface="+mn-cs"/>
                <a:sym typeface="Courier"/>
              </a:rPr>
              <a:t>do</a:t>
            </a:r>
            <a:endParaRPr sz="2200">
              <a:latin typeface="+mn-lt"/>
              <a:ea typeface="+mn-ea"/>
              <a:cs typeface="+mn-cs"/>
              <a:sym typeface="Courier"/>
            </a:endParaRPr>
          </a:p>
          <a:p>
            <a:pPr lvl="8" indent="0" algn="l" defTabSz="457200">
              <a:defRPr sz="1800"/>
            </a:pPr>
            <a:r>
              <a:rPr sz="2200">
                <a:latin typeface="+mn-lt"/>
                <a:ea typeface="+mn-ea"/>
                <a:cs typeface="+mn-cs"/>
                <a:sym typeface="Courier"/>
              </a:rPr>
              <a:t>  source </a:t>
            </a:r>
            <a:r>
              <a:rPr sz="2200">
                <a:solidFill>
                  <a:srgbClr val="B51A00"/>
                </a:solidFill>
                <a:latin typeface="+mn-lt"/>
                <a:ea typeface="+mn-ea"/>
                <a:cs typeface="+mn-cs"/>
                <a:sym typeface="Courier"/>
              </a:rPr>
              <a:t>"index.html"</a:t>
            </a:r>
            <a:endParaRPr sz="2200">
              <a:latin typeface="+mn-lt"/>
              <a:ea typeface="+mn-ea"/>
              <a:cs typeface="+mn-cs"/>
              <a:sym typeface="Courier"/>
            </a:endParaRPr>
          </a:p>
          <a:p>
            <a:pPr lvl="8" indent="0" algn="l" defTabSz="457200">
              <a:defRPr sz="1800"/>
            </a:pPr>
            <a:r>
              <a:rPr sz="2200">
                <a:latin typeface="+mn-lt"/>
                <a:ea typeface="+mn-ea"/>
                <a:cs typeface="+mn-cs"/>
                <a:sym typeface="Courier"/>
              </a:rPr>
              <a:t>  mode </a:t>
            </a:r>
            <a:r>
              <a:rPr sz="2200">
                <a:solidFill>
                  <a:srgbClr val="B51A00"/>
                </a:solidFill>
                <a:latin typeface="+mn-lt"/>
                <a:ea typeface="+mn-ea"/>
                <a:cs typeface="+mn-cs"/>
                <a:sym typeface="Courier"/>
              </a:rPr>
              <a:t>"0644"</a:t>
            </a:r>
            <a:endParaRPr sz="2200">
              <a:latin typeface="+mn-lt"/>
              <a:ea typeface="+mn-ea"/>
              <a:cs typeface="+mn-cs"/>
              <a:sym typeface="Courier"/>
            </a:endParaRPr>
          </a:p>
          <a:p>
            <a:pPr lvl="0" algn="l" defTabSz="457200">
              <a:defRPr sz="1800"/>
            </a:pPr>
            <a:r>
              <a:rPr sz="2200" b="1">
                <a:solidFill>
                  <a:srgbClr val="008F00"/>
                </a:solidFill>
                <a:latin typeface="+mn-lt"/>
                <a:ea typeface="+mn-ea"/>
                <a:cs typeface="+mn-cs"/>
                <a:sym typeface="Courier"/>
              </a:rPr>
              <a:t>end</a:t>
            </a:r>
          </a:p>
          <a:p>
            <a:pPr lvl="0" algn="l" defTabSz="457200">
              <a:defRPr sz="1800"/>
            </a:pPr>
            <a:r>
              <a:rPr sz="2200">
                <a:latin typeface="+mn-lt"/>
                <a:ea typeface="+mn-ea"/>
                <a:cs typeface="+mn-cs"/>
                <a:sym typeface="Courier"/>
              </a:rPr>
              <a:t> </a:t>
            </a:r>
          </a:p>
          <a:p>
            <a:pPr lvl="8" indent="0" algn="l" defTabSz="457200">
              <a:defRPr sz="1800"/>
            </a:pPr>
            <a:r>
              <a:rPr sz="2200">
                <a:latin typeface="+mn-lt"/>
                <a:ea typeface="+mn-ea"/>
                <a:cs typeface="+mn-cs"/>
                <a:sym typeface="Courier"/>
              </a:rPr>
              <a:t>service </a:t>
            </a:r>
            <a:r>
              <a:rPr sz="2200">
                <a:solidFill>
                  <a:srgbClr val="B51A00"/>
                </a:solidFill>
                <a:latin typeface="+mn-lt"/>
                <a:ea typeface="+mn-ea"/>
                <a:cs typeface="+mn-cs"/>
                <a:sym typeface="Courier"/>
              </a:rPr>
              <a:t>"httpd"</a:t>
            </a:r>
            <a:r>
              <a:rPr sz="2200">
                <a:latin typeface="+mn-lt"/>
                <a:ea typeface="+mn-ea"/>
                <a:cs typeface="+mn-cs"/>
                <a:sym typeface="Courier"/>
              </a:rPr>
              <a:t> </a:t>
            </a:r>
            <a:r>
              <a:rPr sz="2200" b="1">
                <a:solidFill>
                  <a:srgbClr val="008F00"/>
                </a:solidFill>
                <a:latin typeface="+mn-lt"/>
                <a:ea typeface="+mn-ea"/>
                <a:cs typeface="+mn-cs"/>
                <a:sym typeface="Courier"/>
              </a:rPr>
              <a:t>do</a:t>
            </a:r>
            <a:endParaRPr sz="2200">
              <a:latin typeface="+mn-lt"/>
              <a:ea typeface="+mn-ea"/>
              <a:cs typeface="+mn-cs"/>
              <a:sym typeface="Courier"/>
            </a:endParaRPr>
          </a:p>
          <a:p>
            <a:pPr lvl="8" indent="0" algn="l" defTabSz="457200">
              <a:defRPr sz="1800"/>
            </a:pPr>
            <a:r>
              <a:rPr sz="2200">
                <a:latin typeface="+mn-lt"/>
                <a:ea typeface="+mn-ea"/>
                <a:cs typeface="+mn-cs"/>
                <a:sym typeface="Courier"/>
              </a:rPr>
              <a:t>  action [ </a:t>
            </a:r>
            <a:r>
              <a:rPr sz="2200">
                <a:solidFill>
                  <a:srgbClr val="22288F"/>
                </a:solidFill>
                <a:latin typeface="+mn-lt"/>
                <a:ea typeface="+mn-ea"/>
                <a:cs typeface="+mn-cs"/>
                <a:sym typeface="Courier"/>
              </a:rPr>
              <a:t>:enable</a:t>
            </a:r>
            <a:r>
              <a:rPr sz="2200">
                <a:latin typeface="+mn-lt"/>
                <a:ea typeface="+mn-ea"/>
                <a:cs typeface="+mn-cs"/>
                <a:sym typeface="Courier"/>
              </a:rPr>
              <a:t>, </a:t>
            </a:r>
            <a:r>
              <a:rPr sz="2200">
                <a:solidFill>
                  <a:srgbClr val="22288F"/>
                </a:solidFill>
                <a:latin typeface="+mn-lt"/>
                <a:ea typeface="+mn-ea"/>
                <a:cs typeface="+mn-cs"/>
                <a:sym typeface="Courier"/>
              </a:rPr>
              <a:t>:start</a:t>
            </a:r>
            <a:r>
              <a:rPr sz="2200">
                <a:latin typeface="+mn-lt"/>
                <a:ea typeface="+mn-ea"/>
                <a:cs typeface="+mn-cs"/>
                <a:sym typeface="Courier"/>
              </a:rPr>
              <a:t> ]</a:t>
            </a:r>
          </a:p>
          <a:p>
            <a:pPr lvl="0" algn="l" defTabSz="457200">
              <a:defRPr sz="1800"/>
            </a:pPr>
            <a:r>
              <a:rPr sz="2200" b="1">
                <a:solidFill>
                  <a:srgbClr val="008F00"/>
                </a:solidFill>
                <a:latin typeface="+mn-lt"/>
                <a:ea typeface="+mn-ea"/>
                <a:cs typeface="+mn-cs"/>
                <a:sym typeface="Courier"/>
              </a:rPr>
              <a:t>end</a:t>
            </a:r>
          </a:p>
        </p:txBody>
      </p:sp>
      <p:sp>
        <p:nvSpPr>
          <p:cNvPr id="6513" name="Shape 6513"/>
          <p:cNvSpPr/>
          <p:nvPr/>
        </p:nvSpPr>
        <p:spPr>
          <a:xfrm>
            <a:off x="431800" y="6273800"/>
            <a:ext cx="2620169" cy="4318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l" defTabSz="457200">
              <a:defRPr sz="2400"/>
            </a:lvl1pPr>
          </a:lstStyle>
          <a:p>
            <a:pPr lvl="0">
              <a:defRPr sz="1800"/>
            </a:pPr>
            <a:r>
              <a:rPr sz="2400"/>
              <a:t>Resource Collection</a:t>
            </a:r>
          </a:p>
        </p:txBody>
      </p:sp>
      <p:sp>
        <p:nvSpPr>
          <p:cNvPr id="6514" name="Shape 6514"/>
          <p:cNvSpPr/>
          <p:nvPr/>
        </p:nvSpPr>
        <p:spPr>
          <a:xfrm>
            <a:off x="444500" y="1454150"/>
            <a:ext cx="917724" cy="4318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l" defTabSz="457200">
              <a:defRPr sz="2400"/>
            </a:lvl1pPr>
          </a:lstStyle>
          <a:p>
            <a:pPr lvl="0">
              <a:defRPr sz="1800"/>
            </a:pPr>
            <a:r>
              <a:rPr sz="2400"/>
              <a:t>Recipe</a:t>
            </a:r>
          </a:p>
        </p:txBody>
      </p:sp>
      <p:sp>
        <p:nvSpPr>
          <p:cNvPr id="6515" name="Shape 6515"/>
          <p:cNvSpPr/>
          <p:nvPr/>
        </p:nvSpPr>
        <p:spPr>
          <a:xfrm>
            <a:off x="533400" y="7232650"/>
            <a:ext cx="7366000" cy="13970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1" indent="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2200">
                <a:latin typeface="+mn-lt"/>
                <a:ea typeface="+mn-ea"/>
                <a:cs typeface="+mn-cs"/>
                <a:sym typeface="Courier"/>
              </a:rPr>
              <a:t> package</a:t>
            </a:r>
            <a:r>
              <a:rPr sz="2200">
                <a:solidFill>
                  <a:srgbClr val="B51A00"/>
                </a:solidFill>
                <a:latin typeface="+mn-lt"/>
                <a:ea typeface="+mn-ea"/>
                <a:cs typeface="+mn-cs"/>
                <a:sym typeface="Courier"/>
              </a:rPr>
              <a:t>["httpd"],</a:t>
            </a:r>
            <a:endParaRPr sz="2200">
              <a:solidFill>
                <a:srgbClr val="FF2600"/>
              </a:solidFill>
              <a:latin typeface="+mn-lt"/>
              <a:ea typeface="+mn-ea"/>
              <a:cs typeface="+mn-cs"/>
              <a:sym typeface="Courier"/>
            </a:endParaRPr>
          </a:p>
          <a:p>
            <a:pPr lvl="1" indent="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2200">
                <a:latin typeface="+mn-lt"/>
                <a:ea typeface="+mn-ea"/>
                <a:cs typeface="+mn-cs"/>
                <a:sym typeface="Courier"/>
              </a:rPr>
              <a:t> cookbook_file[</a:t>
            </a:r>
            <a:r>
              <a:rPr sz="2200">
                <a:solidFill>
                  <a:srgbClr val="B51A00"/>
                </a:solidFill>
                <a:latin typeface="+mn-lt"/>
                <a:ea typeface="+mn-ea"/>
                <a:cs typeface="+mn-cs"/>
                <a:sym typeface="Courier"/>
              </a:rPr>
              <a:t>"/var/www/html/index.html"],</a:t>
            </a:r>
            <a:endParaRPr sz="2200">
              <a:solidFill>
                <a:srgbClr val="FF2600"/>
              </a:solidFill>
              <a:latin typeface="+mn-lt"/>
              <a:ea typeface="+mn-ea"/>
              <a:cs typeface="+mn-cs"/>
              <a:sym typeface="Courier"/>
            </a:endParaRPr>
          </a:p>
          <a:p>
            <a:pPr lvl="1" indent="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2200">
                <a:latin typeface="+mn-lt"/>
                <a:ea typeface="+mn-ea"/>
                <a:cs typeface="+mn-cs"/>
                <a:sym typeface="Courier"/>
              </a:rPr>
              <a:t> service</a:t>
            </a:r>
            <a:r>
              <a:rPr sz="2200">
                <a:solidFill>
                  <a:srgbClr val="B51A00"/>
                </a:solidFill>
                <a:latin typeface="+mn-lt"/>
                <a:ea typeface="+mn-ea"/>
                <a:cs typeface="+mn-cs"/>
                <a:sym typeface="Courier"/>
              </a:rPr>
              <a:t> ["httpd"]</a:t>
            </a:r>
            <a:endParaRPr sz="2200">
              <a:latin typeface="+mn-lt"/>
              <a:ea typeface="+mn-ea"/>
              <a:cs typeface="+mn-cs"/>
              <a:sym typeface="Courier"/>
            </a:endParaRPr>
          </a:p>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2200">
                <a:latin typeface="+mn-lt"/>
                <a:ea typeface="+mn-ea"/>
                <a:cs typeface="+mn-cs"/>
                <a:sym typeface="Courier"/>
              </a:rPr>
              <a:t>]</a:t>
            </a:r>
          </a:p>
        </p:txBody>
      </p:sp>
      <p:sp>
        <p:nvSpPr>
          <p:cNvPr id="6516" name="Shape 6516"/>
          <p:cNvSpPr/>
          <p:nvPr/>
        </p:nvSpPr>
        <p:spPr>
          <a:xfrm>
            <a:off x="546100" y="6870700"/>
            <a:ext cx="4521200" cy="4064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latin typeface="+mn-lt"/>
                <a:ea typeface="+mn-ea"/>
                <a:cs typeface="+mn-cs"/>
                <a:sym typeface="Courier"/>
              </a:defRPr>
            </a:lvl1pPr>
          </a:lstStyle>
          <a:p>
            <a:pPr lvl="0">
              <a:defRPr sz="1800"/>
            </a:pPr>
            <a:r>
              <a:rPr sz="2200"/>
              <a:t>resource_collection = [</a:t>
            </a:r>
          </a:p>
        </p:txBody>
      </p:sp>
      <p:sp>
        <p:nvSpPr>
          <p:cNvPr id="6517" name="Shape 6517"/>
          <p:cNvSpPr/>
          <p:nvPr/>
        </p:nvSpPr>
        <p:spPr>
          <a:xfrm>
            <a:off x="419100" y="1943100"/>
            <a:ext cx="7785100" cy="4343400"/>
          </a:xfrm>
          <a:prstGeom prst="rect">
            <a:avLst/>
          </a:prstGeom>
          <a:ln w="25400">
            <a:solidFill>
              <a:srgbClr val="435363"/>
            </a:solidFill>
            <a:custDash>
              <a:ds d="200000" sp="200000"/>
            </a:custDash>
            <a:miter lim="400000"/>
          </a:ln>
        </p:spPr>
        <p:txBody>
          <a:bodyPr lIns="190500" tIns="190500" rIns="190500" bIns="190500">
            <a:normAutofit/>
          </a:bodyPr>
          <a:lstStyle/>
          <a:p>
            <a:pPr lvl="0" algn="l" defTabSz="457200">
              <a:defRPr sz="2400" b="1">
                <a:solidFill>
                  <a:srgbClr val="008F00"/>
                </a:solidFill>
                <a:latin typeface="+mn-lt"/>
                <a:ea typeface="+mn-ea"/>
                <a:cs typeface="+mn-cs"/>
                <a:sym typeface="Courier"/>
              </a:defRPr>
            </a:pPr>
            <a:endParaRPr/>
          </a:p>
        </p:txBody>
      </p:sp>
      <p:sp>
        <p:nvSpPr>
          <p:cNvPr id="6518" name="Shape 6518"/>
          <p:cNvSpPr/>
          <p:nvPr/>
        </p:nvSpPr>
        <p:spPr>
          <a:xfrm>
            <a:off x="419100" y="6692900"/>
            <a:ext cx="7785100" cy="2108200"/>
          </a:xfrm>
          <a:prstGeom prst="rect">
            <a:avLst/>
          </a:prstGeom>
          <a:ln w="25400">
            <a:solidFill>
              <a:srgbClr val="435363"/>
            </a:solidFill>
            <a:custDash>
              <a:ds d="200000" sp="200000"/>
            </a:custDash>
            <a:miter lim="400000"/>
          </a:ln>
        </p:spPr>
        <p:txBody>
          <a:bodyPr lIns="190500" tIns="190500" rIns="190500" bIns="190500">
            <a:normAutofit/>
          </a:bodyPr>
          <a:lstStyle/>
          <a:p>
            <a:pPr lvl="0" algn="l" defTabSz="457200">
              <a:defRPr sz="2400" b="1">
                <a:solidFill>
                  <a:srgbClr val="008F00"/>
                </a:solidFill>
                <a:latin typeface="+mn-lt"/>
                <a:ea typeface="+mn-ea"/>
                <a:cs typeface="+mn-cs"/>
                <a:sym typeface="Courier"/>
              </a:defRPr>
            </a:pPr>
            <a:endParaRPr/>
          </a:p>
        </p:txBody>
      </p:sp>
      <p:sp>
        <p:nvSpPr>
          <p:cNvPr id="6519" name="Shape 6519"/>
          <p:cNvSpPr/>
          <p:nvPr/>
        </p:nvSpPr>
        <p:spPr>
          <a:xfrm>
            <a:off x="8394700" y="1460500"/>
            <a:ext cx="1305422" cy="4318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l" defTabSz="457200">
              <a:defRPr sz="2400"/>
            </a:lvl1pPr>
          </a:lstStyle>
          <a:p>
            <a:pPr lvl="0">
              <a:defRPr sz="1800"/>
            </a:pPr>
            <a:r>
              <a:rPr sz="2400"/>
              <a:t>Execution</a:t>
            </a:r>
          </a:p>
        </p:txBody>
      </p:sp>
      <p:grpSp>
        <p:nvGrpSpPr>
          <p:cNvPr id="6527" name="Group 6527"/>
          <p:cNvGrpSpPr/>
          <p:nvPr/>
        </p:nvGrpSpPr>
        <p:grpSpPr>
          <a:xfrm>
            <a:off x="8928100" y="2247900"/>
            <a:ext cx="6146800" cy="635000"/>
            <a:chOff x="0" y="0"/>
            <a:chExt cx="6146800" cy="634999"/>
          </a:xfrm>
        </p:grpSpPr>
        <p:sp>
          <p:nvSpPr>
            <p:cNvPr id="6520" name="Shape 6520"/>
            <p:cNvSpPr/>
            <p:nvPr/>
          </p:nvSpPr>
          <p:spPr>
            <a:xfrm flipV="1">
              <a:off x="3810000" y="355591"/>
              <a:ext cx="809260" cy="9"/>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lvl="0" algn="l" defTabSz="457200">
                <a:defRPr sz="1200">
                  <a:latin typeface="Helvetica"/>
                  <a:ea typeface="Helvetica"/>
                  <a:cs typeface="Helvetica"/>
                  <a:sym typeface="Helvetica"/>
                </a:defRPr>
              </a:pPr>
              <a:endParaRPr/>
            </a:p>
          </p:txBody>
        </p:sp>
        <p:sp>
          <p:nvSpPr>
            <p:cNvPr id="6521" name="Shape 6521"/>
            <p:cNvSpPr/>
            <p:nvPr/>
          </p:nvSpPr>
          <p:spPr>
            <a:xfrm>
              <a:off x="1174681" y="341120"/>
              <a:ext cx="806127" cy="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lvl="0" algn="l" defTabSz="457200">
                <a:defRPr sz="1200">
                  <a:latin typeface="Helvetica"/>
                  <a:ea typeface="Helvetica"/>
                  <a:cs typeface="Helvetica"/>
                  <a:sym typeface="Helvetica"/>
                </a:defRPr>
              </a:pPr>
              <a:endParaRPr/>
            </a:p>
          </p:txBody>
        </p:sp>
        <p:sp>
          <p:nvSpPr>
            <p:cNvPr id="6522" name="Shape 6522"/>
            <p:cNvSpPr/>
            <p:nvPr/>
          </p:nvSpPr>
          <p:spPr>
            <a:xfrm>
              <a:off x="1938734" y="42862"/>
              <a:ext cx="1892301" cy="574676"/>
            </a:xfrm>
            <a:prstGeom prst="rect">
              <a:avLst/>
            </a:prstGeom>
            <a:solidFill>
              <a:srgbClr val="FF9300"/>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p>
              <a:pPr lvl="0" defTabSz="457200">
                <a:defRPr sz="1800"/>
              </a:pPr>
              <a:r>
                <a:rPr sz="1600"/>
                <a:t>Is httpd package currently installed?</a:t>
              </a:r>
              <a:r>
                <a:rPr sz="1600" b="1">
                  <a:latin typeface="+mn-lt"/>
                  <a:ea typeface="+mn-ea"/>
                  <a:cs typeface="+mn-cs"/>
                  <a:sym typeface="Courier"/>
                </a:rPr>
                <a:t> </a:t>
              </a:r>
            </a:p>
          </p:txBody>
        </p:sp>
        <p:sp>
          <p:nvSpPr>
            <p:cNvPr id="6523" name="Shape 6523"/>
            <p:cNvSpPr/>
            <p:nvPr/>
          </p:nvSpPr>
          <p:spPr>
            <a:xfrm>
              <a:off x="0" y="158749"/>
              <a:ext cx="1295400" cy="330201"/>
            </a:xfrm>
            <a:prstGeom prst="rect">
              <a:avLst/>
            </a:prstGeom>
            <a:solidFill>
              <a:srgbClr val="FF9300"/>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defTabSz="457200">
                <a:defRPr sz="1600"/>
              </a:lvl1pPr>
            </a:lstStyle>
            <a:p>
              <a:pPr lvl="0">
                <a:defRPr sz="1800"/>
              </a:pPr>
              <a:r>
                <a:rPr sz="1600"/>
                <a:t>Do nothing</a:t>
              </a:r>
            </a:p>
          </p:txBody>
        </p:sp>
        <p:sp>
          <p:nvSpPr>
            <p:cNvPr id="6524" name="Shape 6524"/>
            <p:cNvSpPr/>
            <p:nvPr/>
          </p:nvSpPr>
          <p:spPr>
            <a:xfrm>
              <a:off x="4457700" y="63499"/>
              <a:ext cx="1689100" cy="571501"/>
            </a:xfrm>
            <a:prstGeom prst="rect">
              <a:avLst/>
            </a:prstGeom>
            <a:solidFill>
              <a:srgbClr val="FF9300"/>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defTabSz="457200">
                <a:defRPr sz="1600"/>
              </a:lvl1pPr>
            </a:lstStyle>
            <a:p>
              <a:pPr lvl="0">
                <a:defRPr sz="1800"/>
              </a:pPr>
              <a:r>
                <a:rPr sz="1600"/>
                <a:t>Install httpd package</a:t>
              </a:r>
            </a:p>
          </p:txBody>
        </p:sp>
        <p:sp>
          <p:nvSpPr>
            <p:cNvPr id="6525" name="Shape 6525"/>
            <p:cNvSpPr/>
            <p:nvPr/>
          </p:nvSpPr>
          <p:spPr>
            <a:xfrm>
              <a:off x="1484535" y="0"/>
              <a:ext cx="326778" cy="2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400"/>
              </a:lvl1pPr>
            </a:lstStyle>
            <a:p>
              <a:pPr lvl="0">
                <a:defRPr sz="1800"/>
              </a:pPr>
              <a:r>
                <a:rPr sz="1400"/>
                <a:t>Yes</a:t>
              </a:r>
            </a:p>
          </p:txBody>
        </p:sp>
        <p:sp>
          <p:nvSpPr>
            <p:cNvPr id="6526" name="Shape 6526"/>
            <p:cNvSpPr/>
            <p:nvPr/>
          </p:nvSpPr>
          <p:spPr>
            <a:xfrm>
              <a:off x="4000977" y="50800"/>
              <a:ext cx="325823" cy="2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400"/>
              </a:lvl1pPr>
            </a:lstStyle>
            <a:p>
              <a:pPr lvl="0">
                <a:defRPr sz="1800"/>
              </a:pPr>
              <a:r>
                <a:rPr sz="1400"/>
                <a:t>No</a:t>
              </a:r>
            </a:p>
          </p:txBody>
        </p:sp>
      </p:grpSp>
      <p:grpSp>
        <p:nvGrpSpPr>
          <p:cNvPr id="6538" name="Group 6538"/>
          <p:cNvGrpSpPr/>
          <p:nvPr/>
        </p:nvGrpSpPr>
        <p:grpSpPr>
          <a:xfrm>
            <a:off x="8928100" y="4244786"/>
            <a:ext cx="6045200" cy="1362264"/>
            <a:chOff x="0" y="0"/>
            <a:chExt cx="6045200" cy="1362263"/>
          </a:xfrm>
        </p:grpSpPr>
        <p:sp>
          <p:nvSpPr>
            <p:cNvPr id="6528" name="Shape 6528"/>
            <p:cNvSpPr/>
            <p:nvPr/>
          </p:nvSpPr>
          <p:spPr>
            <a:xfrm flipV="1">
              <a:off x="2831579" y="0"/>
              <a:ext cx="1" cy="536528"/>
            </a:xfrm>
            <a:prstGeom prst="line">
              <a:avLst/>
            </a:prstGeom>
            <a:noFill/>
            <a:ln w="25400" cap="flat">
              <a:solidFill>
                <a:srgbClr val="000000"/>
              </a:solidFill>
              <a:prstDash val="solid"/>
              <a:miter lim="400000"/>
              <a:headEnd type="stealth" w="med" len="med"/>
            </a:ln>
            <a:effectLst/>
          </p:spPr>
          <p:txBody>
            <a:bodyPr wrap="square" lIns="50800" tIns="50800" rIns="50800" bIns="50800" numCol="1" anchor="ctr">
              <a:noAutofit/>
            </a:bodyPr>
            <a:lstStyle/>
            <a:p>
              <a:pPr lvl="0" algn="l" defTabSz="457200">
                <a:defRPr sz="1200">
                  <a:latin typeface="Helvetica"/>
                  <a:ea typeface="Helvetica"/>
                  <a:cs typeface="Helvetica"/>
                  <a:sym typeface="Helvetica"/>
                </a:defRPr>
              </a:pPr>
              <a:endParaRPr/>
            </a:p>
          </p:txBody>
        </p:sp>
        <p:grpSp>
          <p:nvGrpSpPr>
            <p:cNvPr id="6536" name="Group 6536"/>
            <p:cNvGrpSpPr/>
            <p:nvPr/>
          </p:nvGrpSpPr>
          <p:grpSpPr>
            <a:xfrm>
              <a:off x="0" y="549463"/>
              <a:ext cx="6045200" cy="812801"/>
              <a:chOff x="0" y="6349"/>
              <a:chExt cx="6045200" cy="812800"/>
            </a:xfrm>
          </p:grpSpPr>
          <p:sp>
            <p:nvSpPr>
              <p:cNvPr id="6529" name="Shape 6529"/>
              <p:cNvSpPr/>
              <p:nvPr/>
            </p:nvSpPr>
            <p:spPr>
              <a:xfrm flipV="1">
                <a:off x="3810000" y="431800"/>
                <a:ext cx="813797" cy="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lvl="0" algn="l" defTabSz="457200">
                  <a:defRPr sz="1200">
                    <a:latin typeface="Helvetica"/>
                    <a:ea typeface="Helvetica"/>
                    <a:cs typeface="Helvetica"/>
                    <a:sym typeface="Helvetica"/>
                  </a:defRPr>
                </a:pPr>
                <a:endParaRPr/>
              </a:p>
            </p:txBody>
          </p:sp>
          <p:sp>
            <p:nvSpPr>
              <p:cNvPr id="6530" name="Shape 6530"/>
              <p:cNvSpPr/>
              <p:nvPr/>
            </p:nvSpPr>
            <p:spPr>
              <a:xfrm>
                <a:off x="1003300" y="419100"/>
                <a:ext cx="978034" cy="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lvl="0" algn="l" defTabSz="457200">
                  <a:defRPr sz="1200">
                    <a:latin typeface="Helvetica"/>
                    <a:ea typeface="Helvetica"/>
                    <a:cs typeface="Helvetica"/>
                    <a:sym typeface="Helvetica"/>
                  </a:defRPr>
                </a:pPr>
                <a:endParaRPr/>
              </a:p>
            </p:txBody>
          </p:sp>
          <p:sp>
            <p:nvSpPr>
              <p:cNvPr id="6531" name="Shape 6531"/>
              <p:cNvSpPr/>
              <p:nvPr/>
            </p:nvSpPr>
            <p:spPr>
              <a:xfrm>
                <a:off x="1943100" y="6349"/>
                <a:ext cx="1892300" cy="812801"/>
              </a:xfrm>
              <a:prstGeom prst="rect">
                <a:avLst/>
              </a:prstGeom>
              <a:solidFill>
                <a:srgbClr val="FF9300"/>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defTabSz="457200">
                  <a:defRPr sz="1600"/>
                </a:lvl1pPr>
              </a:lstStyle>
              <a:p>
                <a:pPr lvl="0">
                  <a:defRPr sz="1800"/>
                </a:pPr>
                <a:r>
                  <a:rPr sz="1600"/>
                  <a:t>   Does 'index.html' have correct permissions?</a:t>
                </a:r>
              </a:p>
            </p:txBody>
          </p:sp>
          <p:sp>
            <p:nvSpPr>
              <p:cNvPr id="6532" name="Shape 6532"/>
              <p:cNvSpPr/>
              <p:nvPr/>
            </p:nvSpPr>
            <p:spPr>
              <a:xfrm>
                <a:off x="0" y="234949"/>
                <a:ext cx="1295400" cy="330201"/>
              </a:xfrm>
              <a:prstGeom prst="rect">
                <a:avLst/>
              </a:prstGeom>
              <a:solidFill>
                <a:srgbClr val="FF9300"/>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defTabSz="457200">
                  <a:defRPr sz="1600"/>
                </a:lvl1pPr>
              </a:lstStyle>
              <a:p>
                <a:pPr lvl="0">
                  <a:defRPr sz="1800"/>
                </a:pPr>
                <a:r>
                  <a:rPr sz="1600"/>
                  <a:t>Do nothing</a:t>
                </a:r>
              </a:p>
            </p:txBody>
          </p:sp>
          <p:sp>
            <p:nvSpPr>
              <p:cNvPr id="6533" name="Shape 6533"/>
              <p:cNvSpPr/>
              <p:nvPr/>
            </p:nvSpPr>
            <p:spPr>
              <a:xfrm>
                <a:off x="4457700" y="146049"/>
                <a:ext cx="1587500" cy="571501"/>
              </a:xfrm>
              <a:prstGeom prst="rect">
                <a:avLst/>
              </a:prstGeom>
              <a:solidFill>
                <a:srgbClr val="FF9300"/>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defTabSz="457200">
                  <a:defRPr sz="1600"/>
                </a:lvl1pPr>
              </a:lstStyle>
              <a:p>
                <a:pPr lvl="0">
                  <a:defRPr sz="1800"/>
                </a:pPr>
                <a:r>
                  <a:rPr sz="1600"/>
                  <a:t>Set permissions to 0644</a:t>
                </a:r>
              </a:p>
            </p:txBody>
          </p:sp>
          <p:sp>
            <p:nvSpPr>
              <p:cNvPr id="6534" name="Shape 6534"/>
              <p:cNvSpPr/>
              <p:nvPr/>
            </p:nvSpPr>
            <p:spPr>
              <a:xfrm>
                <a:off x="1485900" y="76200"/>
                <a:ext cx="326777" cy="2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400"/>
                </a:lvl1pPr>
              </a:lstStyle>
              <a:p>
                <a:pPr lvl="0">
                  <a:defRPr sz="1800"/>
                </a:pPr>
                <a:r>
                  <a:rPr sz="1400"/>
                  <a:t>Yes</a:t>
                </a:r>
              </a:p>
            </p:txBody>
          </p:sp>
          <p:sp>
            <p:nvSpPr>
              <p:cNvPr id="6535" name="Shape 6535"/>
              <p:cNvSpPr/>
              <p:nvPr/>
            </p:nvSpPr>
            <p:spPr>
              <a:xfrm>
                <a:off x="4000500" y="127000"/>
                <a:ext cx="325822" cy="2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400"/>
                </a:lvl1pPr>
              </a:lstStyle>
              <a:p>
                <a:pPr lvl="0">
                  <a:defRPr sz="1800"/>
                </a:pPr>
                <a:r>
                  <a:rPr sz="1400"/>
                  <a:t>No</a:t>
                </a:r>
              </a:p>
            </p:txBody>
          </p:sp>
        </p:grpSp>
        <p:sp>
          <p:nvSpPr>
            <p:cNvPr id="6537" name="Shape 6537"/>
            <p:cNvSpPr/>
            <p:nvPr/>
          </p:nvSpPr>
          <p:spPr>
            <a:xfrm>
              <a:off x="2857500" y="85913"/>
              <a:ext cx="460996" cy="279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400"/>
              </a:lvl1pPr>
            </a:lstStyle>
            <a:p>
              <a:pPr lvl="0">
                <a:defRPr sz="1800"/>
              </a:pPr>
              <a:r>
                <a:rPr sz="1400"/>
                <a:t>Next</a:t>
              </a:r>
            </a:p>
          </p:txBody>
        </p:sp>
      </p:grpSp>
      <p:grpSp>
        <p:nvGrpSpPr>
          <p:cNvPr id="6548" name="Group 6548"/>
          <p:cNvGrpSpPr/>
          <p:nvPr/>
        </p:nvGrpSpPr>
        <p:grpSpPr>
          <a:xfrm>
            <a:off x="8928100" y="2882900"/>
            <a:ext cx="6045200" cy="1352550"/>
            <a:chOff x="0" y="0"/>
            <a:chExt cx="6045200" cy="1352549"/>
          </a:xfrm>
        </p:grpSpPr>
        <p:sp>
          <p:nvSpPr>
            <p:cNvPr id="6539" name="Shape 6539"/>
            <p:cNvSpPr/>
            <p:nvPr/>
          </p:nvSpPr>
          <p:spPr>
            <a:xfrm flipV="1">
              <a:off x="3810000" y="965198"/>
              <a:ext cx="813797" cy="8"/>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lvl="0" algn="l" defTabSz="457200">
                <a:defRPr sz="1200">
                  <a:latin typeface="Helvetica"/>
                  <a:ea typeface="Helvetica"/>
                  <a:cs typeface="Helvetica"/>
                  <a:sym typeface="Helvetica"/>
                </a:defRPr>
              </a:pPr>
              <a:endParaRPr/>
            </a:p>
          </p:txBody>
        </p:sp>
        <p:sp>
          <p:nvSpPr>
            <p:cNvPr id="6540" name="Shape 6540"/>
            <p:cNvSpPr/>
            <p:nvPr/>
          </p:nvSpPr>
          <p:spPr>
            <a:xfrm>
              <a:off x="1005899" y="952506"/>
              <a:ext cx="978035" cy="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lvl="0" algn="l" defTabSz="457200">
                <a:defRPr sz="1200">
                  <a:latin typeface="Helvetica"/>
                  <a:ea typeface="Helvetica"/>
                  <a:cs typeface="Helvetica"/>
                  <a:sym typeface="Helvetica"/>
                </a:defRPr>
              </a:pPr>
              <a:endParaRPr/>
            </a:p>
          </p:txBody>
        </p:sp>
        <p:sp>
          <p:nvSpPr>
            <p:cNvPr id="6541" name="Shape 6541"/>
            <p:cNvSpPr/>
            <p:nvPr/>
          </p:nvSpPr>
          <p:spPr>
            <a:xfrm>
              <a:off x="1943100" y="539749"/>
              <a:ext cx="1892300" cy="812801"/>
            </a:xfrm>
            <a:prstGeom prst="rect">
              <a:avLst/>
            </a:prstGeom>
            <a:solidFill>
              <a:srgbClr val="FF9300"/>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defTabSz="457200">
                <a:defRPr sz="1590"/>
              </a:lvl1pPr>
            </a:lstStyle>
            <a:p>
              <a:pPr lvl="0">
                <a:defRPr sz="1800"/>
              </a:pPr>
              <a:r>
                <a:rPr sz="1590"/>
                <a:t>Is '/var/www/html/index.html' identical to cookbook version?</a:t>
              </a:r>
            </a:p>
          </p:txBody>
        </p:sp>
        <p:sp>
          <p:nvSpPr>
            <p:cNvPr id="6542" name="Shape 6542"/>
            <p:cNvSpPr/>
            <p:nvPr/>
          </p:nvSpPr>
          <p:spPr>
            <a:xfrm>
              <a:off x="0" y="768349"/>
              <a:ext cx="1295400" cy="330201"/>
            </a:xfrm>
            <a:prstGeom prst="rect">
              <a:avLst/>
            </a:prstGeom>
            <a:solidFill>
              <a:srgbClr val="FF9300"/>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defTabSz="457200">
                <a:defRPr sz="1600"/>
              </a:lvl1pPr>
            </a:lstStyle>
            <a:p>
              <a:pPr lvl="0">
                <a:defRPr sz="1800"/>
              </a:pPr>
              <a:r>
                <a:rPr sz="1600"/>
                <a:t>Do nothing</a:t>
              </a:r>
            </a:p>
          </p:txBody>
        </p:sp>
        <p:sp>
          <p:nvSpPr>
            <p:cNvPr id="6543" name="Shape 6543"/>
            <p:cNvSpPr/>
            <p:nvPr/>
          </p:nvSpPr>
          <p:spPr>
            <a:xfrm>
              <a:off x="4457700" y="673099"/>
              <a:ext cx="1587500" cy="571501"/>
            </a:xfrm>
            <a:prstGeom prst="rect">
              <a:avLst/>
            </a:prstGeom>
            <a:solidFill>
              <a:srgbClr val="FF9300"/>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defTabSz="457200">
                <a:defRPr sz="1600"/>
              </a:lvl1pPr>
            </a:lstStyle>
            <a:p>
              <a:pPr lvl="0">
                <a:defRPr sz="1800"/>
              </a:pPr>
              <a:r>
                <a:rPr sz="1600"/>
                <a:t>Copy index.html file into place</a:t>
              </a:r>
            </a:p>
          </p:txBody>
        </p:sp>
        <p:sp>
          <p:nvSpPr>
            <p:cNvPr id="6544" name="Shape 6544"/>
            <p:cNvSpPr/>
            <p:nvPr/>
          </p:nvSpPr>
          <p:spPr>
            <a:xfrm>
              <a:off x="1485900" y="609600"/>
              <a:ext cx="326777" cy="2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400"/>
              </a:lvl1pPr>
            </a:lstStyle>
            <a:p>
              <a:pPr lvl="0">
                <a:defRPr sz="1800"/>
              </a:pPr>
              <a:r>
                <a:rPr sz="1400"/>
                <a:t>Yes</a:t>
              </a:r>
            </a:p>
          </p:txBody>
        </p:sp>
        <p:sp>
          <p:nvSpPr>
            <p:cNvPr id="6545" name="Shape 6545"/>
            <p:cNvSpPr/>
            <p:nvPr/>
          </p:nvSpPr>
          <p:spPr>
            <a:xfrm>
              <a:off x="4000500" y="660400"/>
              <a:ext cx="325822" cy="2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400"/>
              </a:lvl1pPr>
            </a:lstStyle>
            <a:p>
              <a:pPr lvl="0">
                <a:defRPr sz="1800"/>
              </a:pPr>
              <a:r>
                <a:rPr sz="1400"/>
                <a:t>No</a:t>
              </a:r>
            </a:p>
          </p:txBody>
        </p:sp>
        <p:sp>
          <p:nvSpPr>
            <p:cNvPr id="6546" name="Shape 6546"/>
            <p:cNvSpPr/>
            <p:nvPr/>
          </p:nvSpPr>
          <p:spPr>
            <a:xfrm>
              <a:off x="2853413" y="63500"/>
              <a:ext cx="460996" cy="2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400"/>
              </a:lvl1pPr>
            </a:lstStyle>
            <a:p>
              <a:pPr lvl="0">
                <a:defRPr sz="1800"/>
              </a:pPr>
              <a:r>
                <a:rPr sz="1400"/>
                <a:t>Next</a:t>
              </a:r>
            </a:p>
          </p:txBody>
        </p:sp>
        <p:sp>
          <p:nvSpPr>
            <p:cNvPr id="6547" name="Shape 6547"/>
            <p:cNvSpPr/>
            <p:nvPr/>
          </p:nvSpPr>
          <p:spPr>
            <a:xfrm flipV="1">
              <a:off x="2832100" y="0"/>
              <a:ext cx="0" cy="536528"/>
            </a:xfrm>
            <a:prstGeom prst="line">
              <a:avLst/>
            </a:prstGeom>
            <a:noFill/>
            <a:ln w="25400" cap="flat">
              <a:solidFill>
                <a:srgbClr val="000000"/>
              </a:solidFill>
              <a:prstDash val="solid"/>
              <a:miter lim="400000"/>
              <a:headEnd type="stealth" w="med" len="med"/>
            </a:ln>
            <a:effectLst/>
          </p:spPr>
          <p:txBody>
            <a:bodyPr wrap="square" lIns="50800" tIns="50800" rIns="50800" bIns="50800" numCol="1" anchor="ctr">
              <a:noAutofit/>
            </a:bodyPr>
            <a:lstStyle/>
            <a:p>
              <a:pPr lvl="0" algn="l" defTabSz="457200">
                <a:defRPr sz="1200">
                  <a:latin typeface="Helvetica"/>
                  <a:ea typeface="Helvetica"/>
                  <a:cs typeface="Helvetica"/>
                  <a:sym typeface="Helvetica"/>
                </a:defRPr>
              </a:pPr>
              <a:endParaRPr/>
            </a:p>
          </p:txBody>
        </p:sp>
      </p:grpSp>
      <p:grpSp>
        <p:nvGrpSpPr>
          <p:cNvPr id="6559" name="Group 6559"/>
          <p:cNvGrpSpPr/>
          <p:nvPr/>
        </p:nvGrpSpPr>
        <p:grpSpPr>
          <a:xfrm>
            <a:off x="8978900" y="5613400"/>
            <a:ext cx="6045200" cy="1365250"/>
            <a:chOff x="0" y="0"/>
            <a:chExt cx="6045200" cy="1365249"/>
          </a:xfrm>
        </p:grpSpPr>
        <p:grpSp>
          <p:nvGrpSpPr>
            <p:cNvPr id="6556" name="Group 6556"/>
            <p:cNvGrpSpPr/>
            <p:nvPr/>
          </p:nvGrpSpPr>
          <p:grpSpPr>
            <a:xfrm>
              <a:off x="0" y="552449"/>
              <a:ext cx="6045200" cy="812801"/>
              <a:chOff x="0" y="6349"/>
              <a:chExt cx="6045200" cy="812800"/>
            </a:xfrm>
          </p:grpSpPr>
          <p:sp>
            <p:nvSpPr>
              <p:cNvPr id="6549" name="Shape 6549"/>
              <p:cNvSpPr/>
              <p:nvPr/>
            </p:nvSpPr>
            <p:spPr>
              <a:xfrm flipV="1">
                <a:off x="3810000" y="431800"/>
                <a:ext cx="813797" cy="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lvl="0" algn="l" defTabSz="457200">
                  <a:defRPr sz="1200">
                    <a:latin typeface="Helvetica"/>
                    <a:ea typeface="Helvetica"/>
                    <a:cs typeface="Helvetica"/>
                    <a:sym typeface="Helvetica"/>
                  </a:defRPr>
                </a:pPr>
                <a:endParaRPr/>
              </a:p>
            </p:txBody>
          </p:sp>
          <p:sp>
            <p:nvSpPr>
              <p:cNvPr id="6550" name="Shape 6550"/>
              <p:cNvSpPr/>
              <p:nvPr/>
            </p:nvSpPr>
            <p:spPr>
              <a:xfrm>
                <a:off x="1003300" y="419100"/>
                <a:ext cx="978034" cy="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lvl="0" algn="l" defTabSz="457200">
                  <a:defRPr sz="1200">
                    <a:latin typeface="Helvetica"/>
                    <a:ea typeface="Helvetica"/>
                    <a:cs typeface="Helvetica"/>
                    <a:sym typeface="Helvetica"/>
                  </a:defRPr>
                </a:pPr>
                <a:endParaRPr/>
              </a:p>
            </p:txBody>
          </p:sp>
          <p:sp>
            <p:nvSpPr>
              <p:cNvPr id="6551" name="Shape 6551"/>
              <p:cNvSpPr/>
              <p:nvPr/>
            </p:nvSpPr>
            <p:spPr>
              <a:xfrm>
                <a:off x="1943100" y="6349"/>
                <a:ext cx="1892300" cy="812801"/>
              </a:xfrm>
              <a:prstGeom prst="rect">
                <a:avLst/>
              </a:prstGeom>
              <a:solidFill>
                <a:srgbClr val="FF9300"/>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defTabSz="457200">
                  <a:defRPr sz="1600"/>
                </a:lvl1pPr>
              </a:lstStyle>
              <a:p>
                <a:pPr lvl="0">
                  <a:defRPr sz="1800"/>
                </a:pPr>
                <a:r>
                  <a:rPr sz="1600"/>
                  <a:t>   Is the service 'httpd' enabled to start on boot </a:t>
                </a:r>
              </a:p>
            </p:txBody>
          </p:sp>
          <p:sp>
            <p:nvSpPr>
              <p:cNvPr id="6552" name="Shape 6552"/>
              <p:cNvSpPr/>
              <p:nvPr/>
            </p:nvSpPr>
            <p:spPr>
              <a:xfrm>
                <a:off x="0" y="234949"/>
                <a:ext cx="1295400" cy="330201"/>
              </a:xfrm>
              <a:prstGeom prst="rect">
                <a:avLst/>
              </a:prstGeom>
              <a:solidFill>
                <a:srgbClr val="FF9300"/>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defTabSz="457200">
                  <a:defRPr sz="1600"/>
                </a:lvl1pPr>
              </a:lstStyle>
              <a:p>
                <a:pPr lvl="0">
                  <a:defRPr sz="1800"/>
                </a:pPr>
                <a:r>
                  <a:rPr sz="1600"/>
                  <a:t>Do nothing</a:t>
                </a:r>
              </a:p>
            </p:txBody>
          </p:sp>
          <p:sp>
            <p:nvSpPr>
              <p:cNvPr id="6553" name="Shape 6553"/>
              <p:cNvSpPr/>
              <p:nvPr/>
            </p:nvSpPr>
            <p:spPr>
              <a:xfrm>
                <a:off x="4457700" y="146049"/>
                <a:ext cx="1587500" cy="571501"/>
              </a:xfrm>
              <a:prstGeom prst="rect">
                <a:avLst/>
              </a:prstGeom>
              <a:solidFill>
                <a:srgbClr val="FF9300"/>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defTabSz="457200">
                  <a:defRPr sz="1600"/>
                </a:lvl1pPr>
              </a:lstStyle>
              <a:p>
                <a:pPr lvl="0">
                  <a:defRPr sz="1800"/>
                </a:pPr>
                <a:r>
                  <a:rPr sz="1600"/>
                  <a:t>Enable httpd to start on boot</a:t>
                </a:r>
              </a:p>
            </p:txBody>
          </p:sp>
          <p:sp>
            <p:nvSpPr>
              <p:cNvPr id="6554" name="Shape 6554"/>
              <p:cNvSpPr/>
              <p:nvPr/>
            </p:nvSpPr>
            <p:spPr>
              <a:xfrm>
                <a:off x="1485900" y="76200"/>
                <a:ext cx="326777" cy="2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400"/>
                </a:lvl1pPr>
              </a:lstStyle>
              <a:p>
                <a:pPr lvl="0">
                  <a:defRPr sz="1800"/>
                </a:pPr>
                <a:r>
                  <a:rPr sz="1400"/>
                  <a:t>Yes</a:t>
                </a:r>
              </a:p>
            </p:txBody>
          </p:sp>
          <p:sp>
            <p:nvSpPr>
              <p:cNvPr id="6555" name="Shape 6555"/>
              <p:cNvSpPr/>
              <p:nvPr/>
            </p:nvSpPr>
            <p:spPr>
              <a:xfrm>
                <a:off x="4000500" y="127000"/>
                <a:ext cx="325822" cy="2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400"/>
                </a:lvl1pPr>
              </a:lstStyle>
              <a:p>
                <a:pPr lvl="0">
                  <a:defRPr sz="1800"/>
                </a:pPr>
                <a:r>
                  <a:rPr sz="1400"/>
                  <a:t>No</a:t>
                </a:r>
              </a:p>
            </p:txBody>
          </p:sp>
        </p:grpSp>
        <p:sp>
          <p:nvSpPr>
            <p:cNvPr id="6557" name="Shape 6557"/>
            <p:cNvSpPr/>
            <p:nvPr/>
          </p:nvSpPr>
          <p:spPr>
            <a:xfrm>
              <a:off x="2806700" y="114300"/>
              <a:ext cx="460996" cy="2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400"/>
              </a:lvl1pPr>
            </a:lstStyle>
            <a:p>
              <a:pPr lvl="0">
                <a:defRPr sz="1800"/>
              </a:pPr>
              <a:r>
                <a:rPr sz="1400"/>
                <a:t>Next</a:t>
              </a:r>
            </a:p>
          </p:txBody>
        </p:sp>
        <p:sp>
          <p:nvSpPr>
            <p:cNvPr id="6558" name="Shape 6558"/>
            <p:cNvSpPr/>
            <p:nvPr/>
          </p:nvSpPr>
          <p:spPr>
            <a:xfrm flipV="1">
              <a:off x="2781300" y="0"/>
              <a:ext cx="0" cy="536528"/>
            </a:xfrm>
            <a:prstGeom prst="line">
              <a:avLst/>
            </a:prstGeom>
            <a:noFill/>
            <a:ln w="25400" cap="flat">
              <a:solidFill>
                <a:srgbClr val="000000"/>
              </a:solidFill>
              <a:prstDash val="solid"/>
              <a:miter lim="400000"/>
              <a:headEnd type="stealth" w="med" len="med"/>
            </a:ln>
            <a:effectLst/>
          </p:spPr>
          <p:txBody>
            <a:bodyPr wrap="square" lIns="50800" tIns="50800" rIns="50800" bIns="50800" numCol="1" anchor="ctr">
              <a:noAutofit/>
            </a:bodyPr>
            <a:lstStyle/>
            <a:p>
              <a:pPr lvl="0" algn="l" defTabSz="457200">
                <a:defRPr sz="1200">
                  <a:latin typeface="Helvetica"/>
                  <a:ea typeface="Helvetica"/>
                  <a:cs typeface="Helvetica"/>
                  <a:sym typeface="Helvetica"/>
                </a:defRPr>
              </a:pPr>
              <a:endParaRPr/>
            </a:p>
          </p:txBody>
        </p:sp>
      </p:grpSp>
      <p:grpSp>
        <p:nvGrpSpPr>
          <p:cNvPr id="6569" name="Group 6569"/>
          <p:cNvGrpSpPr/>
          <p:nvPr/>
        </p:nvGrpSpPr>
        <p:grpSpPr>
          <a:xfrm>
            <a:off x="8978900" y="6985000"/>
            <a:ext cx="6045200" cy="1365250"/>
            <a:chOff x="0" y="0"/>
            <a:chExt cx="6045200" cy="1365249"/>
          </a:xfrm>
        </p:grpSpPr>
        <p:sp>
          <p:nvSpPr>
            <p:cNvPr id="6560" name="Shape 6560"/>
            <p:cNvSpPr/>
            <p:nvPr/>
          </p:nvSpPr>
          <p:spPr>
            <a:xfrm>
              <a:off x="1511300" y="685800"/>
              <a:ext cx="326777" cy="2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400"/>
              </a:lvl1pPr>
            </a:lstStyle>
            <a:p>
              <a:pPr lvl="0">
                <a:defRPr sz="1800"/>
              </a:pPr>
              <a:r>
                <a:rPr sz="1400"/>
                <a:t>Yes</a:t>
              </a:r>
            </a:p>
          </p:txBody>
        </p:sp>
        <p:sp>
          <p:nvSpPr>
            <p:cNvPr id="6561" name="Shape 6561"/>
            <p:cNvSpPr/>
            <p:nvPr/>
          </p:nvSpPr>
          <p:spPr>
            <a:xfrm flipV="1">
              <a:off x="3810000" y="977900"/>
              <a:ext cx="813797" cy="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lvl="0" algn="l" defTabSz="457200">
                <a:defRPr sz="1200">
                  <a:latin typeface="Helvetica"/>
                  <a:ea typeface="Helvetica"/>
                  <a:cs typeface="Helvetica"/>
                  <a:sym typeface="Helvetica"/>
                </a:defRPr>
              </a:pPr>
              <a:endParaRPr/>
            </a:p>
          </p:txBody>
        </p:sp>
        <p:sp>
          <p:nvSpPr>
            <p:cNvPr id="6562" name="Shape 6562"/>
            <p:cNvSpPr/>
            <p:nvPr/>
          </p:nvSpPr>
          <p:spPr>
            <a:xfrm>
              <a:off x="1003300" y="965200"/>
              <a:ext cx="978034" cy="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lvl="0" algn="l" defTabSz="457200">
                <a:defRPr sz="1200">
                  <a:latin typeface="Helvetica"/>
                  <a:ea typeface="Helvetica"/>
                  <a:cs typeface="Helvetica"/>
                  <a:sym typeface="Helvetica"/>
                </a:defRPr>
              </a:pPr>
              <a:endParaRPr/>
            </a:p>
          </p:txBody>
        </p:sp>
        <p:sp>
          <p:nvSpPr>
            <p:cNvPr id="6563" name="Shape 6563"/>
            <p:cNvSpPr/>
            <p:nvPr/>
          </p:nvSpPr>
          <p:spPr>
            <a:xfrm>
              <a:off x="1943100" y="552449"/>
              <a:ext cx="1892300" cy="812801"/>
            </a:xfrm>
            <a:prstGeom prst="rect">
              <a:avLst/>
            </a:prstGeom>
            <a:solidFill>
              <a:srgbClr val="FF9300"/>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defTabSz="457200">
                <a:defRPr sz="1600"/>
              </a:lvl1pPr>
            </a:lstStyle>
            <a:p>
              <a:pPr lvl="0">
                <a:defRPr sz="1800"/>
              </a:pPr>
              <a:r>
                <a:rPr sz="1600"/>
                <a:t>   Is the service 'httpd' currently started? </a:t>
              </a:r>
            </a:p>
          </p:txBody>
        </p:sp>
        <p:sp>
          <p:nvSpPr>
            <p:cNvPr id="6564" name="Shape 6564"/>
            <p:cNvSpPr/>
            <p:nvPr/>
          </p:nvSpPr>
          <p:spPr>
            <a:xfrm>
              <a:off x="0" y="781049"/>
              <a:ext cx="1295400" cy="330201"/>
            </a:xfrm>
            <a:prstGeom prst="rect">
              <a:avLst/>
            </a:prstGeom>
            <a:solidFill>
              <a:srgbClr val="FF9300"/>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defTabSz="457200">
                <a:defRPr sz="1600"/>
              </a:lvl1pPr>
            </a:lstStyle>
            <a:p>
              <a:pPr lvl="0">
                <a:defRPr sz="1800"/>
              </a:pPr>
              <a:r>
                <a:rPr sz="1600"/>
                <a:t>Do nothing</a:t>
              </a:r>
            </a:p>
          </p:txBody>
        </p:sp>
        <p:sp>
          <p:nvSpPr>
            <p:cNvPr id="6565" name="Shape 6565"/>
            <p:cNvSpPr/>
            <p:nvPr/>
          </p:nvSpPr>
          <p:spPr>
            <a:xfrm>
              <a:off x="4457700" y="812799"/>
              <a:ext cx="1587500" cy="330201"/>
            </a:xfrm>
            <a:prstGeom prst="rect">
              <a:avLst/>
            </a:prstGeom>
            <a:solidFill>
              <a:srgbClr val="FF9300"/>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defTabSz="457200">
                <a:defRPr sz="1600"/>
              </a:lvl1pPr>
            </a:lstStyle>
            <a:p>
              <a:pPr lvl="0">
                <a:defRPr sz="1800"/>
              </a:pPr>
              <a:r>
                <a:rPr sz="1600"/>
                <a:t>Start httpd</a:t>
              </a:r>
            </a:p>
          </p:txBody>
        </p:sp>
        <p:sp>
          <p:nvSpPr>
            <p:cNvPr id="6566" name="Shape 6566"/>
            <p:cNvSpPr/>
            <p:nvPr/>
          </p:nvSpPr>
          <p:spPr>
            <a:xfrm>
              <a:off x="4000500" y="673100"/>
              <a:ext cx="325822" cy="2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400"/>
              </a:lvl1pPr>
            </a:lstStyle>
            <a:p>
              <a:pPr lvl="0">
                <a:defRPr sz="1800"/>
              </a:pPr>
              <a:r>
                <a:rPr sz="1400"/>
                <a:t>No</a:t>
              </a:r>
            </a:p>
          </p:txBody>
        </p:sp>
        <p:sp>
          <p:nvSpPr>
            <p:cNvPr id="6567" name="Shape 6567"/>
            <p:cNvSpPr/>
            <p:nvPr/>
          </p:nvSpPr>
          <p:spPr>
            <a:xfrm>
              <a:off x="2806700" y="114300"/>
              <a:ext cx="460996" cy="2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defRPr sz="1400"/>
              </a:lvl1pPr>
            </a:lstStyle>
            <a:p>
              <a:pPr lvl="0">
                <a:defRPr sz="1800"/>
              </a:pPr>
              <a:r>
                <a:rPr sz="1400"/>
                <a:t>Next</a:t>
              </a:r>
            </a:p>
          </p:txBody>
        </p:sp>
        <p:sp>
          <p:nvSpPr>
            <p:cNvPr id="6568" name="Shape 6568"/>
            <p:cNvSpPr/>
            <p:nvPr/>
          </p:nvSpPr>
          <p:spPr>
            <a:xfrm flipV="1">
              <a:off x="2781300" y="0"/>
              <a:ext cx="0" cy="536528"/>
            </a:xfrm>
            <a:prstGeom prst="line">
              <a:avLst/>
            </a:prstGeom>
            <a:noFill/>
            <a:ln w="25400" cap="flat">
              <a:solidFill>
                <a:srgbClr val="000000"/>
              </a:solidFill>
              <a:prstDash val="solid"/>
              <a:miter lim="400000"/>
              <a:headEnd type="stealth" w="med" len="med"/>
            </a:ln>
            <a:effectLst/>
          </p:spPr>
          <p:txBody>
            <a:bodyPr wrap="square" lIns="50800" tIns="50800" rIns="50800" bIns="50800" numCol="1" anchor="ctr">
              <a:noAutofit/>
            </a:bodyPr>
            <a:lstStyle/>
            <a:p>
              <a:pPr lvl="0" algn="l" defTabSz="457200">
                <a:defRPr sz="1200">
                  <a:latin typeface="Helvetica"/>
                  <a:ea typeface="Helvetica"/>
                  <a:cs typeface="Helvetica"/>
                  <a:sym typeface="Helvetica"/>
                </a:defRPr>
              </a:pPr>
              <a:endParaRPr/>
            </a:p>
          </p:txBody>
        </p:sp>
      </p:grpSp>
      <p:sp>
        <p:nvSpPr>
          <p:cNvPr id="6570" name="Shape 6570"/>
          <p:cNvSpPr/>
          <p:nvPr/>
        </p:nvSpPr>
        <p:spPr>
          <a:xfrm>
            <a:off x="8407400" y="1943100"/>
            <a:ext cx="7785100" cy="6807200"/>
          </a:xfrm>
          <a:prstGeom prst="rect">
            <a:avLst/>
          </a:prstGeom>
          <a:ln w="25400">
            <a:solidFill>
              <a:srgbClr val="435363"/>
            </a:solidFill>
            <a:custDash>
              <a:ds d="200000" sp="200000"/>
            </a:custDash>
            <a:miter lim="400000"/>
          </a:ln>
        </p:spPr>
        <p:txBody>
          <a:bodyPr lIns="190500" tIns="190500" rIns="190500" bIns="190500">
            <a:normAutofit/>
          </a:bodyPr>
          <a:lstStyle/>
          <a:p>
            <a:pPr lvl="0" algn="l" defTabSz="457200">
              <a:defRPr sz="2400" b="1">
                <a:solidFill>
                  <a:srgbClr val="008F00"/>
                </a:solidFill>
                <a:latin typeface="+mn-lt"/>
                <a:ea typeface="+mn-ea"/>
                <a:cs typeface="+mn-cs"/>
                <a:sym typeface="Courier"/>
              </a:defRPr>
            </a:pPr>
            <a:endParaRPr/>
          </a:p>
        </p:txBody>
      </p:sp>
    </p:spTree>
  </p:cSld>
  <p:clrMapOvr>
    <a:masterClrMapping/>
  </p:clrMapOvr>
  <p:transition xmlns:p14="http://schemas.microsoft.com/office/powerpoint/2010/main" spd="med"/>
</p:sld>
</file>

<file path=ppt/slides/slide6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74" name="Shape 6574"/>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Final Review</a:t>
            </a:r>
          </a:p>
        </p:txBody>
      </p:sp>
      <p:sp>
        <p:nvSpPr>
          <p:cNvPr id="6575" name="Shape 6575"/>
          <p:cNvSpPr>
            <a:spLocks noGrp="1"/>
          </p:cNvSpPr>
          <p:nvPr>
            <p:ph type="body" idx="1"/>
          </p:nvPr>
        </p:nvSpPr>
        <p:spPr>
          <a:prstGeom prst="rect">
            <a:avLst/>
          </a:prstGeom>
        </p:spPr>
        <p:txBody>
          <a:bodyPr/>
          <a:lstStyle/>
          <a:p>
            <a:pPr lvl="0">
              <a:defRPr sz="1800"/>
            </a:pPr>
            <a:r>
              <a:rPr sz="4800"/>
              <a:t>The Node Object</a:t>
            </a:r>
          </a:p>
          <a:p>
            <a:pPr lvl="0">
              <a:defRPr sz="1800"/>
            </a:pPr>
            <a:r>
              <a:rPr sz="4800"/>
              <a:t>Setting Node Attributes</a:t>
            </a:r>
          </a:p>
        </p:txBody>
      </p:sp>
      <p:sp>
        <p:nvSpPr>
          <p:cNvPr id="6576" name="Shape 657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668</a:t>
            </a:fld>
            <a:endParaRPr sz="1000"/>
          </a:p>
        </p:txBody>
      </p:sp>
    </p:spTree>
  </p:cSld>
  <p:clrMapOvr>
    <a:masterClrMapping/>
  </p:clrMapOvr>
  <p:transition xmlns:p14="http://schemas.microsoft.com/office/powerpoint/2010/mai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 name="Shape 1122"/>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Resources</a:t>
            </a:r>
          </a:p>
        </p:txBody>
      </p:sp>
      <p:sp>
        <p:nvSpPr>
          <p:cNvPr id="1123" name="Shape 1123"/>
          <p:cNvSpPr>
            <a:spLocks noGrp="1"/>
          </p:cNvSpPr>
          <p:nvPr>
            <p:ph type="body" idx="1"/>
          </p:nvPr>
        </p:nvSpPr>
        <p:spPr>
          <a:prstGeom prst="rect">
            <a:avLst/>
          </a:prstGeom>
        </p:spPr>
        <p:txBody>
          <a:bodyPr>
            <a:normAutofit lnSpcReduction="10000"/>
          </a:bodyPr>
          <a:lstStyle/>
          <a:p>
            <a:pPr lvl="0">
              <a:defRPr sz="1800"/>
            </a:pPr>
            <a:r>
              <a:rPr sz="4800"/>
              <a:t>A Resource represents a piece of the system and its desired state</a:t>
            </a:r>
          </a:p>
          <a:p>
            <a:pPr lvl="1">
              <a:defRPr sz="1800"/>
            </a:pPr>
            <a:r>
              <a:rPr sz="4800"/>
              <a:t>A package that should be installed</a:t>
            </a:r>
          </a:p>
          <a:p>
            <a:pPr lvl="1">
              <a:defRPr sz="1800"/>
            </a:pPr>
            <a:r>
              <a:rPr sz="4800"/>
              <a:t>A service that should be running</a:t>
            </a:r>
          </a:p>
          <a:p>
            <a:pPr lvl="1">
              <a:defRPr sz="1800"/>
            </a:pPr>
            <a:r>
              <a:rPr sz="4800"/>
              <a:t>A file that should be generated</a:t>
            </a:r>
          </a:p>
          <a:p>
            <a:pPr lvl="1">
              <a:defRPr sz="1800"/>
            </a:pPr>
            <a:r>
              <a:rPr sz="4800"/>
              <a:t>A cron job that should be configured</a:t>
            </a:r>
          </a:p>
          <a:p>
            <a:pPr lvl="1">
              <a:defRPr sz="1800"/>
            </a:pPr>
            <a:r>
              <a:rPr sz="4800"/>
              <a:t>A user that should be managed</a:t>
            </a:r>
          </a:p>
          <a:p>
            <a:pPr lvl="1">
              <a:defRPr sz="1800"/>
            </a:pPr>
            <a:r>
              <a:rPr sz="4800"/>
              <a:t>and more</a:t>
            </a:r>
          </a:p>
        </p:txBody>
      </p:sp>
      <p:sp>
        <p:nvSpPr>
          <p:cNvPr id="1124" name="Shape 112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67</a:t>
            </a:fld>
            <a:endParaRPr sz="1000"/>
          </a:p>
        </p:txBody>
      </p:sp>
    </p:spTree>
  </p:cSld>
  <p:clrMapOvr>
    <a:masterClrMapping/>
  </p:clrMapOvr>
  <p:transition xmlns:p14="http://schemas.microsoft.com/office/powerpoint/2010/mai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 name="Shape 1126"/>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Resources in Recipes</a:t>
            </a:r>
          </a:p>
        </p:txBody>
      </p:sp>
      <p:sp>
        <p:nvSpPr>
          <p:cNvPr id="1127" name="Shape 1127"/>
          <p:cNvSpPr>
            <a:spLocks noGrp="1"/>
          </p:cNvSpPr>
          <p:nvPr>
            <p:ph type="body" idx="1"/>
          </p:nvPr>
        </p:nvSpPr>
        <p:spPr>
          <a:prstGeom prst="rect">
            <a:avLst/>
          </a:prstGeom>
        </p:spPr>
        <p:txBody>
          <a:bodyPr/>
          <a:lstStyle/>
          <a:p>
            <a:pPr lvl="0">
              <a:defRPr sz="1800"/>
            </a:pPr>
            <a:r>
              <a:rPr sz="4800"/>
              <a:t>Resources are the fundamental building blocks of Chef configuration</a:t>
            </a:r>
          </a:p>
          <a:p>
            <a:pPr lvl="0">
              <a:defRPr sz="1800"/>
            </a:pPr>
            <a:r>
              <a:rPr sz="4800"/>
              <a:t>Resources are gathered into Recipes</a:t>
            </a:r>
          </a:p>
          <a:p>
            <a:pPr lvl="0">
              <a:defRPr sz="1800"/>
            </a:pPr>
            <a:r>
              <a:rPr sz="4800"/>
              <a:t>Recipes ensure the system is in the desired state</a:t>
            </a:r>
          </a:p>
        </p:txBody>
      </p:sp>
      <p:sp>
        <p:nvSpPr>
          <p:cNvPr id="1128" name="Shape 112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68</a:t>
            </a:fld>
            <a:endParaRPr sz="1000"/>
          </a:p>
        </p:txBody>
      </p:sp>
    </p:spTree>
  </p:cSld>
  <p:clrMapOvr>
    <a:masterClrMapping/>
  </p:clrMapOvr>
  <p:transition xmlns:p14="http://schemas.microsoft.com/office/powerpoint/2010/mai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 name="Shape 1130"/>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Recipes</a:t>
            </a:r>
          </a:p>
        </p:txBody>
      </p:sp>
      <p:sp>
        <p:nvSpPr>
          <p:cNvPr id="1131" name="Shape 1131"/>
          <p:cNvSpPr>
            <a:spLocks noGrp="1"/>
          </p:cNvSpPr>
          <p:nvPr>
            <p:ph type="body" idx="1"/>
          </p:nvPr>
        </p:nvSpPr>
        <p:spPr>
          <a:prstGeom prst="rect">
            <a:avLst/>
          </a:prstGeom>
        </p:spPr>
        <p:txBody>
          <a:bodyPr>
            <a:normAutofit lnSpcReduction="10000"/>
          </a:bodyPr>
          <a:lstStyle/>
          <a:p>
            <a:pPr lvl="0">
              <a:defRPr sz="1800"/>
            </a:pPr>
            <a:r>
              <a:rPr sz="4800"/>
              <a:t>Configuration files that describe resources and their desired state</a:t>
            </a:r>
          </a:p>
          <a:p>
            <a:pPr lvl="0">
              <a:defRPr sz="1800"/>
            </a:pPr>
            <a:r>
              <a:rPr sz="4800"/>
              <a:t>Recipes can:</a:t>
            </a:r>
          </a:p>
          <a:p>
            <a:pPr lvl="1">
              <a:defRPr sz="1800"/>
            </a:pPr>
            <a:r>
              <a:rPr sz="4800"/>
              <a:t>Install and configure software components</a:t>
            </a:r>
          </a:p>
          <a:p>
            <a:pPr lvl="1">
              <a:defRPr sz="1800"/>
            </a:pPr>
            <a:r>
              <a:rPr sz="4800"/>
              <a:t>Manage files</a:t>
            </a:r>
          </a:p>
          <a:p>
            <a:pPr lvl="1">
              <a:defRPr sz="1800"/>
            </a:pPr>
            <a:r>
              <a:rPr sz="4800"/>
              <a:t>Deploy applications</a:t>
            </a:r>
          </a:p>
          <a:p>
            <a:pPr lvl="1">
              <a:defRPr sz="1800"/>
            </a:pPr>
            <a:r>
              <a:rPr sz="4800"/>
              <a:t>Execute other recipes</a:t>
            </a:r>
          </a:p>
          <a:p>
            <a:pPr lvl="1">
              <a:defRPr sz="1800"/>
            </a:pPr>
            <a:r>
              <a:rPr sz="4800"/>
              <a:t>and more</a:t>
            </a:r>
          </a:p>
        </p:txBody>
      </p:sp>
      <p:sp>
        <p:nvSpPr>
          <p:cNvPr id="1132" name="Shape 113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69</a:t>
            </a:fld>
            <a:endParaRPr sz="1000"/>
          </a:p>
        </p:txBody>
      </p:sp>
    </p:spTree>
  </p:cSld>
  <p:clrMapOvr>
    <a:masterClrMapping/>
  </p:clrMapOvr>
  <p:transition xmlns:p14="http://schemas.microsoft.com/office/powerpoint/2010/main" spd="med"/>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4" name="Shape 424"/>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Instructor Introduction</a:t>
            </a:r>
          </a:p>
        </p:txBody>
      </p:sp>
      <p:sp>
        <p:nvSpPr>
          <p:cNvPr id="425" name="Shape 425"/>
          <p:cNvSpPr>
            <a:spLocks noGrp="1"/>
          </p:cNvSpPr>
          <p:nvPr>
            <p:ph type="body" idx="1"/>
          </p:nvPr>
        </p:nvSpPr>
        <p:spPr>
          <a:prstGeom prst="rect">
            <a:avLst/>
          </a:prstGeom>
        </p:spPr>
        <p:txBody>
          <a:bodyPr/>
          <a:lstStyle/>
          <a:p>
            <a:pPr marL="293369" lvl="0" indent="-293369" defTabSz="430275">
              <a:spcBef>
                <a:spcPts val="900"/>
              </a:spcBef>
              <a:defRPr sz="1800"/>
            </a:pPr>
            <a:r>
              <a:rPr sz="3696" b="1"/>
              <a:t>Name: </a:t>
            </a:r>
            <a:r>
              <a:rPr sz="3696"/>
              <a:t>Sean Carolan</a:t>
            </a:r>
          </a:p>
          <a:p>
            <a:pPr marL="293369" lvl="0" indent="-293369" defTabSz="430275">
              <a:spcBef>
                <a:spcPts val="900"/>
              </a:spcBef>
              <a:defRPr sz="1800"/>
            </a:pPr>
            <a:r>
              <a:rPr sz="3696" b="1"/>
              <a:t>Current job role: </a:t>
            </a:r>
            <a:r>
              <a:rPr sz="3696"/>
              <a:t>Chef Consultant</a:t>
            </a:r>
          </a:p>
          <a:p>
            <a:pPr marL="293369" lvl="0" indent="-293369" defTabSz="430275">
              <a:spcBef>
                <a:spcPts val="900"/>
              </a:spcBef>
              <a:defRPr sz="1800"/>
            </a:pPr>
            <a:r>
              <a:rPr sz="3696" b="1"/>
              <a:t>Previous job roles/background: </a:t>
            </a:r>
            <a:r>
              <a:rPr sz="3696"/>
              <a:t>In my previous life I was a Unix system administrator for EA (Electronic Arts).  Before that I was also a sysadmin at Peoplefluent, an HR SaaS company.</a:t>
            </a:r>
          </a:p>
          <a:p>
            <a:pPr marL="293369" lvl="0" indent="-293369" defTabSz="430275">
              <a:spcBef>
                <a:spcPts val="900"/>
              </a:spcBef>
              <a:defRPr sz="1800"/>
            </a:pPr>
            <a:r>
              <a:rPr sz="3696" b="1"/>
              <a:t>Experience with Chef/Config Management: </a:t>
            </a:r>
            <a:r>
              <a:rPr sz="3696"/>
              <a:t>I used CFengine for about four years, then moved up to Puppet for about three years, and am now a happy Chef user.  I have worked with several Fortune 500 companies helping them automate their infrastructure with Chef.</a:t>
            </a:r>
          </a:p>
          <a:p>
            <a:pPr marL="293369" lvl="0" indent="-293369" defTabSz="430275">
              <a:spcBef>
                <a:spcPts val="900"/>
              </a:spcBef>
              <a:defRPr sz="1800"/>
            </a:pPr>
            <a:r>
              <a:rPr sz="3696" b="1"/>
              <a:t>Favorite Text Editor: </a:t>
            </a:r>
            <a:r>
              <a:rPr sz="3696"/>
              <a:t>Vim, pimped out with about two dozen plugins</a:t>
            </a:r>
          </a:p>
        </p:txBody>
      </p:sp>
      <p:sp>
        <p:nvSpPr>
          <p:cNvPr id="426" name="Shape 42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7</a:t>
            </a:fld>
            <a:endParaRPr sz="1000"/>
          </a:p>
        </p:txBody>
      </p:sp>
    </p:spTree>
  </p:cSld>
  <p:clrMapOvr>
    <a:masterClrMapping/>
  </p:clrMapOvr>
  <p:transition xmlns:p14="http://schemas.microsoft.com/office/powerpoint/2010/mai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 name="Shape 1136"/>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Example Recipe</a:t>
            </a:r>
          </a:p>
        </p:txBody>
      </p:sp>
      <p:sp>
        <p:nvSpPr>
          <p:cNvPr id="1137" name="Shape 1137"/>
          <p:cNvSpPr/>
          <p:nvPr/>
        </p:nvSpPr>
        <p:spPr>
          <a:xfrm>
            <a:off x="244574" y="1730771"/>
            <a:ext cx="3482889" cy="495301"/>
          </a:xfrm>
          <a:prstGeom prst="rect">
            <a:avLst/>
          </a:prstGeom>
          <a:ln w="25400">
            <a:solidFill/>
            <a:custDash>
              <a:ds d="200000" sp="200000"/>
            </a:custDash>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lgn="l" defTabSz="457200">
              <a:defRPr sz="1800"/>
            </a:pPr>
            <a:r>
              <a:rPr sz="2600">
                <a:latin typeface="+mn-lt"/>
                <a:ea typeface="+mn-ea"/>
                <a:cs typeface="+mn-cs"/>
                <a:sym typeface="Courier"/>
              </a:rPr>
              <a:t>package </a:t>
            </a:r>
            <a:r>
              <a:rPr sz="2600">
                <a:solidFill>
                  <a:srgbClr val="C8352B"/>
                </a:solidFill>
                <a:latin typeface="+mn-lt"/>
                <a:ea typeface="+mn-ea"/>
                <a:cs typeface="+mn-cs"/>
                <a:sym typeface="Courier"/>
              </a:rPr>
              <a:t>"apache2"</a:t>
            </a:r>
          </a:p>
        </p:txBody>
      </p:sp>
      <p:sp>
        <p:nvSpPr>
          <p:cNvPr id="1138" name="Shape 1138"/>
          <p:cNvSpPr/>
          <p:nvPr/>
        </p:nvSpPr>
        <p:spPr>
          <a:xfrm>
            <a:off x="4013200" y="2386409"/>
            <a:ext cx="8040390" cy="3251201"/>
          </a:xfrm>
          <a:prstGeom prst="rect">
            <a:avLst/>
          </a:prstGeom>
          <a:ln w="25400">
            <a:solidFill/>
            <a:custDash>
              <a:ds d="200000" sp="200000"/>
            </a:custDash>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lgn="l" defTabSz="457200">
              <a:defRPr sz="1800"/>
            </a:pPr>
            <a:r>
              <a:rPr sz="2600">
                <a:latin typeface="+mn-lt"/>
                <a:ea typeface="+mn-ea"/>
                <a:cs typeface="+mn-cs"/>
                <a:sym typeface="Courier"/>
              </a:rPr>
              <a:t>template </a:t>
            </a:r>
            <a:r>
              <a:rPr sz="2600">
                <a:solidFill>
                  <a:srgbClr val="C8352B"/>
                </a:solidFill>
                <a:latin typeface="+mn-lt"/>
                <a:ea typeface="+mn-ea"/>
                <a:cs typeface="+mn-cs"/>
                <a:sym typeface="Courier"/>
              </a:rPr>
              <a:t>"/etc/apache2/apache2.conf"</a:t>
            </a:r>
            <a:r>
              <a:rPr sz="2600">
                <a:latin typeface="+mn-lt"/>
                <a:ea typeface="+mn-ea"/>
                <a:cs typeface="+mn-cs"/>
                <a:sym typeface="Courier"/>
              </a:rPr>
              <a:t> </a:t>
            </a:r>
            <a:r>
              <a:rPr sz="2600" b="1">
                <a:solidFill>
                  <a:srgbClr val="008F00"/>
                </a:solidFill>
                <a:latin typeface="+mn-lt"/>
                <a:ea typeface="+mn-ea"/>
                <a:cs typeface="+mn-cs"/>
                <a:sym typeface="Courier"/>
              </a:rPr>
              <a:t>do</a:t>
            </a:r>
            <a:endParaRPr sz="2600">
              <a:latin typeface="+mn-lt"/>
              <a:ea typeface="+mn-ea"/>
              <a:cs typeface="+mn-cs"/>
              <a:sym typeface="Courier"/>
            </a:endParaRPr>
          </a:p>
          <a:p>
            <a:pPr lvl="0" algn="l" defTabSz="457200">
              <a:defRPr sz="1800"/>
            </a:pPr>
            <a:r>
              <a:rPr sz="2600">
                <a:latin typeface="+mn-lt"/>
                <a:ea typeface="+mn-ea"/>
                <a:cs typeface="+mn-cs"/>
                <a:sym typeface="Courier"/>
              </a:rPr>
              <a:t>  source </a:t>
            </a:r>
            <a:r>
              <a:rPr sz="2600">
                <a:solidFill>
                  <a:srgbClr val="C8352B"/>
                </a:solidFill>
                <a:latin typeface="+mn-lt"/>
                <a:ea typeface="+mn-ea"/>
                <a:cs typeface="+mn-cs"/>
                <a:sym typeface="Courier"/>
              </a:rPr>
              <a:t>"apache2.conf.erb"</a:t>
            </a:r>
            <a:endParaRPr sz="2600">
              <a:latin typeface="+mn-lt"/>
              <a:ea typeface="+mn-ea"/>
              <a:cs typeface="+mn-cs"/>
              <a:sym typeface="Courier"/>
            </a:endParaRPr>
          </a:p>
          <a:p>
            <a:pPr lvl="0" algn="l" defTabSz="457200">
              <a:defRPr sz="1800"/>
            </a:pPr>
            <a:r>
              <a:rPr sz="2600">
                <a:latin typeface="+mn-lt"/>
                <a:ea typeface="+mn-ea"/>
                <a:cs typeface="+mn-cs"/>
                <a:sym typeface="Courier"/>
              </a:rPr>
              <a:t>  owner </a:t>
            </a:r>
            <a:r>
              <a:rPr sz="2600">
                <a:solidFill>
                  <a:srgbClr val="C8352B"/>
                </a:solidFill>
                <a:latin typeface="+mn-lt"/>
                <a:ea typeface="+mn-ea"/>
                <a:cs typeface="+mn-cs"/>
                <a:sym typeface="Courier"/>
              </a:rPr>
              <a:t>"root"</a:t>
            </a:r>
            <a:endParaRPr sz="2600">
              <a:latin typeface="+mn-lt"/>
              <a:ea typeface="+mn-ea"/>
              <a:cs typeface="+mn-cs"/>
              <a:sym typeface="Courier"/>
            </a:endParaRPr>
          </a:p>
          <a:p>
            <a:pPr lvl="0" algn="l" defTabSz="457200">
              <a:defRPr sz="1800"/>
            </a:pPr>
            <a:r>
              <a:rPr sz="2600">
                <a:latin typeface="+mn-lt"/>
                <a:ea typeface="+mn-ea"/>
                <a:cs typeface="+mn-cs"/>
                <a:sym typeface="Courier"/>
              </a:rPr>
              <a:t>  group </a:t>
            </a:r>
            <a:r>
              <a:rPr sz="2600">
                <a:solidFill>
                  <a:srgbClr val="C8352B"/>
                </a:solidFill>
                <a:latin typeface="+mn-lt"/>
                <a:ea typeface="+mn-ea"/>
                <a:cs typeface="+mn-cs"/>
                <a:sym typeface="Courier"/>
              </a:rPr>
              <a:t>"root"</a:t>
            </a:r>
            <a:endParaRPr sz="2600">
              <a:latin typeface="+mn-lt"/>
              <a:ea typeface="+mn-ea"/>
              <a:cs typeface="+mn-cs"/>
              <a:sym typeface="Courier"/>
            </a:endParaRPr>
          </a:p>
          <a:p>
            <a:pPr lvl="0" algn="l" defTabSz="457200">
              <a:defRPr sz="1800"/>
            </a:pPr>
            <a:r>
              <a:rPr sz="2600">
                <a:latin typeface="+mn-lt"/>
                <a:ea typeface="+mn-ea"/>
                <a:cs typeface="+mn-cs"/>
                <a:sym typeface="Courier"/>
              </a:rPr>
              <a:t>  mode </a:t>
            </a:r>
            <a:r>
              <a:rPr sz="2600">
                <a:solidFill>
                  <a:srgbClr val="C8352B"/>
                </a:solidFill>
                <a:latin typeface="+mn-lt"/>
                <a:ea typeface="+mn-ea"/>
                <a:cs typeface="+mn-cs"/>
                <a:sym typeface="Courier"/>
              </a:rPr>
              <a:t>"0644"</a:t>
            </a:r>
            <a:endParaRPr sz="2600">
              <a:latin typeface="+mn-lt"/>
              <a:ea typeface="+mn-ea"/>
              <a:cs typeface="+mn-cs"/>
              <a:sym typeface="Courier"/>
            </a:endParaRPr>
          </a:p>
          <a:p>
            <a:pPr lvl="0" algn="l" defTabSz="457200">
              <a:defRPr sz="1800"/>
            </a:pPr>
            <a:r>
              <a:rPr sz="2600">
                <a:latin typeface="+mn-lt"/>
                <a:ea typeface="+mn-ea"/>
                <a:cs typeface="+mn-cs"/>
                <a:sym typeface="Courier"/>
              </a:rPr>
              <a:t>  variables(</a:t>
            </a:r>
            <a:r>
              <a:rPr sz="2600">
                <a:solidFill>
                  <a:srgbClr val="22288F"/>
                </a:solidFill>
                <a:latin typeface="+mn-lt"/>
                <a:ea typeface="+mn-ea"/>
                <a:cs typeface="+mn-cs"/>
                <a:sym typeface="Courier"/>
              </a:rPr>
              <a:t>:allow_override</a:t>
            </a:r>
            <a:r>
              <a:rPr sz="2600">
                <a:latin typeface="+mn-lt"/>
                <a:ea typeface="+mn-ea"/>
                <a:cs typeface="+mn-cs"/>
                <a:sym typeface="Courier"/>
              </a:rPr>
              <a:t> </a:t>
            </a:r>
            <a:r>
              <a:rPr sz="2600">
                <a:solidFill>
                  <a:srgbClr val="797979"/>
                </a:solidFill>
                <a:latin typeface="+mn-lt"/>
                <a:ea typeface="+mn-ea"/>
                <a:cs typeface="+mn-cs"/>
                <a:sym typeface="Courier"/>
              </a:rPr>
              <a:t>=&gt;</a:t>
            </a:r>
            <a:r>
              <a:rPr sz="2600">
                <a:latin typeface="+mn-lt"/>
                <a:ea typeface="+mn-ea"/>
                <a:cs typeface="+mn-cs"/>
                <a:sym typeface="Courier"/>
              </a:rPr>
              <a:t> </a:t>
            </a:r>
            <a:r>
              <a:rPr sz="2600">
                <a:solidFill>
                  <a:srgbClr val="C8352B"/>
                </a:solidFill>
                <a:latin typeface="+mn-lt"/>
                <a:ea typeface="+mn-ea"/>
                <a:cs typeface="+mn-cs"/>
                <a:sym typeface="Courier"/>
              </a:rPr>
              <a:t>"All"</a:t>
            </a:r>
            <a:r>
              <a:rPr sz="2600">
                <a:latin typeface="+mn-lt"/>
                <a:ea typeface="+mn-ea"/>
                <a:cs typeface="+mn-cs"/>
                <a:sym typeface="Courier"/>
              </a:rPr>
              <a:t>)</a:t>
            </a:r>
          </a:p>
          <a:p>
            <a:pPr lvl="0" algn="l" defTabSz="457200">
              <a:defRPr sz="1800"/>
            </a:pPr>
            <a:r>
              <a:rPr sz="2600">
                <a:latin typeface="+mn-lt"/>
                <a:ea typeface="+mn-ea"/>
                <a:cs typeface="+mn-cs"/>
                <a:sym typeface="Courier"/>
              </a:rPr>
              <a:t>  notifies </a:t>
            </a:r>
            <a:r>
              <a:rPr sz="2600">
                <a:solidFill>
                  <a:srgbClr val="22288F"/>
                </a:solidFill>
                <a:latin typeface="+mn-lt"/>
                <a:ea typeface="+mn-ea"/>
                <a:cs typeface="+mn-cs"/>
                <a:sym typeface="Courier"/>
              </a:rPr>
              <a:t>:reload,</a:t>
            </a:r>
            <a:r>
              <a:rPr sz="2600">
                <a:latin typeface="+mn-lt"/>
                <a:ea typeface="+mn-ea"/>
                <a:cs typeface="+mn-cs"/>
                <a:sym typeface="Courier"/>
              </a:rPr>
              <a:t> </a:t>
            </a:r>
            <a:r>
              <a:rPr sz="2600">
                <a:solidFill>
                  <a:srgbClr val="C8352B"/>
                </a:solidFill>
                <a:latin typeface="+mn-lt"/>
                <a:ea typeface="+mn-ea"/>
                <a:cs typeface="+mn-cs"/>
                <a:sym typeface="Courier"/>
              </a:rPr>
              <a:t>"service[apache2]"</a:t>
            </a:r>
            <a:endParaRPr sz="2600">
              <a:latin typeface="+mn-lt"/>
              <a:ea typeface="+mn-ea"/>
              <a:cs typeface="+mn-cs"/>
              <a:sym typeface="Courier"/>
            </a:endParaRPr>
          </a:p>
          <a:p>
            <a:pPr lvl="0" algn="l" defTabSz="457200">
              <a:defRPr sz="1800"/>
            </a:pPr>
            <a:r>
              <a:rPr sz="2600" b="1">
                <a:solidFill>
                  <a:srgbClr val="008F00"/>
                </a:solidFill>
                <a:latin typeface="+mn-lt"/>
                <a:ea typeface="+mn-ea"/>
                <a:cs typeface="+mn-cs"/>
                <a:sym typeface="Courier"/>
              </a:rPr>
              <a:t>end</a:t>
            </a:r>
          </a:p>
        </p:txBody>
      </p:sp>
      <p:sp>
        <p:nvSpPr>
          <p:cNvPr id="1139" name="Shape 1139"/>
          <p:cNvSpPr/>
          <p:nvPr/>
        </p:nvSpPr>
        <p:spPr>
          <a:xfrm>
            <a:off x="9652000" y="6080918"/>
            <a:ext cx="6350000" cy="1676401"/>
          </a:xfrm>
          <a:prstGeom prst="rect">
            <a:avLst/>
          </a:prstGeom>
          <a:ln w="25400">
            <a:solidFill/>
            <a:custDash>
              <a:ds d="200000" sp="200000"/>
            </a:custDash>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0" algn="l" defTabSz="457200">
              <a:defRPr sz="1800"/>
            </a:pPr>
            <a:r>
              <a:rPr sz="2600">
                <a:latin typeface="+mn-lt"/>
                <a:ea typeface="+mn-ea"/>
                <a:cs typeface="+mn-cs"/>
                <a:sym typeface="Courier"/>
              </a:rPr>
              <a:t>service </a:t>
            </a:r>
            <a:r>
              <a:rPr sz="2600">
                <a:solidFill>
                  <a:srgbClr val="C8352B"/>
                </a:solidFill>
                <a:latin typeface="+mn-lt"/>
                <a:ea typeface="+mn-ea"/>
                <a:cs typeface="+mn-cs"/>
                <a:sym typeface="Courier"/>
              </a:rPr>
              <a:t>"apache2"</a:t>
            </a:r>
            <a:r>
              <a:rPr sz="2600">
                <a:latin typeface="+mn-lt"/>
                <a:ea typeface="+mn-ea"/>
                <a:cs typeface="+mn-cs"/>
                <a:sym typeface="Courier"/>
              </a:rPr>
              <a:t> </a:t>
            </a:r>
            <a:r>
              <a:rPr sz="2600" b="1">
                <a:solidFill>
                  <a:srgbClr val="008F00"/>
                </a:solidFill>
                <a:latin typeface="+mn-lt"/>
                <a:ea typeface="+mn-ea"/>
                <a:cs typeface="+mn-cs"/>
                <a:sym typeface="Courier"/>
              </a:rPr>
              <a:t>do</a:t>
            </a:r>
            <a:endParaRPr sz="2600">
              <a:latin typeface="+mn-lt"/>
              <a:ea typeface="+mn-ea"/>
              <a:cs typeface="+mn-cs"/>
              <a:sym typeface="Courier"/>
            </a:endParaRPr>
          </a:p>
          <a:p>
            <a:pPr lvl="0" algn="l" defTabSz="457200">
              <a:defRPr sz="1800"/>
            </a:pPr>
            <a:r>
              <a:rPr sz="2600">
                <a:latin typeface="+mn-lt"/>
                <a:ea typeface="+mn-ea"/>
                <a:cs typeface="+mn-cs"/>
                <a:sym typeface="Courier"/>
              </a:rPr>
              <a:t>  action </a:t>
            </a:r>
            <a:r>
              <a:rPr sz="2600">
                <a:solidFill>
                  <a:srgbClr val="797979"/>
                </a:solidFill>
                <a:latin typeface="+mn-lt"/>
                <a:ea typeface="+mn-ea"/>
                <a:cs typeface="+mn-cs"/>
                <a:sym typeface="Courier"/>
              </a:rPr>
              <a:t>[</a:t>
            </a:r>
            <a:r>
              <a:rPr sz="2600">
                <a:solidFill>
                  <a:srgbClr val="22288F"/>
                </a:solidFill>
                <a:latin typeface="+mn-lt"/>
                <a:ea typeface="+mn-ea"/>
                <a:cs typeface="+mn-cs"/>
                <a:sym typeface="Courier"/>
              </a:rPr>
              <a:t>:enable</a:t>
            </a:r>
            <a:r>
              <a:rPr sz="2600">
                <a:latin typeface="+mn-lt"/>
                <a:ea typeface="+mn-ea"/>
                <a:cs typeface="+mn-cs"/>
                <a:sym typeface="Courier"/>
              </a:rPr>
              <a:t>,</a:t>
            </a:r>
            <a:r>
              <a:rPr sz="2600">
                <a:solidFill>
                  <a:srgbClr val="22288F"/>
                </a:solidFill>
                <a:latin typeface="+mn-lt"/>
                <a:ea typeface="+mn-ea"/>
                <a:cs typeface="+mn-cs"/>
                <a:sym typeface="Courier"/>
              </a:rPr>
              <a:t>:start</a:t>
            </a:r>
            <a:r>
              <a:rPr sz="2600">
                <a:solidFill>
                  <a:srgbClr val="797979"/>
                </a:solidFill>
                <a:latin typeface="+mn-lt"/>
                <a:ea typeface="+mn-ea"/>
                <a:cs typeface="+mn-cs"/>
                <a:sym typeface="Courier"/>
              </a:rPr>
              <a:t>]</a:t>
            </a:r>
            <a:endParaRPr sz="2600">
              <a:latin typeface="+mn-lt"/>
              <a:ea typeface="+mn-ea"/>
              <a:cs typeface="+mn-cs"/>
              <a:sym typeface="Courier"/>
            </a:endParaRPr>
          </a:p>
          <a:p>
            <a:pPr lvl="0" algn="l" defTabSz="457200">
              <a:defRPr sz="1800"/>
            </a:pPr>
            <a:r>
              <a:rPr sz="2600">
                <a:latin typeface="+mn-lt"/>
                <a:ea typeface="+mn-ea"/>
                <a:cs typeface="+mn-cs"/>
                <a:sym typeface="Courier"/>
              </a:rPr>
              <a:t>  supports </a:t>
            </a:r>
            <a:r>
              <a:rPr sz="2600">
                <a:solidFill>
                  <a:srgbClr val="22288F"/>
                </a:solidFill>
                <a:latin typeface="+mn-lt"/>
                <a:ea typeface="+mn-ea"/>
                <a:cs typeface="+mn-cs"/>
                <a:sym typeface="Courier"/>
              </a:rPr>
              <a:t>:reload</a:t>
            </a:r>
            <a:r>
              <a:rPr sz="2600">
                <a:latin typeface="+mn-lt"/>
                <a:ea typeface="+mn-ea"/>
                <a:cs typeface="+mn-cs"/>
                <a:sym typeface="Courier"/>
              </a:rPr>
              <a:t> </a:t>
            </a:r>
            <a:r>
              <a:rPr sz="2600">
                <a:solidFill>
                  <a:srgbClr val="797979"/>
                </a:solidFill>
                <a:latin typeface="+mn-lt"/>
                <a:ea typeface="+mn-ea"/>
                <a:cs typeface="+mn-cs"/>
                <a:sym typeface="Courier"/>
              </a:rPr>
              <a:t>=&gt;</a:t>
            </a:r>
            <a:r>
              <a:rPr sz="2600">
                <a:latin typeface="+mn-lt"/>
                <a:ea typeface="+mn-ea"/>
                <a:cs typeface="+mn-cs"/>
                <a:sym typeface="Courier"/>
              </a:rPr>
              <a:t> </a:t>
            </a:r>
            <a:r>
              <a:rPr sz="2600">
                <a:solidFill>
                  <a:srgbClr val="008F00"/>
                </a:solidFill>
                <a:latin typeface="+mn-lt"/>
                <a:ea typeface="+mn-ea"/>
                <a:cs typeface="+mn-cs"/>
                <a:sym typeface="Courier"/>
              </a:rPr>
              <a:t>true</a:t>
            </a:r>
            <a:endParaRPr sz="2600">
              <a:latin typeface="+mn-lt"/>
              <a:ea typeface="+mn-ea"/>
              <a:cs typeface="+mn-cs"/>
              <a:sym typeface="Courier"/>
            </a:endParaRPr>
          </a:p>
          <a:p>
            <a:pPr lvl="0" algn="l" defTabSz="457200">
              <a:defRPr sz="1800"/>
            </a:pPr>
            <a:r>
              <a:rPr sz="2600" b="1">
                <a:solidFill>
                  <a:srgbClr val="008F00"/>
                </a:solidFill>
                <a:latin typeface="+mn-lt"/>
                <a:ea typeface="+mn-ea"/>
                <a:cs typeface="+mn-cs"/>
                <a:sym typeface="Courier"/>
              </a:rPr>
              <a:t>end</a:t>
            </a:r>
          </a:p>
        </p:txBody>
      </p:sp>
      <p:sp>
        <p:nvSpPr>
          <p:cNvPr id="1140" name="Shape 114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70</a:t>
            </a:fld>
            <a:endParaRPr sz="1000"/>
          </a:p>
        </p:txBody>
      </p:sp>
    </p:spTree>
  </p:cSld>
  <p:clrMapOvr>
    <a:masterClrMapping/>
  </p:clrMapOvr>
  <p:transition xmlns:p14="http://schemas.microsoft.com/office/powerpoint/2010/mai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4" name="Shape 1144"/>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Cookbooks</a:t>
            </a:r>
          </a:p>
        </p:txBody>
      </p:sp>
      <p:sp>
        <p:nvSpPr>
          <p:cNvPr id="1145" name="Shape 1145"/>
          <p:cNvSpPr>
            <a:spLocks noGrp="1"/>
          </p:cNvSpPr>
          <p:nvPr>
            <p:ph type="body" idx="1"/>
          </p:nvPr>
        </p:nvSpPr>
        <p:spPr>
          <a:xfrm>
            <a:off x="800100" y="1879600"/>
            <a:ext cx="7924800" cy="6731000"/>
          </a:xfrm>
          <a:prstGeom prst="rect">
            <a:avLst/>
          </a:prstGeom>
        </p:spPr>
        <p:txBody>
          <a:bodyPr/>
          <a:lstStyle/>
          <a:p>
            <a:pPr lvl="0">
              <a:defRPr sz="1800"/>
            </a:pPr>
            <a:r>
              <a:rPr sz="4800"/>
              <a:t>Recipes are stored in Cookbooks</a:t>
            </a:r>
          </a:p>
          <a:p>
            <a:pPr lvl="0">
              <a:defRPr sz="1800"/>
            </a:pPr>
            <a:r>
              <a:rPr sz="4800"/>
              <a:t>Cookbooks contain recipes, templates, files, custom resources, etc</a:t>
            </a:r>
          </a:p>
          <a:p>
            <a:pPr lvl="0">
              <a:defRPr sz="1800"/>
            </a:pPr>
            <a:r>
              <a:rPr sz="4800"/>
              <a:t>Code re-use and modularity</a:t>
            </a:r>
          </a:p>
        </p:txBody>
      </p:sp>
      <p:pic>
        <p:nvPicPr>
          <p:cNvPr id="1146" name="books.jpg"/>
          <p:cNvPicPr/>
          <p:nvPr/>
        </p:nvPicPr>
        <p:blipFill>
          <a:blip r:embed="rId3">
            <a:extLst/>
          </a:blip>
          <a:stretch>
            <a:fillRect/>
          </a:stretch>
        </p:blipFill>
        <p:spPr>
          <a:xfrm>
            <a:off x="9182100" y="2351391"/>
            <a:ext cx="7061200" cy="5740401"/>
          </a:xfrm>
          <a:prstGeom prst="rect">
            <a:avLst/>
          </a:prstGeom>
          <a:ln w="12700">
            <a:miter lim="400000"/>
          </a:ln>
        </p:spPr>
      </p:pic>
      <p:sp>
        <p:nvSpPr>
          <p:cNvPr id="1147" name="Shape 1147"/>
          <p:cNvSpPr/>
          <p:nvPr/>
        </p:nvSpPr>
        <p:spPr>
          <a:xfrm>
            <a:off x="10337800" y="8286750"/>
            <a:ext cx="4737547" cy="2921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l" defTabSz="457200">
              <a:lnSpc>
                <a:spcPts val="4400"/>
              </a:lnSpc>
              <a:spcBef>
                <a:spcPts val="1200"/>
              </a:spcBef>
              <a:defRPr sz="1500" u="sng">
                <a:latin typeface="+mj-lt"/>
                <a:ea typeface="+mj-ea"/>
                <a:cs typeface="+mj-cs"/>
                <a:sym typeface="Arial"/>
                <a:hlinkClick r:id="rId4"/>
              </a:defRPr>
            </a:lvl1pPr>
          </a:lstStyle>
          <a:p>
            <a:pPr lvl="0">
              <a:defRPr sz="1800" u="none"/>
            </a:pPr>
            <a:r>
              <a:rPr sz="1500" u="sng">
                <a:hlinkClick r:id="rId4"/>
              </a:rPr>
              <a:t>http://www.flickr.com/photos/shutterhacks/4474421855/</a:t>
            </a:r>
          </a:p>
        </p:txBody>
      </p:sp>
      <p:sp>
        <p:nvSpPr>
          <p:cNvPr id="1148" name="Shape 114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71</a:t>
            </a:fld>
            <a:endParaRPr sz="1000"/>
          </a:p>
        </p:txBody>
      </p:sp>
    </p:spTree>
  </p:cSld>
  <p:clrMapOvr>
    <a:masterClrMapping/>
  </p:clrMapOvr>
  <p:transition xmlns:p14="http://schemas.microsoft.com/office/powerpoint/2010/mai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2" name="Shape 1152"/>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Run List</a:t>
            </a:r>
          </a:p>
        </p:txBody>
      </p:sp>
      <p:sp>
        <p:nvSpPr>
          <p:cNvPr id="1153" name="Shape 1153"/>
          <p:cNvSpPr/>
          <p:nvPr/>
        </p:nvSpPr>
        <p:spPr>
          <a:xfrm>
            <a:off x="13462000" y="4521200"/>
            <a:ext cx="1600200" cy="1498600"/>
          </a:xfrm>
          <a:prstGeom prst="roundRect">
            <a:avLst>
              <a:gd name="adj" fmla="val 12712"/>
            </a:avLst>
          </a:prstGeom>
          <a:solidFill>
            <a:srgbClr val="EAAF29"/>
          </a:solidFill>
          <a:ln w="25400">
            <a:solidFill/>
            <a:miter lim="400000"/>
          </a:ln>
          <a:extLst>
            <a:ext uri="{C572A759-6A51-4108-AA02-DFA0A04FC94B}">
              <ma14:wrappingTextBoxFlag xmlns:ma14="http://schemas.microsoft.com/office/mac/drawingml/2011/main" val="1"/>
            </a:ext>
          </a:extLst>
        </p:spPr>
        <p:txBody>
          <a:bodyPr lIns="0" tIns="0" rIns="0" bIns="0" anchor="ctr"/>
          <a:lstStyle>
            <a:lvl1pPr>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lvl1pPr>
          </a:lstStyle>
          <a:p>
            <a:pPr lvl="0">
              <a:defRPr sz="1800">
                <a:solidFill>
                  <a:srgbClr val="000000"/>
                </a:solidFill>
                <a:effectLst/>
              </a:defRPr>
            </a:pPr>
            <a:r>
              <a:rPr sz="3200">
                <a:solidFill>
                  <a:srgbClr val="FFFFFF"/>
                </a:solidFill>
                <a:effectLst>
                  <a:outerShdw blurRad="38100" dist="12700" dir="5400000" rotWithShape="0">
                    <a:srgbClr val="000000">
                      <a:alpha val="50000"/>
                    </a:srgbClr>
                  </a:outerShdw>
                </a:effectLst>
              </a:rPr>
              <a:t>Node</a:t>
            </a:r>
          </a:p>
        </p:txBody>
      </p:sp>
      <p:sp>
        <p:nvSpPr>
          <p:cNvPr id="1154" name="Shape 1154"/>
          <p:cNvSpPr/>
          <p:nvPr/>
        </p:nvSpPr>
        <p:spPr>
          <a:xfrm>
            <a:off x="2057400" y="1854200"/>
            <a:ext cx="2362200" cy="2209800"/>
          </a:xfrm>
          <a:prstGeom prst="roundRect">
            <a:avLst>
              <a:gd name="adj" fmla="val 8621"/>
            </a:avLst>
          </a:prstGeom>
          <a:solidFill>
            <a:srgbClr val="EAAF29"/>
          </a:solidFill>
          <a:ln w="25400">
            <a:solidFill/>
            <a:miter lim="400000"/>
          </a:ln>
          <a:extLst>
            <a:ext uri="{C572A759-6A51-4108-AA02-DFA0A04FC94B}">
              <ma14:wrappingTextBoxFlag xmlns:ma14="http://schemas.microsoft.com/office/mac/drawingml/2011/main" val="1"/>
            </a:ext>
          </a:extLst>
        </p:spPr>
        <p:txBody>
          <a:bodyPr lIns="0" tIns="0" rIns="0" bIns="0" anchor="ctr"/>
          <a:lstStyle>
            <a:lvl1pPr>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lvl1pPr>
          </a:lstStyle>
          <a:p>
            <a:pPr lvl="0">
              <a:defRPr sz="1800">
                <a:solidFill>
                  <a:srgbClr val="000000"/>
                </a:solidFill>
                <a:effectLst/>
              </a:defRPr>
            </a:pPr>
            <a:r>
              <a:rPr sz="3200">
                <a:solidFill>
                  <a:srgbClr val="FFFFFF"/>
                </a:solidFill>
                <a:effectLst>
                  <a:outerShdw blurRad="38100" dist="12700" dir="5400000" rotWithShape="0">
                    <a:srgbClr val="000000">
                      <a:alpha val="50000"/>
                    </a:srgbClr>
                  </a:outerShdw>
                </a:effectLst>
              </a:rPr>
              <a:t>Enterprise Chef</a:t>
            </a:r>
          </a:p>
        </p:txBody>
      </p:sp>
      <p:pic>
        <p:nvPicPr>
          <p:cNvPr id="1155" name="droppedImage.pdf"/>
          <p:cNvPicPr/>
          <p:nvPr/>
        </p:nvPicPr>
        <p:blipFill>
          <a:blip r:embed="rId3">
            <a:extLst/>
          </a:blip>
          <a:stretch>
            <a:fillRect/>
          </a:stretch>
        </p:blipFill>
        <p:spPr>
          <a:xfrm>
            <a:off x="13131800" y="2667000"/>
            <a:ext cx="2247900" cy="1993900"/>
          </a:xfrm>
          <a:prstGeom prst="rect">
            <a:avLst/>
          </a:prstGeom>
          <a:ln w="12700">
            <a:miter lim="400000"/>
          </a:ln>
        </p:spPr>
      </p:pic>
      <p:sp>
        <p:nvSpPr>
          <p:cNvPr id="1156" name="Shape 1156"/>
          <p:cNvSpPr/>
          <p:nvPr/>
        </p:nvSpPr>
        <p:spPr>
          <a:xfrm rot="269797">
            <a:off x="6628705" y="2489200"/>
            <a:ext cx="4770438" cy="5334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defRPr sz="1800"/>
            </a:pPr>
            <a:r>
              <a:rPr sz="3200"/>
              <a:t>What policy should I follow?</a:t>
            </a:r>
          </a:p>
        </p:txBody>
      </p:sp>
      <p:sp>
        <p:nvSpPr>
          <p:cNvPr id="1157" name="Shape 1157"/>
          <p:cNvSpPr/>
          <p:nvPr/>
        </p:nvSpPr>
        <p:spPr>
          <a:xfrm>
            <a:off x="4483100" y="2921000"/>
            <a:ext cx="8918774" cy="716254"/>
          </a:xfrm>
          <a:prstGeom prst="line">
            <a:avLst/>
          </a:prstGeom>
          <a:ln w="152400">
            <a:solidFill/>
            <a:miter lim="400000"/>
            <a:headEnd type="stealth"/>
          </a:ln>
        </p:spPr>
        <p:txBody>
          <a:bodyPr lIns="0" tIns="0" rIns="0" bIns="0"/>
          <a:lstStyle/>
          <a:p>
            <a:pPr lvl="0" algn="l" defTabSz="457200">
              <a:defRPr sz="1200">
                <a:latin typeface="Helvetica"/>
                <a:ea typeface="Helvetica"/>
                <a:cs typeface="Helvetica"/>
                <a:sym typeface="Helvetica"/>
              </a:defRPr>
            </a:pPr>
            <a:endParaRPr/>
          </a:p>
        </p:txBody>
      </p:sp>
      <p:pic>
        <p:nvPicPr>
          <p:cNvPr id="1158" name="droppedImage.png"/>
          <p:cNvPicPr/>
          <p:nvPr/>
        </p:nvPicPr>
        <p:blipFill>
          <a:blip r:embed="rId4">
            <a:extLst/>
          </a:blip>
          <a:stretch>
            <a:fillRect/>
          </a:stretch>
        </p:blipFill>
        <p:spPr>
          <a:xfrm>
            <a:off x="0" y="4102100"/>
            <a:ext cx="6478841" cy="1625600"/>
          </a:xfrm>
          <a:prstGeom prst="rect">
            <a:avLst/>
          </a:prstGeom>
          <a:ln w="12700">
            <a:miter lim="400000"/>
          </a:ln>
        </p:spPr>
      </p:pic>
      <p:pic>
        <p:nvPicPr>
          <p:cNvPr id="1159" name="droppedImage.png"/>
          <p:cNvPicPr/>
          <p:nvPr/>
        </p:nvPicPr>
        <p:blipFill>
          <a:blip r:embed="rId5">
            <a:extLst/>
          </a:blip>
          <a:stretch>
            <a:fillRect/>
          </a:stretch>
        </p:blipFill>
        <p:spPr>
          <a:xfrm>
            <a:off x="2527300" y="7569200"/>
            <a:ext cx="985144" cy="1117600"/>
          </a:xfrm>
          <a:prstGeom prst="rect">
            <a:avLst/>
          </a:prstGeom>
          <a:ln w="12700">
            <a:miter lim="400000"/>
          </a:ln>
        </p:spPr>
      </p:pic>
      <p:pic>
        <p:nvPicPr>
          <p:cNvPr id="1160" name="droppedImage.png"/>
          <p:cNvPicPr/>
          <p:nvPr/>
        </p:nvPicPr>
        <p:blipFill>
          <a:blip r:embed="rId6">
            <a:extLst/>
          </a:blip>
          <a:stretch>
            <a:fillRect/>
          </a:stretch>
        </p:blipFill>
        <p:spPr>
          <a:xfrm>
            <a:off x="596900" y="5981700"/>
            <a:ext cx="4850792" cy="1206500"/>
          </a:xfrm>
          <a:prstGeom prst="rect">
            <a:avLst/>
          </a:prstGeom>
          <a:ln w="12700">
            <a:miter lim="400000"/>
          </a:ln>
        </p:spPr>
      </p:pic>
      <p:sp>
        <p:nvSpPr>
          <p:cNvPr id="1161" name="Shape 116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72</a:t>
            </a:fld>
            <a:endParaRPr sz="1000"/>
          </a:p>
        </p:txBody>
      </p:sp>
    </p:spTree>
  </p:cSld>
  <p:clrMapOvr>
    <a:masterClrMapping/>
  </p:clrMapOvr>
  <p:transition xmlns:p14="http://schemas.microsoft.com/office/powerpoint/2010/mai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 name="Shape 1165"/>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Run List</a:t>
            </a:r>
          </a:p>
        </p:txBody>
      </p:sp>
      <p:sp>
        <p:nvSpPr>
          <p:cNvPr id="1166" name="Shape 1166"/>
          <p:cNvSpPr/>
          <p:nvPr/>
        </p:nvSpPr>
        <p:spPr>
          <a:xfrm>
            <a:off x="13462000" y="4521200"/>
            <a:ext cx="1600200" cy="1498600"/>
          </a:xfrm>
          <a:prstGeom prst="roundRect">
            <a:avLst>
              <a:gd name="adj" fmla="val 12712"/>
            </a:avLst>
          </a:prstGeom>
          <a:solidFill>
            <a:srgbClr val="EAAF29"/>
          </a:solidFill>
          <a:ln w="25400">
            <a:solidFill/>
            <a:miter lim="400000"/>
          </a:ln>
          <a:extLst>
            <a:ext uri="{C572A759-6A51-4108-AA02-DFA0A04FC94B}">
              <ma14:wrappingTextBoxFlag xmlns:ma14="http://schemas.microsoft.com/office/mac/drawingml/2011/main" val="1"/>
            </a:ext>
          </a:extLst>
        </p:spPr>
        <p:txBody>
          <a:bodyPr lIns="0" tIns="0" rIns="0" bIns="0" anchor="ctr"/>
          <a:lstStyle>
            <a:lvl1pPr>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lvl1pPr>
          </a:lstStyle>
          <a:p>
            <a:pPr lvl="0">
              <a:defRPr sz="1800">
                <a:solidFill>
                  <a:srgbClr val="000000"/>
                </a:solidFill>
                <a:effectLst/>
              </a:defRPr>
            </a:pPr>
            <a:r>
              <a:rPr sz="3200">
                <a:solidFill>
                  <a:srgbClr val="FFFFFF"/>
                </a:solidFill>
                <a:effectLst>
                  <a:outerShdw blurRad="38100" dist="12700" dir="5400000" rotWithShape="0">
                    <a:srgbClr val="000000">
                      <a:alpha val="50000"/>
                    </a:srgbClr>
                  </a:outerShdw>
                </a:effectLst>
              </a:rPr>
              <a:t>Node</a:t>
            </a:r>
          </a:p>
        </p:txBody>
      </p:sp>
      <p:sp>
        <p:nvSpPr>
          <p:cNvPr id="1167" name="Shape 1167"/>
          <p:cNvSpPr/>
          <p:nvPr/>
        </p:nvSpPr>
        <p:spPr>
          <a:xfrm>
            <a:off x="2057400" y="1854200"/>
            <a:ext cx="2362200" cy="2209800"/>
          </a:xfrm>
          <a:prstGeom prst="roundRect">
            <a:avLst>
              <a:gd name="adj" fmla="val 8621"/>
            </a:avLst>
          </a:prstGeom>
          <a:solidFill>
            <a:srgbClr val="EAAF29"/>
          </a:solidFill>
          <a:ln w="25400">
            <a:solidFill/>
            <a:miter lim="400000"/>
          </a:ln>
          <a:extLst>
            <a:ext uri="{C572A759-6A51-4108-AA02-DFA0A04FC94B}">
              <ma14:wrappingTextBoxFlag xmlns:ma14="http://schemas.microsoft.com/office/mac/drawingml/2011/main" val="1"/>
            </a:ext>
          </a:extLst>
        </p:spPr>
        <p:txBody>
          <a:bodyPr lIns="0" tIns="0" rIns="0" bIns="0" anchor="ctr"/>
          <a:lstStyle>
            <a:lvl1pPr>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lvl1pPr>
          </a:lstStyle>
          <a:p>
            <a:pPr lvl="0">
              <a:defRPr sz="1800">
                <a:solidFill>
                  <a:srgbClr val="000000"/>
                </a:solidFill>
                <a:effectLst/>
              </a:defRPr>
            </a:pPr>
            <a:r>
              <a:rPr sz="3200">
                <a:solidFill>
                  <a:srgbClr val="FFFFFF"/>
                </a:solidFill>
                <a:effectLst>
                  <a:outerShdw blurRad="38100" dist="12700" dir="5400000" rotWithShape="0">
                    <a:srgbClr val="000000">
                      <a:alpha val="50000"/>
                    </a:srgbClr>
                  </a:outerShdw>
                </a:effectLst>
              </a:rPr>
              <a:t>Enterprise Chef</a:t>
            </a:r>
          </a:p>
        </p:txBody>
      </p:sp>
      <p:pic>
        <p:nvPicPr>
          <p:cNvPr id="1168" name="droppedImage.pdf"/>
          <p:cNvPicPr/>
          <p:nvPr/>
        </p:nvPicPr>
        <p:blipFill>
          <a:blip r:embed="rId3">
            <a:extLst/>
          </a:blip>
          <a:stretch>
            <a:fillRect/>
          </a:stretch>
        </p:blipFill>
        <p:spPr>
          <a:xfrm>
            <a:off x="13131800" y="2667000"/>
            <a:ext cx="2247900" cy="1993900"/>
          </a:xfrm>
          <a:prstGeom prst="rect">
            <a:avLst/>
          </a:prstGeom>
          <a:ln w="12700">
            <a:miter lim="400000"/>
          </a:ln>
        </p:spPr>
      </p:pic>
      <p:sp>
        <p:nvSpPr>
          <p:cNvPr id="1169" name="Shape 1169"/>
          <p:cNvSpPr/>
          <p:nvPr/>
        </p:nvSpPr>
        <p:spPr>
          <a:xfrm flipH="1">
            <a:off x="3734393" y="3912492"/>
            <a:ext cx="9895982" cy="4177706"/>
          </a:xfrm>
          <a:prstGeom prst="line">
            <a:avLst/>
          </a:prstGeom>
          <a:ln w="152400">
            <a:solidFill/>
            <a:miter lim="400000"/>
            <a:headEnd type="stealth"/>
          </a:ln>
        </p:spPr>
        <p:txBody>
          <a:bodyPr lIns="0" tIns="0" rIns="0" bIns="0"/>
          <a:lstStyle/>
          <a:p>
            <a:pPr lvl="0" algn="l" defTabSz="457200">
              <a:defRPr sz="1200">
                <a:latin typeface="Helvetica"/>
                <a:ea typeface="Helvetica"/>
                <a:cs typeface="Helvetica"/>
                <a:sym typeface="Helvetica"/>
              </a:defRPr>
            </a:pPr>
            <a:endParaRPr/>
          </a:p>
        </p:txBody>
      </p:sp>
      <p:sp>
        <p:nvSpPr>
          <p:cNvPr id="1170" name="Shape 1170"/>
          <p:cNvSpPr/>
          <p:nvPr/>
        </p:nvSpPr>
        <p:spPr>
          <a:xfrm rot="269797">
            <a:off x="6628705" y="2489200"/>
            <a:ext cx="4770438" cy="5334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defRPr sz="1800"/>
            </a:pPr>
            <a:r>
              <a:rPr sz="3200"/>
              <a:t>What policy should I follow?</a:t>
            </a:r>
          </a:p>
        </p:txBody>
      </p:sp>
      <p:sp>
        <p:nvSpPr>
          <p:cNvPr id="1171" name="Shape 1171"/>
          <p:cNvSpPr/>
          <p:nvPr/>
        </p:nvSpPr>
        <p:spPr>
          <a:xfrm>
            <a:off x="4483100" y="2921000"/>
            <a:ext cx="8918774" cy="716254"/>
          </a:xfrm>
          <a:prstGeom prst="line">
            <a:avLst/>
          </a:prstGeom>
          <a:ln w="152400">
            <a:solidFill/>
            <a:miter lim="400000"/>
            <a:headEnd type="stealth"/>
          </a:ln>
        </p:spPr>
        <p:txBody>
          <a:bodyPr lIns="0" tIns="0" rIns="0" bIns="0"/>
          <a:lstStyle/>
          <a:p>
            <a:pPr lvl="0" algn="l" defTabSz="457200">
              <a:defRPr sz="1200">
                <a:latin typeface="Helvetica"/>
                <a:ea typeface="Helvetica"/>
                <a:cs typeface="Helvetica"/>
                <a:sym typeface="Helvetica"/>
              </a:defRPr>
            </a:pPr>
            <a:endParaRPr/>
          </a:p>
        </p:txBody>
      </p:sp>
      <p:sp>
        <p:nvSpPr>
          <p:cNvPr id="1172" name="Shape 1172"/>
          <p:cNvSpPr/>
          <p:nvPr/>
        </p:nvSpPr>
        <p:spPr>
          <a:xfrm>
            <a:off x="8440539" y="7289800"/>
            <a:ext cx="3381971" cy="14478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defRPr sz="1800"/>
            </a:pPr>
            <a:r>
              <a:rPr sz="3200"/>
              <a:t>"recipe[ntp::client]"</a:t>
            </a:r>
          </a:p>
          <a:p>
            <a:pPr lvl="0">
              <a:defRPr sz="1800"/>
            </a:pPr>
            <a:r>
              <a:rPr sz="3200"/>
              <a:t>"recipe[users]"</a:t>
            </a:r>
          </a:p>
          <a:p>
            <a:pPr lvl="0">
              <a:defRPr sz="1800"/>
            </a:pPr>
            <a:r>
              <a:rPr sz="3200"/>
              <a:t>"role[webserver]"</a:t>
            </a:r>
          </a:p>
        </p:txBody>
      </p:sp>
      <p:pic>
        <p:nvPicPr>
          <p:cNvPr id="1173" name="droppedImage.png"/>
          <p:cNvPicPr/>
          <p:nvPr/>
        </p:nvPicPr>
        <p:blipFill>
          <a:blip r:embed="rId4">
            <a:extLst/>
          </a:blip>
          <a:stretch>
            <a:fillRect/>
          </a:stretch>
        </p:blipFill>
        <p:spPr>
          <a:xfrm>
            <a:off x="0" y="4102100"/>
            <a:ext cx="6478841" cy="1625600"/>
          </a:xfrm>
          <a:prstGeom prst="rect">
            <a:avLst/>
          </a:prstGeom>
          <a:ln w="12700">
            <a:miter lim="400000"/>
          </a:ln>
        </p:spPr>
      </p:pic>
      <p:pic>
        <p:nvPicPr>
          <p:cNvPr id="1174" name="droppedImage.png"/>
          <p:cNvPicPr/>
          <p:nvPr/>
        </p:nvPicPr>
        <p:blipFill>
          <a:blip r:embed="rId5">
            <a:extLst/>
          </a:blip>
          <a:stretch>
            <a:fillRect/>
          </a:stretch>
        </p:blipFill>
        <p:spPr>
          <a:xfrm>
            <a:off x="2527300" y="7569200"/>
            <a:ext cx="985144" cy="1117600"/>
          </a:xfrm>
          <a:prstGeom prst="rect">
            <a:avLst/>
          </a:prstGeom>
          <a:ln w="12700">
            <a:miter lim="400000"/>
          </a:ln>
        </p:spPr>
      </p:pic>
      <p:pic>
        <p:nvPicPr>
          <p:cNvPr id="1175" name="droppedImage.png"/>
          <p:cNvPicPr/>
          <p:nvPr/>
        </p:nvPicPr>
        <p:blipFill>
          <a:blip r:embed="rId6">
            <a:extLst/>
          </a:blip>
          <a:stretch>
            <a:fillRect/>
          </a:stretch>
        </p:blipFill>
        <p:spPr>
          <a:xfrm>
            <a:off x="596900" y="5981700"/>
            <a:ext cx="4850792" cy="1206500"/>
          </a:xfrm>
          <a:prstGeom prst="rect">
            <a:avLst/>
          </a:prstGeom>
          <a:ln w="12700">
            <a:miter lim="400000"/>
          </a:ln>
        </p:spPr>
      </p:pic>
      <p:pic>
        <p:nvPicPr>
          <p:cNvPr id="1176" name="droppedImage.png"/>
          <p:cNvPicPr/>
          <p:nvPr/>
        </p:nvPicPr>
        <p:blipFill>
          <a:blip r:embed="rId5">
            <a:extLst/>
          </a:blip>
          <a:stretch>
            <a:fillRect/>
          </a:stretch>
        </p:blipFill>
        <p:spPr>
          <a:xfrm>
            <a:off x="9766300" y="5791200"/>
            <a:ext cx="985144" cy="1117600"/>
          </a:xfrm>
          <a:prstGeom prst="rect">
            <a:avLst/>
          </a:prstGeom>
          <a:ln w="12700">
            <a:miter lim="400000"/>
          </a:ln>
        </p:spPr>
      </p:pic>
      <p:sp>
        <p:nvSpPr>
          <p:cNvPr id="1177" name="Shape 117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73</a:t>
            </a:fld>
            <a:endParaRPr sz="1000"/>
          </a:p>
        </p:txBody>
      </p:sp>
    </p:spTree>
  </p:cSld>
  <p:clrMapOvr>
    <a:masterClrMapping/>
  </p:clrMapOvr>
  <p:transition xmlns:p14="http://schemas.microsoft.com/office/powerpoint/2010/mai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1" name="Shape 1181"/>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Run List</a:t>
            </a:r>
          </a:p>
        </p:txBody>
      </p:sp>
      <p:sp>
        <p:nvSpPr>
          <p:cNvPr id="1182" name="Shape 1182"/>
          <p:cNvSpPr/>
          <p:nvPr/>
        </p:nvSpPr>
        <p:spPr>
          <a:xfrm>
            <a:off x="2057400" y="1854200"/>
            <a:ext cx="2362200" cy="2209800"/>
          </a:xfrm>
          <a:prstGeom prst="roundRect">
            <a:avLst>
              <a:gd name="adj" fmla="val 8621"/>
            </a:avLst>
          </a:prstGeom>
          <a:solidFill>
            <a:srgbClr val="EAAF29"/>
          </a:solidFill>
          <a:ln w="25400">
            <a:solidFill/>
            <a:miter lim="400000"/>
          </a:ln>
          <a:extLst>
            <a:ext uri="{C572A759-6A51-4108-AA02-DFA0A04FC94B}">
              <ma14:wrappingTextBoxFlag xmlns:ma14="http://schemas.microsoft.com/office/mac/drawingml/2011/main" val="1"/>
            </a:ext>
          </a:extLst>
        </p:spPr>
        <p:txBody>
          <a:bodyPr lIns="0" tIns="0" rIns="0" bIns="0" anchor="ctr"/>
          <a:lstStyle>
            <a:lvl1pPr>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lvl1pPr>
          </a:lstStyle>
          <a:p>
            <a:pPr lvl="0">
              <a:defRPr sz="1800">
                <a:solidFill>
                  <a:srgbClr val="000000"/>
                </a:solidFill>
                <a:effectLst/>
              </a:defRPr>
            </a:pPr>
            <a:r>
              <a:rPr sz="3200">
                <a:solidFill>
                  <a:srgbClr val="FFFFFF"/>
                </a:solidFill>
                <a:effectLst>
                  <a:outerShdw blurRad="38100" dist="12700" dir="5400000" rotWithShape="0">
                    <a:srgbClr val="000000">
                      <a:alpha val="50000"/>
                    </a:srgbClr>
                  </a:outerShdw>
                </a:effectLst>
              </a:rPr>
              <a:t>Enterprise Chef</a:t>
            </a:r>
          </a:p>
        </p:txBody>
      </p:sp>
      <p:sp>
        <p:nvSpPr>
          <p:cNvPr id="1183" name="Shape 1183"/>
          <p:cNvSpPr/>
          <p:nvPr/>
        </p:nvSpPr>
        <p:spPr>
          <a:xfrm>
            <a:off x="13462000" y="4521200"/>
            <a:ext cx="1600200" cy="1498600"/>
          </a:xfrm>
          <a:prstGeom prst="roundRect">
            <a:avLst>
              <a:gd name="adj" fmla="val 12712"/>
            </a:avLst>
          </a:prstGeom>
          <a:solidFill>
            <a:srgbClr val="EAAF29"/>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pic>
        <p:nvPicPr>
          <p:cNvPr id="1184" name="droppedImage.pdf"/>
          <p:cNvPicPr/>
          <p:nvPr/>
        </p:nvPicPr>
        <p:blipFill>
          <a:blip r:embed="rId3">
            <a:extLst/>
          </a:blip>
          <a:stretch>
            <a:fillRect/>
          </a:stretch>
        </p:blipFill>
        <p:spPr>
          <a:xfrm>
            <a:off x="13131800" y="2667000"/>
            <a:ext cx="2247900" cy="1993900"/>
          </a:xfrm>
          <a:prstGeom prst="rect">
            <a:avLst/>
          </a:prstGeom>
          <a:ln w="12700">
            <a:miter lim="400000"/>
          </a:ln>
        </p:spPr>
      </p:pic>
      <p:sp>
        <p:nvSpPr>
          <p:cNvPr id="1185" name="Shape 1185"/>
          <p:cNvSpPr/>
          <p:nvPr/>
        </p:nvSpPr>
        <p:spPr>
          <a:xfrm flipH="1">
            <a:off x="3734393" y="3912492"/>
            <a:ext cx="9895982" cy="4177706"/>
          </a:xfrm>
          <a:prstGeom prst="line">
            <a:avLst/>
          </a:prstGeom>
          <a:ln w="152400">
            <a:solidFill/>
            <a:miter lim="400000"/>
            <a:headEnd type="stealth"/>
          </a:ln>
        </p:spPr>
        <p:txBody>
          <a:bodyPr lIns="0" tIns="0" rIns="0" bIns="0"/>
          <a:lstStyle/>
          <a:p>
            <a:pPr lvl="0" algn="l" defTabSz="457200">
              <a:defRPr sz="1200">
                <a:latin typeface="Helvetica"/>
                <a:ea typeface="Helvetica"/>
                <a:cs typeface="Helvetica"/>
                <a:sym typeface="Helvetica"/>
              </a:defRPr>
            </a:pPr>
            <a:endParaRPr/>
          </a:p>
        </p:txBody>
      </p:sp>
      <p:sp>
        <p:nvSpPr>
          <p:cNvPr id="1186" name="Shape 1186"/>
          <p:cNvSpPr/>
          <p:nvPr/>
        </p:nvSpPr>
        <p:spPr>
          <a:xfrm rot="269797">
            <a:off x="6628705" y="2489200"/>
            <a:ext cx="4770438" cy="5334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defRPr sz="1800"/>
            </a:pPr>
            <a:r>
              <a:rPr sz="3200"/>
              <a:t>What policy should I follow?</a:t>
            </a:r>
          </a:p>
        </p:txBody>
      </p:sp>
      <p:sp>
        <p:nvSpPr>
          <p:cNvPr id="1187" name="Shape 1187"/>
          <p:cNvSpPr/>
          <p:nvPr/>
        </p:nvSpPr>
        <p:spPr>
          <a:xfrm>
            <a:off x="4483100" y="2921000"/>
            <a:ext cx="8918774" cy="716254"/>
          </a:xfrm>
          <a:prstGeom prst="line">
            <a:avLst/>
          </a:prstGeom>
          <a:ln w="152400">
            <a:solidFill/>
            <a:miter lim="400000"/>
            <a:headEnd type="stealth"/>
          </a:ln>
        </p:spPr>
        <p:txBody>
          <a:bodyPr lIns="0" tIns="0" rIns="0" bIns="0"/>
          <a:lstStyle/>
          <a:p>
            <a:pPr lvl="0" algn="l" defTabSz="457200">
              <a:defRPr sz="1200">
                <a:latin typeface="Helvetica"/>
                <a:ea typeface="Helvetica"/>
                <a:cs typeface="Helvetica"/>
                <a:sym typeface="Helvetica"/>
              </a:defRPr>
            </a:pPr>
            <a:endParaRPr/>
          </a:p>
        </p:txBody>
      </p:sp>
      <p:sp>
        <p:nvSpPr>
          <p:cNvPr id="1188" name="Shape 1188"/>
          <p:cNvSpPr/>
          <p:nvPr/>
        </p:nvSpPr>
        <p:spPr>
          <a:xfrm>
            <a:off x="12568039" y="6286500"/>
            <a:ext cx="3381971" cy="14478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defRPr sz="1800"/>
            </a:pPr>
            <a:r>
              <a:rPr sz="3200"/>
              <a:t>"recipe[ntp::client]"</a:t>
            </a:r>
          </a:p>
          <a:p>
            <a:pPr lvl="0">
              <a:defRPr sz="1800"/>
            </a:pPr>
            <a:r>
              <a:rPr sz="3200"/>
              <a:t>"recipe[users]"</a:t>
            </a:r>
          </a:p>
          <a:p>
            <a:pPr lvl="0">
              <a:defRPr sz="1800"/>
            </a:pPr>
            <a:r>
              <a:rPr sz="3200"/>
              <a:t>"role[webserver]"</a:t>
            </a:r>
          </a:p>
        </p:txBody>
      </p:sp>
      <p:pic>
        <p:nvPicPr>
          <p:cNvPr id="1189" name="droppedImage.png"/>
          <p:cNvPicPr/>
          <p:nvPr/>
        </p:nvPicPr>
        <p:blipFill>
          <a:blip r:embed="rId4">
            <a:extLst/>
          </a:blip>
          <a:stretch>
            <a:fillRect/>
          </a:stretch>
        </p:blipFill>
        <p:spPr>
          <a:xfrm>
            <a:off x="2527300" y="7569200"/>
            <a:ext cx="985144" cy="1117600"/>
          </a:xfrm>
          <a:prstGeom prst="rect">
            <a:avLst/>
          </a:prstGeom>
          <a:ln w="12700">
            <a:miter lim="400000"/>
          </a:ln>
        </p:spPr>
      </p:pic>
      <p:pic>
        <p:nvPicPr>
          <p:cNvPr id="1190" name="droppedImage.png"/>
          <p:cNvPicPr/>
          <p:nvPr/>
        </p:nvPicPr>
        <p:blipFill>
          <a:blip r:embed="rId5">
            <a:extLst/>
          </a:blip>
          <a:stretch>
            <a:fillRect/>
          </a:stretch>
        </p:blipFill>
        <p:spPr>
          <a:xfrm>
            <a:off x="596900" y="5981700"/>
            <a:ext cx="4850792" cy="1206500"/>
          </a:xfrm>
          <a:prstGeom prst="rect">
            <a:avLst/>
          </a:prstGeom>
          <a:ln w="12700">
            <a:miter lim="400000"/>
          </a:ln>
        </p:spPr>
      </p:pic>
      <p:pic>
        <p:nvPicPr>
          <p:cNvPr id="1191" name="droppedImage.png"/>
          <p:cNvPicPr/>
          <p:nvPr/>
        </p:nvPicPr>
        <p:blipFill>
          <a:blip r:embed="rId4">
            <a:extLst/>
          </a:blip>
          <a:stretch>
            <a:fillRect/>
          </a:stretch>
        </p:blipFill>
        <p:spPr>
          <a:xfrm>
            <a:off x="13766800" y="4711700"/>
            <a:ext cx="985144" cy="1117600"/>
          </a:xfrm>
          <a:prstGeom prst="rect">
            <a:avLst/>
          </a:prstGeom>
          <a:ln w="12700">
            <a:miter lim="400000"/>
          </a:ln>
        </p:spPr>
      </p:pic>
      <p:pic>
        <p:nvPicPr>
          <p:cNvPr id="1192" name="droppedImage.png"/>
          <p:cNvPicPr/>
          <p:nvPr/>
        </p:nvPicPr>
        <p:blipFill>
          <a:blip r:embed="rId6">
            <a:extLst/>
          </a:blip>
          <a:stretch>
            <a:fillRect/>
          </a:stretch>
        </p:blipFill>
        <p:spPr>
          <a:xfrm>
            <a:off x="0" y="4102100"/>
            <a:ext cx="6478841" cy="1625600"/>
          </a:xfrm>
          <a:prstGeom prst="rect">
            <a:avLst/>
          </a:prstGeom>
          <a:ln w="12700">
            <a:miter lim="400000"/>
          </a:ln>
        </p:spPr>
      </p:pic>
      <p:sp>
        <p:nvSpPr>
          <p:cNvPr id="1193" name="Shape 119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74</a:t>
            </a:fld>
            <a:endParaRPr sz="1000"/>
          </a:p>
        </p:txBody>
      </p:sp>
    </p:spTree>
  </p:cSld>
  <p:clrMapOvr>
    <a:masterClrMapping/>
  </p:clrMapOvr>
  <p:transition xmlns:p14="http://schemas.microsoft.com/office/powerpoint/2010/mai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7" name="Shape 1197"/>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Run List Specifies Policy</a:t>
            </a:r>
          </a:p>
        </p:txBody>
      </p:sp>
      <p:sp>
        <p:nvSpPr>
          <p:cNvPr id="1198" name="Shape 1198"/>
          <p:cNvSpPr>
            <a:spLocks noGrp="1"/>
          </p:cNvSpPr>
          <p:nvPr>
            <p:ph type="body" idx="1"/>
          </p:nvPr>
        </p:nvSpPr>
        <p:spPr>
          <a:prstGeom prst="rect">
            <a:avLst/>
          </a:prstGeom>
        </p:spPr>
        <p:txBody>
          <a:bodyPr/>
          <a:lstStyle/>
          <a:p>
            <a:pPr lvl="0">
              <a:defRPr sz="1800"/>
            </a:pPr>
            <a:r>
              <a:rPr sz="4800"/>
              <a:t>The Run List is an ordered collection of policies that the Node should follow</a:t>
            </a:r>
          </a:p>
          <a:p>
            <a:pPr lvl="0">
              <a:defRPr sz="1800"/>
            </a:pPr>
            <a:r>
              <a:rPr sz="4800"/>
              <a:t>Chef-client obtains the Run List from the Chef Server</a:t>
            </a:r>
          </a:p>
          <a:p>
            <a:pPr lvl="0">
              <a:defRPr sz="1800"/>
            </a:pPr>
            <a:r>
              <a:rPr sz="4800"/>
              <a:t>Chef-client ensures the Node complies with the policy in the Run List</a:t>
            </a:r>
          </a:p>
        </p:txBody>
      </p:sp>
      <p:sp>
        <p:nvSpPr>
          <p:cNvPr id="1199" name="Shape 119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75</a:t>
            </a:fld>
            <a:endParaRPr sz="1000"/>
          </a:p>
        </p:txBody>
      </p:sp>
    </p:spTree>
  </p:cSld>
  <p:clrMapOvr>
    <a:masterClrMapping/>
  </p:clrMapOvr>
  <p:transition xmlns:p14="http://schemas.microsoft.com/office/powerpoint/2010/mai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1" name="hat_creek.jpg"/>
          <p:cNvPicPr/>
          <p:nvPr/>
        </p:nvPicPr>
        <p:blipFill>
          <a:blip r:embed="rId3">
            <a:alphaModFix amt="29000"/>
            <a:extLst/>
          </a:blip>
          <a:stretch>
            <a:fillRect/>
          </a:stretch>
        </p:blipFill>
        <p:spPr>
          <a:xfrm>
            <a:off x="0" y="1426089"/>
            <a:ext cx="16344900" cy="10901921"/>
          </a:xfrm>
          <a:prstGeom prst="rect">
            <a:avLst/>
          </a:prstGeom>
          <a:ln w="12700">
            <a:miter lim="400000"/>
          </a:ln>
        </p:spPr>
      </p:pic>
      <p:sp>
        <p:nvSpPr>
          <p:cNvPr id="1202" name="Shape 1202"/>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Search</a:t>
            </a:r>
          </a:p>
        </p:txBody>
      </p:sp>
      <p:sp>
        <p:nvSpPr>
          <p:cNvPr id="1203" name="Shape 1203"/>
          <p:cNvSpPr>
            <a:spLocks noGrp="1"/>
          </p:cNvSpPr>
          <p:nvPr>
            <p:ph type="body" idx="1"/>
          </p:nvPr>
        </p:nvSpPr>
        <p:spPr>
          <a:prstGeom prst="rect">
            <a:avLst/>
          </a:prstGeom>
        </p:spPr>
        <p:txBody>
          <a:bodyPr/>
          <a:lstStyle/>
          <a:p>
            <a:pPr lvl="0">
              <a:defRPr sz="1800"/>
            </a:pPr>
            <a:r>
              <a:rPr sz="4800"/>
              <a:t>Search for nodes with Roles</a:t>
            </a:r>
          </a:p>
          <a:p>
            <a:pPr lvl="0">
              <a:defRPr sz="1800"/>
            </a:pPr>
            <a:r>
              <a:rPr sz="4800"/>
              <a:t>Find Topology Data</a:t>
            </a:r>
          </a:p>
          <a:p>
            <a:pPr lvl="0">
              <a:defRPr sz="1800"/>
            </a:pPr>
            <a:endParaRPr sz="4800"/>
          </a:p>
          <a:p>
            <a:pPr lvl="0">
              <a:defRPr sz="1800"/>
            </a:pPr>
            <a:r>
              <a:rPr sz="4800"/>
              <a:t>IP addresses</a:t>
            </a:r>
          </a:p>
          <a:p>
            <a:pPr lvl="0">
              <a:defRPr sz="1800"/>
            </a:pPr>
            <a:r>
              <a:rPr sz="4800"/>
              <a:t>Hostnames</a:t>
            </a:r>
          </a:p>
          <a:p>
            <a:pPr lvl="0">
              <a:defRPr sz="1800"/>
            </a:pPr>
            <a:r>
              <a:rPr sz="4800"/>
              <a:t>FQDNs</a:t>
            </a:r>
          </a:p>
        </p:txBody>
      </p:sp>
      <p:sp>
        <p:nvSpPr>
          <p:cNvPr id="1204" name="Shape 1204"/>
          <p:cNvSpPr/>
          <p:nvPr/>
        </p:nvSpPr>
        <p:spPr>
          <a:xfrm>
            <a:off x="12594177" y="8737600"/>
            <a:ext cx="3587118" cy="266700"/>
          </a:xfrm>
          <a:prstGeom prst="rect">
            <a:avLst/>
          </a:prstGeom>
          <a:solidFill>
            <a:srgbClr val="000000">
              <a:alpha val="17000"/>
            </a:srgbClr>
          </a:solidFill>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sz="1300" u="sng">
                <a:solidFill>
                  <a:srgbClr val="FFFFFF"/>
                </a:solidFill>
                <a:hlinkClick r:id="rId4"/>
              </a:defRPr>
            </a:lvl1pPr>
          </a:lstStyle>
          <a:p>
            <a:pPr lvl="0">
              <a:defRPr sz="1800" u="none">
                <a:solidFill>
                  <a:srgbClr val="000000"/>
                </a:solidFill>
              </a:defRPr>
            </a:pPr>
            <a:r>
              <a:rPr sz="1300" u="sng">
                <a:solidFill>
                  <a:srgbClr val="FFFFFF"/>
                </a:solidFill>
                <a:hlinkClick r:id="rId4"/>
              </a:rPr>
              <a:t>http://www.flickr.com/photos/kathycsus/2686772625</a:t>
            </a:r>
          </a:p>
        </p:txBody>
      </p:sp>
      <p:sp>
        <p:nvSpPr>
          <p:cNvPr id="1205" name="Shape 120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76</a:t>
            </a:fld>
            <a:endParaRPr sz="1000"/>
          </a:p>
        </p:txBody>
      </p:sp>
    </p:spTree>
  </p:cSld>
  <p:clrMapOvr>
    <a:masterClrMapping/>
  </p:clrMapOvr>
  <p:transition xmlns:p14="http://schemas.microsoft.com/office/powerpoint/2010/mai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 name="Shape 1209"/>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Search for Nodes</a:t>
            </a:r>
          </a:p>
        </p:txBody>
      </p:sp>
      <p:sp>
        <p:nvSpPr>
          <p:cNvPr id="1210" name="Shape 1210"/>
          <p:cNvSpPr>
            <a:spLocks noGrp="1"/>
          </p:cNvSpPr>
          <p:nvPr>
            <p:ph type="body" idx="1"/>
          </p:nvPr>
        </p:nvSpPr>
        <p:spPr>
          <a:prstGeom prst="rect">
            <a:avLst/>
          </a:prstGeom>
        </p:spPr>
        <p:txBody>
          <a:bodyPr/>
          <a:lstStyle/>
          <a:p>
            <a:pPr lvl="0" defTabSz="497331">
              <a:spcBef>
                <a:spcPts val="1000"/>
              </a:spcBef>
              <a:buClrTx/>
              <a:defRPr sz="1800"/>
            </a:pPr>
            <a:r>
              <a:rPr sz="4005"/>
              <a:t>pool_members </a:t>
            </a:r>
            <a:r>
              <a:rPr sz="4005">
                <a:solidFill>
                  <a:srgbClr val="797979"/>
                </a:solidFill>
              </a:rPr>
              <a:t>=</a:t>
            </a:r>
            <a:r>
              <a:rPr sz="4005"/>
              <a:t> search(</a:t>
            </a:r>
            <a:r>
              <a:rPr sz="4005">
                <a:solidFill>
                  <a:srgbClr val="C8352B"/>
                </a:solidFill>
              </a:rPr>
              <a:t>"node"</a:t>
            </a:r>
            <a:r>
              <a:rPr sz="4005"/>
              <a:t>,</a:t>
            </a:r>
            <a:r>
              <a:rPr sz="4005">
                <a:solidFill>
                  <a:srgbClr val="C8352B"/>
                </a:solidFill>
              </a:rPr>
              <a:t>"role:webserver"</a:t>
            </a:r>
            <a:r>
              <a:rPr sz="4005"/>
              <a:t>)</a:t>
            </a:r>
          </a:p>
          <a:p>
            <a:pPr lvl="0" defTabSz="406908">
              <a:spcBef>
                <a:spcPts val="0"/>
              </a:spcBef>
              <a:buClrTx/>
              <a:defRPr sz="1800"/>
            </a:pPr>
            <a:endParaRPr sz="4005"/>
          </a:p>
          <a:p>
            <a:pPr lvl="0" defTabSz="406908">
              <a:spcBef>
                <a:spcPts val="0"/>
              </a:spcBef>
              <a:buClrTx/>
              <a:defRPr sz="1800"/>
            </a:pPr>
            <a:r>
              <a:rPr sz="4005"/>
              <a:t>template </a:t>
            </a:r>
            <a:r>
              <a:rPr sz="4005">
                <a:solidFill>
                  <a:srgbClr val="C8352B"/>
                </a:solidFill>
              </a:rPr>
              <a:t>"/etc/haproxy/haproxy.cfg"</a:t>
            </a:r>
            <a:r>
              <a:rPr sz="4005"/>
              <a:t> </a:t>
            </a:r>
            <a:r>
              <a:rPr sz="4005" b="1">
                <a:solidFill>
                  <a:srgbClr val="008F00"/>
                </a:solidFill>
              </a:rPr>
              <a:t>do</a:t>
            </a:r>
            <a:endParaRPr sz="4005"/>
          </a:p>
          <a:p>
            <a:pPr lvl="0" defTabSz="406908">
              <a:spcBef>
                <a:spcPts val="0"/>
              </a:spcBef>
              <a:buClrTx/>
              <a:defRPr sz="1800"/>
            </a:pPr>
            <a:r>
              <a:rPr sz="4005"/>
              <a:t>  source </a:t>
            </a:r>
            <a:r>
              <a:rPr sz="4005">
                <a:solidFill>
                  <a:srgbClr val="C8352B"/>
                </a:solidFill>
              </a:rPr>
              <a:t>"haproxy-app_lb.cfg.erb"</a:t>
            </a:r>
            <a:endParaRPr sz="4005"/>
          </a:p>
          <a:p>
            <a:pPr lvl="0" defTabSz="406908">
              <a:spcBef>
                <a:spcPts val="0"/>
              </a:spcBef>
              <a:buClrTx/>
              <a:defRPr sz="1800"/>
            </a:pPr>
            <a:r>
              <a:rPr sz="4005"/>
              <a:t>  owner </a:t>
            </a:r>
            <a:r>
              <a:rPr sz="4005">
                <a:solidFill>
                  <a:srgbClr val="C8352B"/>
                </a:solidFill>
              </a:rPr>
              <a:t>"root"</a:t>
            </a:r>
            <a:endParaRPr sz="4005"/>
          </a:p>
          <a:p>
            <a:pPr lvl="0" defTabSz="406908">
              <a:spcBef>
                <a:spcPts val="0"/>
              </a:spcBef>
              <a:buClrTx/>
              <a:defRPr sz="1800"/>
            </a:pPr>
            <a:r>
              <a:rPr sz="4005"/>
              <a:t>  group </a:t>
            </a:r>
            <a:r>
              <a:rPr sz="4005">
                <a:solidFill>
                  <a:srgbClr val="C8352B"/>
                </a:solidFill>
              </a:rPr>
              <a:t>"root"</a:t>
            </a:r>
            <a:endParaRPr sz="4005"/>
          </a:p>
          <a:p>
            <a:pPr lvl="0" defTabSz="406908">
              <a:spcBef>
                <a:spcPts val="0"/>
              </a:spcBef>
              <a:buClrTx/>
              <a:defRPr sz="1800"/>
            </a:pPr>
            <a:r>
              <a:rPr sz="4005"/>
              <a:t>  mode </a:t>
            </a:r>
            <a:r>
              <a:rPr sz="4005">
                <a:solidFill>
                  <a:srgbClr val="797979"/>
                </a:solidFill>
              </a:rPr>
              <a:t>0644</a:t>
            </a:r>
            <a:endParaRPr sz="4005"/>
          </a:p>
          <a:p>
            <a:pPr lvl="0" defTabSz="406908">
              <a:spcBef>
                <a:spcPts val="0"/>
              </a:spcBef>
              <a:buClrTx/>
              <a:defRPr sz="1800"/>
            </a:pPr>
            <a:r>
              <a:rPr sz="4005"/>
              <a:t>  variables </a:t>
            </a:r>
            <a:r>
              <a:rPr sz="4005">
                <a:solidFill>
                  <a:srgbClr val="22288F"/>
                </a:solidFill>
              </a:rPr>
              <a:t>:pool_members</a:t>
            </a:r>
            <a:r>
              <a:rPr sz="4005"/>
              <a:t> </a:t>
            </a:r>
            <a:r>
              <a:rPr sz="4005">
                <a:solidFill>
                  <a:srgbClr val="797979"/>
                </a:solidFill>
              </a:rPr>
              <a:t>=&gt;</a:t>
            </a:r>
            <a:r>
              <a:rPr sz="4005"/>
              <a:t> pool_members</a:t>
            </a:r>
            <a:r>
              <a:rPr sz="4005">
                <a:solidFill>
                  <a:srgbClr val="797979"/>
                </a:solidFill>
              </a:rPr>
              <a:t>.</a:t>
            </a:r>
            <a:r>
              <a:rPr sz="4005"/>
              <a:t>uniq</a:t>
            </a:r>
          </a:p>
          <a:p>
            <a:pPr lvl="0" defTabSz="406908">
              <a:spcBef>
                <a:spcPts val="0"/>
              </a:spcBef>
              <a:buClrTx/>
              <a:defRPr sz="1800"/>
            </a:pPr>
            <a:r>
              <a:rPr sz="4005"/>
              <a:t>  notifies </a:t>
            </a:r>
            <a:r>
              <a:rPr sz="4005">
                <a:solidFill>
                  <a:srgbClr val="22288F"/>
                </a:solidFill>
              </a:rPr>
              <a:t>:restart</a:t>
            </a:r>
            <a:r>
              <a:rPr sz="4005"/>
              <a:t>, </a:t>
            </a:r>
            <a:r>
              <a:rPr sz="4005">
                <a:solidFill>
                  <a:srgbClr val="C8352B"/>
                </a:solidFill>
              </a:rPr>
              <a:t>"service[haproxy]"</a:t>
            </a:r>
            <a:endParaRPr sz="4005"/>
          </a:p>
          <a:p>
            <a:pPr lvl="0" defTabSz="406908">
              <a:spcBef>
                <a:spcPts val="0"/>
              </a:spcBef>
              <a:buClrTx/>
              <a:defRPr sz="1800"/>
            </a:pPr>
            <a:r>
              <a:rPr sz="4005" b="1">
                <a:solidFill>
                  <a:srgbClr val="008F00"/>
                </a:solidFill>
              </a:rPr>
              <a:t>end</a:t>
            </a:r>
          </a:p>
        </p:txBody>
      </p:sp>
      <p:sp>
        <p:nvSpPr>
          <p:cNvPr id="1211" name="Shape 121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77</a:t>
            </a:fld>
            <a:endParaRPr sz="1000"/>
          </a:p>
        </p:txBody>
      </p:sp>
    </p:spTree>
  </p:cSld>
  <p:clrMapOvr>
    <a:masterClrMapping/>
  </p:clrMapOvr>
  <p:transition xmlns:p14="http://schemas.microsoft.com/office/powerpoint/2010/mai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3" name="Shape 1213"/>
          <p:cNvSpPr/>
          <p:nvPr/>
        </p:nvSpPr>
        <p:spPr>
          <a:xfrm>
            <a:off x="8763988" y="76829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214" name="Shape 1214"/>
          <p:cNvSpPr/>
          <p:nvPr/>
        </p:nvSpPr>
        <p:spPr>
          <a:xfrm>
            <a:off x="13146377" y="7856887"/>
            <a:ext cx="3034321" cy="519914"/>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Webservers</a:t>
            </a:r>
          </a:p>
        </p:txBody>
      </p:sp>
      <p:sp>
        <p:nvSpPr>
          <p:cNvPr id="1215" name="Shape 1215"/>
          <p:cNvSpPr/>
          <p:nvPr/>
        </p:nvSpPr>
        <p:spPr>
          <a:xfrm>
            <a:off x="7716983" y="76829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216" name="Shape 1216"/>
          <p:cNvSpPr/>
          <p:nvPr/>
        </p:nvSpPr>
        <p:spPr>
          <a:xfrm>
            <a:off x="9879091" y="76829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217" name="Shape 1217"/>
          <p:cNvSpPr/>
          <p:nvPr/>
        </p:nvSpPr>
        <p:spPr>
          <a:xfrm>
            <a:off x="10994195" y="76829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218" name="Shape 1218"/>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HAProxy Configuration</a:t>
            </a:r>
          </a:p>
        </p:txBody>
      </p:sp>
      <p:sp>
        <p:nvSpPr>
          <p:cNvPr id="1219" name="Shape 121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78</a:t>
            </a:fld>
            <a:endParaRPr sz="1000"/>
          </a:p>
        </p:txBody>
      </p:sp>
      <p:sp>
        <p:nvSpPr>
          <p:cNvPr id="1220" name="Shape 1220"/>
          <p:cNvSpPr/>
          <p:nvPr/>
        </p:nvSpPr>
        <p:spPr>
          <a:xfrm flipH="1">
            <a:off x="8149306" y="4521088"/>
            <a:ext cx="1705216" cy="3170119"/>
          </a:xfrm>
          <a:prstGeom prst="line">
            <a:avLst/>
          </a:prstGeom>
          <a:ln w="38100">
            <a:solidFill/>
            <a:miter lim="400000"/>
          </a:ln>
        </p:spPr>
        <p:txBody>
          <a:bodyPr lIns="0" tIns="0" rIns="0" bIns="0"/>
          <a:lstStyle/>
          <a:p>
            <a:pPr lvl="0" algn="l" defTabSz="457200">
              <a:defRPr sz="1200">
                <a:latin typeface="Helvetica"/>
                <a:ea typeface="Helvetica"/>
                <a:cs typeface="Helvetica"/>
                <a:sym typeface="Helvetica"/>
              </a:defRPr>
            </a:pPr>
            <a:endParaRPr/>
          </a:p>
        </p:txBody>
      </p:sp>
      <p:sp>
        <p:nvSpPr>
          <p:cNvPr id="1221" name="Shape 1221"/>
          <p:cNvSpPr/>
          <p:nvPr/>
        </p:nvSpPr>
        <p:spPr>
          <a:xfrm flipH="1">
            <a:off x="9219541" y="4518130"/>
            <a:ext cx="627228" cy="3182903"/>
          </a:xfrm>
          <a:prstGeom prst="line">
            <a:avLst/>
          </a:prstGeom>
          <a:ln w="38100">
            <a:solidFill/>
            <a:miter lim="400000"/>
          </a:ln>
        </p:spPr>
        <p:txBody>
          <a:bodyPr lIns="0" tIns="0" rIns="0" bIns="0"/>
          <a:lstStyle/>
          <a:p>
            <a:pPr lvl="0" algn="l" defTabSz="457200">
              <a:defRPr sz="1200">
                <a:latin typeface="Helvetica"/>
                <a:ea typeface="Helvetica"/>
                <a:cs typeface="Helvetica"/>
                <a:sym typeface="Helvetica"/>
              </a:defRPr>
            </a:pPr>
            <a:endParaRPr/>
          </a:p>
        </p:txBody>
      </p:sp>
      <p:sp>
        <p:nvSpPr>
          <p:cNvPr id="1222" name="Shape 1222"/>
          <p:cNvSpPr/>
          <p:nvPr/>
        </p:nvSpPr>
        <p:spPr>
          <a:xfrm>
            <a:off x="9852280" y="4521850"/>
            <a:ext cx="428767" cy="3198949"/>
          </a:xfrm>
          <a:prstGeom prst="line">
            <a:avLst/>
          </a:prstGeom>
          <a:ln w="38100">
            <a:solidFill/>
            <a:miter lim="400000"/>
          </a:ln>
        </p:spPr>
        <p:txBody>
          <a:bodyPr lIns="0" tIns="0" rIns="0" bIns="0"/>
          <a:lstStyle/>
          <a:p>
            <a:pPr lvl="0" algn="l" defTabSz="457200">
              <a:defRPr sz="1200">
                <a:latin typeface="Helvetica"/>
                <a:ea typeface="Helvetica"/>
                <a:cs typeface="Helvetica"/>
                <a:sym typeface="Helvetica"/>
              </a:defRPr>
            </a:pPr>
            <a:endParaRPr/>
          </a:p>
        </p:txBody>
      </p:sp>
      <p:sp>
        <p:nvSpPr>
          <p:cNvPr id="1223" name="Shape 1223"/>
          <p:cNvSpPr/>
          <p:nvPr/>
        </p:nvSpPr>
        <p:spPr>
          <a:xfrm>
            <a:off x="9855237" y="4510377"/>
            <a:ext cx="1569446" cy="3185222"/>
          </a:xfrm>
          <a:prstGeom prst="line">
            <a:avLst/>
          </a:prstGeom>
          <a:ln w="38100">
            <a:solidFill/>
            <a:miter lim="400000"/>
          </a:ln>
        </p:spPr>
        <p:txBody>
          <a:bodyPr lIns="0" tIns="0" rIns="0" bIns="0"/>
          <a:lstStyle/>
          <a:p>
            <a:pPr lvl="0" algn="l" defTabSz="457200">
              <a:defRPr sz="1200">
                <a:latin typeface="Helvetica"/>
                <a:ea typeface="Helvetica"/>
                <a:cs typeface="Helvetica"/>
                <a:sym typeface="Helvetica"/>
              </a:defRPr>
            </a:pPr>
            <a:endParaRPr/>
          </a:p>
        </p:txBody>
      </p:sp>
      <p:sp>
        <p:nvSpPr>
          <p:cNvPr id="1224" name="Shape 1224"/>
          <p:cNvSpPr/>
          <p:nvPr/>
        </p:nvSpPr>
        <p:spPr>
          <a:xfrm>
            <a:off x="9409191" y="3797300"/>
            <a:ext cx="851225" cy="694625"/>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225" name="Shape 1225"/>
          <p:cNvSpPr/>
          <p:nvPr/>
        </p:nvSpPr>
        <p:spPr>
          <a:xfrm>
            <a:off x="13208000" y="3733800"/>
            <a:ext cx="3034320" cy="519913"/>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HA Proxy</a:t>
            </a:r>
          </a:p>
        </p:txBody>
      </p:sp>
    </p:spTree>
  </p:cSld>
  <p:clrMapOvr>
    <a:masterClrMapping/>
  </p:clrMapOvr>
  <p:transition xmlns:p14="http://schemas.microsoft.com/office/powerpoint/2010/mai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7" name="Shape 1227"/>
          <p:cNvSpPr/>
          <p:nvPr/>
        </p:nvSpPr>
        <p:spPr>
          <a:xfrm>
            <a:off x="8763988" y="76829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228" name="Shape 1228"/>
          <p:cNvSpPr/>
          <p:nvPr/>
        </p:nvSpPr>
        <p:spPr>
          <a:xfrm>
            <a:off x="13146377" y="7856887"/>
            <a:ext cx="3034321" cy="519914"/>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Webservers</a:t>
            </a:r>
          </a:p>
        </p:txBody>
      </p:sp>
      <p:sp>
        <p:nvSpPr>
          <p:cNvPr id="1229" name="Shape 1229"/>
          <p:cNvSpPr/>
          <p:nvPr/>
        </p:nvSpPr>
        <p:spPr>
          <a:xfrm>
            <a:off x="7716983" y="76829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230" name="Shape 1230"/>
          <p:cNvSpPr/>
          <p:nvPr/>
        </p:nvSpPr>
        <p:spPr>
          <a:xfrm>
            <a:off x="9879091" y="76829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231" name="Shape 1231"/>
          <p:cNvSpPr/>
          <p:nvPr/>
        </p:nvSpPr>
        <p:spPr>
          <a:xfrm>
            <a:off x="9409191" y="3797300"/>
            <a:ext cx="851225" cy="694625"/>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232" name="Shape 1232"/>
          <p:cNvSpPr/>
          <p:nvPr/>
        </p:nvSpPr>
        <p:spPr>
          <a:xfrm>
            <a:off x="10994195" y="76829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233" name="Shape 1233"/>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HAProxy Load Balancer</a:t>
            </a:r>
          </a:p>
        </p:txBody>
      </p:sp>
      <p:sp>
        <p:nvSpPr>
          <p:cNvPr id="1234" name="Shape 123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79</a:t>
            </a:fld>
            <a:endParaRPr sz="1000"/>
          </a:p>
        </p:txBody>
      </p:sp>
      <p:sp>
        <p:nvSpPr>
          <p:cNvPr id="1235" name="Shape 1235"/>
          <p:cNvSpPr/>
          <p:nvPr/>
        </p:nvSpPr>
        <p:spPr>
          <a:xfrm>
            <a:off x="13208000" y="3733800"/>
            <a:ext cx="3034320" cy="519913"/>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HA Proxy</a:t>
            </a:r>
          </a:p>
        </p:txBody>
      </p:sp>
      <p:sp>
        <p:nvSpPr>
          <p:cNvPr id="1236" name="Shape 1236"/>
          <p:cNvSpPr/>
          <p:nvPr/>
        </p:nvSpPr>
        <p:spPr>
          <a:xfrm>
            <a:off x="2082800" y="3022600"/>
            <a:ext cx="2362200" cy="2209800"/>
          </a:xfrm>
          <a:prstGeom prst="roundRect">
            <a:avLst>
              <a:gd name="adj" fmla="val 8621"/>
            </a:avLst>
          </a:prstGeom>
          <a:solidFill>
            <a:srgbClr val="EAAF29"/>
          </a:solidFill>
          <a:ln w="25400">
            <a:solidFill/>
            <a:miter lim="400000"/>
          </a:ln>
          <a:extLst>
            <a:ext uri="{C572A759-6A51-4108-AA02-DFA0A04FC94B}">
              <ma14:wrappingTextBoxFlag xmlns:ma14="http://schemas.microsoft.com/office/mac/drawingml/2011/main" val="1"/>
            </a:ext>
          </a:extLst>
        </p:spPr>
        <p:txBody>
          <a:bodyPr lIns="0" tIns="0" rIns="0" bIns="0" anchor="ctr"/>
          <a:lstStyle>
            <a:lvl1pPr>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lvl1pPr>
          </a:lstStyle>
          <a:p>
            <a:pPr lvl="0">
              <a:defRPr sz="1800">
                <a:solidFill>
                  <a:srgbClr val="000000"/>
                </a:solidFill>
                <a:effectLst/>
              </a:defRPr>
            </a:pPr>
            <a:r>
              <a:rPr sz="3200">
                <a:solidFill>
                  <a:srgbClr val="FFFFFF"/>
                </a:solidFill>
                <a:effectLst>
                  <a:outerShdw blurRad="38100" dist="12700" dir="5400000" rotWithShape="0">
                    <a:srgbClr val="000000">
                      <a:alpha val="50000"/>
                    </a:srgbClr>
                  </a:outerShdw>
                </a:effectLst>
              </a:rPr>
              <a:t>Enterprise Chef</a:t>
            </a:r>
          </a:p>
        </p:txBody>
      </p:sp>
      <p:pic>
        <p:nvPicPr>
          <p:cNvPr id="1237" name="server_components.png (440×520).png"/>
          <p:cNvPicPr/>
          <p:nvPr/>
        </p:nvPicPr>
        <p:blipFill>
          <a:blip r:embed="rId2">
            <a:extLst/>
          </a:blip>
          <a:stretch>
            <a:fillRect/>
          </a:stretch>
        </p:blipFill>
        <p:spPr>
          <a:xfrm>
            <a:off x="482600" y="6406314"/>
            <a:ext cx="2260600" cy="2489201"/>
          </a:xfrm>
          <a:prstGeom prst="rect">
            <a:avLst/>
          </a:prstGeom>
          <a:ln w="12700">
            <a:miter lim="400000"/>
          </a:ln>
        </p:spPr>
      </p:pic>
      <p:pic>
        <p:nvPicPr>
          <p:cNvPr id="1238" name="Introduction to Chef - Managing Linux .key.png"/>
          <p:cNvPicPr/>
          <p:nvPr/>
        </p:nvPicPr>
        <p:blipFill>
          <a:blip r:embed="rId3">
            <a:extLst/>
          </a:blip>
          <a:stretch>
            <a:fillRect/>
          </a:stretch>
        </p:blipFill>
        <p:spPr>
          <a:xfrm>
            <a:off x="1028700" y="7185430"/>
            <a:ext cx="1168400" cy="622301"/>
          </a:xfrm>
          <a:prstGeom prst="rect">
            <a:avLst/>
          </a:prstGeom>
          <a:ln w="12700">
            <a:miter lim="400000"/>
          </a:ln>
        </p:spPr>
      </p:pic>
      <p:sp>
        <p:nvSpPr>
          <p:cNvPr id="1239" name="Shape 1239"/>
          <p:cNvSpPr/>
          <p:nvPr/>
        </p:nvSpPr>
        <p:spPr>
          <a:xfrm>
            <a:off x="787400" y="1701800"/>
            <a:ext cx="14655800" cy="10922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normAutofit/>
          </a:bodyPr>
          <a:lstStyle/>
          <a:p>
            <a:pPr lvl="0" algn="l">
              <a:spcBef>
                <a:spcPts val="1200"/>
              </a:spcBef>
              <a:defRPr sz="1800"/>
            </a:pPr>
            <a:r>
              <a:rPr sz="4000">
                <a:latin typeface="+mn-lt"/>
                <a:ea typeface="+mn-ea"/>
                <a:cs typeface="+mn-cs"/>
                <a:sym typeface="Courier"/>
              </a:rPr>
              <a:t>pool_members </a:t>
            </a:r>
            <a:r>
              <a:rPr sz="4000">
                <a:solidFill>
                  <a:srgbClr val="797979"/>
                </a:solidFill>
                <a:latin typeface="+mn-lt"/>
                <a:ea typeface="+mn-ea"/>
                <a:cs typeface="+mn-cs"/>
                <a:sym typeface="Courier"/>
              </a:rPr>
              <a:t>=</a:t>
            </a:r>
            <a:r>
              <a:rPr sz="4000">
                <a:latin typeface="+mn-lt"/>
                <a:ea typeface="+mn-ea"/>
                <a:cs typeface="+mn-cs"/>
                <a:sym typeface="Courier"/>
              </a:rPr>
              <a:t> search(</a:t>
            </a:r>
            <a:r>
              <a:rPr sz="4000">
                <a:solidFill>
                  <a:srgbClr val="C8352B"/>
                </a:solidFill>
                <a:latin typeface="+mn-lt"/>
                <a:ea typeface="+mn-ea"/>
                <a:cs typeface="+mn-cs"/>
                <a:sym typeface="Courier"/>
              </a:rPr>
              <a:t>"node"</a:t>
            </a:r>
            <a:r>
              <a:rPr sz="4000">
                <a:latin typeface="+mn-lt"/>
                <a:ea typeface="+mn-ea"/>
                <a:cs typeface="+mn-cs"/>
                <a:sym typeface="Courier"/>
              </a:rPr>
              <a:t>,</a:t>
            </a:r>
            <a:r>
              <a:rPr sz="4000">
                <a:solidFill>
                  <a:srgbClr val="C8352B"/>
                </a:solidFill>
                <a:latin typeface="+mn-lt"/>
                <a:ea typeface="+mn-ea"/>
                <a:cs typeface="+mn-cs"/>
                <a:sym typeface="Courier"/>
              </a:rPr>
              <a:t>"role:webserver"</a:t>
            </a:r>
            <a:r>
              <a:rPr sz="4000">
                <a:latin typeface="+mn-lt"/>
                <a:ea typeface="+mn-ea"/>
                <a:cs typeface="+mn-cs"/>
                <a:sym typeface="Courier"/>
              </a:rPr>
              <a:t>)</a:t>
            </a:r>
          </a:p>
        </p:txBody>
      </p:sp>
    </p:spTree>
  </p:cSld>
  <p:clrMapOvr>
    <a:masterClrMapping/>
  </p:clrMapOvr>
  <p:transition xmlns:p14="http://schemas.microsoft.com/office/powerpoint/2010/main" spd="med"/>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 name="Shape 430"/>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Instructor Introduction</a:t>
            </a:r>
          </a:p>
        </p:txBody>
      </p:sp>
      <p:sp>
        <p:nvSpPr>
          <p:cNvPr id="431" name="Shape 431"/>
          <p:cNvSpPr>
            <a:spLocks noGrp="1"/>
          </p:cNvSpPr>
          <p:nvPr>
            <p:ph type="body" idx="1"/>
          </p:nvPr>
        </p:nvSpPr>
        <p:spPr>
          <a:prstGeom prst="rect">
            <a:avLst/>
          </a:prstGeom>
        </p:spPr>
        <p:txBody>
          <a:bodyPr/>
          <a:lstStyle/>
          <a:p>
            <a:pPr lvl="0">
              <a:defRPr sz="1800"/>
            </a:pPr>
            <a:r>
              <a:rPr sz="4800" b="1"/>
              <a:t>Name: </a:t>
            </a:r>
            <a:r>
              <a:rPr sz="4800"/>
              <a:t>Michael Goetz</a:t>
            </a:r>
          </a:p>
          <a:p>
            <a:pPr lvl="0">
              <a:defRPr sz="1800"/>
            </a:pPr>
            <a:r>
              <a:rPr sz="4800" b="1"/>
              <a:t>Current Job Role:</a:t>
            </a:r>
            <a:r>
              <a:rPr sz="4800"/>
              <a:t> Automation Consulting Engineer</a:t>
            </a:r>
          </a:p>
          <a:p>
            <a:pPr lvl="0">
              <a:defRPr sz="1800"/>
            </a:pPr>
            <a:r>
              <a:rPr sz="4800" b="1"/>
              <a:t>Previous Job Roles/Background: </a:t>
            </a:r>
            <a:r>
              <a:rPr sz="4800"/>
              <a:t>Technical Architect, Build/Release Engineer, Technical Project Manager</a:t>
            </a:r>
          </a:p>
          <a:p>
            <a:pPr lvl="0">
              <a:defRPr sz="1800"/>
            </a:pPr>
            <a:r>
              <a:rPr sz="4800" b="1"/>
              <a:t>Experience with Chef/Config Management: </a:t>
            </a:r>
            <a:r>
              <a:rPr sz="4800"/>
              <a:t>3+ years with Chef, Maven &amp; Ant (yes, as CM tools)</a:t>
            </a:r>
          </a:p>
          <a:p>
            <a:pPr lvl="0">
              <a:defRPr sz="1800"/>
            </a:pPr>
            <a:r>
              <a:rPr sz="4800" b="1"/>
              <a:t>Favorite Text Editor: </a:t>
            </a:r>
            <a:r>
              <a:rPr sz="4800"/>
              <a:t>Sublime Text</a:t>
            </a:r>
          </a:p>
        </p:txBody>
      </p:sp>
      <p:sp>
        <p:nvSpPr>
          <p:cNvPr id="432" name="Shape 43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8</a:t>
            </a:fld>
            <a:endParaRPr sz="1000"/>
          </a:p>
        </p:txBody>
      </p:sp>
    </p:spTree>
  </p:cSld>
  <p:clrMapOvr>
    <a:masterClrMapping/>
  </p:clrMapOvr>
  <p:transition xmlns:p14="http://schemas.microsoft.com/office/powerpoint/2010/mai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1" name="Shape 1241"/>
          <p:cNvSpPr/>
          <p:nvPr/>
        </p:nvSpPr>
        <p:spPr>
          <a:xfrm>
            <a:off x="8763988" y="76829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242" name="Shape 1242"/>
          <p:cNvSpPr/>
          <p:nvPr/>
        </p:nvSpPr>
        <p:spPr>
          <a:xfrm>
            <a:off x="13146377" y="7856887"/>
            <a:ext cx="3034321" cy="519914"/>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Webservers</a:t>
            </a:r>
          </a:p>
        </p:txBody>
      </p:sp>
      <p:sp>
        <p:nvSpPr>
          <p:cNvPr id="1243" name="Shape 1243"/>
          <p:cNvSpPr/>
          <p:nvPr/>
        </p:nvSpPr>
        <p:spPr>
          <a:xfrm>
            <a:off x="7716983" y="76829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244" name="Shape 1244"/>
          <p:cNvSpPr/>
          <p:nvPr/>
        </p:nvSpPr>
        <p:spPr>
          <a:xfrm>
            <a:off x="9879091" y="76829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245" name="Shape 1245"/>
          <p:cNvSpPr/>
          <p:nvPr/>
        </p:nvSpPr>
        <p:spPr>
          <a:xfrm>
            <a:off x="9409191" y="3797300"/>
            <a:ext cx="851225" cy="694625"/>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246" name="Shape 1246"/>
          <p:cNvSpPr/>
          <p:nvPr/>
        </p:nvSpPr>
        <p:spPr>
          <a:xfrm>
            <a:off x="10994195" y="76829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247" name="Shape 1247"/>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HAProxy Load Balancer</a:t>
            </a:r>
          </a:p>
        </p:txBody>
      </p:sp>
      <p:sp>
        <p:nvSpPr>
          <p:cNvPr id="1248" name="Shape 124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80</a:t>
            </a:fld>
            <a:endParaRPr sz="1000"/>
          </a:p>
        </p:txBody>
      </p:sp>
      <p:sp>
        <p:nvSpPr>
          <p:cNvPr id="1249" name="Shape 1249"/>
          <p:cNvSpPr/>
          <p:nvPr/>
        </p:nvSpPr>
        <p:spPr>
          <a:xfrm>
            <a:off x="13208000" y="3733800"/>
            <a:ext cx="3034320" cy="519913"/>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HA Proxy</a:t>
            </a:r>
          </a:p>
        </p:txBody>
      </p:sp>
      <p:sp>
        <p:nvSpPr>
          <p:cNvPr id="1250" name="Shape 1250"/>
          <p:cNvSpPr/>
          <p:nvPr/>
        </p:nvSpPr>
        <p:spPr>
          <a:xfrm>
            <a:off x="2082800" y="3022600"/>
            <a:ext cx="2362200" cy="2209800"/>
          </a:xfrm>
          <a:prstGeom prst="roundRect">
            <a:avLst>
              <a:gd name="adj" fmla="val 8621"/>
            </a:avLst>
          </a:prstGeom>
          <a:solidFill>
            <a:srgbClr val="EAAF29"/>
          </a:solidFill>
          <a:ln w="25400">
            <a:solidFill/>
            <a:miter lim="400000"/>
          </a:ln>
          <a:extLst>
            <a:ext uri="{C572A759-6A51-4108-AA02-DFA0A04FC94B}">
              <ma14:wrappingTextBoxFlag xmlns:ma14="http://schemas.microsoft.com/office/mac/drawingml/2011/main" val="1"/>
            </a:ext>
          </a:extLst>
        </p:spPr>
        <p:txBody>
          <a:bodyPr lIns="0" tIns="0" rIns="0" bIns="0" anchor="ctr"/>
          <a:lstStyle>
            <a:lvl1pPr>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lvl1pPr>
          </a:lstStyle>
          <a:p>
            <a:pPr lvl="0">
              <a:defRPr sz="1800">
                <a:solidFill>
                  <a:srgbClr val="000000"/>
                </a:solidFill>
                <a:effectLst/>
              </a:defRPr>
            </a:pPr>
            <a:r>
              <a:rPr sz="3200">
                <a:solidFill>
                  <a:srgbClr val="FFFFFF"/>
                </a:solidFill>
                <a:effectLst>
                  <a:outerShdw blurRad="38100" dist="12700" dir="5400000" rotWithShape="0">
                    <a:srgbClr val="000000">
                      <a:alpha val="50000"/>
                    </a:srgbClr>
                  </a:outerShdw>
                </a:effectLst>
              </a:rPr>
              <a:t>Enterprise Chef</a:t>
            </a:r>
          </a:p>
        </p:txBody>
      </p:sp>
      <p:sp>
        <p:nvSpPr>
          <p:cNvPr id="1251" name="Shape 1251"/>
          <p:cNvSpPr/>
          <p:nvPr/>
        </p:nvSpPr>
        <p:spPr>
          <a:xfrm rot="269797">
            <a:off x="6019354" y="3529308"/>
            <a:ext cx="2247901" cy="5334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0">
              <a:defRPr sz="1800"/>
            </a:pPr>
            <a:r>
              <a:rPr sz="3200"/>
              <a:t>Webservers?</a:t>
            </a:r>
          </a:p>
        </p:txBody>
      </p:sp>
      <p:sp>
        <p:nvSpPr>
          <p:cNvPr id="1252" name="Shape 1252"/>
          <p:cNvSpPr/>
          <p:nvPr/>
        </p:nvSpPr>
        <p:spPr>
          <a:xfrm>
            <a:off x="4508500" y="3886200"/>
            <a:ext cx="4816534" cy="381519"/>
          </a:xfrm>
          <a:prstGeom prst="line">
            <a:avLst/>
          </a:prstGeom>
          <a:ln w="101600">
            <a:solidFill/>
            <a:miter lim="400000"/>
            <a:headEnd type="stealth"/>
          </a:ln>
        </p:spPr>
        <p:txBody>
          <a:bodyPr lIns="0" tIns="0" rIns="0" bIns="0"/>
          <a:lstStyle/>
          <a:p>
            <a:pPr lvl="0" algn="l" defTabSz="457200">
              <a:defRPr sz="1200">
                <a:latin typeface="Helvetica"/>
                <a:ea typeface="Helvetica"/>
                <a:cs typeface="Helvetica"/>
                <a:sym typeface="Helvetica"/>
              </a:defRPr>
            </a:pPr>
            <a:endParaRPr/>
          </a:p>
        </p:txBody>
      </p:sp>
      <p:pic>
        <p:nvPicPr>
          <p:cNvPr id="1253" name="server_components.png (440×520).png"/>
          <p:cNvPicPr/>
          <p:nvPr/>
        </p:nvPicPr>
        <p:blipFill>
          <a:blip r:embed="rId2">
            <a:extLst/>
          </a:blip>
          <a:stretch>
            <a:fillRect/>
          </a:stretch>
        </p:blipFill>
        <p:spPr>
          <a:xfrm>
            <a:off x="482600" y="6406314"/>
            <a:ext cx="2260600" cy="2489201"/>
          </a:xfrm>
          <a:prstGeom prst="rect">
            <a:avLst/>
          </a:prstGeom>
          <a:ln w="12700">
            <a:miter lim="400000"/>
          </a:ln>
        </p:spPr>
      </p:pic>
      <p:pic>
        <p:nvPicPr>
          <p:cNvPr id="1254" name="Introduction to Chef - Managing Linux .key.png"/>
          <p:cNvPicPr/>
          <p:nvPr/>
        </p:nvPicPr>
        <p:blipFill>
          <a:blip r:embed="rId3">
            <a:extLst/>
          </a:blip>
          <a:stretch>
            <a:fillRect/>
          </a:stretch>
        </p:blipFill>
        <p:spPr>
          <a:xfrm>
            <a:off x="1028700" y="7185430"/>
            <a:ext cx="1168400" cy="622301"/>
          </a:xfrm>
          <a:prstGeom prst="rect">
            <a:avLst/>
          </a:prstGeom>
          <a:ln w="12700">
            <a:miter lim="400000"/>
          </a:ln>
        </p:spPr>
      </p:pic>
      <p:sp>
        <p:nvSpPr>
          <p:cNvPr id="1255" name="Shape 1255"/>
          <p:cNvSpPr/>
          <p:nvPr/>
        </p:nvSpPr>
        <p:spPr>
          <a:xfrm>
            <a:off x="787400" y="1701800"/>
            <a:ext cx="14655800" cy="10922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normAutofit/>
          </a:bodyPr>
          <a:lstStyle/>
          <a:p>
            <a:pPr lvl="0" algn="l">
              <a:spcBef>
                <a:spcPts val="1200"/>
              </a:spcBef>
              <a:defRPr sz="1800"/>
            </a:pPr>
            <a:r>
              <a:rPr sz="4000">
                <a:latin typeface="+mn-lt"/>
                <a:ea typeface="+mn-ea"/>
                <a:cs typeface="+mn-cs"/>
                <a:sym typeface="Courier"/>
              </a:rPr>
              <a:t>pool_members </a:t>
            </a:r>
            <a:r>
              <a:rPr sz="4000">
                <a:solidFill>
                  <a:srgbClr val="797979"/>
                </a:solidFill>
                <a:latin typeface="+mn-lt"/>
                <a:ea typeface="+mn-ea"/>
                <a:cs typeface="+mn-cs"/>
                <a:sym typeface="Courier"/>
              </a:rPr>
              <a:t>=</a:t>
            </a:r>
            <a:r>
              <a:rPr sz="4000">
                <a:latin typeface="+mn-lt"/>
                <a:ea typeface="+mn-ea"/>
                <a:cs typeface="+mn-cs"/>
                <a:sym typeface="Courier"/>
              </a:rPr>
              <a:t> search(</a:t>
            </a:r>
            <a:r>
              <a:rPr sz="4000">
                <a:solidFill>
                  <a:srgbClr val="C8352B"/>
                </a:solidFill>
                <a:latin typeface="+mn-lt"/>
                <a:ea typeface="+mn-ea"/>
                <a:cs typeface="+mn-cs"/>
                <a:sym typeface="Courier"/>
              </a:rPr>
              <a:t>"node"</a:t>
            </a:r>
            <a:r>
              <a:rPr sz="4000">
                <a:latin typeface="+mn-lt"/>
                <a:ea typeface="+mn-ea"/>
                <a:cs typeface="+mn-cs"/>
                <a:sym typeface="Courier"/>
              </a:rPr>
              <a:t>,</a:t>
            </a:r>
            <a:r>
              <a:rPr sz="4000">
                <a:solidFill>
                  <a:srgbClr val="C8352B"/>
                </a:solidFill>
                <a:latin typeface="+mn-lt"/>
                <a:ea typeface="+mn-ea"/>
                <a:cs typeface="+mn-cs"/>
                <a:sym typeface="Courier"/>
              </a:rPr>
              <a:t>"role:webserver"</a:t>
            </a:r>
            <a:r>
              <a:rPr sz="4000">
                <a:latin typeface="+mn-lt"/>
                <a:ea typeface="+mn-ea"/>
                <a:cs typeface="+mn-cs"/>
                <a:sym typeface="Courier"/>
              </a:rPr>
              <a:t>)</a:t>
            </a:r>
          </a:p>
        </p:txBody>
      </p:sp>
    </p:spTree>
  </p:cSld>
  <p:clrMapOvr>
    <a:masterClrMapping/>
  </p:clrMapOvr>
  <p:transition xmlns:p14="http://schemas.microsoft.com/office/powerpoint/2010/mai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7" name="Shape 1257"/>
          <p:cNvSpPr/>
          <p:nvPr/>
        </p:nvSpPr>
        <p:spPr>
          <a:xfrm>
            <a:off x="8763988" y="76829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258" name="Shape 1258"/>
          <p:cNvSpPr/>
          <p:nvPr/>
        </p:nvSpPr>
        <p:spPr>
          <a:xfrm>
            <a:off x="13146377" y="7856887"/>
            <a:ext cx="3034321" cy="519914"/>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Webservers</a:t>
            </a:r>
          </a:p>
        </p:txBody>
      </p:sp>
      <p:sp>
        <p:nvSpPr>
          <p:cNvPr id="1259" name="Shape 1259"/>
          <p:cNvSpPr/>
          <p:nvPr/>
        </p:nvSpPr>
        <p:spPr>
          <a:xfrm>
            <a:off x="7716983" y="76829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260" name="Shape 1260"/>
          <p:cNvSpPr/>
          <p:nvPr/>
        </p:nvSpPr>
        <p:spPr>
          <a:xfrm>
            <a:off x="9879091" y="76829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261" name="Shape 1261"/>
          <p:cNvSpPr/>
          <p:nvPr/>
        </p:nvSpPr>
        <p:spPr>
          <a:xfrm>
            <a:off x="9409191" y="3797300"/>
            <a:ext cx="851225" cy="694625"/>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262" name="Shape 1262"/>
          <p:cNvSpPr/>
          <p:nvPr/>
        </p:nvSpPr>
        <p:spPr>
          <a:xfrm>
            <a:off x="10994195" y="76829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263" name="Shape 1263"/>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HAProxy Load Balancer</a:t>
            </a:r>
          </a:p>
        </p:txBody>
      </p:sp>
      <p:sp>
        <p:nvSpPr>
          <p:cNvPr id="1264" name="Shape 126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81</a:t>
            </a:fld>
            <a:endParaRPr sz="1000"/>
          </a:p>
        </p:txBody>
      </p:sp>
      <p:sp>
        <p:nvSpPr>
          <p:cNvPr id="1265" name="Shape 1265"/>
          <p:cNvSpPr/>
          <p:nvPr/>
        </p:nvSpPr>
        <p:spPr>
          <a:xfrm>
            <a:off x="13208000" y="3733800"/>
            <a:ext cx="3034320" cy="519913"/>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HA Proxy</a:t>
            </a:r>
          </a:p>
        </p:txBody>
      </p:sp>
      <p:sp>
        <p:nvSpPr>
          <p:cNvPr id="1266" name="Shape 1266"/>
          <p:cNvSpPr/>
          <p:nvPr/>
        </p:nvSpPr>
        <p:spPr>
          <a:xfrm>
            <a:off x="2082800" y="3022600"/>
            <a:ext cx="2362200" cy="2209800"/>
          </a:xfrm>
          <a:prstGeom prst="roundRect">
            <a:avLst>
              <a:gd name="adj" fmla="val 8621"/>
            </a:avLst>
          </a:prstGeom>
          <a:solidFill>
            <a:srgbClr val="EAAF29"/>
          </a:solidFill>
          <a:ln w="25400">
            <a:solidFill/>
            <a:miter lim="400000"/>
          </a:ln>
          <a:extLst>
            <a:ext uri="{C572A759-6A51-4108-AA02-DFA0A04FC94B}">
              <ma14:wrappingTextBoxFlag xmlns:ma14="http://schemas.microsoft.com/office/mac/drawingml/2011/main" val="1"/>
            </a:ext>
          </a:extLst>
        </p:spPr>
        <p:txBody>
          <a:bodyPr lIns="0" tIns="0" rIns="0" bIns="0" anchor="ctr"/>
          <a:lstStyle>
            <a:lvl1pPr>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lvl1pPr>
          </a:lstStyle>
          <a:p>
            <a:pPr lvl="0">
              <a:defRPr sz="1800">
                <a:solidFill>
                  <a:srgbClr val="000000"/>
                </a:solidFill>
                <a:effectLst/>
              </a:defRPr>
            </a:pPr>
            <a:r>
              <a:rPr sz="3200">
                <a:solidFill>
                  <a:srgbClr val="FFFFFF"/>
                </a:solidFill>
                <a:effectLst>
                  <a:outerShdw blurRad="38100" dist="12700" dir="5400000" rotWithShape="0">
                    <a:srgbClr val="000000">
                      <a:alpha val="50000"/>
                    </a:srgbClr>
                  </a:outerShdw>
                </a:effectLst>
              </a:rPr>
              <a:t>Enterprise Chef</a:t>
            </a:r>
          </a:p>
        </p:txBody>
      </p:sp>
      <p:sp>
        <p:nvSpPr>
          <p:cNvPr id="1267" name="Shape 1267"/>
          <p:cNvSpPr/>
          <p:nvPr/>
        </p:nvSpPr>
        <p:spPr>
          <a:xfrm rot="269797">
            <a:off x="6019354" y="3529308"/>
            <a:ext cx="2247901" cy="5334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0">
              <a:defRPr sz="1800"/>
            </a:pPr>
            <a:r>
              <a:rPr sz="3200"/>
              <a:t>Webservers?</a:t>
            </a:r>
          </a:p>
        </p:txBody>
      </p:sp>
      <p:sp>
        <p:nvSpPr>
          <p:cNvPr id="1268" name="Shape 1268"/>
          <p:cNvSpPr/>
          <p:nvPr/>
        </p:nvSpPr>
        <p:spPr>
          <a:xfrm>
            <a:off x="4508500" y="3886200"/>
            <a:ext cx="4816534" cy="381519"/>
          </a:xfrm>
          <a:prstGeom prst="line">
            <a:avLst/>
          </a:prstGeom>
          <a:ln w="101600">
            <a:solidFill/>
            <a:miter lim="400000"/>
            <a:headEnd type="stealth"/>
          </a:ln>
        </p:spPr>
        <p:txBody>
          <a:bodyPr lIns="0" tIns="0" rIns="0" bIns="0"/>
          <a:lstStyle/>
          <a:p>
            <a:pPr lvl="0" algn="l" defTabSz="457200">
              <a:defRPr sz="1200">
                <a:latin typeface="Helvetica"/>
                <a:ea typeface="Helvetica"/>
                <a:cs typeface="Helvetica"/>
                <a:sym typeface="Helvetica"/>
              </a:defRPr>
            </a:pPr>
            <a:endParaRPr/>
          </a:p>
        </p:txBody>
      </p:sp>
      <p:pic>
        <p:nvPicPr>
          <p:cNvPr id="1269" name="server_components.png (440×520).png"/>
          <p:cNvPicPr/>
          <p:nvPr/>
        </p:nvPicPr>
        <p:blipFill>
          <a:blip r:embed="rId2">
            <a:extLst/>
          </a:blip>
          <a:stretch>
            <a:fillRect/>
          </a:stretch>
        </p:blipFill>
        <p:spPr>
          <a:xfrm>
            <a:off x="482600" y="6406314"/>
            <a:ext cx="2260600" cy="2489201"/>
          </a:xfrm>
          <a:prstGeom prst="rect">
            <a:avLst/>
          </a:prstGeom>
          <a:ln w="12700">
            <a:miter lim="400000"/>
          </a:ln>
        </p:spPr>
      </p:pic>
      <p:pic>
        <p:nvPicPr>
          <p:cNvPr id="1270" name="Introduction to Chef - Managing Linux .key.png"/>
          <p:cNvPicPr/>
          <p:nvPr/>
        </p:nvPicPr>
        <p:blipFill>
          <a:blip r:embed="rId3">
            <a:extLst/>
          </a:blip>
          <a:stretch>
            <a:fillRect/>
          </a:stretch>
        </p:blipFill>
        <p:spPr>
          <a:xfrm>
            <a:off x="1028700" y="7185430"/>
            <a:ext cx="1168400" cy="622301"/>
          </a:xfrm>
          <a:prstGeom prst="rect">
            <a:avLst/>
          </a:prstGeom>
          <a:ln w="12700">
            <a:miter lim="400000"/>
          </a:ln>
        </p:spPr>
      </p:pic>
      <p:sp>
        <p:nvSpPr>
          <p:cNvPr id="1271" name="Shape 1271"/>
          <p:cNvSpPr/>
          <p:nvPr/>
        </p:nvSpPr>
        <p:spPr>
          <a:xfrm>
            <a:off x="787400" y="1701800"/>
            <a:ext cx="14655800" cy="10922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normAutofit/>
          </a:bodyPr>
          <a:lstStyle/>
          <a:p>
            <a:pPr lvl="0" algn="l">
              <a:spcBef>
                <a:spcPts val="1200"/>
              </a:spcBef>
              <a:defRPr sz="1800"/>
            </a:pPr>
            <a:r>
              <a:rPr sz="4000">
                <a:latin typeface="+mn-lt"/>
                <a:ea typeface="+mn-ea"/>
                <a:cs typeface="+mn-cs"/>
                <a:sym typeface="Courier"/>
              </a:rPr>
              <a:t>pool_members </a:t>
            </a:r>
            <a:r>
              <a:rPr sz="4000">
                <a:solidFill>
                  <a:srgbClr val="797979"/>
                </a:solidFill>
                <a:latin typeface="+mn-lt"/>
                <a:ea typeface="+mn-ea"/>
                <a:cs typeface="+mn-cs"/>
                <a:sym typeface="Courier"/>
              </a:rPr>
              <a:t>=</a:t>
            </a:r>
            <a:r>
              <a:rPr sz="4000">
                <a:latin typeface="+mn-lt"/>
                <a:ea typeface="+mn-ea"/>
                <a:cs typeface="+mn-cs"/>
                <a:sym typeface="Courier"/>
              </a:rPr>
              <a:t> search(</a:t>
            </a:r>
            <a:r>
              <a:rPr sz="4000">
                <a:solidFill>
                  <a:srgbClr val="C8352B"/>
                </a:solidFill>
                <a:latin typeface="+mn-lt"/>
                <a:ea typeface="+mn-ea"/>
                <a:cs typeface="+mn-cs"/>
                <a:sym typeface="Courier"/>
              </a:rPr>
              <a:t>"node"</a:t>
            </a:r>
            <a:r>
              <a:rPr sz="4000">
                <a:latin typeface="+mn-lt"/>
                <a:ea typeface="+mn-ea"/>
                <a:cs typeface="+mn-cs"/>
                <a:sym typeface="Courier"/>
              </a:rPr>
              <a:t>,</a:t>
            </a:r>
            <a:r>
              <a:rPr sz="4000">
                <a:solidFill>
                  <a:srgbClr val="C8352B"/>
                </a:solidFill>
                <a:latin typeface="+mn-lt"/>
                <a:ea typeface="+mn-ea"/>
                <a:cs typeface="+mn-cs"/>
                <a:sym typeface="Courier"/>
              </a:rPr>
              <a:t>"role:webserver"</a:t>
            </a:r>
            <a:r>
              <a:rPr sz="4000">
                <a:latin typeface="+mn-lt"/>
                <a:ea typeface="+mn-ea"/>
                <a:cs typeface="+mn-cs"/>
                <a:sym typeface="Courier"/>
              </a:rPr>
              <a:t>)</a:t>
            </a:r>
          </a:p>
        </p:txBody>
      </p:sp>
      <p:sp>
        <p:nvSpPr>
          <p:cNvPr id="1272" name="Shape 1272"/>
          <p:cNvSpPr/>
          <p:nvPr/>
        </p:nvSpPr>
        <p:spPr>
          <a:xfrm flipV="1">
            <a:off x="1131035" y="4091879"/>
            <a:ext cx="977066" cy="2975695"/>
          </a:xfrm>
          <a:prstGeom prst="line">
            <a:avLst/>
          </a:prstGeom>
          <a:ln w="101600">
            <a:solidFill/>
            <a:miter lim="400000"/>
            <a:headEnd type="stealth"/>
          </a:ln>
        </p:spPr>
        <p:txBody>
          <a:bodyPr lIns="0" tIns="0" rIns="0" bIns="0"/>
          <a:lstStyle/>
          <a:p>
            <a:pPr lvl="0" algn="l" defTabSz="457200">
              <a:defRPr sz="1200">
                <a:latin typeface="Helvetica"/>
                <a:ea typeface="Helvetica"/>
                <a:cs typeface="Helvetica"/>
                <a:sym typeface="Helvetica"/>
              </a:defRPr>
            </a:pPr>
            <a:endParaRPr/>
          </a:p>
        </p:txBody>
      </p:sp>
    </p:spTree>
  </p:cSld>
  <p:clrMapOvr>
    <a:masterClrMapping/>
  </p:clrMapOvr>
  <p:transition xmlns:p14="http://schemas.microsoft.com/office/powerpoint/2010/mai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4" name="Shape 1274"/>
          <p:cNvSpPr/>
          <p:nvPr/>
        </p:nvSpPr>
        <p:spPr>
          <a:xfrm>
            <a:off x="8763988" y="76829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275" name="Shape 1275"/>
          <p:cNvSpPr/>
          <p:nvPr/>
        </p:nvSpPr>
        <p:spPr>
          <a:xfrm>
            <a:off x="13146377" y="7856887"/>
            <a:ext cx="3034321" cy="519914"/>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Webservers</a:t>
            </a:r>
          </a:p>
        </p:txBody>
      </p:sp>
      <p:sp>
        <p:nvSpPr>
          <p:cNvPr id="1276" name="Shape 1276"/>
          <p:cNvSpPr/>
          <p:nvPr/>
        </p:nvSpPr>
        <p:spPr>
          <a:xfrm>
            <a:off x="7716983" y="76829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277" name="Shape 1277"/>
          <p:cNvSpPr/>
          <p:nvPr/>
        </p:nvSpPr>
        <p:spPr>
          <a:xfrm>
            <a:off x="9879091" y="76829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278" name="Shape 1278"/>
          <p:cNvSpPr/>
          <p:nvPr/>
        </p:nvSpPr>
        <p:spPr>
          <a:xfrm>
            <a:off x="9409191" y="3797300"/>
            <a:ext cx="851225" cy="694625"/>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279" name="Shape 1279"/>
          <p:cNvSpPr/>
          <p:nvPr/>
        </p:nvSpPr>
        <p:spPr>
          <a:xfrm>
            <a:off x="10994195" y="76829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280" name="Shape 1280"/>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HAProxy Load Balancer</a:t>
            </a:r>
          </a:p>
        </p:txBody>
      </p:sp>
      <p:sp>
        <p:nvSpPr>
          <p:cNvPr id="1281" name="Shape 128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82</a:t>
            </a:fld>
            <a:endParaRPr sz="1000"/>
          </a:p>
        </p:txBody>
      </p:sp>
      <p:sp>
        <p:nvSpPr>
          <p:cNvPr id="1282" name="Shape 1282"/>
          <p:cNvSpPr/>
          <p:nvPr/>
        </p:nvSpPr>
        <p:spPr>
          <a:xfrm>
            <a:off x="13208000" y="3733800"/>
            <a:ext cx="3034320" cy="519913"/>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HA Proxy</a:t>
            </a:r>
          </a:p>
        </p:txBody>
      </p:sp>
      <p:sp>
        <p:nvSpPr>
          <p:cNvPr id="1283" name="Shape 1283"/>
          <p:cNvSpPr/>
          <p:nvPr/>
        </p:nvSpPr>
        <p:spPr>
          <a:xfrm>
            <a:off x="2082800" y="3022600"/>
            <a:ext cx="2362200" cy="2209800"/>
          </a:xfrm>
          <a:prstGeom prst="roundRect">
            <a:avLst>
              <a:gd name="adj" fmla="val 8621"/>
            </a:avLst>
          </a:prstGeom>
          <a:solidFill>
            <a:srgbClr val="EAAF29"/>
          </a:solidFill>
          <a:ln w="25400">
            <a:solidFill/>
            <a:miter lim="400000"/>
          </a:ln>
          <a:extLst>
            <a:ext uri="{C572A759-6A51-4108-AA02-DFA0A04FC94B}">
              <ma14:wrappingTextBoxFlag xmlns:ma14="http://schemas.microsoft.com/office/mac/drawingml/2011/main" val="1"/>
            </a:ext>
          </a:extLst>
        </p:spPr>
        <p:txBody>
          <a:bodyPr lIns="0" tIns="0" rIns="0" bIns="0" anchor="ctr"/>
          <a:lstStyle>
            <a:lvl1pPr>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lvl1pPr>
          </a:lstStyle>
          <a:p>
            <a:pPr lvl="0">
              <a:defRPr sz="1800">
                <a:solidFill>
                  <a:srgbClr val="000000"/>
                </a:solidFill>
                <a:effectLst/>
              </a:defRPr>
            </a:pPr>
            <a:r>
              <a:rPr sz="3200">
                <a:solidFill>
                  <a:srgbClr val="FFFFFF"/>
                </a:solidFill>
                <a:effectLst>
                  <a:outerShdw blurRad="38100" dist="12700" dir="5400000" rotWithShape="0">
                    <a:srgbClr val="000000">
                      <a:alpha val="50000"/>
                    </a:srgbClr>
                  </a:outerShdw>
                </a:effectLst>
              </a:rPr>
              <a:t>Enterprise Chef</a:t>
            </a:r>
          </a:p>
        </p:txBody>
      </p:sp>
      <p:sp>
        <p:nvSpPr>
          <p:cNvPr id="1284" name="Shape 1284"/>
          <p:cNvSpPr/>
          <p:nvPr/>
        </p:nvSpPr>
        <p:spPr>
          <a:xfrm rot="269797">
            <a:off x="6019354" y="3529308"/>
            <a:ext cx="2247901" cy="5334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0">
              <a:defRPr sz="1800"/>
            </a:pPr>
            <a:r>
              <a:rPr sz="3200"/>
              <a:t>Webservers?</a:t>
            </a:r>
          </a:p>
        </p:txBody>
      </p:sp>
      <p:sp>
        <p:nvSpPr>
          <p:cNvPr id="1285" name="Shape 1285"/>
          <p:cNvSpPr/>
          <p:nvPr/>
        </p:nvSpPr>
        <p:spPr>
          <a:xfrm>
            <a:off x="4508500" y="3886200"/>
            <a:ext cx="4816534" cy="381519"/>
          </a:xfrm>
          <a:prstGeom prst="line">
            <a:avLst/>
          </a:prstGeom>
          <a:ln w="101600">
            <a:solidFill/>
            <a:miter lim="400000"/>
            <a:headEnd type="stealth"/>
          </a:ln>
        </p:spPr>
        <p:txBody>
          <a:bodyPr lIns="0" tIns="0" rIns="0" bIns="0"/>
          <a:lstStyle/>
          <a:p>
            <a:pPr lvl="0" algn="l" defTabSz="457200">
              <a:defRPr sz="1200">
                <a:latin typeface="Helvetica"/>
                <a:ea typeface="Helvetica"/>
                <a:cs typeface="Helvetica"/>
                <a:sym typeface="Helvetica"/>
              </a:defRPr>
            </a:pPr>
            <a:endParaRPr/>
          </a:p>
        </p:txBody>
      </p:sp>
      <p:pic>
        <p:nvPicPr>
          <p:cNvPr id="1286" name="server_components.png (440×520).png"/>
          <p:cNvPicPr/>
          <p:nvPr/>
        </p:nvPicPr>
        <p:blipFill>
          <a:blip r:embed="rId2">
            <a:extLst/>
          </a:blip>
          <a:stretch>
            <a:fillRect/>
          </a:stretch>
        </p:blipFill>
        <p:spPr>
          <a:xfrm>
            <a:off x="482600" y="6406314"/>
            <a:ext cx="2260600" cy="2489201"/>
          </a:xfrm>
          <a:prstGeom prst="rect">
            <a:avLst/>
          </a:prstGeom>
          <a:ln w="12700">
            <a:miter lim="400000"/>
          </a:ln>
        </p:spPr>
      </p:pic>
      <p:pic>
        <p:nvPicPr>
          <p:cNvPr id="1287" name="Introduction to Chef - Managing Linux .key.png"/>
          <p:cNvPicPr/>
          <p:nvPr/>
        </p:nvPicPr>
        <p:blipFill>
          <a:blip r:embed="rId3">
            <a:extLst/>
          </a:blip>
          <a:stretch>
            <a:fillRect/>
          </a:stretch>
        </p:blipFill>
        <p:spPr>
          <a:xfrm>
            <a:off x="1028700" y="7185430"/>
            <a:ext cx="1168400" cy="622301"/>
          </a:xfrm>
          <a:prstGeom prst="rect">
            <a:avLst/>
          </a:prstGeom>
          <a:ln w="12700">
            <a:miter lim="400000"/>
          </a:ln>
        </p:spPr>
      </p:pic>
      <p:sp>
        <p:nvSpPr>
          <p:cNvPr id="1288" name="Shape 1288"/>
          <p:cNvSpPr/>
          <p:nvPr/>
        </p:nvSpPr>
        <p:spPr>
          <a:xfrm>
            <a:off x="787400" y="1701800"/>
            <a:ext cx="14655800" cy="10922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normAutofit/>
          </a:bodyPr>
          <a:lstStyle/>
          <a:p>
            <a:pPr lvl="0" algn="l">
              <a:spcBef>
                <a:spcPts val="1200"/>
              </a:spcBef>
              <a:defRPr sz="1800"/>
            </a:pPr>
            <a:r>
              <a:rPr sz="4000">
                <a:latin typeface="+mn-lt"/>
                <a:ea typeface="+mn-ea"/>
                <a:cs typeface="+mn-cs"/>
                <a:sym typeface="Courier"/>
              </a:rPr>
              <a:t>pool_members </a:t>
            </a:r>
            <a:r>
              <a:rPr sz="4000">
                <a:solidFill>
                  <a:srgbClr val="797979"/>
                </a:solidFill>
                <a:latin typeface="+mn-lt"/>
                <a:ea typeface="+mn-ea"/>
                <a:cs typeface="+mn-cs"/>
                <a:sym typeface="Courier"/>
              </a:rPr>
              <a:t>=</a:t>
            </a:r>
            <a:r>
              <a:rPr sz="4000">
                <a:latin typeface="+mn-lt"/>
                <a:ea typeface="+mn-ea"/>
                <a:cs typeface="+mn-cs"/>
                <a:sym typeface="Courier"/>
              </a:rPr>
              <a:t> search(</a:t>
            </a:r>
            <a:r>
              <a:rPr sz="4000">
                <a:solidFill>
                  <a:srgbClr val="C8352B"/>
                </a:solidFill>
                <a:latin typeface="+mn-lt"/>
                <a:ea typeface="+mn-ea"/>
                <a:cs typeface="+mn-cs"/>
                <a:sym typeface="Courier"/>
              </a:rPr>
              <a:t>"node"</a:t>
            </a:r>
            <a:r>
              <a:rPr sz="4000">
                <a:latin typeface="+mn-lt"/>
                <a:ea typeface="+mn-ea"/>
                <a:cs typeface="+mn-cs"/>
                <a:sym typeface="Courier"/>
              </a:rPr>
              <a:t>,</a:t>
            </a:r>
            <a:r>
              <a:rPr sz="4000">
                <a:solidFill>
                  <a:srgbClr val="C8352B"/>
                </a:solidFill>
                <a:latin typeface="+mn-lt"/>
                <a:ea typeface="+mn-ea"/>
                <a:cs typeface="+mn-cs"/>
                <a:sym typeface="Courier"/>
              </a:rPr>
              <a:t>"role:webserver"</a:t>
            </a:r>
            <a:r>
              <a:rPr sz="4000">
                <a:latin typeface="+mn-lt"/>
                <a:ea typeface="+mn-ea"/>
                <a:cs typeface="+mn-cs"/>
                <a:sym typeface="Courier"/>
              </a:rPr>
              <a:t>)</a:t>
            </a:r>
          </a:p>
        </p:txBody>
      </p:sp>
      <p:sp>
        <p:nvSpPr>
          <p:cNvPr id="1289" name="Shape 1289"/>
          <p:cNvSpPr/>
          <p:nvPr/>
        </p:nvSpPr>
        <p:spPr>
          <a:xfrm>
            <a:off x="3327400" y="5461000"/>
            <a:ext cx="3009900" cy="34290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normAutofit lnSpcReduction="10000"/>
          </a:bodyPr>
          <a:lstStyle/>
          <a:p>
            <a:pPr lvl="8" indent="0" algn="l" defTabSz="233172">
              <a:defRPr sz="1800"/>
            </a:pPr>
            <a:r>
              <a:rPr sz="1121">
                <a:latin typeface="+mn-lt"/>
                <a:ea typeface="+mn-ea"/>
                <a:cs typeface="+mn-cs"/>
                <a:sym typeface="Courier"/>
              </a:rPr>
              <a:t>{</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"web01"</a:t>
            </a:r>
            <a:r>
              <a:rPr sz="1121">
                <a:latin typeface="+mn-lt"/>
                <a:ea typeface="+mn-ea"/>
                <a:cs typeface="+mn-cs"/>
                <a:sym typeface="Courier"/>
              </a:rPr>
              <a:t> : {</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"hostname"</a:t>
            </a:r>
            <a:r>
              <a:rPr sz="1121">
                <a:latin typeface="+mn-lt"/>
                <a:ea typeface="+mn-ea"/>
                <a:cs typeface="+mn-cs"/>
                <a:sym typeface="Courier"/>
              </a:rPr>
              <a:t> : </a:t>
            </a:r>
            <a:r>
              <a:rPr sz="1121">
                <a:solidFill>
                  <a:srgbClr val="C8352B"/>
                </a:solidFill>
                <a:latin typeface="+mn-lt"/>
                <a:ea typeface="+mn-ea"/>
                <a:cs typeface="+mn-cs"/>
                <a:sym typeface="Courier"/>
              </a:rPr>
              <a:t>"web01"</a:t>
            </a:r>
            <a:r>
              <a:rPr sz="1121">
                <a:latin typeface="+mn-lt"/>
                <a:ea typeface="+mn-ea"/>
                <a:cs typeface="+mn-cs"/>
                <a:sym typeface="Courier"/>
              </a:rPr>
              <a:t>,</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"ipaddress"</a:t>
            </a:r>
            <a:r>
              <a:rPr sz="1121">
                <a:latin typeface="+mn-lt"/>
                <a:ea typeface="+mn-ea"/>
                <a:cs typeface="+mn-cs"/>
                <a:sym typeface="Courier"/>
              </a:rPr>
              <a:t> : </a:t>
            </a:r>
            <a:r>
              <a:rPr sz="1121">
                <a:solidFill>
                  <a:srgbClr val="C8352B"/>
                </a:solidFill>
                <a:latin typeface="+mn-lt"/>
                <a:ea typeface="+mn-ea"/>
                <a:cs typeface="+mn-cs"/>
                <a:sym typeface="Courier"/>
              </a:rPr>
              <a:t>"10.1.1.1"</a:t>
            </a:r>
            <a:endParaRPr sz="1121">
              <a:latin typeface="+mn-lt"/>
              <a:ea typeface="+mn-ea"/>
              <a:cs typeface="+mn-cs"/>
              <a:sym typeface="Courier"/>
            </a:endParaRPr>
          </a:p>
          <a:p>
            <a:pPr lvl="8" indent="0" algn="l" defTabSz="233172">
              <a:defRPr sz="1800"/>
            </a:pPr>
            <a:r>
              <a:rPr sz="1121">
                <a:latin typeface="+mn-lt"/>
                <a:ea typeface="+mn-ea"/>
                <a:cs typeface="+mn-cs"/>
                <a:sym typeface="Courier"/>
              </a:rPr>
              <a:t>  },</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"web02"</a:t>
            </a:r>
            <a:r>
              <a:rPr sz="1121">
                <a:latin typeface="+mn-lt"/>
                <a:ea typeface="+mn-ea"/>
                <a:cs typeface="+mn-cs"/>
                <a:sym typeface="Courier"/>
              </a:rPr>
              <a:t> : {</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"hostname"</a:t>
            </a:r>
            <a:r>
              <a:rPr sz="1121">
                <a:latin typeface="+mn-lt"/>
                <a:ea typeface="+mn-ea"/>
                <a:cs typeface="+mn-cs"/>
                <a:sym typeface="Courier"/>
              </a:rPr>
              <a:t> : </a:t>
            </a:r>
            <a:r>
              <a:rPr sz="1121">
                <a:solidFill>
                  <a:srgbClr val="C8352B"/>
                </a:solidFill>
                <a:latin typeface="+mn-lt"/>
                <a:ea typeface="+mn-ea"/>
                <a:cs typeface="+mn-cs"/>
                <a:sym typeface="Courier"/>
              </a:rPr>
              <a:t>"web02"</a:t>
            </a:r>
            <a:r>
              <a:rPr sz="1121">
                <a:latin typeface="+mn-lt"/>
                <a:ea typeface="+mn-ea"/>
                <a:cs typeface="+mn-cs"/>
                <a:sym typeface="Courier"/>
              </a:rPr>
              <a:t>,</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"ipaddress"</a:t>
            </a:r>
            <a:r>
              <a:rPr sz="1121">
                <a:latin typeface="+mn-lt"/>
                <a:ea typeface="+mn-ea"/>
                <a:cs typeface="+mn-cs"/>
                <a:sym typeface="Courier"/>
              </a:rPr>
              <a:t> : </a:t>
            </a:r>
            <a:r>
              <a:rPr sz="1121">
                <a:solidFill>
                  <a:srgbClr val="C8352B"/>
                </a:solidFill>
                <a:latin typeface="+mn-lt"/>
                <a:ea typeface="+mn-ea"/>
                <a:cs typeface="+mn-cs"/>
                <a:sym typeface="Courier"/>
              </a:rPr>
              <a:t>"10.1.1.2"</a:t>
            </a:r>
            <a:endParaRPr sz="1121">
              <a:latin typeface="+mn-lt"/>
              <a:ea typeface="+mn-ea"/>
              <a:cs typeface="+mn-cs"/>
              <a:sym typeface="Courier"/>
            </a:endParaRPr>
          </a:p>
          <a:p>
            <a:pPr lvl="8" indent="0" algn="l" defTabSz="233172">
              <a:defRPr sz="1800"/>
            </a:pPr>
            <a:r>
              <a:rPr sz="1121">
                <a:latin typeface="+mn-lt"/>
                <a:ea typeface="+mn-ea"/>
                <a:cs typeface="+mn-cs"/>
                <a:sym typeface="Courier"/>
              </a:rPr>
              <a:t>  },</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"web03"</a:t>
            </a:r>
            <a:r>
              <a:rPr sz="1121">
                <a:latin typeface="+mn-lt"/>
                <a:ea typeface="+mn-ea"/>
                <a:cs typeface="+mn-cs"/>
                <a:sym typeface="Courier"/>
              </a:rPr>
              <a:t> : {</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"hostname"</a:t>
            </a:r>
            <a:r>
              <a:rPr sz="1121">
                <a:latin typeface="+mn-lt"/>
                <a:ea typeface="+mn-ea"/>
                <a:cs typeface="+mn-cs"/>
                <a:sym typeface="Courier"/>
              </a:rPr>
              <a:t> : </a:t>
            </a:r>
            <a:r>
              <a:rPr sz="1121">
                <a:solidFill>
                  <a:srgbClr val="C8352B"/>
                </a:solidFill>
                <a:latin typeface="+mn-lt"/>
                <a:ea typeface="+mn-ea"/>
                <a:cs typeface="+mn-cs"/>
                <a:sym typeface="Courier"/>
              </a:rPr>
              <a:t>"web03"</a:t>
            </a:r>
            <a:r>
              <a:rPr sz="1121">
                <a:latin typeface="+mn-lt"/>
                <a:ea typeface="+mn-ea"/>
                <a:cs typeface="+mn-cs"/>
                <a:sym typeface="Courier"/>
              </a:rPr>
              <a:t>,</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"ipaddress"</a:t>
            </a:r>
            <a:r>
              <a:rPr sz="1121">
                <a:latin typeface="+mn-lt"/>
                <a:ea typeface="+mn-ea"/>
                <a:cs typeface="+mn-cs"/>
                <a:sym typeface="Courier"/>
              </a:rPr>
              <a:t> : </a:t>
            </a:r>
            <a:r>
              <a:rPr sz="1121">
                <a:solidFill>
                  <a:srgbClr val="C8352B"/>
                </a:solidFill>
                <a:latin typeface="+mn-lt"/>
                <a:ea typeface="+mn-ea"/>
                <a:cs typeface="+mn-cs"/>
                <a:sym typeface="Courier"/>
              </a:rPr>
              <a:t>"10.1.1.3"</a:t>
            </a:r>
            <a:endParaRPr sz="1121">
              <a:latin typeface="+mn-lt"/>
              <a:ea typeface="+mn-ea"/>
              <a:cs typeface="+mn-cs"/>
              <a:sym typeface="Courier"/>
            </a:endParaRPr>
          </a:p>
          <a:p>
            <a:pPr lvl="8" indent="0" algn="l" defTabSz="233172">
              <a:defRPr sz="1800"/>
            </a:pPr>
            <a:r>
              <a:rPr sz="1121">
                <a:latin typeface="+mn-lt"/>
                <a:ea typeface="+mn-ea"/>
                <a:cs typeface="+mn-cs"/>
                <a:sym typeface="Courier"/>
              </a:rPr>
              <a:t>  },</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"web04"</a:t>
            </a:r>
            <a:r>
              <a:rPr sz="1121">
                <a:latin typeface="+mn-lt"/>
                <a:ea typeface="+mn-ea"/>
                <a:cs typeface="+mn-cs"/>
                <a:sym typeface="Courier"/>
              </a:rPr>
              <a:t> : {</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"hostname"</a:t>
            </a:r>
            <a:r>
              <a:rPr sz="1121">
                <a:latin typeface="+mn-lt"/>
                <a:ea typeface="+mn-ea"/>
                <a:cs typeface="+mn-cs"/>
                <a:sym typeface="Courier"/>
              </a:rPr>
              <a:t> : </a:t>
            </a:r>
            <a:r>
              <a:rPr sz="1121">
                <a:solidFill>
                  <a:srgbClr val="C8352B"/>
                </a:solidFill>
                <a:latin typeface="+mn-lt"/>
                <a:ea typeface="+mn-ea"/>
                <a:cs typeface="+mn-cs"/>
                <a:sym typeface="Courier"/>
              </a:rPr>
              <a:t>"web04"</a:t>
            </a:r>
            <a:r>
              <a:rPr sz="1121">
                <a:latin typeface="+mn-lt"/>
                <a:ea typeface="+mn-ea"/>
                <a:cs typeface="+mn-cs"/>
                <a:sym typeface="Courier"/>
              </a:rPr>
              <a:t>,</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"ipaddress"</a:t>
            </a:r>
            <a:r>
              <a:rPr sz="1121">
                <a:latin typeface="+mn-lt"/>
                <a:ea typeface="+mn-ea"/>
                <a:cs typeface="+mn-cs"/>
                <a:sym typeface="Courier"/>
              </a:rPr>
              <a:t> : </a:t>
            </a:r>
            <a:r>
              <a:rPr sz="1121">
                <a:solidFill>
                  <a:srgbClr val="C8352B"/>
                </a:solidFill>
                <a:latin typeface="+mn-lt"/>
                <a:ea typeface="+mn-ea"/>
                <a:cs typeface="+mn-cs"/>
                <a:sym typeface="Courier"/>
              </a:rPr>
              <a:t>"10.1.1.4"</a:t>
            </a:r>
            <a:endParaRPr sz="1121">
              <a:solidFill>
                <a:srgbClr val="008F00"/>
              </a:solidFill>
              <a:latin typeface="+mn-lt"/>
              <a:ea typeface="+mn-ea"/>
              <a:cs typeface="+mn-cs"/>
              <a:sym typeface="Courier"/>
            </a:endParaRPr>
          </a:p>
          <a:p>
            <a:pPr lvl="8" indent="0" algn="l" defTabSz="233172">
              <a:defRPr sz="1800"/>
            </a:pPr>
            <a:r>
              <a:rPr sz="1121">
                <a:latin typeface="+mn-lt"/>
                <a:ea typeface="+mn-ea"/>
                <a:cs typeface="+mn-cs"/>
                <a:sym typeface="Courier"/>
              </a:rPr>
              <a:t>  }  </a:t>
            </a:r>
          </a:p>
          <a:p>
            <a:pPr lvl="8" indent="0" algn="l" defTabSz="233172">
              <a:defRPr sz="1800"/>
            </a:pPr>
            <a:r>
              <a:rPr sz="1121">
                <a:latin typeface="+mn-lt"/>
                <a:ea typeface="+mn-ea"/>
                <a:cs typeface="+mn-cs"/>
                <a:sym typeface="Courier"/>
              </a:rPr>
              <a:t>}</a:t>
            </a:r>
          </a:p>
        </p:txBody>
      </p:sp>
      <p:sp>
        <p:nvSpPr>
          <p:cNvPr id="1290" name="Shape 1290"/>
          <p:cNvSpPr/>
          <p:nvPr/>
        </p:nvSpPr>
        <p:spPr>
          <a:xfrm flipV="1">
            <a:off x="1131035" y="4091879"/>
            <a:ext cx="977066" cy="2975695"/>
          </a:xfrm>
          <a:prstGeom prst="line">
            <a:avLst/>
          </a:prstGeom>
          <a:ln w="101600">
            <a:solidFill/>
            <a:miter lim="400000"/>
            <a:headEnd type="stealth"/>
          </a:ln>
        </p:spPr>
        <p:txBody>
          <a:bodyPr lIns="0" tIns="0" rIns="0" bIns="0"/>
          <a:lstStyle/>
          <a:p>
            <a:pPr lvl="0" algn="l" defTabSz="457200">
              <a:defRPr sz="1200">
                <a:latin typeface="Helvetica"/>
                <a:ea typeface="Helvetica"/>
                <a:cs typeface="Helvetica"/>
                <a:sym typeface="Helvetica"/>
              </a:defRPr>
            </a:pPr>
            <a:endParaRPr/>
          </a:p>
        </p:txBody>
      </p:sp>
      <p:sp>
        <p:nvSpPr>
          <p:cNvPr id="1291" name="Shape 1291"/>
          <p:cNvSpPr/>
          <p:nvPr/>
        </p:nvSpPr>
        <p:spPr>
          <a:xfrm flipH="1">
            <a:off x="2490082" y="7000123"/>
            <a:ext cx="754603" cy="330487"/>
          </a:xfrm>
          <a:prstGeom prst="line">
            <a:avLst/>
          </a:prstGeom>
          <a:ln w="101600">
            <a:solidFill/>
            <a:miter lim="400000"/>
            <a:headEnd type="stealth"/>
          </a:ln>
        </p:spPr>
        <p:txBody>
          <a:bodyPr lIns="0" tIns="0" rIns="0" bIns="0"/>
          <a:lstStyle/>
          <a:p>
            <a:pPr lvl="0" algn="l" defTabSz="457200">
              <a:defRPr sz="1200">
                <a:latin typeface="Helvetica"/>
                <a:ea typeface="Helvetica"/>
                <a:cs typeface="Helvetica"/>
                <a:sym typeface="Helvetica"/>
              </a:defRPr>
            </a:pPr>
            <a:endParaRPr/>
          </a:p>
        </p:txBody>
      </p:sp>
    </p:spTree>
  </p:cSld>
  <p:clrMapOvr>
    <a:masterClrMapping/>
  </p:clrMapOvr>
  <p:transition xmlns:p14="http://schemas.microsoft.com/office/powerpoint/2010/mai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3" name="Shape 1293"/>
          <p:cNvSpPr/>
          <p:nvPr/>
        </p:nvSpPr>
        <p:spPr>
          <a:xfrm>
            <a:off x="8763988" y="76829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294" name="Shape 1294"/>
          <p:cNvSpPr/>
          <p:nvPr/>
        </p:nvSpPr>
        <p:spPr>
          <a:xfrm>
            <a:off x="13146377" y="7856887"/>
            <a:ext cx="3034321" cy="519914"/>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Webservers</a:t>
            </a:r>
          </a:p>
        </p:txBody>
      </p:sp>
      <p:sp>
        <p:nvSpPr>
          <p:cNvPr id="1295" name="Shape 1295"/>
          <p:cNvSpPr/>
          <p:nvPr/>
        </p:nvSpPr>
        <p:spPr>
          <a:xfrm>
            <a:off x="7716983" y="76829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296" name="Shape 1296"/>
          <p:cNvSpPr/>
          <p:nvPr/>
        </p:nvSpPr>
        <p:spPr>
          <a:xfrm>
            <a:off x="9879091" y="76829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297" name="Shape 1297"/>
          <p:cNvSpPr/>
          <p:nvPr/>
        </p:nvSpPr>
        <p:spPr>
          <a:xfrm>
            <a:off x="9409191" y="3797300"/>
            <a:ext cx="851225" cy="694625"/>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298" name="Shape 1298"/>
          <p:cNvSpPr/>
          <p:nvPr/>
        </p:nvSpPr>
        <p:spPr>
          <a:xfrm>
            <a:off x="10994195" y="76829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299" name="Shape 1299"/>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HAProxy Load Balancer</a:t>
            </a:r>
          </a:p>
        </p:txBody>
      </p:sp>
      <p:sp>
        <p:nvSpPr>
          <p:cNvPr id="1300" name="Shape 130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83</a:t>
            </a:fld>
            <a:endParaRPr sz="1000"/>
          </a:p>
        </p:txBody>
      </p:sp>
      <p:sp>
        <p:nvSpPr>
          <p:cNvPr id="1301" name="Shape 1301"/>
          <p:cNvSpPr/>
          <p:nvPr/>
        </p:nvSpPr>
        <p:spPr>
          <a:xfrm>
            <a:off x="13208000" y="3733800"/>
            <a:ext cx="3034320" cy="519913"/>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HA Proxy</a:t>
            </a:r>
          </a:p>
        </p:txBody>
      </p:sp>
      <p:sp>
        <p:nvSpPr>
          <p:cNvPr id="1302" name="Shape 1302"/>
          <p:cNvSpPr/>
          <p:nvPr/>
        </p:nvSpPr>
        <p:spPr>
          <a:xfrm>
            <a:off x="2082800" y="3022600"/>
            <a:ext cx="2362200" cy="2209800"/>
          </a:xfrm>
          <a:prstGeom prst="roundRect">
            <a:avLst>
              <a:gd name="adj" fmla="val 8621"/>
            </a:avLst>
          </a:prstGeom>
          <a:solidFill>
            <a:srgbClr val="EAAF29"/>
          </a:solidFill>
          <a:ln w="25400">
            <a:solidFill/>
            <a:miter lim="400000"/>
          </a:ln>
          <a:extLst>
            <a:ext uri="{C572A759-6A51-4108-AA02-DFA0A04FC94B}">
              <ma14:wrappingTextBoxFlag xmlns:ma14="http://schemas.microsoft.com/office/mac/drawingml/2011/main" val="1"/>
            </a:ext>
          </a:extLst>
        </p:spPr>
        <p:txBody>
          <a:bodyPr lIns="0" tIns="0" rIns="0" bIns="0" anchor="ctr"/>
          <a:lstStyle>
            <a:lvl1pPr>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lvl1pPr>
          </a:lstStyle>
          <a:p>
            <a:pPr lvl="0">
              <a:defRPr sz="1800">
                <a:solidFill>
                  <a:srgbClr val="000000"/>
                </a:solidFill>
                <a:effectLst/>
              </a:defRPr>
            </a:pPr>
            <a:r>
              <a:rPr sz="3200">
                <a:solidFill>
                  <a:srgbClr val="FFFFFF"/>
                </a:solidFill>
                <a:effectLst>
                  <a:outerShdw blurRad="38100" dist="12700" dir="5400000" rotWithShape="0">
                    <a:srgbClr val="000000">
                      <a:alpha val="50000"/>
                    </a:srgbClr>
                  </a:outerShdw>
                </a:effectLst>
              </a:rPr>
              <a:t>Enterprise Chef</a:t>
            </a:r>
          </a:p>
        </p:txBody>
      </p:sp>
      <p:sp>
        <p:nvSpPr>
          <p:cNvPr id="1303" name="Shape 1303"/>
          <p:cNvSpPr/>
          <p:nvPr/>
        </p:nvSpPr>
        <p:spPr>
          <a:xfrm rot="269797">
            <a:off x="6019354" y="3529308"/>
            <a:ext cx="2247901" cy="5334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0">
              <a:defRPr sz="1800"/>
            </a:pPr>
            <a:r>
              <a:rPr sz="3200"/>
              <a:t>Webservers?</a:t>
            </a:r>
          </a:p>
        </p:txBody>
      </p:sp>
      <p:sp>
        <p:nvSpPr>
          <p:cNvPr id="1304" name="Shape 1304"/>
          <p:cNvSpPr/>
          <p:nvPr/>
        </p:nvSpPr>
        <p:spPr>
          <a:xfrm>
            <a:off x="4508500" y="3886200"/>
            <a:ext cx="4816534" cy="381519"/>
          </a:xfrm>
          <a:prstGeom prst="line">
            <a:avLst/>
          </a:prstGeom>
          <a:ln w="101600">
            <a:solidFill/>
            <a:miter lim="400000"/>
            <a:headEnd type="stealth"/>
          </a:ln>
        </p:spPr>
        <p:txBody>
          <a:bodyPr lIns="0" tIns="0" rIns="0" bIns="0"/>
          <a:lstStyle/>
          <a:p>
            <a:pPr lvl="0" algn="l" defTabSz="457200">
              <a:defRPr sz="1200">
                <a:latin typeface="Helvetica"/>
                <a:ea typeface="Helvetica"/>
                <a:cs typeface="Helvetica"/>
                <a:sym typeface="Helvetica"/>
              </a:defRPr>
            </a:pPr>
            <a:endParaRPr/>
          </a:p>
        </p:txBody>
      </p:sp>
      <p:pic>
        <p:nvPicPr>
          <p:cNvPr id="1305" name="server_components.png (440×520).png"/>
          <p:cNvPicPr/>
          <p:nvPr/>
        </p:nvPicPr>
        <p:blipFill>
          <a:blip r:embed="rId2">
            <a:extLst/>
          </a:blip>
          <a:stretch>
            <a:fillRect/>
          </a:stretch>
        </p:blipFill>
        <p:spPr>
          <a:xfrm>
            <a:off x="482600" y="6406314"/>
            <a:ext cx="2260600" cy="2489201"/>
          </a:xfrm>
          <a:prstGeom prst="rect">
            <a:avLst/>
          </a:prstGeom>
          <a:ln w="12700">
            <a:miter lim="400000"/>
          </a:ln>
        </p:spPr>
      </p:pic>
      <p:pic>
        <p:nvPicPr>
          <p:cNvPr id="1306" name="Introduction to Chef - Managing Linux .key.png"/>
          <p:cNvPicPr/>
          <p:nvPr/>
        </p:nvPicPr>
        <p:blipFill>
          <a:blip r:embed="rId3">
            <a:extLst/>
          </a:blip>
          <a:stretch>
            <a:fillRect/>
          </a:stretch>
        </p:blipFill>
        <p:spPr>
          <a:xfrm>
            <a:off x="1028700" y="7185430"/>
            <a:ext cx="1168400" cy="622301"/>
          </a:xfrm>
          <a:prstGeom prst="rect">
            <a:avLst/>
          </a:prstGeom>
          <a:ln w="12700">
            <a:miter lim="400000"/>
          </a:ln>
        </p:spPr>
      </p:pic>
      <p:sp>
        <p:nvSpPr>
          <p:cNvPr id="1307" name="Shape 1307"/>
          <p:cNvSpPr/>
          <p:nvPr/>
        </p:nvSpPr>
        <p:spPr>
          <a:xfrm>
            <a:off x="787400" y="1701800"/>
            <a:ext cx="14655800" cy="10922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normAutofit/>
          </a:bodyPr>
          <a:lstStyle/>
          <a:p>
            <a:pPr lvl="0" algn="l">
              <a:spcBef>
                <a:spcPts val="1200"/>
              </a:spcBef>
              <a:defRPr sz="1800"/>
            </a:pPr>
            <a:r>
              <a:rPr sz="4000">
                <a:latin typeface="+mn-lt"/>
                <a:ea typeface="+mn-ea"/>
                <a:cs typeface="+mn-cs"/>
                <a:sym typeface="Courier"/>
              </a:rPr>
              <a:t>pool_members </a:t>
            </a:r>
            <a:r>
              <a:rPr sz="4000">
                <a:solidFill>
                  <a:srgbClr val="797979"/>
                </a:solidFill>
                <a:latin typeface="+mn-lt"/>
                <a:ea typeface="+mn-ea"/>
                <a:cs typeface="+mn-cs"/>
                <a:sym typeface="Courier"/>
              </a:rPr>
              <a:t>=</a:t>
            </a:r>
            <a:r>
              <a:rPr sz="4000">
                <a:latin typeface="+mn-lt"/>
                <a:ea typeface="+mn-ea"/>
                <a:cs typeface="+mn-cs"/>
                <a:sym typeface="Courier"/>
              </a:rPr>
              <a:t> search(</a:t>
            </a:r>
            <a:r>
              <a:rPr sz="4000">
                <a:solidFill>
                  <a:srgbClr val="C8352B"/>
                </a:solidFill>
                <a:latin typeface="+mn-lt"/>
                <a:ea typeface="+mn-ea"/>
                <a:cs typeface="+mn-cs"/>
                <a:sym typeface="Courier"/>
              </a:rPr>
              <a:t>"node"</a:t>
            </a:r>
            <a:r>
              <a:rPr sz="4000">
                <a:latin typeface="+mn-lt"/>
                <a:ea typeface="+mn-ea"/>
                <a:cs typeface="+mn-cs"/>
                <a:sym typeface="Courier"/>
              </a:rPr>
              <a:t>,</a:t>
            </a:r>
            <a:r>
              <a:rPr sz="4000">
                <a:solidFill>
                  <a:srgbClr val="C8352B"/>
                </a:solidFill>
                <a:latin typeface="+mn-lt"/>
                <a:ea typeface="+mn-ea"/>
                <a:cs typeface="+mn-cs"/>
                <a:sym typeface="Courier"/>
              </a:rPr>
              <a:t>"role:webserver"</a:t>
            </a:r>
            <a:r>
              <a:rPr sz="4000">
                <a:latin typeface="+mn-lt"/>
                <a:ea typeface="+mn-ea"/>
                <a:cs typeface="+mn-cs"/>
                <a:sym typeface="Courier"/>
              </a:rPr>
              <a:t>)</a:t>
            </a:r>
          </a:p>
        </p:txBody>
      </p:sp>
      <p:sp>
        <p:nvSpPr>
          <p:cNvPr id="1308" name="Shape 1308"/>
          <p:cNvSpPr/>
          <p:nvPr/>
        </p:nvSpPr>
        <p:spPr>
          <a:xfrm flipV="1">
            <a:off x="1131035" y="4091879"/>
            <a:ext cx="977066" cy="2975695"/>
          </a:xfrm>
          <a:prstGeom prst="line">
            <a:avLst/>
          </a:prstGeom>
          <a:ln w="101600">
            <a:solidFill/>
            <a:miter lim="400000"/>
            <a:headEnd type="stealth"/>
          </a:ln>
        </p:spPr>
        <p:txBody>
          <a:bodyPr lIns="0" tIns="0" rIns="0" bIns="0"/>
          <a:lstStyle/>
          <a:p>
            <a:pPr lvl="0" algn="l" defTabSz="457200">
              <a:defRPr sz="1200">
                <a:latin typeface="Helvetica"/>
                <a:ea typeface="Helvetica"/>
                <a:cs typeface="Helvetica"/>
                <a:sym typeface="Helvetica"/>
              </a:defRPr>
            </a:pPr>
            <a:endParaRPr/>
          </a:p>
        </p:txBody>
      </p:sp>
      <p:sp>
        <p:nvSpPr>
          <p:cNvPr id="1309" name="Shape 1309"/>
          <p:cNvSpPr/>
          <p:nvPr/>
        </p:nvSpPr>
        <p:spPr>
          <a:xfrm flipH="1">
            <a:off x="2490082" y="7000123"/>
            <a:ext cx="754603" cy="330487"/>
          </a:xfrm>
          <a:prstGeom prst="line">
            <a:avLst/>
          </a:prstGeom>
          <a:ln w="101600">
            <a:solidFill/>
            <a:miter lim="400000"/>
            <a:headEnd type="stealth"/>
          </a:ln>
        </p:spPr>
        <p:txBody>
          <a:bodyPr lIns="0" tIns="0" rIns="0" bIns="0"/>
          <a:lstStyle/>
          <a:p>
            <a:pPr lvl="0" algn="l" defTabSz="457200">
              <a:defRPr sz="1200">
                <a:latin typeface="Helvetica"/>
                <a:ea typeface="Helvetica"/>
                <a:cs typeface="Helvetica"/>
                <a:sym typeface="Helvetica"/>
              </a:defRPr>
            </a:pPr>
            <a:endParaRPr/>
          </a:p>
        </p:txBody>
      </p:sp>
      <p:sp>
        <p:nvSpPr>
          <p:cNvPr id="1310" name="Shape 1310"/>
          <p:cNvSpPr/>
          <p:nvPr/>
        </p:nvSpPr>
        <p:spPr>
          <a:xfrm flipH="1">
            <a:off x="6397213" y="4492831"/>
            <a:ext cx="3011973" cy="1369993"/>
          </a:xfrm>
          <a:prstGeom prst="line">
            <a:avLst/>
          </a:prstGeom>
          <a:ln w="101600">
            <a:solidFill/>
            <a:miter lim="400000"/>
            <a:headEnd type="stealth"/>
          </a:ln>
        </p:spPr>
        <p:txBody>
          <a:bodyPr lIns="0" tIns="0" rIns="0" bIns="0"/>
          <a:lstStyle/>
          <a:p>
            <a:pPr lvl="0" algn="l" defTabSz="457200">
              <a:defRPr sz="1200">
                <a:latin typeface="Helvetica"/>
                <a:ea typeface="Helvetica"/>
                <a:cs typeface="Helvetica"/>
                <a:sym typeface="Helvetica"/>
              </a:defRPr>
            </a:pPr>
            <a:endParaRPr/>
          </a:p>
        </p:txBody>
      </p:sp>
      <p:sp>
        <p:nvSpPr>
          <p:cNvPr id="1311" name="Shape 1311"/>
          <p:cNvSpPr/>
          <p:nvPr/>
        </p:nvSpPr>
        <p:spPr>
          <a:xfrm>
            <a:off x="3327400" y="5461000"/>
            <a:ext cx="3009900" cy="34290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normAutofit lnSpcReduction="10000"/>
          </a:bodyPr>
          <a:lstStyle/>
          <a:p>
            <a:pPr lvl="8" indent="0" algn="l" defTabSz="233172">
              <a:defRPr sz="1800"/>
            </a:pPr>
            <a:r>
              <a:rPr sz="1121">
                <a:latin typeface="+mn-lt"/>
                <a:ea typeface="+mn-ea"/>
                <a:cs typeface="+mn-cs"/>
                <a:sym typeface="Courier"/>
              </a:rPr>
              <a:t>{</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"web01"</a:t>
            </a:r>
            <a:r>
              <a:rPr sz="1121">
                <a:latin typeface="+mn-lt"/>
                <a:ea typeface="+mn-ea"/>
                <a:cs typeface="+mn-cs"/>
                <a:sym typeface="Courier"/>
              </a:rPr>
              <a:t> : {</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"hostname"</a:t>
            </a:r>
            <a:r>
              <a:rPr sz="1121">
                <a:latin typeface="+mn-lt"/>
                <a:ea typeface="+mn-ea"/>
                <a:cs typeface="+mn-cs"/>
                <a:sym typeface="Courier"/>
              </a:rPr>
              <a:t> : </a:t>
            </a:r>
            <a:r>
              <a:rPr sz="1121">
                <a:solidFill>
                  <a:srgbClr val="C8352B"/>
                </a:solidFill>
                <a:latin typeface="+mn-lt"/>
                <a:ea typeface="+mn-ea"/>
                <a:cs typeface="+mn-cs"/>
                <a:sym typeface="Courier"/>
              </a:rPr>
              <a:t>"web01"</a:t>
            </a:r>
            <a:r>
              <a:rPr sz="1121">
                <a:latin typeface="+mn-lt"/>
                <a:ea typeface="+mn-ea"/>
                <a:cs typeface="+mn-cs"/>
                <a:sym typeface="Courier"/>
              </a:rPr>
              <a:t>,</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"ipaddress"</a:t>
            </a:r>
            <a:r>
              <a:rPr sz="1121">
                <a:latin typeface="+mn-lt"/>
                <a:ea typeface="+mn-ea"/>
                <a:cs typeface="+mn-cs"/>
                <a:sym typeface="Courier"/>
              </a:rPr>
              <a:t> : </a:t>
            </a:r>
            <a:r>
              <a:rPr sz="1121">
                <a:solidFill>
                  <a:srgbClr val="C8352B"/>
                </a:solidFill>
                <a:latin typeface="+mn-lt"/>
                <a:ea typeface="+mn-ea"/>
                <a:cs typeface="+mn-cs"/>
                <a:sym typeface="Courier"/>
              </a:rPr>
              <a:t>"10.1.1.1"</a:t>
            </a:r>
            <a:endParaRPr sz="1121">
              <a:latin typeface="+mn-lt"/>
              <a:ea typeface="+mn-ea"/>
              <a:cs typeface="+mn-cs"/>
              <a:sym typeface="Courier"/>
            </a:endParaRPr>
          </a:p>
          <a:p>
            <a:pPr lvl="8" indent="0" algn="l" defTabSz="233172">
              <a:defRPr sz="1800"/>
            </a:pPr>
            <a:r>
              <a:rPr sz="1121">
                <a:latin typeface="+mn-lt"/>
                <a:ea typeface="+mn-ea"/>
                <a:cs typeface="+mn-cs"/>
                <a:sym typeface="Courier"/>
              </a:rPr>
              <a:t>  },</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"web02"</a:t>
            </a:r>
            <a:r>
              <a:rPr sz="1121">
                <a:latin typeface="+mn-lt"/>
                <a:ea typeface="+mn-ea"/>
                <a:cs typeface="+mn-cs"/>
                <a:sym typeface="Courier"/>
              </a:rPr>
              <a:t> : {</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"hostname"</a:t>
            </a:r>
            <a:r>
              <a:rPr sz="1121">
                <a:latin typeface="+mn-lt"/>
                <a:ea typeface="+mn-ea"/>
                <a:cs typeface="+mn-cs"/>
                <a:sym typeface="Courier"/>
              </a:rPr>
              <a:t> : </a:t>
            </a:r>
            <a:r>
              <a:rPr sz="1121">
                <a:solidFill>
                  <a:srgbClr val="C8352B"/>
                </a:solidFill>
                <a:latin typeface="+mn-lt"/>
                <a:ea typeface="+mn-ea"/>
                <a:cs typeface="+mn-cs"/>
                <a:sym typeface="Courier"/>
              </a:rPr>
              <a:t>"web02"</a:t>
            </a:r>
            <a:r>
              <a:rPr sz="1121">
                <a:latin typeface="+mn-lt"/>
                <a:ea typeface="+mn-ea"/>
                <a:cs typeface="+mn-cs"/>
                <a:sym typeface="Courier"/>
              </a:rPr>
              <a:t>,</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"ipaddress"</a:t>
            </a:r>
            <a:r>
              <a:rPr sz="1121">
                <a:latin typeface="+mn-lt"/>
                <a:ea typeface="+mn-ea"/>
                <a:cs typeface="+mn-cs"/>
                <a:sym typeface="Courier"/>
              </a:rPr>
              <a:t> : </a:t>
            </a:r>
            <a:r>
              <a:rPr sz="1121">
                <a:solidFill>
                  <a:srgbClr val="C8352B"/>
                </a:solidFill>
                <a:latin typeface="+mn-lt"/>
                <a:ea typeface="+mn-ea"/>
                <a:cs typeface="+mn-cs"/>
                <a:sym typeface="Courier"/>
              </a:rPr>
              <a:t>"10.1.1.2"</a:t>
            </a:r>
            <a:endParaRPr sz="1121">
              <a:latin typeface="+mn-lt"/>
              <a:ea typeface="+mn-ea"/>
              <a:cs typeface="+mn-cs"/>
              <a:sym typeface="Courier"/>
            </a:endParaRPr>
          </a:p>
          <a:p>
            <a:pPr lvl="8" indent="0" algn="l" defTabSz="233172">
              <a:defRPr sz="1800"/>
            </a:pPr>
            <a:r>
              <a:rPr sz="1121">
                <a:latin typeface="+mn-lt"/>
                <a:ea typeface="+mn-ea"/>
                <a:cs typeface="+mn-cs"/>
                <a:sym typeface="Courier"/>
              </a:rPr>
              <a:t>  },</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"web03"</a:t>
            </a:r>
            <a:r>
              <a:rPr sz="1121">
                <a:latin typeface="+mn-lt"/>
                <a:ea typeface="+mn-ea"/>
                <a:cs typeface="+mn-cs"/>
                <a:sym typeface="Courier"/>
              </a:rPr>
              <a:t> : {</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"hostname"</a:t>
            </a:r>
            <a:r>
              <a:rPr sz="1121">
                <a:latin typeface="+mn-lt"/>
                <a:ea typeface="+mn-ea"/>
                <a:cs typeface="+mn-cs"/>
                <a:sym typeface="Courier"/>
              </a:rPr>
              <a:t> : </a:t>
            </a:r>
            <a:r>
              <a:rPr sz="1121">
                <a:solidFill>
                  <a:srgbClr val="C8352B"/>
                </a:solidFill>
                <a:latin typeface="+mn-lt"/>
                <a:ea typeface="+mn-ea"/>
                <a:cs typeface="+mn-cs"/>
                <a:sym typeface="Courier"/>
              </a:rPr>
              <a:t>"web03"</a:t>
            </a:r>
            <a:r>
              <a:rPr sz="1121">
                <a:latin typeface="+mn-lt"/>
                <a:ea typeface="+mn-ea"/>
                <a:cs typeface="+mn-cs"/>
                <a:sym typeface="Courier"/>
              </a:rPr>
              <a:t>,</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"ipaddress"</a:t>
            </a:r>
            <a:r>
              <a:rPr sz="1121">
                <a:latin typeface="+mn-lt"/>
                <a:ea typeface="+mn-ea"/>
                <a:cs typeface="+mn-cs"/>
                <a:sym typeface="Courier"/>
              </a:rPr>
              <a:t> : </a:t>
            </a:r>
            <a:r>
              <a:rPr sz="1121">
                <a:solidFill>
                  <a:srgbClr val="C8352B"/>
                </a:solidFill>
                <a:latin typeface="+mn-lt"/>
                <a:ea typeface="+mn-ea"/>
                <a:cs typeface="+mn-cs"/>
                <a:sym typeface="Courier"/>
              </a:rPr>
              <a:t>"10.1.1.3"</a:t>
            </a:r>
            <a:endParaRPr sz="1121">
              <a:latin typeface="+mn-lt"/>
              <a:ea typeface="+mn-ea"/>
              <a:cs typeface="+mn-cs"/>
              <a:sym typeface="Courier"/>
            </a:endParaRPr>
          </a:p>
          <a:p>
            <a:pPr lvl="8" indent="0" algn="l" defTabSz="233172">
              <a:defRPr sz="1800"/>
            </a:pPr>
            <a:r>
              <a:rPr sz="1121">
                <a:latin typeface="+mn-lt"/>
                <a:ea typeface="+mn-ea"/>
                <a:cs typeface="+mn-cs"/>
                <a:sym typeface="Courier"/>
              </a:rPr>
              <a:t>  },</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"web04"</a:t>
            </a:r>
            <a:r>
              <a:rPr sz="1121">
                <a:latin typeface="+mn-lt"/>
                <a:ea typeface="+mn-ea"/>
                <a:cs typeface="+mn-cs"/>
                <a:sym typeface="Courier"/>
              </a:rPr>
              <a:t> : {</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"hostname"</a:t>
            </a:r>
            <a:r>
              <a:rPr sz="1121">
                <a:latin typeface="+mn-lt"/>
                <a:ea typeface="+mn-ea"/>
                <a:cs typeface="+mn-cs"/>
                <a:sym typeface="Courier"/>
              </a:rPr>
              <a:t> : </a:t>
            </a:r>
            <a:r>
              <a:rPr sz="1121">
                <a:solidFill>
                  <a:srgbClr val="C8352B"/>
                </a:solidFill>
                <a:latin typeface="+mn-lt"/>
                <a:ea typeface="+mn-ea"/>
                <a:cs typeface="+mn-cs"/>
                <a:sym typeface="Courier"/>
              </a:rPr>
              <a:t>"web04"</a:t>
            </a:r>
            <a:r>
              <a:rPr sz="1121">
                <a:latin typeface="+mn-lt"/>
                <a:ea typeface="+mn-ea"/>
                <a:cs typeface="+mn-cs"/>
                <a:sym typeface="Courier"/>
              </a:rPr>
              <a:t>,</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"ipaddress"</a:t>
            </a:r>
            <a:r>
              <a:rPr sz="1121">
                <a:latin typeface="+mn-lt"/>
                <a:ea typeface="+mn-ea"/>
                <a:cs typeface="+mn-cs"/>
                <a:sym typeface="Courier"/>
              </a:rPr>
              <a:t> : </a:t>
            </a:r>
            <a:r>
              <a:rPr sz="1121">
                <a:solidFill>
                  <a:srgbClr val="C8352B"/>
                </a:solidFill>
                <a:latin typeface="+mn-lt"/>
                <a:ea typeface="+mn-ea"/>
                <a:cs typeface="+mn-cs"/>
                <a:sym typeface="Courier"/>
              </a:rPr>
              <a:t>"10.1.1.4"</a:t>
            </a:r>
            <a:endParaRPr sz="1121">
              <a:solidFill>
                <a:srgbClr val="008F00"/>
              </a:solidFill>
              <a:latin typeface="+mn-lt"/>
              <a:ea typeface="+mn-ea"/>
              <a:cs typeface="+mn-cs"/>
              <a:sym typeface="Courier"/>
            </a:endParaRPr>
          </a:p>
          <a:p>
            <a:pPr lvl="8" indent="0" algn="l" defTabSz="233172">
              <a:defRPr sz="1800"/>
            </a:pPr>
            <a:r>
              <a:rPr sz="1121">
                <a:latin typeface="+mn-lt"/>
                <a:ea typeface="+mn-ea"/>
                <a:cs typeface="+mn-cs"/>
                <a:sym typeface="Courier"/>
              </a:rPr>
              <a:t>  }  </a:t>
            </a:r>
          </a:p>
          <a:p>
            <a:pPr lvl="8" indent="0" algn="l" defTabSz="233172">
              <a:defRPr sz="1800"/>
            </a:pPr>
            <a:r>
              <a:rPr sz="1121">
                <a:latin typeface="+mn-lt"/>
                <a:ea typeface="+mn-ea"/>
                <a:cs typeface="+mn-cs"/>
                <a:sym typeface="Courier"/>
              </a:rPr>
              <a:t>}</a:t>
            </a:r>
          </a:p>
        </p:txBody>
      </p:sp>
    </p:spTree>
  </p:cSld>
  <p:clrMapOvr>
    <a:masterClrMapping/>
  </p:clrMapOvr>
  <p:transition xmlns:p14="http://schemas.microsoft.com/office/powerpoint/2010/mai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3" name="Shape 1313"/>
          <p:cNvSpPr/>
          <p:nvPr/>
        </p:nvSpPr>
        <p:spPr>
          <a:xfrm>
            <a:off x="8763988" y="76829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314" name="Shape 1314"/>
          <p:cNvSpPr/>
          <p:nvPr/>
        </p:nvSpPr>
        <p:spPr>
          <a:xfrm>
            <a:off x="13146377" y="7856887"/>
            <a:ext cx="3034321" cy="519914"/>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Webservers</a:t>
            </a:r>
          </a:p>
        </p:txBody>
      </p:sp>
      <p:sp>
        <p:nvSpPr>
          <p:cNvPr id="1315" name="Shape 1315"/>
          <p:cNvSpPr/>
          <p:nvPr/>
        </p:nvSpPr>
        <p:spPr>
          <a:xfrm>
            <a:off x="7716983" y="76829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316" name="Shape 1316"/>
          <p:cNvSpPr/>
          <p:nvPr/>
        </p:nvSpPr>
        <p:spPr>
          <a:xfrm>
            <a:off x="9879091" y="76829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317" name="Shape 1317"/>
          <p:cNvSpPr/>
          <p:nvPr/>
        </p:nvSpPr>
        <p:spPr>
          <a:xfrm>
            <a:off x="9409191" y="3797300"/>
            <a:ext cx="851225" cy="694625"/>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318" name="Shape 1318"/>
          <p:cNvSpPr/>
          <p:nvPr/>
        </p:nvSpPr>
        <p:spPr>
          <a:xfrm>
            <a:off x="10994195" y="76829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319" name="Shape 1319"/>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HAProxy Load Balancer</a:t>
            </a:r>
          </a:p>
        </p:txBody>
      </p:sp>
      <p:sp>
        <p:nvSpPr>
          <p:cNvPr id="1320" name="Shape 132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84</a:t>
            </a:fld>
            <a:endParaRPr sz="1000"/>
          </a:p>
        </p:txBody>
      </p:sp>
      <p:sp>
        <p:nvSpPr>
          <p:cNvPr id="1321" name="Shape 1321"/>
          <p:cNvSpPr/>
          <p:nvPr/>
        </p:nvSpPr>
        <p:spPr>
          <a:xfrm>
            <a:off x="13208000" y="3733800"/>
            <a:ext cx="3034320" cy="519913"/>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HA Proxy</a:t>
            </a:r>
          </a:p>
        </p:txBody>
      </p:sp>
      <p:sp>
        <p:nvSpPr>
          <p:cNvPr id="1322" name="Shape 1322"/>
          <p:cNvSpPr/>
          <p:nvPr/>
        </p:nvSpPr>
        <p:spPr>
          <a:xfrm>
            <a:off x="2082800" y="3022600"/>
            <a:ext cx="2362200" cy="2209800"/>
          </a:xfrm>
          <a:prstGeom prst="roundRect">
            <a:avLst>
              <a:gd name="adj" fmla="val 8621"/>
            </a:avLst>
          </a:prstGeom>
          <a:solidFill>
            <a:srgbClr val="EAAF29"/>
          </a:solidFill>
          <a:ln w="25400">
            <a:solidFill/>
            <a:miter lim="400000"/>
          </a:ln>
          <a:extLst>
            <a:ext uri="{C572A759-6A51-4108-AA02-DFA0A04FC94B}">
              <ma14:wrappingTextBoxFlag xmlns:ma14="http://schemas.microsoft.com/office/mac/drawingml/2011/main" val="1"/>
            </a:ext>
          </a:extLst>
        </p:spPr>
        <p:txBody>
          <a:bodyPr lIns="0" tIns="0" rIns="0" bIns="0" anchor="ctr"/>
          <a:lstStyle>
            <a:lvl1pPr>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lvl1pPr>
          </a:lstStyle>
          <a:p>
            <a:pPr lvl="0">
              <a:defRPr sz="1800">
                <a:solidFill>
                  <a:srgbClr val="000000"/>
                </a:solidFill>
                <a:effectLst/>
              </a:defRPr>
            </a:pPr>
            <a:r>
              <a:rPr sz="3200">
                <a:solidFill>
                  <a:srgbClr val="FFFFFF"/>
                </a:solidFill>
                <a:effectLst>
                  <a:outerShdw blurRad="38100" dist="12700" dir="5400000" rotWithShape="0">
                    <a:srgbClr val="000000">
                      <a:alpha val="50000"/>
                    </a:srgbClr>
                  </a:outerShdw>
                </a:effectLst>
              </a:rPr>
              <a:t>Enterprise Chef</a:t>
            </a:r>
          </a:p>
        </p:txBody>
      </p:sp>
      <p:sp>
        <p:nvSpPr>
          <p:cNvPr id="1323" name="Shape 1323"/>
          <p:cNvSpPr/>
          <p:nvPr/>
        </p:nvSpPr>
        <p:spPr>
          <a:xfrm rot="269797">
            <a:off x="6019354" y="3529308"/>
            <a:ext cx="2247901" cy="5334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0">
              <a:defRPr sz="1800"/>
            </a:pPr>
            <a:r>
              <a:rPr sz="3200"/>
              <a:t>Webservers?</a:t>
            </a:r>
          </a:p>
        </p:txBody>
      </p:sp>
      <p:sp>
        <p:nvSpPr>
          <p:cNvPr id="1324" name="Shape 1324"/>
          <p:cNvSpPr/>
          <p:nvPr/>
        </p:nvSpPr>
        <p:spPr>
          <a:xfrm>
            <a:off x="4508500" y="3886200"/>
            <a:ext cx="4816534" cy="381519"/>
          </a:xfrm>
          <a:prstGeom prst="line">
            <a:avLst/>
          </a:prstGeom>
          <a:ln w="101600">
            <a:solidFill/>
            <a:miter lim="400000"/>
            <a:headEnd type="stealth"/>
          </a:ln>
        </p:spPr>
        <p:txBody>
          <a:bodyPr lIns="0" tIns="0" rIns="0" bIns="0"/>
          <a:lstStyle/>
          <a:p>
            <a:pPr lvl="0" algn="l" defTabSz="457200">
              <a:defRPr sz="1200">
                <a:latin typeface="Helvetica"/>
                <a:ea typeface="Helvetica"/>
                <a:cs typeface="Helvetica"/>
                <a:sym typeface="Helvetica"/>
              </a:defRPr>
            </a:pPr>
            <a:endParaRPr/>
          </a:p>
        </p:txBody>
      </p:sp>
      <p:pic>
        <p:nvPicPr>
          <p:cNvPr id="1325" name="server_components.png (440×520).png"/>
          <p:cNvPicPr/>
          <p:nvPr/>
        </p:nvPicPr>
        <p:blipFill>
          <a:blip r:embed="rId2">
            <a:extLst/>
          </a:blip>
          <a:stretch>
            <a:fillRect/>
          </a:stretch>
        </p:blipFill>
        <p:spPr>
          <a:xfrm>
            <a:off x="482600" y="6406314"/>
            <a:ext cx="2260600" cy="2489201"/>
          </a:xfrm>
          <a:prstGeom prst="rect">
            <a:avLst/>
          </a:prstGeom>
          <a:ln w="12700">
            <a:miter lim="400000"/>
          </a:ln>
        </p:spPr>
      </p:pic>
      <p:pic>
        <p:nvPicPr>
          <p:cNvPr id="1326" name="Introduction to Chef - Managing Linux .key.png"/>
          <p:cNvPicPr/>
          <p:nvPr/>
        </p:nvPicPr>
        <p:blipFill>
          <a:blip r:embed="rId3">
            <a:extLst/>
          </a:blip>
          <a:stretch>
            <a:fillRect/>
          </a:stretch>
        </p:blipFill>
        <p:spPr>
          <a:xfrm>
            <a:off x="1028700" y="7185430"/>
            <a:ext cx="1168400" cy="622301"/>
          </a:xfrm>
          <a:prstGeom prst="rect">
            <a:avLst/>
          </a:prstGeom>
          <a:ln w="12700">
            <a:miter lim="400000"/>
          </a:ln>
        </p:spPr>
      </p:pic>
      <p:sp>
        <p:nvSpPr>
          <p:cNvPr id="1327" name="Shape 1327"/>
          <p:cNvSpPr/>
          <p:nvPr/>
        </p:nvSpPr>
        <p:spPr>
          <a:xfrm>
            <a:off x="787400" y="1701800"/>
            <a:ext cx="14655800" cy="10922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normAutofit/>
          </a:bodyPr>
          <a:lstStyle/>
          <a:p>
            <a:pPr lvl="0" algn="l">
              <a:spcBef>
                <a:spcPts val="1200"/>
              </a:spcBef>
              <a:defRPr sz="1800"/>
            </a:pPr>
            <a:r>
              <a:rPr sz="4000">
                <a:latin typeface="+mn-lt"/>
                <a:ea typeface="+mn-ea"/>
                <a:cs typeface="+mn-cs"/>
                <a:sym typeface="Courier"/>
              </a:rPr>
              <a:t>pool_members </a:t>
            </a:r>
            <a:r>
              <a:rPr sz="4000">
                <a:solidFill>
                  <a:srgbClr val="797979"/>
                </a:solidFill>
                <a:latin typeface="+mn-lt"/>
                <a:ea typeface="+mn-ea"/>
                <a:cs typeface="+mn-cs"/>
                <a:sym typeface="Courier"/>
              </a:rPr>
              <a:t>=</a:t>
            </a:r>
            <a:r>
              <a:rPr sz="4000">
                <a:latin typeface="+mn-lt"/>
                <a:ea typeface="+mn-ea"/>
                <a:cs typeface="+mn-cs"/>
                <a:sym typeface="Courier"/>
              </a:rPr>
              <a:t> search(</a:t>
            </a:r>
            <a:r>
              <a:rPr sz="4000">
                <a:solidFill>
                  <a:srgbClr val="C8352B"/>
                </a:solidFill>
                <a:latin typeface="+mn-lt"/>
                <a:ea typeface="+mn-ea"/>
                <a:cs typeface="+mn-cs"/>
                <a:sym typeface="Courier"/>
              </a:rPr>
              <a:t>"node"</a:t>
            </a:r>
            <a:r>
              <a:rPr sz="4000">
                <a:latin typeface="+mn-lt"/>
                <a:ea typeface="+mn-ea"/>
                <a:cs typeface="+mn-cs"/>
                <a:sym typeface="Courier"/>
              </a:rPr>
              <a:t>,</a:t>
            </a:r>
            <a:r>
              <a:rPr sz="4000">
                <a:solidFill>
                  <a:srgbClr val="C8352B"/>
                </a:solidFill>
                <a:latin typeface="+mn-lt"/>
                <a:ea typeface="+mn-ea"/>
                <a:cs typeface="+mn-cs"/>
                <a:sym typeface="Courier"/>
              </a:rPr>
              <a:t>"role:webserver"</a:t>
            </a:r>
            <a:r>
              <a:rPr sz="4000">
                <a:latin typeface="+mn-lt"/>
                <a:ea typeface="+mn-ea"/>
                <a:cs typeface="+mn-cs"/>
                <a:sym typeface="Courier"/>
              </a:rPr>
              <a:t>)</a:t>
            </a:r>
          </a:p>
        </p:txBody>
      </p:sp>
      <p:sp>
        <p:nvSpPr>
          <p:cNvPr id="1328" name="Shape 1328"/>
          <p:cNvSpPr/>
          <p:nvPr/>
        </p:nvSpPr>
        <p:spPr>
          <a:xfrm flipV="1">
            <a:off x="1131035" y="4091879"/>
            <a:ext cx="977066" cy="2975695"/>
          </a:xfrm>
          <a:prstGeom prst="line">
            <a:avLst/>
          </a:prstGeom>
          <a:ln w="101600">
            <a:solidFill/>
            <a:miter lim="400000"/>
            <a:headEnd type="stealth"/>
          </a:ln>
        </p:spPr>
        <p:txBody>
          <a:bodyPr lIns="0" tIns="0" rIns="0" bIns="0"/>
          <a:lstStyle/>
          <a:p>
            <a:pPr lvl="0" algn="l" defTabSz="457200">
              <a:defRPr sz="1200">
                <a:latin typeface="Helvetica"/>
                <a:ea typeface="Helvetica"/>
                <a:cs typeface="Helvetica"/>
                <a:sym typeface="Helvetica"/>
              </a:defRPr>
            </a:pPr>
            <a:endParaRPr/>
          </a:p>
        </p:txBody>
      </p:sp>
      <p:sp>
        <p:nvSpPr>
          <p:cNvPr id="1329" name="Shape 1329"/>
          <p:cNvSpPr/>
          <p:nvPr/>
        </p:nvSpPr>
        <p:spPr>
          <a:xfrm flipH="1">
            <a:off x="2490082" y="7000123"/>
            <a:ext cx="754603" cy="330487"/>
          </a:xfrm>
          <a:prstGeom prst="line">
            <a:avLst/>
          </a:prstGeom>
          <a:ln w="101600">
            <a:solidFill/>
            <a:miter lim="400000"/>
            <a:headEnd type="stealth"/>
          </a:ln>
        </p:spPr>
        <p:txBody>
          <a:bodyPr lIns="0" tIns="0" rIns="0" bIns="0"/>
          <a:lstStyle/>
          <a:p>
            <a:pPr lvl="0" algn="l" defTabSz="457200">
              <a:defRPr sz="1200">
                <a:latin typeface="Helvetica"/>
                <a:ea typeface="Helvetica"/>
                <a:cs typeface="Helvetica"/>
                <a:sym typeface="Helvetica"/>
              </a:defRPr>
            </a:pPr>
            <a:endParaRPr/>
          </a:p>
        </p:txBody>
      </p:sp>
      <p:sp>
        <p:nvSpPr>
          <p:cNvPr id="1330" name="Shape 1330"/>
          <p:cNvSpPr/>
          <p:nvPr/>
        </p:nvSpPr>
        <p:spPr>
          <a:xfrm flipH="1">
            <a:off x="6397213" y="4492831"/>
            <a:ext cx="3011973" cy="1369993"/>
          </a:xfrm>
          <a:prstGeom prst="line">
            <a:avLst/>
          </a:prstGeom>
          <a:ln w="101600">
            <a:solidFill/>
            <a:miter lim="400000"/>
            <a:headEnd type="stealth"/>
          </a:ln>
        </p:spPr>
        <p:txBody>
          <a:bodyPr lIns="0" tIns="0" rIns="0" bIns="0"/>
          <a:lstStyle/>
          <a:p>
            <a:pPr lvl="0" algn="l" defTabSz="457200">
              <a:defRPr sz="1200">
                <a:latin typeface="Helvetica"/>
                <a:ea typeface="Helvetica"/>
                <a:cs typeface="Helvetica"/>
                <a:sym typeface="Helvetica"/>
              </a:defRPr>
            </a:pPr>
            <a:endParaRPr/>
          </a:p>
        </p:txBody>
      </p:sp>
      <p:sp>
        <p:nvSpPr>
          <p:cNvPr id="1331" name="Shape 1331"/>
          <p:cNvSpPr/>
          <p:nvPr/>
        </p:nvSpPr>
        <p:spPr>
          <a:xfrm>
            <a:off x="3327400" y="5461000"/>
            <a:ext cx="3009900" cy="34290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normAutofit lnSpcReduction="10000"/>
          </a:bodyPr>
          <a:lstStyle/>
          <a:p>
            <a:pPr lvl="8" indent="0" algn="l" defTabSz="233172">
              <a:defRPr sz="1800"/>
            </a:pPr>
            <a:r>
              <a:rPr sz="1121">
                <a:latin typeface="+mn-lt"/>
                <a:ea typeface="+mn-ea"/>
                <a:cs typeface="+mn-cs"/>
                <a:sym typeface="Courier"/>
              </a:rPr>
              <a:t>{</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"web01"</a:t>
            </a:r>
            <a:r>
              <a:rPr sz="1121">
                <a:latin typeface="+mn-lt"/>
                <a:ea typeface="+mn-ea"/>
                <a:cs typeface="+mn-cs"/>
                <a:sym typeface="Courier"/>
              </a:rPr>
              <a:t> : {</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"hostname"</a:t>
            </a:r>
            <a:r>
              <a:rPr sz="1121">
                <a:latin typeface="+mn-lt"/>
                <a:ea typeface="+mn-ea"/>
                <a:cs typeface="+mn-cs"/>
                <a:sym typeface="Courier"/>
              </a:rPr>
              <a:t> : </a:t>
            </a:r>
            <a:r>
              <a:rPr sz="1121">
                <a:solidFill>
                  <a:srgbClr val="C8352B"/>
                </a:solidFill>
                <a:latin typeface="+mn-lt"/>
                <a:ea typeface="+mn-ea"/>
                <a:cs typeface="+mn-cs"/>
                <a:sym typeface="Courier"/>
              </a:rPr>
              <a:t>"web01"</a:t>
            </a:r>
            <a:r>
              <a:rPr sz="1121">
                <a:latin typeface="+mn-lt"/>
                <a:ea typeface="+mn-ea"/>
                <a:cs typeface="+mn-cs"/>
                <a:sym typeface="Courier"/>
              </a:rPr>
              <a:t>,</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"ipaddress"</a:t>
            </a:r>
            <a:r>
              <a:rPr sz="1121">
                <a:latin typeface="+mn-lt"/>
                <a:ea typeface="+mn-ea"/>
                <a:cs typeface="+mn-cs"/>
                <a:sym typeface="Courier"/>
              </a:rPr>
              <a:t> : </a:t>
            </a:r>
            <a:r>
              <a:rPr sz="1121">
                <a:solidFill>
                  <a:srgbClr val="C8352B"/>
                </a:solidFill>
                <a:latin typeface="+mn-lt"/>
                <a:ea typeface="+mn-ea"/>
                <a:cs typeface="+mn-cs"/>
                <a:sym typeface="Courier"/>
              </a:rPr>
              <a:t>"10.1.1.1"</a:t>
            </a:r>
            <a:endParaRPr sz="1121">
              <a:latin typeface="+mn-lt"/>
              <a:ea typeface="+mn-ea"/>
              <a:cs typeface="+mn-cs"/>
              <a:sym typeface="Courier"/>
            </a:endParaRPr>
          </a:p>
          <a:p>
            <a:pPr lvl="8" indent="0" algn="l" defTabSz="233172">
              <a:defRPr sz="1800"/>
            </a:pPr>
            <a:r>
              <a:rPr sz="1121">
                <a:latin typeface="+mn-lt"/>
                <a:ea typeface="+mn-ea"/>
                <a:cs typeface="+mn-cs"/>
                <a:sym typeface="Courier"/>
              </a:rPr>
              <a:t>  },</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"web02"</a:t>
            </a:r>
            <a:r>
              <a:rPr sz="1121">
                <a:latin typeface="+mn-lt"/>
                <a:ea typeface="+mn-ea"/>
                <a:cs typeface="+mn-cs"/>
                <a:sym typeface="Courier"/>
              </a:rPr>
              <a:t> : {</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"hostname"</a:t>
            </a:r>
            <a:r>
              <a:rPr sz="1121">
                <a:latin typeface="+mn-lt"/>
                <a:ea typeface="+mn-ea"/>
                <a:cs typeface="+mn-cs"/>
                <a:sym typeface="Courier"/>
              </a:rPr>
              <a:t> : </a:t>
            </a:r>
            <a:r>
              <a:rPr sz="1121">
                <a:solidFill>
                  <a:srgbClr val="C8352B"/>
                </a:solidFill>
                <a:latin typeface="+mn-lt"/>
                <a:ea typeface="+mn-ea"/>
                <a:cs typeface="+mn-cs"/>
                <a:sym typeface="Courier"/>
              </a:rPr>
              <a:t>"web02"</a:t>
            </a:r>
            <a:r>
              <a:rPr sz="1121">
                <a:latin typeface="+mn-lt"/>
                <a:ea typeface="+mn-ea"/>
                <a:cs typeface="+mn-cs"/>
                <a:sym typeface="Courier"/>
              </a:rPr>
              <a:t>,</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"ipaddress"</a:t>
            </a:r>
            <a:r>
              <a:rPr sz="1121">
                <a:latin typeface="+mn-lt"/>
                <a:ea typeface="+mn-ea"/>
                <a:cs typeface="+mn-cs"/>
                <a:sym typeface="Courier"/>
              </a:rPr>
              <a:t> : </a:t>
            </a:r>
            <a:r>
              <a:rPr sz="1121">
                <a:solidFill>
                  <a:srgbClr val="C8352B"/>
                </a:solidFill>
                <a:latin typeface="+mn-lt"/>
                <a:ea typeface="+mn-ea"/>
                <a:cs typeface="+mn-cs"/>
                <a:sym typeface="Courier"/>
              </a:rPr>
              <a:t>"10.1.1.2"</a:t>
            </a:r>
            <a:endParaRPr sz="1121">
              <a:latin typeface="+mn-lt"/>
              <a:ea typeface="+mn-ea"/>
              <a:cs typeface="+mn-cs"/>
              <a:sym typeface="Courier"/>
            </a:endParaRPr>
          </a:p>
          <a:p>
            <a:pPr lvl="8" indent="0" algn="l" defTabSz="233172">
              <a:defRPr sz="1800"/>
            </a:pPr>
            <a:r>
              <a:rPr sz="1121">
                <a:latin typeface="+mn-lt"/>
                <a:ea typeface="+mn-ea"/>
                <a:cs typeface="+mn-cs"/>
                <a:sym typeface="Courier"/>
              </a:rPr>
              <a:t>  },</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"web03"</a:t>
            </a:r>
            <a:r>
              <a:rPr sz="1121">
                <a:latin typeface="+mn-lt"/>
                <a:ea typeface="+mn-ea"/>
                <a:cs typeface="+mn-cs"/>
                <a:sym typeface="Courier"/>
              </a:rPr>
              <a:t> : {</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"hostname"</a:t>
            </a:r>
            <a:r>
              <a:rPr sz="1121">
                <a:latin typeface="+mn-lt"/>
                <a:ea typeface="+mn-ea"/>
                <a:cs typeface="+mn-cs"/>
                <a:sym typeface="Courier"/>
              </a:rPr>
              <a:t> : </a:t>
            </a:r>
            <a:r>
              <a:rPr sz="1121">
                <a:solidFill>
                  <a:srgbClr val="C8352B"/>
                </a:solidFill>
                <a:latin typeface="+mn-lt"/>
                <a:ea typeface="+mn-ea"/>
                <a:cs typeface="+mn-cs"/>
                <a:sym typeface="Courier"/>
              </a:rPr>
              <a:t>"web03"</a:t>
            </a:r>
            <a:r>
              <a:rPr sz="1121">
                <a:latin typeface="+mn-lt"/>
                <a:ea typeface="+mn-ea"/>
                <a:cs typeface="+mn-cs"/>
                <a:sym typeface="Courier"/>
              </a:rPr>
              <a:t>,</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"ipaddress"</a:t>
            </a:r>
            <a:r>
              <a:rPr sz="1121">
                <a:latin typeface="+mn-lt"/>
                <a:ea typeface="+mn-ea"/>
                <a:cs typeface="+mn-cs"/>
                <a:sym typeface="Courier"/>
              </a:rPr>
              <a:t> : </a:t>
            </a:r>
            <a:r>
              <a:rPr sz="1121">
                <a:solidFill>
                  <a:srgbClr val="C8352B"/>
                </a:solidFill>
                <a:latin typeface="+mn-lt"/>
                <a:ea typeface="+mn-ea"/>
                <a:cs typeface="+mn-cs"/>
                <a:sym typeface="Courier"/>
              </a:rPr>
              <a:t>"10.1.1.3"</a:t>
            </a:r>
            <a:endParaRPr sz="1121">
              <a:latin typeface="+mn-lt"/>
              <a:ea typeface="+mn-ea"/>
              <a:cs typeface="+mn-cs"/>
              <a:sym typeface="Courier"/>
            </a:endParaRPr>
          </a:p>
          <a:p>
            <a:pPr lvl="8" indent="0" algn="l" defTabSz="233172">
              <a:defRPr sz="1800"/>
            </a:pPr>
            <a:r>
              <a:rPr sz="1121">
                <a:latin typeface="+mn-lt"/>
                <a:ea typeface="+mn-ea"/>
                <a:cs typeface="+mn-cs"/>
                <a:sym typeface="Courier"/>
              </a:rPr>
              <a:t>  },</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"web04"</a:t>
            </a:r>
            <a:r>
              <a:rPr sz="1121">
                <a:latin typeface="+mn-lt"/>
                <a:ea typeface="+mn-ea"/>
                <a:cs typeface="+mn-cs"/>
                <a:sym typeface="Courier"/>
              </a:rPr>
              <a:t> : {</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"hostname"</a:t>
            </a:r>
            <a:r>
              <a:rPr sz="1121">
                <a:latin typeface="+mn-lt"/>
                <a:ea typeface="+mn-ea"/>
                <a:cs typeface="+mn-cs"/>
                <a:sym typeface="Courier"/>
              </a:rPr>
              <a:t> : </a:t>
            </a:r>
            <a:r>
              <a:rPr sz="1121">
                <a:solidFill>
                  <a:srgbClr val="C8352B"/>
                </a:solidFill>
                <a:latin typeface="+mn-lt"/>
                <a:ea typeface="+mn-ea"/>
                <a:cs typeface="+mn-cs"/>
                <a:sym typeface="Courier"/>
              </a:rPr>
              <a:t>"web04"</a:t>
            </a:r>
            <a:r>
              <a:rPr sz="1121">
                <a:latin typeface="+mn-lt"/>
                <a:ea typeface="+mn-ea"/>
                <a:cs typeface="+mn-cs"/>
                <a:sym typeface="Courier"/>
              </a:rPr>
              <a:t>,</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"ipaddress"</a:t>
            </a:r>
            <a:r>
              <a:rPr sz="1121">
                <a:latin typeface="+mn-lt"/>
                <a:ea typeface="+mn-ea"/>
                <a:cs typeface="+mn-cs"/>
                <a:sym typeface="Courier"/>
              </a:rPr>
              <a:t> : </a:t>
            </a:r>
            <a:r>
              <a:rPr sz="1121">
                <a:solidFill>
                  <a:srgbClr val="C8352B"/>
                </a:solidFill>
                <a:latin typeface="+mn-lt"/>
                <a:ea typeface="+mn-ea"/>
                <a:cs typeface="+mn-cs"/>
                <a:sym typeface="Courier"/>
              </a:rPr>
              <a:t>"10.1.1.4"</a:t>
            </a:r>
            <a:endParaRPr sz="1121">
              <a:solidFill>
                <a:srgbClr val="008F00"/>
              </a:solidFill>
              <a:latin typeface="+mn-lt"/>
              <a:ea typeface="+mn-ea"/>
              <a:cs typeface="+mn-cs"/>
              <a:sym typeface="Courier"/>
            </a:endParaRPr>
          </a:p>
          <a:p>
            <a:pPr lvl="8" indent="0" algn="l" defTabSz="233172">
              <a:defRPr sz="1800"/>
            </a:pPr>
            <a:r>
              <a:rPr sz="1121">
                <a:latin typeface="+mn-lt"/>
                <a:ea typeface="+mn-ea"/>
                <a:cs typeface="+mn-cs"/>
                <a:sym typeface="Courier"/>
              </a:rPr>
              <a:t>  }  </a:t>
            </a:r>
          </a:p>
          <a:p>
            <a:pPr lvl="8" indent="0" algn="l" defTabSz="233172">
              <a:defRPr sz="1800"/>
            </a:pPr>
            <a:r>
              <a:rPr sz="1121">
                <a:latin typeface="+mn-lt"/>
                <a:ea typeface="+mn-ea"/>
                <a:cs typeface="+mn-cs"/>
                <a:sym typeface="Courier"/>
              </a:rPr>
              <a:t>}</a:t>
            </a:r>
          </a:p>
        </p:txBody>
      </p:sp>
      <p:sp>
        <p:nvSpPr>
          <p:cNvPr id="1332" name="Shape 1332"/>
          <p:cNvSpPr/>
          <p:nvPr/>
        </p:nvSpPr>
        <p:spPr>
          <a:xfrm>
            <a:off x="10325100" y="3429000"/>
            <a:ext cx="3009900" cy="38354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normAutofit/>
          </a:bodyPr>
          <a:lstStyle/>
          <a:p>
            <a:pPr lvl="0" algn="l" defTabSz="284987">
              <a:spcBef>
                <a:spcPts val="600"/>
              </a:spcBef>
              <a:defRPr sz="1800"/>
            </a:pPr>
            <a:r>
              <a:rPr sz="1734">
                <a:latin typeface="+mn-lt"/>
                <a:ea typeface="+mn-ea"/>
                <a:cs typeface="+mn-cs"/>
                <a:sym typeface="Courier"/>
              </a:rPr>
              <a:t>pool_members</a:t>
            </a:r>
            <a:endParaRPr sz="1734">
              <a:solidFill>
                <a:srgbClr val="C8352B"/>
              </a:solidFill>
              <a:latin typeface="+mn-lt"/>
              <a:ea typeface="+mn-ea"/>
              <a:cs typeface="+mn-cs"/>
              <a:sym typeface="Courier"/>
            </a:endParaRPr>
          </a:p>
          <a:p>
            <a:pPr lvl="8" indent="0" algn="l" defTabSz="233172">
              <a:defRPr sz="1800"/>
            </a:pPr>
            <a:r>
              <a:rPr sz="1121">
                <a:latin typeface="+mn-lt"/>
                <a:ea typeface="+mn-ea"/>
                <a:cs typeface="+mn-cs"/>
                <a:sym typeface="Courier"/>
              </a:rPr>
              <a:t>{</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"web01"</a:t>
            </a:r>
            <a:r>
              <a:rPr sz="1121">
                <a:latin typeface="+mn-lt"/>
                <a:ea typeface="+mn-ea"/>
                <a:cs typeface="+mn-cs"/>
                <a:sym typeface="Courier"/>
              </a:rPr>
              <a:t> : {</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"hostname"</a:t>
            </a:r>
            <a:r>
              <a:rPr sz="1121">
                <a:latin typeface="+mn-lt"/>
                <a:ea typeface="+mn-ea"/>
                <a:cs typeface="+mn-cs"/>
                <a:sym typeface="Courier"/>
              </a:rPr>
              <a:t> : </a:t>
            </a:r>
            <a:r>
              <a:rPr sz="1121">
                <a:solidFill>
                  <a:srgbClr val="C8352B"/>
                </a:solidFill>
                <a:latin typeface="+mn-lt"/>
                <a:ea typeface="+mn-ea"/>
                <a:cs typeface="+mn-cs"/>
                <a:sym typeface="Courier"/>
              </a:rPr>
              <a:t>"web01"</a:t>
            </a:r>
            <a:r>
              <a:rPr sz="1121">
                <a:latin typeface="+mn-lt"/>
                <a:ea typeface="+mn-ea"/>
                <a:cs typeface="+mn-cs"/>
                <a:sym typeface="Courier"/>
              </a:rPr>
              <a:t>,</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"ipaddress"</a:t>
            </a:r>
            <a:r>
              <a:rPr sz="1121">
                <a:latin typeface="+mn-lt"/>
                <a:ea typeface="+mn-ea"/>
                <a:cs typeface="+mn-cs"/>
                <a:sym typeface="Courier"/>
              </a:rPr>
              <a:t> : </a:t>
            </a:r>
            <a:r>
              <a:rPr sz="1121">
                <a:solidFill>
                  <a:srgbClr val="C8352B"/>
                </a:solidFill>
                <a:latin typeface="+mn-lt"/>
                <a:ea typeface="+mn-ea"/>
                <a:cs typeface="+mn-cs"/>
                <a:sym typeface="Courier"/>
              </a:rPr>
              <a:t>"10.1.1.1"</a:t>
            </a:r>
            <a:endParaRPr sz="1121">
              <a:latin typeface="+mn-lt"/>
              <a:ea typeface="+mn-ea"/>
              <a:cs typeface="+mn-cs"/>
              <a:sym typeface="Courier"/>
            </a:endParaRPr>
          </a:p>
          <a:p>
            <a:pPr lvl="8" indent="0" algn="l" defTabSz="233172">
              <a:defRPr sz="1800"/>
            </a:pPr>
            <a:r>
              <a:rPr sz="1121">
                <a:latin typeface="+mn-lt"/>
                <a:ea typeface="+mn-ea"/>
                <a:cs typeface="+mn-cs"/>
                <a:sym typeface="Courier"/>
              </a:rPr>
              <a:t>  },</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"web02"</a:t>
            </a:r>
            <a:r>
              <a:rPr sz="1121">
                <a:latin typeface="+mn-lt"/>
                <a:ea typeface="+mn-ea"/>
                <a:cs typeface="+mn-cs"/>
                <a:sym typeface="Courier"/>
              </a:rPr>
              <a:t> : {</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"hostname"</a:t>
            </a:r>
            <a:r>
              <a:rPr sz="1121">
                <a:latin typeface="+mn-lt"/>
                <a:ea typeface="+mn-ea"/>
                <a:cs typeface="+mn-cs"/>
                <a:sym typeface="Courier"/>
              </a:rPr>
              <a:t> : </a:t>
            </a:r>
            <a:r>
              <a:rPr sz="1121">
                <a:solidFill>
                  <a:srgbClr val="C8352B"/>
                </a:solidFill>
                <a:latin typeface="+mn-lt"/>
                <a:ea typeface="+mn-ea"/>
                <a:cs typeface="+mn-cs"/>
                <a:sym typeface="Courier"/>
              </a:rPr>
              <a:t>"web02"</a:t>
            </a:r>
            <a:r>
              <a:rPr sz="1121">
                <a:latin typeface="+mn-lt"/>
                <a:ea typeface="+mn-ea"/>
                <a:cs typeface="+mn-cs"/>
                <a:sym typeface="Courier"/>
              </a:rPr>
              <a:t>,</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"ipaddress"</a:t>
            </a:r>
            <a:r>
              <a:rPr sz="1121">
                <a:latin typeface="+mn-lt"/>
                <a:ea typeface="+mn-ea"/>
                <a:cs typeface="+mn-cs"/>
                <a:sym typeface="Courier"/>
              </a:rPr>
              <a:t> : </a:t>
            </a:r>
            <a:r>
              <a:rPr sz="1121">
                <a:solidFill>
                  <a:srgbClr val="C8352B"/>
                </a:solidFill>
                <a:latin typeface="+mn-lt"/>
                <a:ea typeface="+mn-ea"/>
                <a:cs typeface="+mn-cs"/>
                <a:sym typeface="Courier"/>
              </a:rPr>
              <a:t>"10.1.1.2"</a:t>
            </a:r>
            <a:endParaRPr sz="1121">
              <a:latin typeface="+mn-lt"/>
              <a:ea typeface="+mn-ea"/>
              <a:cs typeface="+mn-cs"/>
              <a:sym typeface="Courier"/>
            </a:endParaRPr>
          </a:p>
          <a:p>
            <a:pPr lvl="8" indent="0" algn="l" defTabSz="233172">
              <a:defRPr sz="1800"/>
            </a:pPr>
            <a:r>
              <a:rPr sz="1121">
                <a:latin typeface="+mn-lt"/>
                <a:ea typeface="+mn-ea"/>
                <a:cs typeface="+mn-cs"/>
                <a:sym typeface="Courier"/>
              </a:rPr>
              <a:t>  },</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"web03"</a:t>
            </a:r>
            <a:r>
              <a:rPr sz="1121">
                <a:latin typeface="+mn-lt"/>
                <a:ea typeface="+mn-ea"/>
                <a:cs typeface="+mn-cs"/>
                <a:sym typeface="Courier"/>
              </a:rPr>
              <a:t> : {</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"hostname"</a:t>
            </a:r>
            <a:r>
              <a:rPr sz="1121">
                <a:latin typeface="+mn-lt"/>
                <a:ea typeface="+mn-ea"/>
                <a:cs typeface="+mn-cs"/>
                <a:sym typeface="Courier"/>
              </a:rPr>
              <a:t> : </a:t>
            </a:r>
            <a:r>
              <a:rPr sz="1121">
                <a:solidFill>
                  <a:srgbClr val="C8352B"/>
                </a:solidFill>
                <a:latin typeface="+mn-lt"/>
                <a:ea typeface="+mn-ea"/>
                <a:cs typeface="+mn-cs"/>
                <a:sym typeface="Courier"/>
              </a:rPr>
              <a:t>"web03"</a:t>
            </a:r>
            <a:r>
              <a:rPr sz="1121">
                <a:latin typeface="+mn-lt"/>
                <a:ea typeface="+mn-ea"/>
                <a:cs typeface="+mn-cs"/>
                <a:sym typeface="Courier"/>
              </a:rPr>
              <a:t>,</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"ipaddress"</a:t>
            </a:r>
            <a:r>
              <a:rPr sz="1121">
                <a:latin typeface="+mn-lt"/>
                <a:ea typeface="+mn-ea"/>
                <a:cs typeface="+mn-cs"/>
                <a:sym typeface="Courier"/>
              </a:rPr>
              <a:t> : </a:t>
            </a:r>
            <a:r>
              <a:rPr sz="1121">
                <a:solidFill>
                  <a:srgbClr val="C8352B"/>
                </a:solidFill>
                <a:latin typeface="+mn-lt"/>
                <a:ea typeface="+mn-ea"/>
                <a:cs typeface="+mn-cs"/>
                <a:sym typeface="Courier"/>
              </a:rPr>
              <a:t>"10.1.1.3"</a:t>
            </a:r>
            <a:endParaRPr sz="1121">
              <a:latin typeface="+mn-lt"/>
              <a:ea typeface="+mn-ea"/>
              <a:cs typeface="+mn-cs"/>
              <a:sym typeface="Courier"/>
            </a:endParaRPr>
          </a:p>
          <a:p>
            <a:pPr lvl="8" indent="0" algn="l" defTabSz="233172">
              <a:defRPr sz="1800"/>
            </a:pPr>
            <a:r>
              <a:rPr sz="1121">
                <a:latin typeface="+mn-lt"/>
                <a:ea typeface="+mn-ea"/>
                <a:cs typeface="+mn-cs"/>
                <a:sym typeface="Courier"/>
              </a:rPr>
              <a:t>  },</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"web04"</a:t>
            </a:r>
            <a:r>
              <a:rPr sz="1121">
                <a:latin typeface="+mn-lt"/>
                <a:ea typeface="+mn-ea"/>
                <a:cs typeface="+mn-cs"/>
                <a:sym typeface="Courier"/>
              </a:rPr>
              <a:t> : {</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"hostname"</a:t>
            </a:r>
            <a:r>
              <a:rPr sz="1121">
                <a:latin typeface="+mn-lt"/>
                <a:ea typeface="+mn-ea"/>
                <a:cs typeface="+mn-cs"/>
                <a:sym typeface="Courier"/>
              </a:rPr>
              <a:t> : </a:t>
            </a:r>
            <a:r>
              <a:rPr sz="1121">
                <a:solidFill>
                  <a:srgbClr val="C8352B"/>
                </a:solidFill>
                <a:latin typeface="+mn-lt"/>
                <a:ea typeface="+mn-ea"/>
                <a:cs typeface="+mn-cs"/>
                <a:sym typeface="Courier"/>
              </a:rPr>
              <a:t>"web04"</a:t>
            </a:r>
            <a:r>
              <a:rPr sz="1121">
                <a:latin typeface="+mn-lt"/>
                <a:ea typeface="+mn-ea"/>
                <a:cs typeface="+mn-cs"/>
                <a:sym typeface="Courier"/>
              </a:rPr>
              <a:t>,</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"ipaddress"</a:t>
            </a:r>
            <a:r>
              <a:rPr sz="1121">
                <a:latin typeface="+mn-lt"/>
                <a:ea typeface="+mn-ea"/>
                <a:cs typeface="+mn-cs"/>
                <a:sym typeface="Courier"/>
              </a:rPr>
              <a:t> : </a:t>
            </a:r>
            <a:r>
              <a:rPr sz="1121">
                <a:solidFill>
                  <a:srgbClr val="C8352B"/>
                </a:solidFill>
                <a:latin typeface="+mn-lt"/>
                <a:ea typeface="+mn-ea"/>
                <a:cs typeface="+mn-cs"/>
                <a:sym typeface="Courier"/>
              </a:rPr>
              <a:t>"10.1.1.4"</a:t>
            </a:r>
            <a:endParaRPr sz="1121">
              <a:solidFill>
                <a:srgbClr val="008F00"/>
              </a:solidFill>
              <a:latin typeface="+mn-lt"/>
              <a:ea typeface="+mn-ea"/>
              <a:cs typeface="+mn-cs"/>
              <a:sym typeface="Courier"/>
            </a:endParaRPr>
          </a:p>
          <a:p>
            <a:pPr lvl="8" indent="0" algn="l" defTabSz="233172">
              <a:defRPr sz="1800"/>
            </a:pPr>
            <a:r>
              <a:rPr sz="1121">
                <a:latin typeface="+mn-lt"/>
                <a:ea typeface="+mn-ea"/>
                <a:cs typeface="+mn-cs"/>
                <a:sym typeface="Courier"/>
              </a:rPr>
              <a:t>  }  </a:t>
            </a:r>
          </a:p>
          <a:p>
            <a:pPr lvl="8" indent="0" algn="l" defTabSz="233172">
              <a:defRPr sz="1800"/>
            </a:pPr>
            <a:r>
              <a:rPr sz="1121">
                <a:latin typeface="+mn-lt"/>
                <a:ea typeface="+mn-ea"/>
                <a:cs typeface="+mn-cs"/>
                <a:sym typeface="Courier"/>
              </a:rPr>
              <a:t>}</a:t>
            </a:r>
          </a:p>
        </p:txBody>
      </p:sp>
    </p:spTree>
  </p:cSld>
  <p:clrMapOvr>
    <a:masterClrMapping/>
  </p:clrMapOvr>
  <p:transition xmlns:p14="http://schemas.microsoft.com/office/powerpoint/2010/mai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4" name="Shape 1334"/>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Search for Nodes</a:t>
            </a:r>
          </a:p>
        </p:txBody>
      </p:sp>
      <p:sp>
        <p:nvSpPr>
          <p:cNvPr id="1335" name="Shape 1335"/>
          <p:cNvSpPr>
            <a:spLocks noGrp="1"/>
          </p:cNvSpPr>
          <p:nvPr>
            <p:ph type="body" idx="1"/>
          </p:nvPr>
        </p:nvSpPr>
        <p:spPr>
          <a:prstGeom prst="rect">
            <a:avLst/>
          </a:prstGeom>
        </p:spPr>
        <p:txBody>
          <a:bodyPr/>
          <a:lstStyle/>
          <a:p>
            <a:pPr lvl="0" defTabSz="497331">
              <a:spcBef>
                <a:spcPts val="1000"/>
              </a:spcBef>
              <a:buClrTx/>
              <a:defRPr sz="1800"/>
            </a:pPr>
            <a:r>
              <a:rPr sz="4005" dirty="0"/>
              <a:t>pool_members </a:t>
            </a:r>
            <a:r>
              <a:rPr sz="4005" dirty="0">
                <a:solidFill>
                  <a:srgbClr val="797979"/>
                </a:solidFill>
              </a:rPr>
              <a:t>=</a:t>
            </a:r>
            <a:r>
              <a:rPr sz="4005" dirty="0"/>
              <a:t> search(</a:t>
            </a:r>
            <a:r>
              <a:rPr sz="4005" dirty="0">
                <a:solidFill>
                  <a:srgbClr val="C8352B"/>
                </a:solidFill>
              </a:rPr>
              <a:t>"node"</a:t>
            </a:r>
            <a:r>
              <a:rPr sz="4005" dirty="0"/>
              <a:t>,</a:t>
            </a:r>
            <a:r>
              <a:rPr sz="4005" dirty="0">
                <a:solidFill>
                  <a:srgbClr val="C8352B"/>
                </a:solidFill>
              </a:rPr>
              <a:t>"role:webserver"</a:t>
            </a:r>
            <a:r>
              <a:rPr sz="4005" dirty="0"/>
              <a:t>)</a:t>
            </a:r>
          </a:p>
          <a:p>
            <a:pPr lvl="0" defTabSz="406908">
              <a:spcBef>
                <a:spcPts val="0"/>
              </a:spcBef>
              <a:buClrTx/>
              <a:defRPr sz="1800"/>
            </a:pPr>
            <a:endParaRPr sz="4005" dirty="0"/>
          </a:p>
          <a:p>
            <a:pPr lvl="0" defTabSz="406908">
              <a:spcBef>
                <a:spcPts val="0"/>
              </a:spcBef>
              <a:buClrTx/>
              <a:defRPr sz="1800"/>
            </a:pPr>
            <a:r>
              <a:rPr sz="4005" dirty="0"/>
              <a:t>template </a:t>
            </a:r>
            <a:r>
              <a:rPr sz="4005" dirty="0">
                <a:solidFill>
                  <a:srgbClr val="C8352B"/>
                </a:solidFill>
              </a:rPr>
              <a:t>"/etc/haproxy/haproxy.cfg"</a:t>
            </a:r>
            <a:r>
              <a:rPr sz="4005" dirty="0"/>
              <a:t> </a:t>
            </a:r>
            <a:r>
              <a:rPr sz="4005" b="1" dirty="0">
                <a:solidFill>
                  <a:srgbClr val="008F00"/>
                </a:solidFill>
              </a:rPr>
              <a:t>do</a:t>
            </a:r>
            <a:endParaRPr sz="4005" dirty="0"/>
          </a:p>
          <a:p>
            <a:pPr lvl="0" defTabSz="406908">
              <a:spcBef>
                <a:spcPts val="0"/>
              </a:spcBef>
              <a:buClrTx/>
              <a:defRPr sz="1800"/>
            </a:pPr>
            <a:r>
              <a:rPr sz="4005" dirty="0"/>
              <a:t>  source </a:t>
            </a:r>
            <a:r>
              <a:rPr sz="4005" dirty="0">
                <a:solidFill>
                  <a:srgbClr val="C8352B"/>
                </a:solidFill>
              </a:rPr>
              <a:t>"haproxy-app_lb.cfg.erb"</a:t>
            </a:r>
            <a:endParaRPr sz="4005" dirty="0"/>
          </a:p>
          <a:p>
            <a:pPr lvl="0" defTabSz="406908">
              <a:spcBef>
                <a:spcPts val="0"/>
              </a:spcBef>
              <a:buClrTx/>
              <a:defRPr sz="1800"/>
            </a:pPr>
            <a:r>
              <a:rPr sz="4005" dirty="0"/>
              <a:t>  owner </a:t>
            </a:r>
            <a:r>
              <a:rPr sz="4005" dirty="0">
                <a:solidFill>
                  <a:srgbClr val="C8352B"/>
                </a:solidFill>
              </a:rPr>
              <a:t>"root"</a:t>
            </a:r>
            <a:endParaRPr sz="4005" dirty="0"/>
          </a:p>
          <a:p>
            <a:pPr lvl="0" defTabSz="406908">
              <a:spcBef>
                <a:spcPts val="0"/>
              </a:spcBef>
              <a:buClrTx/>
              <a:defRPr sz="1800"/>
            </a:pPr>
            <a:r>
              <a:rPr sz="4005" dirty="0"/>
              <a:t>  group </a:t>
            </a:r>
            <a:r>
              <a:rPr sz="4005" dirty="0">
                <a:solidFill>
                  <a:srgbClr val="C8352B"/>
                </a:solidFill>
              </a:rPr>
              <a:t>"root"</a:t>
            </a:r>
            <a:endParaRPr sz="4005" dirty="0"/>
          </a:p>
          <a:p>
            <a:pPr lvl="0" defTabSz="406908">
              <a:spcBef>
                <a:spcPts val="0"/>
              </a:spcBef>
              <a:buClrTx/>
              <a:defRPr sz="1800"/>
            </a:pPr>
            <a:r>
              <a:rPr sz="4005" dirty="0"/>
              <a:t>  mode </a:t>
            </a:r>
            <a:r>
              <a:rPr sz="4005" dirty="0">
                <a:solidFill>
                  <a:srgbClr val="797979"/>
                </a:solidFill>
              </a:rPr>
              <a:t>0644</a:t>
            </a:r>
            <a:endParaRPr sz="4005" dirty="0"/>
          </a:p>
          <a:p>
            <a:pPr lvl="0" defTabSz="406908">
              <a:spcBef>
                <a:spcPts val="0"/>
              </a:spcBef>
              <a:buClrTx/>
              <a:defRPr sz="1800"/>
            </a:pPr>
            <a:r>
              <a:rPr sz="4005" dirty="0"/>
              <a:t>  variables </a:t>
            </a:r>
            <a:r>
              <a:rPr sz="4005" dirty="0">
                <a:solidFill>
                  <a:srgbClr val="22288F"/>
                </a:solidFill>
              </a:rPr>
              <a:t>:pool_members</a:t>
            </a:r>
            <a:r>
              <a:rPr sz="4005" dirty="0"/>
              <a:t> </a:t>
            </a:r>
            <a:r>
              <a:rPr sz="4005" dirty="0">
                <a:solidFill>
                  <a:srgbClr val="797979"/>
                </a:solidFill>
              </a:rPr>
              <a:t>=&gt;</a:t>
            </a:r>
            <a:r>
              <a:rPr sz="4005" dirty="0"/>
              <a:t> pool_members</a:t>
            </a:r>
            <a:r>
              <a:rPr sz="4005" dirty="0">
                <a:solidFill>
                  <a:srgbClr val="797979"/>
                </a:solidFill>
              </a:rPr>
              <a:t>.</a:t>
            </a:r>
            <a:r>
              <a:rPr sz="4005" dirty="0"/>
              <a:t>uniq</a:t>
            </a:r>
          </a:p>
          <a:p>
            <a:pPr lvl="0" defTabSz="406908">
              <a:spcBef>
                <a:spcPts val="0"/>
              </a:spcBef>
              <a:buClrTx/>
              <a:defRPr sz="1800"/>
            </a:pPr>
            <a:r>
              <a:rPr sz="4005" dirty="0"/>
              <a:t>  notifies </a:t>
            </a:r>
            <a:r>
              <a:rPr sz="4005" dirty="0">
                <a:solidFill>
                  <a:srgbClr val="22288F"/>
                </a:solidFill>
              </a:rPr>
              <a:t>:restart</a:t>
            </a:r>
            <a:r>
              <a:rPr sz="4005" dirty="0"/>
              <a:t>, </a:t>
            </a:r>
            <a:r>
              <a:rPr sz="4005" dirty="0">
                <a:solidFill>
                  <a:srgbClr val="C8352B"/>
                </a:solidFill>
              </a:rPr>
              <a:t>"service[haproxy]"</a:t>
            </a:r>
            <a:endParaRPr sz="4005" dirty="0"/>
          </a:p>
          <a:p>
            <a:pPr lvl="0" defTabSz="406908">
              <a:spcBef>
                <a:spcPts val="0"/>
              </a:spcBef>
              <a:buClrTx/>
              <a:defRPr sz="1800"/>
            </a:pPr>
            <a:r>
              <a:rPr sz="4005" b="1" dirty="0">
                <a:solidFill>
                  <a:srgbClr val="008F00"/>
                </a:solidFill>
              </a:rPr>
              <a:t>end</a:t>
            </a:r>
          </a:p>
        </p:txBody>
      </p:sp>
      <p:sp>
        <p:nvSpPr>
          <p:cNvPr id="1336" name="Shape 1336"/>
          <p:cNvSpPr/>
          <p:nvPr/>
        </p:nvSpPr>
        <p:spPr>
          <a:xfrm>
            <a:off x="863600" y="3426072"/>
            <a:ext cx="14325600" cy="28702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337" name="Shape 1337"/>
          <p:cNvSpPr/>
          <p:nvPr/>
        </p:nvSpPr>
        <p:spPr>
          <a:xfrm>
            <a:off x="863600" y="7077810"/>
            <a:ext cx="14325600" cy="12573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338" name="Shape 133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85</a:t>
            </a:fld>
            <a:endParaRPr sz="1000"/>
          </a:p>
        </p:txBody>
      </p:sp>
    </p:spTree>
  </p:cSld>
  <p:clrMapOvr>
    <a:masterClrMapping/>
  </p:clrMapOvr>
  <p:transition xmlns:p14="http://schemas.microsoft.com/office/powerpoint/2010/mai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2" name="Shape 1342"/>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Pass results into Templates</a:t>
            </a:r>
          </a:p>
        </p:txBody>
      </p:sp>
      <p:sp>
        <p:nvSpPr>
          <p:cNvPr id="1343" name="Shape 1343"/>
          <p:cNvSpPr>
            <a:spLocks noGrp="1"/>
          </p:cNvSpPr>
          <p:nvPr>
            <p:ph type="body" idx="1"/>
          </p:nvPr>
        </p:nvSpPr>
        <p:spPr>
          <a:xfrm>
            <a:off x="431800" y="1879600"/>
            <a:ext cx="15659100" cy="5626100"/>
          </a:xfrm>
          <a:prstGeom prst="rect">
            <a:avLst/>
          </a:prstGeom>
        </p:spPr>
        <p:txBody>
          <a:bodyPr/>
          <a:lstStyle/>
          <a:p>
            <a:pPr lvl="0">
              <a:lnSpc>
                <a:spcPct val="120000"/>
              </a:lnSpc>
              <a:defRPr sz="1800"/>
            </a:pPr>
            <a:r>
              <a:rPr sz="2300" i="1" dirty="0">
                <a:solidFill>
                  <a:srgbClr val="4F9192"/>
                </a:solidFill>
              </a:rPr>
              <a:t># Set up application listeners here.</a:t>
            </a:r>
            <a:endParaRPr sz="2300" dirty="0"/>
          </a:p>
          <a:p>
            <a:pPr lvl="0" defTabSz="457200">
              <a:lnSpc>
                <a:spcPct val="120000"/>
              </a:lnSpc>
              <a:spcBef>
                <a:spcPts val="0"/>
              </a:spcBef>
              <a:buClrTx/>
              <a:defRPr sz="1800"/>
            </a:pPr>
            <a:r>
              <a:rPr sz="2300" dirty="0"/>
              <a:t>listen application </a:t>
            </a:r>
            <a:r>
              <a:rPr sz="2300" dirty="0">
                <a:solidFill>
                  <a:srgbClr val="797979"/>
                </a:solidFill>
              </a:rPr>
              <a:t>0.0.0.0</a:t>
            </a:r>
            <a:r>
              <a:rPr sz="2300" dirty="0"/>
              <a:t>:</a:t>
            </a:r>
            <a:r>
              <a:rPr sz="2300" dirty="0">
                <a:solidFill>
                  <a:srgbClr val="797979"/>
                </a:solidFill>
              </a:rPr>
              <a:t>80</a:t>
            </a:r>
            <a:endParaRPr sz="2300" dirty="0"/>
          </a:p>
          <a:p>
            <a:pPr lvl="0" defTabSz="457200">
              <a:lnSpc>
                <a:spcPct val="120000"/>
              </a:lnSpc>
              <a:spcBef>
                <a:spcPts val="0"/>
              </a:spcBef>
              <a:buClrTx/>
              <a:defRPr sz="1800"/>
            </a:pPr>
            <a:r>
              <a:rPr sz="2300" dirty="0"/>
              <a:t>  balance roundrobin</a:t>
            </a:r>
          </a:p>
          <a:p>
            <a:pPr lvl="0" defTabSz="457200">
              <a:lnSpc>
                <a:spcPct val="120000"/>
              </a:lnSpc>
              <a:spcBef>
                <a:spcPts val="0"/>
              </a:spcBef>
              <a:buClrTx/>
              <a:defRPr sz="1800"/>
            </a:pPr>
            <a:r>
              <a:rPr sz="2300" dirty="0"/>
              <a:t>  </a:t>
            </a:r>
            <a:r>
              <a:rPr sz="2300" dirty="0">
                <a:solidFill>
                  <a:srgbClr val="797979"/>
                </a:solidFill>
              </a:rPr>
              <a:t>&lt;</a:t>
            </a:r>
            <a:r>
              <a:rPr sz="2300" dirty="0">
                <a:solidFill>
                  <a:srgbClr val="008F00"/>
                </a:solidFill>
              </a:rPr>
              <a:t>% @pool_members.each </a:t>
            </a:r>
            <a:r>
              <a:rPr sz="2300" b="1" dirty="0">
                <a:solidFill>
                  <a:srgbClr val="008F00"/>
                </a:solidFill>
              </a:rPr>
              <a:t>do</a:t>
            </a:r>
            <a:r>
              <a:rPr sz="2300" dirty="0"/>
              <a:t> </a:t>
            </a:r>
            <a:r>
              <a:rPr sz="2300" dirty="0">
                <a:solidFill>
                  <a:srgbClr val="797979"/>
                </a:solidFill>
              </a:rPr>
              <a:t>|</a:t>
            </a:r>
            <a:r>
              <a:rPr sz="2300" dirty="0"/>
              <a:t>member</a:t>
            </a:r>
            <a:r>
              <a:rPr sz="2300" dirty="0">
                <a:solidFill>
                  <a:srgbClr val="797979"/>
                </a:solidFill>
              </a:rPr>
              <a:t>|</a:t>
            </a:r>
            <a:r>
              <a:rPr sz="2300" dirty="0"/>
              <a:t> </a:t>
            </a:r>
            <a:r>
              <a:rPr sz="2300" dirty="0">
                <a:solidFill>
                  <a:srgbClr val="797979"/>
                </a:solidFill>
              </a:rPr>
              <a:t>-</a:t>
            </a:r>
            <a:r>
              <a:rPr sz="2300" dirty="0">
                <a:solidFill>
                  <a:srgbClr val="008F00"/>
                </a:solidFill>
              </a:rPr>
              <a:t>%&gt;</a:t>
            </a:r>
          </a:p>
          <a:p>
            <a:pPr lvl="0" defTabSz="457200">
              <a:lnSpc>
                <a:spcPct val="120000"/>
              </a:lnSpc>
              <a:spcBef>
                <a:spcPts val="0"/>
              </a:spcBef>
              <a:buClrTx/>
              <a:defRPr sz="1800"/>
            </a:pPr>
            <a:r>
              <a:rPr sz="2300" dirty="0">
                <a:solidFill>
                  <a:srgbClr val="008F00"/>
                </a:solidFill>
              </a:rPr>
              <a:t>  server &lt;%= member[:hostname] %&gt;</a:t>
            </a:r>
            <a:r>
              <a:rPr sz="2300" dirty="0"/>
              <a:t> </a:t>
            </a:r>
            <a:r>
              <a:rPr sz="2300" dirty="0">
                <a:solidFill>
                  <a:srgbClr val="797979"/>
                </a:solidFill>
              </a:rPr>
              <a:t>&lt;%=</a:t>
            </a:r>
            <a:r>
              <a:rPr sz="2300" dirty="0"/>
              <a:t> member</a:t>
            </a:r>
            <a:r>
              <a:rPr sz="2300" dirty="0">
                <a:solidFill>
                  <a:srgbClr val="797979"/>
                </a:solidFill>
              </a:rPr>
              <a:t>[</a:t>
            </a:r>
            <a:r>
              <a:rPr sz="2300" dirty="0">
                <a:solidFill>
                  <a:srgbClr val="22288F"/>
                </a:solidFill>
              </a:rPr>
              <a:t>:ipaddress</a:t>
            </a:r>
            <a:r>
              <a:rPr sz="2300" dirty="0">
                <a:solidFill>
                  <a:srgbClr val="797979"/>
                </a:solidFill>
              </a:rPr>
              <a:t>]</a:t>
            </a:r>
            <a:r>
              <a:rPr sz="2300" dirty="0"/>
              <a:t> </a:t>
            </a:r>
            <a:r>
              <a:rPr sz="2300" dirty="0">
                <a:solidFill>
                  <a:srgbClr val="008F00"/>
                </a:solidFill>
              </a:rPr>
              <a:t>%&gt;:&gt;</a:t>
            </a:r>
            <a:r>
              <a:rPr sz="2300" dirty="0"/>
              <a:t> weight </a:t>
            </a:r>
            <a:r>
              <a:rPr sz="2300" dirty="0">
                <a:solidFill>
                  <a:srgbClr val="797979"/>
                </a:solidFill>
              </a:rPr>
              <a:t>1</a:t>
            </a:r>
            <a:r>
              <a:rPr sz="2300" dirty="0"/>
              <a:t> maxconn </a:t>
            </a:r>
            <a:r>
              <a:rPr sz="2300" dirty="0">
                <a:solidFill>
                  <a:srgbClr val="797979"/>
                </a:solidFill>
              </a:rPr>
              <a:t>1</a:t>
            </a:r>
            <a:r>
              <a:rPr sz="2300" dirty="0"/>
              <a:t> check</a:t>
            </a:r>
          </a:p>
          <a:p>
            <a:pPr lvl="0" defTabSz="457200">
              <a:lnSpc>
                <a:spcPct val="120000"/>
              </a:lnSpc>
              <a:spcBef>
                <a:spcPts val="0"/>
              </a:spcBef>
              <a:buClrTx/>
              <a:defRPr sz="1800"/>
            </a:pPr>
            <a:r>
              <a:rPr sz="2300" dirty="0"/>
              <a:t>  </a:t>
            </a:r>
            <a:r>
              <a:rPr sz="2300" dirty="0">
                <a:solidFill>
                  <a:srgbClr val="797979"/>
                </a:solidFill>
              </a:rPr>
              <a:t>&lt;</a:t>
            </a:r>
            <a:r>
              <a:rPr sz="2300" dirty="0">
                <a:solidFill>
                  <a:srgbClr val="008F00"/>
                </a:solidFill>
              </a:rPr>
              <a:t>% end </a:t>
            </a:r>
            <a:r>
              <a:rPr sz="2300" dirty="0">
                <a:solidFill>
                  <a:srgbClr val="797979"/>
                </a:solidFill>
              </a:rPr>
              <a:t>-</a:t>
            </a:r>
            <a:r>
              <a:rPr sz="2300" dirty="0">
                <a:solidFill>
                  <a:srgbClr val="008F00"/>
                </a:solidFill>
              </a:rPr>
              <a:t>%&gt;</a:t>
            </a:r>
          </a:p>
          <a:p>
            <a:pPr lvl="0" defTabSz="457200">
              <a:lnSpc>
                <a:spcPct val="120000"/>
              </a:lnSpc>
              <a:spcBef>
                <a:spcPts val="0"/>
              </a:spcBef>
              <a:buClrTx/>
              <a:defRPr sz="1800"/>
            </a:pPr>
            <a:r>
              <a:rPr sz="2300" dirty="0">
                <a:solidFill>
                  <a:srgbClr val="008F00"/>
                </a:solidFill>
              </a:rPr>
              <a:t>&lt;% if node["haproxy"]["enable_admin"] -%&gt;</a:t>
            </a:r>
            <a:endParaRPr sz="2300" dirty="0"/>
          </a:p>
          <a:p>
            <a:pPr lvl="0" defTabSz="457200">
              <a:lnSpc>
                <a:spcPct val="120000"/>
              </a:lnSpc>
              <a:spcBef>
                <a:spcPts val="0"/>
              </a:spcBef>
              <a:buClrTx/>
              <a:defRPr sz="1800"/>
            </a:pPr>
            <a:r>
              <a:rPr sz="2300" dirty="0"/>
              <a:t>listen admin </a:t>
            </a:r>
            <a:r>
              <a:rPr sz="2300" dirty="0">
                <a:solidFill>
                  <a:srgbClr val="797979"/>
                </a:solidFill>
              </a:rPr>
              <a:t>0.0.0.0</a:t>
            </a:r>
            <a:r>
              <a:rPr sz="2300" dirty="0"/>
              <a:t>:</a:t>
            </a:r>
            <a:r>
              <a:rPr sz="2300" dirty="0">
                <a:solidFill>
                  <a:srgbClr val="797979"/>
                </a:solidFill>
              </a:rPr>
              <a:t>22002</a:t>
            </a:r>
            <a:endParaRPr sz="2300" dirty="0"/>
          </a:p>
          <a:p>
            <a:pPr lvl="0" defTabSz="457200">
              <a:lnSpc>
                <a:spcPct val="120000"/>
              </a:lnSpc>
              <a:spcBef>
                <a:spcPts val="0"/>
              </a:spcBef>
              <a:buClrTx/>
              <a:defRPr sz="1800"/>
            </a:pPr>
            <a:r>
              <a:rPr sz="2300" dirty="0"/>
              <a:t>  mode http</a:t>
            </a:r>
          </a:p>
          <a:p>
            <a:pPr lvl="0" defTabSz="457200">
              <a:lnSpc>
                <a:spcPct val="120000"/>
              </a:lnSpc>
              <a:spcBef>
                <a:spcPts val="0"/>
              </a:spcBef>
              <a:buClrTx/>
              <a:defRPr sz="1800"/>
            </a:pPr>
            <a:r>
              <a:rPr sz="2300" dirty="0"/>
              <a:t>  stats uri </a:t>
            </a:r>
            <a:r>
              <a:rPr sz="2300" dirty="0">
                <a:solidFill>
                  <a:srgbClr val="797979"/>
                </a:solidFill>
              </a:rPr>
              <a:t>/</a:t>
            </a:r>
            <a:endParaRPr sz="2300" dirty="0"/>
          </a:p>
          <a:p>
            <a:pPr lvl="0" defTabSz="457200">
              <a:lnSpc>
                <a:spcPct val="120000"/>
              </a:lnSpc>
              <a:spcBef>
                <a:spcPts val="0"/>
              </a:spcBef>
              <a:buClrTx/>
              <a:defRPr sz="1800"/>
            </a:pPr>
            <a:r>
              <a:rPr sz="2300" dirty="0">
                <a:solidFill>
                  <a:srgbClr val="797979"/>
                </a:solidFill>
              </a:rPr>
              <a:t>&lt;</a:t>
            </a:r>
            <a:r>
              <a:rPr sz="2300" dirty="0">
                <a:solidFill>
                  <a:srgbClr val="008F00"/>
                </a:solidFill>
              </a:rPr>
              <a:t>% end </a:t>
            </a:r>
            <a:r>
              <a:rPr sz="2300" dirty="0">
                <a:solidFill>
                  <a:srgbClr val="797979"/>
                </a:solidFill>
              </a:rPr>
              <a:t>-%&gt;</a:t>
            </a:r>
          </a:p>
        </p:txBody>
      </p:sp>
      <p:sp>
        <p:nvSpPr>
          <p:cNvPr id="1344" name="Shape 134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86</a:t>
            </a:fld>
            <a:endParaRPr sz="1000"/>
          </a:p>
        </p:txBody>
      </p:sp>
      <p:sp>
        <p:nvSpPr>
          <p:cNvPr id="1345" name="Shape 1345"/>
          <p:cNvSpPr/>
          <p:nvPr/>
        </p:nvSpPr>
        <p:spPr>
          <a:xfrm>
            <a:off x="762000" y="3412292"/>
            <a:ext cx="15125700" cy="1257300"/>
          </a:xfrm>
          <a:prstGeom prst="rect">
            <a:avLst/>
          </a:prstGeom>
          <a:ln w="25400">
            <a:solidFill>
              <a:srgbClr val="FF93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xmlns:p14="http://schemas.microsoft.com/office/powerpoint/2010/mai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7" name="Shape 1347"/>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HAProxy Configuration</a:t>
            </a:r>
          </a:p>
        </p:txBody>
      </p:sp>
      <p:sp>
        <p:nvSpPr>
          <p:cNvPr id="1348" name="Shape 134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87</a:t>
            </a:fld>
            <a:endParaRPr sz="1000"/>
          </a:p>
        </p:txBody>
      </p:sp>
      <p:sp>
        <p:nvSpPr>
          <p:cNvPr id="1349" name="Shape 1349"/>
          <p:cNvSpPr/>
          <p:nvPr/>
        </p:nvSpPr>
        <p:spPr>
          <a:xfrm>
            <a:off x="76200" y="1714500"/>
            <a:ext cx="15925800" cy="15621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normAutofit/>
          </a:bodyPr>
          <a:lstStyle/>
          <a:p>
            <a:pPr lvl="8" indent="0" algn="l" defTabSz="457200">
              <a:defRPr sz="1800"/>
            </a:pPr>
            <a:r>
              <a:rPr sz="2300" dirty="0">
                <a:latin typeface="+mn-lt"/>
                <a:ea typeface="+mn-ea"/>
                <a:cs typeface="+mn-cs"/>
                <a:sym typeface="Courier"/>
              </a:rPr>
              <a:t>  </a:t>
            </a:r>
            <a:r>
              <a:rPr sz="2300" dirty="0">
                <a:solidFill>
                  <a:srgbClr val="797979"/>
                </a:solidFill>
                <a:latin typeface="+mn-lt"/>
                <a:ea typeface="+mn-ea"/>
                <a:cs typeface="+mn-cs"/>
                <a:sym typeface="Courier"/>
              </a:rPr>
              <a:t>&lt;</a:t>
            </a:r>
            <a:r>
              <a:rPr sz="2300" dirty="0">
                <a:solidFill>
                  <a:srgbClr val="008F00"/>
                </a:solidFill>
                <a:latin typeface="+mn-lt"/>
                <a:ea typeface="+mn-ea"/>
                <a:cs typeface="+mn-cs"/>
                <a:sym typeface="Courier"/>
              </a:rPr>
              <a:t>% @pool_members.each </a:t>
            </a:r>
            <a:r>
              <a:rPr sz="2300" b="1" dirty="0">
                <a:solidFill>
                  <a:srgbClr val="008F00"/>
                </a:solidFill>
                <a:latin typeface="+mn-lt"/>
                <a:ea typeface="+mn-ea"/>
                <a:cs typeface="+mn-cs"/>
                <a:sym typeface="Courier"/>
              </a:rPr>
              <a:t>do</a:t>
            </a:r>
            <a:r>
              <a:rPr sz="2300" dirty="0">
                <a:latin typeface="+mn-lt"/>
                <a:ea typeface="+mn-ea"/>
                <a:cs typeface="+mn-cs"/>
                <a:sym typeface="Courier"/>
              </a:rPr>
              <a:t> </a:t>
            </a:r>
            <a:r>
              <a:rPr sz="2300" dirty="0">
                <a:solidFill>
                  <a:srgbClr val="797979"/>
                </a:solidFill>
                <a:latin typeface="+mn-lt"/>
                <a:ea typeface="+mn-ea"/>
                <a:cs typeface="+mn-cs"/>
                <a:sym typeface="Courier"/>
              </a:rPr>
              <a:t>|</a:t>
            </a:r>
            <a:r>
              <a:rPr sz="2300" dirty="0">
                <a:latin typeface="+mn-lt"/>
                <a:ea typeface="+mn-ea"/>
                <a:cs typeface="+mn-cs"/>
                <a:sym typeface="Courier"/>
              </a:rPr>
              <a:t>member</a:t>
            </a:r>
            <a:r>
              <a:rPr sz="2300" dirty="0">
                <a:solidFill>
                  <a:srgbClr val="797979"/>
                </a:solidFill>
                <a:latin typeface="+mn-lt"/>
                <a:ea typeface="+mn-ea"/>
                <a:cs typeface="+mn-cs"/>
                <a:sym typeface="Courier"/>
              </a:rPr>
              <a:t>|</a:t>
            </a:r>
            <a:r>
              <a:rPr sz="2300" dirty="0">
                <a:latin typeface="+mn-lt"/>
                <a:ea typeface="+mn-ea"/>
                <a:cs typeface="+mn-cs"/>
                <a:sym typeface="Courier"/>
              </a:rPr>
              <a:t> </a:t>
            </a:r>
            <a:r>
              <a:rPr sz="2300" dirty="0">
                <a:solidFill>
                  <a:srgbClr val="797979"/>
                </a:solidFill>
                <a:latin typeface="+mn-lt"/>
                <a:ea typeface="+mn-ea"/>
                <a:cs typeface="+mn-cs"/>
                <a:sym typeface="Courier"/>
              </a:rPr>
              <a:t>-</a:t>
            </a:r>
            <a:r>
              <a:rPr sz="2300" dirty="0">
                <a:solidFill>
                  <a:srgbClr val="008F00"/>
                </a:solidFill>
                <a:latin typeface="+mn-lt"/>
                <a:ea typeface="+mn-ea"/>
                <a:cs typeface="+mn-cs"/>
                <a:sym typeface="Courier"/>
              </a:rPr>
              <a:t>%&gt;</a:t>
            </a:r>
          </a:p>
          <a:p>
            <a:pPr lvl="8" indent="0" algn="l" defTabSz="457200">
              <a:defRPr sz="1800"/>
            </a:pPr>
            <a:r>
              <a:rPr sz="2300" dirty="0">
                <a:solidFill>
                  <a:srgbClr val="008F00"/>
                </a:solidFill>
                <a:latin typeface="+mn-lt"/>
                <a:ea typeface="+mn-ea"/>
                <a:cs typeface="+mn-cs"/>
                <a:sym typeface="Courier"/>
              </a:rPr>
              <a:t>  server &lt;%= member[:hostname] %&gt;</a:t>
            </a:r>
            <a:r>
              <a:rPr sz="2300" dirty="0">
                <a:latin typeface="+mn-lt"/>
                <a:ea typeface="+mn-ea"/>
                <a:cs typeface="+mn-cs"/>
                <a:sym typeface="Courier"/>
              </a:rPr>
              <a:t> </a:t>
            </a:r>
            <a:r>
              <a:rPr sz="2300" dirty="0">
                <a:solidFill>
                  <a:srgbClr val="797979"/>
                </a:solidFill>
                <a:latin typeface="+mn-lt"/>
                <a:ea typeface="+mn-ea"/>
                <a:cs typeface="+mn-cs"/>
                <a:sym typeface="Courier"/>
              </a:rPr>
              <a:t>&lt;%=</a:t>
            </a:r>
            <a:r>
              <a:rPr sz="2300" dirty="0">
                <a:latin typeface="+mn-lt"/>
                <a:ea typeface="+mn-ea"/>
                <a:cs typeface="+mn-cs"/>
                <a:sym typeface="Courier"/>
              </a:rPr>
              <a:t> member</a:t>
            </a:r>
            <a:r>
              <a:rPr sz="2300" dirty="0">
                <a:solidFill>
                  <a:srgbClr val="797979"/>
                </a:solidFill>
                <a:latin typeface="+mn-lt"/>
                <a:ea typeface="+mn-ea"/>
                <a:cs typeface="+mn-cs"/>
                <a:sym typeface="Courier"/>
              </a:rPr>
              <a:t>[</a:t>
            </a:r>
            <a:r>
              <a:rPr sz="2300" dirty="0">
                <a:solidFill>
                  <a:srgbClr val="22288F"/>
                </a:solidFill>
                <a:latin typeface="+mn-lt"/>
                <a:ea typeface="+mn-ea"/>
                <a:cs typeface="+mn-cs"/>
                <a:sym typeface="Courier"/>
              </a:rPr>
              <a:t>:ipaddress</a:t>
            </a:r>
            <a:r>
              <a:rPr sz="2300" dirty="0">
                <a:solidFill>
                  <a:srgbClr val="797979"/>
                </a:solidFill>
                <a:latin typeface="+mn-lt"/>
                <a:ea typeface="+mn-ea"/>
                <a:cs typeface="+mn-cs"/>
                <a:sym typeface="Courier"/>
              </a:rPr>
              <a:t>]</a:t>
            </a:r>
            <a:r>
              <a:rPr sz="2300" dirty="0">
                <a:latin typeface="+mn-lt"/>
                <a:ea typeface="+mn-ea"/>
                <a:cs typeface="+mn-cs"/>
                <a:sym typeface="Courier"/>
              </a:rPr>
              <a:t> </a:t>
            </a:r>
            <a:r>
              <a:rPr sz="2300" dirty="0">
                <a:solidFill>
                  <a:srgbClr val="008F00"/>
                </a:solidFill>
                <a:latin typeface="+mn-lt"/>
                <a:ea typeface="+mn-ea"/>
                <a:cs typeface="+mn-cs"/>
                <a:sym typeface="Courier"/>
              </a:rPr>
              <a:t>%&gt;:&gt;</a:t>
            </a:r>
            <a:r>
              <a:rPr sz="2300" dirty="0">
                <a:latin typeface="+mn-lt"/>
                <a:ea typeface="+mn-ea"/>
                <a:cs typeface="+mn-cs"/>
                <a:sym typeface="Courier"/>
              </a:rPr>
              <a:t> weight </a:t>
            </a:r>
            <a:r>
              <a:rPr sz="2300" dirty="0">
                <a:solidFill>
                  <a:srgbClr val="797979"/>
                </a:solidFill>
                <a:latin typeface="+mn-lt"/>
                <a:ea typeface="+mn-ea"/>
                <a:cs typeface="+mn-cs"/>
                <a:sym typeface="Courier"/>
              </a:rPr>
              <a:t>1</a:t>
            </a:r>
            <a:r>
              <a:rPr sz="2300" dirty="0">
                <a:latin typeface="+mn-lt"/>
                <a:ea typeface="+mn-ea"/>
                <a:cs typeface="+mn-cs"/>
                <a:sym typeface="Courier"/>
              </a:rPr>
              <a:t> maxconn </a:t>
            </a:r>
            <a:r>
              <a:rPr sz="2300" dirty="0">
                <a:solidFill>
                  <a:srgbClr val="797979"/>
                </a:solidFill>
                <a:latin typeface="+mn-lt"/>
                <a:ea typeface="+mn-ea"/>
                <a:cs typeface="+mn-cs"/>
                <a:sym typeface="Courier"/>
              </a:rPr>
              <a:t>1</a:t>
            </a:r>
            <a:r>
              <a:rPr sz="2300" dirty="0">
                <a:latin typeface="+mn-lt"/>
                <a:ea typeface="+mn-ea"/>
                <a:cs typeface="+mn-cs"/>
                <a:sym typeface="Courier"/>
              </a:rPr>
              <a:t> check</a:t>
            </a:r>
          </a:p>
          <a:p>
            <a:pPr lvl="8" indent="0" algn="l" defTabSz="457200">
              <a:defRPr sz="1800"/>
            </a:pPr>
            <a:r>
              <a:rPr sz="2300" dirty="0">
                <a:latin typeface="+mn-lt"/>
                <a:ea typeface="+mn-ea"/>
                <a:cs typeface="+mn-cs"/>
                <a:sym typeface="Courier"/>
              </a:rPr>
              <a:t>  </a:t>
            </a:r>
            <a:r>
              <a:rPr sz="2300" dirty="0">
                <a:solidFill>
                  <a:srgbClr val="797979"/>
                </a:solidFill>
                <a:latin typeface="+mn-lt"/>
                <a:ea typeface="+mn-ea"/>
                <a:cs typeface="+mn-cs"/>
                <a:sym typeface="Courier"/>
              </a:rPr>
              <a:t>&lt;</a:t>
            </a:r>
            <a:r>
              <a:rPr sz="2300" dirty="0">
                <a:solidFill>
                  <a:srgbClr val="008F00"/>
                </a:solidFill>
                <a:latin typeface="+mn-lt"/>
                <a:ea typeface="+mn-ea"/>
                <a:cs typeface="+mn-cs"/>
                <a:sym typeface="Courier"/>
              </a:rPr>
              <a:t>% end </a:t>
            </a:r>
            <a:r>
              <a:rPr sz="2300" dirty="0">
                <a:solidFill>
                  <a:srgbClr val="797979"/>
                </a:solidFill>
                <a:latin typeface="+mn-lt"/>
                <a:ea typeface="+mn-ea"/>
                <a:cs typeface="+mn-cs"/>
                <a:sym typeface="Courier"/>
              </a:rPr>
              <a:t>-</a:t>
            </a:r>
            <a:r>
              <a:rPr sz="2300" dirty="0">
                <a:solidFill>
                  <a:srgbClr val="008F00"/>
                </a:solidFill>
                <a:latin typeface="+mn-lt"/>
                <a:ea typeface="+mn-ea"/>
                <a:cs typeface="+mn-cs"/>
                <a:sym typeface="Courier"/>
              </a:rPr>
              <a:t>%&gt;</a:t>
            </a:r>
          </a:p>
        </p:txBody>
      </p:sp>
      <p:sp>
        <p:nvSpPr>
          <p:cNvPr id="1350" name="Shape 1350"/>
          <p:cNvSpPr/>
          <p:nvPr/>
        </p:nvSpPr>
        <p:spPr>
          <a:xfrm>
            <a:off x="401053" y="2273300"/>
            <a:ext cx="15473263" cy="393700"/>
          </a:xfrm>
          <a:prstGeom prst="rect">
            <a:avLst/>
          </a:prstGeom>
          <a:solidFill>
            <a:srgbClr val="FFFFFF">
              <a:alpha val="70000"/>
            </a:srgbClr>
          </a:solidFill>
          <a:ln w="25400">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351" name="Shape 1351"/>
          <p:cNvSpPr/>
          <p:nvPr/>
        </p:nvSpPr>
        <p:spPr>
          <a:xfrm>
            <a:off x="533400" y="3886200"/>
            <a:ext cx="3009900" cy="38354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normAutofit/>
          </a:bodyPr>
          <a:lstStyle/>
          <a:p>
            <a:pPr lvl="0" algn="l" defTabSz="284987">
              <a:spcBef>
                <a:spcPts val="600"/>
              </a:spcBef>
              <a:defRPr sz="1800"/>
            </a:pPr>
            <a:r>
              <a:rPr sz="1734">
                <a:latin typeface="+mn-lt"/>
                <a:ea typeface="+mn-ea"/>
                <a:cs typeface="+mn-cs"/>
                <a:sym typeface="Courier"/>
              </a:rPr>
              <a:t>pool_members</a:t>
            </a:r>
            <a:endParaRPr sz="1734">
              <a:solidFill>
                <a:srgbClr val="C8352B"/>
              </a:solidFill>
              <a:latin typeface="+mn-lt"/>
              <a:ea typeface="+mn-ea"/>
              <a:cs typeface="+mn-cs"/>
              <a:sym typeface="Courier"/>
            </a:endParaRPr>
          </a:p>
          <a:p>
            <a:pPr lvl="8" indent="0" algn="l" defTabSz="233172">
              <a:defRPr sz="1800"/>
            </a:pPr>
            <a:r>
              <a:rPr sz="1121">
                <a:latin typeface="+mn-lt"/>
                <a:ea typeface="+mn-ea"/>
                <a:cs typeface="+mn-cs"/>
                <a:sym typeface="Courier"/>
              </a:rPr>
              <a:t>{</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"web01"</a:t>
            </a:r>
            <a:r>
              <a:rPr sz="1121">
                <a:latin typeface="+mn-lt"/>
                <a:ea typeface="+mn-ea"/>
                <a:cs typeface="+mn-cs"/>
                <a:sym typeface="Courier"/>
              </a:rPr>
              <a:t> : {</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"hostname"</a:t>
            </a:r>
            <a:r>
              <a:rPr sz="1121">
                <a:latin typeface="+mn-lt"/>
                <a:ea typeface="+mn-ea"/>
                <a:cs typeface="+mn-cs"/>
                <a:sym typeface="Courier"/>
              </a:rPr>
              <a:t> : </a:t>
            </a:r>
            <a:r>
              <a:rPr sz="1121">
                <a:solidFill>
                  <a:srgbClr val="C8352B"/>
                </a:solidFill>
                <a:latin typeface="+mn-lt"/>
                <a:ea typeface="+mn-ea"/>
                <a:cs typeface="+mn-cs"/>
                <a:sym typeface="Courier"/>
              </a:rPr>
              <a:t>"web01"</a:t>
            </a:r>
            <a:r>
              <a:rPr sz="1121">
                <a:latin typeface="+mn-lt"/>
                <a:ea typeface="+mn-ea"/>
                <a:cs typeface="+mn-cs"/>
                <a:sym typeface="Courier"/>
              </a:rPr>
              <a:t>,</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"ipaddress"</a:t>
            </a:r>
            <a:r>
              <a:rPr sz="1121">
                <a:latin typeface="+mn-lt"/>
                <a:ea typeface="+mn-ea"/>
                <a:cs typeface="+mn-cs"/>
                <a:sym typeface="Courier"/>
              </a:rPr>
              <a:t> : </a:t>
            </a:r>
            <a:r>
              <a:rPr sz="1121">
                <a:solidFill>
                  <a:srgbClr val="C8352B"/>
                </a:solidFill>
                <a:latin typeface="+mn-lt"/>
                <a:ea typeface="+mn-ea"/>
                <a:cs typeface="+mn-cs"/>
                <a:sym typeface="Courier"/>
              </a:rPr>
              <a:t>"10.1.1.1"</a:t>
            </a:r>
            <a:endParaRPr sz="1121">
              <a:latin typeface="+mn-lt"/>
              <a:ea typeface="+mn-ea"/>
              <a:cs typeface="+mn-cs"/>
              <a:sym typeface="Courier"/>
            </a:endParaRPr>
          </a:p>
          <a:p>
            <a:pPr lvl="8" indent="0" algn="l" defTabSz="233172">
              <a:defRPr sz="1800"/>
            </a:pPr>
            <a:r>
              <a:rPr sz="1121">
                <a:latin typeface="+mn-lt"/>
                <a:ea typeface="+mn-ea"/>
                <a:cs typeface="+mn-cs"/>
                <a:sym typeface="Courier"/>
              </a:rPr>
              <a:t>  },</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"web02"</a:t>
            </a:r>
            <a:r>
              <a:rPr sz="1121">
                <a:latin typeface="+mn-lt"/>
                <a:ea typeface="+mn-ea"/>
                <a:cs typeface="+mn-cs"/>
                <a:sym typeface="Courier"/>
              </a:rPr>
              <a:t> : {</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"hostname"</a:t>
            </a:r>
            <a:r>
              <a:rPr sz="1121">
                <a:latin typeface="+mn-lt"/>
                <a:ea typeface="+mn-ea"/>
                <a:cs typeface="+mn-cs"/>
                <a:sym typeface="Courier"/>
              </a:rPr>
              <a:t> : </a:t>
            </a:r>
            <a:r>
              <a:rPr sz="1121">
                <a:solidFill>
                  <a:srgbClr val="C8352B"/>
                </a:solidFill>
                <a:latin typeface="+mn-lt"/>
                <a:ea typeface="+mn-ea"/>
                <a:cs typeface="+mn-cs"/>
                <a:sym typeface="Courier"/>
              </a:rPr>
              <a:t>"web02"</a:t>
            </a:r>
            <a:r>
              <a:rPr sz="1121">
                <a:latin typeface="+mn-lt"/>
                <a:ea typeface="+mn-ea"/>
                <a:cs typeface="+mn-cs"/>
                <a:sym typeface="Courier"/>
              </a:rPr>
              <a:t>,</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"ipaddress"</a:t>
            </a:r>
            <a:r>
              <a:rPr sz="1121">
                <a:latin typeface="+mn-lt"/>
                <a:ea typeface="+mn-ea"/>
                <a:cs typeface="+mn-cs"/>
                <a:sym typeface="Courier"/>
              </a:rPr>
              <a:t> : </a:t>
            </a:r>
            <a:r>
              <a:rPr sz="1121">
                <a:solidFill>
                  <a:srgbClr val="C8352B"/>
                </a:solidFill>
                <a:latin typeface="+mn-lt"/>
                <a:ea typeface="+mn-ea"/>
                <a:cs typeface="+mn-cs"/>
                <a:sym typeface="Courier"/>
              </a:rPr>
              <a:t>"10.1.1.2"</a:t>
            </a:r>
            <a:endParaRPr sz="1121">
              <a:latin typeface="+mn-lt"/>
              <a:ea typeface="+mn-ea"/>
              <a:cs typeface="+mn-cs"/>
              <a:sym typeface="Courier"/>
            </a:endParaRPr>
          </a:p>
          <a:p>
            <a:pPr lvl="8" indent="0" algn="l" defTabSz="233172">
              <a:defRPr sz="1800"/>
            </a:pPr>
            <a:r>
              <a:rPr sz="1121">
                <a:latin typeface="+mn-lt"/>
                <a:ea typeface="+mn-ea"/>
                <a:cs typeface="+mn-cs"/>
                <a:sym typeface="Courier"/>
              </a:rPr>
              <a:t>  },</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"web03"</a:t>
            </a:r>
            <a:r>
              <a:rPr sz="1121">
                <a:latin typeface="+mn-lt"/>
                <a:ea typeface="+mn-ea"/>
                <a:cs typeface="+mn-cs"/>
                <a:sym typeface="Courier"/>
              </a:rPr>
              <a:t> : {</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"hostname"</a:t>
            </a:r>
            <a:r>
              <a:rPr sz="1121">
                <a:latin typeface="+mn-lt"/>
                <a:ea typeface="+mn-ea"/>
                <a:cs typeface="+mn-cs"/>
                <a:sym typeface="Courier"/>
              </a:rPr>
              <a:t> : </a:t>
            </a:r>
            <a:r>
              <a:rPr sz="1121">
                <a:solidFill>
                  <a:srgbClr val="C8352B"/>
                </a:solidFill>
                <a:latin typeface="+mn-lt"/>
                <a:ea typeface="+mn-ea"/>
                <a:cs typeface="+mn-cs"/>
                <a:sym typeface="Courier"/>
              </a:rPr>
              <a:t>"web03"</a:t>
            </a:r>
            <a:r>
              <a:rPr sz="1121">
                <a:latin typeface="+mn-lt"/>
                <a:ea typeface="+mn-ea"/>
                <a:cs typeface="+mn-cs"/>
                <a:sym typeface="Courier"/>
              </a:rPr>
              <a:t>,</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"ipaddress"</a:t>
            </a:r>
            <a:r>
              <a:rPr sz="1121">
                <a:latin typeface="+mn-lt"/>
                <a:ea typeface="+mn-ea"/>
                <a:cs typeface="+mn-cs"/>
                <a:sym typeface="Courier"/>
              </a:rPr>
              <a:t> : </a:t>
            </a:r>
            <a:r>
              <a:rPr sz="1121">
                <a:solidFill>
                  <a:srgbClr val="C8352B"/>
                </a:solidFill>
                <a:latin typeface="+mn-lt"/>
                <a:ea typeface="+mn-ea"/>
                <a:cs typeface="+mn-cs"/>
                <a:sym typeface="Courier"/>
              </a:rPr>
              <a:t>"10.1.1.3"</a:t>
            </a:r>
            <a:endParaRPr sz="1121">
              <a:latin typeface="+mn-lt"/>
              <a:ea typeface="+mn-ea"/>
              <a:cs typeface="+mn-cs"/>
              <a:sym typeface="Courier"/>
            </a:endParaRPr>
          </a:p>
          <a:p>
            <a:pPr lvl="8" indent="0" algn="l" defTabSz="233172">
              <a:defRPr sz="1800"/>
            </a:pPr>
            <a:r>
              <a:rPr sz="1121">
                <a:latin typeface="+mn-lt"/>
                <a:ea typeface="+mn-ea"/>
                <a:cs typeface="+mn-cs"/>
                <a:sym typeface="Courier"/>
              </a:rPr>
              <a:t>  },</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"web04"</a:t>
            </a:r>
            <a:r>
              <a:rPr sz="1121">
                <a:latin typeface="+mn-lt"/>
                <a:ea typeface="+mn-ea"/>
                <a:cs typeface="+mn-cs"/>
                <a:sym typeface="Courier"/>
              </a:rPr>
              <a:t> : {</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"hostname"</a:t>
            </a:r>
            <a:r>
              <a:rPr sz="1121">
                <a:latin typeface="+mn-lt"/>
                <a:ea typeface="+mn-ea"/>
                <a:cs typeface="+mn-cs"/>
                <a:sym typeface="Courier"/>
              </a:rPr>
              <a:t> : </a:t>
            </a:r>
            <a:r>
              <a:rPr sz="1121">
                <a:solidFill>
                  <a:srgbClr val="C8352B"/>
                </a:solidFill>
                <a:latin typeface="+mn-lt"/>
                <a:ea typeface="+mn-ea"/>
                <a:cs typeface="+mn-cs"/>
                <a:sym typeface="Courier"/>
              </a:rPr>
              <a:t>"web04"</a:t>
            </a:r>
            <a:r>
              <a:rPr sz="1121">
                <a:latin typeface="+mn-lt"/>
                <a:ea typeface="+mn-ea"/>
                <a:cs typeface="+mn-cs"/>
                <a:sym typeface="Courier"/>
              </a:rPr>
              <a:t>,</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"ipaddress"</a:t>
            </a:r>
            <a:r>
              <a:rPr sz="1121">
                <a:latin typeface="+mn-lt"/>
                <a:ea typeface="+mn-ea"/>
                <a:cs typeface="+mn-cs"/>
                <a:sym typeface="Courier"/>
              </a:rPr>
              <a:t> : </a:t>
            </a:r>
            <a:r>
              <a:rPr sz="1121">
                <a:solidFill>
                  <a:srgbClr val="C8352B"/>
                </a:solidFill>
                <a:latin typeface="+mn-lt"/>
                <a:ea typeface="+mn-ea"/>
                <a:cs typeface="+mn-cs"/>
                <a:sym typeface="Courier"/>
              </a:rPr>
              <a:t>"10.1.1.4"</a:t>
            </a:r>
            <a:endParaRPr sz="1121">
              <a:solidFill>
                <a:srgbClr val="008F00"/>
              </a:solidFill>
              <a:latin typeface="+mn-lt"/>
              <a:ea typeface="+mn-ea"/>
              <a:cs typeface="+mn-cs"/>
              <a:sym typeface="Courier"/>
            </a:endParaRPr>
          </a:p>
          <a:p>
            <a:pPr lvl="8" indent="0" algn="l" defTabSz="233172">
              <a:defRPr sz="1800"/>
            </a:pPr>
            <a:r>
              <a:rPr sz="1121">
                <a:latin typeface="+mn-lt"/>
                <a:ea typeface="+mn-ea"/>
                <a:cs typeface="+mn-cs"/>
                <a:sym typeface="Courier"/>
              </a:rPr>
              <a:t>  }  </a:t>
            </a:r>
          </a:p>
          <a:p>
            <a:pPr lvl="8" indent="0" algn="l" defTabSz="233172">
              <a:defRPr sz="1800"/>
            </a:pPr>
            <a:r>
              <a:rPr sz="1121">
                <a:latin typeface="+mn-lt"/>
                <a:ea typeface="+mn-ea"/>
                <a:cs typeface="+mn-cs"/>
                <a:sym typeface="Courier"/>
              </a:rPr>
              <a:t>}</a:t>
            </a:r>
          </a:p>
        </p:txBody>
      </p:sp>
      <p:sp>
        <p:nvSpPr>
          <p:cNvPr id="1352" name="Shape 1352"/>
          <p:cNvSpPr/>
          <p:nvPr/>
        </p:nvSpPr>
        <p:spPr>
          <a:xfrm>
            <a:off x="10249888" y="76829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353" name="Shape 1353"/>
          <p:cNvSpPr/>
          <p:nvPr/>
        </p:nvSpPr>
        <p:spPr>
          <a:xfrm>
            <a:off x="13146377" y="7856887"/>
            <a:ext cx="3034321" cy="519914"/>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Webservers</a:t>
            </a:r>
          </a:p>
        </p:txBody>
      </p:sp>
      <p:sp>
        <p:nvSpPr>
          <p:cNvPr id="1354" name="Shape 1354"/>
          <p:cNvSpPr/>
          <p:nvPr/>
        </p:nvSpPr>
        <p:spPr>
          <a:xfrm>
            <a:off x="9202883" y="76829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355" name="Shape 1355"/>
          <p:cNvSpPr/>
          <p:nvPr/>
        </p:nvSpPr>
        <p:spPr>
          <a:xfrm>
            <a:off x="11364991" y="76829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356" name="Shape 1356"/>
          <p:cNvSpPr/>
          <p:nvPr/>
        </p:nvSpPr>
        <p:spPr>
          <a:xfrm>
            <a:off x="10895091" y="4152900"/>
            <a:ext cx="851225" cy="694625"/>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357" name="Shape 1357"/>
          <p:cNvSpPr/>
          <p:nvPr/>
        </p:nvSpPr>
        <p:spPr>
          <a:xfrm>
            <a:off x="12480095" y="76829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358" name="Shape 1358"/>
          <p:cNvSpPr/>
          <p:nvPr/>
        </p:nvSpPr>
        <p:spPr>
          <a:xfrm>
            <a:off x="13208000" y="4089400"/>
            <a:ext cx="3034320" cy="519913"/>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HA Proxy</a:t>
            </a:r>
          </a:p>
        </p:txBody>
      </p:sp>
    </p:spTree>
  </p:cSld>
  <p:clrMapOvr>
    <a:masterClrMapping/>
  </p:clrMapOvr>
  <p:transition xmlns:p14="http://schemas.microsoft.com/office/powerpoint/2010/mai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0" name="Shape 1360"/>
          <p:cNvSpPr/>
          <p:nvPr/>
        </p:nvSpPr>
        <p:spPr>
          <a:xfrm>
            <a:off x="533400" y="3886200"/>
            <a:ext cx="3009900" cy="38354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normAutofit/>
          </a:bodyPr>
          <a:lstStyle/>
          <a:p>
            <a:pPr lvl="0" algn="l" defTabSz="284987">
              <a:spcBef>
                <a:spcPts val="600"/>
              </a:spcBef>
              <a:defRPr sz="1800"/>
            </a:pPr>
            <a:r>
              <a:rPr sz="1734">
                <a:latin typeface="+mn-lt"/>
                <a:ea typeface="+mn-ea"/>
                <a:cs typeface="+mn-cs"/>
                <a:sym typeface="Courier"/>
              </a:rPr>
              <a:t>pool_members</a:t>
            </a:r>
            <a:endParaRPr sz="1734">
              <a:solidFill>
                <a:srgbClr val="C8352B"/>
              </a:solidFill>
              <a:latin typeface="+mn-lt"/>
              <a:ea typeface="+mn-ea"/>
              <a:cs typeface="+mn-cs"/>
              <a:sym typeface="Courier"/>
            </a:endParaRPr>
          </a:p>
          <a:p>
            <a:pPr lvl="8" indent="0" algn="l" defTabSz="233172">
              <a:defRPr sz="1800"/>
            </a:pPr>
            <a:r>
              <a:rPr sz="1121">
                <a:latin typeface="+mn-lt"/>
                <a:ea typeface="+mn-ea"/>
                <a:cs typeface="+mn-cs"/>
                <a:sym typeface="Courier"/>
              </a:rPr>
              <a:t>{</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"web01"</a:t>
            </a:r>
            <a:r>
              <a:rPr sz="1121">
                <a:latin typeface="+mn-lt"/>
                <a:ea typeface="+mn-ea"/>
                <a:cs typeface="+mn-cs"/>
                <a:sym typeface="Courier"/>
              </a:rPr>
              <a:t> : {</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"hostname"</a:t>
            </a:r>
            <a:r>
              <a:rPr sz="1121">
                <a:latin typeface="+mn-lt"/>
                <a:ea typeface="+mn-ea"/>
                <a:cs typeface="+mn-cs"/>
                <a:sym typeface="Courier"/>
              </a:rPr>
              <a:t> : </a:t>
            </a:r>
            <a:r>
              <a:rPr sz="1121">
                <a:solidFill>
                  <a:srgbClr val="C8352B"/>
                </a:solidFill>
                <a:latin typeface="+mn-lt"/>
                <a:ea typeface="+mn-ea"/>
                <a:cs typeface="+mn-cs"/>
                <a:sym typeface="Courier"/>
              </a:rPr>
              <a:t>"web01"</a:t>
            </a:r>
            <a:r>
              <a:rPr sz="1121">
                <a:latin typeface="+mn-lt"/>
                <a:ea typeface="+mn-ea"/>
                <a:cs typeface="+mn-cs"/>
                <a:sym typeface="Courier"/>
              </a:rPr>
              <a:t>,</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"ipaddress"</a:t>
            </a:r>
            <a:r>
              <a:rPr sz="1121">
                <a:latin typeface="+mn-lt"/>
                <a:ea typeface="+mn-ea"/>
                <a:cs typeface="+mn-cs"/>
                <a:sym typeface="Courier"/>
              </a:rPr>
              <a:t> : </a:t>
            </a:r>
            <a:r>
              <a:rPr sz="1121">
                <a:solidFill>
                  <a:srgbClr val="C8352B"/>
                </a:solidFill>
                <a:latin typeface="+mn-lt"/>
                <a:ea typeface="+mn-ea"/>
                <a:cs typeface="+mn-cs"/>
                <a:sym typeface="Courier"/>
              </a:rPr>
              <a:t>"10.1.1.1"</a:t>
            </a:r>
            <a:endParaRPr sz="1121">
              <a:latin typeface="+mn-lt"/>
              <a:ea typeface="+mn-ea"/>
              <a:cs typeface="+mn-cs"/>
              <a:sym typeface="Courier"/>
            </a:endParaRPr>
          </a:p>
          <a:p>
            <a:pPr lvl="8" indent="0" algn="l" defTabSz="233172">
              <a:defRPr sz="1800"/>
            </a:pPr>
            <a:r>
              <a:rPr sz="1121">
                <a:latin typeface="+mn-lt"/>
                <a:ea typeface="+mn-ea"/>
                <a:cs typeface="+mn-cs"/>
                <a:sym typeface="Courier"/>
              </a:rPr>
              <a:t>  },</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"web02"</a:t>
            </a:r>
            <a:r>
              <a:rPr sz="1121">
                <a:latin typeface="+mn-lt"/>
                <a:ea typeface="+mn-ea"/>
                <a:cs typeface="+mn-cs"/>
                <a:sym typeface="Courier"/>
              </a:rPr>
              <a:t> : {</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"hostname"</a:t>
            </a:r>
            <a:r>
              <a:rPr sz="1121">
                <a:latin typeface="+mn-lt"/>
                <a:ea typeface="+mn-ea"/>
                <a:cs typeface="+mn-cs"/>
                <a:sym typeface="Courier"/>
              </a:rPr>
              <a:t> : </a:t>
            </a:r>
            <a:r>
              <a:rPr sz="1121">
                <a:solidFill>
                  <a:srgbClr val="C8352B"/>
                </a:solidFill>
                <a:latin typeface="+mn-lt"/>
                <a:ea typeface="+mn-ea"/>
                <a:cs typeface="+mn-cs"/>
                <a:sym typeface="Courier"/>
              </a:rPr>
              <a:t>"web02"</a:t>
            </a:r>
            <a:r>
              <a:rPr sz="1121">
                <a:latin typeface="+mn-lt"/>
                <a:ea typeface="+mn-ea"/>
                <a:cs typeface="+mn-cs"/>
                <a:sym typeface="Courier"/>
              </a:rPr>
              <a:t>,</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"ipaddress"</a:t>
            </a:r>
            <a:r>
              <a:rPr sz="1121">
                <a:latin typeface="+mn-lt"/>
                <a:ea typeface="+mn-ea"/>
                <a:cs typeface="+mn-cs"/>
                <a:sym typeface="Courier"/>
              </a:rPr>
              <a:t> : </a:t>
            </a:r>
            <a:r>
              <a:rPr sz="1121">
                <a:solidFill>
                  <a:srgbClr val="C8352B"/>
                </a:solidFill>
                <a:latin typeface="+mn-lt"/>
                <a:ea typeface="+mn-ea"/>
                <a:cs typeface="+mn-cs"/>
                <a:sym typeface="Courier"/>
              </a:rPr>
              <a:t>"10.1.1.2"</a:t>
            </a:r>
            <a:endParaRPr sz="1121">
              <a:latin typeface="+mn-lt"/>
              <a:ea typeface="+mn-ea"/>
              <a:cs typeface="+mn-cs"/>
              <a:sym typeface="Courier"/>
            </a:endParaRPr>
          </a:p>
          <a:p>
            <a:pPr lvl="8" indent="0" algn="l" defTabSz="233172">
              <a:defRPr sz="1800"/>
            </a:pPr>
            <a:r>
              <a:rPr sz="1121">
                <a:latin typeface="+mn-lt"/>
                <a:ea typeface="+mn-ea"/>
                <a:cs typeface="+mn-cs"/>
                <a:sym typeface="Courier"/>
              </a:rPr>
              <a:t>  },</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"web03"</a:t>
            </a:r>
            <a:r>
              <a:rPr sz="1121">
                <a:latin typeface="+mn-lt"/>
                <a:ea typeface="+mn-ea"/>
                <a:cs typeface="+mn-cs"/>
                <a:sym typeface="Courier"/>
              </a:rPr>
              <a:t> : {</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"hostname"</a:t>
            </a:r>
            <a:r>
              <a:rPr sz="1121">
                <a:latin typeface="+mn-lt"/>
                <a:ea typeface="+mn-ea"/>
                <a:cs typeface="+mn-cs"/>
                <a:sym typeface="Courier"/>
              </a:rPr>
              <a:t> : </a:t>
            </a:r>
            <a:r>
              <a:rPr sz="1121">
                <a:solidFill>
                  <a:srgbClr val="C8352B"/>
                </a:solidFill>
                <a:latin typeface="+mn-lt"/>
                <a:ea typeface="+mn-ea"/>
                <a:cs typeface="+mn-cs"/>
                <a:sym typeface="Courier"/>
              </a:rPr>
              <a:t>"web03"</a:t>
            </a:r>
            <a:r>
              <a:rPr sz="1121">
                <a:latin typeface="+mn-lt"/>
                <a:ea typeface="+mn-ea"/>
                <a:cs typeface="+mn-cs"/>
                <a:sym typeface="Courier"/>
              </a:rPr>
              <a:t>,</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"ipaddress"</a:t>
            </a:r>
            <a:r>
              <a:rPr sz="1121">
                <a:latin typeface="+mn-lt"/>
                <a:ea typeface="+mn-ea"/>
                <a:cs typeface="+mn-cs"/>
                <a:sym typeface="Courier"/>
              </a:rPr>
              <a:t> : </a:t>
            </a:r>
            <a:r>
              <a:rPr sz="1121">
                <a:solidFill>
                  <a:srgbClr val="C8352B"/>
                </a:solidFill>
                <a:latin typeface="+mn-lt"/>
                <a:ea typeface="+mn-ea"/>
                <a:cs typeface="+mn-cs"/>
                <a:sym typeface="Courier"/>
              </a:rPr>
              <a:t>"10.1.1.3"</a:t>
            </a:r>
            <a:endParaRPr sz="1121">
              <a:latin typeface="+mn-lt"/>
              <a:ea typeface="+mn-ea"/>
              <a:cs typeface="+mn-cs"/>
              <a:sym typeface="Courier"/>
            </a:endParaRPr>
          </a:p>
          <a:p>
            <a:pPr lvl="8" indent="0" algn="l" defTabSz="233172">
              <a:defRPr sz="1800"/>
            </a:pPr>
            <a:r>
              <a:rPr sz="1121">
                <a:latin typeface="+mn-lt"/>
                <a:ea typeface="+mn-ea"/>
                <a:cs typeface="+mn-cs"/>
                <a:sym typeface="Courier"/>
              </a:rPr>
              <a:t>  },</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"web04"</a:t>
            </a:r>
            <a:r>
              <a:rPr sz="1121">
                <a:latin typeface="+mn-lt"/>
                <a:ea typeface="+mn-ea"/>
                <a:cs typeface="+mn-cs"/>
                <a:sym typeface="Courier"/>
              </a:rPr>
              <a:t> : {</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"hostname"</a:t>
            </a:r>
            <a:r>
              <a:rPr sz="1121">
                <a:latin typeface="+mn-lt"/>
                <a:ea typeface="+mn-ea"/>
                <a:cs typeface="+mn-cs"/>
                <a:sym typeface="Courier"/>
              </a:rPr>
              <a:t> : </a:t>
            </a:r>
            <a:r>
              <a:rPr sz="1121">
                <a:solidFill>
                  <a:srgbClr val="C8352B"/>
                </a:solidFill>
                <a:latin typeface="+mn-lt"/>
                <a:ea typeface="+mn-ea"/>
                <a:cs typeface="+mn-cs"/>
                <a:sym typeface="Courier"/>
              </a:rPr>
              <a:t>"web04"</a:t>
            </a:r>
            <a:r>
              <a:rPr sz="1121">
                <a:latin typeface="+mn-lt"/>
                <a:ea typeface="+mn-ea"/>
                <a:cs typeface="+mn-cs"/>
                <a:sym typeface="Courier"/>
              </a:rPr>
              <a:t>,</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"ipaddress"</a:t>
            </a:r>
            <a:r>
              <a:rPr sz="1121">
                <a:latin typeface="+mn-lt"/>
                <a:ea typeface="+mn-ea"/>
                <a:cs typeface="+mn-cs"/>
                <a:sym typeface="Courier"/>
              </a:rPr>
              <a:t> : </a:t>
            </a:r>
            <a:r>
              <a:rPr sz="1121">
                <a:solidFill>
                  <a:srgbClr val="C8352B"/>
                </a:solidFill>
                <a:latin typeface="+mn-lt"/>
                <a:ea typeface="+mn-ea"/>
                <a:cs typeface="+mn-cs"/>
                <a:sym typeface="Courier"/>
              </a:rPr>
              <a:t>"10.1.1.4"</a:t>
            </a:r>
            <a:endParaRPr sz="1121">
              <a:solidFill>
                <a:srgbClr val="008F00"/>
              </a:solidFill>
              <a:latin typeface="+mn-lt"/>
              <a:ea typeface="+mn-ea"/>
              <a:cs typeface="+mn-cs"/>
              <a:sym typeface="Courier"/>
            </a:endParaRPr>
          </a:p>
          <a:p>
            <a:pPr lvl="8" indent="0" algn="l" defTabSz="233172">
              <a:defRPr sz="1800"/>
            </a:pPr>
            <a:r>
              <a:rPr sz="1121">
                <a:latin typeface="+mn-lt"/>
                <a:ea typeface="+mn-ea"/>
                <a:cs typeface="+mn-cs"/>
                <a:sym typeface="Courier"/>
              </a:rPr>
              <a:t>  }  </a:t>
            </a:r>
          </a:p>
          <a:p>
            <a:pPr lvl="8" indent="0" algn="l" defTabSz="233172">
              <a:defRPr sz="1800"/>
            </a:pPr>
            <a:r>
              <a:rPr sz="1121">
                <a:latin typeface="+mn-lt"/>
                <a:ea typeface="+mn-ea"/>
                <a:cs typeface="+mn-cs"/>
                <a:sym typeface="Courier"/>
              </a:rPr>
              <a:t>}</a:t>
            </a:r>
          </a:p>
        </p:txBody>
      </p:sp>
      <p:sp>
        <p:nvSpPr>
          <p:cNvPr id="1361" name="Shape 1361"/>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HAProxy Configuration</a:t>
            </a:r>
          </a:p>
        </p:txBody>
      </p:sp>
      <p:sp>
        <p:nvSpPr>
          <p:cNvPr id="1362" name="Shape 136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88</a:t>
            </a:fld>
            <a:endParaRPr sz="1000"/>
          </a:p>
        </p:txBody>
      </p:sp>
      <p:sp>
        <p:nvSpPr>
          <p:cNvPr id="1363" name="Shape 1363"/>
          <p:cNvSpPr/>
          <p:nvPr/>
        </p:nvSpPr>
        <p:spPr>
          <a:xfrm>
            <a:off x="76200" y="1714500"/>
            <a:ext cx="15925800" cy="15621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normAutofit/>
          </a:bodyPr>
          <a:lstStyle/>
          <a:p>
            <a:pPr lvl="8" indent="0" algn="l" defTabSz="457200">
              <a:defRPr sz="1800"/>
            </a:pPr>
            <a:r>
              <a:rPr sz="2300">
                <a:latin typeface="+mn-lt"/>
                <a:ea typeface="+mn-ea"/>
                <a:cs typeface="+mn-cs"/>
                <a:sym typeface="Courier"/>
              </a:rPr>
              <a:t>  </a:t>
            </a:r>
            <a:r>
              <a:rPr sz="2300">
                <a:solidFill>
                  <a:srgbClr val="797979"/>
                </a:solidFill>
                <a:latin typeface="+mn-lt"/>
                <a:ea typeface="+mn-ea"/>
                <a:cs typeface="+mn-cs"/>
                <a:sym typeface="Courier"/>
              </a:rPr>
              <a:t>&lt;</a:t>
            </a:r>
            <a:r>
              <a:rPr sz="2300">
                <a:solidFill>
                  <a:srgbClr val="008F00"/>
                </a:solidFill>
                <a:latin typeface="+mn-lt"/>
                <a:ea typeface="+mn-ea"/>
                <a:cs typeface="+mn-cs"/>
                <a:sym typeface="Courier"/>
              </a:rPr>
              <a:t>% @pool_members.each </a:t>
            </a:r>
            <a:r>
              <a:rPr sz="2300" b="1">
                <a:solidFill>
                  <a:srgbClr val="008F00"/>
                </a:solidFill>
                <a:latin typeface="+mn-lt"/>
                <a:ea typeface="+mn-ea"/>
                <a:cs typeface="+mn-cs"/>
                <a:sym typeface="Courier"/>
              </a:rPr>
              <a:t>do</a:t>
            </a:r>
            <a:r>
              <a:rPr sz="2300">
                <a:latin typeface="+mn-lt"/>
                <a:ea typeface="+mn-ea"/>
                <a:cs typeface="+mn-cs"/>
                <a:sym typeface="Courier"/>
              </a:rPr>
              <a:t> </a:t>
            </a:r>
            <a:r>
              <a:rPr sz="2300">
                <a:solidFill>
                  <a:srgbClr val="797979"/>
                </a:solidFill>
                <a:latin typeface="+mn-lt"/>
                <a:ea typeface="+mn-ea"/>
                <a:cs typeface="+mn-cs"/>
                <a:sym typeface="Courier"/>
              </a:rPr>
              <a:t>|</a:t>
            </a:r>
            <a:r>
              <a:rPr sz="2300">
                <a:latin typeface="+mn-lt"/>
                <a:ea typeface="+mn-ea"/>
                <a:cs typeface="+mn-cs"/>
                <a:sym typeface="Courier"/>
              </a:rPr>
              <a:t>member</a:t>
            </a:r>
            <a:r>
              <a:rPr sz="2300">
                <a:solidFill>
                  <a:srgbClr val="797979"/>
                </a:solidFill>
                <a:latin typeface="+mn-lt"/>
                <a:ea typeface="+mn-ea"/>
                <a:cs typeface="+mn-cs"/>
                <a:sym typeface="Courier"/>
              </a:rPr>
              <a:t>|</a:t>
            </a:r>
            <a:r>
              <a:rPr sz="2300">
                <a:latin typeface="+mn-lt"/>
                <a:ea typeface="+mn-ea"/>
                <a:cs typeface="+mn-cs"/>
                <a:sym typeface="Courier"/>
              </a:rPr>
              <a:t> </a:t>
            </a:r>
            <a:r>
              <a:rPr sz="2300">
                <a:solidFill>
                  <a:srgbClr val="797979"/>
                </a:solidFill>
                <a:latin typeface="+mn-lt"/>
                <a:ea typeface="+mn-ea"/>
                <a:cs typeface="+mn-cs"/>
                <a:sym typeface="Courier"/>
              </a:rPr>
              <a:t>-</a:t>
            </a:r>
            <a:r>
              <a:rPr sz="2300">
                <a:solidFill>
                  <a:srgbClr val="008F00"/>
                </a:solidFill>
                <a:latin typeface="+mn-lt"/>
                <a:ea typeface="+mn-ea"/>
                <a:cs typeface="+mn-cs"/>
                <a:sym typeface="Courier"/>
              </a:rPr>
              <a:t>%&gt;</a:t>
            </a:r>
          </a:p>
          <a:p>
            <a:pPr lvl="8" indent="0" algn="l" defTabSz="457200">
              <a:defRPr sz="1800"/>
            </a:pPr>
            <a:r>
              <a:rPr sz="2300">
                <a:solidFill>
                  <a:srgbClr val="008F00"/>
                </a:solidFill>
                <a:latin typeface="+mn-lt"/>
                <a:ea typeface="+mn-ea"/>
                <a:cs typeface="+mn-cs"/>
                <a:sym typeface="Courier"/>
              </a:rPr>
              <a:t>  server &lt;%= member[:hostname] %&gt;</a:t>
            </a:r>
            <a:r>
              <a:rPr sz="2300">
                <a:latin typeface="+mn-lt"/>
                <a:ea typeface="+mn-ea"/>
                <a:cs typeface="+mn-cs"/>
                <a:sym typeface="Courier"/>
              </a:rPr>
              <a:t> </a:t>
            </a:r>
            <a:r>
              <a:rPr sz="2300">
                <a:solidFill>
                  <a:srgbClr val="797979"/>
                </a:solidFill>
                <a:latin typeface="+mn-lt"/>
                <a:ea typeface="+mn-ea"/>
                <a:cs typeface="+mn-cs"/>
                <a:sym typeface="Courier"/>
              </a:rPr>
              <a:t>&lt;%=</a:t>
            </a:r>
            <a:r>
              <a:rPr sz="2300">
                <a:latin typeface="+mn-lt"/>
                <a:ea typeface="+mn-ea"/>
                <a:cs typeface="+mn-cs"/>
                <a:sym typeface="Courier"/>
              </a:rPr>
              <a:t> member</a:t>
            </a:r>
            <a:r>
              <a:rPr sz="2300">
                <a:solidFill>
                  <a:srgbClr val="797979"/>
                </a:solidFill>
                <a:latin typeface="+mn-lt"/>
                <a:ea typeface="+mn-ea"/>
                <a:cs typeface="+mn-cs"/>
                <a:sym typeface="Courier"/>
              </a:rPr>
              <a:t>[</a:t>
            </a:r>
            <a:r>
              <a:rPr sz="2300">
                <a:solidFill>
                  <a:srgbClr val="22288F"/>
                </a:solidFill>
                <a:latin typeface="+mn-lt"/>
                <a:ea typeface="+mn-ea"/>
                <a:cs typeface="+mn-cs"/>
                <a:sym typeface="Courier"/>
              </a:rPr>
              <a:t>:ipaddress</a:t>
            </a:r>
            <a:r>
              <a:rPr sz="2300">
                <a:solidFill>
                  <a:srgbClr val="797979"/>
                </a:solidFill>
                <a:latin typeface="+mn-lt"/>
                <a:ea typeface="+mn-ea"/>
                <a:cs typeface="+mn-cs"/>
                <a:sym typeface="Courier"/>
              </a:rPr>
              <a:t>]</a:t>
            </a:r>
            <a:r>
              <a:rPr sz="2300">
                <a:latin typeface="+mn-lt"/>
                <a:ea typeface="+mn-ea"/>
                <a:cs typeface="+mn-cs"/>
                <a:sym typeface="Courier"/>
              </a:rPr>
              <a:t> </a:t>
            </a:r>
            <a:r>
              <a:rPr sz="2300">
                <a:solidFill>
                  <a:srgbClr val="008F00"/>
                </a:solidFill>
                <a:latin typeface="+mn-lt"/>
                <a:ea typeface="+mn-ea"/>
                <a:cs typeface="+mn-cs"/>
                <a:sym typeface="Courier"/>
              </a:rPr>
              <a:t>%&gt;:&gt;</a:t>
            </a:r>
            <a:r>
              <a:rPr sz="2300">
                <a:latin typeface="+mn-lt"/>
                <a:ea typeface="+mn-ea"/>
                <a:cs typeface="+mn-cs"/>
                <a:sym typeface="Courier"/>
              </a:rPr>
              <a:t> weight </a:t>
            </a:r>
            <a:r>
              <a:rPr sz="2300">
                <a:solidFill>
                  <a:srgbClr val="797979"/>
                </a:solidFill>
                <a:latin typeface="+mn-lt"/>
                <a:ea typeface="+mn-ea"/>
                <a:cs typeface="+mn-cs"/>
                <a:sym typeface="Courier"/>
              </a:rPr>
              <a:t>1</a:t>
            </a:r>
            <a:r>
              <a:rPr sz="2300">
                <a:latin typeface="+mn-lt"/>
                <a:ea typeface="+mn-ea"/>
                <a:cs typeface="+mn-cs"/>
                <a:sym typeface="Courier"/>
              </a:rPr>
              <a:t> maxconn </a:t>
            </a:r>
            <a:r>
              <a:rPr sz="2300">
                <a:solidFill>
                  <a:srgbClr val="797979"/>
                </a:solidFill>
                <a:latin typeface="+mn-lt"/>
                <a:ea typeface="+mn-ea"/>
                <a:cs typeface="+mn-cs"/>
                <a:sym typeface="Courier"/>
              </a:rPr>
              <a:t>1</a:t>
            </a:r>
            <a:r>
              <a:rPr sz="2300">
                <a:latin typeface="+mn-lt"/>
                <a:ea typeface="+mn-ea"/>
                <a:cs typeface="+mn-cs"/>
                <a:sym typeface="Courier"/>
              </a:rPr>
              <a:t> check</a:t>
            </a:r>
          </a:p>
          <a:p>
            <a:pPr lvl="8" indent="0" algn="l" defTabSz="457200">
              <a:defRPr sz="1800"/>
            </a:pPr>
            <a:r>
              <a:rPr sz="2300">
                <a:latin typeface="+mn-lt"/>
                <a:ea typeface="+mn-ea"/>
                <a:cs typeface="+mn-cs"/>
                <a:sym typeface="Courier"/>
              </a:rPr>
              <a:t>  </a:t>
            </a:r>
            <a:r>
              <a:rPr sz="2300">
                <a:solidFill>
                  <a:srgbClr val="797979"/>
                </a:solidFill>
                <a:latin typeface="+mn-lt"/>
                <a:ea typeface="+mn-ea"/>
                <a:cs typeface="+mn-cs"/>
                <a:sym typeface="Courier"/>
              </a:rPr>
              <a:t>&lt;</a:t>
            </a:r>
            <a:r>
              <a:rPr sz="2300">
                <a:solidFill>
                  <a:srgbClr val="008F00"/>
                </a:solidFill>
                <a:latin typeface="+mn-lt"/>
                <a:ea typeface="+mn-ea"/>
                <a:cs typeface="+mn-cs"/>
                <a:sym typeface="Courier"/>
              </a:rPr>
              <a:t>% end </a:t>
            </a:r>
            <a:r>
              <a:rPr sz="2300">
                <a:solidFill>
                  <a:srgbClr val="797979"/>
                </a:solidFill>
                <a:latin typeface="+mn-lt"/>
                <a:ea typeface="+mn-ea"/>
                <a:cs typeface="+mn-cs"/>
                <a:sym typeface="Courier"/>
              </a:rPr>
              <a:t>-</a:t>
            </a:r>
            <a:r>
              <a:rPr sz="2300">
                <a:solidFill>
                  <a:srgbClr val="008F00"/>
                </a:solidFill>
                <a:latin typeface="+mn-lt"/>
                <a:ea typeface="+mn-ea"/>
                <a:cs typeface="+mn-cs"/>
                <a:sym typeface="Courier"/>
              </a:rPr>
              <a:t>%&gt;</a:t>
            </a:r>
          </a:p>
        </p:txBody>
      </p:sp>
      <p:sp>
        <p:nvSpPr>
          <p:cNvPr id="1364" name="Shape 1364"/>
          <p:cNvSpPr/>
          <p:nvPr/>
        </p:nvSpPr>
        <p:spPr>
          <a:xfrm flipH="1" flipV="1">
            <a:off x="3173725" y="5028949"/>
            <a:ext cx="947467" cy="112042"/>
          </a:xfrm>
          <a:prstGeom prst="line">
            <a:avLst/>
          </a:prstGeom>
          <a:ln w="76200">
            <a:solidFill/>
            <a:miter lim="400000"/>
            <a:headEnd type="stealth"/>
          </a:ln>
        </p:spPr>
        <p:txBody>
          <a:bodyPr lIns="0" tIns="0" rIns="0" bIns="0"/>
          <a:lstStyle/>
          <a:p>
            <a:pPr lvl="0" algn="l" defTabSz="457200">
              <a:defRPr sz="1200">
                <a:latin typeface="Helvetica"/>
                <a:ea typeface="Helvetica"/>
                <a:cs typeface="Helvetica"/>
                <a:sym typeface="Helvetica"/>
              </a:defRPr>
            </a:pPr>
            <a:endParaRPr/>
          </a:p>
        </p:txBody>
      </p:sp>
      <p:sp>
        <p:nvSpPr>
          <p:cNvPr id="1365" name="Shape 1365"/>
          <p:cNvSpPr/>
          <p:nvPr/>
        </p:nvSpPr>
        <p:spPr>
          <a:xfrm>
            <a:off x="10249888" y="76829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366" name="Shape 1366"/>
          <p:cNvSpPr/>
          <p:nvPr/>
        </p:nvSpPr>
        <p:spPr>
          <a:xfrm>
            <a:off x="13146377" y="7856887"/>
            <a:ext cx="3034321" cy="519914"/>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Webservers</a:t>
            </a:r>
          </a:p>
        </p:txBody>
      </p:sp>
      <p:sp>
        <p:nvSpPr>
          <p:cNvPr id="1367" name="Shape 1367"/>
          <p:cNvSpPr/>
          <p:nvPr/>
        </p:nvSpPr>
        <p:spPr>
          <a:xfrm>
            <a:off x="9202883" y="76829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368" name="Shape 1368"/>
          <p:cNvSpPr/>
          <p:nvPr/>
        </p:nvSpPr>
        <p:spPr>
          <a:xfrm>
            <a:off x="11364991" y="76829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369" name="Shape 1369"/>
          <p:cNvSpPr/>
          <p:nvPr/>
        </p:nvSpPr>
        <p:spPr>
          <a:xfrm>
            <a:off x="10895091" y="4152900"/>
            <a:ext cx="851225" cy="694625"/>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370" name="Shape 1370"/>
          <p:cNvSpPr/>
          <p:nvPr/>
        </p:nvSpPr>
        <p:spPr>
          <a:xfrm>
            <a:off x="12480095" y="76829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371" name="Shape 1371"/>
          <p:cNvSpPr/>
          <p:nvPr/>
        </p:nvSpPr>
        <p:spPr>
          <a:xfrm>
            <a:off x="13208000" y="4089400"/>
            <a:ext cx="3034320" cy="519913"/>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HA Proxy</a:t>
            </a:r>
          </a:p>
        </p:txBody>
      </p:sp>
      <p:sp>
        <p:nvSpPr>
          <p:cNvPr id="1372" name="Shape 1372"/>
          <p:cNvSpPr/>
          <p:nvPr/>
        </p:nvSpPr>
        <p:spPr>
          <a:xfrm>
            <a:off x="3962400" y="4394200"/>
            <a:ext cx="5791200" cy="21717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normAutofit/>
          </a:bodyPr>
          <a:lstStyle/>
          <a:p>
            <a:pPr lvl="0" algn="l" defTabSz="385572">
              <a:spcBef>
                <a:spcPts val="800"/>
              </a:spcBef>
              <a:defRPr sz="1800"/>
            </a:pPr>
            <a:r>
              <a:rPr sz="1862">
                <a:latin typeface="+mn-lt"/>
                <a:ea typeface="+mn-ea"/>
                <a:cs typeface="+mn-cs"/>
                <a:sym typeface="Courier"/>
              </a:rPr>
              <a:t>haproxy.cfg</a:t>
            </a:r>
            <a:endParaRPr sz="1862">
              <a:solidFill>
                <a:srgbClr val="C8352B"/>
              </a:solidFill>
              <a:latin typeface="+mn-lt"/>
              <a:ea typeface="+mn-ea"/>
              <a:cs typeface="+mn-cs"/>
              <a:sym typeface="Courier"/>
            </a:endParaRPr>
          </a:p>
          <a:p>
            <a:pPr lvl="0" algn="l" defTabSz="315468">
              <a:defRPr sz="1800"/>
            </a:pPr>
            <a:r>
              <a:rPr sz="1518">
                <a:latin typeface="+mn-lt"/>
                <a:ea typeface="+mn-ea"/>
                <a:cs typeface="+mn-cs"/>
                <a:sym typeface="Courier"/>
              </a:rPr>
              <a:t>server web01 </a:t>
            </a:r>
            <a:r>
              <a:rPr sz="1518">
                <a:solidFill>
                  <a:srgbClr val="797979"/>
                </a:solidFill>
                <a:latin typeface="+mn-lt"/>
                <a:ea typeface="+mn-ea"/>
                <a:cs typeface="+mn-cs"/>
                <a:sym typeface="Courier"/>
              </a:rPr>
              <a:t>10.1.1.1</a:t>
            </a:r>
            <a:r>
              <a:rPr sz="1518">
                <a:latin typeface="+mn-lt"/>
                <a:ea typeface="+mn-ea"/>
                <a:cs typeface="+mn-cs"/>
                <a:sym typeface="Courier"/>
              </a:rPr>
              <a:t> weight </a:t>
            </a:r>
            <a:r>
              <a:rPr sz="1518">
                <a:solidFill>
                  <a:srgbClr val="797979"/>
                </a:solidFill>
                <a:latin typeface="+mn-lt"/>
                <a:ea typeface="+mn-ea"/>
                <a:cs typeface="+mn-cs"/>
                <a:sym typeface="Courier"/>
              </a:rPr>
              <a:t>1</a:t>
            </a:r>
            <a:r>
              <a:rPr sz="1518">
                <a:latin typeface="+mn-lt"/>
                <a:ea typeface="+mn-ea"/>
                <a:cs typeface="+mn-cs"/>
                <a:sym typeface="Courier"/>
              </a:rPr>
              <a:t> maxconn </a:t>
            </a:r>
            <a:r>
              <a:rPr sz="1518">
                <a:solidFill>
                  <a:srgbClr val="797979"/>
                </a:solidFill>
                <a:latin typeface="+mn-lt"/>
                <a:ea typeface="+mn-ea"/>
                <a:cs typeface="+mn-cs"/>
                <a:sym typeface="Courier"/>
              </a:rPr>
              <a:t>1</a:t>
            </a:r>
            <a:r>
              <a:rPr sz="1518">
                <a:latin typeface="+mn-lt"/>
                <a:ea typeface="+mn-ea"/>
                <a:cs typeface="+mn-cs"/>
                <a:sym typeface="Courier"/>
              </a:rPr>
              <a:t> check</a:t>
            </a:r>
          </a:p>
          <a:p>
            <a:pPr lvl="0" algn="l" defTabSz="315468">
              <a:defRPr sz="1800"/>
            </a:pPr>
            <a:r>
              <a:rPr sz="1518">
                <a:latin typeface="+mn-lt"/>
                <a:ea typeface="+mn-ea"/>
                <a:cs typeface="+mn-cs"/>
                <a:sym typeface="Courier"/>
              </a:rPr>
              <a:t>server web02 </a:t>
            </a:r>
            <a:r>
              <a:rPr sz="1518">
                <a:solidFill>
                  <a:srgbClr val="797979"/>
                </a:solidFill>
                <a:latin typeface="+mn-lt"/>
                <a:ea typeface="+mn-ea"/>
                <a:cs typeface="+mn-cs"/>
                <a:sym typeface="Courier"/>
              </a:rPr>
              <a:t>10.1.1.2</a:t>
            </a:r>
            <a:r>
              <a:rPr sz="1518">
                <a:latin typeface="+mn-lt"/>
                <a:ea typeface="+mn-ea"/>
                <a:cs typeface="+mn-cs"/>
                <a:sym typeface="Courier"/>
              </a:rPr>
              <a:t> weight </a:t>
            </a:r>
            <a:r>
              <a:rPr sz="1518">
                <a:solidFill>
                  <a:srgbClr val="797979"/>
                </a:solidFill>
                <a:latin typeface="+mn-lt"/>
                <a:ea typeface="+mn-ea"/>
                <a:cs typeface="+mn-cs"/>
                <a:sym typeface="Courier"/>
              </a:rPr>
              <a:t>1</a:t>
            </a:r>
            <a:r>
              <a:rPr sz="1518">
                <a:latin typeface="+mn-lt"/>
                <a:ea typeface="+mn-ea"/>
                <a:cs typeface="+mn-cs"/>
                <a:sym typeface="Courier"/>
              </a:rPr>
              <a:t> maxconn </a:t>
            </a:r>
            <a:r>
              <a:rPr sz="1518">
                <a:solidFill>
                  <a:srgbClr val="797979"/>
                </a:solidFill>
                <a:latin typeface="+mn-lt"/>
                <a:ea typeface="+mn-ea"/>
                <a:cs typeface="+mn-cs"/>
                <a:sym typeface="Courier"/>
              </a:rPr>
              <a:t>1</a:t>
            </a:r>
            <a:r>
              <a:rPr sz="1518">
                <a:latin typeface="+mn-lt"/>
                <a:ea typeface="+mn-ea"/>
                <a:cs typeface="+mn-cs"/>
                <a:sym typeface="Courier"/>
              </a:rPr>
              <a:t> check</a:t>
            </a:r>
          </a:p>
          <a:p>
            <a:pPr lvl="0" algn="l" defTabSz="315468">
              <a:defRPr sz="1800"/>
            </a:pPr>
            <a:r>
              <a:rPr sz="1518">
                <a:latin typeface="+mn-lt"/>
                <a:ea typeface="+mn-ea"/>
                <a:cs typeface="+mn-cs"/>
                <a:sym typeface="Courier"/>
              </a:rPr>
              <a:t>server web03 </a:t>
            </a:r>
            <a:r>
              <a:rPr sz="1518">
                <a:solidFill>
                  <a:srgbClr val="797979"/>
                </a:solidFill>
                <a:latin typeface="+mn-lt"/>
                <a:ea typeface="+mn-ea"/>
                <a:cs typeface="+mn-cs"/>
                <a:sym typeface="Courier"/>
              </a:rPr>
              <a:t>10.1.1.3</a:t>
            </a:r>
            <a:r>
              <a:rPr sz="1518">
                <a:latin typeface="+mn-lt"/>
                <a:ea typeface="+mn-ea"/>
                <a:cs typeface="+mn-cs"/>
                <a:sym typeface="Courier"/>
              </a:rPr>
              <a:t> weight </a:t>
            </a:r>
            <a:r>
              <a:rPr sz="1518">
                <a:solidFill>
                  <a:srgbClr val="797979"/>
                </a:solidFill>
                <a:latin typeface="+mn-lt"/>
                <a:ea typeface="+mn-ea"/>
                <a:cs typeface="+mn-cs"/>
                <a:sym typeface="Courier"/>
              </a:rPr>
              <a:t>1</a:t>
            </a:r>
            <a:r>
              <a:rPr sz="1518">
                <a:latin typeface="+mn-lt"/>
                <a:ea typeface="+mn-ea"/>
                <a:cs typeface="+mn-cs"/>
                <a:sym typeface="Courier"/>
              </a:rPr>
              <a:t> maxconn </a:t>
            </a:r>
            <a:r>
              <a:rPr sz="1518">
                <a:solidFill>
                  <a:srgbClr val="797979"/>
                </a:solidFill>
                <a:latin typeface="+mn-lt"/>
                <a:ea typeface="+mn-ea"/>
                <a:cs typeface="+mn-cs"/>
                <a:sym typeface="Courier"/>
              </a:rPr>
              <a:t>1</a:t>
            </a:r>
            <a:r>
              <a:rPr sz="1518">
                <a:latin typeface="+mn-lt"/>
                <a:ea typeface="+mn-ea"/>
                <a:cs typeface="+mn-cs"/>
                <a:sym typeface="Courier"/>
              </a:rPr>
              <a:t> check</a:t>
            </a:r>
          </a:p>
          <a:p>
            <a:pPr lvl="0" algn="l" defTabSz="315468">
              <a:defRPr sz="1800"/>
            </a:pPr>
            <a:r>
              <a:rPr sz="1518">
                <a:latin typeface="+mn-lt"/>
                <a:ea typeface="+mn-ea"/>
                <a:cs typeface="+mn-cs"/>
                <a:sym typeface="Courier"/>
              </a:rPr>
              <a:t>server web04 </a:t>
            </a:r>
            <a:r>
              <a:rPr sz="1518">
                <a:solidFill>
                  <a:srgbClr val="797979"/>
                </a:solidFill>
                <a:latin typeface="+mn-lt"/>
                <a:ea typeface="+mn-ea"/>
                <a:cs typeface="+mn-cs"/>
                <a:sym typeface="Courier"/>
              </a:rPr>
              <a:t>10.1.1.4</a:t>
            </a:r>
            <a:r>
              <a:rPr sz="1518">
                <a:latin typeface="+mn-lt"/>
                <a:ea typeface="+mn-ea"/>
                <a:cs typeface="+mn-cs"/>
                <a:sym typeface="Courier"/>
              </a:rPr>
              <a:t> weight </a:t>
            </a:r>
            <a:r>
              <a:rPr sz="1518">
                <a:solidFill>
                  <a:srgbClr val="797979"/>
                </a:solidFill>
                <a:latin typeface="+mn-lt"/>
                <a:ea typeface="+mn-ea"/>
                <a:cs typeface="+mn-cs"/>
                <a:sym typeface="Courier"/>
              </a:rPr>
              <a:t>1</a:t>
            </a:r>
            <a:r>
              <a:rPr sz="1518">
                <a:latin typeface="+mn-lt"/>
                <a:ea typeface="+mn-ea"/>
                <a:cs typeface="+mn-cs"/>
                <a:sym typeface="Courier"/>
              </a:rPr>
              <a:t> maxconn </a:t>
            </a:r>
            <a:r>
              <a:rPr sz="1518">
                <a:solidFill>
                  <a:srgbClr val="797979"/>
                </a:solidFill>
                <a:latin typeface="+mn-lt"/>
                <a:ea typeface="+mn-ea"/>
                <a:cs typeface="+mn-cs"/>
                <a:sym typeface="Courier"/>
              </a:rPr>
              <a:t>1</a:t>
            </a:r>
            <a:r>
              <a:rPr sz="1518">
                <a:latin typeface="+mn-lt"/>
                <a:ea typeface="+mn-ea"/>
                <a:cs typeface="+mn-cs"/>
                <a:sym typeface="Courier"/>
              </a:rPr>
              <a:t> check</a:t>
            </a:r>
          </a:p>
          <a:p>
            <a:pPr lvl="0" algn="l" defTabSz="315468">
              <a:defRPr sz="1800"/>
            </a:pPr>
            <a:endParaRPr sz="828">
              <a:latin typeface="+mn-lt"/>
              <a:ea typeface="+mn-ea"/>
              <a:cs typeface="+mn-cs"/>
              <a:sym typeface="Courier"/>
            </a:endParaRPr>
          </a:p>
        </p:txBody>
      </p:sp>
      <p:sp>
        <p:nvSpPr>
          <p:cNvPr id="1373" name="Shape 1373"/>
          <p:cNvSpPr/>
          <p:nvPr/>
        </p:nvSpPr>
        <p:spPr>
          <a:xfrm flipH="1">
            <a:off x="9635208" y="4845381"/>
            <a:ext cx="1691151" cy="2845826"/>
          </a:xfrm>
          <a:prstGeom prst="line">
            <a:avLst/>
          </a:prstGeom>
          <a:ln w="38100">
            <a:solidFill/>
            <a:miter lim="400000"/>
          </a:ln>
        </p:spPr>
        <p:txBody>
          <a:bodyPr lIns="0" tIns="0" rIns="0" bIns="0"/>
          <a:lstStyle/>
          <a:p>
            <a:pPr lvl="0" algn="l" defTabSz="457200">
              <a:defRPr sz="1200">
                <a:latin typeface="Helvetica"/>
                <a:ea typeface="Helvetica"/>
                <a:cs typeface="Helvetica"/>
                <a:sym typeface="Helvetica"/>
              </a:defRPr>
            </a:pPr>
            <a:endParaRPr/>
          </a:p>
        </p:txBody>
      </p:sp>
      <p:sp>
        <p:nvSpPr>
          <p:cNvPr id="1374" name="Shape 1374"/>
          <p:cNvSpPr/>
          <p:nvPr/>
        </p:nvSpPr>
        <p:spPr>
          <a:xfrm>
            <a:off x="4114800" y="5153528"/>
            <a:ext cx="5473700" cy="1231900"/>
          </a:xfrm>
          <a:prstGeom prst="rect">
            <a:avLst/>
          </a:prstGeom>
          <a:solidFill>
            <a:srgbClr val="FFFFFF"/>
          </a:solidFill>
          <a:ln w="25400">
            <a:solidFill>
              <a:srgbClr val="000000">
                <a:alpha val="0"/>
              </a:srgbClr>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xmlns:p14="http://schemas.microsoft.com/office/powerpoint/2010/mai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6" name="Shape 1376"/>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HAProxy Configuration</a:t>
            </a:r>
          </a:p>
        </p:txBody>
      </p:sp>
      <p:sp>
        <p:nvSpPr>
          <p:cNvPr id="1377" name="Shape 137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89</a:t>
            </a:fld>
            <a:endParaRPr sz="1000"/>
          </a:p>
        </p:txBody>
      </p:sp>
      <p:sp>
        <p:nvSpPr>
          <p:cNvPr id="1378" name="Shape 1378"/>
          <p:cNvSpPr/>
          <p:nvPr/>
        </p:nvSpPr>
        <p:spPr>
          <a:xfrm>
            <a:off x="76200" y="1714500"/>
            <a:ext cx="15925800" cy="15621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normAutofit/>
          </a:bodyPr>
          <a:lstStyle/>
          <a:p>
            <a:pPr lvl="8" indent="0" algn="l" defTabSz="457200">
              <a:defRPr sz="1800"/>
            </a:pPr>
            <a:r>
              <a:rPr sz="2300">
                <a:latin typeface="+mn-lt"/>
                <a:ea typeface="+mn-ea"/>
                <a:cs typeface="+mn-cs"/>
                <a:sym typeface="Courier"/>
              </a:rPr>
              <a:t>  </a:t>
            </a:r>
            <a:r>
              <a:rPr sz="2300">
                <a:solidFill>
                  <a:srgbClr val="797979"/>
                </a:solidFill>
                <a:latin typeface="+mn-lt"/>
                <a:ea typeface="+mn-ea"/>
                <a:cs typeface="+mn-cs"/>
                <a:sym typeface="Courier"/>
              </a:rPr>
              <a:t>&lt;</a:t>
            </a:r>
            <a:r>
              <a:rPr sz="2300">
                <a:solidFill>
                  <a:srgbClr val="008F00"/>
                </a:solidFill>
                <a:latin typeface="+mn-lt"/>
                <a:ea typeface="+mn-ea"/>
                <a:cs typeface="+mn-cs"/>
                <a:sym typeface="Courier"/>
              </a:rPr>
              <a:t>% @pool_members.each </a:t>
            </a:r>
            <a:r>
              <a:rPr sz="2300" b="1">
                <a:solidFill>
                  <a:srgbClr val="008F00"/>
                </a:solidFill>
                <a:latin typeface="+mn-lt"/>
                <a:ea typeface="+mn-ea"/>
                <a:cs typeface="+mn-cs"/>
                <a:sym typeface="Courier"/>
              </a:rPr>
              <a:t>do</a:t>
            </a:r>
            <a:r>
              <a:rPr sz="2300">
                <a:latin typeface="+mn-lt"/>
                <a:ea typeface="+mn-ea"/>
                <a:cs typeface="+mn-cs"/>
                <a:sym typeface="Courier"/>
              </a:rPr>
              <a:t> </a:t>
            </a:r>
            <a:r>
              <a:rPr sz="2300">
                <a:solidFill>
                  <a:srgbClr val="797979"/>
                </a:solidFill>
                <a:latin typeface="+mn-lt"/>
                <a:ea typeface="+mn-ea"/>
                <a:cs typeface="+mn-cs"/>
                <a:sym typeface="Courier"/>
              </a:rPr>
              <a:t>|</a:t>
            </a:r>
            <a:r>
              <a:rPr sz="2300">
                <a:latin typeface="+mn-lt"/>
                <a:ea typeface="+mn-ea"/>
                <a:cs typeface="+mn-cs"/>
                <a:sym typeface="Courier"/>
              </a:rPr>
              <a:t>member</a:t>
            </a:r>
            <a:r>
              <a:rPr sz="2300">
                <a:solidFill>
                  <a:srgbClr val="797979"/>
                </a:solidFill>
                <a:latin typeface="+mn-lt"/>
                <a:ea typeface="+mn-ea"/>
                <a:cs typeface="+mn-cs"/>
                <a:sym typeface="Courier"/>
              </a:rPr>
              <a:t>|</a:t>
            </a:r>
            <a:r>
              <a:rPr sz="2300">
                <a:latin typeface="+mn-lt"/>
                <a:ea typeface="+mn-ea"/>
                <a:cs typeface="+mn-cs"/>
                <a:sym typeface="Courier"/>
              </a:rPr>
              <a:t> </a:t>
            </a:r>
            <a:r>
              <a:rPr sz="2300">
                <a:solidFill>
                  <a:srgbClr val="797979"/>
                </a:solidFill>
                <a:latin typeface="+mn-lt"/>
                <a:ea typeface="+mn-ea"/>
                <a:cs typeface="+mn-cs"/>
                <a:sym typeface="Courier"/>
              </a:rPr>
              <a:t>-</a:t>
            </a:r>
            <a:r>
              <a:rPr sz="2300">
                <a:solidFill>
                  <a:srgbClr val="008F00"/>
                </a:solidFill>
                <a:latin typeface="+mn-lt"/>
                <a:ea typeface="+mn-ea"/>
                <a:cs typeface="+mn-cs"/>
                <a:sym typeface="Courier"/>
              </a:rPr>
              <a:t>%&gt;</a:t>
            </a:r>
          </a:p>
          <a:p>
            <a:pPr lvl="8" indent="0" algn="l" defTabSz="457200">
              <a:defRPr sz="1800"/>
            </a:pPr>
            <a:r>
              <a:rPr sz="2300">
                <a:solidFill>
                  <a:srgbClr val="008F00"/>
                </a:solidFill>
                <a:latin typeface="+mn-lt"/>
                <a:ea typeface="+mn-ea"/>
                <a:cs typeface="+mn-cs"/>
                <a:sym typeface="Courier"/>
              </a:rPr>
              <a:t>  server &lt;%= member[:hostname] %&gt;</a:t>
            </a:r>
            <a:r>
              <a:rPr sz="2300">
                <a:latin typeface="+mn-lt"/>
                <a:ea typeface="+mn-ea"/>
                <a:cs typeface="+mn-cs"/>
                <a:sym typeface="Courier"/>
              </a:rPr>
              <a:t> </a:t>
            </a:r>
            <a:r>
              <a:rPr sz="2300">
                <a:solidFill>
                  <a:srgbClr val="797979"/>
                </a:solidFill>
                <a:latin typeface="+mn-lt"/>
                <a:ea typeface="+mn-ea"/>
                <a:cs typeface="+mn-cs"/>
                <a:sym typeface="Courier"/>
              </a:rPr>
              <a:t>&lt;%=</a:t>
            </a:r>
            <a:r>
              <a:rPr sz="2300">
                <a:latin typeface="+mn-lt"/>
                <a:ea typeface="+mn-ea"/>
                <a:cs typeface="+mn-cs"/>
                <a:sym typeface="Courier"/>
              </a:rPr>
              <a:t> member</a:t>
            </a:r>
            <a:r>
              <a:rPr sz="2300">
                <a:solidFill>
                  <a:srgbClr val="797979"/>
                </a:solidFill>
                <a:latin typeface="+mn-lt"/>
                <a:ea typeface="+mn-ea"/>
                <a:cs typeface="+mn-cs"/>
                <a:sym typeface="Courier"/>
              </a:rPr>
              <a:t>[</a:t>
            </a:r>
            <a:r>
              <a:rPr sz="2300">
                <a:solidFill>
                  <a:srgbClr val="22288F"/>
                </a:solidFill>
                <a:latin typeface="+mn-lt"/>
                <a:ea typeface="+mn-ea"/>
                <a:cs typeface="+mn-cs"/>
                <a:sym typeface="Courier"/>
              </a:rPr>
              <a:t>:ipaddress</a:t>
            </a:r>
            <a:r>
              <a:rPr sz="2300">
                <a:solidFill>
                  <a:srgbClr val="797979"/>
                </a:solidFill>
                <a:latin typeface="+mn-lt"/>
                <a:ea typeface="+mn-ea"/>
                <a:cs typeface="+mn-cs"/>
                <a:sym typeface="Courier"/>
              </a:rPr>
              <a:t>]</a:t>
            </a:r>
            <a:r>
              <a:rPr sz="2300">
                <a:latin typeface="+mn-lt"/>
                <a:ea typeface="+mn-ea"/>
                <a:cs typeface="+mn-cs"/>
                <a:sym typeface="Courier"/>
              </a:rPr>
              <a:t> </a:t>
            </a:r>
            <a:r>
              <a:rPr sz="2300">
                <a:solidFill>
                  <a:srgbClr val="008F00"/>
                </a:solidFill>
                <a:latin typeface="+mn-lt"/>
                <a:ea typeface="+mn-ea"/>
                <a:cs typeface="+mn-cs"/>
                <a:sym typeface="Courier"/>
              </a:rPr>
              <a:t>%&gt;:&gt;</a:t>
            </a:r>
            <a:r>
              <a:rPr sz="2300">
                <a:latin typeface="+mn-lt"/>
                <a:ea typeface="+mn-ea"/>
                <a:cs typeface="+mn-cs"/>
                <a:sym typeface="Courier"/>
              </a:rPr>
              <a:t> weight </a:t>
            </a:r>
            <a:r>
              <a:rPr sz="2300">
                <a:solidFill>
                  <a:srgbClr val="797979"/>
                </a:solidFill>
                <a:latin typeface="+mn-lt"/>
                <a:ea typeface="+mn-ea"/>
                <a:cs typeface="+mn-cs"/>
                <a:sym typeface="Courier"/>
              </a:rPr>
              <a:t>1</a:t>
            </a:r>
            <a:r>
              <a:rPr sz="2300">
                <a:latin typeface="+mn-lt"/>
                <a:ea typeface="+mn-ea"/>
                <a:cs typeface="+mn-cs"/>
                <a:sym typeface="Courier"/>
              </a:rPr>
              <a:t> maxconn </a:t>
            </a:r>
            <a:r>
              <a:rPr sz="2300">
                <a:solidFill>
                  <a:srgbClr val="797979"/>
                </a:solidFill>
                <a:latin typeface="+mn-lt"/>
                <a:ea typeface="+mn-ea"/>
                <a:cs typeface="+mn-cs"/>
                <a:sym typeface="Courier"/>
              </a:rPr>
              <a:t>1</a:t>
            </a:r>
            <a:r>
              <a:rPr sz="2300">
                <a:latin typeface="+mn-lt"/>
                <a:ea typeface="+mn-ea"/>
                <a:cs typeface="+mn-cs"/>
                <a:sym typeface="Courier"/>
              </a:rPr>
              <a:t> check</a:t>
            </a:r>
          </a:p>
          <a:p>
            <a:pPr lvl="8" indent="0" algn="l" defTabSz="457200">
              <a:defRPr sz="1800"/>
            </a:pPr>
            <a:r>
              <a:rPr sz="2300">
                <a:latin typeface="+mn-lt"/>
                <a:ea typeface="+mn-ea"/>
                <a:cs typeface="+mn-cs"/>
                <a:sym typeface="Courier"/>
              </a:rPr>
              <a:t>  </a:t>
            </a:r>
            <a:r>
              <a:rPr sz="2300">
                <a:solidFill>
                  <a:srgbClr val="797979"/>
                </a:solidFill>
                <a:latin typeface="+mn-lt"/>
                <a:ea typeface="+mn-ea"/>
                <a:cs typeface="+mn-cs"/>
                <a:sym typeface="Courier"/>
              </a:rPr>
              <a:t>&lt;</a:t>
            </a:r>
            <a:r>
              <a:rPr sz="2300">
                <a:solidFill>
                  <a:srgbClr val="008F00"/>
                </a:solidFill>
                <a:latin typeface="+mn-lt"/>
                <a:ea typeface="+mn-ea"/>
                <a:cs typeface="+mn-cs"/>
                <a:sym typeface="Courier"/>
              </a:rPr>
              <a:t>% end </a:t>
            </a:r>
            <a:r>
              <a:rPr sz="2300">
                <a:solidFill>
                  <a:srgbClr val="797979"/>
                </a:solidFill>
                <a:latin typeface="+mn-lt"/>
                <a:ea typeface="+mn-ea"/>
                <a:cs typeface="+mn-cs"/>
                <a:sym typeface="Courier"/>
              </a:rPr>
              <a:t>-</a:t>
            </a:r>
            <a:r>
              <a:rPr sz="2300">
                <a:solidFill>
                  <a:srgbClr val="008F00"/>
                </a:solidFill>
                <a:latin typeface="+mn-lt"/>
                <a:ea typeface="+mn-ea"/>
                <a:cs typeface="+mn-cs"/>
                <a:sym typeface="Courier"/>
              </a:rPr>
              <a:t>%&gt;</a:t>
            </a:r>
          </a:p>
        </p:txBody>
      </p:sp>
      <p:sp>
        <p:nvSpPr>
          <p:cNvPr id="1379" name="Shape 1379"/>
          <p:cNvSpPr/>
          <p:nvPr/>
        </p:nvSpPr>
        <p:spPr>
          <a:xfrm flipH="1">
            <a:off x="2937273" y="5370809"/>
            <a:ext cx="1227570" cy="124770"/>
          </a:xfrm>
          <a:prstGeom prst="line">
            <a:avLst/>
          </a:prstGeom>
          <a:ln w="76200">
            <a:solidFill/>
            <a:miter lim="400000"/>
            <a:headEnd type="stealth"/>
          </a:ln>
        </p:spPr>
        <p:txBody>
          <a:bodyPr lIns="0" tIns="0" rIns="0" bIns="0"/>
          <a:lstStyle/>
          <a:p>
            <a:pPr lvl="0" algn="l" defTabSz="457200">
              <a:defRPr sz="1200">
                <a:latin typeface="Helvetica"/>
                <a:ea typeface="Helvetica"/>
                <a:cs typeface="Helvetica"/>
                <a:sym typeface="Helvetica"/>
              </a:defRPr>
            </a:pPr>
            <a:endParaRPr/>
          </a:p>
        </p:txBody>
      </p:sp>
      <p:sp>
        <p:nvSpPr>
          <p:cNvPr id="1380" name="Shape 1380"/>
          <p:cNvSpPr/>
          <p:nvPr/>
        </p:nvSpPr>
        <p:spPr>
          <a:xfrm>
            <a:off x="533400" y="3886200"/>
            <a:ext cx="3009900" cy="38354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normAutofit/>
          </a:bodyPr>
          <a:lstStyle/>
          <a:p>
            <a:pPr lvl="0" algn="l" defTabSz="284987">
              <a:spcBef>
                <a:spcPts val="600"/>
              </a:spcBef>
              <a:defRPr sz="1800"/>
            </a:pPr>
            <a:r>
              <a:rPr sz="1734">
                <a:latin typeface="+mn-lt"/>
                <a:ea typeface="+mn-ea"/>
                <a:cs typeface="+mn-cs"/>
                <a:sym typeface="Courier"/>
              </a:rPr>
              <a:t>pool_members</a:t>
            </a:r>
            <a:endParaRPr sz="1734">
              <a:solidFill>
                <a:srgbClr val="C8352B"/>
              </a:solidFill>
              <a:latin typeface="+mn-lt"/>
              <a:ea typeface="+mn-ea"/>
              <a:cs typeface="+mn-cs"/>
              <a:sym typeface="Courier"/>
            </a:endParaRPr>
          </a:p>
          <a:p>
            <a:pPr lvl="8" indent="0" algn="l" defTabSz="233172">
              <a:defRPr sz="1800"/>
            </a:pPr>
            <a:r>
              <a:rPr sz="1121">
                <a:latin typeface="+mn-lt"/>
                <a:ea typeface="+mn-ea"/>
                <a:cs typeface="+mn-cs"/>
                <a:sym typeface="Courier"/>
              </a:rPr>
              <a:t>{</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"web01"</a:t>
            </a:r>
            <a:r>
              <a:rPr sz="1121">
                <a:latin typeface="+mn-lt"/>
                <a:ea typeface="+mn-ea"/>
                <a:cs typeface="+mn-cs"/>
                <a:sym typeface="Courier"/>
              </a:rPr>
              <a:t> : {</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"hostname"</a:t>
            </a:r>
            <a:r>
              <a:rPr sz="1121">
                <a:latin typeface="+mn-lt"/>
                <a:ea typeface="+mn-ea"/>
                <a:cs typeface="+mn-cs"/>
                <a:sym typeface="Courier"/>
              </a:rPr>
              <a:t> : </a:t>
            </a:r>
            <a:r>
              <a:rPr sz="1121">
                <a:solidFill>
                  <a:srgbClr val="C8352B"/>
                </a:solidFill>
                <a:latin typeface="+mn-lt"/>
                <a:ea typeface="+mn-ea"/>
                <a:cs typeface="+mn-cs"/>
                <a:sym typeface="Courier"/>
              </a:rPr>
              <a:t>"web01"</a:t>
            </a:r>
            <a:r>
              <a:rPr sz="1121">
                <a:latin typeface="+mn-lt"/>
                <a:ea typeface="+mn-ea"/>
                <a:cs typeface="+mn-cs"/>
                <a:sym typeface="Courier"/>
              </a:rPr>
              <a:t>,</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"ipaddress"</a:t>
            </a:r>
            <a:r>
              <a:rPr sz="1121">
                <a:latin typeface="+mn-lt"/>
                <a:ea typeface="+mn-ea"/>
                <a:cs typeface="+mn-cs"/>
                <a:sym typeface="Courier"/>
              </a:rPr>
              <a:t> : </a:t>
            </a:r>
            <a:r>
              <a:rPr sz="1121">
                <a:solidFill>
                  <a:srgbClr val="C8352B"/>
                </a:solidFill>
                <a:latin typeface="+mn-lt"/>
                <a:ea typeface="+mn-ea"/>
                <a:cs typeface="+mn-cs"/>
                <a:sym typeface="Courier"/>
              </a:rPr>
              <a:t>"10.1.1.1"</a:t>
            </a:r>
            <a:endParaRPr sz="1121">
              <a:latin typeface="+mn-lt"/>
              <a:ea typeface="+mn-ea"/>
              <a:cs typeface="+mn-cs"/>
              <a:sym typeface="Courier"/>
            </a:endParaRPr>
          </a:p>
          <a:p>
            <a:pPr lvl="8" indent="0" algn="l" defTabSz="233172">
              <a:defRPr sz="1800"/>
            </a:pPr>
            <a:r>
              <a:rPr sz="1121">
                <a:latin typeface="+mn-lt"/>
                <a:ea typeface="+mn-ea"/>
                <a:cs typeface="+mn-cs"/>
                <a:sym typeface="Courier"/>
              </a:rPr>
              <a:t>  },</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"web02"</a:t>
            </a:r>
            <a:r>
              <a:rPr sz="1121">
                <a:latin typeface="+mn-lt"/>
                <a:ea typeface="+mn-ea"/>
                <a:cs typeface="+mn-cs"/>
                <a:sym typeface="Courier"/>
              </a:rPr>
              <a:t> : {</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"hostname"</a:t>
            </a:r>
            <a:r>
              <a:rPr sz="1121">
                <a:latin typeface="+mn-lt"/>
                <a:ea typeface="+mn-ea"/>
                <a:cs typeface="+mn-cs"/>
                <a:sym typeface="Courier"/>
              </a:rPr>
              <a:t> : </a:t>
            </a:r>
            <a:r>
              <a:rPr sz="1121">
                <a:solidFill>
                  <a:srgbClr val="C8352B"/>
                </a:solidFill>
                <a:latin typeface="+mn-lt"/>
                <a:ea typeface="+mn-ea"/>
                <a:cs typeface="+mn-cs"/>
                <a:sym typeface="Courier"/>
              </a:rPr>
              <a:t>"web02"</a:t>
            </a:r>
            <a:r>
              <a:rPr sz="1121">
                <a:latin typeface="+mn-lt"/>
                <a:ea typeface="+mn-ea"/>
                <a:cs typeface="+mn-cs"/>
                <a:sym typeface="Courier"/>
              </a:rPr>
              <a:t>,</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"ipaddress"</a:t>
            </a:r>
            <a:r>
              <a:rPr sz="1121">
                <a:latin typeface="+mn-lt"/>
                <a:ea typeface="+mn-ea"/>
                <a:cs typeface="+mn-cs"/>
                <a:sym typeface="Courier"/>
              </a:rPr>
              <a:t> : </a:t>
            </a:r>
            <a:r>
              <a:rPr sz="1121">
                <a:solidFill>
                  <a:srgbClr val="C8352B"/>
                </a:solidFill>
                <a:latin typeface="+mn-lt"/>
                <a:ea typeface="+mn-ea"/>
                <a:cs typeface="+mn-cs"/>
                <a:sym typeface="Courier"/>
              </a:rPr>
              <a:t>"10.1.1.2"</a:t>
            </a:r>
            <a:endParaRPr sz="1121">
              <a:latin typeface="+mn-lt"/>
              <a:ea typeface="+mn-ea"/>
              <a:cs typeface="+mn-cs"/>
              <a:sym typeface="Courier"/>
            </a:endParaRPr>
          </a:p>
          <a:p>
            <a:pPr lvl="8" indent="0" algn="l" defTabSz="233172">
              <a:defRPr sz="1800"/>
            </a:pPr>
            <a:r>
              <a:rPr sz="1121">
                <a:latin typeface="+mn-lt"/>
                <a:ea typeface="+mn-ea"/>
                <a:cs typeface="+mn-cs"/>
                <a:sym typeface="Courier"/>
              </a:rPr>
              <a:t>  },</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"web03"</a:t>
            </a:r>
            <a:r>
              <a:rPr sz="1121">
                <a:latin typeface="+mn-lt"/>
                <a:ea typeface="+mn-ea"/>
                <a:cs typeface="+mn-cs"/>
                <a:sym typeface="Courier"/>
              </a:rPr>
              <a:t> : {</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"hostname"</a:t>
            </a:r>
            <a:r>
              <a:rPr sz="1121">
                <a:latin typeface="+mn-lt"/>
                <a:ea typeface="+mn-ea"/>
                <a:cs typeface="+mn-cs"/>
                <a:sym typeface="Courier"/>
              </a:rPr>
              <a:t> : </a:t>
            </a:r>
            <a:r>
              <a:rPr sz="1121">
                <a:solidFill>
                  <a:srgbClr val="C8352B"/>
                </a:solidFill>
                <a:latin typeface="+mn-lt"/>
                <a:ea typeface="+mn-ea"/>
                <a:cs typeface="+mn-cs"/>
                <a:sym typeface="Courier"/>
              </a:rPr>
              <a:t>"web03"</a:t>
            </a:r>
            <a:r>
              <a:rPr sz="1121">
                <a:latin typeface="+mn-lt"/>
                <a:ea typeface="+mn-ea"/>
                <a:cs typeface="+mn-cs"/>
                <a:sym typeface="Courier"/>
              </a:rPr>
              <a:t>,</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"ipaddress"</a:t>
            </a:r>
            <a:r>
              <a:rPr sz="1121">
                <a:latin typeface="+mn-lt"/>
                <a:ea typeface="+mn-ea"/>
                <a:cs typeface="+mn-cs"/>
                <a:sym typeface="Courier"/>
              </a:rPr>
              <a:t> : </a:t>
            </a:r>
            <a:r>
              <a:rPr sz="1121">
                <a:solidFill>
                  <a:srgbClr val="C8352B"/>
                </a:solidFill>
                <a:latin typeface="+mn-lt"/>
                <a:ea typeface="+mn-ea"/>
                <a:cs typeface="+mn-cs"/>
                <a:sym typeface="Courier"/>
              </a:rPr>
              <a:t>"10.1.1.3"</a:t>
            </a:r>
            <a:endParaRPr sz="1121">
              <a:latin typeface="+mn-lt"/>
              <a:ea typeface="+mn-ea"/>
              <a:cs typeface="+mn-cs"/>
              <a:sym typeface="Courier"/>
            </a:endParaRPr>
          </a:p>
          <a:p>
            <a:pPr lvl="8" indent="0" algn="l" defTabSz="233172">
              <a:defRPr sz="1800"/>
            </a:pPr>
            <a:r>
              <a:rPr sz="1121">
                <a:latin typeface="+mn-lt"/>
                <a:ea typeface="+mn-ea"/>
                <a:cs typeface="+mn-cs"/>
                <a:sym typeface="Courier"/>
              </a:rPr>
              <a:t>  },</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"web04"</a:t>
            </a:r>
            <a:r>
              <a:rPr sz="1121">
                <a:latin typeface="+mn-lt"/>
                <a:ea typeface="+mn-ea"/>
                <a:cs typeface="+mn-cs"/>
                <a:sym typeface="Courier"/>
              </a:rPr>
              <a:t> : {</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"hostname"</a:t>
            </a:r>
            <a:r>
              <a:rPr sz="1121">
                <a:latin typeface="+mn-lt"/>
                <a:ea typeface="+mn-ea"/>
                <a:cs typeface="+mn-cs"/>
                <a:sym typeface="Courier"/>
              </a:rPr>
              <a:t> : </a:t>
            </a:r>
            <a:r>
              <a:rPr sz="1121">
                <a:solidFill>
                  <a:srgbClr val="C8352B"/>
                </a:solidFill>
                <a:latin typeface="+mn-lt"/>
                <a:ea typeface="+mn-ea"/>
                <a:cs typeface="+mn-cs"/>
                <a:sym typeface="Courier"/>
              </a:rPr>
              <a:t>"web04"</a:t>
            </a:r>
            <a:r>
              <a:rPr sz="1121">
                <a:latin typeface="+mn-lt"/>
                <a:ea typeface="+mn-ea"/>
                <a:cs typeface="+mn-cs"/>
                <a:sym typeface="Courier"/>
              </a:rPr>
              <a:t>,</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"ipaddress"</a:t>
            </a:r>
            <a:r>
              <a:rPr sz="1121">
                <a:latin typeface="+mn-lt"/>
                <a:ea typeface="+mn-ea"/>
                <a:cs typeface="+mn-cs"/>
                <a:sym typeface="Courier"/>
              </a:rPr>
              <a:t> : </a:t>
            </a:r>
            <a:r>
              <a:rPr sz="1121">
                <a:solidFill>
                  <a:srgbClr val="C8352B"/>
                </a:solidFill>
                <a:latin typeface="+mn-lt"/>
                <a:ea typeface="+mn-ea"/>
                <a:cs typeface="+mn-cs"/>
                <a:sym typeface="Courier"/>
              </a:rPr>
              <a:t>"10.1.1.4"</a:t>
            </a:r>
            <a:endParaRPr sz="1121">
              <a:solidFill>
                <a:srgbClr val="008F00"/>
              </a:solidFill>
              <a:latin typeface="+mn-lt"/>
              <a:ea typeface="+mn-ea"/>
              <a:cs typeface="+mn-cs"/>
              <a:sym typeface="Courier"/>
            </a:endParaRPr>
          </a:p>
          <a:p>
            <a:pPr lvl="8" indent="0" algn="l" defTabSz="233172">
              <a:defRPr sz="1800"/>
            </a:pPr>
            <a:r>
              <a:rPr sz="1121">
                <a:latin typeface="+mn-lt"/>
                <a:ea typeface="+mn-ea"/>
                <a:cs typeface="+mn-cs"/>
                <a:sym typeface="Courier"/>
              </a:rPr>
              <a:t>  }  </a:t>
            </a:r>
          </a:p>
          <a:p>
            <a:pPr lvl="8" indent="0" algn="l" defTabSz="233172">
              <a:defRPr sz="1800"/>
            </a:pPr>
            <a:r>
              <a:rPr sz="1121">
                <a:latin typeface="+mn-lt"/>
                <a:ea typeface="+mn-ea"/>
                <a:cs typeface="+mn-cs"/>
                <a:sym typeface="Courier"/>
              </a:rPr>
              <a:t>}</a:t>
            </a:r>
          </a:p>
        </p:txBody>
      </p:sp>
      <p:sp>
        <p:nvSpPr>
          <p:cNvPr id="1381" name="Shape 1381"/>
          <p:cNvSpPr/>
          <p:nvPr/>
        </p:nvSpPr>
        <p:spPr>
          <a:xfrm>
            <a:off x="10249888" y="76829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382" name="Shape 1382"/>
          <p:cNvSpPr/>
          <p:nvPr/>
        </p:nvSpPr>
        <p:spPr>
          <a:xfrm>
            <a:off x="13146377" y="7856887"/>
            <a:ext cx="3034321" cy="519914"/>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Webservers</a:t>
            </a:r>
          </a:p>
        </p:txBody>
      </p:sp>
      <p:sp>
        <p:nvSpPr>
          <p:cNvPr id="1383" name="Shape 1383"/>
          <p:cNvSpPr/>
          <p:nvPr/>
        </p:nvSpPr>
        <p:spPr>
          <a:xfrm>
            <a:off x="9202883" y="76829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384" name="Shape 1384"/>
          <p:cNvSpPr/>
          <p:nvPr/>
        </p:nvSpPr>
        <p:spPr>
          <a:xfrm>
            <a:off x="11364991" y="76829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385" name="Shape 1385"/>
          <p:cNvSpPr/>
          <p:nvPr/>
        </p:nvSpPr>
        <p:spPr>
          <a:xfrm>
            <a:off x="10895091" y="4152900"/>
            <a:ext cx="851225" cy="694625"/>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386" name="Shape 1386"/>
          <p:cNvSpPr/>
          <p:nvPr/>
        </p:nvSpPr>
        <p:spPr>
          <a:xfrm>
            <a:off x="12480095" y="76829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387" name="Shape 1387"/>
          <p:cNvSpPr/>
          <p:nvPr/>
        </p:nvSpPr>
        <p:spPr>
          <a:xfrm>
            <a:off x="13208000" y="4089400"/>
            <a:ext cx="3034320" cy="519913"/>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HA Proxy</a:t>
            </a:r>
          </a:p>
        </p:txBody>
      </p:sp>
      <p:sp>
        <p:nvSpPr>
          <p:cNvPr id="1388" name="Shape 1388"/>
          <p:cNvSpPr/>
          <p:nvPr/>
        </p:nvSpPr>
        <p:spPr>
          <a:xfrm>
            <a:off x="3962400" y="4394200"/>
            <a:ext cx="5791200" cy="21717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normAutofit/>
          </a:bodyPr>
          <a:lstStyle/>
          <a:p>
            <a:pPr lvl="0" algn="l" defTabSz="385572">
              <a:spcBef>
                <a:spcPts val="800"/>
              </a:spcBef>
              <a:defRPr sz="1800"/>
            </a:pPr>
            <a:r>
              <a:rPr sz="1862">
                <a:latin typeface="+mn-lt"/>
                <a:ea typeface="+mn-ea"/>
                <a:cs typeface="+mn-cs"/>
                <a:sym typeface="Courier"/>
              </a:rPr>
              <a:t>haproxy.cfg</a:t>
            </a:r>
            <a:endParaRPr sz="1862">
              <a:solidFill>
                <a:srgbClr val="C8352B"/>
              </a:solidFill>
              <a:latin typeface="+mn-lt"/>
              <a:ea typeface="+mn-ea"/>
              <a:cs typeface="+mn-cs"/>
              <a:sym typeface="Courier"/>
            </a:endParaRPr>
          </a:p>
          <a:p>
            <a:pPr lvl="0" algn="l" defTabSz="315468">
              <a:defRPr sz="1800"/>
            </a:pPr>
            <a:r>
              <a:rPr sz="1518">
                <a:latin typeface="+mn-lt"/>
                <a:ea typeface="+mn-ea"/>
                <a:cs typeface="+mn-cs"/>
                <a:sym typeface="Courier"/>
              </a:rPr>
              <a:t>server web01 </a:t>
            </a:r>
            <a:r>
              <a:rPr sz="1518">
                <a:solidFill>
                  <a:srgbClr val="797979"/>
                </a:solidFill>
                <a:latin typeface="+mn-lt"/>
                <a:ea typeface="+mn-ea"/>
                <a:cs typeface="+mn-cs"/>
                <a:sym typeface="Courier"/>
              </a:rPr>
              <a:t>10.1.1.1</a:t>
            </a:r>
            <a:r>
              <a:rPr sz="1518">
                <a:latin typeface="+mn-lt"/>
                <a:ea typeface="+mn-ea"/>
                <a:cs typeface="+mn-cs"/>
                <a:sym typeface="Courier"/>
              </a:rPr>
              <a:t> weight </a:t>
            </a:r>
            <a:r>
              <a:rPr sz="1518">
                <a:solidFill>
                  <a:srgbClr val="797979"/>
                </a:solidFill>
                <a:latin typeface="+mn-lt"/>
                <a:ea typeface="+mn-ea"/>
                <a:cs typeface="+mn-cs"/>
                <a:sym typeface="Courier"/>
              </a:rPr>
              <a:t>1</a:t>
            </a:r>
            <a:r>
              <a:rPr sz="1518">
                <a:latin typeface="+mn-lt"/>
                <a:ea typeface="+mn-ea"/>
                <a:cs typeface="+mn-cs"/>
                <a:sym typeface="Courier"/>
              </a:rPr>
              <a:t> maxconn </a:t>
            </a:r>
            <a:r>
              <a:rPr sz="1518">
                <a:solidFill>
                  <a:srgbClr val="797979"/>
                </a:solidFill>
                <a:latin typeface="+mn-lt"/>
                <a:ea typeface="+mn-ea"/>
                <a:cs typeface="+mn-cs"/>
                <a:sym typeface="Courier"/>
              </a:rPr>
              <a:t>1</a:t>
            </a:r>
            <a:r>
              <a:rPr sz="1518">
                <a:latin typeface="+mn-lt"/>
                <a:ea typeface="+mn-ea"/>
                <a:cs typeface="+mn-cs"/>
                <a:sym typeface="Courier"/>
              </a:rPr>
              <a:t> check</a:t>
            </a:r>
          </a:p>
          <a:p>
            <a:pPr lvl="0" algn="l" defTabSz="315468">
              <a:defRPr sz="1800"/>
            </a:pPr>
            <a:r>
              <a:rPr sz="1518">
                <a:latin typeface="+mn-lt"/>
                <a:ea typeface="+mn-ea"/>
                <a:cs typeface="+mn-cs"/>
                <a:sym typeface="Courier"/>
              </a:rPr>
              <a:t>server web02 </a:t>
            </a:r>
            <a:r>
              <a:rPr sz="1518">
                <a:solidFill>
                  <a:srgbClr val="797979"/>
                </a:solidFill>
                <a:latin typeface="+mn-lt"/>
                <a:ea typeface="+mn-ea"/>
                <a:cs typeface="+mn-cs"/>
                <a:sym typeface="Courier"/>
              </a:rPr>
              <a:t>10.1.1.2</a:t>
            </a:r>
            <a:r>
              <a:rPr sz="1518">
                <a:latin typeface="+mn-lt"/>
                <a:ea typeface="+mn-ea"/>
                <a:cs typeface="+mn-cs"/>
                <a:sym typeface="Courier"/>
              </a:rPr>
              <a:t> weight </a:t>
            </a:r>
            <a:r>
              <a:rPr sz="1518">
                <a:solidFill>
                  <a:srgbClr val="797979"/>
                </a:solidFill>
                <a:latin typeface="+mn-lt"/>
                <a:ea typeface="+mn-ea"/>
                <a:cs typeface="+mn-cs"/>
                <a:sym typeface="Courier"/>
              </a:rPr>
              <a:t>1</a:t>
            </a:r>
            <a:r>
              <a:rPr sz="1518">
                <a:latin typeface="+mn-lt"/>
                <a:ea typeface="+mn-ea"/>
                <a:cs typeface="+mn-cs"/>
                <a:sym typeface="Courier"/>
              </a:rPr>
              <a:t> maxconn </a:t>
            </a:r>
            <a:r>
              <a:rPr sz="1518">
                <a:solidFill>
                  <a:srgbClr val="797979"/>
                </a:solidFill>
                <a:latin typeface="+mn-lt"/>
                <a:ea typeface="+mn-ea"/>
                <a:cs typeface="+mn-cs"/>
                <a:sym typeface="Courier"/>
              </a:rPr>
              <a:t>1</a:t>
            </a:r>
            <a:r>
              <a:rPr sz="1518">
                <a:latin typeface="+mn-lt"/>
                <a:ea typeface="+mn-ea"/>
                <a:cs typeface="+mn-cs"/>
                <a:sym typeface="Courier"/>
              </a:rPr>
              <a:t> check</a:t>
            </a:r>
          </a:p>
          <a:p>
            <a:pPr lvl="0" algn="l" defTabSz="315468">
              <a:defRPr sz="1800"/>
            </a:pPr>
            <a:r>
              <a:rPr sz="1518">
                <a:latin typeface="+mn-lt"/>
                <a:ea typeface="+mn-ea"/>
                <a:cs typeface="+mn-cs"/>
                <a:sym typeface="Courier"/>
              </a:rPr>
              <a:t>server web03 </a:t>
            </a:r>
            <a:r>
              <a:rPr sz="1518">
                <a:solidFill>
                  <a:srgbClr val="797979"/>
                </a:solidFill>
                <a:latin typeface="+mn-lt"/>
                <a:ea typeface="+mn-ea"/>
                <a:cs typeface="+mn-cs"/>
                <a:sym typeface="Courier"/>
              </a:rPr>
              <a:t>10.1.1.3</a:t>
            </a:r>
            <a:r>
              <a:rPr sz="1518">
                <a:latin typeface="+mn-lt"/>
                <a:ea typeface="+mn-ea"/>
                <a:cs typeface="+mn-cs"/>
                <a:sym typeface="Courier"/>
              </a:rPr>
              <a:t> weight </a:t>
            </a:r>
            <a:r>
              <a:rPr sz="1518">
                <a:solidFill>
                  <a:srgbClr val="797979"/>
                </a:solidFill>
                <a:latin typeface="+mn-lt"/>
                <a:ea typeface="+mn-ea"/>
                <a:cs typeface="+mn-cs"/>
                <a:sym typeface="Courier"/>
              </a:rPr>
              <a:t>1</a:t>
            </a:r>
            <a:r>
              <a:rPr sz="1518">
                <a:latin typeface="+mn-lt"/>
                <a:ea typeface="+mn-ea"/>
                <a:cs typeface="+mn-cs"/>
                <a:sym typeface="Courier"/>
              </a:rPr>
              <a:t> maxconn </a:t>
            </a:r>
            <a:r>
              <a:rPr sz="1518">
                <a:solidFill>
                  <a:srgbClr val="797979"/>
                </a:solidFill>
                <a:latin typeface="+mn-lt"/>
                <a:ea typeface="+mn-ea"/>
                <a:cs typeface="+mn-cs"/>
                <a:sym typeface="Courier"/>
              </a:rPr>
              <a:t>1</a:t>
            </a:r>
            <a:r>
              <a:rPr sz="1518">
                <a:latin typeface="+mn-lt"/>
                <a:ea typeface="+mn-ea"/>
                <a:cs typeface="+mn-cs"/>
                <a:sym typeface="Courier"/>
              </a:rPr>
              <a:t> check</a:t>
            </a:r>
          </a:p>
          <a:p>
            <a:pPr lvl="0" algn="l" defTabSz="315468">
              <a:defRPr sz="1800"/>
            </a:pPr>
            <a:r>
              <a:rPr sz="1518">
                <a:latin typeface="+mn-lt"/>
                <a:ea typeface="+mn-ea"/>
                <a:cs typeface="+mn-cs"/>
                <a:sym typeface="Courier"/>
              </a:rPr>
              <a:t>server web04 </a:t>
            </a:r>
            <a:r>
              <a:rPr sz="1518">
                <a:solidFill>
                  <a:srgbClr val="797979"/>
                </a:solidFill>
                <a:latin typeface="+mn-lt"/>
                <a:ea typeface="+mn-ea"/>
                <a:cs typeface="+mn-cs"/>
                <a:sym typeface="Courier"/>
              </a:rPr>
              <a:t>10.1.1.4</a:t>
            </a:r>
            <a:r>
              <a:rPr sz="1518">
                <a:latin typeface="+mn-lt"/>
                <a:ea typeface="+mn-ea"/>
                <a:cs typeface="+mn-cs"/>
                <a:sym typeface="Courier"/>
              </a:rPr>
              <a:t> weight </a:t>
            </a:r>
            <a:r>
              <a:rPr sz="1518">
                <a:solidFill>
                  <a:srgbClr val="797979"/>
                </a:solidFill>
                <a:latin typeface="+mn-lt"/>
                <a:ea typeface="+mn-ea"/>
                <a:cs typeface="+mn-cs"/>
                <a:sym typeface="Courier"/>
              </a:rPr>
              <a:t>1</a:t>
            </a:r>
            <a:r>
              <a:rPr sz="1518">
                <a:latin typeface="+mn-lt"/>
                <a:ea typeface="+mn-ea"/>
                <a:cs typeface="+mn-cs"/>
                <a:sym typeface="Courier"/>
              </a:rPr>
              <a:t> maxconn </a:t>
            </a:r>
            <a:r>
              <a:rPr sz="1518">
                <a:solidFill>
                  <a:srgbClr val="797979"/>
                </a:solidFill>
                <a:latin typeface="+mn-lt"/>
                <a:ea typeface="+mn-ea"/>
                <a:cs typeface="+mn-cs"/>
                <a:sym typeface="Courier"/>
              </a:rPr>
              <a:t>1</a:t>
            </a:r>
            <a:r>
              <a:rPr sz="1518">
                <a:latin typeface="+mn-lt"/>
                <a:ea typeface="+mn-ea"/>
                <a:cs typeface="+mn-cs"/>
                <a:sym typeface="Courier"/>
              </a:rPr>
              <a:t> check</a:t>
            </a:r>
          </a:p>
          <a:p>
            <a:pPr lvl="0" algn="l" defTabSz="315468">
              <a:defRPr sz="1800"/>
            </a:pPr>
            <a:endParaRPr sz="828">
              <a:latin typeface="+mn-lt"/>
              <a:ea typeface="+mn-ea"/>
              <a:cs typeface="+mn-cs"/>
              <a:sym typeface="Courier"/>
            </a:endParaRPr>
          </a:p>
        </p:txBody>
      </p:sp>
      <p:sp>
        <p:nvSpPr>
          <p:cNvPr id="1389" name="Shape 1389"/>
          <p:cNvSpPr/>
          <p:nvPr/>
        </p:nvSpPr>
        <p:spPr>
          <a:xfrm flipH="1">
            <a:off x="9635208" y="4845381"/>
            <a:ext cx="1691151" cy="2845826"/>
          </a:xfrm>
          <a:prstGeom prst="line">
            <a:avLst/>
          </a:prstGeom>
          <a:ln w="38100">
            <a:solidFill/>
            <a:miter lim="400000"/>
          </a:ln>
        </p:spPr>
        <p:txBody>
          <a:bodyPr lIns="0" tIns="0" rIns="0" bIns="0"/>
          <a:lstStyle/>
          <a:p>
            <a:pPr lvl="0" algn="l" defTabSz="457200">
              <a:defRPr sz="1200">
                <a:latin typeface="Helvetica"/>
                <a:ea typeface="Helvetica"/>
                <a:cs typeface="Helvetica"/>
                <a:sym typeface="Helvetica"/>
              </a:defRPr>
            </a:pPr>
            <a:endParaRPr/>
          </a:p>
        </p:txBody>
      </p:sp>
      <p:sp>
        <p:nvSpPr>
          <p:cNvPr id="1390" name="Shape 1390"/>
          <p:cNvSpPr/>
          <p:nvPr/>
        </p:nvSpPr>
        <p:spPr>
          <a:xfrm flipH="1">
            <a:off x="10705441" y="4854166"/>
            <a:ext cx="600054" cy="2846867"/>
          </a:xfrm>
          <a:prstGeom prst="line">
            <a:avLst/>
          </a:prstGeom>
          <a:ln w="38100">
            <a:solidFill/>
            <a:miter lim="400000"/>
          </a:ln>
        </p:spPr>
        <p:txBody>
          <a:bodyPr lIns="0" tIns="0" rIns="0" bIns="0"/>
          <a:lstStyle/>
          <a:p>
            <a:pPr lvl="0" algn="l" defTabSz="457200">
              <a:defRPr sz="1200">
                <a:latin typeface="Helvetica"/>
                <a:ea typeface="Helvetica"/>
                <a:cs typeface="Helvetica"/>
                <a:sym typeface="Helvetica"/>
              </a:defRPr>
            </a:pPr>
            <a:endParaRPr/>
          </a:p>
        </p:txBody>
      </p:sp>
      <p:sp>
        <p:nvSpPr>
          <p:cNvPr id="1391" name="Shape 1391"/>
          <p:cNvSpPr/>
          <p:nvPr/>
        </p:nvSpPr>
        <p:spPr>
          <a:xfrm>
            <a:off x="4114800" y="5382128"/>
            <a:ext cx="5473700" cy="1003300"/>
          </a:xfrm>
          <a:prstGeom prst="rect">
            <a:avLst/>
          </a:prstGeom>
          <a:solidFill>
            <a:srgbClr val="FFFFFF"/>
          </a:solidFill>
          <a:ln w="25400">
            <a:solidFill>
              <a:srgbClr val="000000">
                <a:alpha val="0"/>
              </a:srgbClr>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xmlns:p14="http://schemas.microsoft.com/office/powerpoint/2010/main" spd="med"/>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6" name="Shape 436"/>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Instructor Introduction</a:t>
            </a:r>
          </a:p>
        </p:txBody>
      </p:sp>
      <p:sp>
        <p:nvSpPr>
          <p:cNvPr id="437" name="Shape 437"/>
          <p:cNvSpPr>
            <a:spLocks noGrp="1"/>
          </p:cNvSpPr>
          <p:nvPr>
            <p:ph type="body" idx="1"/>
          </p:nvPr>
        </p:nvSpPr>
        <p:spPr>
          <a:prstGeom prst="rect">
            <a:avLst/>
          </a:prstGeom>
        </p:spPr>
        <p:txBody>
          <a:bodyPr/>
          <a:lstStyle/>
          <a:p>
            <a:pPr lvl="0">
              <a:defRPr sz="1800"/>
            </a:pPr>
            <a:r>
              <a:rPr sz="4800" b="1"/>
              <a:t>Name: </a:t>
            </a:r>
            <a:r>
              <a:rPr sz="4800"/>
              <a:t>Julian Dunn</a:t>
            </a:r>
          </a:p>
          <a:p>
            <a:pPr lvl="0">
              <a:defRPr sz="1800"/>
            </a:pPr>
            <a:r>
              <a:rPr sz="4800" b="1"/>
              <a:t>Current Job Role:</a:t>
            </a:r>
            <a:r>
              <a:rPr sz="4800"/>
              <a:t> Consulting Engineer with Chef</a:t>
            </a:r>
          </a:p>
          <a:p>
            <a:pPr lvl="0">
              <a:defRPr sz="1800"/>
            </a:pPr>
            <a:r>
              <a:rPr sz="4800" b="1"/>
              <a:t>Previous Experience: </a:t>
            </a:r>
            <a:r>
              <a:rPr sz="4800"/>
              <a:t>15 years first as a software developer, then in operations</a:t>
            </a:r>
          </a:p>
          <a:p>
            <a:pPr lvl="0">
              <a:defRPr sz="1800"/>
            </a:pPr>
            <a:r>
              <a:rPr sz="4800" b="1"/>
              <a:t>Previous Experience with Chef:</a:t>
            </a:r>
            <a:r>
              <a:rPr sz="4800"/>
              <a:t> My last company used Chef and they let me make lots of mistakes while learning it</a:t>
            </a:r>
          </a:p>
          <a:p>
            <a:pPr lvl="0">
              <a:defRPr sz="1800"/>
            </a:pPr>
            <a:r>
              <a:rPr sz="4800" b="1"/>
              <a:t>Favorite Text Editor:</a:t>
            </a:r>
            <a:r>
              <a:rPr sz="4800"/>
              <a:t> vi</a:t>
            </a:r>
          </a:p>
        </p:txBody>
      </p:sp>
      <p:sp>
        <p:nvSpPr>
          <p:cNvPr id="438" name="Shape 43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9</a:t>
            </a:fld>
            <a:endParaRPr sz="1000"/>
          </a:p>
        </p:txBody>
      </p:sp>
    </p:spTree>
  </p:cSld>
  <p:clrMapOvr>
    <a:masterClrMapping/>
  </p:clrMapOvr>
  <p:transition xmlns:p14="http://schemas.microsoft.com/office/powerpoint/2010/mai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3" name="Shape 1393"/>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HAProxy Configuration</a:t>
            </a:r>
          </a:p>
        </p:txBody>
      </p:sp>
      <p:sp>
        <p:nvSpPr>
          <p:cNvPr id="1394" name="Shape 139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90</a:t>
            </a:fld>
            <a:endParaRPr sz="1000"/>
          </a:p>
        </p:txBody>
      </p:sp>
      <p:sp>
        <p:nvSpPr>
          <p:cNvPr id="1395" name="Shape 1395"/>
          <p:cNvSpPr/>
          <p:nvPr/>
        </p:nvSpPr>
        <p:spPr>
          <a:xfrm>
            <a:off x="76200" y="1714500"/>
            <a:ext cx="15925800" cy="15621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normAutofit/>
          </a:bodyPr>
          <a:lstStyle/>
          <a:p>
            <a:pPr lvl="8" indent="0" algn="l" defTabSz="457200">
              <a:defRPr sz="1800"/>
            </a:pPr>
            <a:r>
              <a:rPr sz="2300">
                <a:latin typeface="+mn-lt"/>
                <a:ea typeface="+mn-ea"/>
                <a:cs typeface="+mn-cs"/>
                <a:sym typeface="Courier"/>
              </a:rPr>
              <a:t>  </a:t>
            </a:r>
            <a:r>
              <a:rPr sz="2300">
                <a:solidFill>
                  <a:srgbClr val="797979"/>
                </a:solidFill>
                <a:latin typeface="+mn-lt"/>
                <a:ea typeface="+mn-ea"/>
                <a:cs typeface="+mn-cs"/>
                <a:sym typeface="Courier"/>
              </a:rPr>
              <a:t>&lt;</a:t>
            </a:r>
            <a:r>
              <a:rPr sz="2300">
                <a:solidFill>
                  <a:srgbClr val="008F00"/>
                </a:solidFill>
                <a:latin typeface="+mn-lt"/>
                <a:ea typeface="+mn-ea"/>
                <a:cs typeface="+mn-cs"/>
                <a:sym typeface="Courier"/>
              </a:rPr>
              <a:t>% @pool_members.each </a:t>
            </a:r>
            <a:r>
              <a:rPr sz="2300" b="1">
                <a:solidFill>
                  <a:srgbClr val="008F00"/>
                </a:solidFill>
                <a:latin typeface="+mn-lt"/>
                <a:ea typeface="+mn-ea"/>
                <a:cs typeface="+mn-cs"/>
                <a:sym typeface="Courier"/>
              </a:rPr>
              <a:t>do</a:t>
            </a:r>
            <a:r>
              <a:rPr sz="2300">
                <a:latin typeface="+mn-lt"/>
                <a:ea typeface="+mn-ea"/>
                <a:cs typeface="+mn-cs"/>
                <a:sym typeface="Courier"/>
              </a:rPr>
              <a:t> </a:t>
            </a:r>
            <a:r>
              <a:rPr sz="2300">
                <a:solidFill>
                  <a:srgbClr val="797979"/>
                </a:solidFill>
                <a:latin typeface="+mn-lt"/>
                <a:ea typeface="+mn-ea"/>
                <a:cs typeface="+mn-cs"/>
                <a:sym typeface="Courier"/>
              </a:rPr>
              <a:t>|</a:t>
            </a:r>
            <a:r>
              <a:rPr sz="2300">
                <a:latin typeface="+mn-lt"/>
                <a:ea typeface="+mn-ea"/>
                <a:cs typeface="+mn-cs"/>
                <a:sym typeface="Courier"/>
              </a:rPr>
              <a:t>member</a:t>
            </a:r>
            <a:r>
              <a:rPr sz="2300">
                <a:solidFill>
                  <a:srgbClr val="797979"/>
                </a:solidFill>
                <a:latin typeface="+mn-lt"/>
                <a:ea typeface="+mn-ea"/>
                <a:cs typeface="+mn-cs"/>
                <a:sym typeface="Courier"/>
              </a:rPr>
              <a:t>|</a:t>
            </a:r>
            <a:r>
              <a:rPr sz="2300">
                <a:latin typeface="+mn-lt"/>
                <a:ea typeface="+mn-ea"/>
                <a:cs typeface="+mn-cs"/>
                <a:sym typeface="Courier"/>
              </a:rPr>
              <a:t> </a:t>
            </a:r>
            <a:r>
              <a:rPr sz="2300">
                <a:solidFill>
                  <a:srgbClr val="797979"/>
                </a:solidFill>
                <a:latin typeface="+mn-lt"/>
                <a:ea typeface="+mn-ea"/>
                <a:cs typeface="+mn-cs"/>
                <a:sym typeface="Courier"/>
              </a:rPr>
              <a:t>-</a:t>
            </a:r>
            <a:r>
              <a:rPr sz="2300">
                <a:solidFill>
                  <a:srgbClr val="008F00"/>
                </a:solidFill>
                <a:latin typeface="+mn-lt"/>
                <a:ea typeface="+mn-ea"/>
                <a:cs typeface="+mn-cs"/>
                <a:sym typeface="Courier"/>
              </a:rPr>
              <a:t>%&gt;</a:t>
            </a:r>
          </a:p>
          <a:p>
            <a:pPr lvl="8" indent="0" algn="l" defTabSz="457200">
              <a:defRPr sz="1800"/>
            </a:pPr>
            <a:r>
              <a:rPr sz="2300">
                <a:solidFill>
                  <a:srgbClr val="008F00"/>
                </a:solidFill>
                <a:latin typeface="+mn-lt"/>
                <a:ea typeface="+mn-ea"/>
                <a:cs typeface="+mn-cs"/>
                <a:sym typeface="Courier"/>
              </a:rPr>
              <a:t>  server &lt;%= member[:hostname] %&gt;</a:t>
            </a:r>
            <a:r>
              <a:rPr sz="2300">
                <a:latin typeface="+mn-lt"/>
                <a:ea typeface="+mn-ea"/>
                <a:cs typeface="+mn-cs"/>
                <a:sym typeface="Courier"/>
              </a:rPr>
              <a:t> </a:t>
            </a:r>
            <a:r>
              <a:rPr sz="2300">
                <a:solidFill>
                  <a:srgbClr val="797979"/>
                </a:solidFill>
                <a:latin typeface="+mn-lt"/>
                <a:ea typeface="+mn-ea"/>
                <a:cs typeface="+mn-cs"/>
                <a:sym typeface="Courier"/>
              </a:rPr>
              <a:t>&lt;%=</a:t>
            </a:r>
            <a:r>
              <a:rPr sz="2300">
                <a:latin typeface="+mn-lt"/>
                <a:ea typeface="+mn-ea"/>
                <a:cs typeface="+mn-cs"/>
                <a:sym typeface="Courier"/>
              </a:rPr>
              <a:t> member</a:t>
            </a:r>
            <a:r>
              <a:rPr sz="2300">
                <a:solidFill>
                  <a:srgbClr val="797979"/>
                </a:solidFill>
                <a:latin typeface="+mn-lt"/>
                <a:ea typeface="+mn-ea"/>
                <a:cs typeface="+mn-cs"/>
                <a:sym typeface="Courier"/>
              </a:rPr>
              <a:t>[</a:t>
            </a:r>
            <a:r>
              <a:rPr sz="2300">
                <a:solidFill>
                  <a:srgbClr val="22288F"/>
                </a:solidFill>
                <a:latin typeface="+mn-lt"/>
                <a:ea typeface="+mn-ea"/>
                <a:cs typeface="+mn-cs"/>
                <a:sym typeface="Courier"/>
              </a:rPr>
              <a:t>:ipaddress</a:t>
            </a:r>
            <a:r>
              <a:rPr sz="2300">
                <a:solidFill>
                  <a:srgbClr val="797979"/>
                </a:solidFill>
                <a:latin typeface="+mn-lt"/>
                <a:ea typeface="+mn-ea"/>
                <a:cs typeface="+mn-cs"/>
                <a:sym typeface="Courier"/>
              </a:rPr>
              <a:t>]</a:t>
            </a:r>
            <a:r>
              <a:rPr sz="2300">
                <a:latin typeface="+mn-lt"/>
                <a:ea typeface="+mn-ea"/>
                <a:cs typeface="+mn-cs"/>
                <a:sym typeface="Courier"/>
              </a:rPr>
              <a:t> </a:t>
            </a:r>
            <a:r>
              <a:rPr sz="2300">
                <a:solidFill>
                  <a:srgbClr val="008F00"/>
                </a:solidFill>
                <a:latin typeface="+mn-lt"/>
                <a:ea typeface="+mn-ea"/>
                <a:cs typeface="+mn-cs"/>
                <a:sym typeface="Courier"/>
              </a:rPr>
              <a:t>%&gt;:&gt;</a:t>
            </a:r>
            <a:r>
              <a:rPr sz="2300">
                <a:latin typeface="+mn-lt"/>
                <a:ea typeface="+mn-ea"/>
                <a:cs typeface="+mn-cs"/>
                <a:sym typeface="Courier"/>
              </a:rPr>
              <a:t> weight </a:t>
            </a:r>
            <a:r>
              <a:rPr sz="2300">
                <a:solidFill>
                  <a:srgbClr val="797979"/>
                </a:solidFill>
                <a:latin typeface="+mn-lt"/>
                <a:ea typeface="+mn-ea"/>
                <a:cs typeface="+mn-cs"/>
                <a:sym typeface="Courier"/>
              </a:rPr>
              <a:t>1</a:t>
            </a:r>
            <a:r>
              <a:rPr sz="2300">
                <a:latin typeface="+mn-lt"/>
                <a:ea typeface="+mn-ea"/>
                <a:cs typeface="+mn-cs"/>
                <a:sym typeface="Courier"/>
              </a:rPr>
              <a:t> maxconn </a:t>
            </a:r>
            <a:r>
              <a:rPr sz="2300">
                <a:solidFill>
                  <a:srgbClr val="797979"/>
                </a:solidFill>
                <a:latin typeface="+mn-lt"/>
                <a:ea typeface="+mn-ea"/>
                <a:cs typeface="+mn-cs"/>
                <a:sym typeface="Courier"/>
              </a:rPr>
              <a:t>1</a:t>
            </a:r>
            <a:r>
              <a:rPr sz="2300">
                <a:latin typeface="+mn-lt"/>
                <a:ea typeface="+mn-ea"/>
                <a:cs typeface="+mn-cs"/>
                <a:sym typeface="Courier"/>
              </a:rPr>
              <a:t> check</a:t>
            </a:r>
          </a:p>
          <a:p>
            <a:pPr lvl="8" indent="0" algn="l" defTabSz="457200">
              <a:defRPr sz="1800"/>
            </a:pPr>
            <a:r>
              <a:rPr sz="2300">
                <a:latin typeface="+mn-lt"/>
                <a:ea typeface="+mn-ea"/>
                <a:cs typeface="+mn-cs"/>
                <a:sym typeface="Courier"/>
              </a:rPr>
              <a:t>  </a:t>
            </a:r>
            <a:r>
              <a:rPr sz="2300">
                <a:solidFill>
                  <a:srgbClr val="797979"/>
                </a:solidFill>
                <a:latin typeface="+mn-lt"/>
                <a:ea typeface="+mn-ea"/>
                <a:cs typeface="+mn-cs"/>
                <a:sym typeface="Courier"/>
              </a:rPr>
              <a:t>&lt;</a:t>
            </a:r>
            <a:r>
              <a:rPr sz="2300">
                <a:solidFill>
                  <a:srgbClr val="008F00"/>
                </a:solidFill>
                <a:latin typeface="+mn-lt"/>
                <a:ea typeface="+mn-ea"/>
                <a:cs typeface="+mn-cs"/>
                <a:sym typeface="Courier"/>
              </a:rPr>
              <a:t>% end </a:t>
            </a:r>
            <a:r>
              <a:rPr sz="2300">
                <a:solidFill>
                  <a:srgbClr val="797979"/>
                </a:solidFill>
                <a:latin typeface="+mn-lt"/>
                <a:ea typeface="+mn-ea"/>
                <a:cs typeface="+mn-cs"/>
                <a:sym typeface="Courier"/>
              </a:rPr>
              <a:t>-</a:t>
            </a:r>
            <a:r>
              <a:rPr sz="2300">
                <a:solidFill>
                  <a:srgbClr val="008F00"/>
                </a:solidFill>
                <a:latin typeface="+mn-lt"/>
                <a:ea typeface="+mn-ea"/>
                <a:cs typeface="+mn-cs"/>
                <a:sym typeface="Courier"/>
              </a:rPr>
              <a:t>%&gt;</a:t>
            </a:r>
          </a:p>
        </p:txBody>
      </p:sp>
      <p:sp>
        <p:nvSpPr>
          <p:cNvPr id="1396" name="Shape 1396"/>
          <p:cNvSpPr/>
          <p:nvPr/>
        </p:nvSpPr>
        <p:spPr>
          <a:xfrm flipH="1">
            <a:off x="2858082" y="5597670"/>
            <a:ext cx="1278257" cy="572173"/>
          </a:xfrm>
          <a:prstGeom prst="line">
            <a:avLst/>
          </a:prstGeom>
          <a:ln w="76200">
            <a:solidFill/>
            <a:miter lim="400000"/>
            <a:headEnd type="stealth"/>
          </a:ln>
        </p:spPr>
        <p:txBody>
          <a:bodyPr lIns="0" tIns="0" rIns="0" bIns="0"/>
          <a:lstStyle/>
          <a:p>
            <a:pPr lvl="0" algn="l" defTabSz="457200">
              <a:defRPr sz="1200">
                <a:latin typeface="Helvetica"/>
                <a:ea typeface="Helvetica"/>
                <a:cs typeface="Helvetica"/>
                <a:sym typeface="Helvetica"/>
              </a:defRPr>
            </a:pPr>
            <a:endParaRPr/>
          </a:p>
        </p:txBody>
      </p:sp>
      <p:sp>
        <p:nvSpPr>
          <p:cNvPr id="1397" name="Shape 1397"/>
          <p:cNvSpPr/>
          <p:nvPr/>
        </p:nvSpPr>
        <p:spPr>
          <a:xfrm>
            <a:off x="533400" y="3886200"/>
            <a:ext cx="3009900" cy="38354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normAutofit/>
          </a:bodyPr>
          <a:lstStyle/>
          <a:p>
            <a:pPr lvl="0" algn="l" defTabSz="284987">
              <a:spcBef>
                <a:spcPts val="600"/>
              </a:spcBef>
              <a:defRPr sz="1800"/>
            </a:pPr>
            <a:r>
              <a:rPr sz="1734">
                <a:latin typeface="+mn-lt"/>
                <a:ea typeface="+mn-ea"/>
                <a:cs typeface="+mn-cs"/>
                <a:sym typeface="Courier"/>
              </a:rPr>
              <a:t>pool_members</a:t>
            </a:r>
            <a:endParaRPr sz="1734">
              <a:solidFill>
                <a:srgbClr val="C8352B"/>
              </a:solidFill>
              <a:latin typeface="+mn-lt"/>
              <a:ea typeface="+mn-ea"/>
              <a:cs typeface="+mn-cs"/>
              <a:sym typeface="Courier"/>
            </a:endParaRPr>
          </a:p>
          <a:p>
            <a:pPr lvl="8" indent="0" algn="l" defTabSz="233172">
              <a:defRPr sz="1800"/>
            </a:pPr>
            <a:r>
              <a:rPr sz="1121">
                <a:latin typeface="+mn-lt"/>
                <a:ea typeface="+mn-ea"/>
                <a:cs typeface="+mn-cs"/>
                <a:sym typeface="Courier"/>
              </a:rPr>
              <a:t>{</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"web01"</a:t>
            </a:r>
            <a:r>
              <a:rPr sz="1121">
                <a:latin typeface="+mn-lt"/>
                <a:ea typeface="+mn-ea"/>
                <a:cs typeface="+mn-cs"/>
                <a:sym typeface="Courier"/>
              </a:rPr>
              <a:t> : {</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"hostname"</a:t>
            </a:r>
            <a:r>
              <a:rPr sz="1121">
                <a:latin typeface="+mn-lt"/>
                <a:ea typeface="+mn-ea"/>
                <a:cs typeface="+mn-cs"/>
                <a:sym typeface="Courier"/>
              </a:rPr>
              <a:t> : </a:t>
            </a:r>
            <a:r>
              <a:rPr sz="1121">
                <a:solidFill>
                  <a:srgbClr val="C8352B"/>
                </a:solidFill>
                <a:latin typeface="+mn-lt"/>
                <a:ea typeface="+mn-ea"/>
                <a:cs typeface="+mn-cs"/>
                <a:sym typeface="Courier"/>
              </a:rPr>
              <a:t>"web01"</a:t>
            </a:r>
            <a:r>
              <a:rPr sz="1121">
                <a:latin typeface="+mn-lt"/>
                <a:ea typeface="+mn-ea"/>
                <a:cs typeface="+mn-cs"/>
                <a:sym typeface="Courier"/>
              </a:rPr>
              <a:t>,</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"ipaddress"</a:t>
            </a:r>
            <a:r>
              <a:rPr sz="1121">
                <a:latin typeface="+mn-lt"/>
                <a:ea typeface="+mn-ea"/>
                <a:cs typeface="+mn-cs"/>
                <a:sym typeface="Courier"/>
              </a:rPr>
              <a:t> : </a:t>
            </a:r>
            <a:r>
              <a:rPr sz="1121">
                <a:solidFill>
                  <a:srgbClr val="C8352B"/>
                </a:solidFill>
                <a:latin typeface="+mn-lt"/>
                <a:ea typeface="+mn-ea"/>
                <a:cs typeface="+mn-cs"/>
                <a:sym typeface="Courier"/>
              </a:rPr>
              <a:t>"10.1.1.1"</a:t>
            </a:r>
            <a:endParaRPr sz="1121">
              <a:latin typeface="+mn-lt"/>
              <a:ea typeface="+mn-ea"/>
              <a:cs typeface="+mn-cs"/>
              <a:sym typeface="Courier"/>
            </a:endParaRPr>
          </a:p>
          <a:p>
            <a:pPr lvl="8" indent="0" algn="l" defTabSz="233172">
              <a:defRPr sz="1800"/>
            </a:pPr>
            <a:r>
              <a:rPr sz="1121">
                <a:latin typeface="+mn-lt"/>
                <a:ea typeface="+mn-ea"/>
                <a:cs typeface="+mn-cs"/>
                <a:sym typeface="Courier"/>
              </a:rPr>
              <a:t>  },</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"web02"</a:t>
            </a:r>
            <a:r>
              <a:rPr sz="1121">
                <a:latin typeface="+mn-lt"/>
                <a:ea typeface="+mn-ea"/>
                <a:cs typeface="+mn-cs"/>
                <a:sym typeface="Courier"/>
              </a:rPr>
              <a:t> : {</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"hostname"</a:t>
            </a:r>
            <a:r>
              <a:rPr sz="1121">
                <a:latin typeface="+mn-lt"/>
                <a:ea typeface="+mn-ea"/>
                <a:cs typeface="+mn-cs"/>
                <a:sym typeface="Courier"/>
              </a:rPr>
              <a:t> : </a:t>
            </a:r>
            <a:r>
              <a:rPr sz="1121">
                <a:solidFill>
                  <a:srgbClr val="C8352B"/>
                </a:solidFill>
                <a:latin typeface="+mn-lt"/>
                <a:ea typeface="+mn-ea"/>
                <a:cs typeface="+mn-cs"/>
                <a:sym typeface="Courier"/>
              </a:rPr>
              <a:t>"web02"</a:t>
            </a:r>
            <a:r>
              <a:rPr sz="1121">
                <a:latin typeface="+mn-lt"/>
                <a:ea typeface="+mn-ea"/>
                <a:cs typeface="+mn-cs"/>
                <a:sym typeface="Courier"/>
              </a:rPr>
              <a:t>,</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"ipaddress"</a:t>
            </a:r>
            <a:r>
              <a:rPr sz="1121">
                <a:latin typeface="+mn-lt"/>
                <a:ea typeface="+mn-ea"/>
                <a:cs typeface="+mn-cs"/>
                <a:sym typeface="Courier"/>
              </a:rPr>
              <a:t> : </a:t>
            </a:r>
            <a:r>
              <a:rPr sz="1121">
                <a:solidFill>
                  <a:srgbClr val="C8352B"/>
                </a:solidFill>
                <a:latin typeface="+mn-lt"/>
                <a:ea typeface="+mn-ea"/>
                <a:cs typeface="+mn-cs"/>
                <a:sym typeface="Courier"/>
              </a:rPr>
              <a:t>"10.1.1.2"</a:t>
            </a:r>
            <a:endParaRPr sz="1121">
              <a:latin typeface="+mn-lt"/>
              <a:ea typeface="+mn-ea"/>
              <a:cs typeface="+mn-cs"/>
              <a:sym typeface="Courier"/>
            </a:endParaRPr>
          </a:p>
          <a:p>
            <a:pPr lvl="8" indent="0" algn="l" defTabSz="233172">
              <a:defRPr sz="1800"/>
            </a:pPr>
            <a:r>
              <a:rPr sz="1121">
                <a:latin typeface="+mn-lt"/>
                <a:ea typeface="+mn-ea"/>
                <a:cs typeface="+mn-cs"/>
                <a:sym typeface="Courier"/>
              </a:rPr>
              <a:t>  },</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"web03"</a:t>
            </a:r>
            <a:r>
              <a:rPr sz="1121">
                <a:latin typeface="+mn-lt"/>
                <a:ea typeface="+mn-ea"/>
                <a:cs typeface="+mn-cs"/>
                <a:sym typeface="Courier"/>
              </a:rPr>
              <a:t> : {</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"hostname"</a:t>
            </a:r>
            <a:r>
              <a:rPr sz="1121">
                <a:latin typeface="+mn-lt"/>
                <a:ea typeface="+mn-ea"/>
                <a:cs typeface="+mn-cs"/>
                <a:sym typeface="Courier"/>
              </a:rPr>
              <a:t> : </a:t>
            </a:r>
            <a:r>
              <a:rPr sz="1121">
                <a:solidFill>
                  <a:srgbClr val="C8352B"/>
                </a:solidFill>
                <a:latin typeface="+mn-lt"/>
                <a:ea typeface="+mn-ea"/>
                <a:cs typeface="+mn-cs"/>
                <a:sym typeface="Courier"/>
              </a:rPr>
              <a:t>"web03"</a:t>
            </a:r>
            <a:r>
              <a:rPr sz="1121">
                <a:latin typeface="+mn-lt"/>
                <a:ea typeface="+mn-ea"/>
                <a:cs typeface="+mn-cs"/>
                <a:sym typeface="Courier"/>
              </a:rPr>
              <a:t>,</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"ipaddress"</a:t>
            </a:r>
            <a:r>
              <a:rPr sz="1121">
                <a:latin typeface="+mn-lt"/>
                <a:ea typeface="+mn-ea"/>
                <a:cs typeface="+mn-cs"/>
                <a:sym typeface="Courier"/>
              </a:rPr>
              <a:t> : </a:t>
            </a:r>
            <a:r>
              <a:rPr sz="1121">
                <a:solidFill>
                  <a:srgbClr val="C8352B"/>
                </a:solidFill>
                <a:latin typeface="+mn-lt"/>
                <a:ea typeface="+mn-ea"/>
                <a:cs typeface="+mn-cs"/>
                <a:sym typeface="Courier"/>
              </a:rPr>
              <a:t>"10.1.1.3"</a:t>
            </a:r>
            <a:endParaRPr sz="1121">
              <a:latin typeface="+mn-lt"/>
              <a:ea typeface="+mn-ea"/>
              <a:cs typeface="+mn-cs"/>
              <a:sym typeface="Courier"/>
            </a:endParaRPr>
          </a:p>
          <a:p>
            <a:pPr lvl="8" indent="0" algn="l" defTabSz="233172">
              <a:defRPr sz="1800"/>
            </a:pPr>
            <a:r>
              <a:rPr sz="1121">
                <a:latin typeface="+mn-lt"/>
                <a:ea typeface="+mn-ea"/>
                <a:cs typeface="+mn-cs"/>
                <a:sym typeface="Courier"/>
              </a:rPr>
              <a:t>  },</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"web04"</a:t>
            </a:r>
            <a:r>
              <a:rPr sz="1121">
                <a:latin typeface="+mn-lt"/>
                <a:ea typeface="+mn-ea"/>
                <a:cs typeface="+mn-cs"/>
                <a:sym typeface="Courier"/>
              </a:rPr>
              <a:t> : {</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"hostname"</a:t>
            </a:r>
            <a:r>
              <a:rPr sz="1121">
                <a:latin typeface="+mn-lt"/>
                <a:ea typeface="+mn-ea"/>
                <a:cs typeface="+mn-cs"/>
                <a:sym typeface="Courier"/>
              </a:rPr>
              <a:t> : </a:t>
            </a:r>
            <a:r>
              <a:rPr sz="1121">
                <a:solidFill>
                  <a:srgbClr val="C8352B"/>
                </a:solidFill>
                <a:latin typeface="+mn-lt"/>
                <a:ea typeface="+mn-ea"/>
                <a:cs typeface="+mn-cs"/>
                <a:sym typeface="Courier"/>
              </a:rPr>
              <a:t>"web04"</a:t>
            </a:r>
            <a:r>
              <a:rPr sz="1121">
                <a:latin typeface="+mn-lt"/>
                <a:ea typeface="+mn-ea"/>
                <a:cs typeface="+mn-cs"/>
                <a:sym typeface="Courier"/>
              </a:rPr>
              <a:t>,</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"ipaddress"</a:t>
            </a:r>
            <a:r>
              <a:rPr sz="1121">
                <a:latin typeface="+mn-lt"/>
                <a:ea typeface="+mn-ea"/>
                <a:cs typeface="+mn-cs"/>
                <a:sym typeface="Courier"/>
              </a:rPr>
              <a:t> : </a:t>
            </a:r>
            <a:r>
              <a:rPr sz="1121">
                <a:solidFill>
                  <a:srgbClr val="C8352B"/>
                </a:solidFill>
                <a:latin typeface="+mn-lt"/>
                <a:ea typeface="+mn-ea"/>
                <a:cs typeface="+mn-cs"/>
                <a:sym typeface="Courier"/>
              </a:rPr>
              <a:t>"10.1.1.4"</a:t>
            </a:r>
            <a:endParaRPr sz="1121">
              <a:solidFill>
                <a:srgbClr val="008F00"/>
              </a:solidFill>
              <a:latin typeface="+mn-lt"/>
              <a:ea typeface="+mn-ea"/>
              <a:cs typeface="+mn-cs"/>
              <a:sym typeface="Courier"/>
            </a:endParaRPr>
          </a:p>
          <a:p>
            <a:pPr lvl="8" indent="0" algn="l" defTabSz="233172">
              <a:defRPr sz="1800"/>
            </a:pPr>
            <a:r>
              <a:rPr sz="1121">
                <a:latin typeface="+mn-lt"/>
                <a:ea typeface="+mn-ea"/>
                <a:cs typeface="+mn-cs"/>
                <a:sym typeface="Courier"/>
              </a:rPr>
              <a:t>  }  </a:t>
            </a:r>
          </a:p>
          <a:p>
            <a:pPr lvl="8" indent="0" algn="l" defTabSz="233172">
              <a:defRPr sz="1800"/>
            </a:pPr>
            <a:r>
              <a:rPr sz="1121">
                <a:latin typeface="+mn-lt"/>
                <a:ea typeface="+mn-ea"/>
                <a:cs typeface="+mn-cs"/>
                <a:sym typeface="Courier"/>
              </a:rPr>
              <a:t>}</a:t>
            </a:r>
          </a:p>
        </p:txBody>
      </p:sp>
      <p:sp>
        <p:nvSpPr>
          <p:cNvPr id="1398" name="Shape 1398"/>
          <p:cNvSpPr/>
          <p:nvPr/>
        </p:nvSpPr>
        <p:spPr>
          <a:xfrm>
            <a:off x="10249888" y="76829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399" name="Shape 1399"/>
          <p:cNvSpPr/>
          <p:nvPr/>
        </p:nvSpPr>
        <p:spPr>
          <a:xfrm>
            <a:off x="13146377" y="7856887"/>
            <a:ext cx="3034321" cy="519914"/>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Webservers</a:t>
            </a:r>
          </a:p>
        </p:txBody>
      </p:sp>
      <p:sp>
        <p:nvSpPr>
          <p:cNvPr id="1400" name="Shape 1400"/>
          <p:cNvSpPr/>
          <p:nvPr/>
        </p:nvSpPr>
        <p:spPr>
          <a:xfrm>
            <a:off x="9202883" y="76829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401" name="Shape 1401"/>
          <p:cNvSpPr/>
          <p:nvPr/>
        </p:nvSpPr>
        <p:spPr>
          <a:xfrm>
            <a:off x="11364991" y="76829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402" name="Shape 1402"/>
          <p:cNvSpPr/>
          <p:nvPr/>
        </p:nvSpPr>
        <p:spPr>
          <a:xfrm>
            <a:off x="10895091" y="4152900"/>
            <a:ext cx="851225" cy="694625"/>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403" name="Shape 1403"/>
          <p:cNvSpPr/>
          <p:nvPr/>
        </p:nvSpPr>
        <p:spPr>
          <a:xfrm>
            <a:off x="12480095" y="76829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404" name="Shape 1404"/>
          <p:cNvSpPr/>
          <p:nvPr/>
        </p:nvSpPr>
        <p:spPr>
          <a:xfrm>
            <a:off x="13208000" y="4089400"/>
            <a:ext cx="3034320" cy="519913"/>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HA Proxy</a:t>
            </a:r>
          </a:p>
        </p:txBody>
      </p:sp>
      <p:sp>
        <p:nvSpPr>
          <p:cNvPr id="1405" name="Shape 1405"/>
          <p:cNvSpPr/>
          <p:nvPr/>
        </p:nvSpPr>
        <p:spPr>
          <a:xfrm>
            <a:off x="3962400" y="4394200"/>
            <a:ext cx="5791200" cy="21717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normAutofit/>
          </a:bodyPr>
          <a:lstStyle/>
          <a:p>
            <a:pPr lvl="0" algn="l" defTabSz="385572">
              <a:spcBef>
                <a:spcPts val="800"/>
              </a:spcBef>
              <a:defRPr sz="1800"/>
            </a:pPr>
            <a:r>
              <a:rPr sz="1862">
                <a:latin typeface="+mn-lt"/>
                <a:ea typeface="+mn-ea"/>
                <a:cs typeface="+mn-cs"/>
                <a:sym typeface="Courier"/>
              </a:rPr>
              <a:t>haproxy.cfg</a:t>
            </a:r>
            <a:endParaRPr sz="1862">
              <a:solidFill>
                <a:srgbClr val="C8352B"/>
              </a:solidFill>
              <a:latin typeface="+mn-lt"/>
              <a:ea typeface="+mn-ea"/>
              <a:cs typeface="+mn-cs"/>
              <a:sym typeface="Courier"/>
            </a:endParaRPr>
          </a:p>
          <a:p>
            <a:pPr lvl="0" algn="l" defTabSz="315468">
              <a:defRPr sz="1800"/>
            </a:pPr>
            <a:r>
              <a:rPr sz="1518">
                <a:latin typeface="+mn-lt"/>
                <a:ea typeface="+mn-ea"/>
                <a:cs typeface="+mn-cs"/>
                <a:sym typeface="Courier"/>
              </a:rPr>
              <a:t>server web01 </a:t>
            </a:r>
            <a:r>
              <a:rPr sz="1518">
                <a:solidFill>
                  <a:srgbClr val="797979"/>
                </a:solidFill>
                <a:latin typeface="+mn-lt"/>
                <a:ea typeface="+mn-ea"/>
                <a:cs typeface="+mn-cs"/>
                <a:sym typeface="Courier"/>
              </a:rPr>
              <a:t>10.1.1.1</a:t>
            </a:r>
            <a:r>
              <a:rPr sz="1518">
                <a:latin typeface="+mn-lt"/>
                <a:ea typeface="+mn-ea"/>
                <a:cs typeface="+mn-cs"/>
                <a:sym typeface="Courier"/>
              </a:rPr>
              <a:t> weight </a:t>
            </a:r>
            <a:r>
              <a:rPr sz="1518">
                <a:solidFill>
                  <a:srgbClr val="797979"/>
                </a:solidFill>
                <a:latin typeface="+mn-lt"/>
                <a:ea typeface="+mn-ea"/>
                <a:cs typeface="+mn-cs"/>
                <a:sym typeface="Courier"/>
              </a:rPr>
              <a:t>1</a:t>
            </a:r>
            <a:r>
              <a:rPr sz="1518">
                <a:latin typeface="+mn-lt"/>
                <a:ea typeface="+mn-ea"/>
                <a:cs typeface="+mn-cs"/>
                <a:sym typeface="Courier"/>
              </a:rPr>
              <a:t> maxconn </a:t>
            </a:r>
            <a:r>
              <a:rPr sz="1518">
                <a:solidFill>
                  <a:srgbClr val="797979"/>
                </a:solidFill>
                <a:latin typeface="+mn-lt"/>
                <a:ea typeface="+mn-ea"/>
                <a:cs typeface="+mn-cs"/>
                <a:sym typeface="Courier"/>
              </a:rPr>
              <a:t>1</a:t>
            </a:r>
            <a:r>
              <a:rPr sz="1518">
                <a:latin typeface="+mn-lt"/>
                <a:ea typeface="+mn-ea"/>
                <a:cs typeface="+mn-cs"/>
                <a:sym typeface="Courier"/>
              </a:rPr>
              <a:t> check</a:t>
            </a:r>
          </a:p>
          <a:p>
            <a:pPr lvl="0" algn="l" defTabSz="315468">
              <a:defRPr sz="1800"/>
            </a:pPr>
            <a:r>
              <a:rPr sz="1518">
                <a:latin typeface="+mn-lt"/>
                <a:ea typeface="+mn-ea"/>
                <a:cs typeface="+mn-cs"/>
                <a:sym typeface="Courier"/>
              </a:rPr>
              <a:t>server web02 </a:t>
            </a:r>
            <a:r>
              <a:rPr sz="1518">
                <a:solidFill>
                  <a:srgbClr val="797979"/>
                </a:solidFill>
                <a:latin typeface="+mn-lt"/>
                <a:ea typeface="+mn-ea"/>
                <a:cs typeface="+mn-cs"/>
                <a:sym typeface="Courier"/>
              </a:rPr>
              <a:t>10.1.1.2</a:t>
            </a:r>
            <a:r>
              <a:rPr sz="1518">
                <a:latin typeface="+mn-lt"/>
                <a:ea typeface="+mn-ea"/>
                <a:cs typeface="+mn-cs"/>
                <a:sym typeface="Courier"/>
              </a:rPr>
              <a:t> weight </a:t>
            </a:r>
            <a:r>
              <a:rPr sz="1518">
                <a:solidFill>
                  <a:srgbClr val="797979"/>
                </a:solidFill>
                <a:latin typeface="+mn-lt"/>
                <a:ea typeface="+mn-ea"/>
                <a:cs typeface="+mn-cs"/>
                <a:sym typeface="Courier"/>
              </a:rPr>
              <a:t>1</a:t>
            </a:r>
            <a:r>
              <a:rPr sz="1518">
                <a:latin typeface="+mn-lt"/>
                <a:ea typeface="+mn-ea"/>
                <a:cs typeface="+mn-cs"/>
                <a:sym typeface="Courier"/>
              </a:rPr>
              <a:t> maxconn </a:t>
            </a:r>
            <a:r>
              <a:rPr sz="1518">
                <a:solidFill>
                  <a:srgbClr val="797979"/>
                </a:solidFill>
                <a:latin typeface="+mn-lt"/>
                <a:ea typeface="+mn-ea"/>
                <a:cs typeface="+mn-cs"/>
                <a:sym typeface="Courier"/>
              </a:rPr>
              <a:t>1</a:t>
            </a:r>
            <a:r>
              <a:rPr sz="1518">
                <a:latin typeface="+mn-lt"/>
                <a:ea typeface="+mn-ea"/>
                <a:cs typeface="+mn-cs"/>
                <a:sym typeface="Courier"/>
              </a:rPr>
              <a:t> check</a:t>
            </a:r>
          </a:p>
          <a:p>
            <a:pPr lvl="0" algn="l" defTabSz="315468">
              <a:defRPr sz="1800"/>
            </a:pPr>
            <a:r>
              <a:rPr sz="1518">
                <a:latin typeface="+mn-lt"/>
                <a:ea typeface="+mn-ea"/>
                <a:cs typeface="+mn-cs"/>
                <a:sym typeface="Courier"/>
              </a:rPr>
              <a:t>server web03 </a:t>
            </a:r>
            <a:r>
              <a:rPr sz="1518">
                <a:solidFill>
                  <a:srgbClr val="797979"/>
                </a:solidFill>
                <a:latin typeface="+mn-lt"/>
                <a:ea typeface="+mn-ea"/>
                <a:cs typeface="+mn-cs"/>
                <a:sym typeface="Courier"/>
              </a:rPr>
              <a:t>10.1.1.3</a:t>
            </a:r>
            <a:r>
              <a:rPr sz="1518">
                <a:latin typeface="+mn-lt"/>
                <a:ea typeface="+mn-ea"/>
                <a:cs typeface="+mn-cs"/>
                <a:sym typeface="Courier"/>
              </a:rPr>
              <a:t> weight </a:t>
            </a:r>
            <a:r>
              <a:rPr sz="1518">
                <a:solidFill>
                  <a:srgbClr val="797979"/>
                </a:solidFill>
                <a:latin typeface="+mn-lt"/>
                <a:ea typeface="+mn-ea"/>
                <a:cs typeface="+mn-cs"/>
                <a:sym typeface="Courier"/>
              </a:rPr>
              <a:t>1</a:t>
            </a:r>
            <a:r>
              <a:rPr sz="1518">
                <a:latin typeface="+mn-lt"/>
                <a:ea typeface="+mn-ea"/>
                <a:cs typeface="+mn-cs"/>
                <a:sym typeface="Courier"/>
              </a:rPr>
              <a:t> maxconn </a:t>
            </a:r>
            <a:r>
              <a:rPr sz="1518">
                <a:solidFill>
                  <a:srgbClr val="797979"/>
                </a:solidFill>
                <a:latin typeface="+mn-lt"/>
                <a:ea typeface="+mn-ea"/>
                <a:cs typeface="+mn-cs"/>
                <a:sym typeface="Courier"/>
              </a:rPr>
              <a:t>1</a:t>
            </a:r>
            <a:r>
              <a:rPr sz="1518">
                <a:latin typeface="+mn-lt"/>
                <a:ea typeface="+mn-ea"/>
                <a:cs typeface="+mn-cs"/>
                <a:sym typeface="Courier"/>
              </a:rPr>
              <a:t> check</a:t>
            </a:r>
          </a:p>
          <a:p>
            <a:pPr lvl="0" algn="l" defTabSz="315468">
              <a:defRPr sz="1800"/>
            </a:pPr>
            <a:r>
              <a:rPr sz="1518">
                <a:latin typeface="+mn-lt"/>
                <a:ea typeface="+mn-ea"/>
                <a:cs typeface="+mn-cs"/>
                <a:sym typeface="Courier"/>
              </a:rPr>
              <a:t>server web04 </a:t>
            </a:r>
            <a:r>
              <a:rPr sz="1518">
                <a:solidFill>
                  <a:srgbClr val="797979"/>
                </a:solidFill>
                <a:latin typeface="+mn-lt"/>
                <a:ea typeface="+mn-ea"/>
                <a:cs typeface="+mn-cs"/>
                <a:sym typeface="Courier"/>
              </a:rPr>
              <a:t>10.1.1.4</a:t>
            </a:r>
            <a:r>
              <a:rPr sz="1518">
                <a:latin typeface="+mn-lt"/>
                <a:ea typeface="+mn-ea"/>
                <a:cs typeface="+mn-cs"/>
                <a:sym typeface="Courier"/>
              </a:rPr>
              <a:t> weight </a:t>
            </a:r>
            <a:r>
              <a:rPr sz="1518">
                <a:solidFill>
                  <a:srgbClr val="797979"/>
                </a:solidFill>
                <a:latin typeface="+mn-lt"/>
                <a:ea typeface="+mn-ea"/>
                <a:cs typeface="+mn-cs"/>
                <a:sym typeface="Courier"/>
              </a:rPr>
              <a:t>1</a:t>
            </a:r>
            <a:r>
              <a:rPr sz="1518">
                <a:latin typeface="+mn-lt"/>
                <a:ea typeface="+mn-ea"/>
                <a:cs typeface="+mn-cs"/>
                <a:sym typeface="Courier"/>
              </a:rPr>
              <a:t> maxconn </a:t>
            </a:r>
            <a:r>
              <a:rPr sz="1518">
                <a:solidFill>
                  <a:srgbClr val="797979"/>
                </a:solidFill>
                <a:latin typeface="+mn-lt"/>
                <a:ea typeface="+mn-ea"/>
                <a:cs typeface="+mn-cs"/>
                <a:sym typeface="Courier"/>
              </a:rPr>
              <a:t>1</a:t>
            </a:r>
            <a:r>
              <a:rPr sz="1518">
                <a:latin typeface="+mn-lt"/>
                <a:ea typeface="+mn-ea"/>
                <a:cs typeface="+mn-cs"/>
                <a:sym typeface="Courier"/>
              </a:rPr>
              <a:t> check</a:t>
            </a:r>
          </a:p>
          <a:p>
            <a:pPr lvl="0" algn="l" defTabSz="315468">
              <a:defRPr sz="1800"/>
            </a:pPr>
            <a:endParaRPr sz="828">
              <a:latin typeface="+mn-lt"/>
              <a:ea typeface="+mn-ea"/>
              <a:cs typeface="+mn-cs"/>
              <a:sym typeface="Courier"/>
            </a:endParaRPr>
          </a:p>
        </p:txBody>
      </p:sp>
      <p:sp>
        <p:nvSpPr>
          <p:cNvPr id="1406" name="Shape 1406"/>
          <p:cNvSpPr/>
          <p:nvPr/>
        </p:nvSpPr>
        <p:spPr>
          <a:xfrm flipH="1">
            <a:off x="9635208" y="4845381"/>
            <a:ext cx="1691151" cy="2845826"/>
          </a:xfrm>
          <a:prstGeom prst="line">
            <a:avLst/>
          </a:prstGeom>
          <a:ln w="38100">
            <a:solidFill/>
            <a:miter lim="400000"/>
          </a:ln>
        </p:spPr>
        <p:txBody>
          <a:bodyPr lIns="0" tIns="0" rIns="0" bIns="0"/>
          <a:lstStyle/>
          <a:p>
            <a:pPr lvl="0" algn="l" defTabSz="457200">
              <a:defRPr sz="1200">
                <a:latin typeface="Helvetica"/>
                <a:ea typeface="Helvetica"/>
                <a:cs typeface="Helvetica"/>
                <a:sym typeface="Helvetica"/>
              </a:defRPr>
            </a:pPr>
            <a:endParaRPr/>
          </a:p>
        </p:txBody>
      </p:sp>
      <p:sp>
        <p:nvSpPr>
          <p:cNvPr id="1407" name="Shape 1407"/>
          <p:cNvSpPr/>
          <p:nvPr/>
        </p:nvSpPr>
        <p:spPr>
          <a:xfrm flipH="1">
            <a:off x="10705441" y="4854166"/>
            <a:ext cx="600054" cy="2846867"/>
          </a:xfrm>
          <a:prstGeom prst="line">
            <a:avLst/>
          </a:prstGeom>
          <a:ln w="38100">
            <a:solidFill/>
            <a:miter lim="400000"/>
          </a:ln>
        </p:spPr>
        <p:txBody>
          <a:bodyPr lIns="0" tIns="0" rIns="0" bIns="0"/>
          <a:lstStyle/>
          <a:p>
            <a:pPr lvl="0" algn="l" defTabSz="457200">
              <a:defRPr sz="1200">
                <a:latin typeface="Helvetica"/>
                <a:ea typeface="Helvetica"/>
                <a:cs typeface="Helvetica"/>
                <a:sym typeface="Helvetica"/>
              </a:defRPr>
            </a:pPr>
            <a:endParaRPr/>
          </a:p>
        </p:txBody>
      </p:sp>
      <p:sp>
        <p:nvSpPr>
          <p:cNvPr id="1408" name="Shape 1408"/>
          <p:cNvSpPr/>
          <p:nvPr/>
        </p:nvSpPr>
        <p:spPr>
          <a:xfrm>
            <a:off x="11298961" y="4865668"/>
            <a:ext cx="467985" cy="2855131"/>
          </a:xfrm>
          <a:prstGeom prst="line">
            <a:avLst/>
          </a:prstGeom>
          <a:ln w="38100">
            <a:solidFill/>
            <a:miter lim="400000"/>
          </a:ln>
        </p:spPr>
        <p:txBody>
          <a:bodyPr lIns="0" tIns="0" rIns="0" bIns="0"/>
          <a:lstStyle/>
          <a:p>
            <a:pPr lvl="0" algn="l" defTabSz="457200">
              <a:defRPr sz="1200">
                <a:latin typeface="Helvetica"/>
                <a:ea typeface="Helvetica"/>
                <a:cs typeface="Helvetica"/>
                <a:sym typeface="Helvetica"/>
              </a:defRPr>
            </a:pPr>
            <a:endParaRPr/>
          </a:p>
        </p:txBody>
      </p:sp>
      <p:sp>
        <p:nvSpPr>
          <p:cNvPr id="1409" name="Shape 1409"/>
          <p:cNvSpPr/>
          <p:nvPr/>
        </p:nvSpPr>
        <p:spPr>
          <a:xfrm>
            <a:off x="4114800" y="5593352"/>
            <a:ext cx="5473700" cy="698500"/>
          </a:xfrm>
          <a:prstGeom prst="rect">
            <a:avLst/>
          </a:prstGeom>
          <a:solidFill>
            <a:srgbClr val="FFFFFF"/>
          </a:solidFill>
          <a:ln w="25400">
            <a:solidFill>
              <a:srgbClr val="000000">
                <a:alpha val="0"/>
              </a:srgbClr>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xmlns:p14="http://schemas.microsoft.com/office/powerpoint/2010/mai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1" name="Shape 1411"/>
          <p:cNvSpPr/>
          <p:nvPr/>
        </p:nvSpPr>
        <p:spPr>
          <a:xfrm>
            <a:off x="10249888" y="76829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412" name="Shape 1412"/>
          <p:cNvSpPr/>
          <p:nvPr/>
        </p:nvSpPr>
        <p:spPr>
          <a:xfrm>
            <a:off x="13146377" y="7856887"/>
            <a:ext cx="3034321" cy="519914"/>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Webservers</a:t>
            </a:r>
          </a:p>
        </p:txBody>
      </p:sp>
      <p:sp>
        <p:nvSpPr>
          <p:cNvPr id="1413" name="Shape 1413"/>
          <p:cNvSpPr/>
          <p:nvPr/>
        </p:nvSpPr>
        <p:spPr>
          <a:xfrm>
            <a:off x="9202883" y="76829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414" name="Shape 1414"/>
          <p:cNvSpPr/>
          <p:nvPr/>
        </p:nvSpPr>
        <p:spPr>
          <a:xfrm>
            <a:off x="11364991" y="76829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415" name="Shape 1415"/>
          <p:cNvSpPr/>
          <p:nvPr/>
        </p:nvSpPr>
        <p:spPr>
          <a:xfrm>
            <a:off x="10895091" y="4152900"/>
            <a:ext cx="851225" cy="694625"/>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416" name="Shape 1416"/>
          <p:cNvSpPr/>
          <p:nvPr/>
        </p:nvSpPr>
        <p:spPr>
          <a:xfrm>
            <a:off x="12480095" y="7682951"/>
            <a:ext cx="851225" cy="694626"/>
          </a:xfrm>
          <a:prstGeom prst="roundRect">
            <a:avLst>
              <a:gd name="adj" fmla="val 27425"/>
            </a:avLst>
          </a:prstGeom>
          <a:solidFill>
            <a:srgbClr val="F2B02A"/>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defRPr>
            </a:pPr>
            <a:endParaRPr/>
          </a:p>
        </p:txBody>
      </p:sp>
      <p:sp>
        <p:nvSpPr>
          <p:cNvPr id="1417" name="Shape 1417"/>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HAProxy Configuration</a:t>
            </a:r>
          </a:p>
        </p:txBody>
      </p:sp>
      <p:sp>
        <p:nvSpPr>
          <p:cNvPr id="1418" name="Shape 141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91</a:t>
            </a:fld>
            <a:endParaRPr sz="1000"/>
          </a:p>
        </p:txBody>
      </p:sp>
      <p:sp>
        <p:nvSpPr>
          <p:cNvPr id="1419" name="Shape 1419"/>
          <p:cNvSpPr/>
          <p:nvPr/>
        </p:nvSpPr>
        <p:spPr>
          <a:xfrm>
            <a:off x="13208000" y="4089400"/>
            <a:ext cx="3034320" cy="519913"/>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pPr>
            <a:r>
              <a:rPr sz="3200"/>
              <a:t>HA Proxy</a:t>
            </a:r>
          </a:p>
        </p:txBody>
      </p:sp>
      <p:sp>
        <p:nvSpPr>
          <p:cNvPr id="1420" name="Shape 1420"/>
          <p:cNvSpPr/>
          <p:nvPr/>
        </p:nvSpPr>
        <p:spPr>
          <a:xfrm>
            <a:off x="76200" y="1714500"/>
            <a:ext cx="15925800" cy="15621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normAutofit/>
          </a:bodyPr>
          <a:lstStyle/>
          <a:p>
            <a:pPr lvl="8" indent="0" algn="l" defTabSz="457200">
              <a:defRPr sz="1800"/>
            </a:pPr>
            <a:r>
              <a:rPr sz="2300">
                <a:latin typeface="+mn-lt"/>
                <a:ea typeface="+mn-ea"/>
                <a:cs typeface="+mn-cs"/>
                <a:sym typeface="Courier"/>
              </a:rPr>
              <a:t>  </a:t>
            </a:r>
            <a:r>
              <a:rPr sz="2300">
                <a:solidFill>
                  <a:srgbClr val="797979"/>
                </a:solidFill>
                <a:latin typeface="+mn-lt"/>
                <a:ea typeface="+mn-ea"/>
                <a:cs typeface="+mn-cs"/>
                <a:sym typeface="Courier"/>
              </a:rPr>
              <a:t>&lt;</a:t>
            </a:r>
            <a:r>
              <a:rPr sz="2300">
                <a:solidFill>
                  <a:srgbClr val="008F00"/>
                </a:solidFill>
                <a:latin typeface="+mn-lt"/>
                <a:ea typeface="+mn-ea"/>
                <a:cs typeface="+mn-cs"/>
                <a:sym typeface="Courier"/>
              </a:rPr>
              <a:t>% @pool_members.each </a:t>
            </a:r>
            <a:r>
              <a:rPr sz="2300" b="1">
                <a:solidFill>
                  <a:srgbClr val="008F00"/>
                </a:solidFill>
                <a:latin typeface="+mn-lt"/>
                <a:ea typeface="+mn-ea"/>
                <a:cs typeface="+mn-cs"/>
                <a:sym typeface="Courier"/>
              </a:rPr>
              <a:t>do</a:t>
            </a:r>
            <a:r>
              <a:rPr sz="2300">
                <a:latin typeface="+mn-lt"/>
                <a:ea typeface="+mn-ea"/>
                <a:cs typeface="+mn-cs"/>
                <a:sym typeface="Courier"/>
              </a:rPr>
              <a:t> </a:t>
            </a:r>
            <a:r>
              <a:rPr sz="2300">
                <a:solidFill>
                  <a:srgbClr val="797979"/>
                </a:solidFill>
                <a:latin typeface="+mn-lt"/>
                <a:ea typeface="+mn-ea"/>
                <a:cs typeface="+mn-cs"/>
                <a:sym typeface="Courier"/>
              </a:rPr>
              <a:t>|</a:t>
            </a:r>
            <a:r>
              <a:rPr sz="2300">
                <a:latin typeface="+mn-lt"/>
                <a:ea typeface="+mn-ea"/>
                <a:cs typeface="+mn-cs"/>
                <a:sym typeface="Courier"/>
              </a:rPr>
              <a:t>member</a:t>
            </a:r>
            <a:r>
              <a:rPr sz="2300">
                <a:solidFill>
                  <a:srgbClr val="797979"/>
                </a:solidFill>
                <a:latin typeface="+mn-lt"/>
                <a:ea typeface="+mn-ea"/>
                <a:cs typeface="+mn-cs"/>
                <a:sym typeface="Courier"/>
              </a:rPr>
              <a:t>|</a:t>
            </a:r>
            <a:r>
              <a:rPr sz="2300">
                <a:latin typeface="+mn-lt"/>
                <a:ea typeface="+mn-ea"/>
                <a:cs typeface="+mn-cs"/>
                <a:sym typeface="Courier"/>
              </a:rPr>
              <a:t> </a:t>
            </a:r>
            <a:r>
              <a:rPr sz="2300">
                <a:solidFill>
                  <a:srgbClr val="797979"/>
                </a:solidFill>
                <a:latin typeface="+mn-lt"/>
                <a:ea typeface="+mn-ea"/>
                <a:cs typeface="+mn-cs"/>
                <a:sym typeface="Courier"/>
              </a:rPr>
              <a:t>-</a:t>
            </a:r>
            <a:r>
              <a:rPr sz="2300">
                <a:solidFill>
                  <a:srgbClr val="008F00"/>
                </a:solidFill>
                <a:latin typeface="+mn-lt"/>
                <a:ea typeface="+mn-ea"/>
                <a:cs typeface="+mn-cs"/>
                <a:sym typeface="Courier"/>
              </a:rPr>
              <a:t>%&gt;</a:t>
            </a:r>
          </a:p>
          <a:p>
            <a:pPr lvl="8" indent="0" algn="l" defTabSz="457200">
              <a:defRPr sz="1800"/>
            </a:pPr>
            <a:r>
              <a:rPr sz="2300">
                <a:solidFill>
                  <a:srgbClr val="008F00"/>
                </a:solidFill>
                <a:latin typeface="+mn-lt"/>
                <a:ea typeface="+mn-ea"/>
                <a:cs typeface="+mn-cs"/>
                <a:sym typeface="Courier"/>
              </a:rPr>
              <a:t>  server &lt;%= member[:hostname] %&gt;</a:t>
            </a:r>
            <a:r>
              <a:rPr sz="2300">
                <a:latin typeface="+mn-lt"/>
                <a:ea typeface="+mn-ea"/>
                <a:cs typeface="+mn-cs"/>
                <a:sym typeface="Courier"/>
              </a:rPr>
              <a:t> </a:t>
            </a:r>
            <a:r>
              <a:rPr sz="2300">
                <a:solidFill>
                  <a:srgbClr val="797979"/>
                </a:solidFill>
                <a:latin typeface="+mn-lt"/>
                <a:ea typeface="+mn-ea"/>
                <a:cs typeface="+mn-cs"/>
                <a:sym typeface="Courier"/>
              </a:rPr>
              <a:t>&lt;%=</a:t>
            </a:r>
            <a:r>
              <a:rPr sz="2300">
                <a:latin typeface="+mn-lt"/>
                <a:ea typeface="+mn-ea"/>
                <a:cs typeface="+mn-cs"/>
                <a:sym typeface="Courier"/>
              </a:rPr>
              <a:t> member</a:t>
            </a:r>
            <a:r>
              <a:rPr sz="2300">
                <a:solidFill>
                  <a:srgbClr val="797979"/>
                </a:solidFill>
                <a:latin typeface="+mn-lt"/>
                <a:ea typeface="+mn-ea"/>
                <a:cs typeface="+mn-cs"/>
                <a:sym typeface="Courier"/>
              </a:rPr>
              <a:t>[</a:t>
            </a:r>
            <a:r>
              <a:rPr sz="2300">
                <a:solidFill>
                  <a:srgbClr val="22288F"/>
                </a:solidFill>
                <a:latin typeface="+mn-lt"/>
                <a:ea typeface="+mn-ea"/>
                <a:cs typeface="+mn-cs"/>
                <a:sym typeface="Courier"/>
              </a:rPr>
              <a:t>:ipaddress</a:t>
            </a:r>
            <a:r>
              <a:rPr sz="2300">
                <a:solidFill>
                  <a:srgbClr val="797979"/>
                </a:solidFill>
                <a:latin typeface="+mn-lt"/>
                <a:ea typeface="+mn-ea"/>
                <a:cs typeface="+mn-cs"/>
                <a:sym typeface="Courier"/>
              </a:rPr>
              <a:t>]</a:t>
            </a:r>
            <a:r>
              <a:rPr sz="2300">
                <a:latin typeface="+mn-lt"/>
                <a:ea typeface="+mn-ea"/>
                <a:cs typeface="+mn-cs"/>
                <a:sym typeface="Courier"/>
              </a:rPr>
              <a:t> </a:t>
            </a:r>
            <a:r>
              <a:rPr sz="2300">
                <a:solidFill>
                  <a:srgbClr val="008F00"/>
                </a:solidFill>
                <a:latin typeface="+mn-lt"/>
                <a:ea typeface="+mn-ea"/>
                <a:cs typeface="+mn-cs"/>
                <a:sym typeface="Courier"/>
              </a:rPr>
              <a:t>%&gt;:&gt;</a:t>
            </a:r>
            <a:r>
              <a:rPr sz="2300">
                <a:latin typeface="+mn-lt"/>
                <a:ea typeface="+mn-ea"/>
                <a:cs typeface="+mn-cs"/>
                <a:sym typeface="Courier"/>
              </a:rPr>
              <a:t> weight </a:t>
            </a:r>
            <a:r>
              <a:rPr sz="2300">
                <a:solidFill>
                  <a:srgbClr val="797979"/>
                </a:solidFill>
                <a:latin typeface="+mn-lt"/>
                <a:ea typeface="+mn-ea"/>
                <a:cs typeface="+mn-cs"/>
                <a:sym typeface="Courier"/>
              </a:rPr>
              <a:t>1</a:t>
            </a:r>
            <a:r>
              <a:rPr sz="2300">
                <a:latin typeface="+mn-lt"/>
                <a:ea typeface="+mn-ea"/>
                <a:cs typeface="+mn-cs"/>
                <a:sym typeface="Courier"/>
              </a:rPr>
              <a:t> maxconn </a:t>
            </a:r>
            <a:r>
              <a:rPr sz="2300">
                <a:solidFill>
                  <a:srgbClr val="797979"/>
                </a:solidFill>
                <a:latin typeface="+mn-lt"/>
                <a:ea typeface="+mn-ea"/>
                <a:cs typeface="+mn-cs"/>
                <a:sym typeface="Courier"/>
              </a:rPr>
              <a:t>1</a:t>
            </a:r>
            <a:r>
              <a:rPr sz="2300">
                <a:latin typeface="+mn-lt"/>
                <a:ea typeface="+mn-ea"/>
                <a:cs typeface="+mn-cs"/>
                <a:sym typeface="Courier"/>
              </a:rPr>
              <a:t> check</a:t>
            </a:r>
          </a:p>
          <a:p>
            <a:pPr lvl="8" indent="0" algn="l" defTabSz="457200">
              <a:defRPr sz="1800"/>
            </a:pPr>
            <a:r>
              <a:rPr sz="2300">
                <a:latin typeface="+mn-lt"/>
                <a:ea typeface="+mn-ea"/>
                <a:cs typeface="+mn-cs"/>
                <a:sym typeface="Courier"/>
              </a:rPr>
              <a:t>  </a:t>
            </a:r>
            <a:r>
              <a:rPr sz="2300">
                <a:solidFill>
                  <a:srgbClr val="797979"/>
                </a:solidFill>
                <a:latin typeface="+mn-lt"/>
                <a:ea typeface="+mn-ea"/>
                <a:cs typeface="+mn-cs"/>
                <a:sym typeface="Courier"/>
              </a:rPr>
              <a:t>&lt;</a:t>
            </a:r>
            <a:r>
              <a:rPr sz="2300">
                <a:solidFill>
                  <a:srgbClr val="008F00"/>
                </a:solidFill>
                <a:latin typeface="+mn-lt"/>
                <a:ea typeface="+mn-ea"/>
                <a:cs typeface="+mn-cs"/>
                <a:sym typeface="Courier"/>
              </a:rPr>
              <a:t>% end </a:t>
            </a:r>
            <a:r>
              <a:rPr sz="2300">
                <a:solidFill>
                  <a:srgbClr val="797979"/>
                </a:solidFill>
                <a:latin typeface="+mn-lt"/>
                <a:ea typeface="+mn-ea"/>
                <a:cs typeface="+mn-cs"/>
                <a:sym typeface="Courier"/>
              </a:rPr>
              <a:t>-</a:t>
            </a:r>
            <a:r>
              <a:rPr sz="2300">
                <a:solidFill>
                  <a:srgbClr val="008F00"/>
                </a:solidFill>
                <a:latin typeface="+mn-lt"/>
                <a:ea typeface="+mn-ea"/>
                <a:cs typeface="+mn-cs"/>
                <a:sym typeface="Courier"/>
              </a:rPr>
              <a:t>%&gt;</a:t>
            </a:r>
          </a:p>
        </p:txBody>
      </p:sp>
      <p:sp>
        <p:nvSpPr>
          <p:cNvPr id="1421" name="Shape 1421"/>
          <p:cNvSpPr/>
          <p:nvPr/>
        </p:nvSpPr>
        <p:spPr>
          <a:xfrm>
            <a:off x="3962400" y="4394200"/>
            <a:ext cx="5791200" cy="21717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normAutofit/>
          </a:bodyPr>
          <a:lstStyle/>
          <a:p>
            <a:pPr lvl="0" algn="l" defTabSz="385572">
              <a:spcBef>
                <a:spcPts val="800"/>
              </a:spcBef>
              <a:defRPr sz="1800"/>
            </a:pPr>
            <a:r>
              <a:rPr sz="1862">
                <a:latin typeface="+mn-lt"/>
                <a:ea typeface="+mn-ea"/>
                <a:cs typeface="+mn-cs"/>
                <a:sym typeface="Courier"/>
              </a:rPr>
              <a:t>haproxy.cfg</a:t>
            </a:r>
            <a:endParaRPr sz="1862">
              <a:solidFill>
                <a:srgbClr val="C8352B"/>
              </a:solidFill>
              <a:latin typeface="+mn-lt"/>
              <a:ea typeface="+mn-ea"/>
              <a:cs typeface="+mn-cs"/>
              <a:sym typeface="Courier"/>
            </a:endParaRPr>
          </a:p>
          <a:p>
            <a:pPr lvl="0" algn="l" defTabSz="315468">
              <a:defRPr sz="1800"/>
            </a:pPr>
            <a:r>
              <a:rPr sz="1518">
                <a:latin typeface="+mn-lt"/>
                <a:ea typeface="+mn-ea"/>
                <a:cs typeface="+mn-cs"/>
                <a:sym typeface="Courier"/>
              </a:rPr>
              <a:t>server web01 </a:t>
            </a:r>
            <a:r>
              <a:rPr sz="1518">
                <a:solidFill>
                  <a:srgbClr val="797979"/>
                </a:solidFill>
                <a:latin typeface="+mn-lt"/>
                <a:ea typeface="+mn-ea"/>
                <a:cs typeface="+mn-cs"/>
                <a:sym typeface="Courier"/>
              </a:rPr>
              <a:t>10.1.1.1</a:t>
            </a:r>
            <a:r>
              <a:rPr sz="1518">
                <a:latin typeface="+mn-lt"/>
                <a:ea typeface="+mn-ea"/>
                <a:cs typeface="+mn-cs"/>
                <a:sym typeface="Courier"/>
              </a:rPr>
              <a:t> weight </a:t>
            </a:r>
            <a:r>
              <a:rPr sz="1518">
                <a:solidFill>
                  <a:srgbClr val="797979"/>
                </a:solidFill>
                <a:latin typeface="+mn-lt"/>
                <a:ea typeface="+mn-ea"/>
                <a:cs typeface="+mn-cs"/>
                <a:sym typeface="Courier"/>
              </a:rPr>
              <a:t>1</a:t>
            </a:r>
            <a:r>
              <a:rPr sz="1518">
                <a:latin typeface="+mn-lt"/>
                <a:ea typeface="+mn-ea"/>
                <a:cs typeface="+mn-cs"/>
                <a:sym typeface="Courier"/>
              </a:rPr>
              <a:t> maxconn </a:t>
            </a:r>
            <a:r>
              <a:rPr sz="1518">
                <a:solidFill>
                  <a:srgbClr val="797979"/>
                </a:solidFill>
                <a:latin typeface="+mn-lt"/>
                <a:ea typeface="+mn-ea"/>
                <a:cs typeface="+mn-cs"/>
                <a:sym typeface="Courier"/>
              </a:rPr>
              <a:t>1</a:t>
            </a:r>
            <a:r>
              <a:rPr sz="1518">
                <a:latin typeface="+mn-lt"/>
                <a:ea typeface="+mn-ea"/>
                <a:cs typeface="+mn-cs"/>
                <a:sym typeface="Courier"/>
              </a:rPr>
              <a:t> check</a:t>
            </a:r>
          </a:p>
          <a:p>
            <a:pPr lvl="0" algn="l" defTabSz="315468">
              <a:defRPr sz="1800"/>
            </a:pPr>
            <a:r>
              <a:rPr sz="1518">
                <a:latin typeface="+mn-lt"/>
                <a:ea typeface="+mn-ea"/>
                <a:cs typeface="+mn-cs"/>
                <a:sym typeface="Courier"/>
              </a:rPr>
              <a:t>server web02 </a:t>
            </a:r>
            <a:r>
              <a:rPr sz="1518">
                <a:solidFill>
                  <a:srgbClr val="797979"/>
                </a:solidFill>
                <a:latin typeface="+mn-lt"/>
                <a:ea typeface="+mn-ea"/>
                <a:cs typeface="+mn-cs"/>
                <a:sym typeface="Courier"/>
              </a:rPr>
              <a:t>10.1.1.2</a:t>
            </a:r>
            <a:r>
              <a:rPr sz="1518">
                <a:latin typeface="+mn-lt"/>
                <a:ea typeface="+mn-ea"/>
                <a:cs typeface="+mn-cs"/>
                <a:sym typeface="Courier"/>
              </a:rPr>
              <a:t> weight </a:t>
            </a:r>
            <a:r>
              <a:rPr sz="1518">
                <a:solidFill>
                  <a:srgbClr val="797979"/>
                </a:solidFill>
                <a:latin typeface="+mn-lt"/>
                <a:ea typeface="+mn-ea"/>
                <a:cs typeface="+mn-cs"/>
                <a:sym typeface="Courier"/>
              </a:rPr>
              <a:t>1</a:t>
            </a:r>
            <a:r>
              <a:rPr sz="1518">
                <a:latin typeface="+mn-lt"/>
                <a:ea typeface="+mn-ea"/>
                <a:cs typeface="+mn-cs"/>
                <a:sym typeface="Courier"/>
              </a:rPr>
              <a:t> maxconn </a:t>
            </a:r>
            <a:r>
              <a:rPr sz="1518">
                <a:solidFill>
                  <a:srgbClr val="797979"/>
                </a:solidFill>
                <a:latin typeface="+mn-lt"/>
                <a:ea typeface="+mn-ea"/>
                <a:cs typeface="+mn-cs"/>
                <a:sym typeface="Courier"/>
              </a:rPr>
              <a:t>1</a:t>
            </a:r>
            <a:r>
              <a:rPr sz="1518">
                <a:latin typeface="+mn-lt"/>
                <a:ea typeface="+mn-ea"/>
                <a:cs typeface="+mn-cs"/>
                <a:sym typeface="Courier"/>
              </a:rPr>
              <a:t> check</a:t>
            </a:r>
          </a:p>
          <a:p>
            <a:pPr lvl="0" algn="l" defTabSz="315468">
              <a:defRPr sz="1800"/>
            </a:pPr>
            <a:r>
              <a:rPr sz="1518">
                <a:latin typeface="+mn-lt"/>
                <a:ea typeface="+mn-ea"/>
                <a:cs typeface="+mn-cs"/>
                <a:sym typeface="Courier"/>
              </a:rPr>
              <a:t>server web03 </a:t>
            </a:r>
            <a:r>
              <a:rPr sz="1518">
                <a:solidFill>
                  <a:srgbClr val="797979"/>
                </a:solidFill>
                <a:latin typeface="+mn-lt"/>
                <a:ea typeface="+mn-ea"/>
                <a:cs typeface="+mn-cs"/>
                <a:sym typeface="Courier"/>
              </a:rPr>
              <a:t>10.1.1.3</a:t>
            </a:r>
            <a:r>
              <a:rPr sz="1518">
                <a:latin typeface="+mn-lt"/>
                <a:ea typeface="+mn-ea"/>
                <a:cs typeface="+mn-cs"/>
                <a:sym typeface="Courier"/>
              </a:rPr>
              <a:t> weight </a:t>
            </a:r>
            <a:r>
              <a:rPr sz="1518">
                <a:solidFill>
                  <a:srgbClr val="797979"/>
                </a:solidFill>
                <a:latin typeface="+mn-lt"/>
                <a:ea typeface="+mn-ea"/>
                <a:cs typeface="+mn-cs"/>
                <a:sym typeface="Courier"/>
              </a:rPr>
              <a:t>1</a:t>
            </a:r>
            <a:r>
              <a:rPr sz="1518">
                <a:latin typeface="+mn-lt"/>
                <a:ea typeface="+mn-ea"/>
                <a:cs typeface="+mn-cs"/>
                <a:sym typeface="Courier"/>
              </a:rPr>
              <a:t> maxconn </a:t>
            </a:r>
            <a:r>
              <a:rPr sz="1518">
                <a:solidFill>
                  <a:srgbClr val="797979"/>
                </a:solidFill>
                <a:latin typeface="+mn-lt"/>
                <a:ea typeface="+mn-ea"/>
                <a:cs typeface="+mn-cs"/>
                <a:sym typeface="Courier"/>
              </a:rPr>
              <a:t>1</a:t>
            </a:r>
            <a:r>
              <a:rPr sz="1518">
                <a:latin typeface="+mn-lt"/>
                <a:ea typeface="+mn-ea"/>
                <a:cs typeface="+mn-cs"/>
                <a:sym typeface="Courier"/>
              </a:rPr>
              <a:t> check</a:t>
            </a:r>
          </a:p>
          <a:p>
            <a:pPr lvl="0" algn="l" defTabSz="315468">
              <a:defRPr sz="1800"/>
            </a:pPr>
            <a:r>
              <a:rPr sz="1518">
                <a:latin typeface="+mn-lt"/>
                <a:ea typeface="+mn-ea"/>
                <a:cs typeface="+mn-cs"/>
                <a:sym typeface="Courier"/>
              </a:rPr>
              <a:t>server web04 </a:t>
            </a:r>
            <a:r>
              <a:rPr sz="1518">
                <a:solidFill>
                  <a:srgbClr val="797979"/>
                </a:solidFill>
                <a:latin typeface="+mn-lt"/>
                <a:ea typeface="+mn-ea"/>
                <a:cs typeface="+mn-cs"/>
                <a:sym typeface="Courier"/>
              </a:rPr>
              <a:t>10.1.1.4</a:t>
            </a:r>
            <a:r>
              <a:rPr sz="1518">
                <a:latin typeface="+mn-lt"/>
                <a:ea typeface="+mn-ea"/>
                <a:cs typeface="+mn-cs"/>
                <a:sym typeface="Courier"/>
              </a:rPr>
              <a:t> weight </a:t>
            </a:r>
            <a:r>
              <a:rPr sz="1518">
                <a:solidFill>
                  <a:srgbClr val="797979"/>
                </a:solidFill>
                <a:latin typeface="+mn-lt"/>
                <a:ea typeface="+mn-ea"/>
                <a:cs typeface="+mn-cs"/>
                <a:sym typeface="Courier"/>
              </a:rPr>
              <a:t>1</a:t>
            </a:r>
            <a:r>
              <a:rPr sz="1518">
                <a:latin typeface="+mn-lt"/>
                <a:ea typeface="+mn-ea"/>
                <a:cs typeface="+mn-cs"/>
                <a:sym typeface="Courier"/>
              </a:rPr>
              <a:t> maxconn </a:t>
            </a:r>
            <a:r>
              <a:rPr sz="1518">
                <a:solidFill>
                  <a:srgbClr val="797979"/>
                </a:solidFill>
                <a:latin typeface="+mn-lt"/>
                <a:ea typeface="+mn-ea"/>
                <a:cs typeface="+mn-cs"/>
                <a:sym typeface="Courier"/>
              </a:rPr>
              <a:t>1</a:t>
            </a:r>
            <a:r>
              <a:rPr sz="1518">
                <a:latin typeface="+mn-lt"/>
                <a:ea typeface="+mn-ea"/>
                <a:cs typeface="+mn-cs"/>
                <a:sym typeface="Courier"/>
              </a:rPr>
              <a:t> check</a:t>
            </a:r>
          </a:p>
          <a:p>
            <a:pPr lvl="0" algn="l" defTabSz="315468">
              <a:defRPr sz="1800"/>
            </a:pPr>
            <a:endParaRPr sz="828">
              <a:latin typeface="+mn-lt"/>
              <a:ea typeface="+mn-ea"/>
              <a:cs typeface="+mn-cs"/>
              <a:sym typeface="Courier"/>
            </a:endParaRPr>
          </a:p>
        </p:txBody>
      </p:sp>
      <p:sp>
        <p:nvSpPr>
          <p:cNvPr id="1422" name="Shape 1422"/>
          <p:cNvSpPr/>
          <p:nvPr/>
        </p:nvSpPr>
        <p:spPr>
          <a:xfrm flipH="1">
            <a:off x="2792605" y="5823411"/>
            <a:ext cx="1345214" cy="907803"/>
          </a:xfrm>
          <a:prstGeom prst="line">
            <a:avLst/>
          </a:prstGeom>
          <a:ln w="76200">
            <a:solidFill/>
            <a:miter lim="400000"/>
            <a:headEnd type="stealth"/>
          </a:ln>
        </p:spPr>
        <p:txBody>
          <a:bodyPr lIns="0" tIns="0" rIns="0" bIns="0"/>
          <a:lstStyle/>
          <a:p>
            <a:pPr lvl="0" algn="l" defTabSz="457200">
              <a:defRPr sz="1200">
                <a:latin typeface="Helvetica"/>
                <a:ea typeface="Helvetica"/>
                <a:cs typeface="Helvetica"/>
                <a:sym typeface="Helvetica"/>
              </a:defRPr>
            </a:pPr>
            <a:endParaRPr/>
          </a:p>
        </p:txBody>
      </p:sp>
      <p:sp>
        <p:nvSpPr>
          <p:cNvPr id="1423" name="Shape 1423"/>
          <p:cNvSpPr/>
          <p:nvPr/>
        </p:nvSpPr>
        <p:spPr>
          <a:xfrm flipH="1">
            <a:off x="9635208" y="4845381"/>
            <a:ext cx="1691151" cy="2845826"/>
          </a:xfrm>
          <a:prstGeom prst="line">
            <a:avLst/>
          </a:prstGeom>
          <a:ln w="38100">
            <a:solidFill/>
            <a:miter lim="400000"/>
          </a:ln>
        </p:spPr>
        <p:txBody>
          <a:bodyPr lIns="0" tIns="0" rIns="0" bIns="0"/>
          <a:lstStyle/>
          <a:p>
            <a:pPr lvl="0" algn="l" defTabSz="457200">
              <a:defRPr sz="1200">
                <a:latin typeface="Helvetica"/>
                <a:ea typeface="Helvetica"/>
                <a:cs typeface="Helvetica"/>
                <a:sym typeface="Helvetica"/>
              </a:defRPr>
            </a:pPr>
            <a:endParaRPr/>
          </a:p>
        </p:txBody>
      </p:sp>
      <p:sp>
        <p:nvSpPr>
          <p:cNvPr id="1424" name="Shape 1424"/>
          <p:cNvSpPr/>
          <p:nvPr/>
        </p:nvSpPr>
        <p:spPr>
          <a:xfrm flipH="1">
            <a:off x="10705441" y="4854166"/>
            <a:ext cx="600054" cy="2846867"/>
          </a:xfrm>
          <a:prstGeom prst="line">
            <a:avLst/>
          </a:prstGeom>
          <a:ln w="38100">
            <a:solidFill/>
            <a:miter lim="400000"/>
          </a:ln>
        </p:spPr>
        <p:txBody>
          <a:bodyPr lIns="0" tIns="0" rIns="0" bIns="0"/>
          <a:lstStyle/>
          <a:p>
            <a:pPr lvl="0" algn="l" defTabSz="457200">
              <a:defRPr sz="1200">
                <a:latin typeface="Helvetica"/>
                <a:ea typeface="Helvetica"/>
                <a:cs typeface="Helvetica"/>
                <a:sym typeface="Helvetica"/>
              </a:defRPr>
            </a:pPr>
            <a:endParaRPr/>
          </a:p>
        </p:txBody>
      </p:sp>
      <p:sp>
        <p:nvSpPr>
          <p:cNvPr id="1425" name="Shape 1425"/>
          <p:cNvSpPr/>
          <p:nvPr/>
        </p:nvSpPr>
        <p:spPr>
          <a:xfrm>
            <a:off x="11298961" y="4865668"/>
            <a:ext cx="467985" cy="2855131"/>
          </a:xfrm>
          <a:prstGeom prst="line">
            <a:avLst/>
          </a:prstGeom>
          <a:ln w="38100">
            <a:solidFill/>
            <a:miter lim="400000"/>
          </a:ln>
        </p:spPr>
        <p:txBody>
          <a:bodyPr lIns="0" tIns="0" rIns="0" bIns="0"/>
          <a:lstStyle/>
          <a:p>
            <a:pPr lvl="0" algn="l" defTabSz="457200">
              <a:defRPr sz="1200">
                <a:latin typeface="Helvetica"/>
                <a:ea typeface="Helvetica"/>
                <a:cs typeface="Helvetica"/>
                <a:sym typeface="Helvetica"/>
              </a:defRPr>
            </a:pPr>
            <a:endParaRPr/>
          </a:p>
        </p:txBody>
      </p:sp>
      <p:sp>
        <p:nvSpPr>
          <p:cNvPr id="1426" name="Shape 1426"/>
          <p:cNvSpPr/>
          <p:nvPr/>
        </p:nvSpPr>
        <p:spPr>
          <a:xfrm>
            <a:off x="533400" y="3886200"/>
            <a:ext cx="3009900" cy="38354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normAutofit/>
          </a:bodyPr>
          <a:lstStyle/>
          <a:p>
            <a:pPr lvl="0" algn="l" defTabSz="284987">
              <a:spcBef>
                <a:spcPts val="600"/>
              </a:spcBef>
              <a:defRPr sz="1800"/>
            </a:pPr>
            <a:r>
              <a:rPr sz="1734">
                <a:latin typeface="+mn-lt"/>
                <a:ea typeface="+mn-ea"/>
                <a:cs typeface="+mn-cs"/>
                <a:sym typeface="Courier"/>
              </a:rPr>
              <a:t>pool_members</a:t>
            </a:r>
            <a:endParaRPr sz="1734">
              <a:solidFill>
                <a:srgbClr val="C8352B"/>
              </a:solidFill>
              <a:latin typeface="+mn-lt"/>
              <a:ea typeface="+mn-ea"/>
              <a:cs typeface="+mn-cs"/>
              <a:sym typeface="Courier"/>
            </a:endParaRPr>
          </a:p>
          <a:p>
            <a:pPr lvl="8" indent="0" algn="l" defTabSz="233172">
              <a:defRPr sz="1800"/>
            </a:pPr>
            <a:r>
              <a:rPr sz="1121">
                <a:latin typeface="+mn-lt"/>
                <a:ea typeface="+mn-ea"/>
                <a:cs typeface="+mn-cs"/>
                <a:sym typeface="Courier"/>
              </a:rPr>
              <a:t>{</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"web01"</a:t>
            </a:r>
            <a:r>
              <a:rPr sz="1121">
                <a:latin typeface="+mn-lt"/>
                <a:ea typeface="+mn-ea"/>
                <a:cs typeface="+mn-cs"/>
                <a:sym typeface="Courier"/>
              </a:rPr>
              <a:t> : {</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"hostname"</a:t>
            </a:r>
            <a:r>
              <a:rPr sz="1121">
                <a:latin typeface="+mn-lt"/>
                <a:ea typeface="+mn-ea"/>
                <a:cs typeface="+mn-cs"/>
                <a:sym typeface="Courier"/>
              </a:rPr>
              <a:t> : </a:t>
            </a:r>
            <a:r>
              <a:rPr sz="1121">
                <a:solidFill>
                  <a:srgbClr val="C8352B"/>
                </a:solidFill>
                <a:latin typeface="+mn-lt"/>
                <a:ea typeface="+mn-ea"/>
                <a:cs typeface="+mn-cs"/>
                <a:sym typeface="Courier"/>
              </a:rPr>
              <a:t>"web01"</a:t>
            </a:r>
            <a:r>
              <a:rPr sz="1121">
                <a:latin typeface="+mn-lt"/>
                <a:ea typeface="+mn-ea"/>
                <a:cs typeface="+mn-cs"/>
                <a:sym typeface="Courier"/>
              </a:rPr>
              <a:t>,</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"ipaddress"</a:t>
            </a:r>
            <a:r>
              <a:rPr sz="1121">
                <a:latin typeface="+mn-lt"/>
                <a:ea typeface="+mn-ea"/>
                <a:cs typeface="+mn-cs"/>
                <a:sym typeface="Courier"/>
              </a:rPr>
              <a:t> : </a:t>
            </a:r>
            <a:r>
              <a:rPr sz="1121">
                <a:solidFill>
                  <a:srgbClr val="C8352B"/>
                </a:solidFill>
                <a:latin typeface="+mn-lt"/>
                <a:ea typeface="+mn-ea"/>
                <a:cs typeface="+mn-cs"/>
                <a:sym typeface="Courier"/>
              </a:rPr>
              <a:t>"10.1.1.1"</a:t>
            </a:r>
            <a:endParaRPr sz="1121">
              <a:latin typeface="+mn-lt"/>
              <a:ea typeface="+mn-ea"/>
              <a:cs typeface="+mn-cs"/>
              <a:sym typeface="Courier"/>
            </a:endParaRPr>
          </a:p>
          <a:p>
            <a:pPr lvl="8" indent="0" algn="l" defTabSz="233172">
              <a:defRPr sz="1800"/>
            </a:pPr>
            <a:r>
              <a:rPr sz="1121">
                <a:latin typeface="+mn-lt"/>
                <a:ea typeface="+mn-ea"/>
                <a:cs typeface="+mn-cs"/>
                <a:sym typeface="Courier"/>
              </a:rPr>
              <a:t>  },</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"web02"</a:t>
            </a:r>
            <a:r>
              <a:rPr sz="1121">
                <a:latin typeface="+mn-lt"/>
                <a:ea typeface="+mn-ea"/>
                <a:cs typeface="+mn-cs"/>
                <a:sym typeface="Courier"/>
              </a:rPr>
              <a:t> : {</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"hostname"</a:t>
            </a:r>
            <a:r>
              <a:rPr sz="1121">
                <a:latin typeface="+mn-lt"/>
                <a:ea typeface="+mn-ea"/>
                <a:cs typeface="+mn-cs"/>
                <a:sym typeface="Courier"/>
              </a:rPr>
              <a:t> : </a:t>
            </a:r>
            <a:r>
              <a:rPr sz="1121">
                <a:solidFill>
                  <a:srgbClr val="C8352B"/>
                </a:solidFill>
                <a:latin typeface="+mn-lt"/>
                <a:ea typeface="+mn-ea"/>
                <a:cs typeface="+mn-cs"/>
                <a:sym typeface="Courier"/>
              </a:rPr>
              <a:t>"web02"</a:t>
            </a:r>
            <a:r>
              <a:rPr sz="1121">
                <a:latin typeface="+mn-lt"/>
                <a:ea typeface="+mn-ea"/>
                <a:cs typeface="+mn-cs"/>
                <a:sym typeface="Courier"/>
              </a:rPr>
              <a:t>,</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"ipaddress"</a:t>
            </a:r>
            <a:r>
              <a:rPr sz="1121">
                <a:latin typeface="+mn-lt"/>
                <a:ea typeface="+mn-ea"/>
                <a:cs typeface="+mn-cs"/>
                <a:sym typeface="Courier"/>
              </a:rPr>
              <a:t> : </a:t>
            </a:r>
            <a:r>
              <a:rPr sz="1121">
                <a:solidFill>
                  <a:srgbClr val="C8352B"/>
                </a:solidFill>
                <a:latin typeface="+mn-lt"/>
                <a:ea typeface="+mn-ea"/>
                <a:cs typeface="+mn-cs"/>
                <a:sym typeface="Courier"/>
              </a:rPr>
              <a:t>"10.1.1.2"</a:t>
            </a:r>
            <a:endParaRPr sz="1121">
              <a:latin typeface="+mn-lt"/>
              <a:ea typeface="+mn-ea"/>
              <a:cs typeface="+mn-cs"/>
              <a:sym typeface="Courier"/>
            </a:endParaRPr>
          </a:p>
          <a:p>
            <a:pPr lvl="8" indent="0" algn="l" defTabSz="233172">
              <a:defRPr sz="1800"/>
            </a:pPr>
            <a:r>
              <a:rPr sz="1121">
                <a:latin typeface="+mn-lt"/>
                <a:ea typeface="+mn-ea"/>
                <a:cs typeface="+mn-cs"/>
                <a:sym typeface="Courier"/>
              </a:rPr>
              <a:t>  },</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"web03"</a:t>
            </a:r>
            <a:r>
              <a:rPr sz="1121">
                <a:latin typeface="+mn-lt"/>
                <a:ea typeface="+mn-ea"/>
                <a:cs typeface="+mn-cs"/>
                <a:sym typeface="Courier"/>
              </a:rPr>
              <a:t> : {</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"hostname"</a:t>
            </a:r>
            <a:r>
              <a:rPr sz="1121">
                <a:latin typeface="+mn-lt"/>
                <a:ea typeface="+mn-ea"/>
                <a:cs typeface="+mn-cs"/>
                <a:sym typeface="Courier"/>
              </a:rPr>
              <a:t> : </a:t>
            </a:r>
            <a:r>
              <a:rPr sz="1121">
                <a:solidFill>
                  <a:srgbClr val="C8352B"/>
                </a:solidFill>
                <a:latin typeface="+mn-lt"/>
                <a:ea typeface="+mn-ea"/>
                <a:cs typeface="+mn-cs"/>
                <a:sym typeface="Courier"/>
              </a:rPr>
              <a:t>"web03"</a:t>
            </a:r>
            <a:r>
              <a:rPr sz="1121">
                <a:latin typeface="+mn-lt"/>
                <a:ea typeface="+mn-ea"/>
                <a:cs typeface="+mn-cs"/>
                <a:sym typeface="Courier"/>
              </a:rPr>
              <a:t>,</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"ipaddress"</a:t>
            </a:r>
            <a:r>
              <a:rPr sz="1121">
                <a:latin typeface="+mn-lt"/>
                <a:ea typeface="+mn-ea"/>
                <a:cs typeface="+mn-cs"/>
                <a:sym typeface="Courier"/>
              </a:rPr>
              <a:t> : </a:t>
            </a:r>
            <a:r>
              <a:rPr sz="1121">
                <a:solidFill>
                  <a:srgbClr val="C8352B"/>
                </a:solidFill>
                <a:latin typeface="+mn-lt"/>
                <a:ea typeface="+mn-ea"/>
                <a:cs typeface="+mn-cs"/>
                <a:sym typeface="Courier"/>
              </a:rPr>
              <a:t>"10.1.1.3"</a:t>
            </a:r>
            <a:endParaRPr sz="1121">
              <a:latin typeface="+mn-lt"/>
              <a:ea typeface="+mn-ea"/>
              <a:cs typeface="+mn-cs"/>
              <a:sym typeface="Courier"/>
            </a:endParaRPr>
          </a:p>
          <a:p>
            <a:pPr lvl="8" indent="0" algn="l" defTabSz="233172">
              <a:defRPr sz="1800"/>
            </a:pPr>
            <a:r>
              <a:rPr sz="1121">
                <a:latin typeface="+mn-lt"/>
                <a:ea typeface="+mn-ea"/>
                <a:cs typeface="+mn-cs"/>
                <a:sym typeface="Courier"/>
              </a:rPr>
              <a:t>  },</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"web04"</a:t>
            </a:r>
            <a:r>
              <a:rPr sz="1121">
                <a:latin typeface="+mn-lt"/>
                <a:ea typeface="+mn-ea"/>
                <a:cs typeface="+mn-cs"/>
                <a:sym typeface="Courier"/>
              </a:rPr>
              <a:t> : {</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"hostname"</a:t>
            </a:r>
            <a:r>
              <a:rPr sz="1121">
                <a:latin typeface="+mn-lt"/>
                <a:ea typeface="+mn-ea"/>
                <a:cs typeface="+mn-cs"/>
                <a:sym typeface="Courier"/>
              </a:rPr>
              <a:t> : </a:t>
            </a:r>
            <a:r>
              <a:rPr sz="1121">
                <a:solidFill>
                  <a:srgbClr val="C8352B"/>
                </a:solidFill>
                <a:latin typeface="+mn-lt"/>
                <a:ea typeface="+mn-ea"/>
                <a:cs typeface="+mn-cs"/>
                <a:sym typeface="Courier"/>
              </a:rPr>
              <a:t>"web04"</a:t>
            </a:r>
            <a:r>
              <a:rPr sz="1121">
                <a:latin typeface="+mn-lt"/>
                <a:ea typeface="+mn-ea"/>
                <a:cs typeface="+mn-cs"/>
                <a:sym typeface="Courier"/>
              </a:rPr>
              <a:t>,</a:t>
            </a:r>
          </a:p>
          <a:p>
            <a:pPr lvl="8" indent="0" algn="l" defTabSz="233172">
              <a:defRPr sz="1800"/>
            </a:pPr>
            <a:r>
              <a:rPr sz="1121">
                <a:latin typeface="+mn-lt"/>
                <a:ea typeface="+mn-ea"/>
                <a:cs typeface="+mn-cs"/>
                <a:sym typeface="Courier"/>
              </a:rPr>
              <a:t>    </a:t>
            </a:r>
            <a:r>
              <a:rPr sz="1121" b="1">
                <a:solidFill>
                  <a:srgbClr val="008F00"/>
                </a:solidFill>
                <a:latin typeface="+mn-lt"/>
                <a:ea typeface="+mn-ea"/>
                <a:cs typeface="+mn-cs"/>
                <a:sym typeface="Courier"/>
              </a:rPr>
              <a:t>"ipaddress"</a:t>
            </a:r>
            <a:r>
              <a:rPr sz="1121">
                <a:latin typeface="+mn-lt"/>
                <a:ea typeface="+mn-ea"/>
                <a:cs typeface="+mn-cs"/>
                <a:sym typeface="Courier"/>
              </a:rPr>
              <a:t> : </a:t>
            </a:r>
            <a:r>
              <a:rPr sz="1121">
                <a:solidFill>
                  <a:srgbClr val="C8352B"/>
                </a:solidFill>
                <a:latin typeface="+mn-lt"/>
                <a:ea typeface="+mn-ea"/>
                <a:cs typeface="+mn-cs"/>
                <a:sym typeface="Courier"/>
              </a:rPr>
              <a:t>"10.1.1.4"</a:t>
            </a:r>
            <a:endParaRPr sz="1121">
              <a:solidFill>
                <a:srgbClr val="008F00"/>
              </a:solidFill>
              <a:latin typeface="+mn-lt"/>
              <a:ea typeface="+mn-ea"/>
              <a:cs typeface="+mn-cs"/>
              <a:sym typeface="Courier"/>
            </a:endParaRPr>
          </a:p>
          <a:p>
            <a:pPr lvl="8" indent="0" algn="l" defTabSz="233172">
              <a:defRPr sz="1800"/>
            </a:pPr>
            <a:r>
              <a:rPr sz="1121">
                <a:latin typeface="+mn-lt"/>
                <a:ea typeface="+mn-ea"/>
                <a:cs typeface="+mn-cs"/>
                <a:sym typeface="Courier"/>
              </a:rPr>
              <a:t>  }  </a:t>
            </a:r>
          </a:p>
          <a:p>
            <a:pPr lvl="8" indent="0" algn="l" defTabSz="233172">
              <a:defRPr sz="1800"/>
            </a:pPr>
            <a:r>
              <a:rPr sz="1121">
                <a:latin typeface="+mn-lt"/>
                <a:ea typeface="+mn-ea"/>
                <a:cs typeface="+mn-cs"/>
                <a:sym typeface="Courier"/>
              </a:rPr>
              <a:t>}</a:t>
            </a:r>
          </a:p>
        </p:txBody>
      </p:sp>
      <p:sp>
        <p:nvSpPr>
          <p:cNvPr id="1427" name="Shape 1427"/>
          <p:cNvSpPr/>
          <p:nvPr/>
        </p:nvSpPr>
        <p:spPr>
          <a:xfrm>
            <a:off x="11291275" y="4856941"/>
            <a:ext cx="1619308" cy="2838657"/>
          </a:xfrm>
          <a:prstGeom prst="line">
            <a:avLst/>
          </a:prstGeom>
          <a:ln w="38100">
            <a:solidFill/>
            <a:miter lim="400000"/>
          </a:ln>
        </p:spPr>
        <p:txBody>
          <a:bodyPr lIns="0" tIns="0" rIns="0" bIns="0"/>
          <a:lstStyle/>
          <a:p>
            <a:pPr lvl="0" algn="l" defTabSz="457200">
              <a:defRPr sz="1200">
                <a:latin typeface="Helvetica"/>
                <a:ea typeface="Helvetica"/>
                <a:cs typeface="Helvetica"/>
                <a:sym typeface="Helvetica"/>
              </a:defRPr>
            </a:pPr>
            <a:endParaRPr/>
          </a:p>
        </p:txBody>
      </p:sp>
    </p:spTree>
  </p:cSld>
  <p:clrMapOvr>
    <a:masterClrMapping/>
  </p:clrMapOvr>
  <p:transition xmlns:p14="http://schemas.microsoft.com/office/powerpoint/2010/mai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9" name="Shape 1429"/>
          <p:cNvSpPr/>
          <p:nvPr/>
        </p:nvSpPr>
        <p:spPr>
          <a:xfrm>
            <a:off x="4191000" y="3238500"/>
            <a:ext cx="1169392" cy="1089320"/>
          </a:xfrm>
          <a:prstGeom prst="roundRect">
            <a:avLst>
              <a:gd name="adj" fmla="val 17488"/>
            </a:avLst>
          </a:prstGeom>
          <a:solidFill>
            <a:srgbClr val="EAAF29"/>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1430" name="Shape 1430"/>
          <p:cNvSpPr/>
          <p:nvPr/>
        </p:nvSpPr>
        <p:spPr>
          <a:xfrm>
            <a:off x="5626100" y="3238500"/>
            <a:ext cx="1169392" cy="1089320"/>
          </a:xfrm>
          <a:prstGeom prst="roundRect">
            <a:avLst>
              <a:gd name="adj" fmla="val 17488"/>
            </a:avLst>
          </a:prstGeom>
          <a:solidFill>
            <a:srgbClr val="EAAF29"/>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1431" name="Shape 1431"/>
          <p:cNvSpPr/>
          <p:nvPr/>
        </p:nvSpPr>
        <p:spPr>
          <a:xfrm>
            <a:off x="5626100" y="1816100"/>
            <a:ext cx="1169392" cy="1089320"/>
          </a:xfrm>
          <a:prstGeom prst="roundRect">
            <a:avLst>
              <a:gd name="adj" fmla="val 17488"/>
            </a:avLst>
          </a:prstGeom>
          <a:solidFill>
            <a:srgbClr val="EAAF29"/>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1432" name="Shape 1432"/>
          <p:cNvSpPr/>
          <p:nvPr/>
        </p:nvSpPr>
        <p:spPr>
          <a:xfrm>
            <a:off x="10172700" y="3213100"/>
            <a:ext cx="1169392" cy="1089320"/>
          </a:xfrm>
          <a:prstGeom prst="roundRect">
            <a:avLst>
              <a:gd name="adj" fmla="val 17488"/>
            </a:avLst>
          </a:prstGeom>
          <a:solidFill>
            <a:srgbClr val="EAAF29"/>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1433" name="Shape 1433"/>
          <p:cNvSpPr/>
          <p:nvPr/>
        </p:nvSpPr>
        <p:spPr>
          <a:xfrm>
            <a:off x="8699500" y="3238500"/>
            <a:ext cx="1169392" cy="1089320"/>
          </a:xfrm>
          <a:prstGeom prst="roundRect">
            <a:avLst>
              <a:gd name="adj" fmla="val 17488"/>
            </a:avLst>
          </a:prstGeom>
          <a:solidFill>
            <a:srgbClr val="EAAF29"/>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1434" name="Shape 1434"/>
          <p:cNvSpPr/>
          <p:nvPr/>
        </p:nvSpPr>
        <p:spPr>
          <a:xfrm>
            <a:off x="7162800" y="1828800"/>
            <a:ext cx="1169392" cy="1089320"/>
          </a:xfrm>
          <a:prstGeom prst="roundRect">
            <a:avLst>
              <a:gd name="adj" fmla="val 17488"/>
            </a:avLst>
          </a:prstGeom>
          <a:solidFill>
            <a:srgbClr val="EAAF29"/>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1435" name="Shape 1435"/>
          <p:cNvSpPr/>
          <p:nvPr/>
        </p:nvSpPr>
        <p:spPr>
          <a:xfrm>
            <a:off x="7175500" y="3251200"/>
            <a:ext cx="1169392" cy="1089320"/>
          </a:xfrm>
          <a:prstGeom prst="roundRect">
            <a:avLst>
              <a:gd name="adj" fmla="val 17488"/>
            </a:avLst>
          </a:prstGeom>
          <a:solidFill>
            <a:srgbClr val="EAAF29"/>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1436" name="Shape 1436"/>
          <p:cNvSpPr/>
          <p:nvPr/>
        </p:nvSpPr>
        <p:spPr>
          <a:xfrm>
            <a:off x="5638800" y="4673600"/>
            <a:ext cx="1169392" cy="1089320"/>
          </a:xfrm>
          <a:prstGeom prst="roundRect">
            <a:avLst>
              <a:gd name="adj" fmla="val 17488"/>
            </a:avLst>
          </a:prstGeom>
          <a:solidFill>
            <a:srgbClr val="EAAF29"/>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1437" name="Shape 1437"/>
          <p:cNvSpPr/>
          <p:nvPr/>
        </p:nvSpPr>
        <p:spPr>
          <a:xfrm>
            <a:off x="5676900" y="6108700"/>
            <a:ext cx="1169392" cy="1089320"/>
          </a:xfrm>
          <a:prstGeom prst="roundRect">
            <a:avLst>
              <a:gd name="adj" fmla="val 17488"/>
            </a:avLst>
          </a:prstGeom>
          <a:solidFill>
            <a:srgbClr val="EAAF29"/>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1438" name="Shape 1438"/>
          <p:cNvSpPr/>
          <p:nvPr/>
        </p:nvSpPr>
        <p:spPr>
          <a:xfrm>
            <a:off x="11645017" y="3517376"/>
            <a:ext cx="2692401" cy="6731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l"/>
          </a:lstStyle>
          <a:p>
            <a:pPr lvl="0">
              <a:defRPr sz="1800"/>
            </a:pPr>
            <a:r>
              <a:rPr sz="3200"/>
              <a:t>Jboss App</a:t>
            </a:r>
          </a:p>
        </p:txBody>
      </p:sp>
      <p:sp>
        <p:nvSpPr>
          <p:cNvPr id="1439" name="Shape 1439"/>
          <p:cNvSpPr/>
          <p:nvPr/>
        </p:nvSpPr>
        <p:spPr>
          <a:xfrm>
            <a:off x="7084393" y="4671872"/>
            <a:ext cx="1169392" cy="1089320"/>
          </a:xfrm>
          <a:prstGeom prst="roundRect">
            <a:avLst>
              <a:gd name="adj" fmla="val 17488"/>
            </a:avLst>
          </a:prstGeom>
          <a:solidFill>
            <a:srgbClr val="EAAF29"/>
          </a:solidFill>
          <a:ln w="25400">
            <a:solidFill/>
            <a:miter lim="400000"/>
          </a:ln>
        </p:spPr>
        <p:txBody>
          <a:bodyPr lIns="0" tIns="0" rIns="0" bIns="0" anchor="ctr"/>
          <a:lstStyle/>
          <a:p>
            <a:pPr lvl="0">
              <a:defRPr>
                <a:solidFill>
                  <a:srgbClr val="EAAF29"/>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1440" name="Shape 1440"/>
          <p:cNvSpPr/>
          <p:nvPr/>
        </p:nvSpPr>
        <p:spPr>
          <a:xfrm>
            <a:off x="8511050" y="4944384"/>
            <a:ext cx="4229101" cy="5334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l"/>
          </a:lstStyle>
          <a:p>
            <a:pPr lvl="0">
              <a:defRPr sz="1800"/>
            </a:pPr>
            <a:r>
              <a:rPr sz="3200"/>
              <a:t>Memcache</a:t>
            </a:r>
          </a:p>
        </p:txBody>
      </p:sp>
      <p:sp>
        <p:nvSpPr>
          <p:cNvPr id="1441" name="Shape 1441"/>
          <p:cNvSpPr/>
          <p:nvPr/>
        </p:nvSpPr>
        <p:spPr>
          <a:xfrm>
            <a:off x="7107781" y="6098879"/>
            <a:ext cx="1169393" cy="1089321"/>
          </a:xfrm>
          <a:prstGeom prst="roundRect">
            <a:avLst>
              <a:gd name="adj" fmla="val 17488"/>
            </a:avLst>
          </a:prstGeom>
          <a:solidFill>
            <a:srgbClr val="EAAF29"/>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1442" name="Shape 1442"/>
          <p:cNvSpPr/>
          <p:nvPr/>
        </p:nvSpPr>
        <p:spPr>
          <a:xfrm>
            <a:off x="8547138" y="6218992"/>
            <a:ext cx="4597401" cy="7112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l"/>
          </a:lstStyle>
          <a:p>
            <a:pPr lvl="0">
              <a:defRPr sz="1800"/>
            </a:pPr>
            <a:r>
              <a:rPr sz="3200"/>
              <a:t>Postgres Slaves</a:t>
            </a:r>
          </a:p>
        </p:txBody>
      </p:sp>
      <p:sp>
        <p:nvSpPr>
          <p:cNvPr id="1443" name="Shape 1443"/>
          <p:cNvSpPr/>
          <p:nvPr/>
        </p:nvSpPr>
        <p:spPr>
          <a:xfrm>
            <a:off x="7137400" y="7518400"/>
            <a:ext cx="1169392" cy="1089320"/>
          </a:xfrm>
          <a:prstGeom prst="roundRect">
            <a:avLst>
              <a:gd name="adj" fmla="val 17488"/>
            </a:avLst>
          </a:prstGeom>
          <a:solidFill>
            <a:srgbClr val="EAAF29"/>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1444" name="Shape 1444"/>
          <p:cNvSpPr/>
          <p:nvPr/>
        </p:nvSpPr>
        <p:spPr>
          <a:xfrm>
            <a:off x="8559800" y="7683500"/>
            <a:ext cx="4597400" cy="6477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l"/>
          </a:lstStyle>
          <a:p>
            <a:pPr lvl="0">
              <a:defRPr sz="1800"/>
            </a:pPr>
            <a:r>
              <a:rPr sz="3200"/>
              <a:t>Postgres Master</a:t>
            </a:r>
          </a:p>
        </p:txBody>
      </p:sp>
      <p:sp>
        <p:nvSpPr>
          <p:cNvPr id="1445" name="Shape 1445"/>
          <p:cNvSpPr/>
          <p:nvPr/>
        </p:nvSpPr>
        <p:spPr>
          <a:xfrm>
            <a:off x="8661400" y="2032000"/>
            <a:ext cx="2692400" cy="6731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l"/>
          </a:lstStyle>
          <a:p>
            <a:pPr lvl="0">
              <a:defRPr sz="1800"/>
            </a:pPr>
            <a:r>
              <a:rPr sz="3200"/>
              <a:t>Nagios</a:t>
            </a:r>
          </a:p>
        </p:txBody>
      </p:sp>
      <p:sp>
        <p:nvSpPr>
          <p:cNvPr id="1446" name="Shape 1446"/>
          <p:cNvSpPr/>
          <p:nvPr/>
        </p:nvSpPr>
        <p:spPr>
          <a:xfrm>
            <a:off x="3581400" y="2032000"/>
            <a:ext cx="2692400" cy="6731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l"/>
          </a:lstStyle>
          <a:p>
            <a:pPr lvl="0">
              <a:defRPr sz="1800"/>
            </a:pPr>
            <a:r>
              <a:rPr sz="3200"/>
              <a:t>Graphite</a:t>
            </a:r>
          </a:p>
        </p:txBody>
      </p:sp>
      <p:sp>
        <p:nvSpPr>
          <p:cNvPr id="1447" name="Shape 1447"/>
          <p:cNvSpPr/>
          <p:nvPr/>
        </p:nvSpPr>
        <p:spPr>
          <a:xfrm flipH="1">
            <a:off x="4711700" y="2667000"/>
            <a:ext cx="1536701" cy="1524000"/>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448" name="Shape 1448"/>
          <p:cNvSpPr/>
          <p:nvPr/>
        </p:nvSpPr>
        <p:spPr>
          <a:xfrm>
            <a:off x="6273800" y="2641600"/>
            <a:ext cx="12701" cy="1498601"/>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449" name="Shape 1449"/>
          <p:cNvSpPr/>
          <p:nvPr/>
        </p:nvSpPr>
        <p:spPr>
          <a:xfrm>
            <a:off x="6273800" y="2667000"/>
            <a:ext cx="1511300" cy="1409701"/>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450" name="Shape 1450"/>
          <p:cNvSpPr/>
          <p:nvPr/>
        </p:nvSpPr>
        <p:spPr>
          <a:xfrm>
            <a:off x="6286500" y="2730500"/>
            <a:ext cx="2971800" cy="1371600"/>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451" name="Shape 1451"/>
          <p:cNvSpPr/>
          <p:nvPr/>
        </p:nvSpPr>
        <p:spPr>
          <a:xfrm>
            <a:off x="6248400" y="2755900"/>
            <a:ext cx="4495801" cy="1358901"/>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452" name="Shape 1452"/>
          <p:cNvSpPr/>
          <p:nvPr/>
        </p:nvSpPr>
        <p:spPr>
          <a:xfrm flipH="1">
            <a:off x="4762500" y="2743200"/>
            <a:ext cx="2959101" cy="1397001"/>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453" name="Shape 1453"/>
          <p:cNvSpPr/>
          <p:nvPr/>
        </p:nvSpPr>
        <p:spPr>
          <a:xfrm flipH="1">
            <a:off x="6223000" y="2755900"/>
            <a:ext cx="1511300" cy="1346201"/>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454" name="Shape 1454"/>
          <p:cNvSpPr/>
          <p:nvPr/>
        </p:nvSpPr>
        <p:spPr>
          <a:xfrm>
            <a:off x="7747000" y="2717800"/>
            <a:ext cx="0" cy="1346200"/>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455" name="Shape 1455"/>
          <p:cNvSpPr/>
          <p:nvPr/>
        </p:nvSpPr>
        <p:spPr>
          <a:xfrm>
            <a:off x="7810500" y="2806700"/>
            <a:ext cx="1473200" cy="1308101"/>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456" name="Shape 1456"/>
          <p:cNvSpPr/>
          <p:nvPr/>
        </p:nvSpPr>
        <p:spPr>
          <a:xfrm>
            <a:off x="7696200" y="2755900"/>
            <a:ext cx="3060701" cy="1397000"/>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457" name="Shape 1457"/>
          <p:cNvSpPr/>
          <p:nvPr/>
        </p:nvSpPr>
        <p:spPr>
          <a:xfrm flipH="1" flipV="1">
            <a:off x="4813300" y="4025900"/>
            <a:ext cx="1511300" cy="1041400"/>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458" name="Shape 1458"/>
          <p:cNvSpPr/>
          <p:nvPr/>
        </p:nvSpPr>
        <p:spPr>
          <a:xfrm flipV="1">
            <a:off x="6324600" y="4114800"/>
            <a:ext cx="0" cy="812800"/>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459" name="Shape 1459"/>
          <p:cNvSpPr/>
          <p:nvPr/>
        </p:nvSpPr>
        <p:spPr>
          <a:xfrm flipV="1">
            <a:off x="6413500" y="4102100"/>
            <a:ext cx="1384301" cy="1003301"/>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460" name="Shape 1460"/>
          <p:cNvSpPr/>
          <p:nvPr/>
        </p:nvSpPr>
        <p:spPr>
          <a:xfrm flipV="1">
            <a:off x="6350000" y="4178300"/>
            <a:ext cx="3022601" cy="889000"/>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461" name="Shape 1461"/>
          <p:cNvSpPr/>
          <p:nvPr/>
        </p:nvSpPr>
        <p:spPr>
          <a:xfrm flipV="1">
            <a:off x="6337300" y="4191000"/>
            <a:ext cx="4521200" cy="838200"/>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462" name="Shape 1462"/>
          <p:cNvSpPr/>
          <p:nvPr/>
        </p:nvSpPr>
        <p:spPr>
          <a:xfrm>
            <a:off x="6464300" y="6743700"/>
            <a:ext cx="1193800" cy="1270000"/>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463" name="Shape 1463"/>
          <p:cNvSpPr/>
          <p:nvPr/>
        </p:nvSpPr>
        <p:spPr>
          <a:xfrm flipV="1">
            <a:off x="6705600" y="6527800"/>
            <a:ext cx="749301" cy="25401"/>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464" name="Shape 1464"/>
          <p:cNvSpPr/>
          <p:nvPr/>
        </p:nvSpPr>
        <p:spPr>
          <a:xfrm>
            <a:off x="6362700" y="5473700"/>
            <a:ext cx="25400" cy="939800"/>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465" name="Shape 1465"/>
          <p:cNvSpPr/>
          <p:nvPr/>
        </p:nvSpPr>
        <p:spPr>
          <a:xfrm flipH="1">
            <a:off x="6515100" y="5448300"/>
            <a:ext cx="1143001" cy="1003300"/>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466" name="Shape 1466"/>
          <p:cNvSpPr/>
          <p:nvPr/>
        </p:nvSpPr>
        <p:spPr>
          <a:xfrm>
            <a:off x="800100" y="177800"/>
            <a:ext cx="14655800" cy="1117600"/>
          </a:xfrm>
          <a:prstGeom prst="rect">
            <a:avLst/>
          </a:prstGeom>
          <a:ln w="12700">
            <a:miter lim="400000"/>
          </a:ln>
          <a:effectLst>
            <a:outerShdw blurRad="50800" dist="25400" dir="2700000" rotWithShape="0">
              <a:srgbClr val="000000">
                <a:alpha val="75000"/>
              </a:srgbClr>
            </a:outerShdw>
          </a:effectLst>
          <a:extLst>
            <a:ext uri="{C572A759-6A51-4108-AA02-DFA0A04FC94B}">
              <ma14:wrappingTextBoxFlag xmlns:ma14="http://schemas.microsoft.com/office/mac/drawingml/2011/main" val="1"/>
            </a:ext>
          </a:extLst>
        </p:spPr>
        <p:txBody>
          <a:bodyPr lIns="38100" tIns="38100" rIns="38100" bIns="38100" anchor="b">
            <a:normAutofit lnSpcReduction="10000"/>
          </a:bodyPr>
          <a:lstStyle>
            <a:lvl1pPr algn="l">
              <a:defRPr sz="7200" b="1">
                <a:solidFill>
                  <a:srgbClr val="FFFFFF"/>
                </a:solidFill>
                <a:effectLst>
                  <a:outerShdw blurRad="50800" dist="25400" dir="2700000" rotWithShape="0">
                    <a:srgbClr val="000000">
                      <a:alpha val="75000"/>
                    </a:srgbClr>
                  </a:outerShdw>
                </a:effectLst>
                <a:latin typeface="+mj-lt"/>
                <a:ea typeface="+mj-ea"/>
                <a:cs typeface="+mj-cs"/>
                <a:sym typeface="Arial"/>
              </a:defRPr>
            </a:lvl1p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So when this...</a:t>
            </a:r>
          </a:p>
        </p:txBody>
      </p:sp>
      <p:sp>
        <p:nvSpPr>
          <p:cNvPr id="1467" name="Shape 146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92</a:t>
            </a:fld>
            <a:endParaRPr sz="1000"/>
          </a:p>
        </p:txBody>
      </p:sp>
    </p:spTree>
  </p:cSld>
  <p:clrMapOvr>
    <a:masterClrMapping/>
  </p:clrMapOvr>
  <p:transition xmlns:p14="http://schemas.microsoft.com/office/powerpoint/2010/mai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9" name="Shape 1469"/>
          <p:cNvSpPr/>
          <p:nvPr/>
        </p:nvSpPr>
        <p:spPr>
          <a:xfrm>
            <a:off x="4191000" y="3238500"/>
            <a:ext cx="1169392" cy="1089320"/>
          </a:xfrm>
          <a:prstGeom prst="roundRect">
            <a:avLst>
              <a:gd name="adj" fmla="val 17488"/>
            </a:avLst>
          </a:prstGeom>
          <a:solidFill>
            <a:srgbClr val="EAAF29"/>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1470" name="Shape 1470"/>
          <p:cNvSpPr/>
          <p:nvPr/>
        </p:nvSpPr>
        <p:spPr>
          <a:xfrm>
            <a:off x="5626100" y="3238500"/>
            <a:ext cx="1169392" cy="1089320"/>
          </a:xfrm>
          <a:prstGeom prst="roundRect">
            <a:avLst>
              <a:gd name="adj" fmla="val 17488"/>
            </a:avLst>
          </a:prstGeom>
          <a:solidFill>
            <a:srgbClr val="EAAF29"/>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1471" name="Shape 1471"/>
          <p:cNvSpPr/>
          <p:nvPr/>
        </p:nvSpPr>
        <p:spPr>
          <a:xfrm>
            <a:off x="5626100" y="1816100"/>
            <a:ext cx="1169392" cy="1089320"/>
          </a:xfrm>
          <a:prstGeom prst="roundRect">
            <a:avLst>
              <a:gd name="adj" fmla="val 17488"/>
            </a:avLst>
          </a:prstGeom>
          <a:solidFill>
            <a:srgbClr val="EAAF29"/>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1472" name="Shape 1472"/>
          <p:cNvSpPr/>
          <p:nvPr/>
        </p:nvSpPr>
        <p:spPr>
          <a:xfrm>
            <a:off x="10172700" y="3213100"/>
            <a:ext cx="1169392" cy="1089320"/>
          </a:xfrm>
          <a:prstGeom prst="roundRect">
            <a:avLst>
              <a:gd name="adj" fmla="val 17488"/>
            </a:avLst>
          </a:prstGeom>
          <a:solidFill>
            <a:srgbClr val="EAAF29"/>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1473" name="Shape 1473"/>
          <p:cNvSpPr/>
          <p:nvPr/>
        </p:nvSpPr>
        <p:spPr>
          <a:xfrm>
            <a:off x="8699500" y="3238500"/>
            <a:ext cx="1169392" cy="1089320"/>
          </a:xfrm>
          <a:prstGeom prst="roundRect">
            <a:avLst>
              <a:gd name="adj" fmla="val 17488"/>
            </a:avLst>
          </a:prstGeom>
          <a:solidFill>
            <a:srgbClr val="EAAF29"/>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1474" name="Shape 1474"/>
          <p:cNvSpPr/>
          <p:nvPr/>
        </p:nvSpPr>
        <p:spPr>
          <a:xfrm>
            <a:off x="7162800" y="1828800"/>
            <a:ext cx="1169392" cy="1089320"/>
          </a:xfrm>
          <a:prstGeom prst="roundRect">
            <a:avLst>
              <a:gd name="adj" fmla="val 17488"/>
            </a:avLst>
          </a:prstGeom>
          <a:solidFill>
            <a:srgbClr val="EAAF29"/>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1475" name="Shape 1475"/>
          <p:cNvSpPr/>
          <p:nvPr/>
        </p:nvSpPr>
        <p:spPr>
          <a:xfrm>
            <a:off x="7175500" y="3251200"/>
            <a:ext cx="1169392" cy="1089320"/>
          </a:xfrm>
          <a:prstGeom prst="roundRect">
            <a:avLst>
              <a:gd name="adj" fmla="val 17488"/>
            </a:avLst>
          </a:prstGeom>
          <a:solidFill>
            <a:srgbClr val="EAAF29"/>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1476" name="Shape 1476"/>
          <p:cNvSpPr/>
          <p:nvPr/>
        </p:nvSpPr>
        <p:spPr>
          <a:xfrm>
            <a:off x="5638800" y="4673600"/>
            <a:ext cx="1169392" cy="1089320"/>
          </a:xfrm>
          <a:prstGeom prst="roundRect">
            <a:avLst>
              <a:gd name="adj" fmla="val 17488"/>
            </a:avLst>
          </a:prstGeom>
          <a:solidFill>
            <a:srgbClr val="EAAF29"/>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1477" name="Shape 1477"/>
          <p:cNvSpPr/>
          <p:nvPr/>
        </p:nvSpPr>
        <p:spPr>
          <a:xfrm>
            <a:off x="5676900" y="6108700"/>
            <a:ext cx="1169392" cy="1089320"/>
          </a:xfrm>
          <a:prstGeom prst="roundRect">
            <a:avLst>
              <a:gd name="adj" fmla="val 17488"/>
            </a:avLst>
          </a:prstGeom>
          <a:solidFill>
            <a:srgbClr val="EAAF29"/>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1478" name="Shape 1478"/>
          <p:cNvSpPr/>
          <p:nvPr/>
        </p:nvSpPr>
        <p:spPr>
          <a:xfrm>
            <a:off x="11645017" y="3517376"/>
            <a:ext cx="2692401" cy="6731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l"/>
          </a:lstStyle>
          <a:p>
            <a:pPr lvl="0">
              <a:defRPr sz="1800"/>
            </a:pPr>
            <a:r>
              <a:rPr sz="3200"/>
              <a:t>Jboss App</a:t>
            </a:r>
          </a:p>
        </p:txBody>
      </p:sp>
      <p:sp>
        <p:nvSpPr>
          <p:cNvPr id="1479" name="Shape 1479"/>
          <p:cNvSpPr/>
          <p:nvPr/>
        </p:nvSpPr>
        <p:spPr>
          <a:xfrm>
            <a:off x="7084393" y="4671872"/>
            <a:ext cx="1169392" cy="1089320"/>
          </a:xfrm>
          <a:prstGeom prst="roundRect">
            <a:avLst>
              <a:gd name="adj" fmla="val 17488"/>
            </a:avLst>
          </a:prstGeom>
          <a:solidFill>
            <a:srgbClr val="EAAF29"/>
          </a:solidFill>
          <a:ln w="25400">
            <a:solidFill/>
            <a:miter lim="400000"/>
          </a:ln>
        </p:spPr>
        <p:txBody>
          <a:bodyPr lIns="0" tIns="0" rIns="0" bIns="0" anchor="ctr"/>
          <a:lstStyle/>
          <a:p>
            <a:pPr lvl="0">
              <a:defRPr>
                <a:solidFill>
                  <a:srgbClr val="EAAF29"/>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1480" name="Shape 1480"/>
          <p:cNvSpPr/>
          <p:nvPr/>
        </p:nvSpPr>
        <p:spPr>
          <a:xfrm>
            <a:off x="8511050" y="4944384"/>
            <a:ext cx="4229101" cy="5334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l"/>
          </a:lstStyle>
          <a:p>
            <a:pPr lvl="0">
              <a:defRPr sz="1800"/>
            </a:pPr>
            <a:r>
              <a:rPr sz="3200"/>
              <a:t>Memcache</a:t>
            </a:r>
          </a:p>
        </p:txBody>
      </p:sp>
      <p:sp>
        <p:nvSpPr>
          <p:cNvPr id="1481" name="Shape 1481"/>
          <p:cNvSpPr/>
          <p:nvPr/>
        </p:nvSpPr>
        <p:spPr>
          <a:xfrm>
            <a:off x="7107781" y="6098879"/>
            <a:ext cx="1169393" cy="1089321"/>
          </a:xfrm>
          <a:prstGeom prst="roundRect">
            <a:avLst>
              <a:gd name="adj" fmla="val 17488"/>
            </a:avLst>
          </a:prstGeom>
          <a:solidFill>
            <a:srgbClr val="EAAF29"/>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1482" name="Shape 1482"/>
          <p:cNvSpPr/>
          <p:nvPr/>
        </p:nvSpPr>
        <p:spPr>
          <a:xfrm>
            <a:off x="8547138" y="6218992"/>
            <a:ext cx="4597401" cy="7112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l"/>
          </a:lstStyle>
          <a:p>
            <a:pPr lvl="0">
              <a:defRPr sz="1800"/>
            </a:pPr>
            <a:r>
              <a:rPr sz="3200"/>
              <a:t>Postgres Slaves</a:t>
            </a:r>
          </a:p>
        </p:txBody>
      </p:sp>
      <p:sp>
        <p:nvSpPr>
          <p:cNvPr id="1483" name="Shape 1483"/>
          <p:cNvSpPr/>
          <p:nvPr/>
        </p:nvSpPr>
        <p:spPr>
          <a:xfrm>
            <a:off x="7137400" y="7518400"/>
            <a:ext cx="1169392" cy="1089320"/>
          </a:xfrm>
          <a:prstGeom prst="roundRect">
            <a:avLst>
              <a:gd name="adj" fmla="val 17488"/>
            </a:avLst>
          </a:prstGeom>
          <a:solidFill>
            <a:srgbClr val="EAAF29"/>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1484" name="Shape 1484"/>
          <p:cNvSpPr/>
          <p:nvPr/>
        </p:nvSpPr>
        <p:spPr>
          <a:xfrm>
            <a:off x="8559800" y="7683500"/>
            <a:ext cx="4597400" cy="6477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l"/>
          </a:lstStyle>
          <a:p>
            <a:pPr lvl="0">
              <a:defRPr sz="1800"/>
            </a:pPr>
            <a:r>
              <a:rPr sz="3200"/>
              <a:t>Postgres Master</a:t>
            </a:r>
          </a:p>
        </p:txBody>
      </p:sp>
      <p:sp>
        <p:nvSpPr>
          <p:cNvPr id="1485" name="Shape 1485"/>
          <p:cNvSpPr/>
          <p:nvPr/>
        </p:nvSpPr>
        <p:spPr>
          <a:xfrm>
            <a:off x="8661400" y="2032000"/>
            <a:ext cx="2692400" cy="6731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l"/>
          </a:lstStyle>
          <a:p>
            <a:pPr lvl="0">
              <a:defRPr sz="1800"/>
            </a:pPr>
            <a:r>
              <a:rPr sz="3200"/>
              <a:t>Nagios</a:t>
            </a:r>
          </a:p>
        </p:txBody>
      </p:sp>
      <p:sp>
        <p:nvSpPr>
          <p:cNvPr id="1486" name="Shape 1486"/>
          <p:cNvSpPr/>
          <p:nvPr/>
        </p:nvSpPr>
        <p:spPr>
          <a:xfrm>
            <a:off x="3581400" y="2032000"/>
            <a:ext cx="2692400" cy="6731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l"/>
          </a:lstStyle>
          <a:p>
            <a:pPr lvl="0">
              <a:defRPr sz="1800"/>
            </a:pPr>
            <a:r>
              <a:rPr sz="3200"/>
              <a:t>Graphite</a:t>
            </a:r>
          </a:p>
        </p:txBody>
      </p:sp>
      <p:sp>
        <p:nvSpPr>
          <p:cNvPr id="1487" name="Shape 1487"/>
          <p:cNvSpPr/>
          <p:nvPr/>
        </p:nvSpPr>
        <p:spPr>
          <a:xfrm flipH="1">
            <a:off x="4711700" y="2667000"/>
            <a:ext cx="1536701" cy="1524000"/>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488" name="Shape 1488"/>
          <p:cNvSpPr/>
          <p:nvPr/>
        </p:nvSpPr>
        <p:spPr>
          <a:xfrm>
            <a:off x="6273800" y="2641600"/>
            <a:ext cx="12701" cy="1498601"/>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489" name="Shape 1489"/>
          <p:cNvSpPr/>
          <p:nvPr/>
        </p:nvSpPr>
        <p:spPr>
          <a:xfrm>
            <a:off x="6273800" y="2667000"/>
            <a:ext cx="1511300" cy="1409701"/>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490" name="Shape 1490"/>
          <p:cNvSpPr/>
          <p:nvPr/>
        </p:nvSpPr>
        <p:spPr>
          <a:xfrm>
            <a:off x="6286500" y="2730500"/>
            <a:ext cx="2971800" cy="1371600"/>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491" name="Shape 1491"/>
          <p:cNvSpPr/>
          <p:nvPr/>
        </p:nvSpPr>
        <p:spPr>
          <a:xfrm>
            <a:off x="6248400" y="2755900"/>
            <a:ext cx="4495801" cy="1358901"/>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492" name="Shape 1492"/>
          <p:cNvSpPr/>
          <p:nvPr/>
        </p:nvSpPr>
        <p:spPr>
          <a:xfrm flipH="1">
            <a:off x="4762500" y="2743200"/>
            <a:ext cx="2959101" cy="1397001"/>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493" name="Shape 1493"/>
          <p:cNvSpPr/>
          <p:nvPr/>
        </p:nvSpPr>
        <p:spPr>
          <a:xfrm flipH="1">
            <a:off x="6223000" y="2755900"/>
            <a:ext cx="1511300" cy="1346201"/>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494" name="Shape 1494"/>
          <p:cNvSpPr/>
          <p:nvPr/>
        </p:nvSpPr>
        <p:spPr>
          <a:xfrm>
            <a:off x="7747000" y="2717800"/>
            <a:ext cx="0" cy="1346200"/>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495" name="Shape 1495"/>
          <p:cNvSpPr/>
          <p:nvPr/>
        </p:nvSpPr>
        <p:spPr>
          <a:xfrm>
            <a:off x="7810500" y="2806700"/>
            <a:ext cx="1473200" cy="1308101"/>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496" name="Shape 1496"/>
          <p:cNvSpPr/>
          <p:nvPr/>
        </p:nvSpPr>
        <p:spPr>
          <a:xfrm>
            <a:off x="7696200" y="2755900"/>
            <a:ext cx="3060701" cy="1397000"/>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497" name="Shape 1497"/>
          <p:cNvSpPr/>
          <p:nvPr/>
        </p:nvSpPr>
        <p:spPr>
          <a:xfrm flipH="1" flipV="1">
            <a:off x="4813300" y="4025900"/>
            <a:ext cx="1511300" cy="1041400"/>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498" name="Shape 1498"/>
          <p:cNvSpPr/>
          <p:nvPr/>
        </p:nvSpPr>
        <p:spPr>
          <a:xfrm flipV="1">
            <a:off x="6324600" y="4114800"/>
            <a:ext cx="0" cy="812800"/>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499" name="Shape 1499"/>
          <p:cNvSpPr/>
          <p:nvPr/>
        </p:nvSpPr>
        <p:spPr>
          <a:xfrm flipV="1">
            <a:off x="6413500" y="4102100"/>
            <a:ext cx="1384301" cy="1003301"/>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500" name="Shape 1500"/>
          <p:cNvSpPr/>
          <p:nvPr/>
        </p:nvSpPr>
        <p:spPr>
          <a:xfrm flipV="1">
            <a:off x="6350000" y="4178300"/>
            <a:ext cx="3022601" cy="889000"/>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501" name="Shape 1501"/>
          <p:cNvSpPr/>
          <p:nvPr/>
        </p:nvSpPr>
        <p:spPr>
          <a:xfrm flipV="1">
            <a:off x="6337300" y="4191000"/>
            <a:ext cx="4521200" cy="838200"/>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502" name="Shape 1502"/>
          <p:cNvSpPr/>
          <p:nvPr/>
        </p:nvSpPr>
        <p:spPr>
          <a:xfrm>
            <a:off x="6464300" y="6743700"/>
            <a:ext cx="1193800" cy="1270000"/>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503" name="Shape 1503"/>
          <p:cNvSpPr/>
          <p:nvPr/>
        </p:nvSpPr>
        <p:spPr>
          <a:xfrm flipV="1">
            <a:off x="6705600" y="6527800"/>
            <a:ext cx="749301" cy="25401"/>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504" name="Shape 1504"/>
          <p:cNvSpPr/>
          <p:nvPr/>
        </p:nvSpPr>
        <p:spPr>
          <a:xfrm>
            <a:off x="6362700" y="5473700"/>
            <a:ext cx="25400" cy="939800"/>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505" name="Shape 1505"/>
          <p:cNvSpPr/>
          <p:nvPr/>
        </p:nvSpPr>
        <p:spPr>
          <a:xfrm flipH="1">
            <a:off x="6515100" y="5448300"/>
            <a:ext cx="1143001" cy="1003300"/>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506" name="Shape 1506"/>
          <p:cNvSpPr/>
          <p:nvPr/>
        </p:nvSpPr>
        <p:spPr>
          <a:xfrm>
            <a:off x="2794000" y="3251200"/>
            <a:ext cx="1169392" cy="1089320"/>
          </a:xfrm>
          <a:prstGeom prst="roundRect">
            <a:avLst>
              <a:gd name="adj" fmla="val 17488"/>
            </a:avLst>
          </a:prstGeom>
          <a:solidFill>
            <a:srgbClr val="FF2600"/>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1507" name="Shape 1507"/>
          <p:cNvSpPr/>
          <p:nvPr/>
        </p:nvSpPr>
        <p:spPr>
          <a:xfrm>
            <a:off x="800100" y="177800"/>
            <a:ext cx="14655800" cy="1117600"/>
          </a:xfrm>
          <a:prstGeom prst="rect">
            <a:avLst/>
          </a:prstGeom>
          <a:ln w="12700">
            <a:miter lim="400000"/>
          </a:ln>
          <a:effectLst>
            <a:outerShdw blurRad="50800" dist="25400" dir="2700000" rotWithShape="0">
              <a:srgbClr val="000000">
                <a:alpha val="75000"/>
              </a:srgbClr>
            </a:outerShdw>
          </a:effectLst>
          <a:extLst>
            <a:ext uri="{C572A759-6A51-4108-AA02-DFA0A04FC94B}">
              <ma14:wrappingTextBoxFlag xmlns:ma14="http://schemas.microsoft.com/office/mac/drawingml/2011/main" val="1"/>
            </a:ext>
          </a:extLst>
        </p:spPr>
        <p:txBody>
          <a:bodyPr lIns="38100" tIns="38100" rIns="38100" bIns="38100" anchor="b">
            <a:normAutofit lnSpcReduction="10000"/>
          </a:bodyPr>
          <a:lstStyle>
            <a:lvl1pPr algn="l">
              <a:defRPr sz="7200" b="1">
                <a:solidFill>
                  <a:srgbClr val="FFFFFF"/>
                </a:solidFill>
                <a:effectLst>
                  <a:outerShdw blurRad="50800" dist="25400" dir="2700000" rotWithShape="0">
                    <a:srgbClr val="000000">
                      <a:alpha val="75000"/>
                    </a:srgbClr>
                  </a:outerShdw>
                </a:effectLst>
                <a:latin typeface="+mj-lt"/>
                <a:ea typeface="+mj-ea"/>
                <a:cs typeface="+mj-cs"/>
                <a:sym typeface="Arial"/>
              </a:defRPr>
            </a:lvl1p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...becomes this</a:t>
            </a:r>
          </a:p>
        </p:txBody>
      </p:sp>
      <p:sp>
        <p:nvSpPr>
          <p:cNvPr id="1508" name="Shape 150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93</a:t>
            </a:fld>
            <a:endParaRPr sz="1000"/>
          </a:p>
        </p:txBody>
      </p:sp>
    </p:spTree>
  </p:cSld>
  <p:clrMapOvr>
    <a:masterClrMapping/>
  </p:clrMapOvr>
  <p:transition xmlns:p14="http://schemas.microsoft.com/office/powerpoint/2010/mai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0" name="Shape 1510"/>
          <p:cNvSpPr/>
          <p:nvPr/>
        </p:nvSpPr>
        <p:spPr>
          <a:xfrm>
            <a:off x="10147300" y="3238500"/>
            <a:ext cx="1169392" cy="1089320"/>
          </a:xfrm>
          <a:prstGeom prst="roundRect">
            <a:avLst>
              <a:gd name="adj" fmla="val 17488"/>
            </a:avLst>
          </a:prstGeom>
          <a:solidFill>
            <a:srgbClr val="EAAF29"/>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1511" name="Shape 1511"/>
          <p:cNvSpPr/>
          <p:nvPr/>
        </p:nvSpPr>
        <p:spPr>
          <a:xfrm>
            <a:off x="5626100" y="3238500"/>
            <a:ext cx="1169392" cy="1089320"/>
          </a:xfrm>
          <a:prstGeom prst="roundRect">
            <a:avLst>
              <a:gd name="adj" fmla="val 17488"/>
            </a:avLst>
          </a:prstGeom>
          <a:solidFill>
            <a:srgbClr val="EAAF29"/>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1512" name="Shape 1512"/>
          <p:cNvSpPr/>
          <p:nvPr/>
        </p:nvSpPr>
        <p:spPr>
          <a:xfrm>
            <a:off x="5626100" y="1816100"/>
            <a:ext cx="1169392" cy="1089320"/>
          </a:xfrm>
          <a:prstGeom prst="roundRect">
            <a:avLst>
              <a:gd name="adj" fmla="val 17488"/>
            </a:avLst>
          </a:prstGeom>
          <a:solidFill>
            <a:srgbClr val="EAAF29"/>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1513" name="Shape 1513"/>
          <p:cNvSpPr/>
          <p:nvPr/>
        </p:nvSpPr>
        <p:spPr>
          <a:xfrm>
            <a:off x="8699500" y="3238500"/>
            <a:ext cx="1169392" cy="1089320"/>
          </a:xfrm>
          <a:prstGeom prst="roundRect">
            <a:avLst>
              <a:gd name="adj" fmla="val 17488"/>
            </a:avLst>
          </a:prstGeom>
          <a:solidFill>
            <a:srgbClr val="EAAF29"/>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1514" name="Shape 1514"/>
          <p:cNvSpPr/>
          <p:nvPr/>
        </p:nvSpPr>
        <p:spPr>
          <a:xfrm>
            <a:off x="7162800" y="1828800"/>
            <a:ext cx="1169392" cy="1089320"/>
          </a:xfrm>
          <a:prstGeom prst="roundRect">
            <a:avLst>
              <a:gd name="adj" fmla="val 17488"/>
            </a:avLst>
          </a:prstGeom>
          <a:solidFill>
            <a:srgbClr val="EAAF29"/>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1515" name="Shape 1515"/>
          <p:cNvSpPr/>
          <p:nvPr/>
        </p:nvSpPr>
        <p:spPr>
          <a:xfrm>
            <a:off x="7175500" y="3251200"/>
            <a:ext cx="1169392" cy="1089320"/>
          </a:xfrm>
          <a:prstGeom prst="roundRect">
            <a:avLst>
              <a:gd name="adj" fmla="val 17488"/>
            </a:avLst>
          </a:prstGeom>
          <a:solidFill>
            <a:srgbClr val="EAAF29"/>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1516" name="Shape 1516"/>
          <p:cNvSpPr/>
          <p:nvPr/>
        </p:nvSpPr>
        <p:spPr>
          <a:xfrm>
            <a:off x="5638800" y="4673600"/>
            <a:ext cx="1169392" cy="1089320"/>
          </a:xfrm>
          <a:prstGeom prst="roundRect">
            <a:avLst>
              <a:gd name="adj" fmla="val 17488"/>
            </a:avLst>
          </a:prstGeom>
          <a:solidFill>
            <a:srgbClr val="EAAF29"/>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1517" name="Shape 1517"/>
          <p:cNvSpPr/>
          <p:nvPr/>
        </p:nvSpPr>
        <p:spPr>
          <a:xfrm>
            <a:off x="5676900" y="6108700"/>
            <a:ext cx="1169392" cy="1089320"/>
          </a:xfrm>
          <a:prstGeom prst="roundRect">
            <a:avLst>
              <a:gd name="adj" fmla="val 17488"/>
            </a:avLst>
          </a:prstGeom>
          <a:solidFill>
            <a:srgbClr val="EAAF29"/>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1518" name="Shape 1518"/>
          <p:cNvSpPr/>
          <p:nvPr/>
        </p:nvSpPr>
        <p:spPr>
          <a:xfrm>
            <a:off x="7084393" y="4671872"/>
            <a:ext cx="1169392" cy="1089320"/>
          </a:xfrm>
          <a:prstGeom prst="roundRect">
            <a:avLst>
              <a:gd name="adj" fmla="val 17488"/>
            </a:avLst>
          </a:prstGeom>
          <a:solidFill>
            <a:srgbClr val="EAAF29"/>
          </a:solidFill>
          <a:ln w="25400">
            <a:solidFill/>
            <a:miter lim="400000"/>
          </a:ln>
        </p:spPr>
        <p:txBody>
          <a:bodyPr lIns="0" tIns="0" rIns="0" bIns="0" anchor="ctr"/>
          <a:lstStyle/>
          <a:p>
            <a:pPr lvl="0">
              <a:defRPr>
                <a:solidFill>
                  <a:srgbClr val="EAAF29"/>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1519" name="Shape 1519"/>
          <p:cNvSpPr/>
          <p:nvPr/>
        </p:nvSpPr>
        <p:spPr>
          <a:xfrm>
            <a:off x="8511050" y="4944384"/>
            <a:ext cx="4229101" cy="5334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l"/>
          </a:lstStyle>
          <a:p>
            <a:pPr lvl="0">
              <a:defRPr sz="1800"/>
            </a:pPr>
            <a:r>
              <a:rPr sz="3200"/>
              <a:t>Memcache</a:t>
            </a:r>
          </a:p>
        </p:txBody>
      </p:sp>
      <p:sp>
        <p:nvSpPr>
          <p:cNvPr id="1520" name="Shape 1520"/>
          <p:cNvSpPr/>
          <p:nvPr/>
        </p:nvSpPr>
        <p:spPr>
          <a:xfrm>
            <a:off x="7107781" y="6098879"/>
            <a:ext cx="1169393" cy="1089321"/>
          </a:xfrm>
          <a:prstGeom prst="roundRect">
            <a:avLst>
              <a:gd name="adj" fmla="val 17488"/>
            </a:avLst>
          </a:prstGeom>
          <a:solidFill>
            <a:srgbClr val="EAAF29"/>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1521" name="Shape 1521"/>
          <p:cNvSpPr/>
          <p:nvPr/>
        </p:nvSpPr>
        <p:spPr>
          <a:xfrm>
            <a:off x="8547138" y="6218992"/>
            <a:ext cx="4597401" cy="7112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l"/>
          </a:lstStyle>
          <a:p>
            <a:pPr lvl="0">
              <a:defRPr sz="1800"/>
            </a:pPr>
            <a:r>
              <a:rPr sz="3200"/>
              <a:t>Postgres Slaves</a:t>
            </a:r>
          </a:p>
        </p:txBody>
      </p:sp>
      <p:sp>
        <p:nvSpPr>
          <p:cNvPr id="1522" name="Shape 1522"/>
          <p:cNvSpPr/>
          <p:nvPr/>
        </p:nvSpPr>
        <p:spPr>
          <a:xfrm>
            <a:off x="7137400" y="7518400"/>
            <a:ext cx="1169392" cy="1089320"/>
          </a:xfrm>
          <a:prstGeom prst="roundRect">
            <a:avLst>
              <a:gd name="adj" fmla="val 17488"/>
            </a:avLst>
          </a:prstGeom>
          <a:solidFill>
            <a:srgbClr val="EAAF29"/>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1523" name="Shape 1523"/>
          <p:cNvSpPr/>
          <p:nvPr/>
        </p:nvSpPr>
        <p:spPr>
          <a:xfrm>
            <a:off x="8559800" y="7683500"/>
            <a:ext cx="4597400" cy="6477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l"/>
          </a:lstStyle>
          <a:p>
            <a:pPr lvl="0">
              <a:defRPr sz="1800"/>
            </a:pPr>
            <a:r>
              <a:rPr sz="3200"/>
              <a:t>Postgres Master</a:t>
            </a:r>
          </a:p>
        </p:txBody>
      </p:sp>
      <p:sp>
        <p:nvSpPr>
          <p:cNvPr id="1524" name="Shape 1524"/>
          <p:cNvSpPr/>
          <p:nvPr/>
        </p:nvSpPr>
        <p:spPr>
          <a:xfrm>
            <a:off x="8661400" y="2032000"/>
            <a:ext cx="2692400" cy="6731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l"/>
          </a:lstStyle>
          <a:p>
            <a:pPr lvl="0">
              <a:defRPr sz="1800"/>
            </a:pPr>
            <a:r>
              <a:rPr sz="3200"/>
              <a:t>Nagios</a:t>
            </a:r>
          </a:p>
        </p:txBody>
      </p:sp>
      <p:sp>
        <p:nvSpPr>
          <p:cNvPr id="1525" name="Shape 1525"/>
          <p:cNvSpPr/>
          <p:nvPr/>
        </p:nvSpPr>
        <p:spPr>
          <a:xfrm>
            <a:off x="3581400" y="2032000"/>
            <a:ext cx="2692400" cy="6731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l"/>
          </a:lstStyle>
          <a:p>
            <a:pPr lvl="0">
              <a:defRPr sz="1800"/>
            </a:pPr>
            <a:r>
              <a:rPr sz="3200"/>
              <a:t>Graphite</a:t>
            </a:r>
          </a:p>
        </p:txBody>
      </p:sp>
      <p:sp>
        <p:nvSpPr>
          <p:cNvPr id="1526" name="Shape 1526"/>
          <p:cNvSpPr/>
          <p:nvPr/>
        </p:nvSpPr>
        <p:spPr>
          <a:xfrm flipH="1">
            <a:off x="4711700" y="2667000"/>
            <a:ext cx="1536701" cy="1524000"/>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527" name="Shape 1527"/>
          <p:cNvSpPr/>
          <p:nvPr/>
        </p:nvSpPr>
        <p:spPr>
          <a:xfrm>
            <a:off x="6273800" y="2641600"/>
            <a:ext cx="12701" cy="1498601"/>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528" name="Shape 1528"/>
          <p:cNvSpPr/>
          <p:nvPr/>
        </p:nvSpPr>
        <p:spPr>
          <a:xfrm>
            <a:off x="6273800" y="2667000"/>
            <a:ext cx="1511300" cy="1409701"/>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529" name="Shape 1529"/>
          <p:cNvSpPr/>
          <p:nvPr/>
        </p:nvSpPr>
        <p:spPr>
          <a:xfrm>
            <a:off x="6286500" y="2730500"/>
            <a:ext cx="2971800" cy="1371600"/>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530" name="Shape 1530"/>
          <p:cNvSpPr/>
          <p:nvPr/>
        </p:nvSpPr>
        <p:spPr>
          <a:xfrm>
            <a:off x="6248400" y="2755900"/>
            <a:ext cx="4495801" cy="1358901"/>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531" name="Shape 1531"/>
          <p:cNvSpPr/>
          <p:nvPr/>
        </p:nvSpPr>
        <p:spPr>
          <a:xfrm flipH="1">
            <a:off x="4762500" y="2743200"/>
            <a:ext cx="2959101" cy="1397001"/>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532" name="Shape 1532"/>
          <p:cNvSpPr/>
          <p:nvPr/>
        </p:nvSpPr>
        <p:spPr>
          <a:xfrm flipH="1">
            <a:off x="6223000" y="2755900"/>
            <a:ext cx="1511300" cy="1346201"/>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533" name="Shape 1533"/>
          <p:cNvSpPr/>
          <p:nvPr/>
        </p:nvSpPr>
        <p:spPr>
          <a:xfrm>
            <a:off x="7747000" y="2717800"/>
            <a:ext cx="0" cy="1346200"/>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534" name="Shape 1534"/>
          <p:cNvSpPr/>
          <p:nvPr/>
        </p:nvSpPr>
        <p:spPr>
          <a:xfrm>
            <a:off x="7810500" y="2806700"/>
            <a:ext cx="1473200" cy="1308101"/>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535" name="Shape 1535"/>
          <p:cNvSpPr/>
          <p:nvPr/>
        </p:nvSpPr>
        <p:spPr>
          <a:xfrm>
            <a:off x="7696200" y="2755900"/>
            <a:ext cx="3060701" cy="1397000"/>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536" name="Shape 1536"/>
          <p:cNvSpPr/>
          <p:nvPr/>
        </p:nvSpPr>
        <p:spPr>
          <a:xfrm flipH="1" flipV="1">
            <a:off x="4813300" y="4025900"/>
            <a:ext cx="1511300" cy="1041400"/>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537" name="Shape 1537"/>
          <p:cNvSpPr/>
          <p:nvPr/>
        </p:nvSpPr>
        <p:spPr>
          <a:xfrm flipV="1">
            <a:off x="6324600" y="4114800"/>
            <a:ext cx="0" cy="812800"/>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538" name="Shape 1538"/>
          <p:cNvSpPr/>
          <p:nvPr/>
        </p:nvSpPr>
        <p:spPr>
          <a:xfrm flipV="1">
            <a:off x="6413500" y="4102100"/>
            <a:ext cx="1384301" cy="1003301"/>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539" name="Shape 1539"/>
          <p:cNvSpPr/>
          <p:nvPr/>
        </p:nvSpPr>
        <p:spPr>
          <a:xfrm flipV="1">
            <a:off x="6350000" y="4178300"/>
            <a:ext cx="3022601" cy="889000"/>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540" name="Shape 1540"/>
          <p:cNvSpPr/>
          <p:nvPr/>
        </p:nvSpPr>
        <p:spPr>
          <a:xfrm flipV="1">
            <a:off x="6337300" y="4191000"/>
            <a:ext cx="4521200" cy="838200"/>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541" name="Shape 1541"/>
          <p:cNvSpPr/>
          <p:nvPr/>
        </p:nvSpPr>
        <p:spPr>
          <a:xfrm>
            <a:off x="6464300" y="6743700"/>
            <a:ext cx="1193800" cy="1270000"/>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542" name="Shape 1542"/>
          <p:cNvSpPr/>
          <p:nvPr/>
        </p:nvSpPr>
        <p:spPr>
          <a:xfrm flipV="1">
            <a:off x="6705600" y="6527800"/>
            <a:ext cx="749301" cy="25401"/>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543" name="Shape 1543"/>
          <p:cNvSpPr/>
          <p:nvPr/>
        </p:nvSpPr>
        <p:spPr>
          <a:xfrm>
            <a:off x="6362700" y="5473700"/>
            <a:ext cx="25400" cy="939800"/>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544" name="Shape 1544"/>
          <p:cNvSpPr/>
          <p:nvPr/>
        </p:nvSpPr>
        <p:spPr>
          <a:xfrm flipH="1">
            <a:off x="6515100" y="5448300"/>
            <a:ext cx="1143001" cy="1003300"/>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545" name="Shape 1545"/>
          <p:cNvSpPr/>
          <p:nvPr/>
        </p:nvSpPr>
        <p:spPr>
          <a:xfrm>
            <a:off x="2737457" y="3079750"/>
            <a:ext cx="2685853" cy="3733800"/>
          </a:xfrm>
          <a:prstGeom prst="rect">
            <a:avLst/>
          </a:prstGeom>
          <a:solidFill>
            <a:srgbClr val="000000">
              <a:alpha val="38000"/>
            </a:srgbClr>
          </a:solidFill>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defRPr sz="1800"/>
            </a:pPr>
            <a:r>
              <a:rPr sz="3200"/>
              <a:t>     </a:t>
            </a:r>
          </a:p>
          <a:p>
            <a:pPr lvl="0">
              <a:defRPr sz="1800"/>
            </a:pPr>
            <a:endParaRPr sz="3200"/>
          </a:p>
          <a:p>
            <a:pPr lvl="0">
              <a:defRPr sz="1800"/>
            </a:pPr>
            <a:endParaRPr sz="3200"/>
          </a:p>
          <a:p>
            <a:pPr lvl="0">
              <a:defRPr sz="1800"/>
            </a:pPr>
            <a:endParaRPr sz="3200"/>
          </a:p>
          <a:p>
            <a:pPr lvl="0">
              <a:defRPr sz="1800"/>
            </a:pPr>
            <a:r>
              <a:rPr sz="3200"/>
              <a:t>                  </a:t>
            </a:r>
          </a:p>
          <a:p>
            <a:pPr lvl="0">
              <a:defRPr sz="1800"/>
            </a:pPr>
            <a:endParaRPr sz="3200"/>
          </a:p>
          <a:p>
            <a:pPr lvl="0">
              <a:defRPr sz="1800"/>
            </a:pPr>
            <a:endParaRPr sz="3200"/>
          </a:p>
          <a:p>
            <a:pPr lvl="0">
              <a:defRPr sz="1800"/>
            </a:pPr>
            <a:r>
              <a:rPr sz="3200"/>
              <a:t>                       </a:t>
            </a:r>
          </a:p>
        </p:txBody>
      </p:sp>
      <p:sp>
        <p:nvSpPr>
          <p:cNvPr id="1546" name="Shape 1546"/>
          <p:cNvSpPr/>
          <p:nvPr/>
        </p:nvSpPr>
        <p:spPr>
          <a:xfrm>
            <a:off x="11645017" y="3517376"/>
            <a:ext cx="2692401" cy="6731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l"/>
          </a:lstStyle>
          <a:p>
            <a:pPr lvl="0">
              <a:defRPr sz="1800"/>
            </a:pPr>
            <a:r>
              <a:rPr sz="3200"/>
              <a:t>Jboss App</a:t>
            </a:r>
          </a:p>
        </p:txBody>
      </p:sp>
      <p:sp>
        <p:nvSpPr>
          <p:cNvPr id="1547" name="Shape 1547"/>
          <p:cNvSpPr/>
          <p:nvPr/>
        </p:nvSpPr>
        <p:spPr>
          <a:xfrm>
            <a:off x="8511050" y="4944384"/>
            <a:ext cx="2311401" cy="5334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l"/>
          </a:lstStyle>
          <a:p>
            <a:pPr lvl="0">
              <a:defRPr sz="1800"/>
            </a:pPr>
            <a:r>
              <a:rPr sz="3200"/>
              <a:t>Memcache</a:t>
            </a:r>
          </a:p>
        </p:txBody>
      </p:sp>
      <p:sp>
        <p:nvSpPr>
          <p:cNvPr id="1548" name="Shape 1548"/>
          <p:cNvSpPr/>
          <p:nvPr/>
        </p:nvSpPr>
        <p:spPr>
          <a:xfrm>
            <a:off x="8547138" y="6218992"/>
            <a:ext cx="3022601" cy="7112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l"/>
          </a:lstStyle>
          <a:p>
            <a:pPr lvl="0">
              <a:defRPr sz="1800"/>
            </a:pPr>
            <a:r>
              <a:rPr sz="3200"/>
              <a:t>Postgres Slaves</a:t>
            </a:r>
          </a:p>
        </p:txBody>
      </p:sp>
      <p:sp>
        <p:nvSpPr>
          <p:cNvPr id="1549" name="Shape 1549"/>
          <p:cNvSpPr/>
          <p:nvPr/>
        </p:nvSpPr>
        <p:spPr>
          <a:xfrm>
            <a:off x="8559800" y="7683500"/>
            <a:ext cx="4597400" cy="6477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l"/>
          </a:lstStyle>
          <a:p>
            <a:pPr lvl="0">
              <a:defRPr sz="1800"/>
            </a:pPr>
            <a:r>
              <a:rPr sz="3200"/>
              <a:t>Postgres Master</a:t>
            </a:r>
          </a:p>
        </p:txBody>
      </p:sp>
      <p:sp>
        <p:nvSpPr>
          <p:cNvPr id="1550" name="Shape 1550"/>
          <p:cNvSpPr/>
          <p:nvPr/>
        </p:nvSpPr>
        <p:spPr>
          <a:xfrm>
            <a:off x="8661400" y="2032000"/>
            <a:ext cx="2692400" cy="6731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l"/>
          </a:lstStyle>
          <a:p>
            <a:pPr lvl="0">
              <a:defRPr sz="1800"/>
            </a:pPr>
            <a:r>
              <a:rPr sz="3200"/>
              <a:t>Nagios</a:t>
            </a:r>
          </a:p>
        </p:txBody>
      </p:sp>
      <p:sp>
        <p:nvSpPr>
          <p:cNvPr id="1551" name="Shape 1551"/>
          <p:cNvSpPr/>
          <p:nvPr/>
        </p:nvSpPr>
        <p:spPr>
          <a:xfrm>
            <a:off x="3581400" y="2032000"/>
            <a:ext cx="2692400" cy="6731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l"/>
          </a:lstStyle>
          <a:p>
            <a:pPr lvl="0">
              <a:defRPr sz="1800"/>
            </a:pPr>
            <a:r>
              <a:rPr sz="3200"/>
              <a:t>Graphite</a:t>
            </a:r>
          </a:p>
        </p:txBody>
      </p:sp>
      <p:sp>
        <p:nvSpPr>
          <p:cNvPr id="1552" name="Shape 1552"/>
          <p:cNvSpPr/>
          <p:nvPr/>
        </p:nvSpPr>
        <p:spPr>
          <a:xfrm>
            <a:off x="6273800" y="2641600"/>
            <a:ext cx="12701" cy="1498601"/>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553" name="Shape 1553"/>
          <p:cNvSpPr/>
          <p:nvPr/>
        </p:nvSpPr>
        <p:spPr>
          <a:xfrm>
            <a:off x="6273800" y="2667000"/>
            <a:ext cx="1511300" cy="1409701"/>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554" name="Shape 1554"/>
          <p:cNvSpPr/>
          <p:nvPr/>
        </p:nvSpPr>
        <p:spPr>
          <a:xfrm>
            <a:off x="6286500" y="2730500"/>
            <a:ext cx="2971800" cy="1371600"/>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555" name="Shape 1555"/>
          <p:cNvSpPr/>
          <p:nvPr/>
        </p:nvSpPr>
        <p:spPr>
          <a:xfrm>
            <a:off x="6248400" y="2755900"/>
            <a:ext cx="4495801" cy="1358901"/>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556" name="Shape 1556"/>
          <p:cNvSpPr/>
          <p:nvPr/>
        </p:nvSpPr>
        <p:spPr>
          <a:xfrm flipH="1">
            <a:off x="6223000" y="2755900"/>
            <a:ext cx="1511300" cy="1346201"/>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557" name="Shape 1557"/>
          <p:cNvSpPr/>
          <p:nvPr/>
        </p:nvSpPr>
        <p:spPr>
          <a:xfrm>
            <a:off x="7747000" y="2717800"/>
            <a:ext cx="0" cy="1346200"/>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558" name="Shape 1558"/>
          <p:cNvSpPr/>
          <p:nvPr/>
        </p:nvSpPr>
        <p:spPr>
          <a:xfrm>
            <a:off x="7810500" y="2806700"/>
            <a:ext cx="1473200" cy="1308101"/>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559" name="Shape 1559"/>
          <p:cNvSpPr/>
          <p:nvPr/>
        </p:nvSpPr>
        <p:spPr>
          <a:xfrm>
            <a:off x="7696200" y="2755900"/>
            <a:ext cx="3060701" cy="1397000"/>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560" name="Shape 1560"/>
          <p:cNvSpPr/>
          <p:nvPr/>
        </p:nvSpPr>
        <p:spPr>
          <a:xfrm flipV="1">
            <a:off x="6324600" y="4114800"/>
            <a:ext cx="0" cy="812800"/>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561" name="Shape 1561"/>
          <p:cNvSpPr/>
          <p:nvPr/>
        </p:nvSpPr>
        <p:spPr>
          <a:xfrm flipV="1">
            <a:off x="6413500" y="4102100"/>
            <a:ext cx="1384301" cy="1003301"/>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562" name="Shape 1562"/>
          <p:cNvSpPr/>
          <p:nvPr/>
        </p:nvSpPr>
        <p:spPr>
          <a:xfrm flipV="1">
            <a:off x="6350000" y="4178300"/>
            <a:ext cx="3022601" cy="889000"/>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563" name="Shape 1563"/>
          <p:cNvSpPr/>
          <p:nvPr/>
        </p:nvSpPr>
        <p:spPr>
          <a:xfrm flipV="1">
            <a:off x="6337300" y="4191000"/>
            <a:ext cx="4521200" cy="838200"/>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564" name="Shape 1564"/>
          <p:cNvSpPr/>
          <p:nvPr/>
        </p:nvSpPr>
        <p:spPr>
          <a:xfrm>
            <a:off x="6464300" y="6743700"/>
            <a:ext cx="1193800" cy="1270000"/>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565" name="Shape 1565"/>
          <p:cNvSpPr/>
          <p:nvPr/>
        </p:nvSpPr>
        <p:spPr>
          <a:xfrm flipV="1">
            <a:off x="6705600" y="6527800"/>
            <a:ext cx="749301" cy="25401"/>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566" name="Shape 1566"/>
          <p:cNvSpPr/>
          <p:nvPr/>
        </p:nvSpPr>
        <p:spPr>
          <a:xfrm>
            <a:off x="6362700" y="5473700"/>
            <a:ext cx="25400" cy="939800"/>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567" name="Shape 1567"/>
          <p:cNvSpPr/>
          <p:nvPr/>
        </p:nvSpPr>
        <p:spPr>
          <a:xfrm flipH="1">
            <a:off x="6515100" y="5448300"/>
            <a:ext cx="1143001" cy="1003300"/>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568" name="Shape 1568"/>
          <p:cNvSpPr/>
          <p:nvPr/>
        </p:nvSpPr>
        <p:spPr>
          <a:xfrm>
            <a:off x="2794000" y="3251200"/>
            <a:ext cx="1169392" cy="1089320"/>
          </a:xfrm>
          <a:prstGeom prst="roundRect">
            <a:avLst>
              <a:gd name="adj" fmla="val 17488"/>
            </a:avLst>
          </a:prstGeom>
          <a:solidFill>
            <a:srgbClr val="FF2600"/>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1569" name="Shape 1569"/>
          <p:cNvSpPr/>
          <p:nvPr/>
        </p:nvSpPr>
        <p:spPr>
          <a:xfrm flipH="1" flipV="1">
            <a:off x="3429000" y="4102100"/>
            <a:ext cx="2832100" cy="1168401"/>
          </a:xfrm>
          <a:prstGeom prst="line">
            <a:avLst/>
          </a:prstGeom>
          <a:solidFill>
            <a:srgbClr val="FF2600"/>
          </a:solidFill>
          <a:ln w="25400">
            <a:solidFill>
              <a:srgbClr val="00F9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570" name="Shape 1570"/>
          <p:cNvSpPr/>
          <p:nvPr/>
        </p:nvSpPr>
        <p:spPr>
          <a:xfrm flipH="1" flipV="1">
            <a:off x="3403599" y="4102100"/>
            <a:ext cx="2654301" cy="2540001"/>
          </a:xfrm>
          <a:prstGeom prst="line">
            <a:avLst/>
          </a:prstGeom>
          <a:solidFill>
            <a:srgbClr val="FF2600"/>
          </a:solidFill>
          <a:ln w="25400">
            <a:solidFill>
              <a:srgbClr val="00F9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571" name="Shape 1571"/>
          <p:cNvSpPr/>
          <p:nvPr/>
        </p:nvSpPr>
        <p:spPr>
          <a:xfrm>
            <a:off x="800100" y="177800"/>
            <a:ext cx="14655800" cy="1117600"/>
          </a:xfrm>
          <a:prstGeom prst="rect">
            <a:avLst/>
          </a:prstGeom>
          <a:ln w="12700">
            <a:miter lim="400000"/>
          </a:ln>
          <a:effectLst>
            <a:outerShdw blurRad="50800" dist="25400" dir="2700000" rotWithShape="0">
              <a:srgbClr val="000000">
                <a:alpha val="75000"/>
              </a:srgbClr>
            </a:outerShdw>
          </a:effectLst>
          <a:extLst>
            <a:ext uri="{C572A759-6A51-4108-AA02-DFA0A04FC94B}">
              <ma14:wrappingTextBoxFlag xmlns:ma14="http://schemas.microsoft.com/office/mac/drawingml/2011/main" val="1"/>
            </a:ext>
          </a:extLst>
        </p:spPr>
        <p:txBody>
          <a:bodyPr lIns="38100" tIns="38100" rIns="38100" bIns="38100" anchor="b">
            <a:normAutofit lnSpcReduction="10000"/>
          </a:bodyPr>
          <a:lstStyle/>
          <a:p>
            <a:pPr lvl="0" algn="l">
              <a:defRPr sz="1800"/>
            </a:pPr>
            <a:r>
              <a:rPr sz="7000" b="1">
                <a:solidFill>
                  <a:srgbClr val="FFFFFF"/>
                </a:solidFill>
                <a:effectLst>
                  <a:outerShdw blurRad="50800" dist="25400" dir="2700000" rotWithShape="0">
                    <a:srgbClr val="000000">
                      <a:alpha val="75000"/>
                    </a:srgbClr>
                  </a:outerShdw>
                </a:effectLst>
                <a:latin typeface="+mj-lt"/>
                <a:ea typeface="+mj-ea"/>
                <a:cs typeface="+mj-cs"/>
                <a:sym typeface="Arial"/>
              </a:rPr>
              <a:t>...this can happen </a:t>
            </a:r>
            <a:r>
              <a:rPr sz="7000" b="1" u="sng">
                <a:solidFill>
                  <a:srgbClr val="FFFFFF"/>
                </a:solidFill>
                <a:effectLst>
                  <a:outerShdw blurRad="50800" dist="25400" dir="2700000" rotWithShape="0">
                    <a:srgbClr val="000000">
                      <a:alpha val="75000"/>
                    </a:srgbClr>
                  </a:outerShdw>
                </a:effectLst>
                <a:latin typeface="+mj-lt"/>
                <a:ea typeface="+mj-ea"/>
                <a:cs typeface="+mj-cs"/>
                <a:sym typeface="Arial"/>
              </a:rPr>
              <a:t>automatically</a:t>
            </a:r>
          </a:p>
        </p:txBody>
      </p:sp>
      <p:sp>
        <p:nvSpPr>
          <p:cNvPr id="1572" name="Shape 1572"/>
          <p:cNvSpPr/>
          <p:nvPr/>
        </p:nvSpPr>
        <p:spPr>
          <a:xfrm>
            <a:off x="4191000" y="3238500"/>
            <a:ext cx="1169392" cy="1089320"/>
          </a:xfrm>
          <a:prstGeom prst="roundRect">
            <a:avLst>
              <a:gd name="adj" fmla="val 17488"/>
            </a:avLst>
          </a:prstGeom>
          <a:solidFill>
            <a:srgbClr val="EAAF29"/>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1573" name="Shape 1573"/>
          <p:cNvSpPr/>
          <p:nvPr/>
        </p:nvSpPr>
        <p:spPr>
          <a:xfrm flipH="1" flipV="1">
            <a:off x="4813300" y="4025900"/>
            <a:ext cx="1511300" cy="1041400"/>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574" name="Shape 1574"/>
          <p:cNvSpPr/>
          <p:nvPr/>
        </p:nvSpPr>
        <p:spPr>
          <a:xfrm flipH="1">
            <a:off x="4762500" y="2743200"/>
            <a:ext cx="2959101" cy="1397001"/>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575" name="Shape 1575"/>
          <p:cNvSpPr/>
          <p:nvPr/>
        </p:nvSpPr>
        <p:spPr>
          <a:xfrm flipH="1">
            <a:off x="4711700" y="2667000"/>
            <a:ext cx="1536701" cy="1524000"/>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576" name="Shape 1576"/>
          <p:cNvSpPr/>
          <p:nvPr/>
        </p:nvSpPr>
        <p:spPr>
          <a:xfrm flipH="1">
            <a:off x="3352800" y="2743200"/>
            <a:ext cx="4216400" cy="901700"/>
          </a:xfrm>
          <a:prstGeom prst="line">
            <a:avLst/>
          </a:prstGeom>
          <a:solidFill>
            <a:srgbClr val="FF2600"/>
          </a:solidFill>
          <a:ln w="25400">
            <a:solidFill>
              <a:srgbClr val="00F9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577" name="Shape 1577"/>
          <p:cNvSpPr/>
          <p:nvPr/>
        </p:nvSpPr>
        <p:spPr>
          <a:xfrm flipH="1">
            <a:off x="3352800" y="2616200"/>
            <a:ext cx="2692401" cy="990600"/>
          </a:xfrm>
          <a:prstGeom prst="line">
            <a:avLst/>
          </a:prstGeom>
          <a:solidFill>
            <a:srgbClr val="FF2600"/>
          </a:solidFill>
          <a:ln w="25400">
            <a:solidFill>
              <a:srgbClr val="00F9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578" name="Shape 157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94</a:t>
            </a:fld>
            <a:endParaRPr sz="1000"/>
          </a:p>
        </p:txBody>
      </p:sp>
    </p:spTree>
  </p:cSld>
  <p:clrMapOvr>
    <a:masterClrMapping/>
  </p:clrMapOvr>
  <p:transition xmlns:p14="http://schemas.microsoft.com/office/powerpoint/2010/mai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0" name="Shape 1580"/>
          <p:cNvSpPr/>
          <p:nvPr/>
        </p:nvSpPr>
        <p:spPr>
          <a:xfrm>
            <a:off x="4191000" y="3238500"/>
            <a:ext cx="1169392" cy="1089320"/>
          </a:xfrm>
          <a:prstGeom prst="roundRect">
            <a:avLst>
              <a:gd name="adj" fmla="val 17488"/>
            </a:avLst>
          </a:prstGeom>
          <a:solidFill>
            <a:srgbClr val="EAAF29"/>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1581" name="Shape 1581"/>
          <p:cNvSpPr/>
          <p:nvPr/>
        </p:nvSpPr>
        <p:spPr>
          <a:xfrm>
            <a:off x="5626100" y="3238500"/>
            <a:ext cx="1169392" cy="1089320"/>
          </a:xfrm>
          <a:prstGeom prst="roundRect">
            <a:avLst>
              <a:gd name="adj" fmla="val 17488"/>
            </a:avLst>
          </a:prstGeom>
          <a:solidFill>
            <a:srgbClr val="EAAF29"/>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1582" name="Shape 1582"/>
          <p:cNvSpPr/>
          <p:nvPr/>
        </p:nvSpPr>
        <p:spPr>
          <a:xfrm>
            <a:off x="5626100" y="1816100"/>
            <a:ext cx="1169392" cy="1089320"/>
          </a:xfrm>
          <a:prstGeom prst="roundRect">
            <a:avLst>
              <a:gd name="adj" fmla="val 17488"/>
            </a:avLst>
          </a:prstGeom>
          <a:solidFill>
            <a:srgbClr val="EAAF29"/>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1583" name="Shape 1583"/>
          <p:cNvSpPr/>
          <p:nvPr/>
        </p:nvSpPr>
        <p:spPr>
          <a:xfrm>
            <a:off x="7162800" y="1828800"/>
            <a:ext cx="1169392" cy="1089320"/>
          </a:xfrm>
          <a:prstGeom prst="roundRect">
            <a:avLst>
              <a:gd name="adj" fmla="val 17488"/>
            </a:avLst>
          </a:prstGeom>
          <a:solidFill>
            <a:srgbClr val="EAAF29"/>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1584" name="Shape 1584"/>
          <p:cNvSpPr/>
          <p:nvPr/>
        </p:nvSpPr>
        <p:spPr>
          <a:xfrm>
            <a:off x="5638800" y="4673600"/>
            <a:ext cx="1169392" cy="1089320"/>
          </a:xfrm>
          <a:prstGeom prst="roundRect">
            <a:avLst>
              <a:gd name="adj" fmla="val 17488"/>
            </a:avLst>
          </a:prstGeom>
          <a:solidFill>
            <a:srgbClr val="EAAF29"/>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1585" name="Shape 1585"/>
          <p:cNvSpPr/>
          <p:nvPr/>
        </p:nvSpPr>
        <p:spPr>
          <a:xfrm>
            <a:off x="5676900" y="6108700"/>
            <a:ext cx="1169392" cy="1089320"/>
          </a:xfrm>
          <a:prstGeom prst="roundRect">
            <a:avLst>
              <a:gd name="adj" fmla="val 17488"/>
            </a:avLst>
          </a:prstGeom>
          <a:solidFill>
            <a:srgbClr val="EAAF29"/>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1586" name="Shape 1586"/>
          <p:cNvSpPr/>
          <p:nvPr/>
        </p:nvSpPr>
        <p:spPr>
          <a:xfrm>
            <a:off x="8661400" y="2032000"/>
            <a:ext cx="2692400" cy="6731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l"/>
          </a:lstStyle>
          <a:p>
            <a:pPr lvl="0">
              <a:defRPr sz="1800"/>
            </a:pPr>
            <a:r>
              <a:rPr sz="3200"/>
              <a:t>Nagios</a:t>
            </a:r>
          </a:p>
        </p:txBody>
      </p:sp>
      <p:sp>
        <p:nvSpPr>
          <p:cNvPr id="1587" name="Shape 1587"/>
          <p:cNvSpPr/>
          <p:nvPr/>
        </p:nvSpPr>
        <p:spPr>
          <a:xfrm>
            <a:off x="3581400" y="2032000"/>
            <a:ext cx="2692400" cy="6731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l"/>
          </a:lstStyle>
          <a:p>
            <a:pPr lvl="0">
              <a:defRPr sz="1800"/>
            </a:pPr>
            <a:r>
              <a:rPr sz="3200"/>
              <a:t>Graphite</a:t>
            </a:r>
          </a:p>
        </p:txBody>
      </p:sp>
      <p:sp>
        <p:nvSpPr>
          <p:cNvPr id="1588" name="Shape 1588"/>
          <p:cNvSpPr/>
          <p:nvPr/>
        </p:nvSpPr>
        <p:spPr>
          <a:xfrm flipH="1">
            <a:off x="4711700" y="2667000"/>
            <a:ext cx="1536701" cy="1524000"/>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589" name="Shape 1589"/>
          <p:cNvSpPr/>
          <p:nvPr/>
        </p:nvSpPr>
        <p:spPr>
          <a:xfrm>
            <a:off x="6273800" y="2641600"/>
            <a:ext cx="12701" cy="1498601"/>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590" name="Shape 1590"/>
          <p:cNvSpPr/>
          <p:nvPr/>
        </p:nvSpPr>
        <p:spPr>
          <a:xfrm flipH="1">
            <a:off x="4762500" y="2743200"/>
            <a:ext cx="2959101" cy="1397001"/>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591" name="Shape 1591"/>
          <p:cNvSpPr/>
          <p:nvPr/>
        </p:nvSpPr>
        <p:spPr>
          <a:xfrm flipH="1">
            <a:off x="6223000" y="2755900"/>
            <a:ext cx="1511300" cy="1346201"/>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592" name="Shape 1592"/>
          <p:cNvSpPr/>
          <p:nvPr/>
        </p:nvSpPr>
        <p:spPr>
          <a:xfrm flipH="1" flipV="1">
            <a:off x="4813300" y="4025900"/>
            <a:ext cx="1511300" cy="1041400"/>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593" name="Shape 1593"/>
          <p:cNvSpPr/>
          <p:nvPr/>
        </p:nvSpPr>
        <p:spPr>
          <a:xfrm flipV="1">
            <a:off x="6324600" y="4114800"/>
            <a:ext cx="0" cy="812800"/>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594" name="Shape 1594"/>
          <p:cNvSpPr/>
          <p:nvPr/>
        </p:nvSpPr>
        <p:spPr>
          <a:xfrm>
            <a:off x="2737457" y="3079750"/>
            <a:ext cx="2685853" cy="3733800"/>
          </a:xfrm>
          <a:prstGeom prst="rect">
            <a:avLst/>
          </a:prstGeom>
          <a:solidFill>
            <a:srgbClr val="000000">
              <a:alpha val="38000"/>
            </a:srgbClr>
          </a:solidFill>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a:defRPr sz="1800"/>
            </a:pPr>
            <a:r>
              <a:rPr sz="3200"/>
              <a:t>     </a:t>
            </a:r>
          </a:p>
          <a:p>
            <a:pPr lvl="0">
              <a:defRPr sz="1800"/>
            </a:pPr>
            <a:endParaRPr sz="3200"/>
          </a:p>
          <a:p>
            <a:pPr lvl="0">
              <a:defRPr sz="1800"/>
            </a:pPr>
            <a:endParaRPr sz="3200"/>
          </a:p>
          <a:p>
            <a:pPr lvl="0">
              <a:defRPr sz="1800"/>
            </a:pPr>
            <a:endParaRPr sz="3200"/>
          </a:p>
          <a:p>
            <a:pPr lvl="0">
              <a:defRPr sz="1800"/>
            </a:pPr>
            <a:r>
              <a:rPr sz="3200"/>
              <a:t>                  </a:t>
            </a:r>
          </a:p>
          <a:p>
            <a:pPr lvl="0">
              <a:defRPr sz="1800"/>
            </a:pPr>
            <a:endParaRPr sz="3200"/>
          </a:p>
          <a:p>
            <a:pPr lvl="0">
              <a:defRPr sz="1800"/>
            </a:pPr>
            <a:endParaRPr sz="3200"/>
          </a:p>
          <a:p>
            <a:pPr lvl="0">
              <a:defRPr sz="1800"/>
            </a:pPr>
            <a:r>
              <a:rPr sz="3200"/>
              <a:t>                       </a:t>
            </a:r>
          </a:p>
        </p:txBody>
      </p:sp>
      <p:sp>
        <p:nvSpPr>
          <p:cNvPr id="1595" name="Shape 1595"/>
          <p:cNvSpPr/>
          <p:nvPr/>
        </p:nvSpPr>
        <p:spPr>
          <a:xfrm>
            <a:off x="6362700" y="5473700"/>
            <a:ext cx="25400" cy="939800"/>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596" name="Shape 1596"/>
          <p:cNvSpPr/>
          <p:nvPr/>
        </p:nvSpPr>
        <p:spPr>
          <a:xfrm>
            <a:off x="8661400" y="2032000"/>
            <a:ext cx="2692400" cy="6731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l"/>
          </a:lstStyle>
          <a:p>
            <a:pPr lvl="0">
              <a:defRPr sz="1800"/>
            </a:pPr>
            <a:r>
              <a:rPr sz="3200"/>
              <a:t>Nagios</a:t>
            </a:r>
          </a:p>
        </p:txBody>
      </p:sp>
      <p:sp>
        <p:nvSpPr>
          <p:cNvPr id="1597" name="Shape 1597"/>
          <p:cNvSpPr/>
          <p:nvPr/>
        </p:nvSpPr>
        <p:spPr>
          <a:xfrm>
            <a:off x="3581400" y="2032000"/>
            <a:ext cx="2692400" cy="6731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l"/>
          </a:lstStyle>
          <a:p>
            <a:pPr lvl="0">
              <a:defRPr sz="1800"/>
            </a:pPr>
            <a:r>
              <a:rPr sz="3200"/>
              <a:t>Graphite</a:t>
            </a:r>
          </a:p>
        </p:txBody>
      </p:sp>
      <p:sp>
        <p:nvSpPr>
          <p:cNvPr id="1598" name="Shape 1598"/>
          <p:cNvSpPr/>
          <p:nvPr/>
        </p:nvSpPr>
        <p:spPr>
          <a:xfrm flipH="1">
            <a:off x="4711700" y="2667000"/>
            <a:ext cx="1536701" cy="1524000"/>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599" name="Shape 1599"/>
          <p:cNvSpPr/>
          <p:nvPr/>
        </p:nvSpPr>
        <p:spPr>
          <a:xfrm>
            <a:off x="6273800" y="2641600"/>
            <a:ext cx="12701" cy="1498601"/>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600" name="Shape 1600"/>
          <p:cNvSpPr/>
          <p:nvPr/>
        </p:nvSpPr>
        <p:spPr>
          <a:xfrm flipH="1">
            <a:off x="4762500" y="2743200"/>
            <a:ext cx="2959101" cy="1397001"/>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601" name="Shape 1601"/>
          <p:cNvSpPr/>
          <p:nvPr/>
        </p:nvSpPr>
        <p:spPr>
          <a:xfrm flipH="1">
            <a:off x="6223000" y="2755900"/>
            <a:ext cx="1511300" cy="1346201"/>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602" name="Shape 1602"/>
          <p:cNvSpPr/>
          <p:nvPr/>
        </p:nvSpPr>
        <p:spPr>
          <a:xfrm flipH="1" flipV="1">
            <a:off x="4813300" y="4025900"/>
            <a:ext cx="1511300" cy="1041400"/>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603" name="Shape 1603"/>
          <p:cNvSpPr/>
          <p:nvPr/>
        </p:nvSpPr>
        <p:spPr>
          <a:xfrm flipV="1">
            <a:off x="6324600" y="4114800"/>
            <a:ext cx="0" cy="812800"/>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604" name="Shape 1604"/>
          <p:cNvSpPr/>
          <p:nvPr/>
        </p:nvSpPr>
        <p:spPr>
          <a:xfrm>
            <a:off x="6362700" y="5473700"/>
            <a:ext cx="25400" cy="939800"/>
          </a:xfrm>
          <a:prstGeom prst="line">
            <a:avLst/>
          </a:prstGeom>
          <a:ln w="381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605" name="Shape 1605"/>
          <p:cNvSpPr/>
          <p:nvPr/>
        </p:nvSpPr>
        <p:spPr>
          <a:xfrm>
            <a:off x="2794000" y="3251200"/>
            <a:ext cx="1169392" cy="1089320"/>
          </a:xfrm>
          <a:prstGeom prst="roundRect">
            <a:avLst>
              <a:gd name="adj" fmla="val 17488"/>
            </a:avLst>
          </a:prstGeom>
          <a:solidFill>
            <a:srgbClr val="FF2600"/>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1606" name="Shape 1606"/>
          <p:cNvSpPr/>
          <p:nvPr/>
        </p:nvSpPr>
        <p:spPr>
          <a:xfrm flipH="1" flipV="1">
            <a:off x="3429000" y="4102100"/>
            <a:ext cx="2832100" cy="1168401"/>
          </a:xfrm>
          <a:prstGeom prst="line">
            <a:avLst/>
          </a:prstGeom>
          <a:solidFill>
            <a:srgbClr val="FF2600"/>
          </a:solidFill>
          <a:ln w="25400">
            <a:solidFill>
              <a:srgbClr val="00F9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607" name="Shape 1607"/>
          <p:cNvSpPr/>
          <p:nvPr/>
        </p:nvSpPr>
        <p:spPr>
          <a:xfrm flipH="1" flipV="1">
            <a:off x="3403599" y="4102100"/>
            <a:ext cx="2654301" cy="2540001"/>
          </a:xfrm>
          <a:prstGeom prst="line">
            <a:avLst/>
          </a:prstGeom>
          <a:solidFill>
            <a:srgbClr val="FF2600"/>
          </a:solidFill>
          <a:ln w="25400">
            <a:solidFill>
              <a:srgbClr val="00F9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608" name="Shape 1608"/>
          <p:cNvSpPr/>
          <p:nvPr/>
        </p:nvSpPr>
        <p:spPr>
          <a:xfrm>
            <a:off x="7228350" y="4779284"/>
            <a:ext cx="2311401" cy="6731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l"/>
          </a:lstStyle>
          <a:p>
            <a:pPr lvl="0">
              <a:defRPr sz="1800"/>
            </a:pPr>
            <a:r>
              <a:rPr sz="3200"/>
              <a:t>Memcache</a:t>
            </a:r>
          </a:p>
        </p:txBody>
      </p:sp>
      <p:sp>
        <p:nvSpPr>
          <p:cNvPr id="1609" name="Shape 1609"/>
          <p:cNvSpPr/>
          <p:nvPr/>
        </p:nvSpPr>
        <p:spPr>
          <a:xfrm>
            <a:off x="7264438" y="6053892"/>
            <a:ext cx="3022601" cy="7112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l"/>
          </a:lstStyle>
          <a:p>
            <a:pPr lvl="0">
              <a:defRPr sz="1800"/>
            </a:pPr>
            <a:r>
              <a:rPr sz="3200"/>
              <a:t>Postgres Slaves</a:t>
            </a:r>
          </a:p>
        </p:txBody>
      </p:sp>
      <p:sp>
        <p:nvSpPr>
          <p:cNvPr id="1610" name="Shape 1610"/>
          <p:cNvSpPr/>
          <p:nvPr/>
        </p:nvSpPr>
        <p:spPr>
          <a:xfrm>
            <a:off x="4191000" y="3251200"/>
            <a:ext cx="1169392" cy="1089320"/>
          </a:xfrm>
          <a:prstGeom prst="roundRect">
            <a:avLst>
              <a:gd name="adj" fmla="val 17488"/>
            </a:avLst>
          </a:prstGeom>
          <a:solidFill>
            <a:srgbClr val="EAAF29"/>
          </a:solidFill>
          <a:ln w="25400">
            <a:solidFill/>
            <a:miter lim="400000"/>
          </a:ln>
        </p:spPr>
        <p:txBody>
          <a:bodyPr lIns="0" tIns="0" rIns="0" bIns="0" anchor="ctr"/>
          <a:lstStyle/>
          <a:p>
            <a:pPr lvl="0">
              <a:defRPr>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a:p>
        </p:txBody>
      </p:sp>
      <p:sp>
        <p:nvSpPr>
          <p:cNvPr id="1611" name="Shape 1611"/>
          <p:cNvSpPr/>
          <p:nvPr/>
        </p:nvSpPr>
        <p:spPr>
          <a:xfrm>
            <a:off x="10845800" y="1422400"/>
            <a:ext cx="5422900" cy="8458200"/>
          </a:xfrm>
          <a:prstGeom prst="rect">
            <a:avLst/>
          </a:prstGeom>
          <a:solidFill>
            <a:srgbClr val="000000">
              <a:alpha val="72680"/>
            </a:srgbClr>
          </a:solidFill>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marL="749300" lvl="1" indent="-533400" algn="l">
              <a:spcBef>
                <a:spcPts val="1500"/>
              </a:spcBef>
              <a:buClr>
                <a:srgbClr val="DE5F31"/>
              </a:buClr>
              <a:buSzPct val="171000"/>
              <a:buChar char="•"/>
              <a:defRPr sz="1800"/>
            </a:pPr>
            <a:r>
              <a:rPr sz="3200">
                <a:solidFill>
                  <a:srgbClr val="FFFFFF"/>
                </a:solidFill>
                <a:latin typeface="+mj-lt"/>
                <a:ea typeface="+mj-ea"/>
                <a:cs typeface="+mj-cs"/>
                <a:sym typeface="Arial"/>
              </a:rPr>
              <a:t>Load balancer config</a:t>
            </a:r>
          </a:p>
          <a:p>
            <a:pPr marL="749300" lvl="1" indent="-533400" algn="l">
              <a:spcBef>
                <a:spcPts val="1500"/>
              </a:spcBef>
              <a:buClr>
                <a:srgbClr val="DE5F31"/>
              </a:buClr>
              <a:buSzPct val="171000"/>
              <a:buChar char="•"/>
              <a:defRPr sz="1800"/>
            </a:pPr>
            <a:r>
              <a:rPr sz="3200">
                <a:solidFill>
                  <a:srgbClr val="FFFFFF"/>
                </a:solidFill>
                <a:latin typeface="+mj-lt"/>
                <a:ea typeface="+mj-ea"/>
                <a:cs typeface="+mj-cs"/>
                <a:sym typeface="Arial"/>
              </a:rPr>
              <a:t>Nagios host ping</a:t>
            </a:r>
          </a:p>
          <a:p>
            <a:pPr marL="749300" lvl="1" indent="-533400" algn="l">
              <a:spcBef>
                <a:spcPts val="1500"/>
              </a:spcBef>
              <a:buClr>
                <a:srgbClr val="DE5F31"/>
              </a:buClr>
              <a:buSzPct val="171000"/>
              <a:buChar char="•"/>
              <a:defRPr sz="1800"/>
            </a:pPr>
            <a:r>
              <a:rPr sz="3200">
                <a:solidFill>
                  <a:srgbClr val="FFFFFF"/>
                </a:solidFill>
                <a:latin typeface="+mj-lt"/>
                <a:ea typeface="+mj-ea"/>
                <a:cs typeface="+mj-cs"/>
                <a:sym typeface="Arial"/>
              </a:rPr>
              <a:t>Nagios host ssh</a:t>
            </a:r>
          </a:p>
          <a:p>
            <a:pPr marL="749300" lvl="1" indent="-533400" algn="l">
              <a:spcBef>
                <a:spcPts val="1500"/>
              </a:spcBef>
              <a:buClr>
                <a:srgbClr val="DE5F31"/>
              </a:buClr>
              <a:buSzPct val="171000"/>
              <a:buChar char="•"/>
              <a:defRPr sz="1800"/>
            </a:pPr>
            <a:r>
              <a:rPr sz="3200">
                <a:solidFill>
                  <a:srgbClr val="FFFFFF"/>
                </a:solidFill>
                <a:latin typeface="+mj-lt"/>
                <a:ea typeface="+mj-ea"/>
                <a:cs typeface="+mj-cs"/>
                <a:sym typeface="Arial"/>
              </a:rPr>
              <a:t>Nagios host HTTP</a:t>
            </a:r>
          </a:p>
          <a:p>
            <a:pPr marL="749300" lvl="1" indent="-533400" algn="l">
              <a:spcBef>
                <a:spcPts val="1500"/>
              </a:spcBef>
              <a:buClr>
                <a:srgbClr val="DE5F31"/>
              </a:buClr>
              <a:buSzPct val="171000"/>
              <a:buChar char="•"/>
              <a:defRPr sz="1800"/>
            </a:pPr>
            <a:r>
              <a:rPr sz="3200">
                <a:solidFill>
                  <a:srgbClr val="FFFFFF"/>
                </a:solidFill>
                <a:latin typeface="+mj-lt"/>
                <a:ea typeface="+mj-ea"/>
                <a:cs typeface="+mj-cs"/>
                <a:sym typeface="Arial"/>
              </a:rPr>
              <a:t>Nagios host app health</a:t>
            </a:r>
          </a:p>
          <a:p>
            <a:pPr marL="749300" lvl="1" indent="-533400" algn="l">
              <a:spcBef>
                <a:spcPts val="1500"/>
              </a:spcBef>
              <a:buClr>
                <a:srgbClr val="DE5F31"/>
              </a:buClr>
              <a:buSzPct val="171000"/>
              <a:buChar char="•"/>
              <a:defRPr sz="1800"/>
            </a:pPr>
            <a:r>
              <a:rPr sz="3200">
                <a:solidFill>
                  <a:srgbClr val="FFFFFF"/>
                </a:solidFill>
                <a:latin typeface="+mj-lt"/>
                <a:ea typeface="+mj-ea"/>
                <a:cs typeface="+mj-cs"/>
                <a:sym typeface="Arial"/>
              </a:rPr>
              <a:t>Graphite CPU</a:t>
            </a:r>
          </a:p>
          <a:p>
            <a:pPr marL="749300" lvl="1" indent="-533400" algn="l">
              <a:spcBef>
                <a:spcPts val="1500"/>
              </a:spcBef>
              <a:buClr>
                <a:srgbClr val="DE5F31"/>
              </a:buClr>
              <a:buSzPct val="171000"/>
              <a:buChar char="•"/>
              <a:defRPr sz="1800"/>
            </a:pPr>
            <a:r>
              <a:rPr sz="3200">
                <a:solidFill>
                  <a:srgbClr val="FFFFFF"/>
                </a:solidFill>
                <a:latin typeface="+mj-lt"/>
                <a:ea typeface="+mj-ea"/>
                <a:cs typeface="+mj-cs"/>
                <a:sym typeface="Arial"/>
              </a:rPr>
              <a:t>Graphite Memory</a:t>
            </a:r>
          </a:p>
          <a:p>
            <a:pPr marL="749300" lvl="1" indent="-533400" algn="l">
              <a:spcBef>
                <a:spcPts val="1500"/>
              </a:spcBef>
              <a:buClr>
                <a:srgbClr val="DE5F31"/>
              </a:buClr>
              <a:buSzPct val="171000"/>
              <a:buChar char="•"/>
              <a:defRPr sz="1800"/>
            </a:pPr>
            <a:r>
              <a:rPr sz="3200">
                <a:solidFill>
                  <a:srgbClr val="FFFFFF"/>
                </a:solidFill>
                <a:latin typeface="+mj-lt"/>
                <a:ea typeface="+mj-ea"/>
                <a:cs typeface="+mj-cs"/>
                <a:sym typeface="Arial"/>
              </a:rPr>
              <a:t>Graphite Disk</a:t>
            </a:r>
          </a:p>
          <a:p>
            <a:pPr marL="749300" lvl="1" indent="-533400" algn="l">
              <a:spcBef>
                <a:spcPts val="1500"/>
              </a:spcBef>
              <a:buClr>
                <a:srgbClr val="DE5F31"/>
              </a:buClr>
              <a:buSzPct val="171000"/>
              <a:buChar char="•"/>
              <a:defRPr sz="1800"/>
            </a:pPr>
            <a:r>
              <a:rPr sz="3200">
                <a:solidFill>
                  <a:srgbClr val="FFFFFF"/>
                </a:solidFill>
                <a:latin typeface="+mj-lt"/>
                <a:ea typeface="+mj-ea"/>
                <a:cs typeface="+mj-cs"/>
                <a:sym typeface="Arial"/>
              </a:rPr>
              <a:t>Graphite SNMP</a:t>
            </a:r>
          </a:p>
          <a:p>
            <a:pPr marL="749300" lvl="1" indent="-533400" algn="l">
              <a:spcBef>
                <a:spcPts val="1500"/>
              </a:spcBef>
              <a:buClr>
                <a:srgbClr val="DE5F31"/>
              </a:buClr>
              <a:buSzPct val="171000"/>
              <a:buChar char="•"/>
              <a:defRPr sz="1800"/>
            </a:pPr>
            <a:r>
              <a:rPr sz="3200">
                <a:solidFill>
                  <a:srgbClr val="FFFFFF"/>
                </a:solidFill>
                <a:latin typeface="+mj-lt"/>
                <a:ea typeface="+mj-ea"/>
                <a:cs typeface="+mj-cs"/>
                <a:sym typeface="Arial"/>
              </a:rPr>
              <a:t>Memcache firewall</a:t>
            </a:r>
          </a:p>
          <a:p>
            <a:pPr marL="749300" lvl="1" indent="-533400" algn="l">
              <a:spcBef>
                <a:spcPts val="1500"/>
              </a:spcBef>
              <a:buClr>
                <a:srgbClr val="DE5F31"/>
              </a:buClr>
              <a:buSzPct val="171000"/>
              <a:buChar char="•"/>
              <a:defRPr sz="1800"/>
            </a:pPr>
            <a:r>
              <a:rPr sz="3200">
                <a:solidFill>
                  <a:srgbClr val="FFFFFF"/>
                </a:solidFill>
                <a:latin typeface="+mj-lt"/>
                <a:ea typeface="+mj-ea"/>
                <a:cs typeface="+mj-cs"/>
                <a:sym typeface="Arial"/>
              </a:rPr>
              <a:t>Postgres firewall</a:t>
            </a:r>
          </a:p>
          <a:p>
            <a:pPr marL="749300" lvl="1" indent="-533400" algn="l">
              <a:spcBef>
                <a:spcPts val="1500"/>
              </a:spcBef>
              <a:buClr>
                <a:srgbClr val="DE5F31"/>
              </a:buClr>
              <a:buSzPct val="171000"/>
              <a:buChar char="•"/>
              <a:defRPr sz="1800"/>
            </a:pPr>
            <a:r>
              <a:rPr sz="3200">
                <a:solidFill>
                  <a:srgbClr val="FFFFFF"/>
                </a:solidFill>
                <a:latin typeface="+mj-lt"/>
                <a:ea typeface="+mj-ea"/>
                <a:cs typeface="+mj-cs"/>
                <a:sym typeface="Arial"/>
              </a:rPr>
              <a:t>Postgres authZ config</a:t>
            </a:r>
          </a:p>
        </p:txBody>
      </p:sp>
      <p:sp>
        <p:nvSpPr>
          <p:cNvPr id="1612" name="Shape 1612"/>
          <p:cNvSpPr/>
          <p:nvPr/>
        </p:nvSpPr>
        <p:spPr>
          <a:xfrm>
            <a:off x="0" y="7747000"/>
            <a:ext cx="10295093" cy="660400"/>
          </a:xfrm>
          <a:prstGeom prst="rect">
            <a:avLst/>
          </a:prstGeom>
          <a:solidFill>
            <a:srgbClr val="FF2600"/>
          </a:solidFill>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marL="749300" lvl="1" indent="-533400" algn="l">
              <a:spcBef>
                <a:spcPts val="1500"/>
              </a:spcBef>
              <a:buClr>
                <a:srgbClr val="DE5F31"/>
              </a:buClr>
              <a:buSzPct val="171000"/>
              <a:buChar char="•"/>
              <a:defRPr sz="1800"/>
            </a:pPr>
            <a:r>
              <a:rPr sz="3900">
                <a:solidFill>
                  <a:srgbClr val="FFFFFF"/>
                </a:solidFill>
                <a:latin typeface="Rockwell"/>
                <a:ea typeface="Rockwell"/>
                <a:cs typeface="Rockwell"/>
                <a:sym typeface="Rockwell"/>
              </a:rPr>
              <a:t>12+ resource changes for 1 node addition</a:t>
            </a:r>
          </a:p>
        </p:txBody>
      </p:sp>
      <p:sp>
        <p:nvSpPr>
          <p:cNvPr id="1613" name="Shape 1613"/>
          <p:cNvSpPr/>
          <p:nvPr/>
        </p:nvSpPr>
        <p:spPr>
          <a:xfrm>
            <a:off x="800100" y="177800"/>
            <a:ext cx="14655800" cy="1117600"/>
          </a:xfrm>
          <a:prstGeom prst="rect">
            <a:avLst/>
          </a:prstGeom>
          <a:ln w="12700">
            <a:miter lim="400000"/>
          </a:ln>
          <a:effectLst>
            <a:outerShdw blurRad="50800" dist="25400" dir="2700000" rotWithShape="0">
              <a:srgbClr val="000000">
                <a:alpha val="75000"/>
              </a:srgbClr>
            </a:outerShdw>
          </a:effectLst>
          <a:extLst>
            <a:ext uri="{C572A759-6A51-4108-AA02-DFA0A04FC94B}">
              <ma14:wrappingTextBoxFlag xmlns:ma14="http://schemas.microsoft.com/office/mac/drawingml/2011/main" val="1"/>
            </a:ext>
          </a:extLst>
        </p:spPr>
        <p:txBody>
          <a:bodyPr lIns="38100" tIns="38100" rIns="38100" bIns="38100" anchor="b">
            <a:normAutofit lnSpcReduction="10000"/>
          </a:bodyPr>
          <a:lstStyle>
            <a:lvl1pPr algn="l">
              <a:defRPr sz="7000" b="1">
                <a:solidFill>
                  <a:srgbClr val="FFFFFF"/>
                </a:solidFill>
                <a:effectLst>
                  <a:outerShdw blurRad="50800" dist="25400" dir="2700000" rotWithShape="0">
                    <a:srgbClr val="000000">
                      <a:alpha val="75000"/>
                    </a:srgbClr>
                  </a:outerShdw>
                </a:effectLst>
                <a:latin typeface="+mj-lt"/>
                <a:ea typeface="+mj-ea"/>
                <a:cs typeface="+mj-cs"/>
                <a:sym typeface="Arial"/>
              </a:defRPr>
            </a:lvl1pPr>
          </a:lstStyle>
          <a:p>
            <a:pPr lvl="0">
              <a:defRPr sz="1800" b="0">
                <a:solidFill>
                  <a:srgbClr val="000000"/>
                </a:solidFill>
                <a:effectLst/>
              </a:defRPr>
            </a:pPr>
            <a:r>
              <a:rPr sz="7000" b="1">
                <a:solidFill>
                  <a:srgbClr val="FFFFFF"/>
                </a:solidFill>
                <a:effectLst>
                  <a:outerShdw blurRad="50800" dist="25400" dir="2700000" rotWithShape="0">
                    <a:srgbClr val="000000">
                      <a:alpha val="75000"/>
                    </a:srgbClr>
                  </a:outerShdw>
                </a:effectLst>
              </a:rPr>
              <a:t>Count the Resources</a:t>
            </a:r>
          </a:p>
        </p:txBody>
      </p:sp>
      <p:sp>
        <p:nvSpPr>
          <p:cNvPr id="1614" name="Shape 1614"/>
          <p:cNvSpPr/>
          <p:nvPr/>
        </p:nvSpPr>
        <p:spPr>
          <a:xfrm>
            <a:off x="7200017" y="3453876"/>
            <a:ext cx="2692401" cy="6731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l"/>
          </a:lstStyle>
          <a:p>
            <a:pPr lvl="0">
              <a:defRPr sz="1800"/>
            </a:pPr>
            <a:r>
              <a:rPr sz="3200"/>
              <a:t>Jboss App</a:t>
            </a:r>
          </a:p>
        </p:txBody>
      </p:sp>
      <p:sp>
        <p:nvSpPr>
          <p:cNvPr id="1615" name="Shape 1615"/>
          <p:cNvSpPr/>
          <p:nvPr/>
        </p:nvSpPr>
        <p:spPr>
          <a:xfrm flipH="1">
            <a:off x="3352800" y="2616200"/>
            <a:ext cx="2692401" cy="990600"/>
          </a:xfrm>
          <a:prstGeom prst="line">
            <a:avLst/>
          </a:prstGeom>
          <a:solidFill>
            <a:srgbClr val="FF2600"/>
          </a:solidFill>
          <a:ln w="25400">
            <a:solidFill>
              <a:srgbClr val="00F9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616" name="Shape 1616"/>
          <p:cNvSpPr/>
          <p:nvPr/>
        </p:nvSpPr>
        <p:spPr>
          <a:xfrm flipH="1">
            <a:off x="3352800" y="2743200"/>
            <a:ext cx="4216400" cy="901700"/>
          </a:xfrm>
          <a:prstGeom prst="line">
            <a:avLst/>
          </a:prstGeom>
          <a:solidFill>
            <a:srgbClr val="FF2600"/>
          </a:solidFill>
          <a:ln w="25400">
            <a:solidFill>
              <a:srgbClr val="00F900"/>
            </a:solidFill>
            <a:miter lim="400000"/>
            <a:headEnd type="stealth"/>
            <a:tailEnd type="stealth"/>
          </a:ln>
        </p:spPr>
        <p:txBody>
          <a:bodyPr lIns="0" tIns="0" rIns="0" bIns="0"/>
          <a:lstStyle/>
          <a:p>
            <a:pPr lvl="0" algn="l" defTabSz="457200">
              <a:defRPr sz="1200">
                <a:latin typeface="Helvetica"/>
                <a:ea typeface="Helvetica"/>
                <a:cs typeface="Helvetica"/>
                <a:sym typeface="Helvetica"/>
              </a:defRPr>
            </a:pPr>
            <a:endParaRPr/>
          </a:p>
        </p:txBody>
      </p:sp>
      <p:sp>
        <p:nvSpPr>
          <p:cNvPr id="1617" name="Shape 161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95</a:t>
            </a:fld>
            <a:endParaRPr sz="1000"/>
          </a:p>
        </p:txBody>
      </p:sp>
    </p:spTree>
  </p:cSld>
  <p:clrMapOvr>
    <a:masterClrMapping/>
  </p:clrMapOvr>
  <p:transition xmlns:p14="http://schemas.microsoft.com/office/powerpoint/2010/mai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1" name="Shape 1621"/>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Manage Complexity</a:t>
            </a:r>
          </a:p>
        </p:txBody>
      </p:sp>
      <p:sp>
        <p:nvSpPr>
          <p:cNvPr id="1622" name="Shape 1622"/>
          <p:cNvSpPr>
            <a:spLocks noGrp="1"/>
          </p:cNvSpPr>
          <p:nvPr>
            <p:ph type="body" idx="1"/>
          </p:nvPr>
        </p:nvSpPr>
        <p:spPr>
          <a:prstGeom prst="rect">
            <a:avLst/>
          </a:prstGeom>
        </p:spPr>
        <p:txBody>
          <a:bodyPr/>
          <a:lstStyle/>
          <a:p>
            <a:pPr lvl="0">
              <a:defRPr sz="1800"/>
            </a:pPr>
            <a:r>
              <a:rPr sz="4800"/>
              <a:t>Determine the desired state of your infrastructure</a:t>
            </a:r>
          </a:p>
          <a:p>
            <a:pPr lvl="0">
              <a:defRPr sz="1800"/>
            </a:pPr>
            <a:r>
              <a:rPr sz="4800"/>
              <a:t>Identify the Resources required to meet that state</a:t>
            </a:r>
          </a:p>
          <a:p>
            <a:pPr lvl="0">
              <a:defRPr sz="1800"/>
            </a:pPr>
            <a:r>
              <a:rPr sz="4800"/>
              <a:t>Gather the Resources into Recipes</a:t>
            </a:r>
          </a:p>
          <a:p>
            <a:pPr lvl="0">
              <a:defRPr sz="1800"/>
            </a:pPr>
            <a:r>
              <a:rPr sz="4800"/>
              <a:t>Compose a Run List from Recipes and Roles</a:t>
            </a:r>
          </a:p>
          <a:p>
            <a:pPr lvl="0">
              <a:defRPr sz="1800"/>
            </a:pPr>
            <a:r>
              <a:rPr sz="4800"/>
              <a:t>Apply a Run List to each Node in your Environment</a:t>
            </a:r>
          </a:p>
          <a:p>
            <a:pPr lvl="0">
              <a:defRPr sz="1800"/>
            </a:pPr>
            <a:r>
              <a:rPr sz="4800"/>
              <a:t>Your infrastructure adheres to the policy modeled in Chef</a:t>
            </a:r>
          </a:p>
        </p:txBody>
      </p:sp>
      <p:sp>
        <p:nvSpPr>
          <p:cNvPr id="1623" name="Shape 162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96</a:t>
            </a:fld>
            <a:endParaRPr sz="1000"/>
          </a:p>
        </p:txBody>
      </p:sp>
    </p:spTree>
  </p:cSld>
  <p:clrMapOvr>
    <a:masterClrMapping/>
  </p:clrMapOvr>
  <p:transition xmlns:p14="http://schemas.microsoft.com/office/powerpoint/2010/mai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7" name="Shape 1627"/>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Configuration Drift</a:t>
            </a:r>
          </a:p>
        </p:txBody>
      </p:sp>
      <p:sp>
        <p:nvSpPr>
          <p:cNvPr id="1628" name="Shape 1628"/>
          <p:cNvSpPr>
            <a:spLocks noGrp="1"/>
          </p:cNvSpPr>
          <p:nvPr>
            <p:ph type="body" idx="1"/>
          </p:nvPr>
        </p:nvSpPr>
        <p:spPr>
          <a:prstGeom prst="rect">
            <a:avLst/>
          </a:prstGeom>
        </p:spPr>
        <p:txBody>
          <a:bodyPr>
            <a:normAutofit lnSpcReduction="10000"/>
          </a:bodyPr>
          <a:lstStyle/>
          <a:p>
            <a:pPr lvl="0">
              <a:defRPr sz="1800"/>
            </a:pPr>
            <a:r>
              <a:rPr sz="4800"/>
              <a:t>Configuration Drift happens when:</a:t>
            </a:r>
          </a:p>
          <a:p>
            <a:pPr lvl="1">
              <a:defRPr sz="1800"/>
            </a:pPr>
            <a:r>
              <a:rPr sz="4800"/>
              <a:t>Your infrastructure requirements change</a:t>
            </a:r>
          </a:p>
          <a:p>
            <a:pPr lvl="1">
              <a:defRPr sz="1800"/>
            </a:pPr>
            <a:r>
              <a:rPr sz="4800"/>
              <a:t>The configuration of a server falls out of policy</a:t>
            </a:r>
          </a:p>
          <a:p>
            <a:pPr lvl="1">
              <a:defRPr sz="1800"/>
            </a:pPr>
            <a:endParaRPr sz="4800"/>
          </a:p>
          <a:p>
            <a:pPr lvl="0">
              <a:defRPr sz="1800"/>
            </a:pPr>
            <a:r>
              <a:rPr sz="4800"/>
              <a:t>Chef makes it easy to manage</a:t>
            </a:r>
          </a:p>
          <a:p>
            <a:pPr lvl="1">
              <a:defRPr sz="1800"/>
            </a:pPr>
            <a:r>
              <a:rPr sz="4800"/>
              <a:t>Model the new requirements in your Chef configuration files</a:t>
            </a:r>
          </a:p>
          <a:p>
            <a:pPr lvl="1">
              <a:defRPr sz="1800"/>
            </a:pPr>
            <a:r>
              <a:rPr sz="4800"/>
              <a:t>Run the chef-client to enforce your policies </a:t>
            </a:r>
          </a:p>
        </p:txBody>
      </p:sp>
      <p:sp>
        <p:nvSpPr>
          <p:cNvPr id="1629" name="Shape 162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97</a:t>
            </a:fld>
            <a:endParaRPr sz="1000"/>
          </a:p>
        </p:txBody>
      </p:sp>
    </p:spTree>
  </p:cSld>
  <p:clrMapOvr>
    <a:masterClrMapping/>
  </p:clrMapOvr>
  <p:transition xmlns:p14="http://schemas.microsoft.com/office/powerpoint/2010/mai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3" name="Shape 1633"/>
          <p:cNvSpPr>
            <a:spLocks noGrp="1"/>
          </p:cNvSpPr>
          <p:nvPr>
            <p:ph type="title"/>
          </p:nvPr>
        </p:nvSpPr>
        <p:spPr>
          <a:prstGeom prst="rect">
            <a:avLst/>
          </a:prstGeom>
        </p:spPr>
        <p:txBody>
          <a:bodyPr>
            <a:normAutofit fontScale="90000"/>
          </a:bodyPr>
          <a:lstStyle/>
          <a:p>
            <a:pPr lvl="0">
              <a:defRPr sz="1800" b="0">
                <a:solidFill>
                  <a:srgbClr val="000000"/>
                </a:solidFill>
                <a:effectLst/>
              </a:defRPr>
            </a:pPr>
            <a:r>
              <a:rPr sz="7200" b="1">
                <a:solidFill>
                  <a:srgbClr val="FFFFFF"/>
                </a:solidFill>
                <a:effectLst>
                  <a:outerShdw blurRad="50800" dist="25400" dir="2700000" rotWithShape="0">
                    <a:srgbClr val="000000">
                      <a:alpha val="75000"/>
                    </a:srgbClr>
                  </a:outerShdw>
                </a:effectLst>
              </a:rPr>
              <a:t>Design Tenets of Chef</a:t>
            </a:r>
          </a:p>
        </p:txBody>
      </p:sp>
      <p:sp>
        <p:nvSpPr>
          <p:cNvPr id="1634" name="Shape 1634"/>
          <p:cNvSpPr>
            <a:spLocks noGrp="1"/>
          </p:cNvSpPr>
          <p:nvPr>
            <p:ph type="body" idx="1"/>
          </p:nvPr>
        </p:nvSpPr>
        <p:spPr>
          <a:prstGeom prst="rect">
            <a:avLst/>
          </a:prstGeom>
        </p:spPr>
        <p:txBody>
          <a:bodyPr/>
          <a:lstStyle/>
          <a:p>
            <a:pPr lvl="1">
              <a:defRPr sz="1800"/>
            </a:pPr>
            <a:r>
              <a:rPr sz="4800"/>
              <a:t>Whipuptitude - aptitude for whipping things up</a:t>
            </a:r>
          </a:p>
          <a:p>
            <a:pPr lvl="1">
              <a:defRPr sz="1800"/>
            </a:pPr>
            <a:r>
              <a:rPr sz="4800"/>
              <a:t>Reasonability</a:t>
            </a:r>
          </a:p>
          <a:p>
            <a:pPr lvl="1">
              <a:defRPr sz="1800"/>
            </a:pPr>
            <a:r>
              <a:rPr sz="4800"/>
              <a:t>Sane defaults </a:t>
            </a:r>
          </a:p>
          <a:p>
            <a:pPr lvl="1">
              <a:defRPr sz="1800"/>
            </a:pPr>
            <a:r>
              <a:rPr sz="4800"/>
              <a:t>Flexibility</a:t>
            </a:r>
          </a:p>
          <a:p>
            <a:pPr lvl="1">
              <a:defRPr sz="1800"/>
            </a:pPr>
            <a:r>
              <a:rPr sz="4800"/>
              <a:t>Manipulexity - manipulation of complex things</a:t>
            </a:r>
          </a:p>
        </p:txBody>
      </p:sp>
      <p:sp>
        <p:nvSpPr>
          <p:cNvPr id="1635" name="Shape 163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98</a:t>
            </a:fld>
            <a:endParaRPr sz="1000"/>
          </a:p>
        </p:txBody>
      </p:sp>
    </p:spTree>
  </p:cSld>
  <p:clrMapOvr>
    <a:masterClrMapping/>
  </p:clrMapOvr>
  <p:transition xmlns:p14="http://schemas.microsoft.com/office/powerpoint/2010/mai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 name="Shape 1639"/>
          <p:cNvSpPr>
            <a:spLocks noGrp="1"/>
          </p:cNvSpPr>
          <p:nvPr>
            <p:ph type="title"/>
          </p:nvPr>
        </p:nvSpPr>
        <p:spPr>
          <a:prstGeom prst="rect">
            <a:avLst/>
          </a:prstGeom>
        </p:spPr>
        <p:txBody>
          <a:bodyPr>
            <a:normAutofit fontScale="90000"/>
          </a:bodyPr>
          <a:lstStyle>
            <a:lvl1pPr defTabSz="491744">
              <a:defRPr sz="7304">
                <a:effectLst>
                  <a:outerShdw blurRad="44704" dist="22352" dir="2700000" rotWithShape="0">
                    <a:srgbClr val="000000">
                      <a:alpha val="75000"/>
                    </a:srgbClr>
                  </a:outerShdw>
                </a:effectLst>
              </a:defRPr>
            </a:lvl1pPr>
          </a:lstStyle>
          <a:p>
            <a:pPr lvl="0">
              <a:defRPr sz="1800" b="0">
                <a:solidFill>
                  <a:srgbClr val="000000"/>
                </a:solidFill>
                <a:effectLst/>
              </a:defRPr>
            </a:pPr>
            <a:r>
              <a:rPr sz="7304" b="1">
                <a:solidFill>
                  <a:srgbClr val="FFFFFF"/>
                </a:solidFill>
                <a:effectLst>
                  <a:outerShdw blurRad="44704" dist="22352" dir="2700000" rotWithShape="0">
                    <a:srgbClr val="000000">
                      <a:alpha val="75000"/>
                    </a:srgbClr>
                  </a:outerShdw>
                </a:effectLst>
              </a:rPr>
              <a:t>Review Questions</a:t>
            </a:r>
          </a:p>
        </p:txBody>
      </p:sp>
      <p:sp>
        <p:nvSpPr>
          <p:cNvPr id="1640" name="Shape 1640"/>
          <p:cNvSpPr>
            <a:spLocks noGrp="1"/>
          </p:cNvSpPr>
          <p:nvPr>
            <p:ph type="body" idx="1"/>
          </p:nvPr>
        </p:nvSpPr>
        <p:spPr>
          <a:prstGeom prst="rect">
            <a:avLst/>
          </a:prstGeom>
        </p:spPr>
        <p:txBody>
          <a:bodyPr/>
          <a:lstStyle/>
          <a:p>
            <a:pPr lvl="0">
              <a:defRPr sz="1800"/>
            </a:pPr>
            <a:r>
              <a:rPr sz="4800"/>
              <a:t>What is a Node?</a:t>
            </a:r>
          </a:p>
          <a:p>
            <a:pPr lvl="0">
              <a:defRPr sz="1800"/>
            </a:pPr>
            <a:r>
              <a:rPr sz="4800"/>
              <a:t>What is a Resource?</a:t>
            </a:r>
          </a:p>
          <a:p>
            <a:pPr lvl="0">
              <a:defRPr sz="1800"/>
            </a:pPr>
            <a:r>
              <a:rPr sz="4800"/>
              <a:t>What is a Recipe? How is it different from a Cookbook?</a:t>
            </a:r>
          </a:p>
          <a:p>
            <a:pPr lvl="0">
              <a:defRPr sz="1800"/>
            </a:pPr>
            <a:r>
              <a:rPr sz="4800"/>
              <a:t>What is a Run List?</a:t>
            </a:r>
          </a:p>
          <a:p>
            <a:pPr lvl="0">
              <a:defRPr sz="1800"/>
            </a:pPr>
            <a:r>
              <a:rPr sz="4800"/>
              <a:t>What is a Role?</a:t>
            </a:r>
          </a:p>
        </p:txBody>
      </p:sp>
      <p:sp>
        <p:nvSpPr>
          <p:cNvPr id="1641" name="Shape 164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t>99</a:t>
            </a:fld>
            <a:endParaRPr sz="1000"/>
          </a:p>
        </p:txBody>
      </p:sp>
    </p:spTree>
  </p:cSld>
  <p:clrMapOvr>
    <a:masterClrMapping/>
  </p:clrMapOvr>
  <p:transition xmlns:p14="http://schemas.microsoft.com/office/powerpoint/2010/main" spd="med"/>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rial"/>
        <a:ea typeface="Arial"/>
        <a:cs typeface="Arial"/>
      </a:majorFont>
      <a:minorFont>
        <a:latin typeface="Courier"/>
        <a:ea typeface="Courier"/>
        <a:cs typeface="Courier"/>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solidFill>
            <a:srgbClr val="000000"/>
          </a:solidFill>
          <a:prstDash val="solid"/>
          <a:miter lim="400000"/>
        </a:ln>
        <a:effectLst/>
      </a:spPr>
      <a:bodyPr rot="0" spcFirstLastPara="1" vertOverflow="overflow" horzOverflow="overflow" vert="horz" wrap="square" lIns="38100" tIns="38100" rIns="38100" bIns="38100" numCol="1" spcCol="38100" rtlCol="0" anchor="ctr">
        <a:spAutoFit/>
      </a:bodyPr>
      <a:lstStyle>
        <a:defPPr marL="0" marR="0" indent="0" algn="ctr" defTabSz="558800" rtl="0" fontAlgn="auto" latinLnBrk="1"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58800" rtl="0" fontAlgn="auto" latinLnBrk="1"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rial"/>
        <a:ea typeface="Arial"/>
        <a:cs typeface="Arial"/>
      </a:majorFont>
      <a:minorFont>
        <a:latin typeface="Courier"/>
        <a:ea typeface="Courier"/>
        <a:cs typeface="Courier"/>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solidFill>
            <a:srgbClr val="000000"/>
          </a:solidFill>
          <a:prstDash val="solid"/>
          <a:miter lim="400000"/>
        </a:ln>
        <a:effectLst/>
      </a:spPr>
      <a:bodyPr rot="0" spcFirstLastPara="1" vertOverflow="overflow" horzOverflow="overflow" vert="horz" wrap="square" lIns="38100" tIns="38100" rIns="38100" bIns="38100" numCol="1" spcCol="38100" rtlCol="0" anchor="ctr">
        <a:spAutoFit/>
      </a:bodyPr>
      <a:lstStyle>
        <a:defPPr marL="0" marR="0" indent="0" algn="ctr" defTabSz="558800" rtl="0" fontAlgn="auto" latinLnBrk="1"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58800" rtl="0" fontAlgn="auto" latinLnBrk="1"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3795</TotalTime>
  <Words>60879</Words>
  <Application>Microsoft Macintosh PowerPoint</Application>
  <PresentationFormat>Custom</PresentationFormat>
  <Paragraphs>7931</Paragraphs>
  <Slides>668</Slides>
  <Notes>451</Notes>
  <HiddenSlides>77</HiddenSlides>
  <MMClips>0</MMClips>
  <ScaleCrop>false</ScaleCrop>
  <HeadingPairs>
    <vt:vector size="4" baseType="variant">
      <vt:variant>
        <vt:lpstr>Theme</vt:lpstr>
      </vt:variant>
      <vt:variant>
        <vt:i4>1</vt:i4>
      </vt:variant>
      <vt:variant>
        <vt:lpstr>Slide Titles</vt:lpstr>
      </vt:variant>
      <vt:variant>
        <vt:i4>668</vt:i4>
      </vt:variant>
    </vt:vector>
  </HeadingPairs>
  <TitlesOfParts>
    <vt:vector size="669" baseType="lpstr">
      <vt:lpstr>White</vt:lpstr>
      <vt:lpstr>Chef Fundamentals</vt:lpstr>
      <vt:lpstr>Introductions</vt:lpstr>
      <vt:lpstr>Instructor Introduction</vt:lpstr>
      <vt:lpstr>Instructor Introduction</vt:lpstr>
      <vt:lpstr>Instructor Introduction</vt:lpstr>
      <vt:lpstr>Instructor Introduction</vt:lpstr>
      <vt:lpstr>Instructor Introduction</vt:lpstr>
      <vt:lpstr>Instructor Introduction</vt:lpstr>
      <vt:lpstr>Instructor Introduction</vt:lpstr>
      <vt:lpstr>Instructor Introduction</vt:lpstr>
      <vt:lpstr>Instructor Introduction</vt:lpstr>
      <vt:lpstr>Instructor Introduction</vt:lpstr>
      <vt:lpstr>Instructor Introduction</vt:lpstr>
      <vt:lpstr>Instructor Introduction</vt:lpstr>
      <vt:lpstr>Instructor Introduction</vt:lpstr>
      <vt:lpstr>Instructor Introduction</vt:lpstr>
      <vt:lpstr>Introduce Yourselves</vt:lpstr>
      <vt:lpstr>Course Objectives and Style</vt:lpstr>
      <vt:lpstr>Course Objectives</vt:lpstr>
      <vt:lpstr>How to learn Chef</vt:lpstr>
      <vt:lpstr>Chef is a Language</vt:lpstr>
      <vt:lpstr>Training is really a discussion</vt:lpstr>
      <vt:lpstr>Training is really a discussion</vt:lpstr>
      <vt:lpstr>Fundamentals</vt:lpstr>
      <vt:lpstr>Stages of Learning - Shuhari</vt:lpstr>
      <vt:lpstr>Agenda</vt:lpstr>
      <vt:lpstr>Topics</vt:lpstr>
      <vt:lpstr>Topics</vt:lpstr>
      <vt:lpstr>Breaks!</vt:lpstr>
      <vt:lpstr>Overview of Chef</vt:lpstr>
      <vt:lpstr>Lesson Objectives</vt:lpstr>
      <vt:lpstr>Complexity</vt:lpstr>
      <vt:lpstr>Items of Manipulation (Resources)</vt:lpstr>
      <vt:lpstr>A tale of growth...</vt:lpstr>
      <vt:lpstr>Add a database</vt:lpstr>
      <vt:lpstr>Make database redundant</vt:lpstr>
      <vt:lpstr>Application server redundancy</vt:lpstr>
      <vt:lpstr>Add a load balancer</vt:lpstr>
      <vt:lpstr>Webscale!</vt:lpstr>
      <vt:lpstr>Now we need a caching layer</vt:lpstr>
      <vt:lpstr>Infrastructure has a Topology</vt:lpstr>
      <vt:lpstr>Your Infrastructure is a Snowflake</vt:lpstr>
      <vt:lpstr>Complexity Increases Quickly</vt:lpstr>
      <vt:lpstr>...and change happens!</vt:lpstr>
      <vt:lpstr>...and change happens!</vt:lpstr>
      <vt:lpstr>...and change happens!</vt:lpstr>
      <vt:lpstr>Chef Solves This Problem</vt:lpstr>
      <vt:lpstr>Chef is Infrastructure as Code</vt:lpstr>
      <vt:lpstr>Chef is Infrastructure as Code</vt:lpstr>
      <vt:lpstr>Chef is Infrastructure as Code</vt:lpstr>
      <vt:lpstr>Chef is Infrastructure as Code</vt:lpstr>
      <vt:lpstr>Configuration Code</vt:lpstr>
      <vt:lpstr>Declarative Interface to Resources</vt:lpstr>
      <vt:lpstr>Managing Complexity</vt:lpstr>
      <vt:lpstr>Organizations</vt:lpstr>
      <vt:lpstr>Organizations</vt:lpstr>
      <vt:lpstr>Environments</vt:lpstr>
      <vt:lpstr>Environments</vt:lpstr>
      <vt:lpstr>Environments Define Policy</vt:lpstr>
      <vt:lpstr>Roles</vt:lpstr>
      <vt:lpstr>Roles</vt:lpstr>
      <vt:lpstr>Roles Define Policy</vt:lpstr>
      <vt:lpstr>Nodes</vt:lpstr>
      <vt:lpstr>Nodes</vt:lpstr>
      <vt:lpstr>Node</vt:lpstr>
      <vt:lpstr>Nodes Adhere to Policy</vt:lpstr>
      <vt:lpstr>Resources</vt:lpstr>
      <vt:lpstr>Resources in Recipes</vt:lpstr>
      <vt:lpstr>Recipes</vt:lpstr>
      <vt:lpstr>Example Recipe</vt:lpstr>
      <vt:lpstr>Cookbooks</vt:lpstr>
      <vt:lpstr>Run List</vt:lpstr>
      <vt:lpstr>Run List</vt:lpstr>
      <vt:lpstr>Run List</vt:lpstr>
      <vt:lpstr>Run List Specifies Policy</vt:lpstr>
      <vt:lpstr>Search</vt:lpstr>
      <vt:lpstr>Search for Nodes</vt:lpstr>
      <vt:lpstr>HAProxy Configuration</vt:lpstr>
      <vt:lpstr>HAProxy Load Balancer</vt:lpstr>
      <vt:lpstr>HAProxy Load Balancer</vt:lpstr>
      <vt:lpstr>HAProxy Load Balancer</vt:lpstr>
      <vt:lpstr>HAProxy Load Balancer</vt:lpstr>
      <vt:lpstr>HAProxy Load Balancer</vt:lpstr>
      <vt:lpstr>HAProxy Load Balancer</vt:lpstr>
      <vt:lpstr>Search for Nodes</vt:lpstr>
      <vt:lpstr>Pass results into Templates</vt:lpstr>
      <vt:lpstr>HAProxy Configuration</vt:lpstr>
      <vt:lpstr>HAProxy Configuration</vt:lpstr>
      <vt:lpstr>HAProxy Configuration</vt:lpstr>
      <vt:lpstr>HAProxy Configuration</vt:lpstr>
      <vt:lpstr>HAProxy Configuration</vt:lpstr>
      <vt:lpstr>PowerPoint Presentation</vt:lpstr>
      <vt:lpstr>PowerPoint Presentation</vt:lpstr>
      <vt:lpstr>PowerPoint Presentation</vt:lpstr>
      <vt:lpstr>PowerPoint Presentation</vt:lpstr>
      <vt:lpstr>Manage Complexity</vt:lpstr>
      <vt:lpstr>Configuration Drift</vt:lpstr>
      <vt:lpstr>Design Tenets of Chef</vt:lpstr>
      <vt:lpstr>Review Questions</vt:lpstr>
      <vt:lpstr>Workstation Setup</vt:lpstr>
      <vt:lpstr>Lesson Objectives</vt:lpstr>
      <vt:lpstr>Legend</vt:lpstr>
      <vt:lpstr>Legend: Do I run that command on my workstation?</vt:lpstr>
      <vt:lpstr>Legend: Example Terminal Command and Output</vt:lpstr>
      <vt:lpstr>Legend: Example of editing a file on your workstation</vt:lpstr>
      <vt:lpstr>Landscape of a Chef-managed Infrastructure</vt:lpstr>
      <vt:lpstr>Landscape of a Chef-managed Infrastructure</vt:lpstr>
      <vt:lpstr>Install Chef</vt:lpstr>
      <vt:lpstr>Managing Your Own Ruby Environment</vt:lpstr>
      <vt:lpstr>Install Chef</vt:lpstr>
      <vt:lpstr>Install on Mac OSX</vt:lpstr>
      <vt:lpstr>Install on Enterprise Linux</vt:lpstr>
      <vt:lpstr>Workstation Setup - Mac OS X / Linux</vt:lpstr>
      <vt:lpstr>Workstation Setup - Windows</vt:lpstr>
      <vt:lpstr>Install on Windows</vt:lpstr>
      <vt:lpstr>What just happened?</vt:lpstr>
      <vt:lpstr>Workstation or Node?</vt:lpstr>
      <vt:lpstr>Landscape of a Chef-managed Infrastructure</vt:lpstr>
      <vt:lpstr>Your Chef Server for this class...</vt:lpstr>
      <vt:lpstr>Create new account</vt:lpstr>
      <vt:lpstr>Landscape of a Chef-managed Infrastructure</vt:lpstr>
      <vt:lpstr>Download "Starter Kit" for your Org</vt:lpstr>
      <vt:lpstr>What is the Starter Kit?</vt:lpstr>
      <vt:lpstr>Knife is the command-line tool for Chef</vt:lpstr>
      <vt:lpstr>A quick tour of the chef-repo</vt:lpstr>
      <vt:lpstr>Tour the chef-repo</vt:lpstr>
      <vt:lpstr>Tour the chef-repo</vt:lpstr>
      <vt:lpstr>What’s inside the .chef directory?</vt:lpstr>
      <vt:lpstr>What’s inside the .chef directory?</vt:lpstr>
      <vt:lpstr>knife.rb</vt:lpstr>
      <vt:lpstr>knife.rb</vt:lpstr>
      <vt:lpstr>Verify Knife</vt:lpstr>
      <vt:lpstr>knife client list</vt:lpstr>
      <vt:lpstr>Exercise: Run ‘knife help list’</vt:lpstr>
      <vt:lpstr>A few knife tips</vt:lpstr>
      <vt:lpstr>Best Practice: Use a text editor with a project drawer, or equivalent</vt:lpstr>
      <vt:lpstr>Benefits of a good text editor</vt:lpstr>
      <vt:lpstr>If you do not have a preferred text editor on your workstation already...</vt:lpstr>
      <vt:lpstr>Set Knife’s Editor: Linux/Mac</vt:lpstr>
      <vt:lpstr>Set Knife’s Editor: Windows</vt:lpstr>
      <vt:lpstr>Using your favorite EDITOR</vt:lpstr>
      <vt:lpstr>Checkpoint</vt:lpstr>
      <vt:lpstr>What’s Next?</vt:lpstr>
      <vt:lpstr>Source Code Repository</vt:lpstr>
      <vt:lpstr>Initialize a git repository</vt:lpstr>
      <vt:lpstr>Check git status</vt:lpstr>
      <vt:lpstr>Add all files to git</vt:lpstr>
      <vt:lpstr>Add files to git</vt:lpstr>
      <vt:lpstr>Checkpoint</vt:lpstr>
      <vt:lpstr>Review Questions</vt:lpstr>
      <vt:lpstr>Organization Setup</vt:lpstr>
      <vt:lpstr>Lesson Objectives</vt:lpstr>
      <vt:lpstr>Checkpoint</vt:lpstr>
      <vt:lpstr>Organizations</vt:lpstr>
      <vt:lpstr>Organizations</vt:lpstr>
      <vt:lpstr>Manage Organizations</vt:lpstr>
      <vt:lpstr>Organizations</vt:lpstr>
      <vt:lpstr>Manage Organizations</vt:lpstr>
      <vt:lpstr>Manage Organizations</vt:lpstr>
      <vt:lpstr>Exercise: Invite users into your org</vt:lpstr>
      <vt:lpstr>Exercise: Invite Users into your Org</vt:lpstr>
      <vt:lpstr>Exercise: Invite a classmate into your org</vt:lpstr>
      <vt:lpstr>Exercise: Accept an invite</vt:lpstr>
      <vt:lpstr>Exercise: View classmate's org</vt:lpstr>
      <vt:lpstr>Exercise: Revoke access</vt:lpstr>
      <vt:lpstr>Review Questions</vt:lpstr>
      <vt:lpstr>Node Setup</vt:lpstr>
      <vt:lpstr>Lesson Objectives</vt:lpstr>
      <vt:lpstr>Nodes</vt:lpstr>
      <vt:lpstr>Nodes</vt:lpstr>
      <vt:lpstr>We Have No Nodes Yet</vt:lpstr>
      <vt:lpstr>Training Node</vt:lpstr>
      <vt:lpstr>Bring Your Own Node</vt:lpstr>
      <vt:lpstr>EC2 Public AMI</vt:lpstr>
      <vt:lpstr>CloudShare Node</vt:lpstr>
      <vt:lpstr>CloudShare Node</vt:lpstr>
      <vt:lpstr>CloudShare Node</vt:lpstr>
      <vt:lpstr>Lab - Login</vt:lpstr>
      <vt:lpstr>Checkpoint </vt:lpstr>
      <vt:lpstr>Checkpoint</vt:lpstr>
      <vt:lpstr>"Bootstrap" the Target Instance</vt:lpstr>
      <vt:lpstr>PowerPoint Presentation</vt:lpstr>
      <vt:lpstr>What just happened?</vt:lpstr>
      <vt:lpstr>Workstation or Node?</vt:lpstr>
      <vt:lpstr>Verify Your Target Instance’s Chef-Client is Configured Properly</vt:lpstr>
      <vt:lpstr>Examine /etc/chef/client.rb</vt:lpstr>
      <vt:lpstr>Change the log level on your test node</vt:lpstr>
      <vt:lpstr>"Bootstrap" the Target Instance</vt:lpstr>
      <vt:lpstr>knife bootstrap</vt:lpstr>
      <vt:lpstr>knife bootstrap</vt:lpstr>
      <vt:lpstr>knife bootstrap</vt:lpstr>
      <vt:lpstr>knife bootstrap</vt:lpstr>
      <vt:lpstr>knife bootstrap</vt:lpstr>
      <vt:lpstr>knife bootstrap</vt:lpstr>
      <vt:lpstr>knife bootstrap</vt:lpstr>
      <vt:lpstr>What just happened?</vt:lpstr>
      <vt:lpstr>Workstation or Node?</vt:lpstr>
      <vt:lpstr>Verify Your Target Instance’s Chef-Client is Configured Properly</vt:lpstr>
      <vt:lpstr>Examine /etc/chef/client.rb</vt:lpstr>
      <vt:lpstr>Exercise: Change the log level on your test node</vt:lpstr>
      <vt:lpstr>View Node on Chef Server</vt:lpstr>
      <vt:lpstr>View Node on Chef Server</vt:lpstr>
      <vt:lpstr>View Node on Chef Server</vt:lpstr>
      <vt:lpstr>Node</vt:lpstr>
      <vt:lpstr>Checkpoint</vt:lpstr>
      <vt:lpstr>Review Questions</vt:lpstr>
      <vt:lpstr>Chef Resources and Recipes</vt:lpstr>
      <vt:lpstr>Lesson Objectives</vt:lpstr>
      <vt:lpstr>What is a cookbook?</vt:lpstr>
      <vt:lpstr>The Problem and the Success Criteria</vt:lpstr>
      <vt:lpstr>Required steps</vt:lpstr>
      <vt:lpstr>Exercise:  Create a new Cookbook</vt:lpstr>
      <vt:lpstr>Exercise:  Explore the cookbook</vt:lpstr>
      <vt:lpstr>Exercise: Open a project drawer if you're using Sublime Text</vt:lpstr>
      <vt:lpstr>Exercise: Edit the default recipe</vt:lpstr>
      <vt:lpstr>Chef Resources</vt:lpstr>
      <vt:lpstr>Chef Resources</vt:lpstr>
      <vt:lpstr>Chef Resources</vt:lpstr>
      <vt:lpstr>Chef Resources</vt:lpstr>
      <vt:lpstr>Chef Resources</vt:lpstr>
      <vt:lpstr>Chef Resources</vt:lpstr>
      <vt:lpstr>Exercise:  Add a package resource to install Apache to the default recipe</vt:lpstr>
      <vt:lpstr>So the resource we just wrote...</vt:lpstr>
      <vt:lpstr>So the resource we just wrote...</vt:lpstr>
      <vt:lpstr>So the resource we just wrote...</vt:lpstr>
      <vt:lpstr>So the resource we just wrote...</vt:lpstr>
      <vt:lpstr>Notice we didn’t say how to install the package</vt:lpstr>
      <vt:lpstr>Provider Example</vt:lpstr>
      <vt:lpstr>Package Resource</vt:lpstr>
      <vt:lpstr>Exercise:  Add a service resource to ensure the service is started and enabled at boot</vt:lpstr>
      <vt:lpstr>So the resource we just wrote...</vt:lpstr>
      <vt:lpstr>So the resource we just wrote...</vt:lpstr>
      <vt:lpstr>So the resource we just wrote...</vt:lpstr>
      <vt:lpstr>So the resource we just wrote...</vt:lpstr>
      <vt:lpstr>Order Matters</vt:lpstr>
      <vt:lpstr>Exercise:  Add a cookbook_file resource to copy the home page in place</vt:lpstr>
      <vt:lpstr>So the resource we just wrote...</vt:lpstr>
      <vt:lpstr>So the resource we just wrote...</vt:lpstr>
      <vt:lpstr>So the resource we just wrote...</vt:lpstr>
      <vt:lpstr>So the resource we just wrote...</vt:lpstr>
      <vt:lpstr>Best Practice: Omit the action if it's the default</vt:lpstr>
      <vt:lpstr>Full contents of  the apache recipe</vt:lpstr>
      <vt:lpstr>Question!</vt:lpstr>
      <vt:lpstr>Best Practice: Omit the default action</vt:lpstr>
      <vt:lpstr>Exercise:  Add index.html to your cookbook’s files/default directory</vt:lpstr>
      <vt:lpstr>What’s with the ‘default’ subdirectory?</vt:lpstr>
      <vt:lpstr>Exercise: Upload the cookbook</vt:lpstr>
      <vt:lpstr>The Run List</vt:lpstr>
      <vt:lpstr>Exercise: Add apache recipe to test node’s run list</vt:lpstr>
      <vt:lpstr>Exercise: Run Chef Client</vt:lpstr>
      <vt:lpstr>Exercise: Verify that the home page works</vt:lpstr>
      <vt:lpstr>Congratulate yourself!</vt:lpstr>
      <vt:lpstr>Reading the output of a chef-client run</vt:lpstr>
      <vt:lpstr>Reading the output of a chef-client run</vt:lpstr>
      <vt:lpstr>Reading the output of a chef-client run</vt:lpstr>
      <vt:lpstr>Reading the output of a chef-client run</vt:lpstr>
      <vt:lpstr>Idempotence</vt:lpstr>
      <vt:lpstr>Reading the output of a chef-client run</vt:lpstr>
      <vt:lpstr>Reading the output of a chef-client run</vt:lpstr>
      <vt:lpstr>Exercise: Re-run the Chef Client</vt:lpstr>
      <vt:lpstr>Recap - So resources are grouped into recipes</vt:lpstr>
      <vt:lpstr>Recap - So resources are grouped into recipes</vt:lpstr>
      <vt:lpstr>Recap - So resources are grouped into recipes</vt:lpstr>
      <vt:lpstr>Cookbooks contain recipes and supporting files</vt:lpstr>
      <vt:lpstr>Recap - So resources are grouped into recipes</vt:lpstr>
      <vt:lpstr>Cookbooks are installed as artifacts on Chef Server</vt:lpstr>
      <vt:lpstr>Nodes have run_lists made of recipes</vt:lpstr>
      <vt:lpstr>Questions</vt:lpstr>
      <vt:lpstr>Dissecting Your First chef-client Run</vt:lpstr>
      <vt:lpstr>Lesson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Private Keys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About the resource collection</vt:lpstr>
      <vt:lpstr>Multiphase Execution - Compile Phase</vt:lpstr>
      <vt:lpstr>Multiphase Execution - Execute Phase</vt:lpstr>
      <vt:lpstr>Resource Collection Phase 1 - Compile Phase</vt:lpstr>
      <vt:lpstr>Resource Collection Phase 2 - Execute Phase</vt:lpstr>
      <vt:lpstr>Recipe order is important!</vt:lpstr>
      <vt:lpstr>Resource Collection - Multiple Recipes</vt:lpstr>
      <vt:lpstr>Resource Collection - Multiple Recipes</vt:lpstr>
      <vt:lpstr>Resource Collection - Multiple Recipes</vt:lpstr>
      <vt:lpstr>The final resource collection</vt:lpstr>
      <vt:lpstr>Multiphase Execution</vt:lpstr>
      <vt:lpstr>Remember - Resource order is important!</vt:lpstr>
      <vt:lpstr>Review Questions</vt:lpstr>
      <vt:lpstr>Introducing the Node object</vt:lpstr>
      <vt:lpstr>Lesson Objectives</vt:lpstr>
      <vt:lpstr>What is the Node object</vt:lpstr>
      <vt:lpstr>Node</vt:lpstr>
      <vt:lpstr>View Node on Chef Server</vt:lpstr>
      <vt:lpstr>View Node on Chef Server</vt:lpstr>
      <vt:lpstr>Exercise:  List nodes</vt:lpstr>
      <vt:lpstr>Exercise: List clients</vt:lpstr>
      <vt:lpstr>Each node must have a unique name</vt:lpstr>
      <vt:lpstr>Exercise: Show node details</vt:lpstr>
      <vt:lpstr>What is the Node object</vt:lpstr>
      <vt:lpstr>Ohai</vt:lpstr>
      <vt:lpstr>Exercise: Run Ohai on node</vt:lpstr>
      <vt:lpstr>Exercise: Show all the node attributes</vt:lpstr>
      <vt:lpstr>Exercise: Show the raw node object</vt:lpstr>
      <vt:lpstr>Exercise: Show only the fqdn attribute</vt:lpstr>
      <vt:lpstr>Exercise: Use search to find the same data</vt:lpstr>
      <vt:lpstr>Review Questions</vt:lpstr>
      <vt:lpstr>Setting Node Attributes</vt:lpstr>
      <vt:lpstr>Lesson Objectives</vt:lpstr>
      <vt:lpstr>What are Attributes?</vt:lpstr>
      <vt:lpstr>Attribute Sources</vt:lpstr>
      <vt:lpstr>Ohai - set automatically</vt:lpstr>
      <vt:lpstr>Setting attributes in attribute files</vt:lpstr>
      <vt:lpstr>Setting Attributes in Recipes</vt:lpstr>
      <vt:lpstr>More on attributes - Advanced!</vt:lpstr>
      <vt:lpstr>The Problem and the Success Criteria</vt:lpstr>
      <vt:lpstr>Exercise: Set attribute in attributes file</vt:lpstr>
      <vt:lpstr>Exercise:  Add index1.html to cookbook’s files/default directory</vt:lpstr>
      <vt:lpstr>Exercise:  Set attribute in a recipe</vt:lpstr>
      <vt:lpstr>Exercise: Upload the cookbook</vt:lpstr>
      <vt:lpstr>Exercise: Re-run Chef Client</vt:lpstr>
      <vt:lpstr>Exercise: Verify new homepage works</vt:lpstr>
      <vt:lpstr>Exercise:  Set attribute in the recipe</vt:lpstr>
      <vt:lpstr>Exercise:  Add index2.html to cookbook’s files/default directory</vt:lpstr>
      <vt:lpstr>Exercise: Upload the cookbook</vt:lpstr>
      <vt:lpstr>Exercise: Re-run Chef Client</vt:lpstr>
      <vt:lpstr>Exercise: Verify new homepage works</vt:lpstr>
      <vt:lpstr>Exercise: Viewing Attributes via WebUI</vt:lpstr>
      <vt:lpstr>Exercise: Viewing attributes using knife</vt:lpstr>
      <vt:lpstr>Setting Attributes in Roles and Environments</vt:lpstr>
      <vt:lpstr>Default Attribute Merge Order</vt:lpstr>
      <vt:lpstr>PowerPoint Presentation</vt:lpstr>
      <vt:lpstr>Questions</vt:lpstr>
      <vt:lpstr>Attributes, Templates, and Cookbook Dependencies</vt:lpstr>
      <vt:lpstr>Lesson Objectives</vt:lpstr>
      <vt:lpstr>The Problem and the Success Criteria</vt:lpstr>
      <vt:lpstr>Possible Solutions</vt:lpstr>
      <vt:lpstr>We have a small problem...</vt:lpstr>
      <vt:lpstr>Solution</vt:lpstr>
      <vt:lpstr>Exercise: Create a cookbook named ‘motd’</vt:lpstr>
      <vt:lpstr>Exercise: Create a default.rb attribute file</vt:lpstr>
      <vt:lpstr>Exercise: Open the default recipe in your editor</vt:lpstr>
      <vt:lpstr>What resource should we use?</vt:lpstr>
      <vt:lpstr>Exercise: Add template resource for /etc/motd</vt:lpstr>
      <vt:lpstr>The template[/etc/motd] resource </vt:lpstr>
      <vt:lpstr>Exercise: Open motd.erb in your Editor</vt:lpstr>
      <vt:lpstr>Exercise: Open motd.erb in your Editor</vt:lpstr>
      <vt:lpstr>Exercise: Open motd.erb in your Editor</vt:lpstr>
      <vt:lpstr>Templates Are Used For Almost All Configuration Files</vt:lpstr>
      <vt:lpstr>Best Practice: Recipes contain the pattern, attributes supply the details</vt:lpstr>
      <vt:lpstr>Exercise: Upload the motd cookbook</vt:lpstr>
      <vt:lpstr>Exercise: Create a cookbook named ‘pci’</vt:lpstr>
      <vt:lpstr>Exercise: Create a default.rb attribute file</vt:lpstr>
      <vt:lpstr>Node Attributes have several levels of precedence</vt:lpstr>
      <vt:lpstr>Best Practice: Always use ‘default’ attributes in your cookbooks</vt:lpstr>
      <vt:lpstr>Exercise: Upload the PCI cookbook</vt:lpstr>
      <vt:lpstr>Exercise: Add the motd recipe to your test node’s run list</vt:lpstr>
      <vt:lpstr>Exercise: Add the motd recipe to your test node’s run list</vt:lpstr>
      <vt:lpstr>Exercise: Re-run the Chef Client</vt:lpstr>
      <vt:lpstr>You probably see this at the bottom of your screen...</vt:lpstr>
      <vt:lpstr>Stack Traces </vt:lpstr>
      <vt:lpstr>Scroll up</vt:lpstr>
      <vt:lpstr>We do not have the attribute we are using in the conditional</vt:lpstr>
      <vt:lpstr>What is the nil:NilClass error anyhow?</vt:lpstr>
      <vt:lpstr>Classes and Methods</vt:lpstr>
      <vt:lpstr>So what is our nil:NilClass error?</vt:lpstr>
      <vt:lpstr>nil:NilClass error</vt:lpstr>
      <vt:lpstr>Best Practice: Make sure cookbooks have default values </vt:lpstr>
      <vt:lpstr>Exercise: Add a dependency on the PCI cookbook to the MOTD cookbook</vt:lpstr>
      <vt:lpstr>Exercise: Add a dependency on the PCI cookbook to the MOTD cookbook</vt:lpstr>
      <vt:lpstr>Cookbook Metadata</vt:lpstr>
      <vt:lpstr>Cookbook Attributes are applied for all downloaded cookbooks!</vt:lpstr>
      <vt:lpstr>Exercise: Upload the motd cookbook</vt:lpstr>
      <vt:lpstr>Exercise: Re-run the Chef Client</vt:lpstr>
      <vt:lpstr>Exercise: Check your work</vt:lpstr>
      <vt:lpstr>Exercise: Show your test node’s pci attribute</vt:lpstr>
      <vt:lpstr>Exercise: Set attribute to false</vt:lpstr>
      <vt:lpstr>Exercise: Upload the PCI cookbook</vt:lpstr>
      <vt:lpstr>Exercise: Re-run the Chef Client</vt:lpstr>
      <vt:lpstr>Exercise: Check your work</vt:lpstr>
      <vt:lpstr>Exercise: Show your test node’s pci attribute</vt:lpstr>
      <vt:lpstr>Congratulations!</vt:lpstr>
      <vt:lpstr>The resource collection</vt:lpstr>
      <vt:lpstr>Review Questions</vt:lpstr>
      <vt:lpstr>Template Variables, Notifications, and Controlling Idempotency</vt:lpstr>
      <vt:lpstr>Lesson Objectives</vt:lpstr>
      <vt:lpstr>The Problem and the Success Criteria</vt:lpstr>
      <vt:lpstr>Exercise: Change the cookbook’s version number in the metadata</vt:lpstr>
      <vt:lpstr>Exercise: Edit the attribute file default.rb</vt:lpstr>
      <vt:lpstr>Exercise: Open the default apache recipe in your editor</vt:lpstr>
      <vt:lpstr>Exercise: Open the default apache recipe in your editor</vt:lpstr>
      <vt:lpstr>Exercise: Use the 'execute' resource to disable the default Apache virtual host</vt:lpstr>
      <vt:lpstr>Execute resources are generally not idempotent</vt:lpstr>
      <vt:lpstr>Enter the not_if and only_if metaparameters</vt:lpstr>
      <vt:lpstr>Building the resource collection - revisited</vt:lpstr>
      <vt:lpstr>Best Practice: The Chef Docs Site</vt:lpstr>
      <vt:lpstr>Exercise: Search for more information about Resources</vt:lpstr>
      <vt:lpstr>Exercise: Search for more information about Resources</vt:lpstr>
      <vt:lpstr>The Resources Page</vt:lpstr>
      <vt:lpstr>Notifications </vt:lpstr>
      <vt:lpstr>Exercise: Iterate over each apache site </vt:lpstr>
      <vt:lpstr>Exercise: Iterate over each apache site </vt:lpstr>
      <vt:lpstr>Exercise: Iterate over each apache site and set document_root </vt:lpstr>
      <vt:lpstr>Exercise: Iterate over each apache site </vt:lpstr>
      <vt:lpstr>Exercise: Iterate over each apache site </vt:lpstr>
      <vt:lpstr>Exercise: Add a template for Apache virtual host configuration</vt:lpstr>
      <vt:lpstr>Template Variables</vt:lpstr>
      <vt:lpstr>Exercise: Add a directory resource to create the document_root</vt:lpstr>
      <vt:lpstr>Exercise: Add the directory resource</vt:lpstr>
      <vt:lpstr>Variables and interpolation </vt:lpstr>
      <vt:lpstr>Exercise: Add a template resource to supply the index.html for the virtual host</vt:lpstr>
      <vt:lpstr>Don’t forget the last “end”</vt:lpstr>
      <vt:lpstr>Exercise: Add custom.erb to your templates directory </vt:lpstr>
      <vt:lpstr>Exercise: Add custom.erb to your templates directory </vt:lpstr>
      <vt:lpstr>Exercise: Add index.html.erb to your templates directory </vt:lpstr>
      <vt:lpstr>Exercise: Upload the Apache cookbook</vt:lpstr>
      <vt:lpstr>Exercise: Re-run the Chef Client</vt:lpstr>
      <vt:lpstr>Exercise: Re-run the Chef Client</vt:lpstr>
      <vt:lpstr>Exercise: Fix typo in custom.erb </vt:lpstr>
      <vt:lpstr>Exercise: Upload the Apache cookbook</vt:lpstr>
      <vt:lpstr>Exercise: Re-run the Chef Client</vt:lpstr>
      <vt:lpstr>Exercise: Move the service resource to end of recipe</vt:lpstr>
      <vt:lpstr>Exercise: Open the default apache recipe in your editor</vt:lpstr>
      <vt:lpstr>Exercise: Re-run the Chef Client</vt:lpstr>
      <vt:lpstr>Exercise: Re-run the Chef Client</vt:lpstr>
      <vt:lpstr>Exercise: Verify the two sites are working!</vt:lpstr>
      <vt:lpstr>Exercise: Verify the two sites are working!</vt:lpstr>
      <vt:lpstr>Best Practice: Recipes contain the pattern, attributes supply the details</vt:lpstr>
      <vt:lpstr>The resource collection</vt:lpstr>
      <vt:lpstr>What about the notifications in the resource collection?</vt:lpstr>
      <vt:lpstr>Execution phase and notifications</vt:lpstr>
      <vt:lpstr>Review Questions</vt:lpstr>
      <vt:lpstr>Search</vt:lpstr>
      <vt:lpstr>Lesson Objectives</vt:lpstr>
      <vt:lpstr>What is search?</vt:lpstr>
      <vt:lpstr>Exercise: Use knife search</vt:lpstr>
      <vt:lpstr>Query Syntax</vt:lpstr>
      <vt:lpstr> Indexing and search delay</vt:lpstr>
      <vt:lpstr>Remember what you're searching for!</vt:lpstr>
      <vt:lpstr>Exercise: Find a node with the specific attribute value</vt:lpstr>
      <vt:lpstr>Exercise: Using Knife to find an attribute value</vt:lpstr>
      <vt:lpstr>Exercise: Return just the attribute value</vt:lpstr>
      <vt:lpstr>Exercise: Boolean matching</vt:lpstr>
      <vt:lpstr>Search from within a recipe</vt:lpstr>
      <vt:lpstr>Exercise:  Search for an attribute in a recipe</vt:lpstr>
      <vt:lpstr>Exercise: Upload the Apache cookbook</vt:lpstr>
      <vt:lpstr>Exercise: Add the recipe to your test node’s run list</vt:lpstr>
      <vt:lpstr>Recipe Naming</vt:lpstr>
      <vt:lpstr>Exercise: Re-run the Chef Client</vt:lpstr>
      <vt:lpstr>Exercise: Remove the recipe to your test node’s run list</vt:lpstr>
      <vt:lpstr>Questions</vt:lpstr>
      <vt:lpstr>Recipe Inclusion, Data Bags, and Search</vt:lpstr>
      <vt:lpstr>Lesson Objectives</vt:lpstr>
      <vt:lpstr>The Problem and the Success Criteria</vt:lpstr>
      <vt:lpstr>Where should we store the user data?</vt:lpstr>
      <vt:lpstr>Introducing Data Bags</vt:lpstr>
      <vt:lpstr>Make a data_bags directory</vt:lpstr>
      <vt:lpstr>Exercise: Create a data bag named users</vt:lpstr>
      <vt:lpstr>Exercise: Create a user item in the users data bag</vt:lpstr>
      <vt:lpstr>Exercise: Create the data bag item</vt:lpstr>
      <vt:lpstr>Exercise: Create another user in the users data bag</vt:lpstr>
      <vt:lpstr>Exercise: Create the data bag item</vt:lpstr>
      <vt:lpstr>Exercise: Show all the items in users data bag</vt:lpstr>
      <vt:lpstr>Exercise: Find Bobo’s shell in Chef</vt:lpstr>
      <vt:lpstr>Exercise: Create a data bag named groups</vt:lpstr>
      <vt:lpstr>Exercise: Create a group item in the group data bag</vt:lpstr>
      <vt:lpstr>Exercise: Create the data bag item</vt:lpstr>
      <vt:lpstr>Exercise: Show all the groups in Chef</vt:lpstr>
      <vt:lpstr>Exercise: Create a cookbook named ‘users’</vt:lpstr>
      <vt:lpstr>Exercise: Open the default recipe in your editor</vt:lpstr>
      <vt:lpstr>Exercise: Open the default recipe in your editor</vt:lpstr>
      <vt:lpstr>Exercise: Open the default recipe in your editor</vt:lpstr>
      <vt:lpstr>Best Practice: Use include_recipe liberally</vt:lpstr>
      <vt:lpstr>Exercise: Open the users::groups recipe in your editor</vt:lpstr>
      <vt:lpstr>Exercise: Upload the users cookbook</vt:lpstr>
      <vt:lpstr>Exercise: Add the users recipe to your test node’s run list</vt:lpstr>
      <vt:lpstr>Exercise: Re-run the Chef Client</vt:lpstr>
      <vt:lpstr>Exercise: Verify the users and groups exist</vt:lpstr>
      <vt:lpstr>Let’s review real quick.. </vt:lpstr>
      <vt:lpstr>Review Questions</vt:lpstr>
      <vt:lpstr>Roles</vt:lpstr>
      <vt:lpstr>Lesson Objectives</vt:lpstr>
      <vt:lpstr>What is a Role?</vt:lpstr>
      <vt:lpstr>What is a Role? </vt:lpstr>
      <vt:lpstr>Best Practice: Roles live in your chef-repo</vt:lpstr>
      <vt:lpstr>Exercise:  Create the webserver role</vt:lpstr>
      <vt:lpstr>Exercise:  Create the webserver role</vt:lpstr>
      <vt:lpstr>Exercise: Create the role</vt:lpstr>
      <vt:lpstr>PowerPoint Presentation</vt:lpstr>
      <vt:lpstr>Exercise: Search for roles with recipe[apache] in their run list</vt:lpstr>
      <vt:lpstr>Exercise: Replace recipe[apache] with role[webserver] in run list</vt:lpstr>
      <vt:lpstr>Exercise: Replace recipe[apache] with role[webserver] in run list</vt:lpstr>
      <vt:lpstr>Exercise: Re-run the Chef Client</vt:lpstr>
      <vt:lpstr>Exercise: Re-run the Chef Client</vt:lpstr>
      <vt:lpstr>Node Attributes that are hashes are merged</vt:lpstr>
      <vt:lpstr>Exercise: Display the apache.sites attribute on all nodes with webserver role</vt:lpstr>
      <vt:lpstr>PowerPoint Presentation</vt:lpstr>
      <vt:lpstr>Exercise: Create the role</vt:lpstr>
      <vt:lpstr>Exercise: Re-run the Chef Client</vt:lpstr>
      <vt:lpstr>Exercise: Display the apache sites attribute on all nodes with the webserver role</vt:lpstr>
      <vt:lpstr>When you combine merge order and precedence rules, you get this:</vt:lpstr>
      <vt:lpstr>PowerPoint Presentation</vt:lpstr>
      <vt:lpstr>Best Practice: Roles get default attributes</vt:lpstr>
      <vt:lpstr>Best Practice: Have "base" roles</vt:lpstr>
      <vt:lpstr>PowerPoint Presentation</vt:lpstr>
      <vt:lpstr>Exercise: Create the role</vt:lpstr>
      <vt:lpstr>PowerPoint Presentation</vt:lpstr>
      <vt:lpstr>Exercise: Update the role</vt:lpstr>
      <vt:lpstr>Exercise: Re-run the Chef Client</vt:lpstr>
      <vt:lpstr>Best Practice: Be explicit about what you need or expect </vt:lpstr>
      <vt:lpstr>PowerPoint Presentation</vt:lpstr>
      <vt:lpstr>Review Questions</vt:lpstr>
      <vt:lpstr>Environments</vt:lpstr>
      <vt:lpstr>Lesson Objectives</vt:lpstr>
      <vt:lpstr>Environments</vt:lpstr>
      <vt:lpstr>Environments</vt:lpstr>
      <vt:lpstr>Environments Define Policy</vt:lpstr>
      <vt:lpstr>Environment Best Practice</vt:lpstr>
      <vt:lpstr>Exercise: Use knife to show the available cookbook versions</vt:lpstr>
      <vt:lpstr>Exercise: List current environments</vt:lpstr>
      <vt:lpstr>Make an environments directory</vt:lpstr>
      <vt:lpstr>PowerPoint Presentation</vt:lpstr>
      <vt:lpstr>PowerPoint Presentation</vt:lpstr>
      <vt:lpstr>Exercise: Create the dev environment</vt:lpstr>
      <vt:lpstr>Exercise: Show your dev environment</vt:lpstr>
      <vt:lpstr>Exercise: Change your node’s environment to "dev"</vt:lpstr>
      <vt:lpstr>Exercise: Change your node’s environment to "dev"</vt:lpstr>
      <vt:lpstr>Exercise: Re-run the Chef Client</vt:lpstr>
      <vt:lpstr>Exercise: Create a production environment</vt:lpstr>
      <vt:lpstr>Exercise: Create the production environment</vt:lpstr>
      <vt:lpstr>Exercise: Change your node’s environment to "production"</vt:lpstr>
      <vt:lpstr>Exercise: Change your node’s environment to "production"</vt:lpstr>
      <vt:lpstr>Exercise: Re-run the Chef Client</vt:lpstr>
      <vt:lpstr>Rollbacks and Desired State Best Practice</vt:lpstr>
      <vt:lpstr>Review Questions</vt:lpstr>
      <vt:lpstr>Chef Supermarket</vt:lpstr>
      <vt:lpstr>Lesson Objectives</vt:lpstr>
      <vt:lpstr>The easy way...</vt:lpstr>
      <vt:lpstr>PowerPoint Presentation</vt:lpstr>
      <vt:lpstr>PowerPoint Presentation</vt:lpstr>
      <vt:lpstr>PowerPoint Presentation</vt:lpstr>
      <vt:lpstr>PowerPoint Presentation</vt:lpstr>
      <vt:lpstr>You can download cookbooks directly from the site...</vt:lpstr>
      <vt:lpstr>Introducing Knife Cookbook Site plugin</vt:lpstr>
      <vt:lpstr>Download and use chef-client cookbook</vt:lpstr>
      <vt:lpstr>Exercise: Use knife to search the Chef Supermarket</vt:lpstr>
      <vt:lpstr>Exercise: Use knife to show the chef-client cookbook on the Chef Supermarket</vt:lpstr>
      <vt:lpstr>Exercise: Download the chef-client cookbook</vt:lpstr>
      <vt:lpstr>PowerPoint Presentation</vt:lpstr>
      <vt:lpstr>What we just did...</vt:lpstr>
      <vt:lpstr>Best practice: well written cookbooks have a README!</vt:lpstr>
      <vt:lpstr>Best Practice:  This runs as root!</vt:lpstr>
      <vt:lpstr>Examining the chef-client cookbook</vt:lpstr>
      <vt:lpstr>Exercise: View the chef-client::delete_validation recipe</vt:lpstr>
      <vt:lpstr>Exercise: Add chef-client::delete_validation to your base role</vt:lpstr>
      <vt:lpstr>Best Practice: Delete the validation certificate when it isn't  required</vt:lpstr>
      <vt:lpstr>Exercise:  View the chef-client::default recipe</vt:lpstr>
      <vt:lpstr>Best Practice: Sane defaults do "pretty much" what you expect</vt:lpstr>
      <vt:lpstr>Exercise: View the chef-client::service recipe</vt:lpstr>
      <vt:lpstr>Best Practice: Well-written cookbooks change behavior based on attributes</vt:lpstr>
      <vt:lpstr>Exercise: Upload the chef-client cookbook</vt:lpstr>
      <vt:lpstr>Exercise: Download the cron cookbook</vt:lpstr>
      <vt:lpstr>PowerPoint Presentation</vt:lpstr>
      <vt:lpstr>Exercise: Upload the cron cookbook</vt:lpstr>
      <vt:lpstr>Exercise: Upload the chef-client cookbook</vt:lpstr>
      <vt:lpstr>Exercise: Download the logrotate cookbook</vt:lpstr>
      <vt:lpstr>PowerPoint Presentation</vt:lpstr>
      <vt:lpstr>Exercise: Upload the logrotate cookbook</vt:lpstr>
      <vt:lpstr>Exercise: Upload the chef-client cookbook</vt:lpstr>
      <vt:lpstr>Exercise: Add chef-client recipe to base role</vt:lpstr>
      <vt:lpstr>Exercise: Upload the base role</vt:lpstr>
      <vt:lpstr>Exercise: Re-run the Chef Client</vt:lpstr>
      <vt:lpstr>Exercise: Verify chef-client is running</vt:lpstr>
      <vt:lpstr>Convergent infrastructure</vt:lpstr>
      <vt:lpstr>Download and use ntp cookbook</vt:lpstr>
      <vt:lpstr>NTP Cookbook</vt:lpstr>
      <vt:lpstr>Exercise: Download the ntp cookbook</vt:lpstr>
      <vt:lpstr>PowerPoint Presentation</vt:lpstr>
      <vt:lpstr>Examining the ntp cookbook</vt:lpstr>
      <vt:lpstr>Exercise: View the ntp::default recipe</vt:lpstr>
      <vt:lpstr>Exercise: Upload the ntp cookbook</vt:lpstr>
      <vt:lpstr>Exercise: Add the ntp recipe to the base role</vt:lpstr>
      <vt:lpstr>Exercise: Upload the base role</vt:lpstr>
      <vt:lpstr>Exercise: Re-run the Chef Client</vt:lpstr>
      <vt:lpstr>Review Questions</vt:lpstr>
      <vt:lpstr>Further Resources</vt:lpstr>
      <vt:lpstr>Working with Chef Software, Inc.</vt:lpstr>
      <vt:lpstr>Chef Status</vt:lpstr>
      <vt:lpstr>How do I interact with Chef support?</vt:lpstr>
      <vt:lpstr>To re-open a closed ticket</vt:lpstr>
      <vt:lpstr>Dealing with Support</vt:lpstr>
      <vt:lpstr>New releases</vt:lpstr>
      <vt:lpstr>Further Resources</vt:lpstr>
      <vt:lpstr>Chef Fundamentals - Q&amp;A Forum</vt:lpstr>
      <vt:lpstr>Further Resources: Cookbooks and Plugins</vt:lpstr>
      <vt:lpstr>Further Resources</vt:lpstr>
      <vt:lpstr>Food Fight Show</vt:lpstr>
      <vt:lpstr>Chef Community Summit</vt:lpstr>
      <vt:lpstr>CHEFCONF2016</vt:lpstr>
      <vt:lpstr>Local Meetup Groups</vt:lpstr>
      <vt:lpstr>Local Meetup Groups</vt:lpstr>
      <vt:lpstr>Local Meetup Groups</vt:lpstr>
      <vt:lpstr>Appendix: Just Enough Ruby for Chef</vt:lpstr>
      <vt:lpstr>Lesson Objectives</vt:lpstr>
      <vt:lpstr>irb - the interactive ruby shell</vt:lpstr>
      <vt:lpstr>Exercise: Start irb on your ‘target’ node</vt:lpstr>
      <vt:lpstr>Variable assignment</vt:lpstr>
      <vt:lpstr>Arithmetic</vt:lpstr>
      <vt:lpstr>Arithmetic</vt:lpstr>
      <vt:lpstr>Arithmetic</vt:lpstr>
      <vt:lpstr>Arithmetic</vt:lpstr>
      <vt:lpstr>Arithmetic</vt:lpstr>
      <vt:lpstr>Arithmetic</vt:lpstr>
      <vt:lpstr>Arithmetic</vt:lpstr>
      <vt:lpstr>Strings</vt:lpstr>
      <vt:lpstr>Strings</vt:lpstr>
      <vt:lpstr>Strings</vt:lpstr>
      <vt:lpstr>Strings</vt:lpstr>
      <vt:lpstr>Strings</vt:lpstr>
      <vt:lpstr>Truthiness</vt:lpstr>
      <vt:lpstr>Operators</vt:lpstr>
      <vt:lpstr>Operators</vt:lpstr>
      <vt:lpstr>Operators</vt:lpstr>
      <vt:lpstr>Arrays</vt:lpstr>
      <vt:lpstr>Arrays</vt:lpstr>
      <vt:lpstr>Arrays</vt:lpstr>
      <vt:lpstr>Arrays</vt:lpstr>
      <vt:lpstr>Arrays</vt:lpstr>
      <vt:lpstr>Hashes</vt:lpstr>
      <vt:lpstr>Hashes</vt:lpstr>
      <vt:lpstr>Hashes</vt:lpstr>
      <vt:lpstr>Hashes</vt:lpstr>
      <vt:lpstr>Regular Expressions</vt:lpstr>
      <vt:lpstr>Regular Expressions</vt:lpstr>
      <vt:lpstr>Conditionals</vt:lpstr>
      <vt:lpstr>Conditionals</vt:lpstr>
      <vt:lpstr>Method Definition</vt:lpstr>
      <vt:lpstr>Classes</vt:lpstr>
      <vt:lpstr>Classes</vt:lpstr>
      <vt:lpstr>Review Questions</vt:lpstr>
      <vt:lpstr>Review Day 1</vt:lpstr>
      <vt:lpstr>Terminology</vt:lpstr>
      <vt:lpstr>Chef Managed Infrastructure</vt:lpstr>
      <vt:lpstr>Bootstrapping a Node</vt:lpstr>
      <vt:lpstr>Chef Resources</vt:lpstr>
      <vt:lpstr>Chef Resources</vt:lpstr>
      <vt:lpstr>Chef Resources</vt:lpstr>
      <vt:lpstr>Chef Resources</vt:lpstr>
      <vt:lpstr>Chef Resources</vt:lpstr>
      <vt:lpstr>Chef Resources</vt:lpstr>
      <vt:lpstr>PowerPoint Presentation</vt:lpstr>
      <vt:lpstr>Resource Collection Phase 2 - Execute Phase</vt:lpstr>
      <vt:lpstr>Final Review</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Chef Fundamentals</dc:title>
  <cp:lastModifiedBy>George Miranda</cp:lastModifiedBy>
  <cp:revision>239</cp:revision>
  <dcterms:modified xsi:type="dcterms:W3CDTF">2015-05-19T21:15:13Z</dcterms:modified>
</cp:coreProperties>
</file>